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omments/comment2.xml" ContentType="application/vnd.openxmlformats-officedocument.presentationml.comment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omments/comment3.xml" ContentType="application/vnd.openxmlformats-officedocument.presentationml.comments+xml"/>
  <Override PartName="/ppt/comments/comment4.xml" ContentType="application/vnd.openxmlformats-officedocument.presentationml.comments+xml"/>
  <Override PartName="/ppt/comments/comment5.xml" ContentType="application/vnd.openxmlformats-officedocument.presentationml.comments+xml"/>
  <Override PartName="/ppt/comments/comment6.xml" ContentType="application/vnd.openxmlformats-officedocument.presentationml.comments+xml"/>
  <Override PartName="/ppt/comments/comment7.xml" ContentType="application/vnd.openxmlformats-officedocument.presentationml.comment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7"/>
  </p:notesMasterIdLst>
  <p:sldIdLst>
    <p:sldId id="285" r:id="rId2"/>
    <p:sldId id="286" r:id="rId3"/>
    <p:sldId id="310" r:id="rId4"/>
    <p:sldId id="309" r:id="rId5"/>
    <p:sldId id="311" r:id="rId6"/>
    <p:sldId id="320" r:id="rId7"/>
    <p:sldId id="287" r:id="rId8"/>
    <p:sldId id="293" r:id="rId9"/>
    <p:sldId id="322" r:id="rId10"/>
    <p:sldId id="324" r:id="rId11"/>
    <p:sldId id="323" r:id="rId12"/>
    <p:sldId id="288" r:id="rId13"/>
    <p:sldId id="289" r:id="rId14"/>
    <p:sldId id="290" r:id="rId15"/>
    <p:sldId id="329" r:id="rId16"/>
    <p:sldId id="319" r:id="rId17"/>
    <p:sldId id="294" r:id="rId18"/>
    <p:sldId id="313" r:id="rId19"/>
    <p:sldId id="321" r:id="rId20"/>
    <p:sldId id="325" r:id="rId21"/>
    <p:sldId id="326" r:id="rId22"/>
    <p:sldId id="327" r:id="rId23"/>
    <p:sldId id="295" r:id="rId24"/>
    <p:sldId id="307" r:id="rId25"/>
    <p:sldId id="308" r:id="rId26"/>
    <p:sldId id="302" r:id="rId27"/>
    <p:sldId id="296" r:id="rId28"/>
    <p:sldId id="315" r:id="rId29"/>
    <p:sldId id="303" r:id="rId30"/>
    <p:sldId id="328" r:id="rId31"/>
    <p:sldId id="318" r:id="rId32"/>
    <p:sldId id="304" r:id="rId33"/>
    <p:sldId id="305" r:id="rId34"/>
    <p:sldId id="306" r:id="rId35"/>
    <p:sldId id="312" r:id="rId36"/>
    <p:sldId id="314" r:id="rId37"/>
    <p:sldId id="298" r:id="rId38"/>
    <p:sldId id="343" r:id="rId39"/>
    <p:sldId id="332" r:id="rId40"/>
    <p:sldId id="333" r:id="rId41"/>
    <p:sldId id="338" r:id="rId42"/>
    <p:sldId id="340" r:id="rId43"/>
    <p:sldId id="297" r:id="rId44"/>
    <p:sldId id="341" r:id="rId45"/>
    <p:sldId id="269" r:id="rId46"/>
    <p:sldId id="342" r:id="rId47"/>
    <p:sldId id="271" r:id="rId48"/>
    <p:sldId id="299" r:id="rId49"/>
    <p:sldId id="274" r:id="rId50"/>
    <p:sldId id="275" r:id="rId51"/>
    <p:sldId id="276" r:id="rId52"/>
    <p:sldId id="272" r:id="rId53"/>
    <p:sldId id="300" r:id="rId54"/>
    <p:sldId id="301" r:id="rId55"/>
    <p:sldId id="270" r:id="rId56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instalator" initials="i" lastIdx="38" clrIdx="0"/>
  <p:cmAuthor id="1" name="simara" initials="" lastIdx="0" clrIdx="1"/>
  <p:cmAuthor id="2" name="Pavel Šimara" initials="PŠ" lastIdx="12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  <a:srgbClr val="9BFF9B"/>
    <a:srgbClr val="CCFFCC"/>
    <a:srgbClr val="9FFF9F"/>
    <a:srgbClr val="FF8585"/>
    <a:srgbClr val="FFC1C1"/>
    <a:srgbClr val="FAFAA4"/>
    <a:srgbClr val="EFB585"/>
    <a:srgbClr val="E78F47"/>
    <a:srgbClr val="C567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C230815-BA43-4828-9461-9B60CEE8B693}" v="1" dt="2023-05-01T19:10:41.42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934" autoAdjust="0"/>
    <p:restoredTop sz="94660"/>
  </p:normalViewPr>
  <p:slideViewPr>
    <p:cSldViewPr>
      <p:cViewPr varScale="1">
        <p:scale>
          <a:sx n="114" d="100"/>
          <a:sy n="114" d="100"/>
        </p:scale>
        <p:origin x="1908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commentAuthors" Target="commentAuthors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microsoft.com/office/2015/10/relationships/revisionInfo" Target="revisionInfo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ereza Souralová" userId="950edc30-7fa1-4a1d-8c99-3f987713c9c6" providerId="ADAL" clId="{0C230815-BA43-4828-9461-9B60CEE8B693}"/>
    <pc:docChg chg="undo custSel modSld">
      <pc:chgData name="Tereza Souralová" userId="950edc30-7fa1-4a1d-8c99-3f987713c9c6" providerId="ADAL" clId="{0C230815-BA43-4828-9461-9B60CEE8B693}" dt="2023-05-01T20:02:58.710" v="44" actId="20577"/>
      <pc:docMkLst>
        <pc:docMk/>
      </pc:docMkLst>
      <pc:sldChg chg="modSp mod">
        <pc:chgData name="Tereza Souralová" userId="950edc30-7fa1-4a1d-8c99-3f987713c9c6" providerId="ADAL" clId="{0C230815-BA43-4828-9461-9B60CEE8B693}" dt="2023-05-01T19:09:29.672" v="23" actId="20577"/>
        <pc:sldMkLst>
          <pc:docMk/>
          <pc:sldMk cId="803460268" sldId="290"/>
        </pc:sldMkLst>
        <pc:spChg chg="mod">
          <ac:chgData name="Tereza Souralová" userId="950edc30-7fa1-4a1d-8c99-3f987713c9c6" providerId="ADAL" clId="{0C230815-BA43-4828-9461-9B60CEE8B693}" dt="2023-05-01T19:09:29.672" v="23" actId="20577"/>
          <ac:spMkLst>
            <pc:docMk/>
            <pc:sldMk cId="803460268" sldId="290"/>
            <ac:spMk id="5" creationId="{00000000-0000-0000-0000-000000000000}"/>
          </ac:spMkLst>
        </pc:spChg>
      </pc:sldChg>
      <pc:sldChg chg="modSp mod">
        <pc:chgData name="Tereza Souralová" userId="950edc30-7fa1-4a1d-8c99-3f987713c9c6" providerId="ADAL" clId="{0C230815-BA43-4828-9461-9B60CEE8B693}" dt="2023-05-01T19:59:26.569" v="35" actId="20577"/>
        <pc:sldMkLst>
          <pc:docMk/>
          <pc:sldMk cId="795461506" sldId="304"/>
        </pc:sldMkLst>
        <pc:spChg chg="mod">
          <ac:chgData name="Tereza Souralová" userId="950edc30-7fa1-4a1d-8c99-3f987713c9c6" providerId="ADAL" clId="{0C230815-BA43-4828-9461-9B60CEE8B693}" dt="2023-05-01T19:59:26.569" v="35" actId="20577"/>
          <ac:spMkLst>
            <pc:docMk/>
            <pc:sldMk cId="795461506" sldId="304"/>
            <ac:spMk id="7" creationId="{00000000-0000-0000-0000-000000000000}"/>
          </ac:spMkLst>
        </pc:spChg>
      </pc:sldChg>
      <pc:sldChg chg="modSp mod">
        <pc:chgData name="Tereza Souralová" userId="950edc30-7fa1-4a1d-8c99-3f987713c9c6" providerId="ADAL" clId="{0C230815-BA43-4828-9461-9B60CEE8B693}" dt="2023-05-01T19:59:44.135" v="42" actId="20577"/>
        <pc:sldMkLst>
          <pc:docMk/>
          <pc:sldMk cId="4073430575" sldId="305"/>
        </pc:sldMkLst>
        <pc:spChg chg="mod">
          <ac:chgData name="Tereza Souralová" userId="950edc30-7fa1-4a1d-8c99-3f987713c9c6" providerId="ADAL" clId="{0C230815-BA43-4828-9461-9B60CEE8B693}" dt="2023-05-01T19:59:44.135" v="42" actId="20577"/>
          <ac:spMkLst>
            <pc:docMk/>
            <pc:sldMk cId="4073430575" sldId="305"/>
            <ac:spMk id="7" creationId="{00000000-0000-0000-0000-000000000000}"/>
          </ac:spMkLst>
        </pc:spChg>
      </pc:sldChg>
      <pc:sldChg chg="modSp mod">
        <pc:chgData name="Tereza Souralová" userId="950edc30-7fa1-4a1d-8c99-3f987713c9c6" providerId="ADAL" clId="{0C230815-BA43-4828-9461-9B60CEE8B693}" dt="2023-05-01T20:02:58.710" v="44" actId="20577"/>
        <pc:sldMkLst>
          <pc:docMk/>
          <pc:sldMk cId="4108442248" sldId="314"/>
        </pc:sldMkLst>
        <pc:spChg chg="mod">
          <ac:chgData name="Tereza Souralová" userId="950edc30-7fa1-4a1d-8c99-3f987713c9c6" providerId="ADAL" clId="{0C230815-BA43-4828-9461-9B60CEE8B693}" dt="2023-05-01T20:02:58.710" v="44" actId="20577"/>
          <ac:spMkLst>
            <pc:docMk/>
            <pc:sldMk cId="4108442248" sldId="314"/>
            <ac:spMk id="14" creationId="{00000000-0000-0000-0000-000000000000}"/>
          </ac:spMkLst>
        </pc:spChg>
      </pc:sldChg>
      <pc:sldChg chg="modSp mod modCm">
        <pc:chgData name="Tereza Souralová" userId="950edc30-7fa1-4a1d-8c99-3f987713c9c6" providerId="ADAL" clId="{0C230815-BA43-4828-9461-9B60CEE8B693}" dt="2023-05-01T19:10:41.424" v="26"/>
        <pc:sldMkLst>
          <pc:docMk/>
          <pc:sldMk cId="3729997986" sldId="319"/>
        </pc:sldMkLst>
        <pc:spChg chg="mod">
          <ac:chgData name="Tereza Souralová" userId="950edc30-7fa1-4a1d-8c99-3f987713c9c6" providerId="ADAL" clId="{0C230815-BA43-4828-9461-9B60CEE8B693}" dt="2023-05-01T19:10:30.560" v="25" actId="20577"/>
          <ac:spMkLst>
            <pc:docMk/>
            <pc:sldMk cId="3729997986" sldId="319"/>
            <ac:spMk id="23554" creationId="{00000000-0000-0000-0000-000000000000}"/>
          </ac:spMkLst>
        </pc:spChg>
      </pc:sldChg>
      <pc:sldChg chg="modSp mod">
        <pc:chgData name="Tereza Souralová" userId="950edc30-7fa1-4a1d-8c99-3f987713c9c6" providerId="ADAL" clId="{0C230815-BA43-4828-9461-9B60CEE8B693}" dt="2023-05-01T19:06:47.952" v="13" actId="20577"/>
        <pc:sldMkLst>
          <pc:docMk/>
          <pc:sldMk cId="4254775130" sldId="324"/>
        </pc:sldMkLst>
        <pc:spChg chg="mod">
          <ac:chgData name="Tereza Souralová" userId="950edc30-7fa1-4a1d-8c99-3f987713c9c6" providerId="ADAL" clId="{0C230815-BA43-4828-9461-9B60CEE8B693}" dt="2023-05-01T19:06:47.952" v="13" actId="20577"/>
          <ac:spMkLst>
            <pc:docMk/>
            <pc:sldMk cId="4254775130" sldId="324"/>
            <ac:spMk id="13314" creationId="{00000000-0000-0000-0000-000000000000}"/>
          </ac:spMkLst>
        </pc:spChg>
      </pc:sldChg>
      <pc:sldChg chg="modSp mod">
        <pc:chgData name="Tereza Souralová" userId="950edc30-7fa1-4a1d-8c99-3f987713c9c6" providerId="ADAL" clId="{0C230815-BA43-4828-9461-9B60CEE8B693}" dt="2023-05-01T19:57:03.040" v="30" actId="20577"/>
        <pc:sldMkLst>
          <pc:docMk/>
          <pc:sldMk cId="2578244427" sldId="328"/>
        </pc:sldMkLst>
        <pc:spChg chg="mod">
          <ac:chgData name="Tereza Souralová" userId="950edc30-7fa1-4a1d-8c99-3f987713c9c6" providerId="ADAL" clId="{0C230815-BA43-4828-9461-9B60CEE8B693}" dt="2023-05-01T19:57:03.040" v="30" actId="20577"/>
          <ac:spMkLst>
            <pc:docMk/>
            <pc:sldMk cId="2578244427" sldId="328"/>
            <ac:spMk id="24581" creationId="{00000000-0000-0000-0000-000000000000}"/>
          </ac:spMkLst>
        </pc:spChg>
      </pc:sldChg>
    </pc:docChg>
  </pc:docChgLst>
  <pc:docChgLst>
    <pc:chgData name="Tereza Souralová" userId="S::424163@muni.cz::950edc30-7fa1-4a1d-8c99-3f987713c9c6" providerId="AD" clId="Web-{40A62F47-C1F5-DEC8-1B8F-26B8DC16328B}"/>
    <pc:docChg chg="modSld">
      <pc:chgData name="Tereza Souralová" userId="S::424163@muni.cz::950edc30-7fa1-4a1d-8c99-3f987713c9c6" providerId="AD" clId="Web-{40A62F47-C1F5-DEC8-1B8F-26B8DC16328B}" dt="2022-05-03T20:07:36.940" v="539" actId="14100"/>
      <pc:docMkLst>
        <pc:docMk/>
      </pc:docMkLst>
      <pc:sldChg chg="addSp modSp">
        <pc:chgData name="Tereza Souralová" userId="S::424163@muni.cz::950edc30-7fa1-4a1d-8c99-3f987713c9c6" providerId="AD" clId="Web-{40A62F47-C1F5-DEC8-1B8F-26B8DC16328B}" dt="2022-05-03T19:04:33.713" v="267" actId="1076"/>
        <pc:sldMkLst>
          <pc:docMk/>
          <pc:sldMk cId="0" sldId="271"/>
        </pc:sldMkLst>
        <pc:spChg chg="add mod">
          <ac:chgData name="Tereza Souralová" userId="S::424163@muni.cz::950edc30-7fa1-4a1d-8c99-3f987713c9c6" providerId="AD" clId="Web-{40A62F47-C1F5-DEC8-1B8F-26B8DC16328B}" dt="2022-05-03T19:04:31.213" v="266" actId="1076"/>
          <ac:spMkLst>
            <pc:docMk/>
            <pc:sldMk cId="0" sldId="271"/>
            <ac:spMk id="4" creationId="{08E20303-1BB3-5999-3F36-48901661307A}"/>
          </ac:spMkLst>
        </pc:spChg>
        <pc:spChg chg="mod">
          <ac:chgData name="Tereza Souralová" userId="S::424163@muni.cz::950edc30-7fa1-4a1d-8c99-3f987713c9c6" providerId="AD" clId="Web-{40A62F47-C1F5-DEC8-1B8F-26B8DC16328B}" dt="2022-05-03T19:04:27.213" v="265" actId="20577"/>
          <ac:spMkLst>
            <pc:docMk/>
            <pc:sldMk cId="0" sldId="271"/>
            <ac:spMk id="26626" creationId="{00000000-0000-0000-0000-000000000000}"/>
          </ac:spMkLst>
        </pc:spChg>
        <pc:picChg chg="add mod">
          <ac:chgData name="Tereza Souralová" userId="S::424163@muni.cz::950edc30-7fa1-4a1d-8c99-3f987713c9c6" providerId="AD" clId="Web-{40A62F47-C1F5-DEC8-1B8F-26B8DC16328B}" dt="2022-05-03T19:04:33.713" v="267" actId="1076"/>
          <ac:picMkLst>
            <pc:docMk/>
            <pc:sldMk cId="0" sldId="271"/>
            <ac:picMk id="2" creationId="{B5843B21-BBC0-8AA7-D79B-114AD095314C}"/>
          </ac:picMkLst>
        </pc:picChg>
      </pc:sldChg>
      <pc:sldChg chg="modSp">
        <pc:chgData name="Tereza Souralová" userId="S::424163@muni.cz::950edc30-7fa1-4a1d-8c99-3f987713c9c6" providerId="AD" clId="Web-{40A62F47-C1F5-DEC8-1B8F-26B8DC16328B}" dt="2022-05-03T18:44:32.313" v="136" actId="20577"/>
        <pc:sldMkLst>
          <pc:docMk/>
          <pc:sldMk cId="0" sldId="272"/>
        </pc:sldMkLst>
        <pc:spChg chg="mod">
          <ac:chgData name="Tereza Souralová" userId="S::424163@muni.cz::950edc30-7fa1-4a1d-8c99-3f987713c9c6" providerId="AD" clId="Web-{40A62F47-C1F5-DEC8-1B8F-26B8DC16328B}" dt="2022-05-03T18:44:13.719" v="125" actId="20577"/>
          <ac:spMkLst>
            <pc:docMk/>
            <pc:sldMk cId="0" sldId="272"/>
            <ac:spMk id="3" creationId="{00000000-0000-0000-0000-000000000000}"/>
          </ac:spMkLst>
        </pc:spChg>
        <pc:spChg chg="mod">
          <ac:chgData name="Tereza Souralová" userId="S::424163@muni.cz::950edc30-7fa1-4a1d-8c99-3f987713c9c6" providerId="AD" clId="Web-{40A62F47-C1F5-DEC8-1B8F-26B8DC16328B}" dt="2022-05-03T18:44:32.313" v="136" actId="20577"/>
          <ac:spMkLst>
            <pc:docMk/>
            <pc:sldMk cId="0" sldId="272"/>
            <ac:spMk id="27650" creationId="{00000000-0000-0000-0000-000000000000}"/>
          </ac:spMkLst>
        </pc:spChg>
        <pc:spChg chg="mod">
          <ac:chgData name="Tereza Souralová" userId="S::424163@muni.cz::950edc30-7fa1-4a1d-8c99-3f987713c9c6" providerId="AD" clId="Web-{40A62F47-C1F5-DEC8-1B8F-26B8DC16328B}" dt="2022-05-03T18:39:51.433" v="78" actId="1076"/>
          <ac:spMkLst>
            <pc:docMk/>
            <pc:sldMk cId="0" sldId="272"/>
            <ac:spMk id="27995" creationId="{00000000-0000-0000-0000-000000000000}"/>
          </ac:spMkLst>
        </pc:spChg>
        <pc:spChg chg="mod">
          <ac:chgData name="Tereza Souralová" userId="S::424163@muni.cz::950edc30-7fa1-4a1d-8c99-3f987713c9c6" providerId="AD" clId="Web-{40A62F47-C1F5-DEC8-1B8F-26B8DC16328B}" dt="2022-05-03T18:39:51.448" v="79" actId="1076"/>
          <ac:spMkLst>
            <pc:docMk/>
            <pc:sldMk cId="0" sldId="272"/>
            <ac:spMk id="27996" creationId="{00000000-0000-0000-0000-000000000000}"/>
          </ac:spMkLst>
        </pc:spChg>
        <pc:spChg chg="mod">
          <ac:chgData name="Tereza Souralová" userId="S::424163@muni.cz::950edc30-7fa1-4a1d-8c99-3f987713c9c6" providerId="AD" clId="Web-{40A62F47-C1F5-DEC8-1B8F-26B8DC16328B}" dt="2022-05-03T18:39:51.464" v="80" actId="1076"/>
          <ac:spMkLst>
            <pc:docMk/>
            <pc:sldMk cId="0" sldId="272"/>
            <ac:spMk id="27997" creationId="{00000000-0000-0000-0000-000000000000}"/>
          </ac:spMkLst>
        </pc:spChg>
        <pc:spChg chg="mod">
          <ac:chgData name="Tereza Souralová" userId="S::424163@muni.cz::950edc30-7fa1-4a1d-8c99-3f987713c9c6" providerId="AD" clId="Web-{40A62F47-C1F5-DEC8-1B8F-26B8DC16328B}" dt="2022-05-03T18:39:51.495" v="81" actId="1076"/>
          <ac:spMkLst>
            <pc:docMk/>
            <pc:sldMk cId="0" sldId="272"/>
            <ac:spMk id="27998" creationId="{00000000-0000-0000-0000-000000000000}"/>
          </ac:spMkLst>
        </pc:spChg>
        <pc:spChg chg="mod">
          <ac:chgData name="Tereza Souralová" userId="S::424163@muni.cz::950edc30-7fa1-4a1d-8c99-3f987713c9c6" providerId="AD" clId="Web-{40A62F47-C1F5-DEC8-1B8F-26B8DC16328B}" dt="2022-05-03T18:43:54.063" v="120" actId="1076"/>
          <ac:spMkLst>
            <pc:docMk/>
            <pc:sldMk cId="0" sldId="272"/>
            <ac:spMk id="27999" creationId="{00000000-0000-0000-0000-000000000000}"/>
          </ac:spMkLst>
        </pc:spChg>
        <pc:spChg chg="mod">
          <ac:chgData name="Tereza Souralová" userId="S::424163@muni.cz::950edc30-7fa1-4a1d-8c99-3f987713c9c6" providerId="AD" clId="Web-{40A62F47-C1F5-DEC8-1B8F-26B8DC16328B}" dt="2022-05-03T18:39:51.526" v="83" actId="1076"/>
          <ac:spMkLst>
            <pc:docMk/>
            <pc:sldMk cId="0" sldId="272"/>
            <ac:spMk id="28000" creationId="{00000000-0000-0000-0000-000000000000}"/>
          </ac:spMkLst>
        </pc:spChg>
        <pc:spChg chg="mod">
          <ac:chgData name="Tereza Souralová" userId="S::424163@muni.cz::950edc30-7fa1-4a1d-8c99-3f987713c9c6" providerId="AD" clId="Web-{40A62F47-C1F5-DEC8-1B8F-26B8DC16328B}" dt="2022-05-03T18:39:51.558" v="84" actId="1076"/>
          <ac:spMkLst>
            <pc:docMk/>
            <pc:sldMk cId="0" sldId="272"/>
            <ac:spMk id="28001" creationId="{00000000-0000-0000-0000-000000000000}"/>
          </ac:spMkLst>
        </pc:spChg>
        <pc:spChg chg="mod">
          <ac:chgData name="Tereza Souralová" userId="S::424163@muni.cz::950edc30-7fa1-4a1d-8c99-3f987713c9c6" providerId="AD" clId="Web-{40A62F47-C1F5-DEC8-1B8F-26B8DC16328B}" dt="2022-05-03T18:39:51.573" v="85" actId="1076"/>
          <ac:spMkLst>
            <pc:docMk/>
            <pc:sldMk cId="0" sldId="272"/>
            <ac:spMk id="28002" creationId="{00000000-0000-0000-0000-000000000000}"/>
          </ac:spMkLst>
        </pc:spChg>
        <pc:spChg chg="mod">
          <ac:chgData name="Tereza Souralová" userId="S::424163@muni.cz::950edc30-7fa1-4a1d-8c99-3f987713c9c6" providerId="AD" clId="Web-{40A62F47-C1F5-DEC8-1B8F-26B8DC16328B}" dt="2022-05-03T18:43:59.188" v="122" actId="1076"/>
          <ac:spMkLst>
            <pc:docMk/>
            <pc:sldMk cId="0" sldId="272"/>
            <ac:spMk id="28003" creationId="{00000000-0000-0000-0000-000000000000}"/>
          </ac:spMkLst>
        </pc:spChg>
        <pc:spChg chg="mod">
          <ac:chgData name="Tereza Souralová" userId="S::424163@muni.cz::950edc30-7fa1-4a1d-8c99-3f987713c9c6" providerId="AD" clId="Web-{40A62F47-C1F5-DEC8-1B8F-26B8DC16328B}" dt="2022-05-03T18:39:51.620" v="87" actId="1076"/>
          <ac:spMkLst>
            <pc:docMk/>
            <pc:sldMk cId="0" sldId="272"/>
            <ac:spMk id="28004" creationId="{00000000-0000-0000-0000-000000000000}"/>
          </ac:spMkLst>
        </pc:spChg>
        <pc:spChg chg="mod">
          <ac:chgData name="Tereza Souralová" userId="S::424163@muni.cz::950edc30-7fa1-4a1d-8c99-3f987713c9c6" providerId="AD" clId="Web-{40A62F47-C1F5-DEC8-1B8F-26B8DC16328B}" dt="2022-05-03T18:39:51.636" v="88" actId="1076"/>
          <ac:spMkLst>
            <pc:docMk/>
            <pc:sldMk cId="0" sldId="272"/>
            <ac:spMk id="28005" creationId="{00000000-0000-0000-0000-000000000000}"/>
          </ac:spMkLst>
        </pc:spChg>
        <pc:spChg chg="mod">
          <ac:chgData name="Tereza Souralová" userId="S::424163@muni.cz::950edc30-7fa1-4a1d-8c99-3f987713c9c6" providerId="AD" clId="Web-{40A62F47-C1F5-DEC8-1B8F-26B8DC16328B}" dt="2022-05-03T18:39:51.651" v="89" actId="1076"/>
          <ac:spMkLst>
            <pc:docMk/>
            <pc:sldMk cId="0" sldId="272"/>
            <ac:spMk id="28006" creationId="{00000000-0000-0000-0000-000000000000}"/>
          </ac:spMkLst>
        </pc:spChg>
        <pc:spChg chg="mod">
          <ac:chgData name="Tereza Souralová" userId="S::424163@muni.cz::950edc30-7fa1-4a1d-8c99-3f987713c9c6" providerId="AD" clId="Web-{40A62F47-C1F5-DEC8-1B8F-26B8DC16328B}" dt="2022-05-03T18:39:59.495" v="92" actId="1076"/>
          <ac:spMkLst>
            <pc:docMk/>
            <pc:sldMk cId="0" sldId="272"/>
            <ac:spMk id="28007" creationId="{00000000-0000-0000-0000-000000000000}"/>
          </ac:spMkLst>
        </pc:spChg>
        <pc:spChg chg="mod">
          <ac:chgData name="Tereza Souralová" userId="S::424163@muni.cz::950edc30-7fa1-4a1d-8c99-3f987713c9c6" providerId="AD" clId="Web-{40A62F47-C1F5-DEC8-1B8F-26B8DC16328B}" dt="2022-05-03T18:43:44.562" v="118" actId="1076"/>
          <ac:spMkLst>
            <pc:docMk/>
            <pc:sldMk cId="0" sldId="272"/>
            <ac:spMk id="28012" creationId="{00000000-0000-0000-0000-000000000000}"/>
          </ac:spMkLst>
        </pc:spChg>
        <pc:grpChg chg="mod">
          <ac:chgData name="Tereza Souralová" userId="S::424163@muni.cz::950edc30-7fa1-4a1d-8c99-3f987713c9c6" providerId="AD" clId="Web-{40A62F47-C1F5-DEC8-1B8F-26B8DC16328B}" dt="2022-05-03T18:39:51.120" v="75" actId="1076"/>
          <ac:grpSpMkLst>
            <pc:docMk/>
            <pc:sldMk cId="0" sldId="272"/>
            <ac:grpSpMk id="27771" creationId="{00000000-0000-0000-0000-000000000000}"/>
          </ac:grpSpMkLst>
        </pc:grpChg>
        <pc:grpChg chg="mod">
          <ac:chgData name="Tereza Souralová" userId="S::424163@muni.cz::950edc30-7fa1-4a1d-8c99-3f987713c9c6" providerId="AD" clId="Web-{40A62F47-C1F5-DEC8-1B8F-26B8DC16328B}" dt="2022-05-03T18:39:51.104" v="74" actId="1076"/>
          <ac:grpSpMkLst>
            <pc:docMk/>
            <pc:sldMk cId="0" sldId="272"/>
            <ac:grpSpMk id="27987" creationId="{00000000-0000-0000-0000-000000000000}"/>
          </ac:grpSpMkLst>
        </pc:grpChg>
        <pc:grpChg chg="mod">
          <ac:chgData name="Tereza Souralová" userId="S::424163@muni.cz::950edc30-7fa1-4a1d-8c99-3f987713c9c6" providerId="AD" clId="Web-{40A62F47-C1F5-DEC8-1B8F-26B8DC16328B}" dt="2022-05-03T18:39:51.401" v="77" actId="1076"/>
          <ac:grpSpMkLst>
            <pc:docMk/>
            <pc:sldMk cId="0" sldId="272"/>
            <ac:grpSpMk id="27989" creationId="{00000000-0000-0000-0000-000000000000}"/>
          </ac:grpSpMkLst>
        </pc:grpChg>
        <pc:grpChg chg="mod">
          <ac:chgData name="Tereza Souralová" userId="S::424163@muni.cz::950edc30-7fa1-4a1d-8c99-3f987713c9c6" providerId="AD" clId="Web-{40A62F47-C1F5-DEC8-1B8F-26B8DC16328B}" dt="2022-05-03T18:39:51.261" v="76" actId="1076"/>
          <ac:grpSpMkLst>
            <pc:docMk/>
            <pc:sldMk cId="0" sldId="272"/>
            <ac:grpSpMk id="27990" creationId="{00000000-0000-0000-0000-000000000000}"/>
          </ac:grpSpMkLst>
        </pc:grpChg>
        <pc:grpChg chg="mod">
          <ac:chgData name="Tereza Souralová" userId="S::424163@muni.cz::950edc30-7fa1-4a1d-8c99-3f987713c9c6" providerId="AD" clId="Web-{40A62F47-C1F5-DEC8-1B8F-26B8DC16328B}" dt="2022-05-03T18:39:57.370" v="91" actId="1076"/>
          <ac:grpSpMkLst>
            <pc:docMk/>
            <pc:sldMk cId="0" sldId="272"/>
            <ac:grpSpMk id="27991" creationId="{00000000-0000-0000-0000-000000000000}"/>
          </ac:grpSpMkLst>
        </pc:grpChg>
      </pc:sldChg>
      <pc:sldChg chg="addSp modSp">
        <pc:chgData name="Tereza Souralová" userId="S::424163@muni.cz::950edc30-7fa1-4a1d-8c99-3f987713c9c6" providerId="AD" clId="Web-{40A62F47-C1F5-DEC8-1B8F-26B8DC16328B}" dt="2022-05-03T18:47:03.395" v="139" actId="1076"/>
        <pc:sldMkLst>
          <pc:docMk/>
          <pc:sldMk cId="0" sldId="274"/>
        </pc:sldMkLst>
        <pc:picChg chg="add mod">
          <ac:chgData name="Tereza Souralová" userId="S::424163@muni.cz::950edc30-7fa1-4a1d-8c99-3f987713c9c6" providerId="AD" clId="Web-{40A62F47-C1F5-DEC8-1B8F-26B8DC16328B}" dt="2022-05-03T18:47:03.395" v="139" actId="1076"/>
          <ac:picMkLst>
            <pc:docMk/>
            <pc:sldMk cId="0" sldId="274"/>
            <ac:picMk id="2" creationId="{D8F20517-9304-0EE5-8D90-29C163DB0A6C}"/>
          </ac:picMkLst>
        </pc:picChg>
      </pc:sldChg>
      <pc:sldChg chg="addSp delSp modSp">
        <pc:chgData name="Tereza Souralová" userId="S::424163@muni.cz::950edc30-7fa1-4a1d-8c99-3f987713c9c6" providerId="AD" clId="Web-{40A62F47-C1F5-DEC8-1B8F-26B8DC16328B}" dt="2022-05-03T18:59:44.629" v="241" actId="20577"/>
        <pc:sldMkLst>
          <pc:docMk/>
          <pc:sldMk cId="0" sldId="275"/>
        </pc:sldMkLst>
        <pc:spChg chg="add mod">
          <ac:chgData name="Tereza Souralová" userId="S::424163@muni.cz::950edc30-7fa1-4a1d-8c99-3f987713c9c6" providerId="AD" clId="Web-{40A62F47-C1F5-DEC8-1B8F-26B8DC16328B}" dt="2022-05-03T18:50:08.414" v="151" actId="20577"/>
          <ac:spMkLst>
            <pc:docMk/>
            <pc:sldMk cId="0" sldId="275"/>
            <ac:spMk id="2" creationId="{664CA9B7-8398-435D-EFFF-141177C6A72B}"/>
          </ac:spMkLst>
        </pc:spChg>
        <pc:spChg chg="add del mod">
          <ac:chgData name="Tereza Souralová" userId="S::424163@muni.cz::950edc30-7fa1-4a1d-8c99-3f987713c9c6" providerId="AD" clId="Web-{40A62F47-C1F5-DEC8-1B8F-26B8DC16328B}" dt="2022-05-03T18:55:06.498" v="232"/>
          <ac:spMkLst>
            <pc:docMk/>
            <pc:sldMk cId="0" sldId="275"/>
            <ac:spMk id="3" creationId="{FABB1EC1-194C-3218-6F69-E220DD00A309}"/>
          </ac:spMkLst>
        </pc:spChg>
        <pc:spChg chg="mod">
          <ac:chgData name="Tereza Souralová" userId="S::424163@muni.cz::950edc30-7fa1-4a1d-8c99-3f987713c9c6" providerId="AD" clId="Web-{40A62F47-C1F5-DEC8-1B8F-26B8DC16328B}" dt="2022-05-03T18:59:44.629" v="241" actId="20577"/>
          <ac:spMkLst>
            <pc:docMk/>
            <pc:sldMk cId="0" sldId="275"/>
            <ac:spMk id="30723" creationId="{00000000-0000-0000-0000-000000000000}"/>
          </ac:spMkLst>
        </pc:spChg>
        <pc:spChg chg="mod">
          <ac:chgData name="Tereza Souralová" userId="S::424163@muni.cz::950edc30-7fa1-4a1d-8c99-3f987713c9c6" providerId="AD" clId="Web-{40A62F47-C1F5-DEC8-1B8F-26B8DC16328B}" dt="2022-05-03T18:50:35.133" v="164" actId="14100"/>
          <ac:spMkLst>
            <pc:docMk/>
            <pc:sldMk cId="0" sldId="275"/>
            <ac:spMk id="30737" creationId="{00000000-0000-0000-0000-000000000000}"/>
          </ac:spMkLst>
        </pc:spChg>
        <pc:spChg chg="mod">
          <ac:chgData name="Tereza Souralová" userId="S::424163@muni.cz::950edc30-7fa1-4a1d-8c99-3f987713c9c6" providerId="AD" clId="Web-{40A62F47-C1F5-DEC8-1B8F-26B8DC16328B}" dt="2022-05-03T18:50:40.305" v="167" actId="1076"/>
          <ac:spMkLst>
            <pc:docMk/>
            <pc:sldMk cId="0" sldId="275"/>
            <ac:spMk id="30746" creationId="{00000000-0000-0000-0000-000000000000}"/>
          </ac:spMkLst>
        </pc:spChg>
        <pc:grpChg chg="mod">
          <ac:chgData name="Tereza Souralová" userId="S::424163@muni.cz::950edc30-7fa1-4a1d-8c99-3f987713c9c6" providerId="AD" clId="Web-{40A62F47-C1F5-DEC8-1B8F-26B8DC16328B}" dt="2022-05-03T18:50:40.290" v="166" actId="1076"/>
          <ac:grpSpMkLst>
            <pc:docMk/>
            <pc:sldMk cId="0" sldId="275"/>
            <ac:grpSpMk id="30727" creationId="{00000000-0000-0000-0000-000000000000}"/>
          </ac:grpSpMkLst>
        </pc:grpChg>
        <pc:grpChg chg="mod">
          <ac:chgData name="Tereza Souralová" userId="S::424163@muni.cz::950edc30-7fa1-4a1d-8c99-3f987713c9c6" providerId="AD" clId="Web-{40A62F47-C1F5-DEC8-1B8F-26B8DC16328B}" dt="2022-05-03T18:50:40.321" v="168" actId="1076"/>
          <ac:grpSpMkLst>
            <pc:docMk/>
            <pc:sldMk cId="0" sldId="275"/>
            <ac:grpSpMk id="30738" creationId="{00000000-0000-0000-0000-000000000000}"/>
          </ac:grpSpMkLst>
        </pc:grpChg>
        <pc:picChg chg="mod">
          <ac:chgData name="Tereza Souralová" userId="S::424163@muni.cz::950edc30-7fa1-4a1d-8c99-3f987713c9c6" providerId="AD" clId="Web-{40A62F47-C1F5-DEC8-1B8F-26B8DC16328B}" dt="2022-05-03T18:50:40.274" v="165" actId="1076"/>
          <ac:picMkLst>
            <pc:docMk/>
            <pc:sldMk cId="0" sldId="275"/>
            <ac:picMk id="30726" creationId="{00000000-0000-0000-0000-000000000000}"/>
          </ac:picMkLst>
        </pc:picChg>
        <pc:picChg chg="mod">
          <ac:chgData name="Tereza Souralová" userId="S::424163@muni.cz::950edc30-7fa1-4a1d-8c99-3f987713c9c6" providerId="AD" clId="Web-{40A62F47-C1F5-DEC8-1B8F-26B8DC16328B}" dt="2022-05-03T18:50:46.259" v="171" actId="14100"/>
          <ac:picMkLst>
            <pc:docMk/>
            <pc:sldMk cId="0" sldId="275"/>
            <ac:picMk id="30748" creationId="{00000000-0000-0000-0000-000000000000}"/>
          </ac:picMkLst>
        </pc:picChg>
        <pc:picChg chg="mod">
          <ac:chgData name="Tereza Souralová" userId="S::424163@muni.cz::950edc30-7fa1-4a1d-8c99-3f987713c9c6" providerId="AD" clId="Web-{40A62F47-C1F5-DEC8-1B8F-26B8DC16328B}" dt="2022-05-03T18:50:42.212" v="169" actId="1076"/>
          <ac:picMkLst>
            <pc:docMk/>
            <pc:sldMk cId="0" sldId="275"/>
            <ac:picMk id="30749" creationId="{00000000-0000-0000-0000-000000000000}"/>
          </ac:picMkLst>
        </pc:picChg>
      </pc:sldChg>
      <pc:sldChg chg="addSp delSp modSp">
        <pc:chgData name="Tereza Souralová" userId="S::424163@muni.cz::950edc30-7fa1-4a1d-8c99-3f987713c9c6" providerId="AD" clId="Web-{40A62F47-C1F5-DEC8-1B8F-26B8DC16328B}" dt="2022-05-03T19:35:12.306" v="403" actId="20577"/>
        <pc:sldMkLst>
          <pc:docMk/>
          <pc:sldMk cId="3282322866" sldId="286"/>
        </pc:sldMkLst>
        <pc:spChg chg="mod">
          <ac:chgData name="Tereza Souralová" userId="S::424163@muni.cz::950edc30-7fa1-4a1d-8c99-3f987713c9c6" providerId="AD" clId="Web-{40A62F47-C1F5-DEC8-1B8F-26B8DC16328B}" dt="2022-05-03T19:35:12.306" v="403" actId="20577"/>
          <ac:spMkLst>
            <pc:docMk/>
            <pc:sldMk cId="3282322866" sldId="286"/>
            <ac:spMk id="5" creationId="{00000000-0000-0000-0000-000000000000}"/>
          </ac:spMkLst>
        </pc:spChg>
        <pc:spChg chg="add del">
          <ac:chgData name="Tereza Souralová" userId="S::424163@muni.cz::950edc30-7fa1-4a1d-8c99-3f987713c9c6" providerId="AD" clId="Web-{40A62F47-C1F5-DEC8-1B8F-26B8DC16328B}" dt="2022-05-03T18:31:07.765" v="1"/>
          <ac:spMkLst>
            <pc:docMk/>
            <pc:sldMk cId="3282322866" sldId="286"/>
            <ac:spMk id="6" creationId="{00000000-0000-0000-0000-000000000000}"/>
          </ac:spMkLst>
        </pc:spChg>
      </pc:sldChg>
      <pc:sldChg chg="addSp delSp modSp">
        <pc:chgData name="Tereza Souralová" userId="S::424163@muni.cz::950edc30-7fa1-4a1d-8c99-3f987713c9c6" providerId="AD" clId="Web-{40A62F47-C1F5-DEC8-1B8F-26B8DC16328B}" dt="2022-05-03T19:48:55.089" v="512" actId="1076"/>
        <pc:sldMkLst>
          <pc:docMk/>
          <pc:sldMk cId="828909914" sldId="288"/>
        </pc:sldMkLst>
        <pc:picChg chg="add del mod">
          <ac:chgData name="Tereza Souralová" userId="S::424163@muni.cz::950edc30-7fa1-4a1d-8c99-3f987713c9c6" providerId="AD" clId="Web-{40A62F47-C1F5-DEC8-1B8F-26B8DC16328B}" dt="2022-05-03T19:48:50.511" v="509"/>
          <ac:picMkLst>
            <pc:docMk/>
            <pc:sldMk cId="828909914" sldId="288"/>
            <ac:picMk id="2" creationId="{6DFB3718-A563-B2AF-BC79-1CFD6A5B9085}"/>
          </ac:picMkLst>
        </pc:picChg>
        <pc:picChg chg="add mod">
          <ac:chgData name="Tereza Souralová" userId="S::424163@muni.cz::950edc30-7fa1-4a1d-8c99-3f987713c9c6" providerId="AD" clId="Web-{40A62F47-C1F5-DEC8-1B8F-26B8DC16328B}" dt="2022-05-03T19:48:55.089" v="512" actId="1076"/>
          <ac:picMkLst>
            <pc:docMk/>
            <pc:sldMk cId="828909914" sldId="288"/>
            <ac:picMk id="3" creationId="{BBD8E5C9-CF43-D021-E4CC-E4E1749E8FA6}"/>
          </ac:picMkLst>
        </pc:picChg>
      </pc:sldChg>
      <pc:sldChg chg="modSp">
        <pc:chgData name="Tereza Souralová" userId="S::424163@muni.cz::950edc30-7fa1-4a1d-8c99-3f987713c9c6" providerId="AD" clId="Web-{40A62F47-C1F5-DEC8-1B8F-26B8DC16328B}" dt="2022-05-03T20:07:36.940" v="539" actId="14100"/>
        <pc:sldMkLst>
          <pc:docMk/>
          <pc:sldMk cId="1151338975" sldId="289"/>
        </pc:sldMkLst>
        <pc:spChg chg="mod">
          <ac:chgData name="Tereza Souralová" userId="S::424163@muni.cz::950edc30-7fa1-4a1d-8c99-3f987713c9c6" providerId="AD" clId="Web-{40A62F47-C1F5-DEC8-1B8F-26B8DC16328B}" dt="2022-05-03T20:07:36.940" v="539" actId="14100"/>
          <ac:spMkLst>
            <pc:docMk/>
            <pc:sldMk cId="1151338975" sldId="289"/>
            <ac:spMk id="3" creationId="{00000000-0000-0000-0000-000000000000}"/>
          </ac:spMkLst>
        </pc:spChg>
        <pc:spChg chg="mod">
          <ac:chgData name="Tereza Souralová" userId="S::424163@muni.cz::950edc30-7fa1-4a1d-8c99-3f987713c9c6" providerId="AD" clId="Web-{40A62F47-C1F5-DEC8-1B8F-26B8DC16328B}" dt="2022-05-03T19:49:51.871" v="525" actId="20577"/>
          <ac:spMkLst>
            <pc:docMk/>
            <pc:sldMk cId="1151338975" sldId="289"/>
            <ac:spMk id="5" creationId="{00000000-0000-0000-0000-000000000000}"/>
          </ac:spMkLst>
        </pc:spChg>
      </pc:sldChg>
      <pc:sldChg chg="modSp">
        <pc:chgData name="Tereza Souralová" userId="S::424163@muni.cz::950edc30-7fa1-4a1d-8c99-3f987713c9c6" providerId="AD" clId="Web-{40A62F47-C1F5-DEC8-1B8F-26B8DC16328B}" dt="2022-05-03T19:50:49.216" v="531" actId="20577"/>
        <pc:sldMkLst>
          <pc:docMk/>
          <pc:sldMk cId="2217051299" sldId="294"/>
        </pc:sldMkLst>
        <pc:spChg chg="mod">
          <ac:chgData name="Tereza Souralová" userId="S::424163@muni.cz::950edc30-7fa1-4a1d-8c99-3f987713c9c6" providerId="AD" clId="Web-{40A62F47-C1F5-DEC8-1B8F-26B8DC16328B}" dt="2022-05-03T19:50:49.216" v="531" actId="20577"/>
          <ac:spMkLst>
            <pc:docMk/>
            <pc:sldMk cId="2217051299" sldId="294"/>
            <ac:spMk id="5" creationId="{00000000-0000-0000-0000-000000000000}"/>
          </ac:spMkLst>
        </pc:spChg>
      </pc:sldChg>
      <pc:sldChg chg="modSp">
        <pc:chgData name="Tereza Souralová" userId="S::424163@muni.cz::950edc30-7fa1-4a1d-8c99-3f987713c9c6" providerId="AD" clId="Web-{40A62F47-C1F5-DEC8-1B8F-26B8DC16328B}" dt="2022-05-03T19:27:13.672" v="356" actId="20577"/>
        <pc:sldMkLst>
          <pc:docMk/>
          <pc:sldMk cId="3396033519" sldId="297"/>
        </pc:sldMkLst>
        <pc:spChg chg="mod">
          <ac:chgData name="Tereza Souralová" userId="S::424163@muni.cz::950edc30-7fa1-4a1d-8c99-3f987713c9c6" providerId="AD" clId="Web-{40A62F47-C1F5-DEC8-1B8F-26B8DC16328B}" dt="2022-05-03T19:27:13.672" v="356" actId="20577"/>
          <ac:spMkLst>
            <pc:docMk/>
            <pc:sldMk cId="3396033519" sldId="297"/>
            <ac:spMk id="5" creationId="{00000000-0000-0000-0000-000000000000}"/>
          </ac:spMkLst>
        </pc:spChg>
      </pc:sldChg>
      <pc:sldChg chg="addSp modSp">
        <pc:chgData name="Tereza Souralová" userId="S::424163@muni.cz::950edc30-7fa1-4a1d-8c99-3f987713c9c6" providerId="AD" clId="Web-{40A62F47-C1F5-DEC8-1B8F-26B8DC16328B}" dt="2022-05-03T19:00:48.709" v="244" actId="14100"/>
        <pc:sldMkLst>
          <pc:docMk/>
          <pc:sldMk cId="3689525919" sldId="299"/>
        </pc:sldMkLst>
        <pc:cxnChg chg="add mod">
          <ac:chgData name="Tereza Souralová" userId="S::424163@muni.cz::950edc30-7fa1-4a1d-8c99-3f987713c9c6" providerId="AD" clId="Web-{40A62F47-C1F5-DEC8-1B8F-26B8DC16328B}" dt="2022-05-03T19:00:48.709" v="244" actId="14100"/>
          <ac:cxnSpMkLst>
            <pc:docMk/>
            <pc:sldMk cId="3689525919" sldId="299"/>
            <ac:cxnSpMk id="5" creationId="{3D6420F6-7343-493A-8944-9201737C51C5}"/>
          </ac:cxnSpMkLst>
        </pc:cxnChg>
      </pc:sldChg>
      <pc:sldChg chg="modSp">
        <pc:chgData name="Tereza Souralová" userId="S::424163@muni.cz::950edc30-7fa1-4a1d-8c99-3f987713c9c6" providerId="AD" clId="Web-{40A62F47-C1F5-DEC8-1B8F-26B8DC16328B}" dt="2022-05-03T18:33:02.393" v="10" actId="20577"/>
        <pc:sldMkLst>
          <pc:docMk/>
          <pc:sldMk cId="2019320834" sldId="301"/>
        </pc:sldMkLst>
        <pc:spChg chg="mod">
          <ac:chgData name="Tereza Souralová" userId="S::424163@muni.cz::950edc30-7fa1-4a1d-8c99-3f987713c9c6" providerId="AD" clId="Web-{40A62F47-C1F5-DEC8-1B8F-26B8DC16328B}" dt="2022-05-03T18:33:02.393" v="10" actId="20577"/>
          <ac:spMkLst>
            <pc:docMk/>
            <pc:sldMk cId="2019320834" sldId="301"/>
            <ac:spMk id="29698" creationId="{00000000-0000-0000-0000-000000000000}"/>
          </ac:spMkLst>
        </pc:spChg>
        <pc:picChg chg="mod">
          <ac:chgData name="Tereza Souralová" userId="S::424163@muni.cz::950edc30-7fa1-4a1d-8c99-3f987713c9c6" providerId="AD" clId="Web-{40A62F47-C1F5-DEC8-1B8F-26B8DC16328B}" dt="2022-05-03T18:32:47.955" v="9" actId="1076"/>
          <ac:picMkLst>
            <pc:docMk/>
            <pc:sldMk cId="2019320834" sldId="301"/>
            <ac:picMk id="9218" creationId="{00000000-0000-0000-0000-000000000000}"/>
          </ac:picMkLst>
        </pc:picChg>
      </pc:sldChg>
      <pc:sldChg chg="modSp">
        <pc:chgData name="Tereza Souralová" userId="S::424163@muni.cz::950edc30-7fa1-4a1d-8c99-3f987713c9c6" providerId="AD" clId="Web-{40A62F47-C1F5-DEC8-1B8F-26B8DC16328B}" dt="2022-05-03T19:29:01.236" v="365" actId="20577"/>
        <pc:sldMkLst>
          <pc:docMk/>
          <pc:sldMk cId="4073430575" sldId="305"/>
        </pc:sldMkLst>
        <pc:spChg chg="mod">
          <ac:chgData name="Tereza Souralová" userId="S::424163@muni.cz::950edc30-7fa1-4a1d-8c99-3f987713c9c6" providerId="AD" clId="Web-{40A62F47-C1F5-DEC8-1B8F-26B8DC16328B}" dt="2022-05-03T19:29:01.236" v="365" actId="20577"/>
          <ac:spMkLst>
            <pc:docMk/>
            <pc:sldMk cId="4073430575" sldId="305"/>
            <ac:spMk id="7" creationId="{00000000-0000-0000-0000-000000000000}"/>
          </ac:spMkLst>
        </pc:spChg>
      </pc:sldChg>
      <pc:sldChg chg="addSp delSp modSp">
        <pc:chgData name="Tereza Souralová" userId="S::424163@muni.cz::950edc30-7fa1-4a1d-8c99-3f987713c9c6" providerId="AD" clId="Web-{40A62F47-C1F5-DEC8-1B8F-26B8DC16328B}" dt="2022-05-03T19:42:08.831" v="478" actId="1076"/>
        <pc:sldMkLst>
          <pc:docMk/>
          <pc:sldMk cId="3198092303" sldId="309"/>
        </pc:sldMkLst>
        <pc:spChg chg="mod">
          <ac:chgData name="Tereza Souralová" userId="S::424163@muni.cz::950edc30-7fa1-4a1d-8c99-3f987713c9c6" providerId="AD" clId="Web-{40A62F47-C1F5-DEC8-1B8F-26B8DC16328B}" dt="2022-05-03T19:41:42.408" v="473" actId="1076"/>
          <ac:spMkLst>
            <pc:docMk/>
            <pc:sldMk cId="3198092303" sldId="309"/>
            <ac:spMk id="3" creationId="{00000000-0000-0000-0000-000000000000}"/>
          </ac:spMkLst>
        </pc:spChg>
        <pc:spChg chg="add mod">
          <ac:chgData name="Tereza Souralová" userId="S::424163@muni.cz::950edc30-7fa1-4a1d-8c99-3f987713c9c6" providerId="AD" clId="Web-{40A62F47-C1F5-DEC8-1B8F-26B8DC16328B}" dt="2022-05-03T19:41:47.502" v="475" actId="1076"/>
          <ac:spMkLst>
            <pc:docMk/>
            <pc:sldMk cId="3198092303" sldId="309"/>
            <ac:spMk id="4" creationId="{07637057-36C0-51FF-339C-07D57F3CF1CE}"/>
          </ac:spMkLst>
        </pc:spChg>
        <pc:spChg chg="mod">
          <ac:chgData name="Tereza Souralová" userId="S::424163@muni.cz::950edc30-7fa1-4a1d-8c99-3f987713c9c6" providerId="AD" clId="Web-{40A62F47-C1F5-DEC8-1B8F-26B8DC16328B}" dt="2022-05-03T19:37:41.059" v="406" actId="14100"/>
          <ac:spMkLst>
            <pc:docMk/>
            <pc:sldMk cId="3198092303" sldId="309"/>
            <ac:spMk id="5" creationId="{00000000-0000-0000-0000-000000000000}"/>
          </ac:spMkLst>
        </pc:spChg>
        <pc:spChg chg="mod">
          <ac:chgData name="Tereza Souralová" userId="S::424163@muni.cz::950edc30-7fa1-4a1d-8c99-3f987713c9c6" providerId="AD" clId="Web-{40A62F47-C1F5-DEC8-1B8F-26B8DC16328B}" dt="2022-05-03T19:35:50.010" v="405" actId="20577"/>
          <ac:spMkLst>
            <pc:docMk/>
            <pc:sldMk cId="3198092303" sldId="309"/>
            <ac:spMk id="7" creationId="{00000000-0000-0000-0000-000000000000}"/>
          </ac:spMkLst>
        </pc:spChg>
        <pc:picChg chg="add mod modCrop">
          <ac:chgData name="Tereza Souralová" userId="S::424163@muni.cz::950edc30-7fa1-4a1d-8c99-3f987713c9c6" providerId="AD" clId="Web-{40A62F47-C1F5-DEC8-1B8F-26B8DC16328B}" dt="2022-05-03T19:42:08.831" v="478" actId="1076"/>
          <ac:picMkLst>
            <pc:docMk/>
            <pc:sldMk cId="3198092303" sldId="309"/>
            <ac:picMk id="2" creationId="{6A41CD7E-A44D-D3E1-5B85-315F213FA789}"/>
          </ac:picMkLst>
        </pc:picChg>
        <pc:picChg chg="add del mod modCrop">
          <ac:chgData name="Tereza Souralová" userId="S::424163@muni.cz::950edc30-7fa1-4a1d-8c99-3f987713c9c6" providerId="AD" clId="Web-{40A62F47-C1F5-DEC8-1B8F-26B8DC16328B}" dt="2022-05-03T19:41:20.611" v="464"/>
          <ac:picMkLst>
            <pc:docMk/>
            <pc:sldMk cId="3198092303" sldId="309"/>
            <ac:picMk id="8" creationId="{65F24267-977F-7F65-3978-5CA2088BE627}"/>
          </ac:picMkLst>
        </pc:picChg>
        <pc:picChg chg="del mod">
          <ac:chgData name="Tereza Souralová" userId="S::424163@muni.cz::950edc30-7fa1-4a1d-8c99-3f987713c9c6" providerId="AD" clId="Web-{40A62F47-C1F5-DEC8-1B8F-26B8DC16328B}" dt="2022-05-03T19:40:25.016" v="447"/>
          <ac:picMkLst>
            <pc:docMk/>
            <pc:sldMk cId="3198092303" sldId="309"/>
            <ac:picMk id="7170" creationId="{00000000-0000-0000-0000-000000000000}"/>
          </ac:picMkLst>
        </pc:picChg>
      </pc:sldChg>
      <pc:sldChg chg="addSp delSp modSp">
        <pc:chgData name="Tereza Souralová" userId="S::424163@muni.cz::950edc30-7fa1-4a1d-8c99-3f987713c9c6" providerId="AD" clId="Web-{40A62F47-C1F5-DEC8-1B8F-26B8DC16328B}" dt="2022-05-03T19:17:25.722" v="343" actId="1076"/>
        <pc:sldMkLst>
          <pc:docMk/>
          <pc:sldMk cId="2878904658" sldId="312"/>
        </pc:sldMkLst>
        <pc:spChg chg="mod">
          <ac:chgData name="Tereza Souralová" userId="S::424163@muni.cz::950edc30-7fa1-4a1d-8c99-3f987713c9c6" providerId="AD" clId="Web-{40A62F47-C1F5-DEC8-1B8F-26B8DC16328B}" dt="2022-05-03T19:16:49.753" v="321" actId="20577"/>
          <ac:spMkLst>
            <pc:docMk/>
            <pc:sldMk cId="2878904658" sldId="312"/>
            <ac:spMk id="5" creationId="{00000000-0000-0000-0000-000000000000}"/>
          </ac:spMkLst>
        </pc:spChg>
        <pc:spChg chg="del">
          <ac:chgData name="Tereza Souralová" userId="S::424163@muni.cz::950edc30-7fa1-4a1d-8c99-3f987713c9c6" providerId="AD" clId="Web-{40A62F47-C1F5-DEC8-1B8F-26B8DC16328B}" dt="2022-05-03T19:16:58.565" v="326"/>
          <ac:spMkLst>
            <pc:docMk/>
            <pc:sldMk cId="2878904658" sldId="312"/>
            <ac:spMk id="6" creationId="{00000000-0000-0000-0000-000000000000}"/>
          </ac:spMkLst>
        </pc:spChg>
        <pc:spChg chg="mod">
          <ac:chgData name="Tereza Souralová" userId="S::424163@muni.cz::950edc30-7fa1-4a1d-8c99-3f987713c9c6" providerId="AD" clId="Web-{40A62F47-C1F5-DEC8-1B8F-26B8DC16328B}" dt="2022-05-03T19:17:19.363" v="342" actId="20577"/>
          <ac:spMkLst>
            <pc:docMk/>
            <pc:sldMk cId="2878904658" sldId="312"/>
            <ac:spMk id="7" creationId="{00000000-0000-0000-0000-000000000000}"/>
          </ac:spMkLst>
        </pc:spChg>
        <pc:picChg chg="add del mod">
          <ac:chgData name="Tereza Souralová" userId="S::424163@muni.cz::950edc30-7fa1-4a1d-8c99-3f987713c9c6" providerId="AD" clId="Web-{40A62F47-C1F5-DEC8-1B8F-26B8DC16328B}" dt="2022-05-03T19:15:36.126" v="311"/>
          <ac:picMkLst>
            <pc:docMk/>
            <pc:sldMk cId="2878904658" sldId="312"/>
            <ac:picMk id="2" creationId="{7CBF8E12-3EE7-BDCD-4C0F-8C8627AAE5B8}"/>
          </ac:picMkLst>
        </pc:picChg>
        <pc:picChg chg="add del mod">
          <ac:chgData name="Tereza Souralová" userId="S::424163@muni.cz::950edc30-7fa1-4a1d-8c99-3f987713c9c6" providerId="AD" clId="Web-{40A62F47-C1F5-DEC8-1B8F-26B8DC16328B}" dt="2022-05-03T19:15:34.985" v="309"/>
          <ac:picMkLst>
            <pc:docMk/>
            <pc:sldMk cId="2878904658" sldId="312"/>
            <ac:picMk id="3" creationId="{A1959350-DE91-09D3-26EF-7C66408D5A56}"/>
          </ac:picMkLst>
        </pc:picChg>
        <pc:picChg chg="add mod">
          <ac:chgData name="Tereza Souralová" userId="S::424163@muni.cz::950edc30-7fa1-4a1d-8c99-3f987713c9c6" providerId="AD" clId="Web-{40A62F47-C1F5-DEC8-1B8F-26B8DC16328B}" dt="2022-05-03T19:17:25.722" v="343" actId="1076"/>
          <ac:picMkLst>
            <pc:docMk/>
            <pc:sldMk cId="2878904658" sldId="312"/>
            <ac:picMk id="4" creationId="{1BB6762E-F9B5-B967-2C74-28A83DDD69AE}"/>
          </ac:picMkLst>
        </pc:picChg>
        <pc:picChg chg="add del mod">
          <ac:chgData name="Tereza Souralová" userId="S::424163@muni.cz::950edc30-7fa1-4a1d-8c99-3f987713c9c6" providerId="AD" clId="Web-{40A62F47-C1F5-DEC8-1B8F-26B8DC16328B}" dt="2022-05-03T19:16:52.174" v="322"/>
          <ac:picMkLst>
            <pc:docMk/>
            <pc:sldMk cId="2878904658" sldId="312"/>
            <ac:picMk id="1028" creationId="{00000000-0000-0000-0000-000000000000}"/>
          </ac:picMkLst>
        </pc:picChg>
      </pc:sldChg>
      <pc:sldChg chg="modSp">
        <pc:chgData name="Tereza Souralová" userId="S::424163@muni.cz::950edc30-7fa1-4a1d-8c99-3f987713c9c6" providerId="AD" clId="Web-{40A62F47-C1F5-DEC8-1B8F-26B8DC16328B}" dt="2022-05-03T19:51:04.638" v="534" actId="20577"/>
        <pc:sldMkLst>
          <pc:docMk/>
          <pc:sldMk cId="1153352120" sldId="313"/>
        </pc:sldMkLst>
        <pc:spChg chg="mod">
          <ac:chgData name="Tereza Souralová" userId="S::424163@muni.cz::950edc30-7fa1-4a1d-8c99-3f987713c9c6" providerId="AD" clId="Web-{40A62F47-C1F5-DEC8-1B8F-26B8DC16328B}" dt="2022-05-03T19:51:04.638" v="534" actId="20577"/>
          <ac:spMkLst>
            <pc:docMk/>
            <pc:sldMk cId="1153352120" sldId="313"/>
            <ac:spMk id="5" creationId="{00000000-0000-0000-0000-000000000000}"/>
          </ac:spMkLst>
        </pc:spChg>
      </pc:sldChg>
      <pc:sldChg chg="delSp modSp">
        <pc:chgData name="Tereza Souralová" userId="S::424163@muni.cz::950edc30-7fa1-4a1d-8c99-3f987713c9c6" providerId="AD" clId="Web-{40A62F47-C1F5-DEC8-1B8F-26B8DC16328B}" dt="2022-05-03T19:30:40.738" v="369" actId="1076"/>
        <pc:sldMkLst>
          <pc:docMk/>
          <pc:sldMk cId="2655856519" sldId="315"/>
        </pc:sldMkLst>
        <pc:spChg chg="del mod">
          <ac:chgData name="Tereza Souralová" userId="S::424163@muni.cz::950edc30-7fa1-4a1d-8c99-3f987713c9c6" providerId="AD" clId="Web-{40A62F47-C1F5-DEC8-1B8F-26B8DC16328B}" dt="2022-05-03T19:30:37.785" v="368"/>
          <ac:spMkLst>
            <pc:docMk/>
            <pc:sldMk cId="2655856519" sldId="315"/>
            <ac:spMk id="4" creationId="{00000000-0000-0000-0000-000000000000}"/>
          </ac:spMkLst>
        </pc:spChg>
        <pc:picChg chg="mod">
          <ac:chgData name="Tereza Souralová" userId="S::424163@muni.cz::950edc30-7fa1-4a1d-8c99-3f987713c9c6" providerId="AD" clId="Web-{40A62F47-C1F5-DEC8-1B8F-26B8DC16328B}" dt="2022-05-03T19:30:40.738" v="369" actId="1076"/>
          <ac:picMkLst>
            <pc:docMk/>
            <pc:sldMk cId="2655856519" sldId="315"/>
            <ac:picMk id="2" creationId="{466465F4-27A7-0725-24CA-31968D56D39D}"/>
          </ac:picMkLst>
        </pc:picChg>
      </pc:sldChg>
      <pc:sldChg chg="addSp modSp">
        <pc:chgData name="Tereza Souralová" userId="S::424163@muni.cz::950edc30-7fa1-4a1d-8c99-3f987713c9c6" providerId="AD" clId="Web-{40A62F47-C1F5-DEC8-1B8F-26B8DC16328B}" dt="2022-05-03T19:33:22.507" v="388" actId="14100"/>
        <pc:sldMkLst>
          <pc:docMk/>
          <pc:sldMk cId="3729997986" sldId="319"/>
        </pc:sldMkLst>
        <pc:spChg chg="add mod">
          <ac:chgData name="Tereza Souralová" userId="S::424163@muni.cz::950edc30-7fa1-4a1d-8c99-3f987713c9c6" providerId="AD" clId="Web-{40A62F47-C1F5-DEC8-1B8F-26B8DC16328B}" dt="2022-05-03T19:33:22.507" v="388" actId="14100"/>
          <ac:spMkLst>
            <pc:docMk/>
            <pc:sldMk cId="3729997986" sldId="319"/>
            <ac:spMk id="2" creationId="{9C2235A7-9F16-A80E-5DCB-E9FF061ED36B}"/>
          </ac:spMkLst>
        </pc:spChg>
      </pc:sldChg>
      <pc:sldChg chg="modSp">
        <pc:chgData name="Tereza Souralová" userId="S::424163@muni.cz::950edc30-7fa1-4a1d-8c99-3f987713c9c6" providerId="AD" clId="Web-{40A62F47-C1F5-DEC8-1B8F-26B8DC16328B}" dt="2022-05-03T19:51:15.592" v="536" actId="20577"/>
        <pc:sldMkLst>
          <pc:docMk/>
          <pc:sldMk cId="64149841" sldId="321"/>
        </pc:sldMkLst>
        <pc:spChg chg="mod">
          <ac:chgData name="Tereza Souralová" userId="S::424163@muni.cz::950edc30-7fa1-4a1d-8c99-3f987713c9c6" providerId="AD" clId="Web-{40A62F47-C1F5-DEC8-1B8F-26B8DC16328B}" dt="2022-05-03T19:51:15.592" v="536" actId="20577"/>
          <ac:spMkLst>
            <pc:docMk/>
            <pc:sldMk cId="64149841" sldId="321"/>
            <ac:spMk id="12289" creationId="{00000000-0000-0000-0000-000000000000}"/>
          </ac:spMkLst>
        </pc:spChg>
      </pc:sldChg>
      <pc:sldChg chg="addSp modSp">
        <pc:chgData name="Tereza Souralová" userId="S::424163@muni.cz::950edc30-7fa1-4a1d-8c99-3f987713c9c6" providerId="AD" clId="Web-{40A62F47-C1F5-DEC8-1B8F-26B8DC16328B}" dt="2022-05-03T19:45:53.554" v="505" actId="1076"/>
        <pc:sldMkLst>
          <pc:docMk/>
          <pc:sldMk cId="3346257467" sldId="323"/>
        </pc:sldMkLst>
        <pc:spChg chg="mod">
          <ac:chgData name="Tereza Souralová" userId="S::424163@muni.cz::950edc30-7fa1-4a1d-8c99-3f987713c9c6" providerId="AD" clId="Web-{40A62F47-C1F5-DEC8-1B8F-26B8DC16328B}" dt="2022-05-03T19:45:35.835" v="499" actId="1076"/>
          <ac:spMkLst>
            <pc:docMk/>
            <pc:sldMk cId="3346257467" sldId="323"/>
            <ac:spMk id="2" creationId="{00000000-0000-0000-0000-000000000000}"/>
          </ac:spMkLst>
        </pc:spChg>
        <pc:spChg chg="add mod">
          <ac:chgData name="Tereza Souralová" userId="S::424163@muni.cz::950edc30-7fa1-4a1d-8c99-3f987713c9c6" providerId="AD" clId="Web-{40A62F47-C1F5-DEC8-1B8F-26B8DC16328B}" dt="2022-05-03T19:45:53.554" v="505" actId="1076"/>
          <ac:spMkLst>
            <pc:docMk/>
            <pc:sldMk cId="3346257467" sldId="323"/>
            <ac:spMk id="4" creationId="{AF814684-B4E6-F5BA-D84C-B72B561EF01B}"/>
          </ac:spMkLst>
        </pc:spChg>
        <pc:spChg chg="mod">
          <ac:chgData name="Tereza Souralová" userId="S::424163@muni.cz::950edc30-7fa1-4a1d-8c99-3f987713c9c6" providerId="AD" clId="Web-{40A62F47-C1F5-DEC8-1B8F-26B8DC16328B}" dt="2022-05-03T19:45:28.085" v="496" actId="14100"/>
          <ac:spMkLst>
            <pc:docMk/>
            <pc:sldMk cId="3346257467" sldId="323"/>
            <ac:spMk id="12290" creationId="{00000000-0000-0000-0000-000000000000}"/>
          </ac:spMkLst>
        </pc:spChg>
        <pc:picChg chg="add mod">
          <ac:chgData name="Tereza Souralová" userId="S::424163@muni.cz::950edc30-7fa1-4a1d-8c99-3f987713c9c6" providerId="AD" clId="Web-{40A62F47-C1F5-DEC8-1B8F-26B8DC16328B}" dt="2022-05-03T19:45:37.351" v="500" actId="1076"/>
          <ac:picMkLst>
            <pc:docMk/>
            <pc:sldMk cId="3346257467" sldId="323"/>
            <ac:picMk id="3" creationId="{6F49B013-773D-F3A4-D79E-2FAC7A3B4B86}"/>
          </ac:picMkLst>
        </pc:picChg>
      </pc:sldChg>
      <pc:sldChg chg="modSp">
        <pc:chgData name="Tereza Souralová" userId="S::424163@muni.cz::950edc30-7fa1-4a1d-8c99-3f987713c9c6" providerId="AD" clId="Web-{40A62F47-C1F5-DEC8-1B8F-26B8DC16328B}" dt="2022-05-03T19:52:12.827" v="538" actId="20577"/>
        <pc:sldMkLst>
          <pc:docMk/>
          <pc:sldMk cId="2578244427" sldId="328"/>
        </pc:sldMkLst>
        <pc:spChg chg="mod">
          <ac:chgData name="Tereza Souralová" userId="S::424163@muni.cz::950edc30-7fa1-4a1d-8c99-3f987713c9c6" providerId="AD" clId="Web-{40A62F47-C1F5-DEC8-1B8F-26B8DC16328B}" dt="2022-05-03T19:52:12.827" v="538" actId="20577"/>
          <ac:spMkLst>
            <pc:docMk/>
            <pc:sldMk cId="2578244427" sldId="328"/>
            <ac:spMk id="24581" creationId="{00000000-0000-0000-0000-000000000000}"/>
          </ac:spMkLst>
        </pc:spChg>
      </pc:sldChg>
      <pc:sldChg chg="addSp modSp">
        <pc:chgData name="Tereza Souralová" userId="S::424163@muni.cz::950edc30-7fa1-4a1d-8c99-3f987713c9c6" providerId="AD" clId="Web-{40A62F47-C1F5-DEC8-1B8F-26B8DC16328B}" dt="2022-05-03T19:21:04.461" v="350" actId="1076"/>
        <pc:sldMkLst>
          <pc:docMk/>
          <pc:sldMk cId="3562868627" sldId="332"/>
        </pc:sldMkLst>
        <pc:spChg chg="mod">
          <ac:chgData name="Tereza Souralová" userId="S::424163@muni.cz::950edc30-7fa1-4a1d-8c99-3f987713c9c6" providerId="AD" clId="Web-{40A62F47-C1F5-DEC8-1B8F-26B8DC16328B}" dt="2022-05-03T19:20:58.586" v="347" actId="1076"/>
          <ac:spMkLst>
            <pc:docMk/>
            <pc:sldMk cId="3562868627" sldId="332"/>
            <ac:spMk id="30721" creationId="{00000000-0000-0000-0000-000000000000}"/>
          </ac:spMkLst>
        </pc:spChg>
        <pc:spChg chg="mod">
          <ac:chgData name="Tereza Souralová" userId="S::424163@muni.cz::950edc30-7fa1-4a1d-8c99-3f987713c9c6" providerId="AD" clId="Web-{40A62F47-C1F5-DEC8-1B8F-26B8DC16328B}" dt="2022-05-03T19:21:01.445" v="348" actId="1076"/>
          <ac:spMkLst>
            <pc:docMk/>
            <pc:sldMk cId="3562868627" sldId="332"/>
            <ac:spMk id="33796" creationId="{00000000-0000-0000-0000-000000000000}"/>
          </ac:spMkLst>
        </pc:spChg>
        <pc:picChg chg="add mod">
          <ac:chgData name="Tereza Souralová" userId="S::424163@muni.cz::950edc30-7fa1-4a1d-8c99-3f987713c9c6" providerId="AD" clId="Web-{40A62F47-C1F5-DEC8-1B8F-26B8DC16328B}" dt="2022-05-03T19:21:04.461" v="350" actId="1076"/>
          <ac:picMkLst>
            <pc:docMk/>
            <pc:sldMk cId="3562868627" sldId="332"/>
            <ac:picMk id="2" creationId="{F0349959-96B8-6190-FA70-616ACB3D6886}"/>
          </ac:picMkLst>
        </pc:picChg>
        <pc:picChg chg="mod">
          <ac:chgData name="Tereza Souralová" userId="S::424163@muni.cz::950edc30-7fa1-4a1d-8c99-3f987713c9c6" providerId="AD" clId="Web-{40A62F47-C1F5-DEC8-1B8F-26B8DC16328B}" dt="2022-05-03T19:21:02.773" v="349" actId="1076"/>
          <ac:picMkLst>
            <pc:docMk/>
            <pc:sldMk cId="3562868627" sldId="332"/>
            <ac:picMk id="21510" creationId="{00000000-0000-0000-0000-000000000000}"/>
          </ac:picMkLst>
        </pc:picChg>
      </pc:sldChg>
      <pc:sldChg chg="modSp">
        <pc:chgData name="Tereza Souralová" userId="S::424163@muni.cz::950edc30-7fa1-4a1d-8c99-3f987713c9c6" providerId="AD" clId="Web-{40A62F47-C1F5-DEC8-1B8F-26B8DC16328B}" dt="2022-05-03T19:27:56.454" v="360" actId="20577"/>
        <pc:sldMkLst>
          <pc:docMk/>
          <pc:sldMk cId="4079332512" sldId="340"/>
        </pc:sldMkLst>
        <pc:spChg chg="mod">
          <ac:chgData name="Tereza Souralová" userId="S::424163@muni.cz::950edc30-7fa1-4a1d-8c99-3f987713c9c6" providerId="AD" clId="Web-{40A62F47-C1F5-DEC8-1B8F-26B8DC16328B}" dt="2022-05-03T19:27:54.313" v="359" actId="20577"/>
          <ac:spMkLst>
            <pc:docMk/>
            <pc:sldMk cId="4079332512" sldId="340"/>
            <ac:spMk id="6" creationId="{00000000-0000-0000-0000-000000000000}"/>
          </ac:spMkLst>
        </pc:spChg>
        <pc:spChg chg="mod">
          <ac:chgData name="Tereza Souralová" userId="S::424163@muni.cz::950edc30-7fa1-4a1d-8c99-3f987713c9c6" providerId="AD" clId="Web-{40A62F47-C1F5-DEC8-1B8F-26B8DC16328B}" dt="2022-05-03T19:27:56.454" v="360" actId="20577"/>
          <ac:spMkLst>
            <pc:docMk/>
            <pc:sldMk cId="4079332512" sldId="340"/>
            <ac:spMk id="37889" creationId="{00000000-0000-0000-0000-000000000000}"/>
          </ac:spMkLst>
        </pc:spChg>
      </pc:sldChg>
      <pc:sldChg chg="modSp">
        <pc:chgData name="Tereza Souralová" userId="S::424163@muni.cz::950edc30-7fa1-4a1d-8c99-3f987713c9c6" providerId="AD" clId="Web-{40A62F47-C1F5-DEC8-1B8F-26B8DC16328B}" dt="2022-05-03T19:05:23.292" v="274" actId="20577"/>
        <pc:sldMkLst>
          <pc:docMk/>
          <pc:sldMk cId="1347261357" sldId="342"/>
        </pc:sldMkLst>
        <pc:spChg chg="mod">
          <ac:chgData name="Tereza Souralová" userId="S::424163@muni.cz::950edc30-7fa1-4a1d-8c99-3f987713c9c6" providerId="AD" clId="Web-{40A62F47-C1F5-DEC8-1B8F-26B8DC16328B}" dt="2022-05-03T19:05:23.292" v="274" actId="20577"/>
          <ac:spMkLst>
            <pc:docMk/>
            <pc:sldMk cId="1347261357" sldId="342"/>
            <ac:spMk id="23554" creationId="{00000000-0000-0000-0000-000000000000}"/>
          </ac:spMkLst>
        </pc:spChg>
      </pc:sldChg>
    </pc:docChg>
  </pc:docChgLst>
  <pc:docChgLst>
    <pc:chgData name="Tereza Souralová" userId="950edc30-7fa1-4a1d-8c99-3f987713c9c6" providerId="ADAL" clId="{96FB232F-7112-47B3-A8CF-EB5433AA4AD3}"/>
    <pc:docChg chg="custSel modSld">
      <pc:chgData name="Tereza Souralová" userId="950edc30-7fa1-4a1d-8c99-3f987713c9c6" providerId="ADAL" clId="{96FB232F-7112-47B3-A8CF-EB5433AA4AD3}" dt="2023-05-02T09:14:58.259" v="148" actId="1076"/>
      <pc:docMkLst>
        <pc:docMk/>
      </pc:docMkLst>
      <pc:sldChg chg="modSp mod">
        <pc:chgData name="Tereza Souralová" userId="950edc30-7fa1-4a1d-8c99-3f987713c9c6" providerId="ADAL" clId="{96FB232F-7112-47B3-A8CF-EB5433AA4AD3}" dt="2023-05-02T08:11:17.507" v="35" actId="20577"/>
        <pc:sldMkLst>
          <pc:docMk/>
          <pc:sldMk cId="0" sldId="270"/>
        </pc:sldMkLst>
        <pc:spChg chg="mod">
          <ac:chgData name="Tereza Souralová" userId="950edc30-7fa1-4a1d-8c99-3f987713c9c6" providerId="ADAL" clId="{96FB232F-7112-47B3-A8CF-EB5433AA4AD3}" dt="2023-05-02T08:11:17.507" v="35" actId="20577"/>
          <ac:spMkLst>
            <pc:docMk/>
            <pc:sldMk cId="0" sldId="270"/>
            <ac:spMk id="24578" creationId="{00000000-0000-0000-0000-000000000000}"/>
          </ac:spMkLst>
        </pc:spChg>
      </pc:sldChg>
      <pc:sldChg chg="modSp mod">
        <pc:chgData name="Tereza Souralová" userId="950edc30-7fa1-4a1d-8c99-3f987713c9c6" providerId="ADAL" clId="{96FB232F-7112-47B3-A8CF-EB5433AA4AD3}" dt="2023-05-02T07:44:12.065" v="18" actId="20577"/>
        <pc:sldMkLst>
          <pc:docMk/>
          <pc:sldMk cId="0" sldId="271"/>
        </pc:sldMkLst>
        <pc:spChg chg="mod">
          <ac:chgData name="Tereza Souralová" userId="950edc30-7fa1-4a1d-8c99-3f987713c9c6" providerId="ADAL" clId="{96FB232F-7112-47B3-A8CF-EB5433AA4AD3}" dt="2023-05-02T07:44:12.065" v="18" actId="20577"/>
          <ac:spMkLst>
            <pc:docMk/>
            <pc:sldMk cId="0" sldId="271"/>
            <ac:spMk id="4" creationId="{08E20303-1BB3-5999-3F36-48901661307A}"/>
          </ac:spMkLst>
        </pc:spChg>
      </pc:sldChg>
      <pc:sldChg chg="modSp mod">
        <pc:chgData name="Tereza Souralová" userId="950edc30-7fa1-4a1d-8c99-3f987713c9c6" providerId="ADAL" clId="{96FB232F-7112-47B3-A8CF-EB5433AA4AD3}" dt="2023-05-02T08:08:02.131" v="22" actId="14100"/>
        <pc:sldMkLst>
          <pc:docMk/>
          <pc:sldMk cId="0" sldId="272"/>
        </pc:sldMkLst>
        <pc:spChg chg="mod">
          <ac:chgData name="Tereza Souralová" userId="950edc30-7fa1-4a1d-8c99-3f987713c9c6" providerId="ADAL" clId="{96FB232F-7112-47B3-A8CF-EB5433AA4AD3}" dt="2023-05-02T08:08:02.131" v="22" actId="14100"/>
          <ac:spMkLst>
            <pc:docMk/>
            <pc:sldMk cId="0" sldId="272"/>
            <ac:spMk id="27650" creationId="{00000000-0000-0000-0000-000000000000}"/>
          </ac:spMkLst>
        </pc:spChg>
      </pc:sldChg>
      <pc:sldChg chg="modSp mod">
        <pc:chgData name="Tereza Souralová" userId="950edc30-7fa1-4a1d-8c99-3f987713c9c6" providerId="ADAL" clId="{96FB232F-7112-47B3-A8CF-EB5433AA4AD3}" dt="2023-05-02T08:08:19.729" v="26" actId="20577"/>
        <pc:sldMkLst>
          <pc:docMk/>
          <pc:sldMk cId="3125902778" sldId="300"/>
        </pc:sldMkLst>
        <pc:spChg chg="mod">
          <ac:chgData name="Tereza Souralová" userId="950edc30-7fa1-4a1d-8c99-3f987713c9c6" providerId="ADAL" clId="{96FB232F-7112-47B3-A8CF-EB5433AA4AD3}" dt="2023-05-02T08:08:19.729" v="26" actId="20577"/>
          <ac:spMkLst>
            <pc:docMk/>
            <pc:sldMk cId="3125902778" sldId="300"/>
            <ac:spMk id="29698" creationId="{00000000-0000-0000-0000-000000000000}"/>
          </ac:spMkLst>
        </pc:spChg>
      </pc:sldChg>
      <pc:sldChg chg="modSp mod">
        <pc:chgData name="Tereza Souralová" userId="950edc30-7fa1-4a1d-8c99-3f987713c9c6" providerId="ADAL" clId="{96FB232F-7112-47B3-A8CF-EB5433AA4AD3}" dt="2023-05-02T09:00:30.214" v="66" actId="14100"/>
        <pc:sldMkLst>
          <pc:docMk/>
          <pc:sldMk cId="3198092303" sldId="309"/>
        </pc:sldMkLst>
        <pc:picChg chg="mod">
          <ac:chgData name="Tereza Souralová" userId="950edc30-7fa1-4a1d-8c99-3f987713c9c6" providerId="ADAL" clId="{96FB232F-7112-47B3-A8CF-EB5433AA4AD3}" dt="2023-05-02T09:00:30.214" v="66" actId="14100"/>
          <ac:picMkLst>
            <pc:docMk/>
            <pc:sldMk cId="3198092303" sldId="309"/>
            <ac:picMk id="2" creationId="{6A41CD7E-A44D-D3E1-5B85-315F213FA789}"/>
          </ac:picMkLst>
        </pc:picChg>
      </pc:sldChg>
      <pc:sldChg chg="addSp modSp mod">
        <pc:chgData name="Tereza Souralová" userId="950edc30-7fa1-4a1d-8c99-3f987713c9c6" providerId="ADAL" clId="{96FB232F-7112-47B3-A8CF-EB5433AA4AD3}" dt="2023-05-02T09:14:34.180" v="147" actId="1076"/>
        <pc:sldMkLst>
          <pc:docMk/>
          <pc:sldMk cId="3696209943" sldId="311"/>
        </pc:sldMkLst>
        <pc:spChg chg="add mod">
          <ac:chgData name="Tereza Souralová" userId="950edc30-7fa1-4a1d-8c99-3f987713c9c6" providerId="ADAL" clId="{96FB232F-7112-47B3-A8CF-EB5433AA4AD3}" dt="2023-05-02T09:14:34.180" v="147" actId="1076"/>
          <ac:spMkLst>
            <pc:docMk/>
            <pc:sldMk cId="3696209943" sldId="311"/>
            <ac:spMk id="2" creationId="{1F4ED98A-EE48-4067-9D90-E323C2564413}"/>
          </ac:spMkLst>
        </pc:spChg>
        <pc:spChg chg="add mod">
          <ac:chgData name="Tereza Souralová" userId="950edc30-7fa1-4a1d-8c99-3f987713c9c6" providerId="ADAL" clId="{96FB232F-7112-47B3-A8CF-EB5433AA4AD3}" dt="2023-05-02T09:14:27.558" v="145" actId="20577"/>
          <ac:spMkLst>
            <pc:docMk/>
            <pc:sldMk cId="3696209943" sldId="311"/>
            <ac:spMk id="7" creationId="{0B74274A-4780-4B95-B3F9-CE556DE6CE18}"/>
          </ac:spMkLst>
        </pc:spChg>
      </pc:sldChg>
      <pc:sldChg chg="modSp">
        <pc:chgData name="Tereza Souralová" userId="950edc30-7fa1-4a1d-8c99-3f987713c9c6" providerId="ADAL" clId="{96FB232F-7112-47B3-A8CF-EB5433AA4AD3}" dt="2023-05-02T09:14:58.259" v="148" actId="1076"/>
        <pc:sldMkLst>
          <pc:docMk/>
          <pc:sldMk cId="1755234268" sldId="320"/>
        </pc:sldMkLst>
        <pc:picChg chg="mod">
          <ac:chgData name="Tereza Souralová" userId="950edc30-7fa1-4a1d-8c99-3f987713c9c6" providerId="ADAL" clId="{96FB232F-7112-47B3-A8CF-EB5433AA4AD3}" dt="2023-05-02T09:14:58.259" v="148" actId="1076"/>
          <ac:picMkLst>
            <pc:docMk/>
            <pc:sldMk cId="1755234268" sldId="320"/>
            <ac:picMk id="9219" creationId="{00000000-0000-0000-0000-000000000000}"/>
          </ac:picMkLst>
        </pc:picChg>
      </pc:sldChg>
      <pc:sldChg chg="addSp modSp mod">
        <pc:chgData name="Tereza Souralová" userId="950edc30-7fa1-4a1d-8c99-3f987713c9c6" providerId="ADAL" clId="{96FB232F-7112-47B3-A8CF-EB5433AA4AD3}" dt="2023-05-02T08:47:10.592" v="64" actId="1076"/>
        <pc:sldMkLst>
          <pc:docMk/>
          <pc:sldMk cId="3910009113" sldId="333"/>
        </pc:sldMkLst>
        <pc:spChg chg="add mod">
          <ac:chgData name="Tereza Souralová" userId="950edc30-7fa1-4a1d-8c99-3f987713c9c6" providerId="ADAL" clId="{96FB232F-7112-47B3-A8CF-EB5433AA4AD3}" dt="2023-05-02T08:47:10.592" v="64" actId="1076"/>
          <ac:spMkLst>
            <pc:docMk/>
            <pc:sldMk cId="3910009113" sldId="333"/>
            <ac:spMk id="6" creationId="{7E6664E9-0B4C-4BAB-82C5-E4FBE1575E05}"/>
          </ac:spMkLst>
        </pc:spChg>
        <pc:spChg chg="add mod">
          <ac:chgData name="Tereza Souralová" userId="950edc30-7fa1-4a1d-8c99-3f987713c9c6" providerId="ADAL" clId="{96FB232F-7112-47B3-A8CF-EB5433AA4AD3}" dt="2023-05-02T08:46:50.715" v="57" actId="1076"/>
          <ac:spMkLst>
            <pc:docMk/>
            <pc:sldMk cId="3910009113" sldId="333"/>
            <ac:spMk id="8" creationId="{F6164A6C-27BD-418C-8788-9D263C1B06B7}"/>
          </ac:spMkLst>
        </pc:spChg>
        <pc:picChg chg="add mod">
          <ac:chgData name="Tereza Souralová" userId="950edc30-7fa1-4a1d-8c99-3f987713c9c6" providerId="ADAL" clId="{96FB232F-7112-47B3-A8CF-EB5433AA4AD3}" dt="2023-05-02T08:47:02.548" v="63" actId="14100"/>
          <ac:picMkLst>
            <pc:docMk/>
            <pc:sldMk cId="3910009113" sldId="333"/>
            <ac:picMk id="4098" creationId="{460036BD-24E2-4EC6-88F6-253976923BA5}"/>
          </ac:picMkLst>
        </pc:picChg>
        <pc:picChg chg="mod">
          <ac:chgData name="Tereza Souralová" userId="950edc30-7fa1-4a1d-8c99-3f987713c9c6" providerId="ADAL" clId="{96FB232F-7112-47B3-A8CF-EB5433AA4AD3}" dt="2023-05-02T08:46:59.854" v="61" actId="1076"/>
          <ac:picMkLst>
            <pc:docMk/>
            <pc:sldMk cId="3910009113" sldId="333"/>
            <ac:picMk id="34819" creationId="{00000000-0000-0000-0000-000000000000}"/>
          </ac:picMkLst>
        </pc:picChg>
      </pc:sldChg>
      <pc:sldChg chg="modSp mod">
        <pc:chgData name="Tereza Souralová" userId="950edc30-7fa1-4a1d-8c99-3f987713c9c6" providerId="ADAL" clId="{96FB232F-7112-47B3-A8CF-EB5433AA4AD3}" dt="2023-05-02T07:20:35.349" v="17" actId="20577"/>
        <pc:sldMkLst>
          <pc:docMk/>
          <pc:sldMk cId="2419754636" sldId="341"/>
        </pc:sldMkLst>
        <pc:spChg chg="mod">
          <ac:chgData name="Tereza Souralová" userId="950edc30-7fa1-4a1d-8c99-3f987713c9c6" providerId="ADAL" clId="{96FB232F-7112-47B3-A8CF-EB5433AA4AD3}" dt="2023-05-02T07:20:35.349" v="17" actId="20577"/>
          <ac:spMkLst>
            <pc:docMk/>
            <pc:sldMk cId="2419754636" sldId="341"/>
            <ac:spMk id="7" creationId="{00000000-0000-0000-0000-000000000000}"/>
          </ac:spMkLst>
        </pc:spChg>
      </pc:sldChg>
      <pc:sldChg chg="addSp delSp modSp mod">
        <pc:chgData name="Tereza Souralová" userId="950edc30-7fa1-4a1d-8c99-3f987713c9c6" providerId="ADAL" clId="{96FB232F-7112-47B3-A8CF-EB5433AA4AD3}" dt="2023-05-02T09:10:42.569" v="141" actId="1076"/>
        <pc:sldMkLst>
          <pc:docMk/>
          <pc:sldMk cId="3289858095" sldId="343"/>
        </pc:sldMkLst>
        <pc:spChg chg="add mod ord">
          <ac:chgData name="Tereza Souralová" userId="950edc30-7fa1-4a1d-8c99-3f987713c9c6" providerId="ADAL" clId="{96FB232F-7112-47B3-A8CF-EB5433AA4AD3}" dt="2023-05-02T09:10:00.538" v="125" actId="1076"/>
          <ac:spMkLst>
            <pc:docMk/>
            <pc:sldMk cId="3289858095" sldId="343"/>
            <ac:spMk id="2" creationId="{C9CEC5F8-BB43-49DC-A27F-325AC0B3D3B9}"/>
          </ac:spMkLst>
        </pc:spChg>
        <pc:spChg chg="add mod">
          <ac:chgData name="Tereza Souralová" userId="950edc30-7fa1-4a1d-8c99-3f987713c9c6" providerId="ADAL" clId="{96FB232F-7112-47B3-A8CF-EB5433AA4AD3}" dt="2023-05-02T09:09:19.299" v="113" actId="208"/>
          <ac:spMkLst>
            <pc:docMk/>
            <pc:sldMk cId="3289858095" sldId="343"/>
            <ac:spMk id="3" creationId="{6CF29C54-F3EA-4AAA-89A3-BC8275BCBC9E}"/>
          </ac:spMkLst>
        </pc:spChg>
        <pc:spChg chg="add mod ord">
          <ac:chgData name="Tereza Souralová" userId="950edc30-7fa1-4a1d-8c99-3f987713c9c6" providerId="ADAL" clId="{96FB232F-7112-47B3-A8CF-EB5433AA4AD3}" dt="2023-05-02T09:10:23.185" v="133" actId="1076"/>
          <ac:spMkLst>
            <pc:docMk/>
            <pc:sldMk cId="3289858095" sldId="343"/>
            <ac:spMk id="11" creationId="{9F429BBF-04FA-4856-B981-0F5F0BCA19A7}"/>
          </ac:spMkLst>
        </pc:spChg>
        <pc:spChg chg="add mod">
          <ac:chgData name="Tereza Souralová" userId="950edc30-7fa1-4a1d-8c99-3f987713c9c6" providerId="ADAL" clId="{96FB232F-7112-47B3-A8CF-EB5433AA4AD3}" dt="2023-05-02T09:10:17.185" v="130" actId="1076"/>
          <ac:spMkLst>
            <pc:docMk/>
            <pc:sldMk cId="3289858095" sldId="343"/>
            <ac:spMk id="12" creationId="{1D506D71-3E54-41DC-9A8B-F295C59412EC}"/>
          </ac:spMkLst>
        </pc:spChg>
        <pc:spChg chg="add mod">
          <ac:chgData name="Tereza Souralová" userId="950edc30-7fa1-4a1d-8c99-3f987713c9c6" providerId="ADAL" clId="{96FB232F-7112-47B3-A8CF-EB5433AA4AD3}" dt="2023-05-02T09:09:56.987" v="124" actId="1076"/>
          <ac:spMkLst>
            <pc:docMk/>
            <pc:sldMk cId="3289858095" sldId="343"/>
            <ac:spMk id="13" creationId="{E0711C4F-AC67-45B2-B5F7-FF58ADF7DD8C}"/>
          </ac:spMkLst>
        </pc:spChg>
        <pc:spChg chg="add del mod">
          <ac:chgData name="Tereza Souralová" userId="950edc30-7fa1-4a1d-8c99-3f987713c9c6" providerId="ADAL" clId="{96FB232F-7112-47B3-A8CF-EB5433AA4AD3}" dt="2023-05-02T09:10:28.323" v="135"/>
          <ac:spMkLst>
            <pc:docMk/>
            <pc:sldMk cId="3289858095" sldId="343"/>
            <ac:spMk id="14" creationId="{69121991-57A3-4831-9B78-EB4B9ADA1382}"/>
          </ac:spMkLst>
        </pc:spChg>
        <pc:spChg chg="add mod">
          <ac:chgData name="Tereza Souralová" userId="950edc30-7fa1-4a1d-8c99-3f987713c9c6" providerId="ADAL" clId="{96FB232F-7112-47B3-A8CF-EB5433AA4AD3}" dt="2023-05-02T09:10:42.569" v="141" actId="1076"/>
          <ac:spMkLst>
            <pc:docMk/>
            <pc:sldMk cId="3289858095" sldId="343"/>
            <ac:spMk id="15" creationId="{67789FED-1B67-40FE-A1C9-F1DC47057861}"/>
          </ac:spMkLst>
        </pc:spChg>
        <pc:picChg chg="mod">
          <ac:chgData name="Tereza Souralová" userId="950edc30-7fa1-4a1d-8c99-3f987713c9c6" providerId="ADAL" clId="{96FB232F-7112-47B3-A8CF-EB5433AA4AD3}" dt="2023-05-02T09:07:52.412" v="87" actId="1076"/>
          <ac:picMkLst>
            <pc:docMk/>
            <pc:sldMk cId="3289858095" sldId="343"/>
            <ac:picMk id="9" creationId="{00000000-0000-0000-0000-000000000000}"/>
          </ac:picMkLst>
        </pc:picChg>
        <pc:picChg chg="mod">
          <ac:chgData name="Tereza Souralová" userId="950edc30-7fa1-4a1d-8c99-3f987713c9c6" providerId="ADAL" clId="{96FB232F-7112-47B3-A8CF-EB5433AA4AD3}" dt="2023-05-02T09:07:41.036" v="84" actId="1076"/>
          <ac:picMkLst>
            <pc:docMk/>
            <pc:sldMk cId="3289858095" sldId="343"/>
            <ac:picMk id="10" creationId="{00000000-0000-0000-0000-000000000000}"/>
          </ac:picMkLst>
        </pc:picChg>
        <pc:picChg chg="mod">
          <ac:chgData name="Tereza Souralová" userId="950edc30-7fa1-4a1d-8c99-3f987713c9c6" providerId="ADAL" clId="{96FB232F-7112-47B3-A8CF-EB5433AA4AD3}" dt="2023-05-02T09:09:36.333" v="117" actId="167"/>
          <ac:picMkLst>
            <pc:docMk/>
            <pc:sldMk cId="3289858095" sldId="343"/>
            <ac:picMk id="4098" creationId="{00000000-0000-0000-0000-000000000000}"/>
          </ac:picMkLst>
        </pc:picChg>
        <pc:picChg chg="add mod">
          <ac:chgData name="Tereza Souralová" userId="950edc30-7fa1-4a1d-8c99-3f987713c9c6" providerId="ADAL" clId="{96FB232F-7112-47B3-A8CF-EB5433AA4AD3}" dt="2023-05-02T09:07:23.125" v="73" actId="1076"/>
          <ac:picMkLst>
            <pc:docMk/>
            <pc:sldMk cId="3289858095" sldId="343"/>
            <ac:picMk id="5122" creationId="{125BB3CD-876A-4880-973F-E39F2EA0CB9E}"/>
          </ac:picMkLst>
        </pc:picChg>
      </pc:sldChg>
    </pc:docChg>
  </pc:docChgLst>
  <pc:docChgLst>
    <pc:chgData name="Tereza Souralová" userId="S::424163@muni.cz::950edc30-7fa1-4a1d-8c99-3f987713c9c6" providerId="AD" clId="Web-{C8D3ADE6-4856-6427-A14F-B1CE8B01F722}"/>
    <pc:docChg chg="modSld">
      <pc:chgData name="Tereza Souralová" userId="S::424163@muni.cz::950edc30-7fa1-4a1d-8c99-3f987713c9c6" providerId="AD" clId="Web-{C8D3ADE6-4856-6427-A14F-B1CE8B01F722}" dt="2022-04-30T05:47:57.830" v="51" actId="1076"/>
      <pc:docMkLst>
        <pc:docMk/>
      </pc:docMkLst>
      <pc:sldChg chg="modSp">
        <pc:chgData name="Tereza Souralová" userId="S::424163@muni.cz::950edc30-7fa1-4a1d-8c99-3f987713c9c6" providerId="AD" clId="Web-{C8D3ADE6-4856-6427-A14F-B1CE8B01F722}" dt="2022-04-30T05:31:14.688" v="0" actId="20577"/>
        <pc:sldMkLst>
          <pc:docMk/>
          <pc:sldMk cId="2196323198" sldId="285"/>
        </pc:sldMkLst>
        <pc:spChg chg="mod">
          <ac:chgData name="Tereza Souralová" userId="S::424163@muni.cz::950edc30-7fa1-4a1d-8c99-3f987713c9c6" providerId="AD" clId="Web-{C8D3ADE6-4856-6427-A14F-B1CE8B01F722}" dt="2022-04-30T05:31:14.688" v="0" actId="20577"/>
          <ac:spMkLst>
            <pc:docMk/>
            <pc:sldMk cId="2196323198" sldId="285"/>
            <ac:spMk id="5" creationId="{00000000-0000-0000-0000-000000000000}"/>
          </ac:spMkLst>
        </pc:spChg>
      </pc:sldChg>
      <pc:sldChg chg="modSp">
        <pc:chgData name="Tereza Souralová" userId="S::424163@muni.cz::950edc30-7fa1-4a1d-8c99-3f987713c9c6" providerId="AD" clId="Web-{C8D3ADE6-4856-6427-A14F-B1CE8B01F722}" dt="2022-04-30T05:31:52.516" v="2" actId="20577"/>
        <pc:sldMkLst>
          <pc:docMk/>
          <pc:sldMk cId="3282322866" sldId="286"/>
        </pc:sldMkLst>
        <pc:spChg chg="mod">
          <ac:chgData name="Tereza Souralová" userId="S::424163@muni.cz::950edc30-7fa1-4a1d-8c99-3f987713c9c6" providerId="AD" clId="Web-{C8D3ADE6-4856-6427-A14F-B1CE8B01F722}" dt="2022-04-30T05:31:52.516" v="2" actId="20577"/>
          <ac:spMkLst>
            <pc:docMk/>
            <pc:sldMk cId="3282322866" sldId="286"/>
            <ac:spMk id="5" creationId="{00000000-0000-0000-0000-000000000000}"/>
          </ac:spMkLst>
        </pc:spChg>
      </pc:sldChg>
      <pc:sldChg chg="modSp">
        <pc:chgData name="Tereza Souralová" userId="S::424163@muni.cz::950edc30-7fa1-4a1d-8c99-3f987713c9c6" providerId="AD" clId="Web-{C8D3ADE6-4856-6427-A14F-B1CE8B01F722}" dt="2022-04-30T05:37:36.507" v="15" actId="20577"/>
        <pc:sldMkLst>
          <pc:docMk/>
          <pc:sldMk cId="828909914" sldId="288"/>
        </pc:sldMkLst>
        <pc:spChg chg="mod">
          <ac:chgData name="Tereza Souralová" userId="S::424163@muni.cz::950edc30-7fa1-4a1d-8c99-3f987713c9c6" providerId="AD" clId="Web-{C8D3ADE6-4856-6427-A14F-B1CE8B01F722}" dt="2022-04-30T05:37:36.507" v="15" actId="20577"/>
          <ac:spMkLst>
            <pc:docMk/>
            <pc:sldMk cId="828909914" sldId="288"/>
            <ac:spMk id="5" creationId="{00000000-0000-0000-0000-000000000000}"/>
          </ac:spMkLst>
        </pc:spChg>
      </pc:sldChg>
      <pc:sldChg chg="addSp delSp modSp">
        <pc:chgData name="Tereza Souralová" userId="S::424163@muni.cz::950edc30-7fa1-4a1d-8c99-3f987713c9c6" providerId="AD" clId="Web-{C8D3ADE6-4856-6427-A14F-B1CE8B01F722}" dt="2022-04-30T05:44:41.436" v="40" actId="1076"/>
        <pc:sldMkLst>
          <pc:docMk/>
          <pc:sldMk cId="1151338975" sldId="289"/>
        </pc:sldMkLst>
        <pc:picChg chg="add mod">
          <ac:chgData name="Tereza Souralová" userId="S::424163@muni.cz::950edc30-7fa1-4a1d-8c99-3f987713c9c6" providerId="AD" clId="Web-{C8D3ADE6-4856-6427-A14F-B1CE8B01F722}" dt="2022-04-30T05:44:41.436" v="40" actId="1076"/>
          <ac:picMkLst>
            <pc:docMk/>
            <pc:sldMk cId="1151338975" sldId="289"/>
            <ac:picMk id="2" creationId="{51300932-69FA-1F79-04B4-6F20865669D0}"/>
          </ac:picMkLst>
        </pc:picChg>
        <pc:picChg chg="del">
          <ac:chgData name="Tereza Souralová" userId="S::424163@muni.cz::950edc30-7fa1-4a1d-8c99-3f987713c9c6" providerId="AD" clId="Web-{C8D3ADE6-4856-6427-A14F-B1CE8B01F722}" dt="2022-04-30T05:44:36.311" v="38"/>
          <ac:picMkLst>
            <pc:docMk/>
            <pc:sldMk cId="1151338975" sldId="289"/>
            <ac:picMk id="4" creationId="{00000000-0000-0000-0000-000000000000}"/>
          </ac:picMkLst>
        </pc:picChg>
      </pc:sldChg>
      <pc:sldChg chg="addSp delSp modSp">
        <pc:chgData name="Tereza Souralová" userId="S::424163@muni.cz::950edc30-7fa1-4a1d-8c99-3f987713c9c6" providerId="AD" clId="Web-{C8D3ADE6-4856-6427-A14F-B1CE8B01F722}" dt="2022-04-30T05:39:47.649" v="23" actId="1076"/>
        <pc:sldMkLst>
          <pc:docMk/>
          <pc:sldMk cId="803460268" sldId="290"/>
        </pc:sldMkLst>
        <pc:picChg chg="add mod">
          <ac:chgData name="Tereza Souralová" userId="S::424163@muni.cz::950edc30-7fa1-4a1d-8c99-3f987713c9c6" providerId="AD" clId="Web-{C8D3ADE6-4856-6427-A14F-B1CE8B01F722}" dt="2022-04-30T05:39:47.649" v="23" actId="1076"/>
          <ac:picMkLst>
            <pc:docMk/>
            <pc:sldMk cId="803460268" sldId="290"/>
            <ac:picMk id="2" creationId="{0FD5634E-13AA-83EA-1826-17F5E79EC2D7}"/>
          </ac:picMkLst>
        </pc:picChg>
        <pc:picChg chg="del">
          <ac:chgData name="Tereza Souralová" userId="S::424163@muni.cz::950edc30-7fa1-4a1d-8c99-3f987713c9c6" providerId="AD" clId="Web-{C8D3ADE6-4856-6427-A14F-B1CE8B01F722}" dt="2022-04-30T05:39:37.759" v="20"/>
          <ac:picMkLst>
            <pc:docMk/>
            <pc:sldMk cId="803460268" sldId="290"/>
            <ac:picMk id="4" creationId="{00000000-0000-0000-0000-000000000000}"/>
          </ac:picMkLst>
        </pc:picChg>
      </pc:sldChg>
      <pc:sldChg chg="modSp">
        <pc:chgData name="Tereza Souralová" userId="S::424163@muni.cz::950edc30-7fa1-4a1d-8c99-3f987713c9c6" providerId="AD" clId="Web-{C8D3ADE6-4856-6427-A14F-B1CE8B01F722}" dt="2022-04-30T05:33:04.658" v="5" actId="20577"/>
        <pc:sldMkLst>
          <pc:docMk/>
          <pc:sldMk cId="3198092303" sldId="309"/>
        </pc:sldMkLst>
        <pc:spChg chg="mod">
          <ac:chgData name="Tereza Souralová" userId="S::424163@muni.cz::950edc30-7fa1-4a1d-8c99-3f987713c9c6" providerId="AD" clId="Web-{C8D3ADE6-4856-6427-A14F-B1CE8B01F722}" dt="2022-04-30T05:33:04.658" v="5" actId="20577"/>
          <ac:spMkLst>
            <pc:docMk/>
            <pc:sldMk cId="3198092303" sldId="309"/>
            <ac:spMk id="5" creationId="{00000000-0000-0000-0000-000000000000}"/>
          </ac:spMkLst>
        </pc:spChg>
      </pc:sldChg>
      <pc:sldChg chg="modSp">
        <pc:chgData name="Tereza Souralová" userId="S::424163@muni.cz::950edc30-7fa1-4a1d-8c99-3f987713c9c6" providerId="AD" clId="Web-{C8D3ADE6-4856-6427-A14F-B1CE8B01F722}" dt="2022-04-30T05:42:54.324" v="32" actId="20577"/>
        <pc:sldMkLst>
          <pc:docMk/>
          <pc:sldMk cId="1153352120" sldId="313"/>
        </pc:sldMkLst>
        <pc:spChg chg="mod">
          <ac:chgData name="Tereza Souralová" userId="S::424163@muni.cz::950edc30-7fa1-4a1d-8c99-3f987713c9c6" providerId="AD" clId="Web-{C8D3ADE6-4856-6427-A14F-B1CE8B01F722}" dt="2022-04-30T05:42:54.324" v="32" actId="20577"/>
          <ac:spMkLst>
            <pc:docMk/>
            <pc:sldMk cId="1153352120" sldId="313"/>
            <ac:spMk id="5" creationId="{00000000-0000-0000-0000-000000000000}"/>
          </ac:spMkLst>
        </pc:spChg>
      </pc:sldChg>
      <pc:sldChg chg="modSp">
        <pc:chgData name="Tereza Souralová" userId="S::424163@muni.cz::950edc30-7fa1-4a1d-8c99-3f987713c9c6" providerId="AD" clId="Web-{C8D3ADE6-4856-6427-A14F-B1CE8B01F722}" dt="2022-04-30T05:41:15.213" v="30" actId="20577"/>
        <pc:sldMkLst>
          <pc:docMk/>
          <pc:sldMk cId="3729997986" sldId="319"/>
        </pc:sldMkLst>
        <pc:spChg chg="mod">
          <ac:chgData name="Tereza Souralová" userId="S::424163@muni.cz::950edc30-7fa1-4a1d-8c99-3f987713c9c6" providerId="AD" clId="Web-{C8D3ADE6-4856-6427-A14F-B1CE8B01F722}" dt="2022-04-30T05:41:15.213" v="30" actId="20577"/>
          <ac:spMkLst>
            <pc:docMk/>
            <pc:sldMk cId="3729997986" sldId="319"/>
            <ac:spMk id="23554" creationId="{00000000-0000-0000-0000-000000000000}"/>
          </ac:spMkLst>
        </pc:spChg>
      </pc:sldChg>
      <pc:sldChg chg="addSp delSp modSp">
        <pc:chgData name="Tereza Souralová" userId="S::424163@muni.cz::950edc30-7fa1-4a1d-8c99-3f987713c9c6" providerId="AD" clId="Web-{C8D3ADE6-4856-6427-A14F-B1CE8B01F722}" dt="2022-04-30T05:47:57.830" v="51" actId="1076"/>
        <pc:sldMkLst>
          <pc:docMk/>
          <pc:sldMk cId="64149841" sldId="321"/>
        </pc:sldMkLst>
        <pc:picChg chg="add mod modCrop">
          <ac:chgData name="Tereza Souralová" userId="S::424163@muni.cz::950edc30-7fa1-4a1d-8c99-3f987713c9c6" providerId="AD" clId="Web-{C8D3ADE6-4856-6427-A14F-B1CE8B01F722}" dt="2022-04-30T05:47:57.830" v="51" actId="1076"/>
          <ac:picMkLst>
            <pc:docMk/>
            <pc:sldMk cId="64149841" sldId="321"/>
            <ac:picMk id="2" creationId="{8823A5C8-0F1C-5F96-2413-F78AD0FF07BC}"/>
          </ac:picMkLst>
        </pc:picChg>
        <pc:picChg chg="del">
          <ac:chgData name="Tereza Souralová" userId="S::424163@muni.cz::950edc30-7fa1-4a1d-8c99-3f987713c9c6" providerId="AD" clId="Web-{C8D3ADE6-4856-6427-A14F-B1CE8B01F722}" dt="2022-04-30T05:47:42.376" v="47"/>
          <ac:picMkLst>
            <pc:docMk/>
            <pc:sldMk cId="64149841" sldId="321"/>
            <ac:picMk id="15363" creationId="{00000000-0000-0000-0000-000000000000}"/>
          </ac:picMkLst>
        </pc:picChg>
      </pc:sldChg>
      <pc:sldChg chg="modSp">
        <pc:chgData name="Tereza Souralová" userId="S::424163@muni.cz::950edc30-7fa1-4a1d-8c99-3f987713c9c6" providerId="AD" clId="Web-{C8D3ADE6-4856-6427-A14F-B1CE8B01F722}" dt="2022-04-30T05:36:33.240" v="9" actId="20577"/>
        <pc:sldMkLst>
          <pc:docMk/>
          <pc:sldMk cId="4254775130" sldId="324"/>
        </pc:sldMkLst>
        <pc:spChg chg="mod">
          <ac:chgData name="Tereza Souralová" userId="S::424163@muni.cz::950edc30-7fa1-4a1d-8c99-3f987713c9c6" providerId="AD" clId="Web-{C8D3ADE6-4856-6427-A14F-B1CE8B01F722}" dt="2022-04-30T05:36:33.240" v="9" actId="20577"/>
          <ac:spMkLst>
            <pc:docMk/>
            <pc:sldMk cId="4254775130" sldId="324"/>
            <ac:spMk id="13314" creationId="{00000000-0000-0000-0000-000000000000}"/>
          </ac:spMkLst>
        </pc:spChg>
      </pc:sldChg>
    </pc:docChg>
  </pc:docChgLst>
  <pc:docChgLst>
    <pc:chgData name="Tereza Souralová" userId="S::424163@muni.cz::950edc30-7fa1-4a1d-8c99-3f987713c9c6" providerId="AD" clId="Web-{569DC268-E0EF-6180-5178-9BE3BE78AECB}"/>
    <pc:docChg chg="modSld">
      <pc:chgData name="Tereza Souralová" userId="S::424163@muni.cz::950edc30-7fa1-4a1d-8c99-3f987713c9c6" providerId="AD" clId="Web-{569DC268-E0EF-6180-5178-9BE3BE78AECB}" dt="2022-05-02T09:34:50.987" v="11" actId="20577"/>
      <pc:docMkLst>
        <pc:docMk/>
      </pc:docMkLst>
      <pc:sldChg chg="delSp">
        <pc:chgData name="Tereza Souralová" userId="S::424163@muni.cz::950edc30-7fa1-4a1d-8c99-3f987713c9c6" providerId="AD" clId="Web-{569DC268-E0EF-6180-5178-9BE3BE78AECB}" dt="2022-05-02T09:31:47.936" v="2"/>
        <pc:sldMkLst>
          <pc:docMk/>
          <pc:sldMk cId="301673469" sldId="298"/>
        </pc:sldMkLst>
        <pc:spChg chg="del">
          <ac:chgData name="Tereza Souralová" userId="S::424163@muni.cz::950edc30-7fa1-4a1d-8c99-3f987713c9c6" providerId="AD" clId="Web-{569DC268-E0EF-6180-5178-9BE3BE78AECB}" dt="2022-05-02T09:31:47.936" v="2"/>
          <ac:spMkLst>
            <pc:docMk/>
            <pc:sldMk cId="301673469" sldId="298"/>
            <ac:spMk id="7" creationId="{00000000-0000-0000-0000-000000000000}"/>
          </ac:spMkLst>
        </pc:spChg>
      </pc:sldChg>
      <pc:sldChg chg="modSp">
        <pc:chgData name="Tereza Souralová" userId="S::424163@muni.cz::950edc30-7fa1-4a1d-8c99-3f987713c9c6" providerId="AD" clId="Web-{569DC268-E0EF-6180-5178-9BE3BE78AECB}" dt="2022-05-02T09:34:50.987" v="11" actId="20577"/>
        <pc:sldMkLst>
          <pc:docMk/>
          <pc:sldMk cId="2019320834" sldId="301"/>
        </pc:sldMkLst>
        <pc:spChg chg="mod">
          <ac:chgData name="Tereza Souralová" userId="S::424163@muni.cz::950edc30-7fa1-4a1d-8c99-3f987713c9c6" providerId="AD" clId="Web-{569DC268-E0EF-6180-5178-9BE3BE78AECB}" dt="2022-05-02T09:34:50.987" v="11" actId="20577"/>
          <ac:spMkLst>
            <pc:docMk/>
            <pc:sldMk cId="2019320834" sldId="301"/>
            <ac:spMk id="29698" creationId="{00000000-0000-0000-0000-000000000000}"/>
          </ac:spMkLst>
        </pc:spChg>
      </pc:sldChg>
      <pc:sldChg chg="addSp delSp modSp">
        <pc:chgData name="Tereza Souralová" userId="S::424163@muni.cz::950edc30-7fa1-4a1d-8c99-3f987713c9c6" providerId="AD" clId="Web-{569DC268-E0EF-6180-5178-9BE3BE78AECB}" dt="2022-05-02T09:34:02.548" v="5"/>
        <pc:sldMkLst>
          <pc:docMk/>
          <pc:sldMk cId="4125584610" sldId="308"/>
        </pc:sldMkLst>
        <pc:picChg chg="add del mod">
          <ac:chgData name="Tereza Souralová" userId="S::424163@muni.cz::950edc30-7fa1-4a1d-8c99-3f987713c9c6" providerId="AD" clId="Web-{569DC268-E0EF-6180-5178-9BE3BE78AECB}" dt="2022-05-02T09:34:02.548" v="5"/>
          <ac:picMkLst>
            <pc:docMk/>
            <pc:sldMk cId="4125584610" sldId="308"/>
            <ac:picMk id="2" creationId="{8AD999F0-9F8A-DCB0-1866-645833D0A51D}"/>
          </ac:picMkLst>
        </pc:picChg>
      </pc:sldChg>
      <pc:sldChg chg="modSp">
        <pc:chgData name="Tereza Souralová" userId="S::424163@muni.cz::950edc30-7fa1-4a1d-8c99-3f987713c9c6" providerId="AD" clId="Web-{569DC268-E0EF-6180-5178-9BE3BE78AECB}" dt="2022-05-02T09:27:10.993" v="1" actId="20577"/>
        <pc:sldMkLst>
          <pc:docMk/>
          <pc:sldMk cId="33419375" sldId="327"/>
        </pc:sldMkLst>
        <pc:spChg chg="mod">
          <ac:chgData name="Tereza Souralová" userId="S::424163@muni.cz::950edc30-7fa1-4a1d-8c99-3f987713c9c6" providerId="AD" clId="Web-{569DC268-E0EF-6180-5178-9BE3BE78AECB}" dt="2022-05-02T09:27:10.993" v="1" actId="20577"/>
          <ac:spMkLst>
            <pc:docMk/>
            <pc:sldMk cId="33419375" sldId="327"/>
            <ac:spMk id="18439" creationId="{00000000-0000-0000-0000-000000000000}"/>
          </ac:spMkLst>
        </pc:spChg>
      </pc:sldChg>
    </pc:docChg>
  </pc:docChgLst>
  <pc:docChgLst>
    <pc:chgData name="Tereza Souralová" userId="S::424163@muni.cz::950edc30-7fa1-4a1d-8c99-3f987713c9c6" providerId="AD" clId="Web-{3D360FCF-DE9E-56DA-6B27-F9FC93F69C6B}"/>
    <pc:docChg chg="delSld modSld">
      <pc:chgData name="Tereza Souralová" userId="S::424163@muni.cz::950edc30-7fa1-4a1d-8c99-3f987713c9c6" providerId="AD" clId="Web-{3D360FCF-DE9E-56DA-6B27-F9FC93F69C6B}" dt="2022-05-02T18:40:28.792" v="178" actId="20577"/>
      <pc:docMkLst>
        <pc:docMk/>
      </pc:docMkLst>
      <pc:sldChg chg="modSp">
        <pc:chgData name="Tereza Souralová" userId="S::424163@muni.cz::950edc30-7fa1-4a1d-8c99-3f987713c9c6" providerId="AD" clId="Web-{3D360FCF-DE9E-56DA-6B27-F9FC93F69C6B}" dt="2022-05-02T18:38:29.711" v="171" actId="20577"/>
        <pc:sldMkLst>
          <pc:docMk/>
          <pc:sldMk cId="0" sldId="270"/>
        </pc:sldMkLst>
        <pc:spChg chg="mod">
          <ac:chgData name="Tereza Souralová" userId="S::424163@muni.cz::950edc30-7fa1-4a1d-8c99-3f987713c9c6" providerId="AD" clId="Web-{3D360FCF-DE9E-56DA-6B27-F9FC93F69C6B}" dt="2022-05-02T18:38:29.711" v="171" actId="20577"/>
          <ac:spMkLst>
            <pc:docMk/>
            <pc:sldMk cId="0" sldId="270"/>
            <ac:spMk id="24578" creationId="{00000000-0000-0000-0000-000000000000}"/>
          </ac:spMkLst>
        </pc:spChg>
      </pc:sldChg>
      <pc:sldChg chg="modSp">
        <pc:chgData name="Tereza Souralová" userId="S::424163@muni.cz::950edc30-7fa1-4a1d-8c99-3f987713c9c6" providerId="AD" clId="Web-{3D360FCF-DE9E-56DA-6B27-F9FC93F69C6B}" dt="2022-05-02T18:36:15.115" v="161" actId="20577"/>
        <pc:sldMkLst>
          <pc:docMk/>
          <pc:sldMk cId="0" sldId="272"/>
        </pc:sldMkLst>
        <pc:spChg chg="mod">
          <ac:chgData name="Tereza Souralová" userId="S::424163@muni.cz::950edc30-7fa1-4a1d-8c99-3f987713c9c6" providerId="AD" clId="Web-{3D360FCF-DE9E-56DA-6B27-F9FC93F69C6B}" dt="2022-05-02T18:36:15.115" v="161" actId="20577"/>
          <ac:spMkLst>
            <pc:docMk/>
            <pc:sldMk cId="0" sldId="272"/>
            <ac:spMk id="28011" creationId="{00000000-0000-0000-0000-000000000000}"/>
          </ac:spMkLst>
        </pc:spChg>
      </pc:sldChg>
      <pc:sldChg chg="addSp delSp modSp">
        <pc:chgData name="Tereza Souralová" userId="S::424163@muni.cz::950edc30-7fa1-4a1d-8c99-3f987713c9c6" providerId="AD" clId="Web-{3D360FCF-DE9E-56DA-6B27-F9FC93F69C6B}" dt="2022-05-02T18:39:50.135" v="177" actId="20577"/>
        <pc:sldMkLst>
          <pc:docMk/>
          <pc:sldMk cId="0" sldId="275"/>
        </pc:sldMkLst>
        <pc:spChg chg="add del mod">
          <ac:chgData name="Tereza Souralová" userId="S::424163@muni.cz::950edc30-7fa1-4a1d-8c99-3f987713c9c6" providerId="AD" clId="Web-{3D360FCF-DE9E-56DA-6B27-F9FC93F69C6B}" dt="2022-05-02T18:39:44.697" v="174"/>
          <ac:spMkLst>
            <pc:docMk/>
            <pc:sldMk cId="0" sldId="275"/>
            <ac:spMk id="3" creationId="{4F54A0FC-0FFE-844D-8B60-E14AC68BB8DE}"/>
          </ac:spMkLst>
        </pc:spChg>
        <pc:spChg chg="add del mod">
          <ac:chgData name="Tereza Souralová" userId="S::424163@muni.cz::950edc30-7fa1-4a1d-8c99-3f987713c9c6" providerId="AD" clId="Web-{3D360FCF-DE9E-56DA-6B27-F9FC93F69C6B}" dt="2022-05-02T18:39:50.135" v="177" actId="20577"/>
          <ac:spMkLst>
            <pc:docMk/>
            <pc:sldMk cId="0" sldId="275"/>
            <ac:spMk id="30723" creationId="{00000000-0000-0000-0000-000000000000}"/>
          </ac:spMkLst>
        </pc:spChg>
        <pc:spChg chg="del">
          <ac:chgData name="Tereza Souralová" userId="S::424163@muni.cz::950edc30-7fa1-4a1d-8c99-3f987713c9c6" providerId="AD" clId="Web-{3D360FCF-DE9E-56DA-6B27-F9FC93F69C6B}" dt="2022-05-02T18:35:49.927" v="160"/>
          <ac:spMkLst>
            <pc:docMk/>
            <pc:sldMk cId="0" sldId="275"/>
            <ac:spMk id="30725" creationId="{00000000-0000-0000-0000-000000000000}"/>
          </ac:spMkLst>
        </pc:spChg>
      </pc:sldChg>
      <pc:sldChg chg="delSp">
        <pc:chgData name="Tereza Souralová" userId="S::424163@muni.cz::950edc30-7fa1-4a1d-8c99-3f987713c9c6" providerId="AD" clId="Web-{3D360FCF-DE9E-56DA-6B27-F9FC93F69C6B}" dt="2022-05-02T18:35:45.552" v="159"/>
        <pc:sldMkLst>
          <pc:docMk/>
          <pc:sldMk cId="0" sldId="276"/>
        </pc:sldMkLst>
        <pc:spChg chg="del">
          <ac:chgData name="Tereza Souralová" userId="S::424163@muni.cz::950edc30-7fa1-4a1d-8c99-3f987713c9c6" providerId="AD" clId="Web-{3D360FCF-DE9E-56DA-6B27-F9FC93F69C6B}" dt="2022-05-02T18:35:45.552" v="159"/>
          <ac:spMkLst>
            <pc:docMk/>
            <pc:sldMk cId="0" sldId="276"/>
            <ac:spMk id="31749" creationId="{00000000-0000-0000-0000-000000000000}"/>
          </ac:spMkLst>
        </pc:spChg>
      </pc:sldChg>
      <pc:sldChg chg="modSp">
        <pc:chgData name="Tereza Souralová" userId="S::424163@muni.cz::950edc30-7fa1-4a1d-8c99-3f987713c9c6" providerId="AD" clId="Web-{3D360FCF-DE9E-56DA-6B27-F9FC93F69C6B}" dt="2022-05-02T17:49:29.530" v="0" actId="20577"/>
        <pc:sldMkLst>
          <pc:docMk/>
          <pc:sldMk cId="2196323198" sldId="285"/>
        </pc:sldMkLst>
        <pc:spChg chg="mod">
          <ac:chgData name="Tereza Souralová" userId="S::424163@muni.cz::950edc30-7fa1-4a1d-8c99-3f987713c9c6" providerId="AD" clId="Web-{3D360FCF-DE9E-56DA-6B27-F9FC93F69C6B}" dt="2022-05-02T17:49:29.530" v="0" actId="20577"/>
          <ac:spMkLst>
            <pc:docMk/>
            <pc:sldMk cId="2196323198" sldId="285"/>
            <ac:spMk id="4" creationId="{00000000-0000-0000-0000-000000000000}"/>
          </ac:spMkLst>
        </pc:spChg>
      </pc:sldChg>
      <pc:sldChg chg="modSp">
        <pc:chgData name="Tereza Souralová" userId="S::424163@muni.cz::950edc30-7fa1-4a1d-8c99-3f987713c9c6" providerId="AD" clId="Web-{3D360FCF-DE9E-56DA-6B27-F9FC93F69C6B}" dt="2022-05-02T17:55:45.053" v="32" actId="20577"/>
        <pc:sldMkLst>
          <pc:docMk/>
          <pc:sldMk cId="3556608084" sldId="295"/>
        </pc:sldMkLst>
        <pc:spChg chg="mod">
          <ac:chgData name="Tereza Souralová" userId="S::424163@muni.cz::950edc30-7fa1-4a1d-8c99-3f987713c9c6" providerId="AD" clId="Web-{3D360FCF-DE9E-56DA-6B27-F9FC93F69C6B}" dt="2022-05-02T17:55:45.053" v="32" actId="20577"/>
          <ac:spMkLst>
            <pc:docMk/>
            <pc:sldMk cId="3556608084" sldId="295"/>
            <ac:spMk id="5" creationId="{00000000-0000-0000-0000-000000000000}"/>
          </ac:spMkLst>
        </pc:spChg>
      </pc:sldChg>
      <pc:sldChg chg="modSp">
        <pc:chgData name="Tereza Souralová" userId="S::424163@muni.cz::950edc30-7fa1-4a1d-8c99-3f987713c9c6" providerId="AD" clId="Web-{3D360FCF-DE9E-56DA-6B27-F9FC93F69C6B}" dt="2022-05-02T18:24:39.399" v="100" actId="20577"/>
        <pc:sldMkLst>
          <pc:docMk/>
          <pc:sldMk cId="301673469" sldId="298"/>
        </pc:sldMkLst>
        <pc:spChg chg="mod">
          <ac:chgData name="Tereza Souralová" userId="S::424163@muni.cz::950edc30-7fa1-4a1d-8c99-3f987713c9c6" providerId="AD" clId="Web-{3D360FCF-DE9E-56DA-6B27-F9FC93F69C6B}" dt="2022-05-02T18:24:39.399" v="100" actId="20577"/>
          <ac:spMkLst>
            <pc:docMk/>
            <pc:sldMk cId="301673469" sldId="298"/>
            <ac:spMk id="8" creationId="{00000000-0000-0000-0000-000000000000}"/>
          </ac:spMkLst>
        </pc:spChg>
      </pc:sldChg>
      <pc:sldChg chg="modSp">
        <pc:chgData name="Tereza Souralová" userId="S::424163@muni.cz::950edc30-7fa1-4a1d-8c99-3f987713c9c6" providerId="AD" clId="Web-{3D360FCF-DE9E-56DA-6B27-F9FC93F69C6B}" dt="2022-05-02T18:40:28.792" v="178" actId="20577"/>
        <pc:sldMkLst>
          <pc:docMk/>
          <pc:sldMk cId="3689525919" sldId="299"/>
        </pc:sldMkLst>
        <pc:spChg chg="mod">
          <ac:chgData name="Tereza Souralová" userId="S::424163@muni.cz::950edc30-7fa1-4a1d-8c99-3f987713c9c6" providerId="AD" clId="Web-{3D360FCF-DE9E-56DA-6B27-F9FC93F69C6B}" dt="2022-05-02T18:40:28.792" v="178" actId="20577"/>
          <ac:spMkLst>
            <pc:docMk/>
            <pc:sldMk cId="3689525919" sldId="299"/>
            <ac:spMk id="3" creationId="{00000000-0000-0000-0000-000000000000}"/>
          </ac:spMkLst>
        </pc:spChg>
      </pc:sldChg>
      <pc:sldChg chg="delSp">
        <pc:chgData name="Tereza Souralová" userId="S::424163@muni.cz::950edc30-7fa1-4a1d-8c99-3f987713c9c6" providerId="AD" clId="Web-{3D360FCF-DE9E-56DA-6B27-F9FC93F69C6B}" dt="2022-05-02T18:38:48.290" v="172"/>
        <pc:sldMkLst>
          <pc:docMk/>
          <pc:sldMk cId="2019320834" sldId="301"/>
        </pc:sldMkLst>
        <pc:spChg chg="del">
          <ac:chgData name="Tereza Souralová" userId="S::424163@muni.cz::950edc30-7fa1-4a1d-8c99-3f987713c9c6" providerId="AD" clId="Web-{3D360FCF-DE9E-56DA-6B27-F9FC93F69C6B}" dt="2022-05-02T18:38:48.290" v="172"/>
          <ac:spMkLst>
            <pc:docMk/>
            <pc:sldMk cId="2019320834" sldId="301"/>
            <ac:spMk id="4" creationId="{00000000-0000-0000-0000-000000000000}"/>
          </ac:spMkLst>
        </pc:spChg>
      </pc:sldChg>
      <pc:sldChg chg="delSp">
        <pc:chgData name="Tereza Souralová" userId="S::424163@muni.cz::950edc30-7fa1-4a1d-8c99-3f987713c9c6" providerId="AD" clId="Web-{3D360FCF-DE9E-56DA-6B27-F9FC93F69C6B}" dt="2022-05-02T18:07:30.473" v="41"/>
        <pc:sldMkLst>
          <pc:docMk/>
          <pc:sldMk cId="2426427363" sldId="302"/>
        </pc:sldMkLst>
        <pc:spChg chg="del">
          <ac:chgData name="Tereza Souralová" userId="S::424163@muni.cz::950edc30-7fa1-4a1d-8c99-3f987713c9c6" providerId="AD" clId="Web-{3D360FCF-DE9E-56DA-6B27-F9FC93F69C6B}" dt="2022-05-02T18:07:30.473" v="41"/>
          <ac:spMkLst>
            <pc:docMk/>
            <pc:sldMk cId="2426427363" sldId="302"/>
            <ac:spMk id="9" creationId="{00000000-0000-0000-0000-000000000000}"/>
          </ac:spMkLst>
        </pc:spChg>
      </pc:sldChg>
      <pc:sldChg chg="modSp">
        <pc:chgData name="Tereza Souralová" userId="S::424163@muni.cz::950edc30-7fa1-4a1d-8c99-3f987713c9c6" providerId="AD" clId="Web-{3D360FCF-DE9E-56DA-6B27-F9FC93F69C6B}" dt="2022-05-02T18:13:35.355" v="55" actId="20577"/>
        <pc:sldMkLst>
          <pc:docMk/>
          <pc:sldMk cId="3027509234" sldId="303"/>
        </pc:sldMkLst>
        <pc:spChg chg="mod">
          <ac:chgData name="Tereza Souralová" userId="S::424163@muni.cz::950edc30-7fa1-4a1d-8c99-3f987713c9c6" providerId="AD" clId="Web-{3D360FCF-DE9E-56DA-6B27-F9FC93F69C6B}" dt="2022-05-02T18:13:35.355" v="55" actId="20577"/>
          <ac:spMkLst>
            <pc:docMk/>
            <pc:sldMk cId="3027509234" sldId="303"/>
            <ac:spMk id="7" creationId="{00000000-0000-0000-0000-000000000000}"/>
          </ac:spMkLst>
        </pc:spChg>
      </pc:sldChg>
      <pc:sldChg chg="modSp">
        <pc:chgData name="Tereza Souralová" userId="S::424163@muni.cz::950edc30-7fa1-4a1d-8c99-3f987713c9c6" providerId="AD" clId="Web-{3D360FCF-DE9E-56DA-6B27-F9FC93F69C6B}" dt="2022-05-02T18:18:59.548" v="80" actId="20577"/>
        <pc:sldMkLst>
          <pc:docMk/>
          <pc:sldMk cId="795461506" sldId="304"/>
        </pc:sldMkLst>
        <pc:spChg chg="mod">
          <ac:chgData name="Tereza Souralová" userId="S::424163@muni.cz::950edc30-7fa1-4a1d-8c99-3f987713c9c6" providerId="AD" clId="Web-{3D360FCF-DE9E-56DA-6B27-F9FC93F69C6B}" dt="2022-05-02T18:18:59.548" v="80" actId="20577"/>
          <ac:spMkLst>
            <pc:docMk/>
            <pc:sldMk cId="795461506" sldId="304"/>
            <ac:spMk id="7" creationId="{00000000-0000-0000-0000-000000000000}"/>
          </ac:spMkLst>
        </pc:spChg>
      </pc:sldChg>
      <pc:sldChg chg="delSp">
        <pc:chgData name="Tereza Souralová" userId="S::424163@muni.cz::950edc30-7fa1-4a1d-8c99-3f987713c9c6" providerId="AD" clId="Web-{3D360FCF-DE9E-56DA-6B27-F9FC93F69C6B}" dt="2022-05-02T18:20:37.769" v="81"/>
        <pc:sldMkLst>
          <pc:docMk/>
          <pc:sldMk cId="4073430575" sldId="305"/>
        </pc:sldMkLst>
        <pc:spChg chg="del">
          <ac:chgData name="Tereza Souralová" userId="S::424163@muni.cz::950edc30-7fa1-4a1d-8c99-3f987713c9c6" providerId="AD" clId="Web-{3D360FCF-DE9E-56DA-6B27-F9FC93F69C6B}" dt="2022-05-02T18:20:37.769" v="81"/>
          <ac:spMkLst>
            <pc:docMk/>
            <pc:sldMk cId="4073430575" sldId="305"/>
            <ac:spMk id="3" creationId="{00000000-0000-0000-0000-000000000000}"/>
          </ac:spMkLst>
        </pc:spChg>
      </pc:sldChg>
      <pc:sldChg chg="delSp modSp">
        <pc:chgData name="Tereza Souralová" userId="S::424163@muni.cz::950edc30-7fa1-4a1d-8c99-3f987713c9c6" providerId="AD" clId="Web-{3D360FCF-DE9E-56DA-6B27-F9FC93F69C6B}" dt="2022-05-02T18:21:23.676" v="89"/>
        <pc:sldMkLst>
          <pc:docMk/>
          <pc:sldMk cId="910230708" sldId="306"/>
        </pc:sldMkLst>
        <pc:spChg chg="del">
          <ac:chgData name="Tereza Souralová" userId="S::424163@muni.cz::950edc30-7fa1-4a1d-8c99-3f987713c9c6" providerId="AD" clId="Web-{3D360FCF-DE9E-56DA-6B27-F9FC93F69C6B}" dt="2022-05-02T18:21:23.676" v="89"/>
          <ac:spMkLst>
            <pc:docMk/>
            <pc:sldMk cId="910230708" sldId="306"/>
            <ac:spMk id="3" creationId="{00000000-0000-0000-0000-000000000000}"/>
          </ac:spMkLst>
        </pc:spChg>
        <pc:spChg chg="mod">
          <ac:chgData name="Tereza Souralová" userId="S::424163@muni.cz::950edc30-7fa1-4a1d-8c99-3f987713c9c6" providerId="AD" clId="Web-{3D360FCF-DE9E-56DA-6B27-F9FC93F69C6B}" dt="2022-05-02T18:21:19.520" v="88" actId="20577"/>
          <ac:spMkLst>
            <pc:docMk/>
            <pc:sldMk cId="910230708" sldId="306"/>
            <ac:spMk id="7" creationId="{00000000-0000-0000-0000-000000000000}"/>
          </ac:spMkLst>
        </pc:spChg>
      </pc:sldChg>
      <pc:sldChg chg="delSp">
        <pc:chgData name="Tereza Souralová" userId="S::424163@muni.cz::950edc30-7fa1-4a1d-8c99-3f987713c9c6" providerId="AD" clId="Web-{3D360FCF-DE9E-56DA-6B27-F9FC93F69C6B}" dt="2022-05-02T17:56:04.241" v="33"/>
        <pc:sldMkLst>
          <pc:docMk/>
          <pc:sldMk cId="1388615558" sldId="307"/>
        </pc:sldMkLst>
        <pc:spChg chg="del">
          <ac:chgData name="Tereza Souralová" userId="S::424163@muni.cz::950edc30-7fa1-4a1d-8c99-3f987713c9c6" providerId="AD" clId="Web-{3D360FCF-DE9E-56DA-6B27-F9FC93F69C6B}" dt="2022-05-02T17:56:04.241" v="33"/>
          <ac:spMkLst>
            <pc:docMk/>
            <pc:sldMk cId="1388615558" sldId="307"/>
            <ac:spMk id="3" creationId="{00000000-0000-0000-0000-000000000000}"/>
          </ac:spMkLst>
        </pc:spChg>
      </pc:sldChg>
      <pc:sldChg chg="addSp delSp modSp">
        <pc:chgData name="Tereza Souralová" userId="S::424163@muni.cz::950edc30-7fa1-4a1d-8c99-3f987713c9c6" providerId="AD" clId="Web-{3D360FCF-DE9E-56DA-6B27-F9FC93F69C6B}" dt="2022-05-02T18:02:52.858" v="40"/>
        <pc:sldMkLst>
          <pc:docMk/>
          <pc:sldMk cId="4125584610" sldId="308"/>
        </pc:sldMkLst>
        <pc:spChg chg="del">
          <ac:chgData name="Tereza Souralová" userId="S::424163@muni.cz::950edc30-7fa1-4a1d-8c99-3f987713c9c6" providerId="AD" clId="Web-{3D360FCF-DE9E-56DA-6B27-F9FC93F69C6B}" dt="2022-05-02T17:56:59.289" v="34"/>
          <ac:spMkLst>
            <pc:docMk/>
            <pc:sldMk cId="4125584610" sldId="308"/>
            <ac:spMk id="3" creationId="{00000000-0000-0000-0000-000000000000}"/>
          </ac:spMkLst>
        </pc:spChg>
        <pc:picChg chg="add del mod">
          <ac:chgData name="Tereza Souralová" userId="S::424163@muni.cz::950edc30-7fa1-4a1d-8c99-3f987713c9c6" providerId="AD" clId="Web-{3D360FCF-DE9E-56DA-6B27-F9FC93F69C6B}" dt="2022-05-02T18:02:52.858" v="40"/>
          <ac:picMkLst>
            <pc:docMk/>
            <pc:sldMk cId="4125584610" sldId="308"/>
            <ac:picMk id="2" creationId="{2C2EB007-5FFD-88B0-0517-00619ED13986}"/>
          </ac:picMkLst>
        </pc:picChg>
      </pc:sldChg>
      <pc:sldChg chg="addSp delSp modSp">
        <pc:chgData name="Tereza Souralová" userId="S::424163@muni.cz::950edc30-7fa1-4a1d-8c99-3f987713c9c6" providerId="AD" clId="Web-{3D360FCF-DE9E-56DA-6B27-F9FC93F69C6B}" dt="2022-05-02T18:22:52.225" v="97"/>
        <pc:sldMkLst>
          <pc:docMk/>
          <pc:sldMk cId="2878904658" sldId="312"/>
        </pc:sldMkLst>
        <pc:spChg chg="mod">
          <ac:chgData name="Tereza Souralová" userId="S::424163@muni.cz::950edc30-7fa1-4a1d-8c99-3f987713c9c6" providerId="AD" clId="Web-{3D360FCF-DE9E-56DA-6B27-F9FC93F69C6B}" dt="2022-05-02T18:22:07.193" v="91" actId="20577"/>
          <ac:spMkLst>
            <pc:docMk/>
            <pc:sldMk cId="2878904658" sldId="312"/>
            <ac:spMk id="5" creationId="{00000000-0000-0000-0000-000000000000}"/>
          </ac:spMkLst>
        </pc:spChg>
        <pc:spChg chg="add del">
          <ac:chgData name="Tereza Souralová" userId="S::424163@muni.cz::950edc30-7fa1-4a1d-8c99-3f987713c9c6" providerId="AD" clId="Web-{3D360FCF-DE9E-56DA-6B27-F9FC93F69C6B}" dt="2022-05-02T18:22:52.225" v="97"/>
          <ac:spMkLst>
            <pc:docMk/>
            <pc:sldMk cId="2878904658" sldId="312"/>
            <ac:spMk id="6" creationId="{00000000-0000-0000-0000-000000000000}"/>
          </ac:spMkLst>
        </pc:spChg>
        <pc:spChg chg="mod">
          <ac:chgData name="Tereza Souralová" userId="S::424163@muni.cz::950edc30-7fa1-4a1d-8c99-3f987713c9c6" providerId="AD" clId="Web-{3D360FCF-DE9E-56DA-6B27-F9FC93F69C6B}" dt="2022-05-02T18:22:17.584" v="95" actId="20577"/>
          <ac:spMkLst>
            <pc:docMk/>
            <pc:sldMk cId="2878904658" sldId="312"/>
            <ac:spMk id="7" creationId="{00000000-0000-0000-0000-000000000000}"/>
          </ac:spMkLst>
        </pc:spChg>
      </pc:sldChg>
      <pc:sldChg chg="modSp">
        <pc:chgData name="Tereza Souralová" userId="S::424163@muni.cz::950edc30-7fa1-4a1d-8c99-3f987713c9c6" providerId="AD" clId="Web-{3D360FCF-DE9E-56DA-6B27-F9FC93F69C6B}" dt="2022-05-02T18:24:10.476" v="99" actId="20577"/>
        <pc:sldMkLst>
          <pc:docMk/>
          <pc:sldMk cId="4108442248" sldId="314"/>
        </pc:sldMkLst>
        <pc:spChg chg="mod">
          <ac:chgData name="Tereza Souralová" userId="S::424163@muni.cz::950edc30-7fa1-4a1d-8c99-3f987713c9c6" providerId="AD" clId="Web-{3D360FCF-DE9E-56DA-6B27-F9FC93F69C6B}" dt="2022-05-02T18:24:10.476" v="99" actId="20577"/>
          <ac:spMkLst>
            <pc:docMk/>
            <pc:sldMk cId="4108442248" sldId="314"/>
            <ac:spMk id="14" creationId="{00000000-0000-0000-0000-000000000000}"/>
          </ac:spMkLst>
        </pc:spChg>
      </pc:sldChg>
      <pc:sldChg chg="addSp delSp modSp">
        <pc:chgData name="Tereza Souralová" userId="S::424163@muni.cz::950edc30-7fa1-4a1d-8c99-3f987713c9c6" providerId="AD" clId="Web-{3D360FCF-DE9E-56DA-6B27-F9FC93F69C6B}" dt="2022-05-02T18:12:55.057" v="54" actId="1076"/>
        <pc:sldMkLst>
          <pc:docMk/>
          <pc:sldMk cId="2655856519" sldId="315"/>
        </pc:sldMkLst>
        <pc:spChg chg="mod">
          <ac:chgData name="Tereza Souralová" userId="S::424163@muni.cz::950edc30-7fa1-4a1d-8c99-3f987713c9c6" providerId="AD" clId="Web-{3D360FCF-DE9E-56DA-6B27-F9FC93F69C6B}" dt="2022-05-02T18:12:36.260" v="44" actId="1076"/>
          <ac:spMkLst>
            <pc:docMk/>
            <pc:sldMk cId="2655856519" sldId="315"/>
            <ac:spMk id="4" creationId="{00000000-0000-0000-0000-000000000000}"/>
          </ac:spMkLst>
        </pc:spChg>
        <pc:spChg chg="mod">
          <ac:chgData name="Tereza Souralová" userId="S::424163@muni.cz::950edc30-7fa1-4a1d-8c99-3f987713c9c6" providerId="AD" clId="Web-{3D360FCF-DE9E-56DA-6B27-F9FC93F69C6B}" dt="2022-05-02T18:12:51.276" v="52" actId="1076"/>
          <ac:spMkLst>
            <pc:docMk/>
            <pc:sldMk cId="2655856519" sldId="315"/>
            <ac:spMk id="6" creationId="{00000000-0000-0000-0000-000000000000}"/>
          </ac:spMkLst>
        </pc:spChg>
        <pc:spChg chg="del">
          <ac:chgData name="Tereza Souralová" userId="S::424163@muni.cz::950edc30-7fa1-4a1d-8c99-3f987713c9c6" providerId="AD" clId="Web-{3D360FCF-DE9E-56DA-6B27-F9FC93F69C6B}" dt="2022-05-02T18:12:39.885" v="46"/>
          <ac:spMkLst>
            <pc:docMk/>
            <pc:sldMk cId="2655856519" sldId="315"/>
            <ac:spMk id="10" creationId="{00000000-0000-0000-0000-000000000000}"/>
          </ac:spMkLst>
        </pc:spChg>
        <pc:picChg chg="add mod">
          <ac:chgData name="Tereza Souralová" userId="S::424163@muni.cz::950edc30-7fa1-4a1d-8c99-3f987713c9c6" providerId="AD" clId="Web-{3D360FCF-DE9E-56DA-6B27-F9FC93F69C6B}" dt="2022-05-02T18:12:55.057" v="54" actId="1076"/>
          <ac:picMkLst>
            <pc:docMk/>
            <pc:sldMk cId="2655856519" sldId="315"/>
            <ac:picMk id="2" creationId="{466465F4-27A7-0725-24CA-31968D56D39D}"/>
          </ac:picMkLst>
        </pc:picChg>
      </pc:sldChg>
      <pc:sldChg chg="modSp">
        <pc:chgData name="Tereza Souralová" userId="S::424163@muni.cz::950edc30-7fa1-4a1d-8c99-3f987713c9c6" providerId="AD" clId="Web-{3D360FCF-DE9E-56DA-6B27-F9FC93F69C6B}" dt="2022-05-02T18:17:16.109" v="78" actId="20577"/>
        <pc:sldMkLst>
          <pc:docMk/>
          <pc:sldMk cId="829724828" sldId="318"/>
        </pc:sldMkLst>
        <pc:spChg chg="mod">
          <ac:chgData name="Tereza Souralová" userId="S::424163@muni.cz::950edc30-7fa1-4a1d-8c99-3f987713c9c6" providerId="AD" clId="Web-{3D360FCF-DE9E-56DA-6B27-F9FC93F69C6B}" dt="2022-05-02T18:17:16.109" v="78" actId="20577"/>
          <ac:spMkLst>
            <pc:docMk/>
            <pc:sldMk cId="829724828" sldId="318"/>
            <ac:spMk id="45058" creationId="{00000000-0000-0000-0000-000000000000}"/>
          </ac:spMkLst>
        </pc:spChg>
      </pc:sldChg>
      <pc:sldChg chg="modSp">
        <pc:chgData name="Tereza Souralová" userId="S::424163@muni.cz::950edc30-7fa1-4a1d-8c99-3f987713c9c6" providerId="AD" clId="Web-{3D360FCF-DE9E-56DA-6B27-F9FC93F69C6B}" dt="2022-05-02T17:51:50.517" v="25" actId="20577"/>
        <pc:sldMkLst>
          <pc:docMk/>
          <pc:sldMk cId="1228367777" sldId="326"/>
        </pc:sldMkLst>
        <pc:spChg chg="mod">
          <ac:chgData name="Tereza Souralová" userId="S::424163@muni.cz::950edc30-7fa1-4a1d-8c99-3f987713c9c6" providerId="AD" clId="Web-{3D360FCF-DE9E-56DA-6B27-F9FC93F69C6B}" dt="2022-05-02T17:51:50.517" v="25" actId="20577"/>
          <ac:spMkLst>
            <pc:docMk/>
            <pc:sldMk cId="1228367777" sldId="326"/>
            <ac:spMk id="17412" creationId="{00000000-0000-0000-0000-000000000000}"/>
          </ac:spMkLst>
        </pc:spChg>
      </pc:sldChg>
      <pc:sldChg chg="addSp modSp">
        <pc:chgData name="Tereza Souralová" userId="S::424163@muni.cz::950edc30-7fa1-4a1d-8c99-3f987713c9c6" providerId="AD" clId="Web-{3D360FCF-DE9E-56DA-6B27-F9FC93F69C6B}" dt="2022-05-02T18:16:48.233" v="74" actId="20577"/>
        <pc:sldMkLst>
          <pc:docMk/>
          <pc:sldMk cId="2578244427" sldId="328"/>
        </pc:sldMkLst>
        <pc:spChg chg="add mod">
          <ac:chgData name="Tereza Souralová" userId="S::424163@muni.cz::950edc30-7fa1-4a1d-8c99-3f987713c9c6" providerId="AD" clId="Web-{3D360FCF-DE9E-56DA-6B27-F9FC93F69C6B}" dt="2022-05-02T18:16:24.374" v="67" actId="20577"/>
          <ac:spMkLst>
            <pc:docMk/>
            <pc:sldMk cId="2578244427" sldId="328"/>
            <ac:spMk id="2" creationId="{2B89BDCA-DAB8-74FF-E205-E835E3E2A71B}"/>
          </ac:spMkLst>
        </pc:spChg>
        <pc:spChg chg="mod">
          <ac:chgData name="Tereza Souralová" userId="S::424163@muni.cz::950edc30-7fa1-4a1d-8c99-3f987713c9c6" providerId="AD" clId="Web-{3D360FCF-DE9E-56DA-6B27-F9FC93F69C6B}" dt="2022-05-02T18:16:48.233" v="74" actId="20577"/>
          <ac:spMkLst>
            <pc:docMk/>
            <pc:sldMk cId="2578244427" sldId="328"/>
            <ac:spMk id="24581" creationId="{00000000-0000-0000-0000-000000000000}"/>
          </ac:spMkLst>
        </pc:spChg>
      </pc:sldChg>
      <pc:sldChg chg="modSp del">
        <pc:chgData name="Tereza Souralová" userId="S::424163@muni.cz::950edc30-7fa1-4a1d-8c99-3f987713c9c6" providerId="AD" clId="Web-{3D360FCF-DE9E-56DA-6B27-F9FC93F69C6B}" dt="2022-05-02T18:31:30.547" v="130"/>
        <pc:sldMkLst>
          <pc:docMk/>
          <pc:sldMk cId="583389590" sldId="330"/>
        </pc:sldMkLst>
        <pc:spChg chg="mod">
          <ac:chgData name="Tereza Souralová" userId="S::424163@muni.cz::950edc30-7fa1-4a1d-8c99-3f987713c9c6" providerId="AD" clId="Web-{3D360FCF-DE9E-56DA-6B27-F9FC93F69C6B}" dt="2022-05-02T18:30:00.717" v="127" actId="20577"/>
          <ac:spMkLst>
            <pc:docMk/>
            <pc:sldMk cId="583389590" sldId="330"/>
            <ac:spMk id="5" creationId="{00000000-0000-0000-0000-000000000000}"/>
          </ac:spMkLst>
        </pc:spChg>
      </pc:sldChg>
      <pc:sldChg chg="modSp">
        <pc:chgData name="Tereza Souralová" userId="S::424163@muni.cz::950edc30-7fa1-4a1d-8c99-3f987713c9c6" providerId="AD" clId="Web-{3D360FCF-DE9E-56DA-6B27-F9FC93F69C6B}" dt="2022-05-02T18:25:44.806" v="106" actId="20577"/>
        <pc:sldMkLst>
          <pc:docMk/>
          <pc:sldMk cId="3562868627" sldId="332"/>
        </pc:sldMkLst>
        <pc:spChg chg="mod">
          <ac:chgData name="Tereza Souralová" userId="S::424163@muni.cz::950edc30-7fa1-4a1d-8c99-3f987713c9c6" providerId="AD" clId="Web-{3D360FCF-DE9E-56DA-6B27-F9FC93F69C6B}" dt="2022-05-02T18:25:44.806" v="106" actId="20577"/>
          <ac:spMkLst>
            <pc:docMk/>
            <pc:sldMk cId="3562868627" sldId="332"/>
            <ac:spMk id="33796" creationId="{00000000-0000-0000-0000-000000000000}"/>
          </ac:spMkLst>
        </pc:spChg>
      </pc:sldChg>
      <pc:sldChg chg="modSp">
        <pc:chgData name="Tereza Souralová" userId="S::424163@muni.cz::950edc30-7fa1-4a1d-8c99-3f987713c9c6" providerId="AD" clId="Web-{3D360FCF-DE9E-56DA-6B27-F9FC93F69C6B}" dt="2022-05-02T18:27:07.277" v="124" actId="20577"/>
        <pc:sldMkLst>
          <pc:docMk/>
          <pc:sldMk cId="3910009113" sldId="333"/>
        </pc:sldMkLst>
        <pc:spChg chg="mod">
          <ac:chgData name="Tereza Souralová" userId="S::424163@muni.cz::950edc30-7fa1-4a1d-8c99-3f987713c9c6" providerId="AD" clId="Web-{3D360FCF-DE9E-56DA-6B27-F9FC93F69C6B}" dt="2022-05-02T18:27:07.277" v="124" actId="20577"/>
          <ac:spMkLst>
            <pc:docMk/>
            <pc:sldMk cId="3910009113" sldId="333"/>
            <ac:spMk id="31745" creationId="{00000000-0000-0000-0000-000000000000}"/>
          </ac:spMkLst>
        </pc:spChg>
        <pc:picChg chg="mod">
          <ac:chgData name="Tereza Souralová" userId="S::424163@muni.cz::950edc30-7fa1-4a1d-8c99-3f987713c9c6" providerId="AD" clId="Web-{3D360FCF-DE9E-56DA-6B27-F9FC93F69C6B}" dt="2022-05-02T18:26:56.308" v="120" actId="1076"/>
          <ac:picMkLst>
            <pc:docMk/>
            <pc:sldMk cId="3910009113" sldId="333"/>
            <ac:picMk id="34819" creationId="{00000000-0000-0000-0000-000000000000}"/>
          </ac:picMkLst>
        </pc:picChg>
      </pc:sldChg>
      <pc:sldChg chg="modSp">
        <pc:chgData name="Tereza Souralová" userId="S::424163@muni.cz::950edc30-7fa1-4a1d-8c99-3f987713c9c6" providerId="AD" clId="Web-{3D360FCF-DE9E-56DA-6B27-F9FC93F69C6B}" dt="2022-05-02T18:27:43.965" v="125" actId="20577"/>
        <pc:sldMkLst>
          <pc:docMk/>
          <pc:sldMk cId="3097328398" sldId="338"/>
        </pc:sldMkLst>
        <pc:spChg chg="mod">
          <ac:chgData name="Tereza Souralová" userId="S::424163@muni.cz::950edc30-7fa1-4a1d-8c99-3f987713c9c6" providerId="AD" clId="Web-{3D360FCF-DE9E-56DA-6B27-F9FC93F69C6B}" dt="2022-05-02T18:27:43.965" v="125" actId="20577"/>
          <ac:spMkLst>
            <pc:docMk/>
            <pc:sldMk cId="3097328398" sldId="338"/>
            <ac:spMk id="7" creationId="{00000000-0000-0000-0000-000000000000}"/>
          </ac:spMkLst>
        </pc:spChg>
      </pc:sldChg>
      <pc:sldChg chg="modSp">
        <pc:chgData name="Tereza Souralová" userId="S::424163@muni.cz::950edc30-7fa1-4a1d-8c99-3f987713c9c6" providerId="AD" clId="Web-{3D360FCF-DE9E-56DA-6B27-F9FC93F69C6B}" dt="2022-05-02T18:31:13.094" v="129" actId="20577"/>
        <pc:sldMkLst>
          <pc:docMk/>
          <pc:sldMk cId="2419754636" sldId="341"/>
        </pc:sldMkLst>
        <pc:spChg chg="mod">
          <ac:chgData name="Tereza Souralová" userId="S::424163@muni.cz::950edc30-7fa1-4a1d-8c99-3f987713c9c6" providerId="AD" clId="Web-{3D360FCF-DE9E-56DA-6B27-F9FC93F69C6B}" dt="2022-05-02T18:31:13.094" v="129" actId="20577"/>
          <ac:spMkLst>
            <pc:docMk/>
            <pc:sldMk cId="2419754636" sldId="341"/>
            <ac:spMk id="7" creationId="{00000000-0000-0000-0000-000000000000}"/>
          </ac:spMkLst>
        </pc:spChg>
      </pc:sldChg>
      <pc:sldChg chg="modSp">
        <pc:chgData name="Tereza Souralová" userId="S::424163@muni.cz::950edc30-7fa1-4a1d-8c99-3f987713c9c6" providerId="AD" clId="Web-{3D360FCF-DE9E-56DA-6B27-F9FC93F69C6B}" dt="2022-05-02T18:33:16.862" v="156" actId="20577"/>
        <pc:sldMkLst>
          <pc:docMk/>
          <pc:sldMk cId="1347261357" sldId="342"/>
        </pc:sldMkLst>
        <pc:spChg chg="mod">
          <ac:chgData name="Tereza Souralová" userId="S::424163@muni.cz::950edc30-7fa1-4a1d-8c99-3f987713c9c6" providerId="AD" clId="Web-{3D360FCF-DE9E-56DA-6B27-F9FC93F69C6B}" dt="2022-05-02T18:33:16.862" v="156" actId="20577"/>
          <ac:spMkLst>
            <pc:docMk/>
            <pc:sldMk cId="1347261357" sldId="342"/>
            <ac:spMk id="2" creationId="{00000000-0000-0000-0000-000000000000}"/>
          </ac:spMkLst>
        </pc:spChg>
        <pc:spChg chg="mod">
          <ac:chgData name="Tereza Souralová" userId="S::424163@muni.cz::950edc30-7fa1-4a1d-8c99-3f987713c9c6" providerId="AD" clId="Web-{3D360FCF-DE9E-56DA-6B27-F9FC93F69C6B}" dt="2022-05-02T18:33:08.112" v="151" actId="20577"/>
          <ac:spMkLst>
            <pc:docMk/>
            <pc:sldMk cId="1347261357" sldId="342"/>
            <ac:spMk id="23554" creationId="{00000000-0000-0000-0000-000000000000}"/>
          </ac:spMkLst>
        </pc:spChg>
      </pc:sldChg>
    </pc:docChg>
  </pc:docChgLst>
</pc:chgInfo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15-04-10T15:04:57.832" idx="7">
    <p:pos x="5550" y="907"/>
    <p:text>RNA primer pro Okazakiho fragment musí nasednout před</p:tex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16-03-04T12:27:08.387" idx="4">
    <p:pos x="3884" y="239"/>
    <p:text>pravděpodobnost vzniku rakoviny prsu je u žen asi 12%, pokud mají nebezpečnou mutaci v BRCA, je to cca 60%</p:tex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17-05-03T14:04:45.896" idx="11">
    <p:pos x="4517" y="4052"/>
    <p:text>E7 vyvazuje Rb z vazby na E2F</p:tex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0-01-28T15:35:26.078" idx="37">
    <p:pos x="987" y="186"/>
    <p:text>Dále: hormonální léčba, diferenciační látky (retinoidy), bioterapie, mAb (blok receptoru nebo nesou toxin), anti-angioneogeneze</p:text>
  </p:cm>
  <p:cm authorId="0" dt="2010-01-28T15:36:47.109" idx="38">
    <p:pos x="4899" y="2557"/>
    <p:text>např. cetuximab (EGFR/ERBB1/HER1 protilátka) bude účinný při mutaci receptoru EGFR, ale ne v KRAS mutovaném kolorektálním karcinomu
EGFR - ERBB1 - HER1 - RAS - RAF - MEK - ERK</p:text>
  </p:cm>
</p:cmLst>
</file>

<file path=ppt/comments/comment5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0-01-28T22:42:41.953" idx="31">
    <p:pos x="2560" y="811"/>
    <p:text>(dočasné separování DNA helikázou - pnutí), topoizomeráza rozpojí a spojí, tím uvolní pnutí, doxorub. inhibuje krok 2 - spojení - fragmentace DNA</p:text>
  </p:cm>
</p:cmLst>
</file>

<file path=ppt/comments/comment6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16-05-03T17:15:05.430" idx="8">
    <p:pos x="1056" y="2369"/>
    <p:text>Radionuklid přinese letální dávku záření pro buňku</p:text>
  </p:cm>
  <p:cm authorId="2" dt="2016-05-03T17:16:28.661" idx="9">
    <p:pos x="617" y="3092"/>
    <p:text>immunocytokiny stimulují imunitní systém</p:text>
  </p:cm>
  <p:cm authorId="2" dt="2016-05-03T17:18:08.229" idx="10">
    <p:pos x="3042" y="3471"/>
    <p:text>v liposomu je drug, postupně se uvolňuje</p:text>
  </p:cm>
</p:cmLst>
</file>

<file path=ppt/comments/comment7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0-01-28T15:50:49.015" idx="36">
    <p:pos x="5389" y="1302"/>
    <p:text>EGFR, gen 7q22 - amplifikace, mutace, nadprodukce GF - negativní prognostický marker
aktivován EGF a TGF-α, přes Grb-2, SOS, RAS - RAF - MEK - ERK - TF: Fos, Jun - cyklin D1 - progrese buněčného cyklu
</p:tex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/>
          </a:p>
        </p:txBody>
      </p:sp>
      <p:sp>
        <p:nvSpPr>
          <p:cNvPr id="102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F767800-BCE6-4E05-81A5-D79022D44F1A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4849543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9pPr>
          </a:lstStyle>
          <a:p>
            <a:fld id="{92CE2ED1-A1FF-4521-91A1-D2C26596B92E}" type="slidenum">
              <a:rPr lang="cs-CZ" altLang="cs-CZ"/>
              <a:pPr/>
              <a:t>9</a:t>
            </a:fld>
            <a:endParaRPr lang="cs-CZ" altLang="cs-CZ"/>
          </a:p>
        </p:txBody>
      </p:sp>
      <p:sp>
        <p:nvSpPr>
          <p:cNvPr id="59395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cs-CZ" altLang="cs-CZ"/>
          </a:p>
        </p:txBody>
      </p:sp>
      <p:sp>
        <p:nvSpPr>
          <p:cNvPr id="59396" name="Text Box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ts val="450"/>
              </a:spcBef>
              <a:tabLst>
                <a:tab pos="228600" algn="l"/>
                <a:tab pos="1143000" algn="l"/>
                <a:tab pos="2057400" algn="l"/>
                <a:tab pos="2971800" algn="l"/>
                <a:tab pos="3886200" algn="l"/>
                <a:tab pos="4800600" algn="l"/>
                <a:tab pos="5715000" algn="l"/>
                <a:tab pos="6629400" algn="l"/>
                <a:tab pos="7543800" algn="l"/>
                <a:tab pos="8458200" algn="l"/>
                <a:tab pos="9372600" algn="l"/>
                <a:tab pos="10287000" algn="l"/>
              </a:tabLst>
            </a:pPr>
            <a:r>
              <a:rPr lang="cs-CZ" altLang="cs-CZ" dirty="0">
                <a:latin typeface="Arial" charset="0"/>
              </a:rPr>
              <a:t>má dva základní rysy, které jsou klíčem k pochopení její molekulární podstaty.</a:t>
            </a:r>
          </a:p>
          <a:p>
            <a:pPr eaLnBrk="1" hangingPunct="1">
              <a:spcBef>
                <a:spcPts val="450"/>
              </a:spcBef>
              <a:tabLst>
                <a:tab pos="228600" algn="l"/>
                <a:tab pos="1143000" algn="l"/>
                <a:tab pos="2057400" algn="l"/>
                <a:tab pos="2971800" algn="l"/>
                <a:tab pos="3886200" algn="l"/>
                <a:tab pos="4800600" algn="l"/>
                <a:tab pos="5715000" algn="l"/>
                <a:tab pos="6629400" algn="l"/>
                <a:tab pos="7543800" algn="l"/>
                <a:tab pos="8458200" algn="l"/>
                <a:tab pos="9372600" algn="l"/>
                <a:tab pos="10287000" algn="l"/>
              </a:tabLst>
            </a:pPr>
            <a:r>
              <a:rPr lang="cs-CZ" altLang="cs-CZ" dirty="0">
                <a:latin typeface="Arial" charset="0"/>
              </a:rPr>
              <a:t>O nádorech mluvíme jako o onemocněních genomu, protože základem jejich vzniku jsou především </a:t>
            </a:r>
            <a:r>
              <a:rPr lang="cs-CZ" altLang="cs-CZ" b="1" dirty="0">
                <a:latin typeface="Arial" charset="0"/>
              </a:rPr>
              <a:t>genetické změny</a:t>
            </a:r>
            <a:r>
              <a:rPr lang="cs-CZ" altLang="cs-CZ" dirty="0">
                <a:latin typeface="Arial" charset="0"/>
              </a:rPr>
              <a:t>, tzv. mutace. </a:t>
            </a:r>
          </a:p>
          <a:p>
            <a:pPr eaLnBrk="1" hangingPunct="1">
              <a:spcBef>
                <a:spcPts val="450"/>
              </a:spcBef>
              <a:tabLst>
                <a:tab pos="228600" algn="l"/>
                <a:tab pos="1143000" algn="l"/>
                <a:tab pos="2057400" algn="l"/>
                <a:tab pos="2971800" algn="l"/>
                <a:tab pos="3886200" algn="l"/>
                <a:tab pos="4800600" algn="l"/>
                <a:tab pos="5715000" algn="l"/>
                <a:tab pos="6629400" algn="l"/>
                <a:tab pos="7543800" algn="l"/>
                <a:tab pos="8458200" algn="l"/>
                <a:tab pos="9372600" algn="l"/>
                <a:tab pos="10287000" algn="l"/>
              </a:tabLst>
            </a:pPr>
            <a:endParaRPr lang="cs-CZ" altLang="cs-CZ">
              <a:latin typeface="Arial" charset="0"/>
            </a:endParaRPr>
          </a:p>
          <a:p>
            <a:pPr eaLnBrk="1" hangingPunct="1">
              <a:spcBef>
                <a:spcPts val="450"/>
              </a:spcBef>
              <a:tabLst>
                <a:tab pos="228600" algn="l"/>
                <a:tab pos="1143000" algn="l"/>
                <a:tab pos="2057400" algn="l"/>
                <a:tab pos="2971800" algn="l"/>
                <a:tab pos="3886200" algn="l"/>
                <a:tab pos="4800600" algn="l"/>
                <a:tab pos="5715000" algn="l"/>
                <a:tab pos="6629400" algn="l"/>
                <a:tab pos="7543800" algn="l"/>
                <a:tab pos="8458200" algn="l"/>
                <a:tab pos="9372600" algn="l"/>
                <a:tab pos="10287000" algn="l"/>
              </a:tabLst>
            </a:pPr>
            <a:r>
              <a:rPr lang="cs-CZ" altLang="cs-CZ" dirty="0">
                <a:latin typeface="Arial" charset="0"/>
              </a:rPr>
              <a:t> K přeměně normální zdravé buňky v buňku plně maligní nestačí mutace jediná. Kancerogeneze je </a:t>
            </a:r>
            <a:r>
              <a:rPr lang="cs-CZ" altLang="cs-CZ" b="1" dirty="0">
                <a:latin typeface="Arial" charset="0"/>
              </a:rPr>
              <a:t>vícestupňový proces </a:t>
            </a:r>
            <a:r>
              <a:rPr lang="cs-CZ" altLang="cs-CZ" dirty="0">
                <a:latin typeface="Arial" charset="0"/>
              </a:rPr>
              <a:t>postupného hromadění několika mutací. Mutace, které vedou k vývoji nádorů, postiženým buňkám neškodí, ale naopak je zvýhodňují v soutěži o přežití se sousedními buňkami. A právě tato výhoda, kterou individuální buňka s danou mutací získává, ohrožuje život celého </a:t>
            </a:r>
            <a:r>
              <a:rPr lang="cs-CZ" altLang="cs-CZ" dirty="0" err="1">
                <a:latin typeface="Arial" charset="0"/>
              </a:rPr>
              <a:t>nohobuněčného</a:t>
            </a:r>
            <a:r>
              <a:rPr lang="cs-CZ" altLang="cs-CZ" dirty="0">
                <a:latin typeface="Arial" charset="0"/>
              </a:rPr>
              <a:t> organismu </a:t>
            </a:r>
          </a:p>
          <a:p>
            <a:pPr eaLnBrk="1" hangingPunct="1">
              <a:spcBef>
                <a:spcPts val="450"/>
              </a:spcBef>
              <a:tabLst>
                <a:tab pos="228600" algn="l"/>
                <a:tab pos="1143000" algn="l"/>
                <a:tab pos="2057400" algn="l"/>
                <a:tab pos="2971800" algn="l"/>
                <a:tab pos="3886200" algn="l"/>
                <a:tab pos="4800600" algn="l"/>
                <a:tab pos="5715000" algn="l"/>
                <a:tab pos="6629400" algn="l"/>
                <a:tab pos="7543800" algn="l"/>
                <a:tab pos="8458200" algn="l"/>
                <a:tab pos="9372600" algn="l"/>
                <a:tab pos="10287000" algn="l"/>
              </a:tabLst>
            </a:pPr>
            <a:endParaRPr lang="cs-CZ" altLang="cs-CZ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40201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9pPr>
          </a:lstStyle>
          <a:p>
            <a:fld id="{9FA6A1B7-53E3-4471-892F-71F167C86947}" type="slidenum">
              <a:rPr lang="cs-CZ" altLang="cs-CZ"/>
              <a:pPr/>
              <a:t>30</a:t>
            </a:fld>
            <a:endParaRPr lang="cs-CZ" altLang="cs-CZ"/>
          </a:p>
        </p:txBody>
      </p:sp>
      <p:sp>
        <p:nvSpPr>
          <p:cNvPr id="73731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cs-CZ" altLang="cs-CZ"/>
          </a:p>
        </p:txBody>
      </p:sp>
      <p:sp>
        <p:nvSpPr>
          <p:cNvPr id="73732" name="Text Box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ts val="4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altLang="cs-CZ" dirty="0">
                <a:latin typeface="Arial" charset="0"/>
              </a:rPr>
              <a:t>P53 – váže se na</a:t>
            </a:r>
          </a:p>
          <a:p>
            <a:pPr eaLnBrk="1" hangingPunct="1">
              <a:spcBef>
                <a:spcPts val="4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altLang="cs-CZ" dirty="0">
                <a:latin typeface="Arial" charset="0"/>
              </a:rPr>
              <a:t>DNA a indukuje</a:t>
            </a:r>
          </a:p>
          <a:p>
            <a:pPr eaLnBrk="1" hangingPunct="1">
              <a:spcBef>
                <a:spcPts val="4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altLang="cs-CZ" dirty="0">
                <a:latin typeface="Arial" charset="0"/>
              </a:rPr>
              <a:t>transkripci p21 – p21</a:t>
            </a:r>
          </a:p>
          <a:p>
            <a:pPr eaLnBrk="1" hangingPunct="1">
              <a:spcBef>
                <a:spcPts val="4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altLang="cs-CZ" dirty="0">
                <a:latin typeface="Arial" charset="0"/>
              </a:rPr>
              <a:t>blokuje vazbou na</a:t>
            </a:r>
          </a:p>
          <a:p>
            <a:pPr eaLnBrk="1" hangingPunct="1">
              <a:spcBef>
                <a:spcPts val="4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altLang="cs-CZ" dirty="0" err="1">
                <a:latin typeface="Arial" charset="0"/>
              </a:rPr>
              <a:t>Cdk</a:t>
            </a:r>
            <a:r>
              <a:rPr lang="cs-CZ" altLang="cs-CZ" dirty="0">
                <a:latin typeface="Arial" charset="0"/>
              </a:rPr>
              <a:t> –vstup a </a:t>
            </a:r>
            <a:r>
              <a:rPr lang="cs-CZ" altLang="cs-CZ" dirty="0" err="1">
                <a:latin typeface="Arial" charset="0"/>
              </a:rPr>
              <a:t>pruchod</a:t>
            </a:r>
          </a:p>
          <a:p>
            <a:pPr eaLnBrk="1" hangingPunct="1">
              <a:spcBef>
                <a:spcPts val="4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altLang="cs-CZ" dirty="0">
                <a:latin typeface="Arial" charset="0"/>
              </a:rPr>
              <a:t>S-fází</a:t>
            </a:r>
          </a:p>
          <a:p>
            <a:pPr eaLnBrk="1" hangingPunct="1">
              <a:spcBef>
                <a:spcPts val="4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altLang="cs-CZ" dirty="0">
                <a:latin typeface="Arial" charset="0"/>
              </a:rPr>
              <a:t>Pokud nefunguje</a:t>
            </a:r>
          </a:p>
          <a:p>
            <a:pPr eaLnBrk="1" hangingPunct="1">
              <a:spcBef>
                <a:spcPts val="4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altLang="cs-CZ" dirty="0">
                <a:latin typeface="Arial" charset="0"/>
              </a:rPr>
              <a:t>nedochází k</a:t>
            </a:r>
          </a:p>
          <a:p>
            <a:pPr eaLnBrk="1" hangingPunct="1">
              <a:spcBef>
                <a:spcPts val="4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altLang="cs-CZ" dirty="0">
                <a:latin typeface="Arial" charset="0"/>
              </a:rPr>
              <a:t>pozdržení cyklu </a:t>
            </a:r>
            <a:r>
              <a:rPr lang="cs-CZ" altLang="cs-CZ" dirty="0" err="1">
                <a:latin typeface="Arial" charset="0"/>
              </a:rPr>
              <a:t>pri</a:t>
            </a:r>
          </a:p>
          <a:p>
            <a:pPr eaLnBrk="1" hangingPunct="1">
              <a:spcBef>
                <a:spcPts val="4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altLang="cs-CZ" dirty="0">
                <a:latin typeface="Arial" charset="0"/>
              </a:rPr>
              <a:t>nutnosti oprav DNA</a:t>
            </a:r>
          </a:p>
          <a:p>
            <a:pPr eaLnBrk="1" hangingPunct="1">
              <a:spcBef>
                <a:spcPts val="4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altLang="cs-CZ" dirty="0">
                <a:latin typeface="Arial" charset="0"/>
              </a:rPr>
              <a:t>– zlomy DNA –</a:t>
            </a:r>
          </a:p>
          <a:p>
            <a:pPr eaLnBrk="1" hangingPunct="1">
              <a:spcBef>
                <a:spcPts val="4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altLang="cs-CZ" dirty="0">
                <a:latin typeface="Arial" charset="0"/>
              </a:rPr>
              <a:t>abnormální ch.</a:t>
            </a:r>
          </a:p>
        </p:txBody>
      </p:sp>
    </p:spTree>
    <p:extLst>
      <p:ext uri="{BB962C8B-B14F-4D97-AF65-F5344CB8AC3E}">
        <p14:creationId xmlns:p14="http://schemas.microsoft.com/office/powerpoint/2010/main" val="38021661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9pPr>
          </a:lstStyle>
          <a:p>
            <a:fld id="{CEFEFA77-8996-43E0-82D2-BC58C508C44F}" type="slidenum">
              <a:rPr lang="cs-CZ" altLang="cs-CZ"/>
              <a:pPr/>
              <a:t>39</a:t>
            </a:fld>
            <a:endParaRPr lang="cs-CZ" altLang="cs-CZ"/>
          </a:p>
        </p:txBody>
      </p:sp>
      <p:sp>
        <p:nvSpPr>
          <p:cNvPr id="82947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cs-CZ" altLang="cs-CZ"/>
          </a:p>
        </p:txBody>
      </p:sp>
      <p:sp>
        <p:nvSpPr>
          <p:cNvPr id="82948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2084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2108637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9pPr>
          </a:lstStyle>
          <a:p>
            <a:fld id="{CFD630EB-5E34-4765-92F9-CCA39237AB9B}" type="slidenum">
              <a:rPr lang="cs-CZ" altLang="cs-CZ"/>
              <a:pPr/>
              <a:t>40</a:t>
            </a:fld>
            <a:endParaRPr lang="cs-CZ" altLang="cs-CZ"/>
          </a:p>
        </p:txBody>
      </p:sp>
      <p:sp>
        <p:nvSpPr>
          <p:cNvPr id="83971" name="Text Box 1"/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cs-CZ" altLang="cs-CZ"/>
          </a:p>
        </p:txBody>
      </p:sp>
      <p:sp>
        <p:nvSpPr>
          <p:cNvPr id="83972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2084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9526060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9pPr>
          </a:lstStyle>
          <a:p>
            <a:fld id="{F269E75B-BECF-45A5-94CE-C67A47EEFA48}" type="slidenum">
              <a:rPr lang="cs-CZ" altLang="cs-CZ"/>
              <a:pPr/>
              <a:t>41</a:t>
            </a:fld>
            <a:endParaRPr lang="cs-CZ" altLang="cs-CZ"/>
          </a:p>
        </p:txBody>
      </p:sp>
      <p:sp>
        <p:nvSpPr>
          <p:cNvPr id="88067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cs-CZ" altLang="cs-CZ"/>
          </a:p>
        </p:txBody>
      </p:sp>
      <p:sp>
        <p:nvSpPr>
          <p:cNvPr id="88068" name="Text Box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57240"/>
          <a:lstStyle/>
          <a:p>
            <a:pPr eaLnBrk="1" hangingPunct="1">
              <a:lnSpc>
                <a:spcPct val="93000"/>
              </a:lnSpc>
              <a:spcBef>
                <a:spcPts val="4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altLang="cs-CZ">
                <a:latin typeface="Arial" charset="0"/>
              </a:rPr>
              <a:t>Viry se úcastní nádorové transformace,</a:t>
            </a:r>
          </a:p>
          <a:p>
            <a:pPr eaLnBrk="1" hangingPunct="1">
              <a:lnSpc>
                <a:spcPct val="93000"/>
              </a:lnSpc>
              <a:spcBef>
                <a:spcPts val="4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altLang="cs-CZ">
                <a:latin typeface="Arial" charset="0"/>
              </a:rPr>
              <a:t>protože nesou kopii onkogenu nebo</a:t>
            </a:r>
          </a:p>
          <a:p>
            <a:pPr eaLnBrk="1" hangingPunct="1">
              <a:lnSpc>
                <a:spcPct val="93000"/>
              </a:lnSpc>
              <a:spcBef>
                <a:spcPts val="4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altLang="cs-CZ">
                <a:latin typeface="Arial" charset="0"/>
              </a:rPr>
              <a:t>narušují expresi výše zmínených genu</a:t>
            </a:r>
          </a:p>
        </p:txBody>
      </p:sp>
    </p:spTree>
    <p:extLst>
      <p:ext uri="{BB962C8B-B14F-4D97-AF65-F5344CB8AC3E}">
        <p14:creationId xmlns:p14="http://schemas.microsoft.com/office/powerpoint/2010/main" val="35736505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9pPr>
          </a:lstStyle>
          <a:p>
            <a:fld id="{5443F8BA-DF34-4C3C-864E-E47F629381BF}" type="slidenum">
              <a:rPr lang="cs-CZ" altLang="cs-CZ"/>
              <a:pPr/>
              <a:t>42</a:t>
            </a:fld>
            <a:endParaRPr lang="cs-CZ" altLang="cs-CZ"/>
          </a:p>
        </p:txBody>
      </p:sp>
      <p:sp>
        <p:nvSpPr>
          <p:cNvPr id="90115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cs-CZ" altLang="cs-CZ"/>
          </a:p>
        </p:txBody>
      </p:sp>
      <p:sp>
        <p:nvSpPr>
          <p:cNvPr id="90116" name="Text Box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57240"/>
          <a:lstStyle/>
          <a:p>
            <a:pPr eaLnBrk="1" hangingPunct="1">
              <a:lnSpc>
                <a:spcPct val="93000"/>
              </a:lnSpc>
              <a:spcBef>
                <a:spcPts val="4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altLang="cs-CZ" dirty="0">
                <a:latin typeface="Arial" charset="0"/>
              </a:rPr>
              <a:t>Viry se </a:t>
            </a:r>
            <a:r>
              <a:rPr lang="cs-CZ" altLang="cs-CZ" dirty="0" err="1">
                <a:latin typeface="Arial" charset="0"/>
              </a:rPr>
              <a:t>úcastní</a:t>
            </a:r>
            <a:r>
              <a:rPr lang="cs-CZ" altLang="cs-CZ" dirty="0">
                <a:latin typeface="Arial" charset="0"/>
              </a:rPr>
              <a:t> nádorové transformace,</a:t>
            </a:r>
          </a:p>
          <a:p>
            <a:pPr eaLnBrk="1" hangingPunct="1">
              <a:lnSpc>
                <a:spcPct val="93000"/>
              </a:lnSpc>
              <a:spcBef>
                <a:spcPts val="4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altLang="cs-CZ" dirty="0">
                <a:latin typeface="Arial" charset="0"/>
              </a:rPr>
              <a:t>protože nesou kopii onkogenu nebo</a:t>
            </a:r>
          </a:p>
          <a:p>
            <a:pPr eaLnBrk="1" hangingPunct="1">
              <a:lnSpc>
                <a:spcPct val="93000"/>
              </a:lnSpc>
              <a:spcBef>
                <a:spcPts val="4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altLang="cs-CZ" dirty="0">
                <a:latin typeface="Arial" charset="0"/>
              </a:rPr>
              <a:t>narušují expresi výše </a:t>
            </a:r>
            <a:r>
              <a:rPr lang="cs-CZ" altLang="cs-CZ" dirty="0" err="1">
                <a:latin typeface="Arial" charset="0"/>
              </a:rPr>
              <a:t>zmínených</a:t>
            </a:r>
            <a:r>
              <a:rPr lang="cs-CZ" altLang="cs-CZ" dirty="0">
                <a:latin typeface="Arial" charset="0"/>
              </a:rPr>
              <a:t> genu</a:t>
            </a:r>
          </a:p>
        </p:txBody>
      </p:sp>
    </p:spTree>
    <p:extLst>
      <p:ext uri="{BB962C8B-B14F-4D97-AF65-F5344CB8AC3E}">
        <p14:creationId xmlns:p14="http://schemas.microsoft.com/office/powerpoint/2010/main" val="15867684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9pPr>
          </a:lstStyle>
          <a:p>
            <a:fld id="{4306DED8-B9BB-4C15-B134-98707A281D2B}" type="slidenum">
              <a:rPr lang="cs-CZ" altLang="cs-CZ"/>
              <a:pPr/>
              <a:t>10</a:t>
            </a:fld>
            <a:endParaRPr lang="cs-CZ" altLang="cs-CZ"/>
          </a:p>
        </p:txBody>
      </p:sp>
      <p:sp>
        <p:nvSpPr>
          <p:cNvPr id="61443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cs-CZ" altLang="cs-CZ"/>
          </a:p>
        </p:txBody>
      </p:sp>
      <p:sp>
        <p:nvSpPr>
          <p:cNvPr id="61444" name="Text Box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ts val="450"/>
              </a:spcBef>
              <a:tabLst>
                <a:tab pos="228600" algn="l"/>
                <a:tab pos="1143000" algn="l"/>
                <a:tab pos="2057400" algn="l"/>
                <a:tab pos="2971800" algn="l"/>
                <a:tab pos="3886200" algn="l"/>
                <a:tab pos="4800600" algn="l"/>
                <a:tab pos="5715000" algn="l"/>
                <a:tab pos="6629400" algn="l"/>
                <a:tab pos="7543800" algn="l"/>
                <a:tab pos="8458200" algn="l"/>
                <a:tab pos="9372600" algn="l"/>
                <a:tab pos="10287000" algn="l"/>
              </a:tabLst>
            </a:pPr>
            <a:r>
              <a:rPr lang="cs-CZ" altLang="cs-CZ" dirty="0">
                <a:latin typeface="Arial" charset="0"/>
              </a:rPr>
              <a:t>má dva základní rysy, které jsou klíčem k pochopení její molekulární podstaty.</a:t>
            </a:r>
          </a:p>
          <a:p>
            <a:pPr eaLnBrk="1" hangingPunct="1">
              <a:spcBef>
                <a:spcPts val="450"/>
              </a:spcBef>
              <a:tabLst>
                <a:tab pos="228600" algn="l"/>
                <a:tab pos="1143000" algn="l"/>
                <a:tab pos="2057400" algn="l"/>
                <a:tab pos="2971800" algn="l"/>
                <a:tab pos="3886200" algn="l"/>
                <a:tab pos="4800600" algn="l"/>
                <a:tab pos="5715000" algn="l"/>
                <a:tab pos="6629400" algn="l"/>
                <a:tab pos="7543800" algn="l"/>
                <a:tab pos="8458200" algn="l"/>
                <a:tab pos="9372600" algn="l"/>
                <a:tab pos="10287000" algn="l"/>
              </a:tabLst>
            </a:pPr>
            <a:r>
              <a:rPr lang="cs-CZ" altLang="cs-CZ">
                <a:latin typeface="Arial" charset="0"/>
              </a:rPr>
              <a:t>O nádorech mluvíme jako o onemocněních genomu, protože základem jejich vzniku jsou především </a:t>
            </a:r>
            <a:r>
              <a:rPr lang="cs-CZ" altLang="cs-CZ" b="1">
                <a:latin typeface="Arial" charset="0"/>
              </a:rPr>
              <a:t>genetické změny</a:t>
            </a:r>
            <a:r>
              <a:rPr lang="cs-CZ" altLang="cs-CZ">
                <a:latin typeface="Arial" charset="0"/>
              </a:rPr>
              <a:t>, tzv. mutace. </a:t>
            </a:r>
          </a:p>
          <a:p>
            <a:pPr eaLnBrk="1" hangingPunct="1">
              <a:spcBef>
                <a:spcPts val="450"/>
              </a:spcBef>
              <a:tabLst>
                <a:tab pos="228600" algn="l"/>
                <a:tab pos="1143000" algn="l"/>
                <a:tab pos="2057400" algn="l"/>
                <a:tab pos="2971800" algn="l"/>
                <a:tab pos="3886200" algn="l"/>
                <a:tab pos="4800600" algn="l"/>
                <a:tab pos="5715000" algn="l"/>
                <a:tab pos="6629400" algn="l"/>
                <a:tab pos="7543800" algn="l"/>
                <a:tab pos="8458200" algn="l"/>
                <a:tab pos="9372600" algn="l"/>
                <a:tab pos="10287000" algn="l"/>
              </a:tabLst>
            </a:pPr>
            <a:endParaRPr lang="cs-CZ" altLang="cs-CZ">
              <a:latin typeface="Arial" charset="0"/>
            </a:endParaRPr>
          </a:p>
          <a:p>
            <a:pPr eaLnBrk="1" hangingPunct="1">
              <a:spcBef>
                <a:spcPts val="450"/>
              </a:spcBef>
              <a:tabLst>
                <a:tab pos="228600" algn="l"/>
                <a:tab pos="1143000" algn="l"/>
                <a:tab pos="2057400" algn="l"/>
                <a:tab pos="2971800" algn="l"/>
                <a:tab pos="3886200" algn="l"/>
                <a:tab pos="4800600" algn="l"/>
                <a:tab pos="5715000" algn="l"/>
                <a:tab pos="6629400" algn="l"/>
                <a:tab pos="7543800" algn="l"/>
                <a:tab pos="8458200" algn="l"/>
                <a:tab pos="9372600" algn="l"/>
                <a:tab pos="10287000" algn="l"/>
              </a:tabLst>
            </a:pPr>
            <a:r>
              <a:rPr lang="cs-CZ" altLang="cs-CZ">
                <a:latin typeface="Arial" charset="0"/>
              </a:rPr>
              <a:t> K přeměně normální zdravé buňky v buňku plně maligní nestačí mutace jediná. Kancerogeneze je </a:t>
            </a:r>
            <a:r>
              <a:rPr lang="cs-CZ" altLang="cs-CZ" b="1">
                <a:latin typeface="Arial" charset="0"/>
              </a:rPr>
              <a:t>vícestupňový proces </a:t>
            </a:r>
            <a:r>
              <a:rPr lang="cs-CZ" altLang="cs-CZ">
                <a:latin typeface="Arial" charset="0"/>
              </a:rPr>
              <a:t>postupného hromadění několika mutací. Mutace, které vedou k vývoji nádorů, postiženým buňkám neškodí, ale naopak je zvýhodňují v soutěži o přežití se sousedními buňkami. A právě tato výhoda, kterou individuální buňka s danou mutací získává, ohrožuje život celého nohobuněčného organismu </a:t>
            </a:r>
          </a:p>
          <a:p>
            <a:pPr eaLnBrk="1" hangingPunct="1">
              <a:spcBef>
                <a:spcPts val="450"/>
              </a:spcBef>
              <a:tabLst>
                <a:tab pos="228600" algn="l"/>
                <a:tab pos="1143000" algn="l"/>
                <a:tab pos="2057400" algn="l"/>
                <a:tab pos="2971800" algn="l"/>
                <a:tab pos="3886200" algn="l"/>
                <a:tab pos="4800600" algn="l"/>
                <a:tab pos="5715000" algn="l"/>
                <a:tab pos="6629400" algn="l"/>
                <a:tab pos="7543800" algn="l"/>
                <a:tab pos="8458200" algn="l"/>
                <a:tab pos="9372600" algn="l"/>
                <a:tab pos="10287000" algn="l"/>
              </a:tabLst>
            </a:pPr>
            <a:endParaRPr lang="cs-CZ" altLang="cs-CZ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20659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9pPr>
          </a:lstStyle>
          <a:p>
            <a:fld id="{7203D1B4-74C6-4863-A8ED-C76193C7C44C}" type="slidenum">
              <a:rPr lang="cs-CZ" altLang="cs-CZ"/>
              <a:pPr/>
              <a:t>11</a:t>
            </a:fld>
            <a:endParaRPr lang="cs-CZ" altLang="cs-CZ"/>
          </a:p>
        </p:txBody>
      </p:sp>
      <p:sp>
        <p:nvSpPr>
          <p:cNvPr id="60419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cs-CZ" altLang="cs-CZ"/>
          </a:p>
        </p:txBody>
      </p:sp>
      <p:sp>
        <p:nvSpPr>
          <p:cNvPr id="60420" name="Text Box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ts val="450"/>
              </a:spcBef>
              <a:tabLst>
                <a:tab pos="228600" algn="l"/>
                <a:tab pos="1143000" algn="l"/>
                <a:tab pos="2057400" algn="l"/>
                <a:tab pos="2971800" algn="l"/>
                <a:tab pos="3886200" algn="l"/>
                <a:tab pos="4800600" algn="l"/>
                <a:tab pos="5715000" algn="l"/>
                <a:tab pos="6629400" algn="l"/>
                <a:tab pos="7543800" algn="l"/>
                <a:tab pos="8458200" algn="l"/>
                <a:tab pos="9372600" algn="l"/>
                <a:tab pos="10287000" algn="l"/>
              </a:tabLst>
            </a:pPr>
            <a:r>
              <a:rPr lang="cs-CZ" altLang="cs-CZ">
                <a:latin typeface="Arial" charset="0"/>
              </a:rPr>
              <a:t>porušení prekážek</a:t>
            </a:r>
          </a:p>
          <a:p>
            <a:pPr eaLnBrk="1" hangingPunct="1">
              <a:spcBef>
                <a:spcPts val="450"/>
              </a:spcBef>
              <a:tabLst>
                <a:tab pos="228600" algn="l"/>
                <a:tab pos="1143000" algn="l"/>
                <a:tab pos="2057400" algn="l"/>
                <a:tab pos="2971800" algn="l"/>
                <a:tab pos="3886200" algn="l"/>
                <a:tab pos="4800600" algn="l"/>
                <a:tab pos="5715000" algn="l"/>
                <a:tab pos="6629400" algn="l"/>
                <a:tab pos="7543800" algn="l"/>
                <a:tab pos="8458200" algn="l"/>
                <a:tab pos="9372600" algn="l"/>
                <a:tab pos="10287000" algn="l"/>
              </a:tabLst>
            </a:pPr>
            <a:r>
              <a:rPr lang="cs-CZ" altLang="cs-CZ" dirty="0" err="1">
                <a:latin typeface="Arial" charset="0"/>
              </a:rPr>
              <a:t>bunecné</a:t>
            </a:r>
            <a:r>
              <a:rPr lang="cs-CZ" altLang="cs-CZ" dirty="0">
                <a:latin typeface="Arial" charset="0"/>
              </a:rPr>
              <a:t> proliferace. Jsou 2 základní</a:t>
            </a:r>
          </a:p>
          <a:p>
            <a:pPr eaLnBrk="1" hangingPunct="1">
              <a:spcBef>
                <a:spcPts val="450"/>
              </a:spcBef>
              <a:tabLst>
                <a:tab pos="228600" algn="l"/>
                <a:tab pos="1143000" algn="l"/>
                <a:tab pos="2057400" algn="l"/>
                <a:tab pos="2971800" algn="l"/>
                <a:tab pos="3886200" algn="l"/>
                <a:tab pos="4800600" algn="l"/>
                <a:tab pos="5715000" algn="l"/>
                <a:tab pos="6629400" algn="l"/>
                <a:tab pos="7543800" algn="l"/>
                <a:tab pos="8458200" algn="l"/>
                <a:tab pos="9372600" algn="l"/>
                <a:tab pos="10287000" algn="l"/>
              </a:tabLst>
            </a:pPr>
            <a:r>
              <a:rPr lang="cs-CZ" altLang="cs-CZ">
                <a:latin typeface="Arial" charset="0"/>
              </a:rPr>
              <a:t>skupiny genu, jejichž poruchy vedou k</a:t>
            </a:r>
          </a:p>
          <a:p>
            <a:pPr eaLnBrk="1" hangingPunct="1">
              <a:spcBef>
                <a:spcPts val="450"/>
              </a:spcBef>
              <a:tabLst>
                <a:tab pos="228600" algn="l"/>
                <a:tab pos="1143000" algn="l"/>
                <a:tab pos="2057400" algn="l"/>
                <a:tab pos="2971800" algn="l"/>
                <a:tab pos="3886200" algn="l"/>
                <a:tab pos="4800600" algn="l"/>
                <a:tab pos="5715000" algn="l"/>
                <a:tab pos="6629400" algn="l"/>
                <a:tab pos="7543800" algn="l"/>
                <a:tab pos="8458200" algn="l"/>
                <a:tab pos="9372600" algn="l"/>
                <a:tab pos="10287000" algn="l"/>
              </a:tabLst>
            </a:pPr>
            <a:r>
              <a:rPr lang="cs-CZ" altLang="cs-CZ">
                <a:latin typeface="Arial" charset="0"/>
              </a:rPr>
              <a:t>neomezenému bunecnému delení</a:t>
            </a:r>
          </a:p>
        </p:txBody>
      </p:sp>
    </p:spTree>
    <p:extLst>
      <p:ext uri="{BB962C8B-B14F-4D97-AF65-F5344CB8AC3E}">
        <p14:creationId xmlns:p14="http://schemas.microsoft.com/office/powerpoint/2010/main" val="34527691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9pPr>
          </a:lstStyle>
          <a:p>
            <a:fld id="{28A5CCAE-4E1A-41DA-9867-F9A7859714CC}" type="slidenum">
              <a:rPr lang="cs-CZ" altLang="cs-CZ"/>
              <a:pPr/>
              <a:t>15</a:t>
            </a:fld>
            <a:endParaRPr lang="cs-CZ" altLang="cs-CZ"/>
          </a:p>
        </p:txBody>
      </p:sp>
      <p:sp>
        <p:nvSpPr>
          <p:cNvPr id="7782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7782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2084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2754508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9pPr>
          </a:lstStyle>
          <a:p>
            <a:pPr eaLnBrk="1" hangingPunct="1"/>
            <a:fld id="{2F21822F-7913-4D1B-9DD6-38EC15541E3B}" type="slidenum">
              <a:rPr lang="cs-CZ" smtClean="0"/>
              <a:pPr eaLnBrk="1" hangingPunct="1"/>
              <a:t>16</a:t>
            </a:fld>
            <a:endParaRPr lang="cs-CZ"/>
          </a:p>
        </p:txBody>
      </p:sp>
      <p:sp>
        <p:nvSpPr>
          <p:cNvPr id="7065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7066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2084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055824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9pPr>
          </a:lstStyle>
          <a:p>
            <a:fld id="{E2470891-427E-4686-9854-670A3BBDA6C7}" type="slidenum">
              <a:rPr lang="cs-CZ" altLang="cs-CZ"/>
              <a:pPr/>
              <a:t>19</a:t>
            </a:fld>
            <a:endParaRPr lang="cs-CZ" altLang="cs-CZ"/>
          </a:p>
        </p:txBody>
      </p:sp>
      <p:sp>
        <p:nvSpPr>
          <p:cNvPr id="6451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6451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2084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200797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9pPr>
          </a:lstStyle>
          <a:p>
            <a:fld id="{8055572D-B586-40B0-8543-801DEAE467D7}" type="slidenum">
              <a:rPr lang="cs-CZ" altLang="cs-CZ"/>
              <a:pPr/>
              <a:t>20</a:t>
            </a:fld>
            <a:endParaRPr lang="cs-CZ" altLang="cs-CZ"/>
          </a:p>
        </p:txBody>
      </p:sp>
      <p:sp>
        <p:nvSpPr>
          <p:cNvPr id="65539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cs-CZ" altLang="cs-CZ"/>
          </a:p>
        </p:txBody>
      </p:sp>
      <p:sp>
        <p:nvSpPr>
          <p:cNvPr id="65540" name="Text Box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5767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80000"/>
              </a:lnSpc>
              <a:spcBef>
                <a:spcPts val="33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altLang="cs-CZ" sz="900">
                <a:latin typeface="Arial" charset="0"/>
              </a:rPr>
              <a:t> dostatek živin a růstových faktorů       </a:t>
            </a:r>
          </a:p>
          <a:p>
            <a:pPr eaLnBrk="1" hangingPunct="1">
              <a:lnSpc>
                <a:spcPct val="80000"/>
              </a:lnSpc>
              <a:spcBef>
                <a:spcPts val="33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altLang="cs-CZ" sz="900" dirty="0">
                <a:latin typeface="Arial" charset="0"/>
              </a:rPr>
              <a:t>	růst buňky, vysoká 	metabolická aktivita</a:t>
            </a:r>
          </a:p>
          <a:p>
            <a:pPr eaLnBrk="1" hangingPunct="1">
              <a:lnSpc>
                <a:spcPct val="80000"/>
              </a:lnSpc>
              <a:spcBef>
                <a:spcPts val="33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cs-CZ" altLang="cs-CZ" sz="900">
              <a:latin typeface="Arial" charset="0"/>
            </a:endParaRPr>
          </a:p>
          <a:p>
            <a:pPr eaLnBrk="1" hangingPunct="1">
              <a:lnSpc>
                <a:spcPct val="80000"/>
              </a:lnSpc>
              <a:spcBef>
                <a:spcPts val="33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altLang="cs-CZ" sz="900" dirty="0">
                <a:latin typeface="Arial" charset="0"/>
              </a:rPr>
              <a:t> nedostatek živin nebo         anti-proliferační signál</a:t>
            </a:r>
          </a:p>
          <a:p>
            <a:pPr eaLnBrk="1" hangingPunct="1">
              <a:lnSpc>
                <a:spcPct val="80000"/>
              </a:lnSpc>
              <a:spcBef>
                <a:spcPts val="33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altLang="cs-CZ" sz="900">
                <a:latin typeface="Arial" charset="0"/>
              </a:rPr>
              <a:t>	zpomalení postupu 	fází G1 nebo 	opuštění cyklu do 	fáze G0</a:t>
            </a:r>
          </a:p>
          <a:p>
            <a:pPr eaLnBrk="1" hangingPunct="1">
              <a:lnSpc>
                <a:spcPct val="80000"/>
              </a:lnSpc>
              <a:spcBef>
                <a:spcPts val="33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cs-CZ" altLang="cs-CZ" sz="900">
              <a:latin typeface="Arial" charset="0"/>
            </a:endParaRPr>
          </a:p>
          <a:p>
            <a:pPr eaLnBrk="1" hangingPunct="1">
              <a:lnSpc>
                <a:spcPct val="80000"/>
              </a:lnSpc>
              <a:spcBef>
                <a:spcPts val="33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altLang="cs-CZ" sz="900">
                <a:latin typeface="Arial" charset="0"/>
              </a:rPr>
              <a:t>G0 fáze, ve které se nachází většina buněk</a:t>
            </a:r>
          </a:p>
          <a:p>
            <a:pPr eaLnBrk="1" hangingPunct="1">
              <a:lnSpc>
                <a:spcPct val="80000"/>
              </a:lnSpc>
              <a:spcBef>
                <a:spcPts val="33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altLang="cs-CZ" sz="900">
                <a:latin typeface="Arial" charset="0"/>
              </a:rPr>
              <a:t>	mnohobuněčných organismů </a:t>
            </a:r>
          </a:p>
          <a:p>
            <a:pPr eaLnBrk="1" hangingPunct="1">
              <a:lnSpc>
                <a:spcPct val="80000"/>
              </a:lnSpc>
              <a:spcBef>
                <a:spcPts val="33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altLang="cs-CZ" sz="900">
                <a:latin typeface="Arial" charset="0"/>
              </a:rPr>
              <a:t>	(jsou diferencované k výkonu určité funkce, </a:t>
            </a:r>
          </a:p>
          <a:p>
            <a:pPr eaLnBrk="1" hangingPunct="1">
              <a:lnSpc>
                <a:spcPct val="80000"/>
              </a:lnSpc>
              <a:spcBef>
                <a:spcPts val="33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altLang="cs-CZ" sz="900">
                <a:latin typeface="Arial" charset="0"/>
              </a:rPr>
              <a:t>	nedělí se)</a:t>
            </a:r>
          </a:p>
          <a:p>
            <a:pPr eaLnBrk="1" hangingPunct="1">
              <a:lnSpc>
                <a:spcPct val="80000"/>
              </a:lnSpc>
              <a:spcBef>
                <a:spcPts val="33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altLang="cs-CZ" sz="900">
                <a:latin typeface="Arial" charset="0"/>
              </a:rPr>
              <a:t>„klidová“ </a:t>
            </a:r>
          </a:p>
          <a:p>
            <a:pPr eaLnBrk="1" hangingPunct="1">
              <a:lnSpc>
                <a:spcPct val="80000"/>
              </a:lnSpc>
              <a:spcBef>
                <a:spcPts val="33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altLang="cs-CZ" sz="900">
                <a:latin typeface="Arial" charset="0"/>
              </a:rPr>
              <a:t>	resp. </a:t>
            </a:r>
            <a:r>
              <a:rPr lang="cs-CZ" altLang="cs-CZ" sz="900" u="sng">
                <a:latin typeface="Arial" charset="0"/>
              </a:rPr>
              <a:t>nedělivá</a:t>
            </a:r>
            <a:r>
              <a:rPr lang="cs-CZ" altLang="cs-CZ" sz="900">
                <a:latin typeface="Arial" charset="0"/>
              </a:rPr>
              <a:t> fáze </a:t>
            </a:r>
          </a:p>
          <a:p>
            <a:pPr eaLnBrk="1" hangingPunct="1">
              <a:lnSpc>
                <a:spcPct val="80000"/>
              </a:lnSpc>
              <a:spcBef>
                <a:spcPts val="33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altLang="cs-CZ" sz="900">
                <a:latin typeface="Arial" charset="0"/>
              </a:rPr>
              <a:t>	ALE aktivní </a:t>
            </a:r>
          </a:p>
          <a:p>
            <a:pPr eaLnBrk="1" hangingPunct="1">
              <a:lnSpc>
                <a:spcPct val="80000"/>
              </a:lnSpc>
              <a:spcBef>
                <a:spcPts val="33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altLang="cs-CZ" sz="900">
                <a:latin typeface="Arial" charset="0"/>
              </a:rPr>
              <a:t>	proteosyntéza,</a:t>
            </a:r>
          </a:p>
          <a:p>
            <a:pPr eaLnBrk="1" hangingPunct="1">
              <a:lnSpc>
                <a:spcPct val="80000"/>
              </a:lnSpc>
              <a:spcBef>
                <a:spcPts val="33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altLang="cs-CZ" sz="900">
                <a:latin typeface="Arial" charset="0"/>
              </a:rPr>
              <a:t>	sekrece, pohyblivost,…</a:t>
            </a:r>
          </a:p>
          <a:p>
            <a:pPr eaLnBrk="1" hangingPunct="1">
              <a:lnSpc>
                <a:spcPct val="80000"/>
              </a:lnSpc>
              <a:spcBef>
                <a:spcPts val="33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altLang="cs-CZ" sz="900">
                <a:latin typeface="Arial" charset="0"/>
              </a:rPr>
              <a:t>možnost opětného </a:t>
            </a:r>
          </a:p>
          <a:p>
            <a:pPr eaLnBrk="1" hangingPunct="1">
              <a:lnSpc>
                <a:spcPct val="80000"/>
              </a:lnSpc>
              <a:spcBef>
                <a:spcPts val="33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altLang="cs-CZ" sz="900">
                <a:latin typeface="Arial" charset="0"/>
              </a:rPr>
              <a:t>	vstupu do buněčného </a:t>
            </a:r>
          </a:p>
          <a:p>
            <a:pPr eaLnBrk="1" hangingPunct="1">
              <a:lnSpc>
                <a:spcPct val="80000"/>
              </a:lnSpc>
              <a:spcBef>
                <a:spcPts val="33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altLang="cs-CZ" sz="900" dirty="0">
                <a:latin typeface="Arial" charset="0"/>
              </a:rPr>
              <a:t>	cyklu po přijetí </a:t>
            </a:r>
          </a:p>
          <a:p>
            <a:pPr eaLnBrk="1" hangingPunct="1">
              <a:lnSpc>
                <a:spcPct val="80000"/>
              </a:lnSpc>
              <a:spcBef>
                <a:spcPts val="33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altLang="cs-CZ" sz="900" dirty="0">
                <a:latin typeface="Arial" charset="0"/>
              </a:rPr>
              <a:t>	určitého signálu </a:t>
            </a:r>
          </a:p>
          <a:p>
            <a:pPr eaLnBrk="1" hangingPunct="1">
              <a:lnSpc>
                <a:spcPct val="80000"/>
              </a:lnSpc>
              <a:spcBef>
                <a:spcPts val="33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cs-CZ" altLang="cs-CZ" sz="900">
              <a:latin typeface="Arial" charset="0"/>
            </a:endParaRPr>
          </a:p>
          <a:p>
            <a:pPr eaLnBrk="1" hangingPunct="1">
              <a:lnSpc>
                <a:spcPct val="80000"/>
              </a:lnSpc>
              <a:spcBef>
                <a:spcPts val="33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altLang="cs-CZ" sz="900" dirty="0">
                <a:latin typeface="Arial" charset="0"/>
              </a:rPr>
              <a:t>(v případě, že je nalezena </a:t>
            </a:r>
          </a:p>
          <a:p>
            <a:pPr eaLnBrk="1" hangingPunct="1">
              <a:lnSpc>
                <a:spcPct val="80000"/>
              </a:lnSpc>
              <a:spcBef>
                <a:spcPts val="33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altLang="cs-CZ" sz="900" dirty="0">
                <a:latin typeface="Arial" charset="0"/>
              </a:rPr>
              <a:t> </a:t>
            </a:r>
            <a:r>
              <a:rPr lang="cs-CZ" altLang="cs-CZ" sz="900" dirty="0" err="1">
                <a:latin typeface="Arial" charset="0"/>
              </a:rPr>
              <a:t>nezreplikovaná</a:t>
            </a:r>
            <a:r>
              <a:rPr lang="cs-CZ" altLang="cs-CZ" sz="900" dirty="0">
                <a:latin typeface="Arial" charset="0"/>
              </a:rPr>
              <a:t>  </a:t>
            </a:r>
          </a:p>
          <a:p>
            <a:pPr eaLnBrk="1" hangingPunct="1">
              <a:lnSpc>
                <a:spcPct val="80000"/>
              </a:lnSpc>
              <a:spcBef>
                <a:spcPts val="33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altLang="cs-CZ" sz="900" dirty="0">
                <a:latin typeface="Arial" charset="0"/>
              </a:rPr>
              <a:t> nebo poškozená DNA,</a:t>
            </a:r>
          </a:p>
          <a:p>
            <a:pPr eaLnBrk="1" hangingPunct="1">
              <a:lnSpc>
                <a:spcPct val="80000"/>
              </a:lnSpc>
              <a:spcBef>
                <a:spcPts val="33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altLang="cs-CZ" sz="900" dirty="0">
                <a:latin typeface="Arial" charset="0"/>
              </a:rPr>
              <a:t> dojde k </a:t>
            </a:r>
            <a:r>
              <a:rPr lang="cs-CZ" altLang="cs-CZ" sz="900" dirty="0" err="1">
                <a:latin typeface="Arial" charset="0"/>
              </a:rPr>
              <a:t>zastavě</a:t>
            </a:r>
            <a:r>
              <a:rPr lang="cs-CZ" altLang="cs-CZ" sz="900" dirty="0">
                <a:latin typeface="Arial" charset="0"/>
              </a:rPr>
              <a:t> cyklu, </a:t>
            </a:r>
          </a:p>
          <a:p>
            <a:pPr eaLnBrk="1" hangingPunct="1">
              <a:lnSpc>
                <a:spcPct val="80000"/>
              </a:lnSpc>
              <a:spcBef>
                <a:spcPts val="33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altLang="cs-CZ" sz="900" dirty="0">
                <a:latin typeface="Arial" charset="0"/>
              </a:rPr>
              <a:t> což znemožní zahájení </a:t>
            </a:r>
          </a:p>
          <a:p>
            <a:pPr eaLnBrk="1" hangingPunct="1">
              <a:lnSpc>
                <a:spcPct val="80000"/>
              </a:lnSpc>
              <a:spcBef>
                <a:spcPts val="33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altLang="cs-CZ" sz="900" dirty="0">
                <a:latin typeface="Arial" charset="0"/>
              </a:rPr>
              <a:t> mitózy)</a:t>
            </a:r>
          </a:p>
          <a:p>
            <a:pPr eaLnBrk="1" hangingPunct="1">
              <a:lnSpc>
                <a:spcPct val="80000"/>
              </a:lnSpc>
              <a:spcBef>
                <a:spcPts val="33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cs-CZ" altLang="cs-CZ" sz="900">
              <a:latin typeface="Arial" charset="0"/>
            </a:endParaRPr>
          </a:p>
          <a:p>
            <a:pPr eaLnBrk="1" hangingPunct="1">
              <a:lnSpc>
                <a:spcPct val="80000"/>
              </a:lnSpc>
              <a:spcBef>
                <a:spcPts val="33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cs-CZ" altLang="cs-CZ" sz="900">
              <a:latin typeface="Arial" charset="0"/>
            </a:endParaRPr>
          </a:p>
          <a:p>
            <a:pPr eaLnBrk="1" hangingPunct="1">
              <a:lnSpc>
                <a:spcPct val="80000"/>
              </a:lnSpc>
              <a:spcBef>
                <a:spcPts val="33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cs-CZ" altLang="cs-CZ" sz="9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82746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9pPr>
          </a:lstStyle>
          <a:p>
            <a:fld id="{4828FFE3-555D-476E-82A7-A4E372FEC495}" type="slidenum">
              <a:rPr lang="cs-CZ" altLang="cs-CZ"/>
              <a:pPr/>
              <a:t>21</a:t>
            </a:fld>
            <a:endParaRPr lang="cs-CZ" altLang="cs-CZ"/>
          </a:p>
        </p:txBody>
      </p:sp>
      <p:sp>
        <p:nvSpPr>
          <p:cNvPr id="66563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cs-CZ" altLang="cs-CZ"/>
          </a:p>
        </p:txBody>
      </p:sp>
      <p:sp>
        <p:nvSpPr>
          <p:cNvPr id="66564" name="Text Box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ts val="4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altLang="cs-CZ" dirty="0">
                <a:latin typeface="Arial" charset="0"/>
              </a:rPr>
              <a:t>Koncentrace </a:t>
            </a:r>
            <a:r>
              <a:rPr lang="cs-CZ" altLang="cs-CZ" dirty="0" err="1">
                <a:latin typeface="Arial" charset="0"/>
              </a:rPr>
              <a:t>cyklinů</a:t>
            </a:r>
            <a:r>
              <a:rPr lang="cs-CZ" altLang="cs-CZ" dirty="0">
                <a:latin typeface="Arial" charset="0"/>
              </a:rPr>
              <a:t> kolísají v průběhu bun cyklu</a:t>
            </a:r>
          </a:p>
        </p:txBody>
      </p:sp>
    </p:spTree>
    <p:extLst>
      <p:ext uri="{BB962C8B-B14F-4D97-AF65-F5344CB8AC3E}">
        <p14:creationId xmlns:p14="http://schemas.microsoft.com/office/powerpoint/2010/main" val="41935051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9pPr>
          </a:lstStyle>
          <a:p>
            <a:fld id="{99205AB7-6FAD-429F-BE2D-BFC08DDD520C}" type="slidenum">
              <a:rPr lang="cs-CZ" altLang="cs-CZ"/>
              <a:pPr/>
              <a:t>22</a:t>
            </a:fld>
            <a:endParaRPr lang="cs-CZ" altLang="cs-CZ"/>
          </a:p>
        </p:txBody>
      </p:sp>
      <p:sp>
        <p:nvSpPr>
          <p:cNvPr id="67587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cs-CZ" altLang="cs-CZ"/>
          </a:p>
        </p:txBody>
      </p:sp>
      <p:sp>
        <p:nvSpPr>
          <p:cNvPr id="67588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2084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9255290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Kliknutím lze upravit styl předlohy.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0A2698-D2A5-4AEB-B243-E8818BA0E555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486334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751728-CD52-4BE0-8D5C-9D6FF195CB47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550063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DE3E8F-3B56-48D5-8577-8B7EAEA40C78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701489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515E7568-3019-42D0-BD5D-68B1D00934EE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008786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04AD56D9-1ED4-487B-B7DD-90B6C040E514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483672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28588"/>
            <a:ext cx="8228013" cy="1433512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2E9ADA-72E6-4AB5-B0AF-EFCE4107984D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9897475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7C4ECC-0831-47DE-92CE-216A5816206C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526868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6977F5-F9CA-47EA-BD22-0ECBDE5088F2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339742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98668B-004E-456E-A811-575A8ECC583F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42453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12C54F-F5FF-40D7-B4CB-2A657C50F0A8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150169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0C16EE-6182-4E2A-ACF8-A4F2DEFEAFF4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520979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DF11CA-E5FA-42A5-B355-4750F8C0B1F3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352316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CBF75F-C49C-46ED-B1F7-FD929121E27A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750917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DFF02F-DBCD-42E6-8376-C426C6B86277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992457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F15F1E05-2C1A-424C-81BD-AC235AB8B248}" type="slidenum">
              <a:rPr lang="cs-CZ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comments" Target="../comments/comment1.xml"/><Relationship Id="rId4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5" Type="http://schemas.openxmlformats.org/officeDocument/2006/relationships/oleObject" Target="../embeddings/oleObject3.bin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5" Type="http://schemas.openxmlformats.org/officeDocument/2006/relationships/oleObject" Target="../embeddings/oleObject5.bin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g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Relationship Id="rId4" Type="http://schemas.openxmlformats.org/officeDocument/2006/relationships/comments" Target="../comments/commen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w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1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3.xml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4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5" Type="http://schemas.openxmlformats.org/officeDocument/2006/relationships/comments" Target="../comments/comment5.xml"/><Relationship Id="rId4" Type="http://schemas.openxmlformats.org/officeDocument/2006/relationships/image" Target="../media/image61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emf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6.xml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7.xml"/><Relationship Id="rId2" Type="http://schemas.openxmlformats.org/officeDocument/2006/relationships/image" Target="../media/image68.gi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395536" y="1628800"/>
            <a:ext cx="8424936" cy="138499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cs-CZ" sz="2800" b="1" dirty="0">
                <a:latin typeface="Calibri" pitchFamily="34" charset="0"/>
              </a:rPr>
              <a:t>Molekulární biologie</a:t>
            </a:r>
          </a:p>
          <a:p>
            <a:pPr algn="ctr"/>
            <a:endParaRPr lang="cs-CZ" sz="2800" b="1" dirty="0">
              <a:latin typeface="Calibri" pitchFamily="34" charset="0"/>
            </a:endParaRPr>
          </a:p>
          <a:p>
            <a:pPr algn="ctr"/>
            <a:r>
              <a:rPr lang="cs-CZ" sz="2800" b="1" dirty="0">
                <a:latin typeface="Calibri"/>
                <a:ea typeface="Calibri"/>
                <a:cs typeface="Calibri"/>
              </a:rPr>
              <a:t>12. Molekulární podstata nádorových onemocnění</a:t>
            </a:r>
            <a:endParaRPr lang="en-US" sz="2800" b="1" dirty="0">
              <a:latin typeface="Calibri"/>
              <a:ea typeface="Calibri"/>
              <a:cs typeface="Calibri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179512" y="4581128"/>
            <a:ext cx="49685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>
                <a:latin typeface="Calibri" pitchFamily="34" charset="0"/>
              </a:rPr>
              <a:t>Osnova</a:t>
            </a:r>
          </a:p>
          <a:p>
            <a:r>
              <a:rPr lang="cs-CZ" dirty="0">
                <a:latin typeface="Calibri" pitchFamily="34" charset="0"/>
              </a:rPr>
              <a:t>základní vlastnosti nádorové buňky</a:t>
            </a:r>
          </a:p>
          <a:p>
            <a:r>
              <a:rPr lang="cs-CZ" dirty="0">
                <a:latin typeface="Calibri" pitchFamily="34" charset="0"/>
              </a:rPr>
              <a:t>onkogeny, </a:t>
            </a:r>
            <a:r>
              <a:rPr lang="cs-CZ" dirty="0" err="1">
                <a:latin typeface="Calibri" pitchFamily="34" charset="0"/>
              </a:rPr>
              <a:t>protoonkogeny</a:t>
            </a:r>
            <a:r>
              <a:rPr lang="cs-CZ" dirty="0">
                <a:latin typeface="Calibri" pitchFamily="34" charset="0"/>
              </a:rPr>
              <a:t>, nádorové supresory</a:t>
            </a:r>
          </a:p>
          <a:p>
            <a:r>
              <a:rPr lang="cs-CZ" dirty="0">
                <a:latin typeface="Calibri" pitchFamily="34" charset="0"/>
              </a:rPr>
              <a:t>dědičné nádory</a:t>
            </a:r>
          </a:p>
        </p:txBody>
      </p:sp>
      <p:sp>
        <p:nvSpPr>
          <p:cNvPr id="5" name="Obdélník 4"/>
          <p:cNvSpPr/>
          <p:nvPr/>
        </p:nvSpPr>
        <p:spPr>
          <a:xfrm>
            <a:off x="3946946" y="4874384"/>
            <a:ext cx="5158841" cy="1754326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r"/>
            <a:r>
              <a:rPr lang="cs-CZ" sz="1200" b="1" i="1" dirty="0">
                <a:latin typeface="Calibri" pitchFamily="34" charset="0"/>
              </a:rPr>
              <a:t>Hlavní zdroje:</a:t>
            </a:r>
          </a:p>
          <a:p>
            <a:pPr algn="r"/>
            <a:r>
              <a:rPr lang="cs-CZ" sz="1200" i="1" dirty="0">
                <a:latin typeface="Calibri" pitchFamily="34" charset="0"/>
              </a:rPr>
              <a:t>	S. </a:t>
            </a:r>
            <a:r>
              <a:rPr lang="cs-CZ" sz="1200" i="1" dirty="0" err="1">
                <a:latin typeface="Calibri" pitchFamily="34" charset="0"/>
              </a:rPr>
              <a:t>Rosypal</a:t>
            </a:r>
            <a:r>
              <a:rPr lang="cs-CZ" sz="1200" i="1" dirty="0">
                <a:latin typeface="Calibri" pitchFamily="34" charset="0"/>
              </a:rPr>
              <a:t>, Úvod do molekulární biologie 1-4</a:t>
            </a:r>
          </a:p>
          <a:p>
            <a:pPr algn="r"/>
            <a:r>
              <a:rPr lang="cs-CZ" sz="1200" i="1" dirty="0">
                <a:latin typeface="Calibri"/>
                <a:cs typeface="Calibri"/>
              </a:rPr>
              <a:t>Masarykova Univerzita Brno</a:t>
            </a:r>
          </a:p>
          <a:p>
            <a:pPr algn="r"/>
            <a:r>
              <a:rPr lang="cs-CZ" sz="1200" i="1" dirty="0">
                <a:latin typeface="Calibri" pitchFamily="34" charset="0"/>
              </a:rPr>
              <a:t>ISBN 80-902562</a:t>
            </a:r>
          </a:p>
          <a:p>
            <a:pPr algn="r"/>
            <a:r>
              <a:rPr lang="cs-CZ" sz="1200" i="1" dirty="0">
                <a:latin typeface="Calibri" pitchFamily="34" charset="0"/>
              </a:rPr>
              <a:t>		</a:t>
            </a:r>
          </a:p>
          <a:p>
            <a:pPr algn="r"/>
            <a:r>
              <a:rPr lang="cs-CZ" sz="1200" i="1" dirty="0">
                <a:latin typeface="Calibri" pitchFamily="34" charset="0"/>
              </a:rPr>
              <a:t>B. </a:t>
            </a:r>
            <a:r>
              <a:rPr lang="cs-CZ" sz="1200" i="1" dirty="0" err="1">
                <a:latin typeface="Calibri" pitchFamily="34" charset="0"/>
              </a:rPr>
              <a:t>Staveley</a:t>
            </a:r>
            <a:r>
              <a:rPr lang="cs-CZ" sz="1200" i="1" dirty="0">
                <a:latin typeface="Calibri" pitchFamily="34" charset="0"/>
              </a:rPr>
              <a:t>, </a:t>
            </a:r>
            <a:r>
              <a:rPr lang="cs-CZ" sz="1200" i="1" dirty="0" err="1">
                <a:latin typeface="Calibri" pitchFamily="34" charset="0"/>
              </a:rPr>
              <a:t>Principles</a:t>
            </a:r>
            <a:r>
              <a:rPr lang="cs-CZ" sz="1200" i="1" dirty="0">
                <a:latin typeface="Calibri" pitchFamily="34" charset="0"/>
              </a:rPr>
              <a:t> </a:t>
            </a:r>
            <a:r>
              <a:rPr lang="cs-CZ" sz="1200" i="1" dirty="0" err="1">
                <a:latin typeface="Calibri" pitchFamily="34" charset="0"/>
              </a:rPr>
              <a:t>of</a:t>
            </a:r>
            <a:r>
              <a:rPr lang="cs-CZ" sz="1200" i="1" dirty="0">
                <a:latin typeface="Calibri" pitchFamily="34" charset="0"/>
              </a:rPr>
              <a:t> Cell Biology</a:t>
            </a:r>
          </a:p>
          <a:p>
            <a:pPr algn="r"/>
            <a:r>
              <a:rPr lang="cs-CZ" sz="1200" i="1" dirty="0" err="1">
                <a:latin typeface="Calibri" pitchFamily="34" charset="0"/>
              </a:rPr>
              <a:t>Memorial</a:t>
            </a:r>
            <a:r>
              <a:rPr lang="cs-CZ" sz="1200" i="1" dirty="0">
                <a:latin typeface="Calibri" pitchFamily="34" charset="0"/>
              </a:rPr>
              <a:t> University </a:t>
            </a:r>
            <a:r>
              <a:rPr lang="cs-CZ" sz="1200" i="1" dirty="0" err="1">
                <a:latin typeface="Calibri" pitchFamily="34" charset="0"/>
              </a:rPr>
              <a:t>of</a:t>
            </a:r>
            <a:r>
              <a:rPr lang="cs-CZ" sz="1200" i="1" dirty="0">
                <a:latin typeface="Calibri" pitchFamily="34" charset="0"/>
              </a:rPr>
              <a:t> Newfoundland</a:t>
            </a:r>
          </a:p>
          <a:p>
            <a:pPr algn="r"/>
            <a:r>
              <a:rPr lang="cs-CZ" sz="1200" i="1" dirty="0">
                <a:latin typeface="Calibri" pitchFamily="34" charset="0"/>
              </a:rPr>
              <a:t>http://www.mun.ca/biology/desmid/brian/BIOL2060/CBhome.html</a:t>
            </a:r>
          </a:p>
          <a:p>
            <a:pPr algn="r"/>
            <a:r>
              <a:rPr lang="cs-CZ" sz="1200" i="1" dirty="0">
                <a:latin typeface="Calibri" pitchFamily="34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1963231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"/>
          <p:cNvSpPr>
            <a:spLocks noChangeArrowheads="1"/>
          </p:cNvSpPr>
          <p:nvPr/>
        </p:nvSpPr>
        <p:spPr bwMode="auto">
          <a:xfrm>
            <a:off x="323528" y="332656"/>
            <a:ext cx="4321175" cy="5111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>
            <a:spAutoFit/>
          </a:bodyPr>
          <a:lstStyle/>
          <a:p>
            <a:pPr marL="340995" indent="-340995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</a:pPr>
            <a:r>
              <a:rPr lang="cs-CZ" altLang="cs-CZ" b="1" dirty="0">
                <a:latin typeface="Calibri" pitchFamily="34" charset="0"/>
              </a:rPr>
              <a:t>Nádor je komplexní tkáň</a:t>
            </a:r>
            <a:endParaRPr lang="cs-CZ" dirty="0"/>
          </a:p>
          <a:p>
            <a:pPr marL="340995" indent="-340995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</a:pPr>
            <a:endParaRPr lang="cs-CZ" altLang="cs-CZ" sz="1600" b="1" dirty="0">
              <a:latin typeface="Calibri" pitchFamily="34" charset="0"/>
              <a:cs typeface="Calibri" pitchFamily="34" charset="0"/>
            </a:endParaRPr>
          </a:p>
          <a:p>
            <a:pPr marL="340995" indent="-340995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</a:pPr>
            <a:endParaRPr lang="cs-CZ" altLang="cs-CZ" sz="1600" dirty="0">
              <a:latin typeface="Calibri" pitchFamily="34" charset="0"/>
              <a:cs typeface="Calibri" pitchFamily="34" charset="0"/>
            </a:endParaRPr>
          </a:p>
          <a:p>
            <a:pPr marL="340995" indent="-340995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</a:pPr>
            <a:r>
              <a:rPr lang="cs-CZ" altLang="cs-CZ" sz="1600" b="1" dirty="0">
                <a:latin typeface="Calibri" pitchFamily="34" charset="0"/>
              </a:rPr>
              <a:t>1. Nádorové stroma:</a:t>
            </a:r>
            <a:endParaRPr lang="cs-CZ" altLang="cs-CZ" sz="1600" b="1" dirty="0">
              <a:latin typeface="Calibri" pitchFamily="34" charset="0"/>
              <a:cs typeface="Calibri" pitchFamily="34" charset="0"/>
            </a:endParaRPr>
          </a:p>
          <a:p>
            <a:pPr marL="340995" indent="-340995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</a:pPr>
            <a:endParaRPr lang="cs-CZ" altLang="cs-CZ" sz="1600" dirty="0">
              <a:latin typeface="Calibri" pitchFamily="34" charset="0"/>
              <a:cs typeface="Calibri" pitchFamily="34" charset="0"/>
            </a:endParaRPr>
          </a:p>
          <a:p>
            <a:pPr marL="340995" indent="-340995" eaLnBrk="1" hangingPunct="1">
              <a:buClr>
                <a:srgbClr val="000000"/>
              </a:buClr>
              <a:buSzPct val="100000"/>
              <a:buFont typeface="Arial" charset="0"/>
              <a:buChar char="•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</a:pPr>
            <a:r>
              <a:rPr lang="cs-CZ" altLang="cs-CZ" sz="1600" b="1" u="sng" dirty="0">
                <a:latin typeface="Calibri"/>
                <a:cs typeface="Calibri"/>
              </a:rPr>
              <a:t>Podpůrné buňky </a:t>
            </a:r>
            <a:r>
              <a:rPr lang="cs-CZ" altLang="cs-CZ" sz="1600" dirty="0">
                <a:latin typeface="Calibri"/>
                <a:cs typeface="Calibri"/>
              </a:rPr>
              <a:t>– zejm. </a:t>
            </a:r>
            <a:r>
              <a:rPr lang="cs-CZ" altLang="cs-CZ" sz="1600" b="1" dirty="0">
                <a:latin typeface="Calibri"/>
                <a:cs typeface="Calibri"/>
              </a:rPr>
              <a:t>fibroblasty</a:t>
            </a:r>
            <a:r>
              <a:rPr lang="cs-CZ" altLang="cs-CZ" sz="1600" dirty="0">
                <a:latin typeface="Calibri"/>
                <a:cs typeface="Calibri"/>
              </a:rPr>
              <a:t> - udržují tvar, produkují extracelulární matrix.</a:t>
            </a:r>
          </a:p>
          <a:p>
            <a:pPr marL="340995" indent="-340995" eaLnBrk="1" hangingPunct="1">
              <a:buClr>
                <a:srgbClr val="000000"/>
              </a:buClr>
              <a:buSzPct val="100000"/>
              <a:buFont typeface="Arial" charset="0"/>
              <a:buChar char="•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</a:pPr>
            <a:r>
              <a:rPr lang="cs-CZ" altLang="cs-CZ" sz="1600" dirty="0">
                <a:latin typeface="Calibri"/>
                <a:cs typeface="Calibri"/>
              </a:rPr>
              <a:t>Nové </a:t>
            </a:r>
            <a:r>
              <a:rPr lang="cs-CZ" altLang="cs-CZ" sz="1600" b="1" u="sng" dirty="0">
                <a:latin typeface="Calibri"/>
                <a:cs typeface="Calibri"/>
              </a:rPr>
              <a:t>cévní zásobení </a:t>
            </a:r>
            <a:r>
              <a:rPr lang="cs-CZ" altLang="cs-CZ" sz="1600" dirty="0">
                <a:latin typeface="Calibri"/>
                <a:cs typeface="Calibri"/>
              </a:rPr>
              <a:t>(</a:t>
            </a:r>
            <a:r>
              <a:rPr lang="cs-CZ" altLang="cs-CZ" sz="1600" b="1" dirty="0">
                <a:latin typeface="Calibri"/>
                <a:cs typeface="Calibri"/>
              </a:rPr>
              <a:t>endoteliální buňky</a:t>
            </a:r>
            <a:r>
              <a:rPr lang="cs-CZ" altLang="cs-CZ" sz="1600" dirty="0">
                <a:latin typeface="Calibri"/>
                <a:cs typeface="Calibri"/>
              </a:rPr>
              <a:t>) - transport živin a kyslíku, možnost invaze a metastází.</a:t>
            </a:r>
          </a:p>
          <a:p>
            <a:pPr marL="340995" indent="-340995" eaLnBrk="1" hangingPunct="1">
              <a:buClr>
                <a:srgbClr val="000000"/>
              </a:buClr>
              <a:buSzPct val="100000"/>
              <a:buFont typeface="Arial" charset="0"/>
              <a:buChar char="•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</a:pPr>
            <a:r>
              <a:rPr lang="cs-CZ" altLang="cs-CZ" sz="1600" dirty="0">
                <a:latin typeface="Calibri" pitchFamily="34" charset="0"/>
              </a:rPr>
              <a:t>Buňky </a:t>
            </a:r>
            <a:r>
              <a:rPr lang="cs-CZ" altLang="cs-CZ" sz="1600" b="1" u="sng" dirty="0">
                <a:latin typeface="Calibri" pitchFamily="34" charset="0"/>
              </a:rPr>
              <a:t>imunitního systému </a:t>
            </a:r>
            <a:r>
              <a:rPr lang="cs-CZ" altLang="cs-CZ" sz="1600" dirty="0">
                <a:latin typeface="Calibri" pitchFamily="34" charset="0"/>
              </a:rPr>
              <a:t>- indukce zánětu.</a:t>
            </a:r>
            <a:endParaRPr lang="cs-CZ" altLang="cs-CZ" sz="1600" dirty="0">
              <a:latin typeface="Calibri" pitchFamily="34" charset="0"/>
              <a:cs typeface="Calibri" pitchFamily="34" charset="0"/>
            </a:endParaRPr>
          </a:p>
          <a:p>
            <a:pPr marL="340995" indent="-340995" eaLnBrk="1" hangingPunct="1">
              <a:buClr>
                <a:srgbClr val="000000"/>
              </a:buClr>
              <a:buSzPct val="100000"/>
              <a:buFont typeface="Arial" charset="0"/>
              <a:buNone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</a:pPr>
            <a:endParaRPr lang="cs-CZ" altLang="cs-CZ" sz="1600" dirty="0">
              <a:latin typeface="Calibri" pitchFamily="34" charset="0"/>
              <a:cs typeface="Calibri" pitchFamily="34" charset="0"/>
            </a:endParaRPr>
          </a:p>
          <a:p>
            <a:pPr marL="340995" indent="-340995" eaLnBrk="1" hangingPunct="1">
              <a:buClr>
                <a:srgbClr val="000000"/>
              </a:buClr>
              <a:buSzPct val="100000"/>
              <a:buFont typeface="Arial" charset="0"/>
              <a:buNone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</a:pPr>
            <a:endParaRPr lang="cs-CZ" altLang="cs-CZ" sz="1600" dirty="0">
              <a:latin typeface="Calibri" pitchFamily="34" charset="0"/>
              <a:cs typeface="Calibri" pitchFamily="34" charset="0"/>
            </a:endParaRPr>
          </a:p>
          <a:p>
            <a:pPr marL="340995" indent="-340995" eaLnBrk="1" hangingPunct="1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</a:pPr>
            <a:r>
              <a:rPr lang="cs-CZ" altLang="cs-CZ" sz="1600" b="1" dirty="0">
                <a:latin typeface="Calibri" pitchFamily="34" charset="0"/>
              </a:rPr>
              <a:t>2. Nádorový parenchym:</a:t>
            </a:r>
            <a:endParaRPr lang="cs-CZ" altLang="cs-CZ" sz="1600" b="1" dirty="0">
              <a:latin typeface="Calibri" pitchFamily="34" charset="0"/>
              <a:cs typeface="Calibri" pitchFamily="34" charset="0"/>
            </a:endParaRPr>
          </a:p>
          <a:p>
            <a:pPr marL="340995" indent="-340995" eaLnBrk="1" hangingPunct="1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</a:pPr>
            <a:endParaRPr lang="cs-CZ" altLang="cs-CZ" sz="1600" b="1" dirty="0">
              <a:latin typeface="Calibri" pitchFamily="34" charset="0"/>
              <a:cs typeface="Calibri" pitchFamily="34" charset="0"/>
            </a:endParaRPr>
          </a:p>
          <a:p>
            <a:pPr marL="340995" indent="-340995" eaLnBrk="1" hangingPunct="1">
              <a:buClr>
                <a:srgbClr val="000000"/>
              </a:buClr>
              <a:buSzPct val="100000"/>
              <a:buFont typeface="Arial" charset="0"/>
              <a:buChar char="•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</a:pPr>
            <a:r>
              <a:rPr lang="cs-CZ" altLang="cs-CZ" sz="1600" dirty="0">
                <a:latin typeface="Calibri" pitchFamily="34" charset="0"/>
              </a:rPr>
              <a:t>vlastní nádorové buňky</a:t>
            </a:r>
            <a:endParaRPr lang="cs-CZ" altLang="cs-CZ" sz="1600" dirty="0">
              <a:latin typeface="Calibri" pitchFamily="34" charset="0"/>
              <a:cs typeface="Calibri" pitchFamily="34" charset="0"/>
            </a:endParaRPr>
          </a:p>
          <a:p>
            <a:pPr marL="340995" indent="-340995" eaLnBrk="1" hangingPunct="1">
              <a:buClr>
                <a:srgbClr val="000000"/>
              </a:buClr>
              <a:buSzPct val="100000"/>
              <a:buFont typeface="Arial" charset="0"/>
              <a:buChar char="•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</a:pPr>
            <a:r>
              <a:rPr lang="cs-CZ" altLang="cs-CZ" sz="1600" dirty="0">
                <a:latin typeface="Calibri" pitchFamily="34" charset="0"/>
              </a:rPr>
              <a:t>heterogenní, k mutacím dochází i během jeho růstu</a:t>
            </a:r>
            <a:endParaRPr lang="cs-CZ" altLang="cs-CZ" sz="1600" dirty="0">
              <a:latin typeface="Calibri" pitchFamily="34" charset="0"/>
              <a:cs typeface="Calibri" pitchFamily="34" charset="0"/>
            </a:endParaRPr>
          </a:p>
          <a:p>
            <a:pPr marL="340995" indent="-340995" eaLnBrk="1" hangingPunct="1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</a:pPr>
            <a:endParaRPr lang="cs-CZ" altLang="cs-CZ" dirty="0">
              <a:cs typeface="Arial" charset="0"/>
            </a:endParaRPr>
          </a:p>
          <a:p>
            <a:pPr marL="340995" indent="-340995" eaLnBrk="1" hangingPunct="1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</a:pPr>
            <a:r>
              <a:rPr lang="cs-CZ" altLang="cs-CZ" dirty="0"/>
              <a:t> </a:t>
            </a:r>
            <a:endParaRPr lang="cs-CZ" altLang="cs-CZ" dirty="0">
              <a:cs typeface="Arial" charset="0"/>
            </a:endParaRPr>
          </a:p>
        </p:txBody>
      </p:sp>
      <p:pic>
        <p:nvPicPr>
          <p:cNvPr id="1331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1295400"/>
            <a:ext cx="3759200" cy="426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477513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"/>
          <p:cNvSpPr>
            <a:spLocks noChangeArrowheads="1"/>
          </p:cNvSpPr>
          <p:nvPr/>
        </p:nvSpPr>
        <p:spPr bwMode="auto">
          <a:xfrm>
            <a:off x="206520" y="378373"/>
            <a:ext cx="5103952" cy="1171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 anchor="ctr">
            <a:spAutoFit/>
          </a:bodyPr>
          <a:lstStyle/>
          <a:p>
            <a:r>
              <a:rPr lang="cs-CZ" b="1" dirty="0">
                <a:latin typeface="Calibri" pitchFamily="34" charset="0"/>
              </a:rPr>
              <a:t>Obecné vlastnosti nádorové buňky</a:t>
            </a:r>
          </a:p>
          <a:p>
            <a:pPr marL="263525" indent="-263525" eaLnBrk="1" hangingPunct="1">
              <a:tabLst>
                <a:tab pos="263525" algn="l"/>
                <a:tab pos="1177925" algn="l"/>
                <a:tab pos="2092325" algn="l"/>
                <a:tab pos="3006725" algn="l"/>
                <a:tab pos="3921125" algn="l"/>
                <a:tab pos="4835525" algn="l"/>
                <a:tab pos="5749925" algn="l"/>
                <a:tab pos="6664325" algn="l"/>
                <a:tab pos="7578725" algn="l"/>
                <a:tab pos="8493125" algn="l"/>
                <a:tab pos="9407525" algn="l"/>
                <a:tab pos="10321925" algn="l"/>
              </a:tabLst>
            </a:pPr>
            <a:endParaRPr lang="cs-CZ" altLang="cs-CZ" sz="1600" dirty="0">
              <a:latin typeface="Calibri" pitchFamily="34" charset="0"/>
            </a:endParaRPr>
          </a:p>
          <a:p>
            <a:pPr eaLnBrk="1" hangingPunct="1">
              <a:buClr>
                <a:srgbClr val="000000"/>
              </a:buClr>
              <a:buSzPct val="100000"/>
              <a:tabLst>
                <a:tab pos="263525" algn="l"/>
                <a:tab pos="1177925" algn="l"/>
                <a:tab pos="2092325" algn="l"/>
                <a:tab pos="3006725" algn="l"/>
                <a:tab pos="3921125" algn="l"/>
                <a:tab pos="4835525" algn="l"/>
                <a:tab pos="5749925" algn="l"/>
                <a:tab pos="6664325" algn="l"/>
                <a:tab pos="7578725" algn="l"/>
                <a:tab pos="8493125" algn="l"/>
                <a:tab pos="9407525" algn="l"/>
                <a:tab pos="10321925" algn="l"/>
              </a:tabLst>
            </a:pPr>
            <a:endParaRPr lang="cs-CZ" altLang="cs-CZ" dirty="0">
              <a:latin typeface="Arial"/>
              <a:cs typeface="Arial"/>
            </a:endParaRPr>
          </a:p>
          <a:p>
            <a:pPr marL="263525" indent="-263525" eaLnBrk="1" hangingPunct="1">
              <a:tabLst>
                <a:tab pos="263525" algn="l"/>
                <a:tab pos="1177925" algn="l"/>
                <a:tab pos="2092325" algn="l"/>
                <a:tab pos="3006725" algn="l"/>
                <a:tab pos="3921125" algn="l"/>
                <a:tab pos="4835525" algn="l"/>
                <a:tab pos="5749925" algn="l"/>
                <a:tab pos="6664325" algn="l"/>
                <a:tab pos="7578725" algn="l"/>
                <a:tab pos="8493125" algn="l"/>
                <a:tab pos="9407525" algn="l"/>
                <a:tab pos="10321925" algn="l"/>
              </a:tabLst>
            </a:pPr>
            <a:r>
              <a:rPr lang="cs-CZ" altLang="cs-CZ" dirty="0"/>
              <a:t> </a:t>
            </a:r>
          </a:p>
        </p:txBody>
      </p:sp>
      <p:sp>
        <p:nvSpPr>
          <p:cNvPr id="2" name="Obdélník 1"/>
          <p:cNvSpPr/>
          <p:nvPr/>
        </p:nvSpPr>
        <p:spPr>
          <a:xfrm>
            <a:off x="3950996" y="560716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buClr>
                <a:srgbClr val="000000"/>
              </a:buClr>
              <a:buSzPct val="100000"/>
              <a:tabLst>
                <a:tab pos="263525" algn="l"/>
                <a:tab pos="1177925" algn="l"/>
                <a:tab pos="2092325" algn="l"/>
                <a:tab pos="3006725" algn="l"/>
                <a:tab pos="3921125" algn="l"/>
                <a:tab pos="4835525" algn="l"/>
                <a:tab pos="5749925" algn="l"/>
                <a:tab pos="6664325" algn="l"/>
                <a:tab pos="7578725" algn="l"/>
                <a:tab pos="8493125" algn="l"/>
                <a:tab pos="9407525" algn="l"/>
                <a:tab pos="10321925" algn="l"/>
              </a:tabLst>
            </a:pPr>
            <a:r>
              <a:rPr lang="cs-CZ" altLang="cs-CZ" i="1" dirty="0">
                <a:latin typeface="Calibri" pitchFamily="34" charset="0"/>
              </a:rPr>
              <a:t>Byly porušeny překážky buněčné proliferace</a:t>
            </a:r>
          </a:p>
          <a:p>
            <a:pPr algn="ctr" eaLnBrk="1" hangingPunct="1">
              <a:buClr>
                <a:srgbClr val="000000"/>
              </a:buClr>
              <a:buSzPct val="100000"/>
              <a:tabLst>
                <a:tab pos="263525" algn="l"/>
                <a:tab pos="1177925" algn="l"/>
                <a:tab pos="2092325" algn="l"/>
                <a:tab pos="3006725" algn="l"/>
                <a:tab pos="3921125" algn="l"/>
                <a:tab pos="4835525" algn="l"/>
                <a:tab pos="5749925" algn="l"/>
                <a:tab pos="6664325" algn="l"/>
                <a:tab pos="7578725" algn="l"/>
                <a:tab pos="8493125" algn="l"/>
                <a:tab pos="9407525" algn="l"/>
                <a:tab pos="10321925" algn="l"/>
              </a:tabLst>
            </a:pPr>
            <a:r>
              <a:rPr lang="cs-CZ" altLang="cs-CZ" i="1" dirty="0">
                <a:latin typeface="Calibri" pitchFamily="34" charset="0"/>
              </a:rPr>
              <a:t>→</a:t>
            </a:r>
          </a:p>
          <a:p>
            <a:pPr algn="ctr" eaLnBrk="1" hangingPunct="1">
              <a:buClr>
                <a:srgbClr val="000000"/>
              </a:buClr>
              <a:buSzPct val="100000"/>
              <a:tabLst>
                <a:tab pos="263525" algn="l"/>
                <a:tab pos="1177925" algn="l"/>
                <a:tab pos="2092325" algn="l"/>
                <a:tab pos="3006725" algn="l"/>
                <a:tab pos="3921125" algn="l"/>
                <a:tab pos="4835525" algn="l"/>
                <a:tab pos="5749925" algn="l"/>
                <a:tab pos="6664325" algn="l"/>
                <a:tab pos="7578725" algn="l"/>
                <a:tab pos="8493125" algn="l"/>
                <a:tab pos="9407525" algn="l"/>
                <a:tab pos="10321925" algn="l"/>
              </a:tabLst>
            </a:pPr>
            <a:r>
              <a:rPr lang="cs-CZ" altLang="cs-CZ" i="1" dirty="0">
                <a:latin typeface="Calibri" pitchFamily="34" charset="0"/>
              </a:rPr>
              <a:t>Neomezené dělení buňky a její „nesmrtelnost“</a:t>
            </a:r>
          </a:p>
        </p:txBody>
      </p:sp>
      <p:pic>
        <p:nvPicPr>
          <p:cNvPr id="3" name="Obrázek 3">
            <a:extLst>
              <a:ext uri="{FF2B5EF4-FFF2-40B4-BE49-F238E27FC236}">
                <a16:creationId xmlns:a16="http://schemas.microsoft.com/office/drawing/2014/main" id="{6F49B013-773D-F3A4-D79E-2FAC7A3B4B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400" y="915134"/>
            <a:ext cx="6280200" cy="4298731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AF814684-B4E6-F5BA-D84C-B72B561EF01B}"/>
              </a:ext>
            </a:extLst>
          </p:cNvPr>
          <p:cNvSpPr txBox="1"/>
          <p:nvPr/>
        </p:nvSpPr>
        <p:spPr>
          <a:xfrm>
            <a:off x="23400" y="6530400"/>
            <a:ext cx="2743200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/>
              <a:t>Hanahan a Weinberg 2011</a:t>
            </a:r>
          </a:p>
        </p:txBody>
      </p:sp>
    </p:spTree>
    <p:extLst>
      <p:ext uri="{BB962C8B-B14F-4D97-AF65-F5344CB8AC3E}">
        <p14:creationId xmlns:p14="http://schemas.microsoft.com/office/powerpoint/2010/main" val="334625746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154155" y="221159"/>
            <a:ext cx="8882341" cy="233910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cs-CZ" b="1" dirty="0">
                <a:latin typeface="Calibri" pitchFamily="34" charset="0"/>
              </a:rPr>
              <a:t>Speciální vlastnosti nádorové buňky při </a:t>
            </a:r>
            <a:r>
              <a:rPr lang="cs-CZ" b="1" i="1" dirty="0">
                <a:latin typeface="Calibri" pitchFamily="34" charset="0"/>
              </a:rPr>
              <a:t>in vitro </a:t>
            </a:r>
            <a:r>
              <a:rPr lang="cs-CZ" b="1" dirty="0">
                <a:latin typeface="Calibri" pitchFamily="34" charset="0"/>
              </a:rPr>
              <a:t>kultivaci</a:t>
            </a:r>
          </a:p>
          <a:p>
            <a:endParaRPr lang="cs-CZ" sz="1600" dirty="0">
              <a:latin typeface="Calibri" pitchFamily="34" charset="0"/>
            </a:endParaRPr>
          </a:p>
          <a:p>
            <a:r>
              <a:rPr lang="cs-CZ" sz="1600" b="1" dirty="0">
                <a:latin typeface="Calibri" pitchFamily="34" charset="0"/>
              </a:rPr>
              <a:t>1. Nepotřebují ukotvení</a:t>
            </a:r>
          </a:p>
          <a:p>
            <a:r>
              <a:rPr lang="cs-CZ" sz="1600" dirty="0">
                <a:latin typeface="Calibri"/>
                <a:cs typeface="Calibri"/>
              </a:rPr>
              <a:t>- většina zdravých buněk potřebuje podklad a v kultuře tvoří jednu vrstvu</a:t>
            </a:r>
            <a:endParaRPr lang="cs-CZ" sz="1600" dirty="0">
              <a:latin typeface="Calibri" pitchFamily="34" charset="0"/>
            </a:endParaRPr>
          </a:p>
          <a:p>
            <a:r>
              <a:rPr lang="cs-CZ" sz="1600" dirty="0">
                <a:latin typeface="Calibri" pitchFamily="34" charset="0"/>
              </a:rPr>
              <a:t>- rakovinné buňky dokážou růst v suspenzi</a:t>
            </a:r>
          </a:p>
          <a:p>
            <a:endParaRPr lang="cs-CZ" sz="1600" dirty="0">
              <a:latin typeface="Calibri" pitchFamily="34" charset="0"/>
            </a:endParaRPr>
          </a:p>
          <a:p>
            <a:r>
              <a:rPr lang="cs-CZ" sz="1600" b="1" dirty="0">
                <a:latin typeface="Calibri" pitchFamily="34" charset="0"/>
              </a:rPr>
              <a:t>2. Snížená citlivost ke kontaktním signálům (kontaktní inhibice)</a:t>
            </a:r>
          </a:p>
          <a:p>
            <a:r>
              <a:rPr lang="cs-CZ" sz="1600" dirty="0">
                <a:latin typeface="Calibri"/>
                <a:cs typeface="Calibri"/>
              </a:rPr>
              <a:t>- zdravá buňka se přestane dělit, pokud není místo (v kultuře tvoří pouze jednu vrstvu)</a:t>
            </a:r>
          </a:p>
          <a:p>
            <a:r>
              <a:rPr lang="cs-CZ" sz="1600" dirty="0">
                <a:latin typeface="Calibri" pitchFamily="34" charset="0"/>
              </a:rPr>
              <a:t>- rakovinná buňka se dělí dál a utlačuje okolní tkáň (v kultuře přerůstá do více vrstev, 3D útvary)</a:t>
            </a:r>
          </a:p>
        </p:txBody>
      </p:sp>
      <p:pic>
        <p:nvPicPr>
          <p:cNvPr id="3" name="Obrázek 3">
            <a:extLst>
              <a:ext uri="{FF2B5EF4-FFF2-40B4-BE49-F238E27FC236}">
                <a16:creationId xmlns:a16="http://schemas.microsoft.com/office/drawing/2014/main" id="{BBD8E5C9-CF43-D021-E4CC-E4E1749E8F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5400" y="3463963"/>
            <a:ext cx="3787200" cy="2117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9099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154155" y="116632"/>
            <a:ext cx="8882341" cy="1600438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cs-CZ" b="1" dirty="0">
                <a:latin typeface="Calibri" pitchFamily="34" charset="0"/>
              </a:rPr>
              <a:t>Angiogeneze</a:t>
            </a:r>
          </a:p>
          <a:p>
            <a:endParaRPr lang="cs-CZ" sz="1600" dirty="0">
              <a:latin typeface="Calibri" pitchFamily="34" charset="0"/>
            </a:endParaRPr>
          </a:p>
          <a:p>
            <a:r>
              <a:rPr lang="cs-CZ" sz="1600" dirty="0">
                <a:latin typeface="Calibri" pitchFamily="34" charset="0"/>
              </a:rPr>
              <a:t>- tvorba vlastního cévního zásobení</a:t>
            </a:r>
          </a:p>
          <a:p>
            <a:r>
              <a:rPr lang="cs-CZ" sz="1600" dirty="0">
                <a:latin typeface="Calibri" pitchFamily="34" charset="0"/>
              </a:rPr>
              <a:t>- tumor potřebuje cévní zásobení pro výživu, okysličení a odvod živin, v opačném případě roste pouze max. 1-2 mm</a:t>
            </a:r>
          </a:p>
          <a:p>
            <a:r>
              <a:rPr lang="cs-CZ" sz="1600" dirty="0">
                <a:latin typeface="Calibri"/>
                <a:cs typeface="Calibri"/>
              </a:rPr>
              <a:t>- rakovinné buňky produkují směsi angiogenních faktorů (např. VEGF a FGF)</a:t>
            </a:r>
          </a:p>
        </p:txBody>
      </p:sp>
      <p:pic>
        <p:nvPicPr>
          <p:cNvPr id="44034" name="Picture 2" descr="http://www.mun.ca/biology/desmid/brian/BIOL2060/BIOL2060-24/24_0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27" b="16722"/>
          <a:stretch/>
        </p:blipFill>
        <p:spPr bwMode="auto">
          <a:xfrm>
            <a:off x="5835446" y="1943035"/>
            <a:ext cx="3057034" cy="4294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6182786" y="6317341"/>
            <a:ext cx="28825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b="1" i="1" dirty="0" err="1"/>
              <a:t>Duhovka</a:t>
            </a:r>
            <a:r>
              <a:rPr lang="en-US" sz="1200" b="1" i="1" dirty="0"/>
              <a:t> (iris)</a:t>
            </a:r>
            <a:r>
              <a:rPr lang="cs-CZ" sz="1200" b="1" i="1" dirty="0"/>
              <a:t> </a:t>
            </a:r>
            <a:r>
              <a:rPr lang="cs-CZ" sz="1200" i="1" dirty="0"/>
              <a:t>je dobře prokrvená</a:t>
            </a:r>
          </a:p>
          <a:p>
            <a:pPr algn="r"/>
            <a:r>
              <a:rPr lang="cs-CZ" sz="1200" b="1" i="1" dirty="0" err="1"/>
              <a:t>Cornea</a:t>
            </a:r>
            <a:r>
              <a:rPr lang="cs-CZ" sz="1200" i="1" dirty="0"/>
              <a:t> - rohovka</a:t>
            </a:r>
            <a:endParaRPr lang="en-US" sz="1200" i="1" dirty="0"/>
          </a:p>
        </p:txBody>
      </p:sp>
      <p:pic>
        <p:nvPicPr>
          <p:cNvPr id="2" name="Obrázek 5" descr="Obsah obrázku text, interiér&#10;&#10;Popis se vygeneroval automaticky.">
            <a:extLst>
              <a:ext uri="{FF2B5EF4-FFF2-40B4-BE49-F238E27FC236}">
                <a16:creationId xmlns:a16="http://schemas.microsoft.com/office/drawing/2014/main" id="{51300932-69FA-1F79-04B4-6F20865669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377" y="2758220"/>
            <a:ext cx="5142767" cy="2431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3389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154155" y="188640"/>
            <a:ext cx="4076719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>
                <a:latin typeface="Calibri" pitchFamily="34" charset="0"/>
              </a:rPr>
              <a:t>Metastáze a invaze</a:t>
            </a:r>
          </a:p>
          <a:p>
            <a:endParaRPr lang="cs-CZ" sz="1600" b="1" dirty="0">
              <a:latin typeface="Calibri" pitchFamily="34" charset="0"/>
            </a:endParaRPr>
          </a:p>
          <a:p>
            <a:r>
              <a:rPr lang="cs-CZ" sz="1600" dirty="0">
                <a:latin typeface="Calibri" pitchFamily="34" charset="0"/>
              </a:rPr>
              <a:t>- primární nádory lze odstranit chirurgicky</a:t>
            </a:r>
          </a:p>
          <a:p>
            <a:endParaRPr lang="cs-CZ" sz="1600" dirty="0">
              <a:latin typeface="Calibri" pitchFamily="34" charset="0"/>
            </a:endParaRPr>
          </a:p>
          <a:p>
            <a:r>
              <a:rPr lang="cs-CZ" sz="1600" b="1" dirty="0">
                <a:latin typeface="Calibri" pitchFamily="34" charset="0"/>
              </a:rPr>
              <a:t>Invaze</a:t>
            </a:r>
          </a:p>
          <a:p>
            <a:r>
              <a:rPr lang="cs-CZ" sz="1600" dirty="0">
                <a:latin typeface="Calibri" pitchFamily="34" charset="0"/>
              </a:rPr>
              <a:t>migrace a penetrace rakovinných buněk do sousední tkáně</a:t>
            </a:r>
          </a:p>
          <a:p>
            <a:endParaRPr lang="cs-CZ" sz="1600" dirty="0">
              <a:latin typeface="Calibri" pitchFamily="34" charset="0"/>
            </a:endParaRPr>
          </a:p>
          <a:p>
            <a:r>
              <a:rPr lang="cs-CZ" sz="1600" b="1" dirty="0">
                <a:latin typeface="Calibri" pitchFamily="34" charset="0"/>
              </a:rPr>
              <a:t>Metastáze</a:t>
            </a:r>
          </a:p>
          <a:p>
            <a:r>
              <a:rPr lang="cs-CZ" sz="1600" dirty="0">
                <a:latin typeface="Calibri" pitchFamily="34" charset="0"/>
              </a:rPr>
              <a:t>migrace rakovinných buněk krevním oběhem do vzdálených tkání a tvorba sekundárních ložisek</a:t>
            </a:r>
          </a:p>
          <a:p>
            <a:endParaRPr lang="cs-CZ" sz="1600" dirty="0">
              <a:latin typeface="Calibri" pitchFamily="34" charset="0"/>
            </a:endParaRPr>
          </a:p>
          <a:p>
            <a:r>
              <a:rPr lang="cs-CZ" sz="1600" dirty="0">
                <a:latin typeface="Calibri" pitchFamily="34" charset="0"/>
              </a:rPr>
              <a:t>- změny adheze a produkce proteáz, které degradují proteiny bazální laminy</a:t>
            </a:r>
          </a:p>
        </p:txBody>
      </p:sp>
      <p:pic>
        <p:nvPicPr>
          <p:cNvPr id="46082" name="Picture 2" descr="http://www.mun.ca/biology/desmid/brian/BIOL2060/BIOL2060-24/24_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5954" y="716549"/>
            <a:ext cx="4610542" cy="602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ázek 2">
            <a:extLst>
              <a:ext uri="{FF2B5EF4-FFF2-40B4-BE49-F238E27FC236}">
                <a16:creationId xmlns:a16="http://schemas.microsoft.com/office/drawing/2014/main" id="{0FD5634E-13AA-83EA-1826-17F5E79EC2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701" y="4200158"/>
            <a:ext cx="3198936" cy="2625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4602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484784"/>
            <a:ext cx="5472608" cy="478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9701" name="Obdélník 1"/>
          <p:cNvSpPr>
            <a:spLocks noChangeArrowheads="1"/>
          </p:cNvSpPr>
          <p:nvPr/>
        </p:nvSpPr>
        <p:spPr bwMode="auto">
          <a:xfrm>
            <a:off x="107950" y="6464300"/>
            <a:ext cx="892810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200" b="1" i="1"/>
              <a:t>Extravasation</a:t>
            </a:r>
            <a:r>
              <a:rPr lang="en-US" sz="1200" i="1"/>
              <a:t> is the movement of cells from the capillaries to the tissues surrounding them</a:t>
            </a:r>
          </a:p>
        </p:txBody>
      </p:sp>
      <p:sp>
        <p:nvSpPr>
          <p:cNvPr id="6" name="Obdélník 5"/>
          <p:cNvSpPr/>
          <p:nvPr/>
        </p:nvSpPr>
        <p:spPr>
          <a:xfrm>
            <a:off x="154155" y="188640"/>
            <a:ext cx="8815220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>
                <a:latin typeface="Calibri" pitchFamily="34" charset="0"/>
              </a:rPr>
              <a:t>Metastáze a invaze</a:t>
            </a:r>
          </a:p>
          <a:p>
            <a:endParaRPr lang="cs-CZ" sz="1600" b="1" dirty="0">
              <a:latin typeface="Calibri" pitchFamily="34" charset="0"/>
            </a:endParaRPr>
          </a:p>
          <a:p>
            <a:r>
              <a:rPr lang="cs-CZ" sz="1600" dirty="0">
                <a:latin typeface="Calibri" pitchFamily="34" charset="0"/>
              </a:rPr>
              <a:t>- rakovinné buňky mohou v sekundárních ložiscích přetrvávat ve stádiu </a:t>
            </a:r>
            <a:r>
              <a:rPr lang="cs-CZ" sz="1600" b="1" dirty="0">
                <a:latin typeface="Calibri" pitchFamily="34" charset="0"/>
              </a:rPr>
              <a:t>dormance</a:t>
            </a:r>
            <a:r>
              <a:rPr lang="cs-CZ" sz="1600" dirty="0">
                <a:latin typeface="Calibri" pitchFamily="34" charset="0"/>
              </a:rPr>
              <a:t>, těžko odhalitelné zobrazovacími metodami - relaps onemocnění po letech</a:t>
            </a:r>
          </a:p>
          <a:p>
            <a:endParaRPr lang="cs-CZ" sz="16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762385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1"/>
          <p:cNvSpPr>
            <a:spLocks noChangeArrowheads="1"/>
          </p:cNvSpPr>
          <p:nvPr/>
        </p:nvSpPr>
        <p:spPr bwMode="auto">
          <a:xfrm>
            <a:off x="179512" y="746841"/>
            <a:ext cx="8642350" cy="181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>
            <a:spAutoFit/>
          </a:bodyPr>
          <a:lstStyle/>
          <a:p>
            <a:pPr algn="just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sz="1600" b="1" dirty="0" err="1">
                <a:latin typeface="Calibri" pitchFamily="34" charset="0"/>
              </a:rPr>
              <a:t>Telomery</a:t>
            </a:r>
            <a:endParaRPr lang="cs-CZ" sz="1600" b="1" dirty="0">
              <a:latin typeface="Calibri" pitchFamily="34" charset="0"/>
            </a:endParaRPr>
          </a:p>
          <a:p>
            <a:pPr algn="just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sz="1600" dirty="0">
                <a:latin typeface="Calibri" pitchFamily="34" charset="0"/>
              </a:rPr>
              <a:t>Opakující se sekvence na konci každé chromatidy.</a:t>
            </a:r>
          </a:p>
          <a:p>
            <a:pPr algn="just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sz="1600" dirty="0">
                <a:latin typeface="Calibri"/>
                <a:cs typeface="Calibri"/>
              </a:rPr>
              <a:t>Pro obratlovce: sekvence TTAGGG (opakuje se asi 2500× u lidí).</a:t>
            </a:r>
          </a:p>
          <a:p>
            <a:pPr algn="just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sz="1600" dirty="0">
                <a:latin typeface="Calibri"/>
                <a:cs typeface="Calibri"/>
              </a:rPr>
              <a:t>Při každé replikaci dojde ke zkrácení chromatidy. To může být dorovnáno enzymem </a:t>
            </a:r>
            <a:r>
              <a:rPr lang="cs-CZ" sz="1600" dirty="0" err="1">
                <a:latin typeface="Calibri"/>
                <a:cs typeface="Calibri"/>
              </a:rPr>
              <a:t>telomerázou</a:t>
            </a:r>
            <a:r>
              <a:rPr lang="cs-CZ" sz="1600" dirty="0">
                <a:latin typeface="Calibri"/>
                <a:cs typeface="Calibri"/>
              </a:rPr>
              <a:t>.</a:t>
            </a:r>
            <a:endParaRPr lang="cs-CZ" sz="1600" dirty="0">
              <a:latin typeface="Calibri" pitchFamily="34" charset="0"/>
            </a:endParaRPr>
          </a:p>
          <a:p>
            <a:pPr algn="just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cs-CZ" sz="1600" b="1" dirty="0">
              <a:latin typeface="Calibri" pitchFamily="34" charset="0"/>
            </a:endParaRPr>
          </a:p>
          <a:p>
            <a:pPr algn="just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sz="1600" dirty="0">
                <a:latin typeface="Calibri"/>
                <a:cs typeface="Calibri"/>
              </a:rPr>
              <a:t>U většiny lidských somatických buněk </a:t>
            </a:r>
            <a:r>
              <a:rPr lang="cs-CZ" sz="1600" dirty="0" err="1">
                <a:latin typeface="Calibri"/>
                <a:cs typeface="Calibri"/>
              </a:rPr>
              <a:t>telomeráza</a:t>
            </a:r>
            <a:r>
              <a:rPr lang="cs-CZ" sz="1600" dirty="0">
                <a:latin typeface="Calibri"/>
                <a:cs typeface="Calibri"/>
              </a:rPr>
              <a:t> není aktivní.</a:t>
            </a:r>
            <a:endParaRPr lang="cs-CZ" sz="1600" dirty="0">
              <a:latin typeface="Calibri" pitchFamily="34" charset="0"/>
              <a:cs typeface="Calibri"/>
            </a:endParaRPr>
          </a:p>
          <a:p>
            <a:pPr algn="just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sz="1600" dirty="0">
                <a:latin typeface="Calibri"/>
                <a:cs typeface="Calibri"/>
              </a:rPr>
              <a:t>Aktivní </a:t>
            </a:r>
            <a:r>
              <a:rPr lang="cs-CZ" sz="1600" dirty="0" err="1">
                <a:latin typeface="Calibri"/>
                <a:cs typeface="Calibri"/>
              </a:rPr>
              <a:t>telomeráza</a:t>
            </a:r>
            <a:r>
              <a:rPr lang="cs-CZ" sz="1600" dirty="0">
                <a:latin typeface="Calibri"/>
                <a:cs typeface="Calibri"/>
              </a:rPr>
              <a:t> znakem nádorových a kmenových buněk – až 90 %.</a:t>
            </a:r>
            <a:endParaRPr lang="cs-CZ" sz="1600" dirty="0">
              <a:latin typeface="Calibri" pitchFamily="34" charset="0"/>
              <a:cs typeface="Calibri"/>
            </a:endParaRPr>
          </a:p>
        </p:txBody>
      </p:sp>
      <p:pic>
        <p:nvPicPr>
          <p:cNvPr id="23555" name="Picture 5" descr="http://2014hs.igem.org/wiki/images/b/bc/Telomere-what-we-lose-with-age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819" y="2924944"/>
            <a:ext cx="4638675" cy="313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7" descr="http://2014hs.igem.org/wiki/images/d/d7/Tert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2231" y="3340869"/>
            <a:ext cx="3324225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bdélník 4"/>
          <p:cNvSpPr/>
          <p:nvPr/>
        </p:nvSpPr>
        <p:spPr>
          <a:xfrm>
            <a:off x="51847" y="188640"/>
            <a:ext cx="90364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>
                <a:latin typeface="Calibri" pitchFamily="34" charset="0"/>
              </a:rPr>
              <a:t>Neomezený replikační potenciál rakovinných buněk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9C2235A7-9F16-A80E-5DCB-E9FF061ED36B}"/>
              </a:ext>
            </a:extLst>
          </p:cNvPr>
          <p:cNvSpPr txBox="1"/>
          <p:nvPr/>
        </p:nvSpPr>
        <p:spPr>
          <a:xfrm>
            <a:off x="50400" y="6539400"/>
            <a:ext cx="8809200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i="1" dirty="0" err="1">
                <a:solidFill>
                  <a:srgbClr val="333333"/>
                </a:solidFill>
                <a:latin typeface="Calibri"/>
                <a:cs typeface="Calibri"/>
              </a:rPr>
              <a:t>Telomeráza</a:t>
            </a:r>
            <a:r>
              <a:rPr lang="en-US" sz="1200" i="1" dirty="0">
                <a:solidFill>
                  <a:srgbClr val="333333"/>
                </a:solidFill>
                <a:latin typeface="Calibri"/>
                <a:cs typeface="Calibri"/>
              </a:rPr>
              <a:t> je </a:t>
            </a:r>
            <a:r>
              <a:rPr lang="en-US" sz="1200" i="1" dirty="0" err="1">
                <a:solidFill>
                  <a:srgbClr val="333333"/>
                </a:solidFill>
                <a:latin typeface="Calibri"/>
                <a:cs typeface="Calibri"/>
              </a:rPr>
              <a:t>enzym</a:t>
            </a:r>
            <a:r>
              <a:rPr lang="en-US" sz="1200" i="1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lang="en-US" sz="1200" i="1" dirty="0" err="1">
                <a:solidFill>
                  <a:srgbClr val="333333"/>
                </a:solidFill>
                <a:latin typeface="Calibri"/>
                <a:cs typeface="Calibri"/>
              </a:rPr>
              <a:t>pracující</a:t>
            </a:r>
            <a:r>
              <a:rPr lang="en-US" sz="1200" i="1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lang="en-US" sz="1200" i="1" dirty="0" err="1">
                <a:solidFill>
                  <a:srgbClr val="333333"/>
                </a:solidFill>
                <a:latin typeface="Calibri"/>
                <a:cs typeface="Calibri"/>
              </a:rPr>
              <a:t>jako</a:t>
            </a:r>
            <a:r>
              <a:rPr lang="en-US" sz="1200" i="1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lang="en-US" sz="1200" i="1" dirty="0" err="1">
                <a:solidFill>
                  <a:srgbClr val="333333"/>
                </a:solidFill>
                <a:latin typeface="Calibri"/>
                <a:cs typeface="Calibri"/>
              </a:rPr>
              <a:t>reverzní</a:t>
            </a:r>
            <a:r>
              <a:rPr lang="en-US" sz="1200" i="1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lang="en-US" sz="1200" i="1" dirty="0" err="1">
                <a:solidFill>
                  <a:srgbClr val="333333"/>
                </a:solidFill>
                <a:latin typeface="Calibri"/>
                <a:cs typeface="Calibri"/>
              </a:rPr>
              <a:t>transkriptáza</a:t>
            </a:r>
            <a:r>
              <a:rPr lang="en-US" sz="1200" i="1" dirty="0">
                <a:solidFill>
                  <a:srgbClr val="333333"/>
                </a:solidFill>
                <a:latin typeface="Calibri"/>
                <a:cs typeface="Calibri"/>
              </a:rPr>
              <a:t>, </a:t>
            </a:r>
            <a:r>
              <a:rPr lang="en-US" sz="1200" i="1" dirty="0" err="1">
                <a:solidFill>
                  <a:srgbClr val="333333"/>
                </a:solidFill>
                <a:latin typeface="Calibri"/>
                <a:cs typeface="Calibri"/>
              </a:rPr>
              <a:t>který</a:t>
            </a:r>
            <a:r>
              <a:rPr lang="en-US" sz="1200" i="1" dirty="0">
                <a:solidFill>
                  <a:srgbClr val="333333"/>
                </a:solidFill>
                <a:latin typeface="Calibri"/>
                <a:cs typeface="Calibri"/>
              </a:rPr>
              <a:t> je </a:t>
            </a:r>
            <a:r>
              <a:rPr lang="en-US" sz="1200" i="1" dirty="0" err="1">
                <a:solidFill>
                  <a:srgbClr val="333333"/>
                </a:solidFill>
                <a:latin typeface="Calibri"/>
                <a:cs typeface="Calibri"/>
              </a:rPr>
              <a:t>schopen</a:t>
            </a:r>
            <a:r>
              <a:rPr lang="en-US" sz="1200" i="1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lang="en-US" sz="1200" i="1" dirty="0" err="1">
                <a:solidFill>
                  <a:srgbClr val="333333"/>
                </a:solidFill>
                <a:latin typeface="Calibri"/>
                <a:cs typeface="Calibri"/>
              </a:rPr>
              <a:t>prodlužovat</a:t>
            </a:r>
            <a:r>
              <a:rPr lang="en-US" sz="1200" i="1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lang="en-US" sz="1200" i="1" dirty="0" err="1">
                <a:solidFill>
                  <a:srgbClr val="333333"/>
                </a:solidFill>
                <a:latin typeface="Calibri"/>
                <a:cs typeface="Calibri"/>
              </a:rPr>
              <a:t>konce</a:t>
            </a:r>
            <a:r>
              <a:rPr lang="en-US" sz="1200" i="1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lang="en-US" sz="1200" i="1" dirty="0" err="1">
                <a:solidFill>
                  <a:srgbClr val="333333"/>
                </a:solidFill>
                <a:latin typeface="Calibri"/>
                <a:cs typeface="Calibri"/>
              </a:rPr>
              <a:t>eukaryotických</a:t>
            </a:r>
            <a:r>
              <a:rPr lang="en-US" sz="1200" i="1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lang="en-US" sz="1200" i="1" dirty="0" err="1">
                <a:solidFill>
                  <a:srgbClr val="333333"/>
                </a:solidFill>
                <a:latin typeface="Calibri"/>
                <a:cs typeface="Calibri"/>
              </a:rPr>
              <a:t>chromozomů</a:t>
            </a:r>
            <a:r>
              <a:rPr lang="en-US" sz="1200" i="1" dirty="0">
                <a:solidFill>
                  <a:srgbClr val="333333"/>
                </a:solidFill>
                <a:latin typeface="Calibri"/>
                <a:cs typeface="Calibri"/>
              </a:rPr>
              <a:t> (</a:t>
            </a:r>
            <a:r>
              <a:rPr lang="en-US" sz="1200" i="1" dirty="0" err="1">
                <a:solidFill>
                  <a:srgbClr val="333333"/>
                </a:solidFill>
                <a:latin typeface="Calibri"/>
                <a:cs typeface="Calibri"/>
              </a:rPr>
              <a:t>tzv</a:t>
            </a:r>
            <a:r>
              <a:rPr lang="en-US" sz="1200" i="1" dirty="0">
                <a:solidFill>
                  <a:srgbClr val="333333"/>
                </a:solidFill>
                <a:latin typeface="Calibri"/>
                <a:cs typeface="Calibri"/>
              </a:rPr>
              <a:t>. </a:t>
            </a:r>
            <a:r>
              <a:rPr lang="en-US" sz="1200" i="1" dirty="0" err="1">
                <a:solidFill>
                  <a:srgbClr val="333333"/>
                </a:solidFill>
                <a:latin typeface="Calibri"/>
                <a:cs typeface="Calibri"/>
              </a:rPr>
              <a:t>telomery</a:t>
            </a:r>
            <a:r>
              <a:rPr lang="en-US" sz="1200" i="1" dirty="0">
                <a:solidFill>
                  <a:srgbClr val="333333"/>
                </a:solidFill>
                <a:latin typeface="Calibri"/>
                <a:cs typeface="Calibri"/>
              </a:rPr>
              <a:t>).</a:t>
            </a:r>
            <a:endParaRPr lang="en-US" sz="1200" i="1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2999798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154155" y="188640"/>
            <a:ext cx="8738325" cy="480131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cs-CZ" b="1" dirty="0">
                <a:latin typeface="Calibri" pitchFamily="34" charset="0"/>
              </a:rPr>
              <a:t>Molekulární podstata rakoviny</a:t>
            </a:r>
          </a:p>
          <a:p>
            <a:r>
              <a:rPr lang="cs-CZ" sz="1600" i="1" dirty="0">
                <a:latin typeface="Calibri"/>
                <a:cs typeface="Calibri"/>
              </a:rPr>
              <a:t>Změny v genech, které hrají roli v kontrole buněčného cyklu a opravách DNA.</a:t>
            </a:r>
            <a:endParaRPr lang="cs-CZ" sz="1600" i="1" dirty="0">
              <a:latin typeface="Calibri" pitchFamily="34" charset="0"/>
              <a:cs typeface="Calibri"/>
            </a:endParaRPr>
          </a:p>
          <a:p>
            <a:endParaRPr lang="cs-CZ" sz="1600" i="1" dirty="0">
              <a:latin typeface="Calibri" pitchFamily="34" charset="0"/>
            </a:endParaRPr>
          </a:p>
          <a:p>
            <a:endParaRPr lang="cs-CZ" sz="1600" i="1" dirty="0">
              <a:latin typeface="Calibri" pitchFamily="34" charset="0"/>
            </a:endParaRPr>
          </a:p>
          <a:p>
            <a:r>
              <a:rPr lang="cs-CZ" sz="1600" b="1" dirty="0">
                <a:latin typeface="Calibri" pitchFamily="34" charset="0"/>
              </a:rPr>
              <a:t>1. Proto-onkogeny</a:t>
            </a:r>
          </a:p>
          <a:p>
            <a:r>
              <a:rPr lang="cs-CZ" sz="1600" dirty="0">
                <a:latin typeface="Calibri"/>
                <a:cs typeface="Calibri"/>
              </a:rPr>
              <a:t>- geny </a:t>
            </a:r>
            <a:r>
              <a:rPr lang="cs-CZ" sz="1600" b="1" dirty="0">
                <a:solidFill>
                  <a:srgbClr val="00B050"/>
                </a:solidFill>
                <a:latin typeface="Calibri"/>
                <a:cs typeface="Calibri"/>
              </a:rPr>
              <a:t>stimulující</a:t>
            </a:r>
            <a:r>
              <a:rPr lang="cs-CZ" sz="1600" dirty="0">
                <a:latin typeface="Calibri"/>
                <a:cs typeface="Calibri"/>
              </a:rPr>
              <a:t> proliferaci</a:t>
            </a:r>
          </a:p>
          <a:p>
            <a:r>
              <a:rPr lang="cs-CZ" sz="1600" dirty="0">
                <a:latin typeface="Calibri" pitchFamily="34" charset="0"/>
              </a:rPr>
              <a:t>- při mutacích způsobujících jejich hyperaktivitu je nazýváme </a:t>
            </a:r>
            <a:r>
              <a:rPr lang="cs-CZ" sz="1600" b="1" dirty="0">
                <a:latin typeface="Calibri" pitchFamily="34" charset="0"/>
              </a:rPr>
              <a:t>onkogeny</a:t>
            </a:r>
          </a:p>
          <a:p>
            <a:r>
              <a:rPr lang="cs-CZ" sz="1600" b="1" dirty="0">
                <a:latin typeface="Calibri" pitchFamily="34" charset="0"/>
              </a:rPr>
              <a:t>- "</a:t>
            </a:r>
            <a:r>
              <a:rPr lang="cs-CZ" sz="1600" i="1" dirty="0" err="1">
                <a:latin typeface="Calibri" pitchFamily="34" charset="0"/>
              </a:rPr>
              <a:t>Gain-of-function</a:t>
            </a:r>
            <a:r>
              <a:rPr lang="cs-CZ" sz="1600" i="1" dirty="0">
                <a:latin typeface="Calibri" pitchFamily="34" charset="0"/>
              </a:rPr>
              <a:t>" </a:t>
            </a:r>
            <a:r>
              <a:rPr lang="cs-CZ" sz="1600" dirty="0">
                <a:latin typeface="Calibri" pitchFamily="34" charset="0"/>
              </a:rPr>
              <a:t>mutace</a:t>
            </a:r>
            <a:endParaRPr lang="cs-CZ" sz="1600" b="1" dirty="0">
              <a:latin typeface="Calibri" pitchFamily="34" charset="0"/>
            </a:endParaRPr>
          </a:p>
          <a:p>
            <a:r>
              <a:rPr lang="cs-CZ" sz="1600" dirty="0">
                <a:latin typeface="Calibri" pitchFamily="34" charset="0"/>
              </a:rPr>
              <a:t>- často geny signalizační kaskády růstových faktorů</a:t>
            </a:r>
          </a:p>
          <a:p>
            <a:r>
              <a:rPr lang="cs-CZ" sz="1600" dirty="0">
                <a:latin typeface="Calibri" pitchFamily="34" charset="0"/>
              </a:rPr>
              <a:t>- např. Ras, </a:t>
            </a:r>
            <a:r>
              <a:rPr lang="cs-CZ" sz="1600" dirty="0" err="1">
                <a:latin typeface="Calibri" pitchFamily="34" charset="0"/>
              </a:rPr>
              <a:t>Myc</a:t>
            </a:r>
            <a:r>
              <a:rPr lang="cs-CZ" sz="1600" dirty="0">
                <a:latin typeface="Calibri" pitchFamily="34" charset="0"/>
              </a:rPr>
              <a:t>...</a:t>
            </a:r>
          </a:p>
          <a:p>
            <a:r>
              <a:rPr lang="cs-CZ" sz="1600" dirty="0">
                <a:latin typeface="Calibri" pitchFamily="34" charset="0"/>
              </a:rPr>
              <a:t>- aktivace je </a:t>
            </a:r>
            <a:r>
              <a:rPr lang="cs-CZ" sz="1600" b="1" dirty="0">
                <a:latin typeface="Calibri" pitchFamily="34" charset="0"/>
              </a:rPr>
              <a:t>dominantní</a:t>
            </a:r>
            <a:r>
              <a:rPr lang="cs-CZ" sz="1600" dirty="0">
                <a:latin typeface="Calibri" pitchFamily="34" charset="0"/>
              </a:rPr>
              <a:t> - stačí porucha v jedné alele pro abnormálně zvýšenou funkci</a:t>
            </a:r>
          </a:p>
          <a:p>
            <a:endParaRPr lang="cs-CZ" sz="1600" b="1" dirty="0">
              <a:latin typeface="Calibri" pitchFamily="34" charset="0"/>
            </a:endParaRPr>
          </a:p>
          <a:p>
            <a:r>
              <a:rPr lang="cs-CZ" sz="1600" b="1" dirty="0">
                <a:latin typeface="Calibri" pitchFamily="34" charset="0"/>
              </a:rPr>
              <a:t>2. Tumor-supresory</a:t>
            </a:r>
          </a:p>
          <a:p>
            <a:r>
              <a:rPr lang="cs-CZ" sz="1600" dirty="0">
                <a:latin typeface="Calibri"/>
                <a:cs typeface="Calibri"/>
              </a:rPr>
              <a:t>- geny </a:t>
            </a:r>
            <a:r>
              <a:rPr lang="cs-CZ" sz="1600" b="1" dirty="0">
                <a:solidFill>
                  <a:srgbClr val="FF0000"/>
                </a:solidFill>
                <a:latin typeface="Calibri"/>
                <a:cs typeface="Calibri"/>
              </a:rPr>
              <a:t>zastavující</a:t>
            </a:r>
            <a:r>
              <a:rPr lang="cs-CZ" sz="1600" dirty="0">
                <a:latin typeface="Calibri"/>
                <a:cs typeface="Calibri"/>
              </a:rPr>
              <a:t> buněčný cyklus</a:t>
            </a:r>
          </a:p>
          <a:p>
            <a:r>
              <a:rPr lang="cs-CZ" sz="1600" dirty="0">
                <a:latin typeface="Calibri" pitchFamily="34" charset="0"/>
              </a:rPr>
              <a:t>- při rakovině často nefunkční</a:t>
            </a:r>
          </a:p>
          <a:p>
            <a:r>
              <a:rPr lang="cs-CZ" sz="1600" dirty="0">
                <a:latin typeface="Calibri" pitchFamily="34" charset="0"/>
              </a:rPr>
              <a:t>- </a:t>
            </a:r>
            <a:r>
              <a:rPr lang="cs-CZ" sz="1600" i="1" dirty="0">
                <a:latin typeface="Calibri" pitchFamily="34" charset="0"/>
              </a:rPr>
              <a:t>"</a:t>
            </a:r>
            <a:r>
              <a:rPr lang="cs-CZ" sz="1600" i="1" dirty="0" err="1">
                <a:latin typeface="Calibri" pitchFamily="34" charset="0"/>
              </a:rPr>
              <a:t>Loss-of-function</a:t>
            </a:r>
            <a:r>
              <a:rPr lang="cs-CZ" sz="1600" i="1" dirty="0">
                <a:latin typeface="Calibri" pitchFamily="34" charset="0"/>
              </a:rPr>
              <a:t>"</a:t>
            </a:r>
            <a:r>
              <a:rPr lang="cs-CZ" sz="1600" dirty="0">
                <a:latin typeface="Calibri" pitchFamily="34" charset="0"/>
              </a:rPr>
              <a:t> mutace</a:t>
            </a:r>
          </a:p>
          <a:p>
            <a:r>
              <a:rPr lang="cs-CZ" sz="1600" dirty="0">
                <a:latin typeface="Calibri" pitchFamily="34" charset="0"/>
              </a:rPr>
              <a:t>- např. p53, Rb1, BRCA1 a BRCA2...</a:t>
            </a:r>
          </a:p>
          <a:p>
            <a:r>
              <a:rPr lang="cs-CZ" sz="1600" dirty="0">
                <a:latin typeface="Calibri" pitchFamily="34" charset="0"/>
              </a:rPr>
              <a:t>- aktivace je </a:t>
            </a:r>
            <a:r>
              <a:rPr lang="cs-CZ" sz="1600" b="1" dirty="0">
                <a:latin typeface="Calibri" pitchFamily="34" charset="0"/>
              </a:rPr>
              <a:t>recesivní</a:t>
            </a:r>
            <a:r>
              <a:rPr lang="cs-CZ" sz="1600" dirty="0">
                <a:latin typeface="Calibri" pitchFamily="34" charset="0"/>
              </a:rPr>
              <a:t> - nutný defekt v obou alelách pro vyřazení z provozu</a:t>
            </a:r>
          </a:p>
          <a:p>
            <a:endParaRPr lang="cs-CZ" sz="1600" dirty="0">
              <a:latin typeface="Calibri" pitchFamily="34" charset="0"/>
            </a:endParaRPr>
          </a:p>
        </p:txBody>
      </p:sp>
      <p:grpSp>
        <p:nvGrpSpPr>
          <p:cNvPr id="4" name="Skupina 3"/>
          <p:cNvGrpSpPr/>
          <p:nvPr/>
        </p:nvGrpSpPr>
        <p:grpSpPr>
          <a:xfrm>
            <a:off x="5724128" y="1317649"/>
            <a:ext cx="1464953" cy="608317"/>
            <a:chOff x="6851463" y="2772977"/>
            <a:chExt cx="1464953" cy="608317"/>
          </a:xfrm>
        </p:grpSpPr>
        <p:sp>
          <p:nvSpPr>
            <p:cNvPr id="2" name="Šipka dolů 1"/>
            <p:cNvSpPr/>
            <p:nvPr/>
          </p:nvSpPr>
          <p:spPr>
            <a:xfrm rot="10800000">
              <a:off x="7179945" y="2805230"/>
              <a:ext cx="792088" cy="576064"/>
            </a:xfrm>
            <a:prstGeom prst="downArrow">
              <a:avLst/>
            </a:prstGeom>
            <a:solidFill>
              <a:srgbClr val="CCFFCC"/>
            </a:solidFill>
            <a:ln>
              <a:solidFill>
                <a:srgbClr val="00B050">
                  <a:alpha val="41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ovéPole 2"/>
            <p:cNvSpPr txBox="1"/>
            <p:nvPr/>
          </p:nvSpPr>
          <p:spPr>
            <a:xfrm>
              <a:off x="6851463" y="2772977"/>
              <a:ext cx="146495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600" b="1" dirty="0">
                  <a:solidFill>
                    <a:srgbClr val="00B050"/>
                  </a:solidFill>
                </a:rPr>
                <a:t>CELL CYCLE</a:t>
              </a:r>
              <a:endParaRPr lang="en-US" sz="1600" b="1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8" name="Skupina 7"/>
          <p:cNvGrpSpPr/>
          <p:nvPr/>
        </p:nvGrpSpPr>
        <p:grpSpPr>
          <a:xfrm>
            <a:off x="3203848" y="3324739"/>
            <a:ext cx="1464953" cy="608317"/>
            <a:chOff x="6876256" y="1285111"/>
            <a:chExt cx="1464953" cy="608317"/>
          </a:xfrm>
        </p:grpSpPr>
        <p:sp>
          <p:nvSpPr>
            <p:cNvPr id="6" name="Šipka dolů 5"/>
            <p:cNvSpPr/>
            <p:nvPr/>
          </p:nvSpPr>
          <p:spPr>
            <a:xfrm>
              <a:off x="7204738" y="1317364"/>
              <a:ext cx="792088" cy="576064"/>
            </a:xfrm>
            <a:prstGeom prst="downArrow">
              <a:avLst/>
            </a:prstGeom>
            <a:solidFill>
              <a:srgbClr val="FFCCCC"/>
            </a:solidFill>
            <a:ln>
              <a:solidFill>
                <a:srgbClr val="FF0000">
                  <a:alpha val="41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ovéPole 6"/>
            <p:cNvSpPr txBox="1"/>
            <p:nvPr/>
          </p:nvSpPr>
          <p:spPr>
            <a:xfrm>
              <a:off x="6876256" y="1285111"/>
              <a:ext cx="146495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600" b="1" dirty="0">
                  <a:solidFill>
                    <a:srgbClr val="FF0000"/>
                  </a:solidFill>
                </a:rPr>
                <a:t>CELL CYCLE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170512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154155" y="188640"/>
            <a:ext cx="8882341" cy="584775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cs-CZ" b="1" dirty="0">
                <a:latin typeface="Calibri"/>
                <a:cs typeface="Calibri"/>
              </a:rPr>
              <a:t>Proto-onkogeny a nádorové supresorové geny kódují proteiny, které se účastní řízení růstu buněk</a:t>
            </a:r>
          </a:p>
          <a:p>
            <a:endParaRPr lang="cs-CZ" b="1" dirty="0">
              <a:latin typeface="Calibri" pitchFamily="34" charset="0"/>
            </a:endParaRPr>
          </a:p>
          <a:p>
            <a:r>
              <a:rPr lang="cs-CZ" sz="16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Calibri" pitchFamily="34" charset="0"/>
              </a:rPr>
              <a:t>1.</a:t>
            </a:r>
            <a:r>
              <a:rPr lang="cs-CZ" sz="1600" b="1" dirty="0">
                <a:latin typeface="Calibri" pitchFamily="34" charset="0"/>
              </a:rPr>
              <a:t> Růstové faktory</a:t>
            </a:r>
          </a:p>
          <a:p>
            <a:r>
              <a:rPr lang="cs-CZ" sz="1600" dirty="0">
                <a:latin typeface="Calibri" pitchFamily="34" charset="0"/>
              </a:rPr>
              <a:t>- např. PDGF, EGF...</a:t>
            </a:r>
          </a:p>
          <a:p>
            <a:endParaRPr lang="cs-CZ" sz="1600" b="1" dirty="0">
              <a:latin typeface="Calibri" pitchFamily="34" charset="0"/>
            </a:endParaRPr>
          </a:p>
          <a:p>
            <a:r>
              <a:rPr lang="cs-CZ" sz="1600" b="1" dirty="0">
                <a:solidFill>
                  <a:srgbClr val="00B050"/>
                </a:solidFill>
                <a:latin typeface="Calibri" pitchFamily="34" charset="0"/>
              </a:rPr>
              <a:t>2. </a:t>
            </a:r>
            <a:r>
              <a:rPr lang="cs-CZ" sz="1600" b="1" dirty="0">
                <a:latin typeface="Calibri" pitchFamily="34" charset="0"/>
              </a:rPr>
              <a:t>Receptory pro růstové faktory</a:t>
            </a:r>
          </a:p>
          <a:p>
            <a:r>
              <a:rPr lang="cs-CZ" sz="1600" dirty="0">
                <a:latin typeface="Calibri" pitchFamily="34" charset="0"/>
              </a:rPr>
              <a:t>- např. PDGFR, EGFR...</a:t>
            </a:r>
          </a:p>
          <a:p>
            <a:endParaRPr lang="cs-CZ" sz="1600" dirty="0">
              <a:latin typeface="Calibri" pitchFamily="34" charset="0"/>
            </a:endParaRPr>
          </a:p>
          <a:p>
            <a:r>
              <a:rPr lang="cs-CZ" sz="1600" b="1" dirty="0">
                <a:solidFill>
                  <a:srgbClr val="FF0000"/>
                </a:solidFill>
                <a:latin typeface="Calibri" pitchFamily="34" charset="0"/>
              </a:rPr>
              <a:t>3. </a:t>
            </a:r>
            <a:r>
              <a:rPr lang="cs-CZ" sz="1600" b="1" dirty="0">
                <a:latin typeface="Calibri" pitchFamily="34" charset="0"/>
              </a:rPr>
              <a:t>Nitrobuněčné přenašeče</a:t>
            </a:r>
          </a:p>
          <a:p>
            <a:r>
              <a:rPr lang="cs-CZ" sz="1600" dirty="0">
                <a:latin typeface="Calibri" pitchFamily="34" charset="0"/>
              </a:rPr>
              <a:t>- např. Ras, </a:t>
            </a:r>
            <a:r>
              <a:rPr lang="cs-CZ" sz="1600" dirty="0" err="1">
                <a:latin typeface="Calibri" pitchFamily="34" charset="0"/>
              </a:rPr>
              <a:t>Src</a:t>
            </a:r>
            <a:r>
              <a:rPr lang="cs-CZ" sz="1600" dirty="0">
                <a:latin typeface="Calibri" pitchFamily="34" charset="0"/>
              </a:rPr>
              <a:t>...</a:t>
            </a:r>
          </a:p>
          <a:p>
            <a:endParaRPr lang="cs-CZ" sz="1600" dirty="0">
              <a:latin typeface="Calibri" pitchFamily="34" charset="0"/>
            </a:endParaRPr>
          </a:p>
          <a:p>
            <a:r>
              <a:rPr lang="cs-CZ" sz="1600" b="1" dirty="0">
                <a:solidFill>
                  <a:srgbClr val="FFC000"/>
                </a:solidFill>
                <a:latin typeface="Calibri" pitchFamily="34" charset="0"/>
              </a:rPr>
              <a:t>4. </a:t>
            </a:r>
            <a:r>
              <a:rPr lang="cs-CZ" sz="1600" b="1" dirty="0">
                <a:latin typeface="Calibri" pitchFamily="34" charset="0"/>
              </a:rPr>
              <a:t>Transkripční faktory</a:t>
            </a:r>
          </a:p>
          <a:p>
            <a:r>
              <a:rPr lang="cs-CZ" sz="1600" dirty="0">
                <a:latin typeface="Calibri" pitchFamily="34" charset="0"/>
              </a:rPr>
              <a:t>- např. </a:t>
            </a:r>
            <a:r>
              <a:rPr lang="cs-CZ" sz="1600" dirty="0" err="1">
                <a:latin typeface="Calibri" pitchFamily="34" charset="0"/>
              </a:rPr>
              <a:t>Myc</a:t>
            </a:r>
            <a:r>
              <a:rPr lang="cs-CZ" sz="1600" dirty="0">
                <a:latin typeface="Calibri" pitchFamily="34" charset="0"/>
              </a:rPr>
              <a:t>, </a:t>
            </a:r>
            <a:r>
              <a:rPr lang="cs-CZ" sz="1600" dirty="0" err="1">
                <a:latin typeface="Calibri" pitchFamily="34" charset="0"/>
              </a:rPr>
              <a:t>Fos</a:t>
            </a:r>
            <a:r>
              <a:rPr lang="cs-CZ" sz="1600" dirty="0">
                <a:latin typeface="Calibri" pitchFamily="34" charset="0"/>
              </a:rPr>
              <a:t>...</a:t>
            </a:r>
          </a:p>
          <a:p>
            <a:endParaRPr lang="cs-CZ" sz="1600" dirty="0">
              <a:latin typeface="Calibri" pitchFamily="34" charset="0"/>
            </a:endParaRPr>
          </a:p>
          <a:p>
            <a:r>
              <a:rPr lang="cs-CZ" sz="1600" b="1" dirty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5. </a:t>
            </a:r>
            <a:r>
              <a:rPr lang="cs-CZ" sz="1600" b="1" dirty="0">
                <a:latin typeface="Calibri"/>
                <a:cs typeface="Calibri"/>
              </a:rPr>
              <a:t>Regulátory apoptózy</a:t>
            </a:r>
          </a:p>
          <a:p>
            <a:r>
              <a:rPr lang="cs-CZ" sz="1600" dirty="0">
                <a:latin typeface="Calibri" pitchFamily="34" charset="0"/>
              </a:rPr>
              <a:t>- např. proteinové rodina Bcl2</a:t>
            </a:r>
          </a:p>
          <a:p>
            <a:endParaRPr lang="cs-CZ" sz="1600" dirty="0">
              <a:latin typeface="Calibri" pitchFamily="34" charset="0"/>
            </a:endParaRPr>
          </a:p>
          <a:p>
            <a:r>
              <a:rPr lang="cs-CZ" sz="1600" b="1" dirty="0">
                <a:solidFill>
                  <a:srgbClr val="00B050"/>
                </a:solidFill>
                <a:latin typeface="Calibri"/>
                <a:cs typeface="Calibri"/>
              </a:rPr>
              <a:t>6.</a:t>
            </a:r>
            <a:r>
              <a:rPr lang="cs-CZ" sz="1600" b="1" dirty="0">
                <a:latin typeface="Calibri"/>
                <a:cs typeface="Calibri"/>
              </a:rPr>
              <a:t> Proteiny řídící buněčný cyklus</a:t>
            </a:r>
          </a:p>
          <a:p>
            <a:r>
              <a:rPr lang="cs-CZ" sz="1600" dirty="0">
                <a:latin typeface="Calibri" pitchFamily="34" charset="0"/>
              </a:rPr>
              <a:t>- např. </a:t>
            </a:r>
            <a:r>
              <a:rPr lang="cs-CZ" sz="1600" dirty="0" err="1">
                <a:latin typeface="Calibri" pitchFamily="34" charset="0"/>
              </a:rPr>
              <a:t>cykliny</a:t>
            </a:r>
            <a:r>
              <a:rPr lang="cs-CZ" sz="1600" dirty="0">
                <a:latin typeface="Calibri" pitchFamily="34" charset="0"/>
              </a:rPr>
              <a:t> a </a:t>
            </a:r>
            <a:r>
              <a:rPr lang="cs-CZ" sz="1600" dirty="0" err="1">
                <a:latin typeface="Calibri" pitchFamily="34" charset="0"/>
              </a:rPr>
              <a:t>cyklin</a:t>
            </a:r>
            <a:r>
              <a:rPr lang="cs-CZ" sz="1600" dirty="0">
                <a:latin typeface="Calibri" pitchFamily="34" charset="0"/>
              </a:rPr>
              <a:t>-dependentní kinázy</a:t>
            </a:r>
          </a:p>
          <a:p>
            <a:endParaRPr lang="cs-CZ" sz="1600" dirty="0">
              <a:latin typeface="Calibri" pitchFamily="34" charset="0"/>
            </a:endParaRPr>
          </a:p>
          <a:p>
            <a:r>
              <a:rPr lang="cs-CZ" sz="1600" b="1" dirty="0">
                <a:latin typeface="Calibri" pitchFamily="34" charset="0"/>
              </a:rPr>
              <a:t>7. Proteiny zapojené do oprav DNA</a:t>
            </a:r>
          </a:p>
          <a:p>
            <a:r>
              <a:rPr lang="cs-CZ" sz="1600" dirty="0">
                <a:latin typeface="Calibri" pitchFamily="34" charset="0"/>
              </a:rPr>
              <a:t>- např. BRCA, ATM, ATR, </a:t>
            </a:r>
            <a:r>
              <a:rPr lang="el-GR" sz="1600" dirty="0">
                <a:latin typeface="Calibri" pitchFamily="34" charset="0"/>
              </a:rPr>
              <a:t>γ</a:t>
            </a:r>
            <a:r>
              <a:rPr lang="cs-CZ" sz="1600" dirty="0">
                <a:latin typeface="Calibri" pitchFamily="34" charset="0"/>
              </a:rPr>
              <a:t>H2AX...</a:t>
            </a:r>
          </a:p>
        </p:txBody>
      </p:sp>
      <p:sp>
        <p:nvSpPr>
          <p:cNvPr id="9" name="Ovál 8"/>
          <p:cNvSpPr/>
          <p:nvPr/>
        </p:nvSpPr>
        <p:spPr>
          <a:xfrm>
            <a:off x="3779912" y="1844824"/>
            <a:ext cx="5112568" cy="4874840"/>
          </a:xfrm>
          <a:prstGeom prst="ellipse">
            <a:avLst/>
          </a:prstGeom>
          <a:solidFill>
            <a:srgbClr val="F5D0B1"/>
          </a:solidFill>
          <a:ln w="85725" cmpd="dbl">
            <a:solidFill>
              <a:srgbClr val="C567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Vývojový diagram: uložená data 9"/>
          <p:cNvSpPr/>
          <p:nvPr/>
        </p:nvSpPr>
        <p:spPr>
          <a:xfrm rot="16200000">
            <a:off x="5940152" y="1675656"/>
            <a:ext cx="914400" cy="288032"/>
          </a:xfrm>
          <a:prstGeom prst="flowChartOnlineStorage">
            <a:avLst/>
          </a:prstGeom>
          <a:solidFill>
            <a:srgbClr val="CCFFCC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ál 12"/>
          <p:cNvSpPr/>
          <p:nvPr/>
        </p:nvSpPr>
        <p:spPr>
          <a:xfrm>
            <a:off x="5796136" y="836712"/>
            <a:ext cx="288032" cy="288032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Vývojový diagram: uložená data 13"/>
          <p:cNvSpPr/>
          <p:nvPr/>
        </p:nvSpPr>
        <p:spPr>
          <a:xfrm rot="17159828">
            <a:off x="6014169" y="2455168"/>
            <a:ext cx="457199" cy="288032"/>
          </a:xfrm>
          <a:prstGeom prst="flowChartOnlineStorage">
            <a:avLst/>
          </a:prstGeom>
          <a:solidFill>
            <a:srgbClr val="FFC1C1"/>
          </a:solidFill>
          <a:ln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Vývojový diagram: uložená data 14"/>
          <p:cNvSpPr/>
          <p:nvPr/>
        </p:nvSpPr>
        <p:spPr>
          <a:xfrm rot="17978432">
            <a:off x="5807849" y="2858101"/>
            <a:ext cx="261687" cy="288032"/>
          </a:xfrm>
          <a:prstGeom prst="flowChartOnlineStorage">
            <a:avLst/>
          </a:prstGeom>
          <a:solidFill>
            <a:srgbClr val="FFC1C1"/>
          </a:solidFill>
          <a:ln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ál 16"/>
          <p:cNvSpPr/>
          <p:nvPr/>
        </p:nvSpPr>
        <p:spPr>
          <a:xfrm>
            <a:off x="6252037" y="989112"/>
            <a:ext cx="288032" cy="288032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ál 17"/>
          <p:cNvSpPr/>
          <p:nvPr/>
        </p:nvSpPr>
        <p:spPr>
          <a:xfrm>
            <a:off x="6804248" y="692696"/>
            <a:ext cx="288032" cy="288032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ál 18"/>
          <p:cNvSpPr/>
          <p:nvPr/>
        </p:nvSpPr>
        <p:spPr>
          <a:xfrm>
            <a:off x="4283968" y="3717032"/>
            <a:ext cx="3520008" cy="2794992"/>
          </a:xfrm>
          <a:prstGeom prst="ellipse">
            <a:avLst/>
          </a:prstGeom>
          <a:solidFill>
            <a:srgbClr val="EFB585"/>
          </a:solidFill>
          <a:ln w="85725" cmpd="dbl">
            <a:solidFill>
              <a:srgbClr val="C567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Vývojový diagram: uložená data 15"/>
          <p:cNvSpPr/>
          <p:nvPr/>
        </p:nvSpPr>
        <p:spPr>
          <a:xfrm rot="15467141">
            <a:off x="5583907" y="4020837"/>
            <a:ext cx="347428" cy="288032"/>
          </a:xfrm>
          <a:prstGeom prst="flowChartOnlineStorage">
            <a:avLst/>
          </a:prstGeom>
          <a:solidFill>
            <a:srgbClr val="FFC1C1"/>
          </a:solidFill>
          <a:ln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Vývojový diagram: uložená data 19"/>
          <p:cNvSpPr/>
          <p:nvPr/>
        </p:nvSpPr>
        <p:spPr>
          <a:xfrm rot="17147993">
            <a:off x="5855173" y="3335895"/>
            <a:ext cx="261687" cy="288032"/>
          </a:xfrm>
          <a:prstGeom prst="flowChartOnlineStorage">
            <a:avLst/>
          </a:prstGeom>
          <a:solidFill>
            <a:srgbClr val="FFC1C1"/>
          </a:solidFill>
          <a:ln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Skupina 23"/>
          <p:cNvGrpSpPr/>
          <p:nvPr/>
        </p:nvGrpSpPr>
        <p:grpSpPr>
          <a:xfrm>
            <a:off x="4803813" y="4689514"/>
            <a:ext cx="2262633" cy="398604"/>
            <a:chOff x="3029447" y="1121134"/>
            <a:chExt cx="1902593" cy="258198"/>
          </a:xfrm>
        </p:grpSpPr>
        <p:sp>
          <p:nvSpPr>
            <p:cNvPr id="22" name="Volný tvar 21"/>
            <p:cNvSpPr/>
            <p:nvPr/>
          </p:nvSpPr>
          <p:spPr>
            <a:xfrm>
              <a:off x="3029447" y="1121134"/>
              <a:ext cx="1848355" cy="254588"/>
            </a:xfrm>
            <a:custGeom>
              <a:avLst/>
              <a:gdLst>
                <a:gd name="connsiteX0" fmla="*/ 0 w 1264257"/>
                <a:gd name="connsiteY0" fmla="*/ 0 h 254588"/>
                <a:gd name="connsiteX1" fmla="*/ 111318 w 1264257"/>
                <a:gd name="connsiteY1" fmla="*/ 190831 h 254588"/>
                <a:gd name="connsiteX2" fmla="*/ 238539 w 1264257"/>
                <a:gd name="connsiteY2" fmla="*/ 31805 h 254588"/>
                <a:gd name="connsiteX3" fmla="*/ 365760 w 1264257"/>
                <a:gd name="connsiteY3" fmla="*/ 214685 h 254588"/>
                <a:gd name="connsiteX4" fmla="*/ 453224 w 1264257"/>
                <a:gd name="connsiteY4" fmla="*/ 39756 h 254588"/>
                <a:gd name="connsiteX5" fmla="*/ 548640 w 1264257"/>
                <a:gd name="connsiteY5" fmla="*/ 230588 h 254588"/>
                <a:gd name="connsiteX6" fmla="*/ 659958 w 1264257"/>
                <a:gd name="connsiteY6" fmla="*/ 71562 h 254588"/>
                <a:gd name="connsiteX7" fmla="*/ 747423 w 1264257"/>
                <a:gd name="connsiteY7" fmla="*/ 214685 h 254588"/>
                <a:gd name="connsiteX8" fmla="*/ 858741 w 1264257"/>
                <a:gd name="connsiteY8" fmla="*/ 87464 h 254588"/>
                <a:gd name="connsiteX9" fmla="*/ 954156 w 1264257"/>
                <a:gd name="connsiteY9" fmla="*/ 230588 h 254588"/>
                <a:gd name="connsiteX10" fmla="*/ 1065475 w 1264257"/>
                <a:gd name="connsiteY10" fmla="*/ 87464 h 254588"/>
                <a:gd name="connsiteX11" fmla="*/ 1144988 w 1264257"/>
                <a:gd name="connsiteY11" fmla="*/ 254442 h 254588"/>
                <a:gd name="connsiteX12" fmla="*/ 1264257 w 1264257"/>
                <a:gd name="connsiteY12" fmla="*/ 119269 h 254588"/>
                <a:gd name="connsiteX13" fmla="*/ 1264257 w 1264257"/>
                <a:gd name="connsiteY13" fmla="*/ 119269 h 254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64257" h="254588">
                  <a:moveTo>
                    <a:pt x="0" y="0"/>
                  </a:moveTo>
                  <a:cubicBezTo>
                    <a:pt x="35781" y="92765"/>
                    <a:pt x="71562" y="185530"/>
                    <a:pt x="111318" y="190831"/>
                  </a:cubicBezTo>
                  <a:cubicBezTo>
                    <a:pt x="151074" y="196132"/>
                    <a:pt x="196132" y="27829"/>
                    <a:pt x="238539" y="31805"/>
                  </a:cubicBezTo>
                  <a:cubicBezTo>
                    <a:pt x="280946" y="35781"/>
                    <a:pt x="329979" y="213360"/>
                    <a:pt x="365760" y="214685"/>
                  </a:cubicBezTo>
                  <a:cubicBezTo>
                    <a:pt x="401541" y="216010"/>
                    <a:pt x="422744" y="37105"/>
                    <a:pt x="453224" y="39756"/>
                  </a:cubicBezTo>
                  <a:cubicBezTo>
                    <a:pt x="483704" y="42407"/>
                    <a:pt x="514184" y="225287"/>
                    <a:pt x="548640" y="230588"/>
                  </a:cubicBezTo>
                  <a:cubicBezTo>
                    <a:pt x="583096" y="235889"/>
                    <a:pt x="626828" y="74213"/>
                    <a:pt x="659958" y="71562"/>
                  </a:cubicBezTo>
                  <a:cubicBezTo>
                    <a:pt x="693089" y="68912"/>
                    <a:pt x="714293" y="212035"/>
                    <a:pt x="747423" y="214685"/>
                  </a:cubicBezTo>
                  <a:cubicBezTo>
                    <a:pt x="780554" y="217335"/>
                    <a:pt x="824286" y="84814"/>
                    <a:pt x="858741" y="87464"/>
                  </a:cubicBezTo>
                  <a:cubicBezTo>
                    <a:pt x="893197" y="90115"/>
                    <a:pt x="919700" y="230588"/>
                    <a:pt x="954156" y="230588"/>
                  </a:cubicBezTo>
                  <a:cubicBezTo>
                    <a:pt x="988612" y="230588"/>
                    <a:pt x="1033670" y="83488"/>
                    <a:pt x="1065475" y="87464"/>
                  </a:cubicBezTo>
                  <a:cubicBezTo>
                    <a:pt x="1097280" y="91440"/>
                    <a:pt x="1111858" y="249141"/>
                    <a:pt x="1144988" y="254442"/>
                  </a:cubicBezTo>
                  <a:cubicBezTo>
                    <a:pt x="1178118" y="259743"/>
                    <a:pt x="1264257" y="119269"/>
                    <a:pt x="1264257" y="119269"/>
                  </a:cubicBezTo>
                  <a:lnTo>
                    <a:pt x="1264257" y="119269"/>
                  </a:lnTo>
                </a:path>
              </a:pathLst>
            </a:custGeom>
            <a:ln w="2222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Volný tvar 22"/>
            <p:cNvSpPr/>
            <p:nvPr/>
          </p:nvSpPr>
          <p:spPr>
            <a:xfrm>
              <a:off x="3083685" y="1124744"/>
              <a:ext cx="1848355" cy="254588"/>
            </a:xfrm>
            <a:custGeom>
              <a:avLst/>
              <a:gdLst>
                <a:gd name="connsiteX0" fmla="*/ 0 w 1264257"/>
                <a:gd name="connsiteY0" fmla="*/ 0 h 254588"/>
                <a:gd name="connsiteX1" fmla="*/ 111318 w 1264257"/>
                <a:gd name="connsiteY1" fmla="*/ 190831 h 254588"/>
                <a:gd name="connsiteX2" fmla="*/ 238539 w 1264257"/>
                <a:gd name="connsiteY2" fmla="*/ 31805 h 254588"/>
                <a:gd name="connsiteX3" fmla="*/ 365760 w 1264257"/>
                <a:gd name="connsiteY3" fmla="*/ 214685 h 254588"/>
                <a:gd name="connsiteX4" fmla="*/ 453224 w 1264257"/>
                <a:gd name="connsiteY4" fmla="*/ 39756 h 254588"/>
                <a:gd name="connsiteX5" fmla="*/ 548640 w 1264257"/>
                <a:gd name="connsiteY5" fmla="*/ 230588 h 254588"/>
                <a:gd name="connsiteX6" fmla="*/ 659958 w 1264257"/>
                <a:gd name="connsiteY6" fmla="*/ 71562 h 254588"/>
                <a:gd name="connsiteX7" fmla="*/ 747423 w 1264257"/>
                <a:gd name="connsiteY7" fmla="*/ 214685 h 254588"/>
                <a:gd name="connsiteX8" fmla="*/ 858741 w 1264257"/>
                <a:gd name="connsiteY8" fmla="*/ 87464 h 254588"/>
                <a:gd name="connsiteX9" fmla="*/ 954156 w 1264257"/>
                <a:gd name="connsiteY9" fmla="*/ 230588 h 254588"/>
                <a:gd name="connsiteX10" fmla="*/ 1065475 w 1264257"/>
                <a:gd name="connsiteY10" fmla="*/ 87464 h 254588"/>
                <a:gd name="connsiteX11" fmla="*/ 1144988 w 1264257"/>
                <a:gd name="connsiteY11" fmla="*/ 254442 h 254588"/>
                <a:gd name="connsiteX12" fmla="*/ 1264257 w 1264257"/>
                <a:gd name="connsiteY12" fmla="*/ 119269 h 254588"/>
                <a:gd name="connsiteX13" fmla="*/ 1264257 w 1264257"/>
                <a:gd name="connsiteY13" fmla="*/ 119269 h 254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64257" h="254588">
                  <a:moveTo>
                    <a:pt x="0" y="0"/>
                  </a:moveTo>
                  <a:cubicBezTo>
                    <a:pt x="35781" y="92765"/>
                    <a:pt x="71562" y="185530"/>
                    <a:pt x="111318" y="190831"/>
                  </a:cubicBezTo>
                  <a:cubicBezTo>
                    <a:pt x="151074" y="196132"/>
                    <a:pt x="196132" y="27829"/>
                    <a:pt x="238539" y="31805"/>
                  </a:cubicBezTo>
                  <a:cubicBezTo>
                    <a:pt x="280946" y="35781"/>
                    <a:pt x="329979" y="213360"/>
                    <a:pt x="365760" y="214685"/>
                  </a:cubicBezTo>
                  <a:cubicBezTo>
                    <a:pt x="401541" y="216010"/>
                    <a:pt x="422744" y="37105"/>
                    <a:pt x="453224" y="39756"/>
                  </a:cubicBezTo>
                  <a:cubicBezTo>
                    <a:pt x="483704" y="42407"/>
                    <a:pt x="514184" y="225287"/>
                    <a:pt x="548640" y="230588"/>
                  </a:cubicBezTo>
                  <a:cubicBezTo>
                    <a:pt x="583096" y="235889"/>
                    <a:pt x="626828" y="74213"/>
                    <a:pt x="659958" y="71562"/>
                  </a:cubicBezTo>
                  <a:cubicBezTo>
                    <a:pt x="693089" y="68912"/>
                    <a:pt x="714293" y="212035"/>
                    <a:pt x="747423" y="214685"/>
                  </a:cubicBezTo>
                  <a:cubicBezTo>
                    <a:pt x="780554" y="217335"/>
                    <a:pt x="824286" y="84814"/>
                    <a:pt x="858741" y="87464"/>
                  </a:cubicBezTo>
                  <a:cubicBezTo>
                    <a:pt x="893197" y="90115"/>
                    <a:pt x="919700" y="230588"/>
                    <a:pt x="954156" y="230588"/>
                  </a:cubicBezTo>
                  <a:cubicBezTo>
                    <a:pt x="988612" y="230588"/>
                    <a:pt x="1033670" y="83488"/>
                    <a:pt x="1065475" y="87464"/>
                  </a:cubicBezTo>
                  <a:cubicBezTo>
                    <a:pt x="1097280" y="91440"/>
                    <a:pt x="1111858" y="249141"/>
                    <a:pt x="1144988" y="254442"/>
                  </a:cubicBezTo>
                  <a:cubicBezTo>
                    <a:pt x="1178118" y="259743"/>
                    <a:pt x="1264257" y="119269"/>
                    <a:pt x="1264257" y="119269"/>
                  </a:cubicBezTo>
                  <a:lnTo>
                    <a:pt x="1264257" y="119269"/>
                  </a:lnTo>
                </a:path>
              </a:pathLst>
            </a:custGeom>
            <a:ln w="2222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Ovál 24"/>
          <p:cNvSpPr/>
          <p:nvPr/>
        </p:nvSpPr>
        <p:spPr>
          <a:xfrm>
            <a:off x="5047739" y="4729437"/>
            <a:ext cx="504056" cy="313184"/>
          </a:xfrm>
          <a:prstGeom prst="ellipse">
            <a:avLst/>
          </a:prstGeom>
          <a:solidFill>
            <a:srgbClr val="FAFAA4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http://static1.squarespace.com/static/547bed52e4b0f8c457062764/t/5493a439e4b07e1a0a110424/1418961978113/RepairMario.png?format=1500w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08428">
            <a:off x="5945592" y="5015823"/>
            <a:ext cx="787996" cy="724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ovéPole 25"/>
          <p:cNvSpPr txBox="1"/>
          <p:nvPr/>
        </p:nvSpPr>
        <p:spPr>
          <a:xfrm>
            <a:off x="5091958" y="4738575"/>
            <a:ext cx="4026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="1" dirty="0">
                <a:solidFill>
                  <a:srgbClr val="FFC000"/>
                </a:solidFill>
              </a:rPr>
              <a:t>TF</a:t>
            </a:r>
            <a:endParaRPr lang="en-US" sz="1400" b="1" dirty="0">
              <a:solidFill>
                <a:srgbClr val="FFC000"/>
              </a:solidFill>
            </a:endParaRPr>
          </a:p>
        </p:txBody>
      </p:sp>
      <p:grpSp>
        <p:nvGrpSpPr>
          <p:cNvPr id="31" name="Skupina 30"/>
          <p:cNvGrpSpPr/>
          <p:nvPr/>
        </p:nvGrpSpPr>
        <p:grpSpPr>
          <a:xfrm>
            <a:off x="4281347" y="2924944"/>
            <a:ext cx="866717" cy="640163"/>
            <a:chOff x="7092280" y="3112516"/>
            <a:chExt cx="866717" cy="640163"/>
          </a:xfrm>
        </p:grpSpPr>
        <p:sp>
          <p:nvSpPr>
            <p:cNvPr id="29" name="Výseč 28"/>
            <p:cNvSpPr/>
            <p:nvPr/>
          </p:nvSpPr>
          <p:spPr>
            <a:xfrm>
              <a:off x="7092280" y="3284984"/>
              <a:ext cx="711696" cy="432048"/>
            </a:xfrm>
            <a:prstGeom prst="pie">
              <a:avLst/>
            </a:prstGeom>
            <a:solidFill>
              <a:srgbClr val="FF8585"/>
            </a:solidFill>
            <a:ln>
              <a:solidFill>
                <a:srgbClr val="CC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0" name="Slza 29"/>
            <p:cNvSpPr/>
            <p:nvPr/>
          </p:nvSpPr>
          <p:spPr>
            <a:xfrm rot="10800000">
              <a:off x="7492524" y="3112516"/>
              <a:ext cx="391844" cy="348287"/>
            </a:xfrm>
            <a:prstGeom prst="teardrop">
              <a:avLst/>
            </a:prstGeom>
            <a:solidFill>
              <a:srgbClr val="9BFF9B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extovéPole 33"/>
            <p:cNvSpPr txBox="1"/>
            <p:nvPr/>
          </p:nvSpPr>
          <p:spPr>
            <a:xfrm>
              <a:off x="7156337" y="3444902"/>
              <a:ext cx="57419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400" b="1" dirty="0">
                  <a:solidFill>
                    <a:srgbClr val="CC0000"/>
                  </a:solidFill>
                </a:rPr>
                <a:t>CDK</a:t>
              </a:r>
              <a:endParaRPr lang="en-US" sz="1400" b="1" dirty="0">
                <a:solidFill>
                  <a:srgbClr val="CC0000"/>
                </a:solidFill>
              </a:endParaRPr>
            </a:p>
          </p:txBody>
        </p:sp>
        <p:sp>
          <p:nvSpPr>
            <p:cNvPr id="35" name="TextovéPole 34"/>
            <p:cNvSpPr txBox="1"/>
            <p:nvPr/>
          </p:nvSpPr>
          <p:spPr>
            <a:xfrm>
              <a:off x="7420067" y="3140968"/>
              <a:ext cx="53893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100" dirty="0" err="1">
                  <a:solidFill>
                    <a:srgbClr val="00B050"/>
                  </a:solidFill>
                </a:rPr>
                <a:t>cyclin</a:t>
              </a:r>
              <a:endParaRPr lang="en-US" sz="1100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2048" name="Skupina 2047"/>
          <p:cNvGrpSpPr/>
          <p:nvPr/>
        </p:nvGrpSpPr>
        <p:grpSpPr>
          <a:xfrm>
            <a:off x="7020272" y="3068960"/>
            <a:ext cx="1028365" cy="317027"/>
            <a:chOff x="7308304" y="3265239"/>
            <a:chExt cx="1028365" cy="317027"/>
          </a:xfrm>
        </p:grpSpPr>
        <p:sp>
          <p:nvSpPr>
            <p:cNvPr id="38" name="Ovál 37"/>
            <p:cNvSpPr/>
            <p:nvPr/>
          </p:nvSpPr>
          <p:spPr>
            <a:xfrm>
              <a:off x="7308304" y="3269082"/>
              <a:ext cx="1008112" cy="313184"/>
            </a:xfrm>
            <a:prstGeom prst="ellipse">
              <a:avLst/>
            </a:prstGeom>
            <a:noFill/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ovéPole 36"/>
            <p:cNvSpPr txBox="1"/>
            <p:nvPr/>
          </p:nvSpPr>
          <p:spPr>
            <a:xfrm>
              <a:off x="7337678" y="3265239"/>
              <a:ext cx="99899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400" b="1" dirty="0" err="1">
                  <a:solidFill>
                    <a:schemeClr val="accent1">
                      <a:lumMod val="50000"/>
                    </a:schemeClr>
                  </a:solidFill>
                </a:rPr>
                <a:t>Apoptóza</a:t>
              </a:r>
              <a:endParaRPr lang="en-US" sz="1400" b="1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</p:grpSp>
      <p:sp>
        <p:nvSpPr>
          <p:cNvPr id="2049" name="Obdélník 2048"/>
          <p:cNvSpPr/>
          <p:nvPr/>
        </p:nvSpPr>
        <p:spPr>
          <a:xfrm>
            <a:off x="6684888" y="3212638"/>
            <a:ext cx="63411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n-NO" sz="1200" dirty="0">
                <a:solidFill>
                  <a:schemeClr val="accent1">
                    <a:lumMod val="50000"/>
                  </a:schemeClr>
                </a:solidFill>
              </a:rPr>
              <a:t>Bax</a:t>
            </a:r>
            <a:endParaRPr lang="cs-CZ" sz="12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1" name="Obdélník 40"/>
          <p:cNvSpPr/>
          <p:nvPr/>
        </p:nvSpPr>
        <p:spPr>
          <a:xfrm>
            <a:off x="7366308" y="3368025"/>
            <a:ext cx="63769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dirty="0" err="1">
                <a:solidFill>
                  <a:schemeClr val="accent1">
                    <a:lumMod val="50000"/>
                  </a:schemeClr>
                </a:solidFill>
              </a:rPr>
              <a:t>Bim</a:t>
            </a:r>
            <a:endParaRPr lang="cs-CZ" sz="12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2" name="Obdélník 41"/>
          <p:cNvSpPr/>
          <p:nvPr/>
        </p:nvSpPr>
        <p:spPr>
          <a:xfrm>
            <a:off x="8028384" y="3187064"/>
            <a:ext cx="46322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n-NO" sz="1200" dirty="0">
                <a:solidFill>
                  <a:schemeClr val="accent1">
                    <a:lumMod val="50000"/>
                  </a:schemeClr>
                </a:solidFill>
              </a:rPr>
              <a:t>B</a:t>
            </a:r>
            <a:r>
              <a:rPr lang="cs-CZ" sz="1200" dirty="0">
                <a:solidFill>
                  <a:schemeClr val="accent1">
                    <a:lumMod val="50000"/>
                  </a:schemeClr>
                </a:solidFill>
              </a:rPr>
              <a:t>ad</a:t>
            </a:r>
          </a:p>
        </p:txBody>
      </p:sp>
      <p:sp>
        <p:nvSpPr>
          <p:cNvPr id="43" name="Obdélník 42"/>
          <p:cNvSpPr/>
          <p:nvPr/>
        </p:nvSpPr>
        <p:spPr>
          <a:xfrm>
            <a:off x="6948264" y="2848067"/>
            <a:ext cx="66269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accent1">
                    <a:lumMod val="50000"/>
                  </a:schemeClr>
                </a:solidFill>
              </a:rPr>
              <a:t>Bcl-2</a:t>
            </a:r>
            <a:endParaRPr lang="cs-CZ" sz="12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4" name="Obdélník 43"/>
          <p:cNvSpPr/>
          <p:nvPr/>
        </p:nvSpPr>
        <p:spPr>
          <a:xfrm>
            <a:off x="7685156" y="2822089"/>
            <a:ext cx="72696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>
                <a:solidFill>
                  <a:schemeClr val="accent1">
                    <a:lumMod val="50000"/>
                  </a:schemeClr>
                </a:solidFill>
              </a:rPr>
              <a:t>Bcl-xL</a:t>
            </a:r>
            <a:endParaRPr lang="cs-CZ" sz="12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2" name="TextovéPole 1"/>
          <p:cNvSpPr txBox="1">
            <a:spLocks noChangeArrowheads="1"/>
          </p:cNvSpPr>
          <p:nvPr/>
        </p:nvSpPr>
        <p:spPr bwMode="auto">
          <a:xfrm>
            <a:off x="51538" y="6528356"/>
            <a:ext cx="489473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cs-CZ" sz="1200" i="1" dirty="0"/>
              <a:t>PDGF - </a:t>
            </a:r>
            <a:r>
              <a:rPr lang="cs-CZ" sz="1200" i="1" dirty="0" err="1"/>
              <a:t>Platelet-derived</a:t>
            </a:r>
            <a:r>
              <a:rPr lang="cs-CZ" sz="1200" i="1" dirty="0"/>
              <a:t> </a:t>
            </a:r>
            <a:r>
              <a:rPr lang="cs-CZ" sz="1200" i="1" dirty="0" err="1"/>
              <a:t>growth</a:t>
            </a:r>
            <a:r>
              <a:rPr lang="cs-CZ" sz="1200" i="1" dirty="0"/>
              <a:t> </a:t>
            </a:r>
            <a:r>
              <a:rPr lang="cs-CZ" sz="1200" i="1" dirty="0" err="1"/>
              <a:t>factor</a:t>
            </a:r>
            <a:r>
              <a:rPr lang="cs-CZ" sz="1200" i="1" dirty="0"/>
              <a:t>, EGF - </a:t>
            </a:r>
            <a:r>
              <a:rPr lang="cs-CZ" sz="1200" i="1" dirty="0" err="1"/>
              <a:t>Epidermal</a:t>
            </a:r>
            <a:r>
              <a:rPr lang="cs-CZ" sz="1200" i="1" dirty="0"/>
              <a:t> </a:t>
            </a:r>
            <a:r>
              <a:rPr lang="cs-CZ" sz="1200" i="1" dirty="0" err="1"/>
              <a:t>growth</a:t>
            </a:r>
            <a:r>
              <a:rPr lang="cs-CZ" sz="1200" i="1" dirty="0"/>
              <a:t> </a:t>
            </a:r>
            <a:r>
              <a:rPr lang="cs-CZ" sz="1200" i="1" dirty="0" err="1"/>
              <a:t>factor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11533521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Grp="1" noChangeArrowheads="1"/>
          </p:cNvSpPr>
          <p:nvPr>
            <p:ph type="body"/>
          </p:nvPr>
        </p:nvSpPr>
        <p:spPr>
          <a:xfrm>
            <a:off x="179512" y="260648"/>
            <a:ext cx="3816424" cy="432048"/>
          </a:xfrm>
        </p:spPr>
        <p:txBody>
          <a:bodyPr lIns="91440" tIns="45720" rIns="91440" bIns="45720" anchor="t"/>
          <a:lstStyle/>
          <a:p>
            <a:pPr marL="340995" indent="-340995" algn="l" eaLnBrk="1" hangingPunct="1">
              <a:spcBef>
                <a:spcPts val="5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cs-CZ" sz="1800" b="1" dirty="0">
                <a:solidFill>
                  <a:schemeClr val="tx1"/>
                </a:solidFill>
                <a:latin typeface="Calibri"/>
                <a:cs typeface="Calibri"/>
              </a:rPr>
              <a:t>Patologická aktivace proto-onkogenů</a:t>
            </a:r>
            <a:endParaRPr lang="cs-CZ" sz="18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marL="340995" indent="-340995" algn="l" eaLnBrk="1" hangingPunct="1">
              <a:spcBef>
                <a:spcPts val="700"/>
              </a:spcBef>
              <a:buFont typeface="Arial" charset="0"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endParaRPr lang="cs-CZ" sz="18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marL="340995" indent="-340995" algn="l" eaLnBrk="1" hangingPunct="1">
              <a:spcBef>
                <a:spcPts val="700"/>
              </a:spcBef>
              <a:buFont typeface="Arial" charset="0"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endParaRPr lang="cs-CZ" sz="18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" name="Obrázek 2">
            <a:extLst>
              <a:ext uri="{FF2B5EF4-FFF2-40B4-BE49-F238E27FC236}">
                <a16:creationId xmlns:a16="http://schemas.microsoft.com/office/drawing/2014/main" id="{8823A5C8-0F1C-5F96-2413-F78AD0FF07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342" b="214"/>
          <a:stretch/>
        </p:blipFill>
        <p:spPr>
          <a:xfrm>
            <a:off x="712177" y="1492934"/>
            <a:ext cx="7719646" cy="388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4984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fis.org/x-graphics/05-02-graph2.g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8" t="2532" r="2191" b="14940"/>
          <a:stretch/>
        </p:blipFill>
        <p:spPr bwMode="auto">
          <a:xfrm>
            <a:off x="3131840" y="3883968"/>
            <a:ext cx="5550011" cy="2759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élník 4"/>
          <p:cNvSpPr/>
          <p:nvPr/>
        </p:nvSpPr>
        <p:spPr>
          <a:xfrm>
            <a:off x="154155" y="116632"/>
            <a:ext cx="8882341" cy="4093428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cs-CZ" sz="2000" b="1" dirty="0">
                <a:latin typeface="Calibri"/>
                <a:cs typeface="Calibri"/>
              </a:rPr>
              <a:t>Rakovina</a:t>
            </a:r>
          </a:p>
          <a:p>
            <a:endParaRPr lang="cs-CZ" sz="1600" dirty="0">
              <a:latin typeface="Calibri" pitchFamily="34" charset="0"/>
            </a:endParaRPr>
          </a:p>
          <a:p>
            <a:r>
              <a:rPr lang="cs-CZ" sz="1600" i="1" dirty="0">
                <a:latin typeface="Calibri"/>
                <a:cs typeface="Calibri"/>
              </a:rPr>
              <a:t>Komplexní onemocnění vycházející z poruch buněčného cyklu.</a:t>
            </a:r>
            <a:endParaRPr lang="cs-CZ" sz="1600" i="1" dirty="0">
              <a:latin typeface="Calibri" pitchFamily="34" charset="0"/>
              <a:cs typeface="Calibri"/>
            </a:endParaRPr>
          </a:p>
          <a:p>
            <a:r>
              <a:rPr lang="cs-CZ" sz="1600" i="1" dirty="0">
                <a:latin typeface="Calibri"/>
                <a:cs typeface="Calibri"/>
              </a:rPr>
              <a:t>Způsobena maligním nádorem.</a:t>
            </a:r>
            <a:endParaRPr lang="cs-CZ" sz="1600" i="1" dirty="0">
              <a:latin typeface="Calibri" pitchFamily="34" charset="0"/>
              <a:cs typeface="Calibri"/>
            </a:endParaRPr>
          </a:p>
          <a:p>
            <a:endParaRPr lang="cs-CZ" sz="1600" dirty="0">
              <a:latin typeface="Calibri" pitchFamily="34" charset="0"/>
            </a:endParaRPr>
          </a:p>
          <a:p>
            <a:r>
              <a:rPr lang="cs-CZ" sz="1600" dirty="0">
                <a:latin typeface="Calibri"/>
                <a:cs typeface="Calibri"/>
              </a:rPr>
              <a:t>- v civilizovaném světě je šance na vznik rakoviny zhruba u 50 % populace</a:t>
            </a:r>
          </a:p>
          <a:p>
            <a:r>
              <a:rPr lang="cs-CZ" sz="1600" dirty="0">
                <a:latin typeface="Calibri" pitchFamily="34" charset="0"/>
              </a:rPr>
              <a:t>- druhá nejčastější příčina úmrtí po kardiovaskulárních nemocech</a:t>
            </a:r>
          </a:p>
          <a:p>
            <a:r>
              <a:rPr lang="cs-CZ" sz="1600" dirty="0">
                <a:latin typeface="Calibri" pitchFamily="34" charset="0"/>
              </a:rPr>
              <a:t>- vývoj rakoviny je postupný proces kumulace změn - vyšší riziko s věkem</a:t>
            </a:r>
          </a:p>
          <a:p>
            <a:endParaRPr lang="cs-CZ" sz="1600" b="1" dirty="0">
              <a:latin typeface="Calibri" pitchFamily="34" charset="0"/>
            </a:endParaRPr>
          </a:p>
          <a:p>
            <a:r>
              <a:rPr lang="cs-CZ" sz="1600" b="1" dirty="0">
                <a:latin typeface="Calibri" pitchFamily="34" charset="0"/>
              </a:rPr>
              <a:t>Nádor</a:t>
            </a:r>
            <a:r>
              <a:rPr lang="cs-CZ" sz="1600" dirty="0">
                <a:latin typeface="Calibri" pitchFamily="34" charset="0"/>
              </a:rPr>
              <a:t> (tumor, neoplazma, novotvar)</a:t>
            </a:r>
          </a:p>
          <a:p>
            <a:r>
              <a:rPr lang="cs-CZ" sz="1600" dirty="0">
                <a:latin typeface="Calibri"/>
                <a:cs typeface="Calibri"/>
              </a:rPr>
              <a:t>- patologický útvar tvořený v tkáni mnohobuněčného organismu, jehož růst se vymkl kontrole</a:t>
            </a:r>
            <a:endParaRPr lang="cs-CZ" sz="1600" dirty="0">
              <a:latin typeface="Calibri" pitchFamily="34" charset="0"/>
              <a:cs typeface="Calibri"/>
            </a:endParaRPr>
          </a:p>
          <a:p>
            <a:r>
              <a:rPr lang="cs-CZ" sz="1600" dirty="0">
                <a:latin typeface="Calibri"/>
                <a:cs typeface="Calibri"/>
              </a:rPr>
              <a:t>- dělení buněk není omezováno žádným regulačním mechanismem</a:t>
            </a:r>
            <a:endParaRPr lang="cs-CZ" sz="1600" dirty="0">
              <a:latin typeface="Calibri" pitchFamily="34" charset="0"/>
              <a:cs typeface="Calibri"/>
            </a:endParaRP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cs-CZ" altLang="cs-CZ" sz="1600" b="1" dirty="0">
              <a:latin typeface="Calibri" pitchFamily="34" charset="0"/>
            </a:endParaRP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cs-CZ" altLang="cs-CZ" sz="1600" b="1" dirty="0">
                <a:latin typeface="Calibri" pitchFamily="34" charset="0"/>
              </a:rPr>
              <a:t>Kancerogeneze = Karcinogeneze</a:t>
            </a:r>
          </a:p>
          <a:p>
            <a:pPr>
              <a:buClr>
                <a:srgbClr val="000000"/>
              </a:buClr>
              <a:buSzPct val="100000"/>
            </a:pPr>
            <a:r>
              <a:rPr lang="cs-CZ" altLang="cs-CZ" sz="1600" dirty="0">
                <a:latin typeface="Calibri"/>
                <a:cs typeface="Calibri"/>
              </a:rPr>
              <a:t>- proces vzniku a vývoje nádoru</a:t>
            </a:r>
          </a:p>
          <a:p>
            <a:endParaRPr lang="cs-CZ" sz="1600" dirty="0">
              <a:latin typeface="Calibri" pitchFamily="34" charset="0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67300" y="6504573"/>
            <a:ext cx="96968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200" i="1" dirty="0"/>
              <a:t>www.fis.org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32823228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386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1945779"/>
              </p:ext>
            </p:extLst>
          </p:nvPr>
        </p:nvGraphicFramePr>
        <p:xfrm>
          <a:off x="6511465" y="452131"/>
          <a:ext cx="1789112" cy="2016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1809524" imgH="2038095" progId="">
                  <p:embed/>
                </p:oleObj>
              </mc:Choice>
              <mc:Fallback>
                <p:oleObj r:id="rId3" imgW="1809524" imgH="2038095" progId="">
                  <p:embed/>
                  <p:pic>
                    <p:nvPicPr>
                      <p:cNvPr id="16386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11465" y="452131"/>
                        <a:ext cx="1789112" cy="2016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2"/>
          <p:cNvSpPr>
            <a:spLocks noGrp="1" noChangeArrowheads="1"/>
          </p:cNvSpPr>
          <p:nvPr>
            <p:ph type="body"/>
          </p:nvPr>
        </p:nvSpPr>
        <p:spPr>
          <a:xfrm>
            <a:off x="179388" y="808038"/>
            <a:ext cx="8147050" cy="2620962"/>
          </a:xfrm>
        </p:spPr>
        <p:txBody>
          <a:bodyPr anchor="t"/>
          <a:lstStyle/>
          <a:p>
            <a:pPr marL="360363" indent="-360363" algn="l" eaLnBrk="1" hangingPunct="1">
              <a:lnSpc>
                <a:spcPct val="90000"/>
              </a:lnSpc>
              <a:spcBef>
                <a:spcPts val="500"/>
              </a:spcBef>
              <a:tabLst>
                <a:tab pos="931863" algn="l"/>
                <a:tab pos="1846263" algn="l"/>
                <a:tab pos="2760663" algn="l"/>
                <a:tab pos="3675063" algn="l"/>
                <a:tab pos="4589463" algn="l"/>
                <a:tab pos="5503863" algn="l"/>
                <a:tab pos="6418263" algn="l"/>
                <a:tab pos="7332663" algn="l"/>
                <a:tab pos="8247063" algn="l"/>
                <a:tab pos="9161463" algn="l"/>
                <a:tab pos="10075863" algn="l"/>
              </a:tabLst>
              <a:defRPr/>
            </a:pPr>
            <a:r>
              <a:rPr lang="cs-CZ" sz="1600" b="1" dirty="0">
                <a:solidFill>
                  <a:schemeClr val="tx1"/>
                </a:solidFill>
                <a:latin typeface="Calibri" pitchFamily="34" charset="0"/>
              </a:rPr>
              <a:t>Interfáze</a:t>
            </a:r>
          </a:p>
          <a:p>
            <a:pPr marL="360363" indent="-360363" algn="l" eaLnBrk="1" hangingPunct="1">
              <a:lnSpc>
                <a:spcPct val="90000"/>
              </a:lnSpc>
              <a:spcBef>
                <a:spcPts val="500"/>
              </a:spcBef>
              <a:tabLst>
                <a:tab pos="931863" algn="l"/>
                <a:tab pos="1846263" algn="l"/>
                <a:tab pos="2760663" algn="l"/>
                <a:tab pos="3675063" algn="l"/>
                <a:tab pos="4589463" algn="l"/>
                <a:tab pos="5503863" algn="l"/>
                <a:tab pos="6418263" algn="l"/>
                <a:tab pos="7332663" algn="l"/>
                <a:tab pos="8247063" algn="l"/>
                <a:tab pos="9161463" algn="l"/>
                <a:tab pos="10075863" algn="l"/>
              </a:tabLst>
              <a:defRPr/>
            </a:pPr>
            <a:r>
              <a:rPr lang="cs-CZ" sz="1600" b="1" dirty="0">
                <a:solidFill>
                  <a:schemeClr val="tx1"/>
                </a:solidFill>
                <a:latin typeface="Calibri" pitchFamily="34" charset="0"/>
              </a:rPr>
              <a:t>G1 fáze </a:t>
            </a:r>
            <a:r>
              <a:rPr lang="cs-CZ" sz="1600" dirty="0">
                <a:solidFill>
                  <a:schemeClr val="tx1"/>
                </a:solidFill>
                <a:latin typeface="Calibri" pitchFamily="34" charset="0"/>
              </a:rPr>
              <a:t>- období růstu buňky</a:t>
            </a:r>
          </a:p>
          <a:p>
            <a:pPr marL="360363" indent="-360363" algn="l" eaLnBrk="1" hangingPunct="1">
              <a:lnSpc>
                <a:spcPct val="90000"/>
              </a:lnSpc>
              <a:spcBef>
                <a:spcPts val="500"/>
              </a:spcBef>
              <a:buClrTx/>
              <a:buSzTx/>
              <a:buFontTx/>
              <a:buNone/>
              <a:tabLst>
                <a:tab pos="931863" algn="l"/>
                <a:tab pos="1846263" algn="l"/>
                <a:tab pos="2760663" algn="l"/>
                <a:tab pos="3675063" algn="l"/>
                <a:tab pos="4589463" algn="l"/>
                <a:tab pos="5503863" algn="l"/>
                <a:tab pos="6418263" algn="l"/>
                <a:tab pos="7332663" algn="l"/>
                <a:tab pos="8247063" algn="l"/>
                <a:tab pos="9161463" algn="l"/>
                <a:tab pos="10075863" algn="l"/>
              </a:tabLst>
              <a:defRPr/>
            </a:pPr>
            <a:r>
              <a:rPr lang="cs-CZ" sz="1600" dirty="0">
                <a:solidFill>
                  <a:schemeClr val="tx1"/>
                </a:solidFill>
                <a:latin typeface="Calibri" pitchFamily="34" charset="0"/>
              </a:rPr>
              <a:t>postup fází G1 je řízen dvěma kontrolními body: </a:t>
            </a:r>
          </a:p>
          <a:p>
            <a:pPr marL="360363" indent="-360363" algn="l" eaLnBrk="1" hangingPunct="1">
              <a:lnSpc>
                <a:spcPct val="90000"/>
              </a:lnSpc>
              <a:spcBef>
                <a:spcPts val="500"/>
              </a:spcBef>
              <a:buClrTx/>
              <a:buSzTx/>
              <a:buFontTx/>
              <a:buNone/>
              <a:tabLst>
                <a:tab pos="931863" algn="l"/>
                <a:tab pos="1846263" algn="l"/>
                <a:tab pos="2760663" algn="l"/>
                <a:tab pos="3675063" algn="l"/>
                <a:tab pos="4589463" algn="l"/>
                <a:tab pos="5503863" algn="l"/>
                <a:tab pos="6418263" algn="l"/>
                <a:tab pos="7332663" algn="l"/>
                <a:tab pos="8247063" algn="l"/>
                <a:tab pos="9161463" algn="l"/>
                <a:tab pos="10075863" algn="l"/>
              </a:tabLst>
              <a:defRPr/>
            </a:pPr>
            <a:r>
              <a:rPr lang="cs-CZ" sz="1600" dirty="0">
                <a:solidFill>
                  <a:schemeClr val="tx1"/>
                </a:solidFill>
                <a:latin typeface="Calibri" pitchFamily="34" charset="0"/>
              </a:rPr>
              <a:t>	a) bodem restrikce (kontrola velikosti buňky, vnější signály)</a:t>
            </a:r>
          </a:p>
          <a:p>
            <a:pPr marL="360363" indent="-360363" algn="l" eaLnBrk="1" hangingPunct="1">
              <a:lnSpc>
                <a:spcPct val="90000"/>
              </a:lnSpc>
              <a:spcBef>
                <a:spcPts val="600"/>
              </a:spcBef>
              <a:buClrTx/>
              <a:buSzTx/>
              <a:buFontTx/>
              <a:buNone/>
              <a:tabLst>
                <a:tab pos="931863" algn="l"/>
                <a:tab pos="1846263" algn="l"/>
                <a:tab pos="2760663" algn="l"/>
                <a:tab pos="3675063" algn="l"/>
                <a:tab pos="4589463" algn="l"/>
                <a:tab pos="5503863" algn="l"/>
                <a:tab pos="6418263" algn="l"/>
                <a:tab pos="7332663" algn="l"/>
                <a:tab pos="8247063" algn="l"/>
                <a:tab pos="9161463" algn="l"/>
                <a:tab pos="10075863" algn="l"/>
              </a:tabLst>
              <a:defRPr/>
            </a:pPr>
            <a:r>
              <a:rPr lang="cs-CZ" sz="1600" dirty="0">
                <a:solidFill>
                  <a:schemeClr val="tx1"/>
                </a:solidFill>
                <a:latin typeface="Calibri" pitchFamily="34" charset="0"/>
              </a:rPr>
              <a:t>	b) kontrolním bodem sledujícím stav DNA    </a:t>
            </a:r>
          </a:p>
          <a:p>
            <a:pPr algn="l" eaLnBrk="1" hangingPunct="1">
              <a:lnSpc>
                <a:spcPct val="90000"/>
              </a:lnSpc>
              <a:spcBef>
                <a:spcPts val="500"/>
              </a:spcBef>
              <a:tabLst>
                <a:tab pos="931863" algn="l"/>
                <a:tab pos="1846263" algn="l"/>
                <a:tab pos="2760663" algn="l"/>
                <a:tab pos="3675063" algn="l"/>
                <a:tab pos="4589463" algn="l"/>
                <a:tab pos="5503863" algn="l"/>
                <a:tab pos="6418263" algn="l"/>
                <a:tab pos="7332663" algn="l"/>
                <a:tab pos="8247063" algn="l"/>
                <a:tab pos="9161463" algn="l"/>
                <a:tab pos="10075863" algn="l"/>
              </a:tabLst>
              <a:defRPr/>
            </a:pPr>
            <a:r>
              <a:rPr lang="cs-CZ" sz="1600" b="1" dirty="0">
                <a:solidFill>
                  <a:schemeClr val="tx1"/>
                </a:solidFill>
                <a:latin typeface="Calibri" pitchFamily="34" charset="0"/>
              </a:rPr>
              <a:t>S fáze </a:t>
            </a:r>
            <a:r>
              <a:rPr lang="cs-CZ" sz="1600" dirty="0">
                <a:solidFill>
                  <a:schemeClr val="tx1"/>
                </a:solidFill>
                <a:latin typeface="Calibri" pitchFamily="34" charset="0"/>
              </a:rPr>
              <a:t>– replikace DNA</a:t>
            </a:r>
          </a:p>
          <a:p>
            <a:pPr algn="l" eaLnBrk="1" hangingPunct="1">
              <a:lnSpc>
                <a:spcPct val="90000"/>
              </a:lnSpc>
              <a:spcBef>
                <a:spcPts val="500"/>
              </a:spcBef>
              <a:tabLst>
                <a:tab pos="931863" algn="l"/>
                <a:tab pos="1846263" algn="l"/>
                <a:tab pos="2760663" algn="l"/>
                <a:tab pos="3675063" algn="l"/>
                <a:tab pos="4589463" algn="l"/>
                <a:tab pos="5503863" algn="l"/>
                <a:tab pos="6418263" algn="l"/>
                <a:tab pos="7332663" algn="l"/>
                <a:tab pos="8247063" algn="l"/>
                <a:tab pos="9161463" algn="l"/>
                <a:tab pos="10075863" algn="l"/>
              </a:tabLst>
              <a:defRPr/>
            </a:pPr>
            <a:r>
              <a:rPr lang="cs-CZ" sz="1600" b="1" dirty="0">
                <a:solidFill>
                  <a:schemeClr val="tx1"/>
                </a:solidFill>
                <a:latin typeface="Calibri" pitchFamily="34" charset="0"/>
              </a:rPr>
              <a:t>G2 fáze – </a:t>
            </a:r>
            <a:r>
              <a:rPr lang="cs-CZ" sz="1600" dirty="0">
                <a:solidFill>
                  <a:schemeClr val="tx1"/>
                </a:solidFill>
                <a:latin typeface="Calibri" pitchFamily="34" charset="0"/>
              </a:rPr>
              <a:t>růst buňky, příprava na mitózu </a:t>
            </a:r>
          </a:p>
          <a:p>
            <a:pPr algn="l" eaLnBrk="1" hangingPunct="1">
              <a:lnSpc>
                <a:spcPct val="90000"/>
              </a:lnSpc>
              <a:spcBef>
                <a:spcPts val="500"/>
              </a:spcBef>
              <a:tabLst>
                <a:tab pos="931863" algn="l"/>
                <a:tab pos="1846263" algn="l"/>
                <a:tab pos="2760663" algn="l"/>
                <a:tab pos="3675063" algn="l"/>
                <a:tab pos="4589463" algn="l"/>
                <a:tab pos="5503863" algn="l"/>
                <a:tab pos="6418263" algn="l"/>
                <a:tab pos="7332663" algn="l"/>
                <a:tab pos="8247063" algn="l"/>
                <a:tab pos="9161463" algn="l"/>
                <a:tab pos="10075863" algn="l"/>
              </a:tabLst>
              <a:defRPr/>
            </a:pPr>
            <a:r>
              <a:rPr lang="cs-CZ" sz="1600" dirty="0">
                <a:solidFill>
                  <a:schemeClr val="tx1"/>
                </a:solidFill>
                <a:latin typeface="Calibri" pitchFamily="34" charset="0"/>
              </a:rPr>
              <a:t>kontrolní bod G2 sledující poškození DNA - kontrola struktury DNA </a:t>
            </a:r>
          </a:p>
          <a:p>
            <a:pPr marL="360363" indent="-360363" algn="l" eaLnBrk="1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tabLst>
                <a:tab pos="931863" algn="l"/>
                <a:tab pos="1846263" algn="l"/>
                <a:tab pos="2760663" algn="l"/>
                <a:tab pos="3675063" algn="l"/>
                <a:tab pos="4589463" algn="l"/>
                <a:tab pos="5503863" algn="l"/>
                <a:tab pos="6418263" algn="l"/>
                <a:tab pos="7332663" algn="l"/>
                <a:tab pos="8247063" algn="l"/>
                <a:tab pos="9161463" algn="l"/>
                <a:tab pos="10075863" algn="l"/>
              </a:tabLst>
              <a:defRPr/>
            </a:pPr>
            <a:endParaRPr lang="cs-CZ" sz="1600" dirty="0">
              <a:solidFill>
                <a:schemeClr val="tx1"/>
              </a:solidFill>
              <a:latin typeface="Calibri" pitchFamily="34" charset="0"/>
            </a:endParaRPr>
          </a:p>
          <a:p>
            <a:pPr marL="360363" indent="-360363" algn="l" eaLnBrk="1" hangingPunct="1">
              <a:lnSpc>
                <a:spcPct val="90000"/>
              </a:lnSpc>
              <a:spcBef>
                <a:spcPts val="500"/>
              </a:spcBef>
              <a:buClrTx/>
              <a:buSzTx/>
              <a:buFontTx/>
              <a:buNone/>
              <a:tabLst>
                <a:tab pos="931863" algn="l"/>
                <a:tab pos="1846263" algn="l"/>
                <a:tab pos="2760663" algn="l"/>
                <a:tab pos="3675063" algn="l"/>
                <a:tab pos="4589463" algn="l"/>
                <a:tab pos="5503863" algn="l"/>
                <a:tab pos="6418263" algn="l"/>
                <a:tab pos="7332663" algn="l"/>
                <a:tab pos="8247063" algn="l"/>
                <a:tab pos="9161463" algn="l"/>
                <a:tab pos="10075863" algn="l"/>
              </a:tabLst>
              <a:defRPr/>
            </a:pPr>
            <a:endParaRPr lang="cs-CZ" sz="1600" b="1" dirty="0">
              <a:solidFill>
                <a:schemeClr val="tx1"/>
              </a:solidFill>
              <a:latin typeface="Calibri" pitchFamily="34" charset="0"/>
            </a:endParaRPr>
          </a:p>
        </p:txBody>
      </p:sp>
      <p:grpSp>
        <p:nvGrpSpPr>
          <p:cNvPr id="16388" name="Group 3"/>
          <p:cNvGrpSpPr>
            <a:grpSpLocks/>
          </p:cNvGrpSpPr>
          <p:nvPr/>
        </p:nvGrpSpPr>
        <p:grpSpPr bwMode="auto">
          <a:xfrm>
            <a:off x="4134978" y="3073826"/>
            <a:ext cx="5002212" cy="3598863"/>
            <a:chOff x="2517" y="1842"/>
            <a:chExt cx="3151" cy="2267"/>
          </a:xfrm>
        </p:grpSpPr>
        <p:graphicFrame>
          <p:nvGraphicFramePr>
            <p:cNvPr id="16392" name="Object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973371130"/>
                </p:ext>
              </p:extLst>
            </p:nvPr>
          </p:nvGraphicFramePr>
          <p:xfrm>
            <a:off x="2517" y="1842"/>
            <a:ext cx="3152" cy="225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Rastrový obrázek" r:id="rId5" imgW="4896533" imgH="3457143" progId="Paint.Picture">
                    <p:embed/>
                  </p:oleObj>
                </mc:Choice>
                <mc:Fallback>
                  <p:oleObj name="Rastrový obrázek" r:id="rId5" imgW="4896533" imgH="3457143" progId="Paint.Picture">
                    <p:embed/>
                    <p:pic>
                      <p:nvPicPr>
                        <p:cNvPr id="16392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517" y="1842"/>
                          <a:ext cx="3152" cy="225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blipFill dpi="0" rotWithShape="0">
                                <a:blip/>
                                <a:srcRect/>
                                <a:stretch>
                                  <a:fillRect/>
                                </a:stretch>
                              </a:blip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6393" name="Oval 5"/>
            <p:cNvSpPr>
              <a:spLocks noChangeArrowheads="1"/>
            </p:cNvSpPr>
            <p:nvPr/>
          </p:nvSpPr>
          <p:spPr bwMode="auto">
            <a:xfrm>
              <a:off x="4422" y="3597"/>
              <a:ext cx="719" cy="513"/>
            </a:xfrm>
            <a:prstGeom prst="ellipse">
              <a:avLst/>
            </a:prstGeom>
            <a:noFill/>
            <a:ln w="1584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eaLnBrk="1" hangingPunct="1"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endParaRPr lang="cs-CZ" altLang="cs-CZ"/>
            </a:p>
          </p:txBody>
        </p:sp>
        <p:sp>
          <p:nvSpPr>
            <p:cNvPr id="16394" name="Oval 6"/>
            <p:cNvSpPr>
              <a:spLocks noChangeArrowheads="1"/>
            </p:cNvSpPr>
            <p:nvPr/>
          </p:nvSpPr>
          <p:spPr bwMode="auto">
            <a:xfrm>
              <a:off x="3871" y="3297"/>
              <a:ext cx="550" cy="257"/>
            </a:xfrm>
            <a:prstGeom prst="ellipse">
              <a:avLst/>
            </a:prstGeom>
            <a:noFill/>
            <a:ln w="1584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eaLnBrk="1" hangingPunct="1"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endParaRPr lang="cs-CZ" altLang="cs-CZ"/>
            </a:p>
          </p:txBody>
        </p:sp>
      </p:grpSp>
      <p:sp>
        <p:nvSpPr>
          <p:cNvPr id="16389" name="Rectangle 7"/>
          <p:cNvSpPr>
            <a:spLocks noChangeArrowheads="1"/>
          </p:cNvSpPr>
          <p:nvPr/>
        </p:nvSpPr>
        <p:spPr bwMode="auto">
          <a:xfrm>
            <a:off x="203200" y="260648"/>
            <a:ext cx="2952551" cy="410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/>
          <a:p>
            <a:pPr marL="341313" indent="-341313" eaLnBrk="1" hangingPunct="1"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</a:pPr>
            <a:r>
              <a:rPr lang="cs-CZ" altLang="cs-CZ" b="1" dirty="0">
                <a:latin typeface="Calibri" pitchFamily="34" charset="0"/>
              </a:rPr>
              <a:t>Buněčný cyklus</a:t>
            </a:r>
          </a:p>
        </p:txBody>
      </p:sp>
      <p:sp>
        <p:nvSpPr>
          <p:cNvPr id="16391" name="Rectangle 9"/>
          <p:cNvSpPr>
            <a:spLocks noChangeArrowheads="1"/>
          </p:cNvSpPr>
          <p:nvPr/>
        </p:nvSpPr>
        <p:spPr bwMode="auto">
          <a:xfrm>
            <a:off x="179512" y="5013325"/>
            <a:ext cx="4032126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/>
          <a:p>
            <a:pPr marL="341313" indent="-341313" eaLnBrk="1" hangingPunct="1"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</a:pPr>
            <a:r>
              <a:rPr lang="cs-CZ" altLang="cs-CZ" sz="1600" b="1" dirty="0">
                <a:latin typeface="Calibri" pitchFamily="34" charset="0"/>
              </a:rPr>
              <a:t>Mitóza</a:t>
            </a:r>
          </a:p>
          <a:p>
            <a:pPr marL="341313" indent="-341313" eaLnBrk="1" hangingPunct="1"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</a:pPr>
            <a:r>
              <a:rPr lang="cs-CZ" altLang="cs-CZ" sz="1600" b="1" dirty="0">
                <a:latin typeface="Calibri" pitchFamily="34" charset="0"/>
              </a:rPr>
              <a:t>M kontrolní bod</a:t>
            </a:r>
            <a:r>
              <a:rPr lang="cs-CZ" altLang="cs-CZ" sz="1600" dirty="0">
                <a:latin typeface="Calibri" pitchFamily="34" charset="0"/>
              </a:rPr>
              <a:t> </a:t>
            </a:r>
          </a:p>
          <a:p>
            <a:pPr marL="341313" indent="-341313" eaLnBrk="1" hangingPunct="1"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</a:pPr>
            <a:r>
              <a:rPr lang="cs-CZ" altLang="cs-CZ" sz="1600" dirty="0">
                <a:latin typeface="Calibri" pitchFamily="34" charset="0"/>
              </a:rPr>
              <a:t>- kontrola sestavení mitotického vřeténka</a:t>
            </a:r>
          </a:p>
          <a:p>
            <a:pPr marL="341313" indent="-341313" eaLnBrk="1" hangingPunct="1">
              <a:spcBef>
                <a:spcPts val="700"/>
              </a:spcBef>
              <a:buClr>
                <a:srgbClr val="000000"/>
              </a:buClr>
              <a:buSzPct val="100000"/>
              <a:buFont typeface="Arial" charset="0"/>
              <a:buNone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</a:pPr>
            <a:endParaRPr lang="cs-CZ" altLang="cs-CZ" sz="1600" dirty="0">
              <a:latin typeface="Calibri" pitchFamily="34" charset="0"/>
            </a:endParaRPr>
          </a:p>
          <a:p>
            <a:pPr marL="341313" indent="-341313" eaLnBrk="1" hangingPunct="1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</a:pPr>
            <a:endParaRPr lang="cs-CZ" altLang="cs-CZ" sz="16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824853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410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27090993"/>
              </p:ext>
            </p:extLst>
          </p:nvPr>
        </p:nvGraphicFramePr>
        <p:xfrm>
          <a:off x="5292080" y="2204864"/>
          <a:ext cx="3351907" cy="43331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2952381" imgH="3820058" progId="">
                  <p:embed/>
                </p:oleObj>
              </mc:Choice>
              <mc:Fallback>
                <p:oleObj r:id="rId3" imgW="2952381" imgH="3820058" progId="">
                  <p:embed/>
                  <p:pic>
                    <p:nvPicPr>
                      <p:cNvPr id="1741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92080" y="2204864"/>
                        <a:ext cx="3351907" cy="433316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411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90490856"/>
              </p:ext>
            </p:extLst>
          </p:nvPr>
        </p:nvGraphicFramePr>
        <p:xfrm>
          <a:off x="6636412" y="278668"/>
          <a:ext cx="2303462" cy="1493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5" imgW="6609524" imgH="4285714" progId="">
                  <p:embed/>
                </p:oleObj>
              </mc:Choice>
              <mc:Fallback>
                <p:oleObj r:id="rId5" imgW="6609524" imgH="4285714" progId="">
                  <p:embed/>
                  <p:pic>
                    <p:nvPicPr>
                      <p:cNvPr id="17411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36412" y="278668"/>
                        <a:ext cx="2303462" cy="1493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12" name="Text Box 3"/>
          <p:cNvSpPr txBox="1">
            <a:spLocks noChangeArrowheads="1"/>
          </p:cNvSpPr>
          <p:nvPr/>
        </p:nvSpPr>
        <p:spPr bwMode="auto">
          <a:xfrm>
            <a:off x="251520" y="837433"/>
            <a:ext cx="6408737" cy="428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t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cs-CZ" altLang="cs-CZ" sz="1600" b="1" dirty="0">
                <a:solidFill>
                  <a:schemeClr val="tx1"/>
                </a:solidFill>
                <a:latin typeface="Calibri" pitchFamily="34" charset="0"/>
              </a:rPr>
              <a:t>CDK- </a:t>
            </a:r>
            <a:r>
              <a:rPr lang="cs-CZ" altLang="cs-CZ" sz="1600" b="1" dirty="0" err="1">
                <a:solidFill>
                  <a:schemeClr val="tx1"/>
                </a:solidFill>
                <a:latin typeface="Calibri" pitchFamily="34" charset="0"/>
              </a:rPr>
              <a:t>cykliny</a:t>
            </a:r>
            <a:r>
              <a:rPr lang="cs-CZ" altLang="cs-CZ" sz="1600" b="1" dirty="0">
                <a:solidFill>
                  <a:schemeClr val="tx1"/>
                </a:solidFill>
                <a:latin typeface="Calibri" pitchFamily="34" charset="0"/>
              </a:rPr>
              <a:t> 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cs-CZ" altLang="cs-CZ" sz="1600" i="1" dirty="0" err="1">
                <a:solidFill>
                  <a:schemeClr val="tx1"/>
                </a:solidFill>
                <a:latin typeface="Calibri" pitchFamily="34" charset="0"/>
              </a:rPr>
              <a:t>heterodimerní</a:t>
            </a:r>
            <a:r>
              <a:rPr lang="cs-CZ" altLang="cs-CZ" sz="1600" i="1" dirty="0">
                <a:solidFill>
                  <a:schemeClr val="tx1"/>
                </a:solidFill>
                <a:latin typeface="Calibri" pitchFamily="34" charset="0"/>
              </a:rPr>
              <a:t> protein kinázové komplexy zajišťující fosforylaci proteinů nezbytných pro průběh buněčného cyklu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cs-CZ" altLang="cs-CZ" sz="1600" dirty="0">
                <a:solidFill>
                  <a:schemeClr val="tx1"/>
                </a:solidFill>
                <a:latin typeface="Calibri" pitchFamily="34" charset="0"/>
              </a:rPr>
              <a:t> 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cs-CZ" altLang="cs-CZ" sz="1600" b="1" dirty="0" err="1">
                <a:solidFill>
                  <a:schemeClr val="tx1"/>
                </a:solidFill>
                <a:latin typeface="Calibri" pitchFamily="34" charset="0"/>
              </a:rPr>
              <a:t>Cykliny</a:t>
            </a:r>
            <a:endParaRPr lang="cs-CZ" altLang="cs-CZ" sz="1600" b="1" dirty="0">
              <a:solidFill>
                <a:schemeClr val="tx1"/>
              </a:solidFill>
              <a:latin typeface="Calibri" pitchFamily="34" charset="0"/>
            </a:endParaRPr>
          </a:p>
          <a:p>
            <a:pPr>
              <a:buClr>
                <a:srgbClr val="000000"/>
              </a:buClr>
              <a:buSzPct val="100000"/>
            </a:pPr>
            <a:r>
              <a:rPr lang="cs-CZ" altLang="cs-CZ" sz="1600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- regulační podjednotky komplexu</a:t>
            </a:r>
          </a:p>
          <a:p>
            <a:pPr>
              <a:buClr>
                <a:srgbClr val="000000"/>
              </a:buClr>
              <a:buSzPct val="100000"/>
            </a:pPr>
            <a:r>
              <a:rPr lang="cs-CZ" altLang="cs-CZ" sz="1600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- zapínají kinázovou (fosforylační) aktivitu CDK</a:t>
            </a:r>
          </a:p>
          <a:p>
            <a:pPr>
              <a:buClr>
                <a:srgbClr val="000000"/>
              </a:buClr>
              <a:buSzPct val="100000"/>
            </a:pPr>
            <a:r>
              <a:rPr lang="cs-CZ" altLang="cs-CZ" sz="1600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- jejich hladiny během cyklu pravidelně kolísají</a:t>
            </a:r>
            <a:endParaRPr lang="cs-CZ" altLang="cs-CZ" sz="1600" dirty="0">
              <a:solidFill>
                <a:schemeClr val="tx1"/>
              </a:solidFill>
              <a:latin typeface="Calibri" pitchFamily="34" charset="0"/>
              <a:ea typeface="Calibri"/>
              <a:cs typeface="Calibri"/>
            </a:endParaRPr>
          </a:p>
          <a:p>
            <a:r>
              <a:rPr lang="cs-CZ" altLang="cs-CZ" sz="1600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- ve specifických fázích cyklu podléhají degradaci </a:t>
            </a:r>
            <a:endParaRPr lang="cs-CZ" altLang="cs-CZ" sz="1600" dirty="0">
              <a:solidFill>
                <a:schemeClr val="tx1"/>
              </a:solidFill>
              <a:latin typeface="Calibri" pitchFamily="34" charset="0"/>
              <a:ea typeface="Calibri"/>
              <a:cs typeface="Calibri"/>
            </a:endParaRP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cs-CZ" altLang="cs-CZ" sz="1600" dirty="0">
                <a:solidFill>
                  <a:schemeClr val="tx1"/>
                </a:solidFill>
                <a:latin typeface="Calibri" pitchFamily="34" charset="0"/>
              </a:rPr>
              <a:t>  proteolýzou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cs-CZ" altLang="cs-CZ" sz="1600" dirty="0">
                <a:solidFill>
                  <a:schemeClr val="tx1"/>
                </a:solidFill>
                <a:latin typeface="Calibri" pitchFamily="34" charset="0"/>
              </a:rPr>
              <a:t> 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cs-CZ" altLang="cs-CZ" sz="1600" b="1" dirty="0">
                <a:solidFill>
                  <a:schemeClr val="tx1"/>
                </a:solidFill>
                <a:latin typeface="Calibri" pitchFamily="34" charset="0"/>
              </a:rPr>
              <a:t> CDK (</a:t>
            </a:r>
            <a:r>
              <a:rPr lang="cs-CZ" altLang="cs-CZ" sz="1600" b="1" dirty="0" err="1">
                <a:solidFill>
                  <a:schemeClr val="tx1"/>
                </a:solidFill>
                <a:latin typeface="Calibri" pitchFamily="34" charset="0"/>
              </a:rPr>
              <a:t>Cyklin</a:t>
            </a:r>
            <a:r>
              <a:rPr lang="cs-CZ" altLang="cs-CZ" sz="1600" b="1" dirty="0">
                <a:solidFill>
                  <a:schemeClr val="tx1"/>
                </a:solidFill>
                <a:latin typeface="Calibri" pitchFamily="34" charset="0"/>
              </a:rPr>
              <a:t> dependentní kinázy)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cs-CZ" altLang="cs-CZ" sz="1600" dirty="0">
                <a:solidFill>
                  <a:schemeClr val="tx1"/>
                </a:solidFill>
                <a:latin typeface="Calibri" pitchFamily="34" charset="0"/>
              </a:rPr>
              <a:t>- katalytické podjednotky komplexu </a:t>
            </a:r>
          </a:p>
          <a:p>
            <a:pPr>
              <a:buClr>
                <a:srgbClr val="000000"/>
              </a:buClr>
              <a:buSzPct val="100000"/>
            </a:pPr>
            <a:r>
              <a:rPr lang="cs-CZ" altLang="cs-CZ" sz="1600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- aktivovány ve spojení s </a:t>
            </a:r>
            <a:r>
              <a:rPr lang="cs-CZ" altLang="cs-CZ" sz="1600" dirty="0" err="1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cykliny</a:t>
            </a:r>
            <a:endParaRPr lang="cs-CZ" altLang="cs-CZ" sz="1600" dirty="0">
              <a:solidFill>
                <a:schemeClr val="tx1"/>
              </a:solidFill>
              <a:latin typeface="Calibri"/>
              <a:ea typeface="Calibri"/>
              <a:cs typeface="Calibri"/>
            </a:endParaRPr>
          </a:p>
          <a:p>
            <a:pPr>
              <a:buClr>
                <a:srgbClr val="000000"/>
              </a:buClr>
              <a:buSzPct val="100000"/>
            </a:pPr>
            <a:r>
              <a:rPr lang="cs-CZ" altLang="cs-CZ" sz="1600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- aktivita (nikoli koncentrace) během cyklu kolísá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cs-CZ" altLang="cs-CZ" sz="1600" dirty="0">
                <a:solidFill>
                  <a:schemeClr val="tx1"/>
                </a:solidFill>
                <a:latin typeface="Calibri" pitchFamily="34" charset="0"/>
              </a:rPr>
              <a:t> 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cs-CZ" altLang="cs-CZ" sz="1600" b="1" dirty="0">
                <a:solidFill>
                  <a:schemeClr val="tx1"/>
                </a:solidFill>
                <a:latin typeface="Calibri" pitchFamily="34" charset="0"/>
              </a:rPr>
              <a:t> Inhibitory CDK</a:t>
            </a:r>
          </a:p>
        </p:txBody>
      </p:sp>
      <p:sp>
        <p:nvSpPr>
          <p:cNvPr id="17414" name="Rectangle 5"/>
          <p:cNvSpPr>
            <a:spLocks noChangeArrowheads="1"/>
          </p:cNvSpPr>
          <p:nvPr/>
        </p:nvSpPr>
        <p:spPr bwMode="auto">
          <a:xfrm>
            <a:off x="251520" y="260648"/>
            <a:ext cx="4320703" cy="410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/>
          <a:p>
            <a:pPr marL="341313" indent="-341313" eaLnBrk="1" hangingPunct="1"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</a:pPr>
            <a:r>
              <a:rPr lang="cs-CZ" altLang="cs-CZ" b="1" dirty="0">
                <a:latin typeface="Calibri" pitchFamily="34" charset="0"/>
              </a:rPr>
              <a:t>Řízení buněčného cyklu</a:t>
            </a:r>
            <a:endParaRPr lang="cs-CZ" altLang="cs-CZ" sz="24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836777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96900"/>
            <a:ext cx="6753225" cy="541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8435" name="Text Box 2"/>
          <p:cNvSpPr txBox="1">
            <a:spLocks noChangeArrowheads="1"/>
          </p:cNvSpPr>
          <p:nvPr/>
        </p:nvSpPr>
        <p:spPr bwMode="auto">
          <a:xfrm>
            <a:off x="107504" y="332656"/>
            <a:ext cx="1906587" cy="34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altLang="cs-CZ" b="1" dirty="0">
                <a:ea typeface="Lucida Sans Unicode" pitchFamily="34" charset="0"/>
                <a:cs typeface="Lucida Sans Unicode" pitchFamily="34" charset="0"/>
              </a:rPr>
              <a:t>G1/S Checkpoint</a:t>
            </a:r>
          </a:p>
        </p:txBody>
      </p:sp>
      <p:sp>
        <p:nvSpPr>
          <p:cNvPr id="18436" name="Rectangle 3"/>
          <p:cNvSpPr>
            <a:spLocks noChangeArrowheads="1"/>
          </p:cNvSpPr>
          <p:nvPr/>
        </p:nvSpPr>
        <p:spPr bwMode="auto">
          <a:xfrm>
            <a:off x="0" y="720725"/>
            <a:ext cx="3168650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>
            <a:spAutoFit/>
          </a:bodyPr>
          <a:lstStyle/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cs-CZ" altLang="cs-CZ"/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cs-CZ" altLang="cs-CZ"/>
          </a:p>
        </p:txBody>
      </p:sp>
      <p:pic>
        <p:nvPicPr>
          <p:cNvPr id="2970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"/>
          <a:stretch>
            <a:fillRect/>
          </a:stretch>
        </p:blipFill>
        <p:spPr bwMode="auto">
          <a:xfrm>
            <a:off x="3635375" y="2036763"/>
            <a:ext cx="5292725" cy="470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9702" name="Text Box 5"/>
          <p:cNvSpPr txBox="1">
            <a:spLocks noChangeArrowheads="1"/>
          </p:cNvSpPr>
          <p:nvPr/>
        </p:nvSpPr>
        <p:spPr bwMode="auto">
          <a:xfrm>
            <a:off x="6948488" y="1761130"/>
            <a:ext cx="1944687" cy="34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altLang="cs-CZ" b="1" dirty="0">
                <a:ea typeface="Lucida Sans Unicode" pitchFamily="34" charset="0"/>
                <a:cs typeface="Lucida Sans Unicode" pitchFamily="34" charset="0"/>
              </a:rPr>
              <a:t>G2/M Checkpoint</a:t>
            </a:r>
            <a:endParaRPr lang="cs-CZ" altLang="cs-CZ" b="1" dirty="0">
              <a:ea typeface="Lucida Sans Unicode" pitchFamily="34" charset="0"/>
              <a:cs typeface="Lucida Sans Unicode" pitchFamily="34" charset="0"/>
            </a:endParaRPr>
          </a:p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cs-CZ" altLang="cs-CZ" dirty="0">
                <a:ea typeface="Lucida Sans Unicode" pitchFamily="34" charset="0"/>
                <a:cs typeface="Lucida Sans Unicode" pitchFamily="34" charset="0"/>
              </a:rPr>
              <a:t>kontrola DNA</a:t>
            </a:r>
            <a:endParaRPr lang="en-GB" altLang="cs-CZ" dirty="0">
              <a:ea typeface="Lucida Sans Unicode" pitchFamily="34" charset="0"/>
              <a:cs typeface="Lucida Sans Unicode" pitchFamily="34" charset="0"/>
            </a:endParaRPr>
          </a:p>
        </p:txBody>
      </p:sp>
      <p:sp>
        <p:nvSpPr>
          <p:cNvPr id="18439" name="Text Box 2"/>
          <p:cNvSpPr txBox="1">
            <a:spLocks noChangeArrowheads="1"/>
          </p:cNvSpPr>
          <p:nvPr/>
        </p:nvSpPr>
        <p:spPr bwMode="auto">
          <a:xfrm>
            <a:off x="34925" y="44450"/>
            <a:ext cx="6750730" cy="34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5000" rIns="90000" bIns="45000" anchor="t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cs-CZ" altLang="cs-CZ" sz="1600" b="1" dirty="0" err="1">
                <a:solidFill>
                  <a:srgbClr val="FF0000"/>
                </a:solidFill>
                <a:latin typeface="Arial"/>
                <a:ea typeface="Lucida Sans Unicode" pitchFamily="34" charset="0"/>
                <a:cs typeface="Lucida Sans Unicode"/>
              </a:rPr>
              <a:t>Antiproliferační</a:t>
            </a:r>
            <a:r>
              <a:rPr lang="cs-CZ" altLang="cs-CZ" sz="1600" b="1" dirty="0">
                <a:solidFill>
                  <a:srgbClr val="FF0000"/>
                </a:solidFill>
                <a:latin typeface="Arial"/>
                <a:ea typeface="Lucida Sans Unicode" pitchFamily="34" charset="0"/>
                <a:cs typeface="Lucida Sans Unicode"/>
              </a:rPr>
              <a:t> signalizace </a:t>
            </a:r>
            <a:r>
              <a:rPr lang="cs-CZ" altLang="cs-CZ" sz="1600" dirty="0">
                <a:latin typeface="Arial"/>
                <a:ea typeface="Lucida Sans Unicode" pitchFamily="34" charset="0"/>
                <a:cs typeface="Lucida Sans Unicode"/>
              </a:rPr>
              <a:t>(RB inhibuje cyklus v G1 vazbou na E2F)</a:t>
            </a:r>
            <a:endParaRPr lang="en-GB" altLang="cs-CZ" sz="1600" dirty="0">
              <a:latin typeface="Arial"/>
              <a:ea typeface="Lucida Sans Unicode" pitchFamily="34" charset="0"/>
              <a:cs typeface="Lucida Sans Unicode"/>
            </a:endParaRPr>
          </a:p>
        </p:txBody>
      </p:sp>
      <p:sp>
        <p:nvSpPr>
          <p:cNvPr id="2" name="Ovál 1"/>
          <p:cNvSpPr/>
          <p:nvPr/>
        </p:nvSpPr>
        <p:spPr>
          <a:xfrm>
            <a:off x="5508104" y="720725"/>
            <a:ext cx="1080120" cy="32146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ál 8"/>
          <p:cNvSpPr/>
          <p:nvPr/>
        </p:nvSpPr>
        <p:spPr>
          <a:xfrm>
            <a:off x="4355976" y="708738"/>
            <a:ext cx="1080120" cy="32146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ál 9"/>
          <p:cNvSpPr/>
          <p:nvPr/>
        </p:nvSpPr>
        <p:spPr>
          <a:xfrm>
            <a:off x="3059832" y="692696"/>
            <a:ext cx="1080120" cy="32146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ál 10"/>
          <p:cNvSpPr/>
          <p:nvPr/>
        </p:nvSpPr>
        <p:spPr>
          <a:xfrm>
            <a:off x="1699701" y="780746"/>
            <a:ext cx="1080120" cy="32146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ál 11"/>
          <p:cNvSpPr/>
          <p:nvPr/>
        </p:nvSpPr>
        <p:spPr>
          <a:xfrm>
            <a:off x="603358" y="1291289"/>
            <a:ext cx="1080120" cy="32146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937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154155" y="188640"/>
            <a:ext cx="8882341" cy="86177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cs-CZ" b="1" dirty="0">
                <a:latin typeface="Calibri"/>
                <a:ea typeface="Calibri"/>
                <a:cs typeface="Calibri"/>
              </a:rPr>
              <a:t>Typy mutací v proto-onkogenu</a:t>
            </a:r>
            <a:endParaRPr lang="cs-CZ" b="1" dirty="0">
              <a:latin typeface="Calibri" pitchFamily="34" charset="0"/>
            </a:endParaRPr>
          </a:p>
          <a:p>
            <a:r>
              <a:rPr lang="cs-CZ" sz="1600" dirty="0">
                <a:latin typeface="Calibri"/>
                <a:ea typeface="Calibri"/>
                <a:cs typeface="Calibri"/>
              </a:rPr>
              <a:t>a) bodová mutace, b) amplifikace genu, c) chromosomální translokace, d) lokální přestavby DNA, </a:t>
            </a:r>
          </a:p>
          <a:p>
            <a:r>
              <a:rPr lang="cs-CZ" sz="1600" dirty="0">
                <a:latin typeface="Calibri"/>
                <a:ea typeface="Calibri"/>
                <a:cs typeface="Calibri"/>
              </a:rPr>
              <a:t>e) inzerční mutageneze</a:t>
            </a:r>
            <a:endParaRPr lang="cs-CZ">
              <a:latin typeface="Calibri"/>
              <a:ea typeface="Calibri"/>
              <a:cs typeface="Calibri"/>
            </a:endParaRPr>
          </a:p>
        </p:txBody>
      </p:sp>
      <p:pic>
        <p:nvPicPr>
          <p:cNvPr id="50178" name="Picture 2" descr="http://www.mun.ca/biology/desmid/brian/BIOL2060/BIOL2060-24/24_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414" y="1412776"/>
            <a:ext cx="8712968" cy="5070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2595700" y="3484966"/>
            <a:ext cx="1967541" cy="720080"/>
          </a:xfrm>
          <a:prstGeom prst="rect">
            <a:avLst/>
          </a:prstGeom>
          <a:noFill/>
          <a:ln cap="flat">
            <a:solidFill>
              <a:srgbClr val="FF0000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6080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154155" y="188640"/>
            <a:ext cx="87383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>
                <a:latin typeface="Calibri" pitchFamily="34" charset="0"/>
              </a:rPr>
              <a:t>Oprava DNA</a:t>
            </a:r>
          </a:p>
        </p:txBody>
      </p:sp>
      <p:pic>
        <p:nvPicPr>
          <p:cNvPr id="2052" name="Picture 4" descr="http://www.publichealthunited.org/wp-content/uploads/2013/05/BRCA-pathwa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836712"/>
            <a:ext cx="5448843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www.publichealthunited.org/wp-content/uploads/2013/05/BRCA-pathway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89" t="93732" r="74071" b="2860"/>
          <a:stretch/>
        </p:blipFill>
        <p:spPr bwMode="auto">
          <a:xfrm>
            <a:off x="6204120" y="5810903"/>
            <a:ext cx="976209" cy="199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86155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154155" y="188640"/>
            <a:ext cx="87383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>
                <a:latin typeface="Calibri" pitchFamily="34" charset="0"/>
              </a:rPr>
              <a:t>Oprava DNA</a:t>
            </a:r>
          </a:p>
        </p:txBody>
      </p:sp>
      <p:pic>
        <p:nvPicPr>
          <p:cNvPr id="3074" name="Picture 2" descr="http://www.microbiology.columbia.edu/symington/images/twomechanism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637" y="1628800"/>
            <a:ext cx="6235715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bdélník 7"/>
          <p:cNvSpPr/>
          <p:nvPr/>
        </p:nvSpPr>
        <p:spPr>
          <a:xfrm>
            <a:off x="162554" y="620688"/>
            <a:ext cx="880193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dirty="0">
                <a:latin typeface="Calibri" pitchFamily="34" charset="0"/>
              </a:rPr>
              <a:t>- </a:t>
            </a:r>
            <a:r>
              <a:rPr lang="cs-CZ" sz="1600" b="1" u="sng" dirty="0">
                <a:latin typeface="Calibri" pitchFamily="34" charset="0"/>
              </a:rPr>
              <a:t>homologní rekombinace (HR) </a:t>
            </a:r>
            <a:r>
              <a:rPr lang="cs-CZ" sz="1600" dirty="0">
                <a:latin typeface="Calibri" pitchFamily="34" charset="0"/>
              </a:rPr>
              <a:t>je přesnější než </a:t>
            </a:r>
            <a:r>
              <a:rPr lang="cs-CZ" sz="1600" b="1" u="sng" dirty="0">
                <a:latin typeface="Calibri" pitchFamily="34" charset="0"/>
              </a:rPr>
              <a:t>nehomologní spojování konců (NHEJ)</a:t>
            </a:r>
            <a:r>
              <a:rPr lang="cs-CZ" sz="1600" dirty="0">
                <a:latin typeface="Calibri" pitchFamily="34" charset="0"/>
              </a:rPr>
              <a:t>, vyžaduje však přítomnost templátové DNA (řetězec sesterské chromatidy se objeví až v S/G2 fázi; méně často slouží jako </a:t>
            </a:r>
            <a:r>
              <a:rPr lang="cs-CZ" sz="1600" dirty="0" err="1">
                <a:latin typeface="Calibri" pitchFamily="34" charset="0"/>
              </a:rPr>
              <a:t>templát</a:t>
            </a:r>
            <a:r>
              <a:rPr lang="cs-CZ" sz="1600" dirty="0">
                <a:latin typeface="Calibri" pitchFamily="34" charset="0"/>
              </a:rPr>
              <a:t> druhý chromozom v G1 - </a:t>
            </a:r>
            <a:r>
              <a:rPr lang="cs-CZ" sz="1600" dirty="0" err="1">
                <a:latin typeface="Calibri" pitchFamily="34" charset="0"/>
              </a:rPr>
              <a:t>nesesterská</a:t>
            </a:r>
            <a:r>
              <a:rPr lang="cs-CZ" sz="1600" dirty="0">
                <a:latin typeface="Calibri" pitchFamily="34" charset="0"/>
              </a:rPr>
              <a:t> chromatida)</a:t>
            </a:r>
          </a:p>
        </p:txBody>
      </p:sp>
    </p:spTree>
    <p:extLst>
      <p:ext uri="{BB962C8B-B14F-4D97-AF65-F5344CB8AC3E}">
        <p14:creationId xmlns:p14="http://schemas.microsoft.com/office/powerpoint/2010/main" val="41255846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154155" y="188640"/>
            <a:ext cx="8738325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>
                <a:latin typeface="Calibri" pitchFamily="34" charset="0"/>
              </a:rPr>
              <a:t>Tumor-supresor RB</a:t>
            </a:r>
          </a:p>
          <a:p>
            <a:r>
              <a:rPr lang="cs-CZ" sz="1600" i="1" dirty="0" err="1">
                <a:latin typeface="Calibri" pitchFamily="34" charset="0"/>
              </a:rPr>
              <a:t>Retinoblastoma</a:t>
            </a:r>
            <a:r>
              <a:rPr lang="cs-CZ" sz="1600" i="1" dirty="0">
                <a:latin typeface="Calibri" pitchFamily="34" charset="0"/>
              </a:rPr>
              <a:t> protein (</a:t>
            </a:r>
            <a:r>
              <a:rPr lang="cs-CZ" sz="1600" i="1" dirty="0" err="1">
                <a:latin typeface="Calibri" pitchFamily="34" charset="0"/>
              </a:rPr>
              <a:t>pRB</a:t>
            </a:r>
            <a:r>
              <a:rPr lang="cs-CZ" sz="1600" i="1" dirty="0">
                <a:latin typeface="Calibri" pitchFamily="34" charset="0"/>
              </a:rPr>
              <a:t>) inhibuje přílišné dělení buněk (proliferaci) zastavením buněčného cyklu</a:t>
            </a:r>
          </a:p>
        </p:txBody>
      </p:sp>
      <p:sp>
        <p:nvSpPr>
          <p:cNvPr id="6" name="Obdélník 5"/>
          <p:cNvSpPr/>
          <p:nvPr/>
        </p:nvSpPr>
        <p:spPr>
          <a:xfrm>
            <a:off x="51398" y="6433591"/>
            <a:ext cx="888234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i="1" dirty="0">
                <a:latin typeface="Calibri" pitchFamily="34" charset="0"/>
              </a:rPr>
              <a:t>Proteiny rodiny E2F aktivují cílové geny nutné pro G1/S přechod</a:t>
            </a:r>
          </a:p>
        </p:txBody>
      </p:sp>
      <p:pic>
        <p:nvPicPr>
          <p:cNvPr id="1026" name="Picture 2" descr="Unfortunately we are unable to provide accessible alternative text for this. If you require assistance to access this image, please contact help@nature.com or the auth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9346" y="1519014"/>
            <a:ext cx="386715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bdélník 6"/>
          <p:cNvSpPr/>
          <p:nvPr/>
        </p:nvSpPr>
        <p:spPr>
          <a:xfrm>
            <a:off x="154155" y="980728"/>
            <a:ext cx="578599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dirty="0">
                <a:latin typeface="Calibri" pitchFamily="34" charset="0"/>
              </a:rPr>
              <a:t>- zabraňuje přechodu do S-fáze buněčného cyklu tím, že váže a inhibuje transkripční faktory E2F rodiny (</a:t>
            </a:r>
            <a:r>
              <a:rPr lang="cs-CZ" sz="1600" b="1" dirty="0">
                <a:latin typeface="Calibri" pitchFamily="34" charset="0"/>
              </a:rPr>
              <a:t>E2F podporuje proliferaci</a:t>
            </a:r>
            <a:r>
              <a:rPr lang="cs-CZ" sz="1600" dirty="0">
                <a:latin typeface="Calibri" pitchFamily="34" charset="0"/>
              </a:rPr>
              <a:t>)</a:t>
            </a:r>
          </a:p>
          <a:p>
            <a:endParaRPr lang="cs-CZ" sz="1600" dirty="0">
              <a:latin typeface="Calibri" pitchFamily="34" charset="0"/>
            </a:endParaRPr>
          </a:p>
          <a:p>
            <a:r>
              <a:rPr lang="cs-CZ" sz="1600" dirty="0">
                <a:latin typeface="Calibri" pitchFamily="34" charset="0"/>
              </a:rPr>
              <a:t>- dokud je </a:t>
            </a:r>
            <a:r>
              <a:rPr lang="cs-CZ" sz="1600" b="1" dirty="0" err="1">
                <a:latin typeface="Calibri" pitchFamily="34" charset="0"/>
              </a:rPr>
              <a:t>Rb</a:t>
            </a:r>
            <a:r>
              <a:rPr lang="cs-CZ" sz="1600" b="1" dirty="0">
                <a:latin typeface="Calibri" pitchFamily="34" charset="0"/>
              </a:rPr>
              <a:t> vázán na E2F</a:t>
            </a:r>
            <a:r>
              <a:rPr lang="cs-CZ" sz="1600" dirty="0">
                <a:latin typeface="Calibri" pitchFamily="34" charset="0"/>
              </a:rPr>
              <a:t>, buňka zůstává v časné G1 nebo G0 fázi</a:t>
            </a:r>
          </a:p>
          <a:p>
            <a:endParaRPr lang="cs-CZ" sz="1600" dirty="0">
              <a:latin typeface="Calibri" pitchFamily="34" charset="0"/>
            </a:endParaRPr>
          </a:p>
          <a:p>
            <a:r>
              <a:rPr lang="cs-CZ" sz="1600" dirty="0">
                <a:latin typeface="Calibri" pitchFamily="34" charset="0"/>
              </a:rPr>
              <a:t>- v </a:t>
            </a:r>
            <a:r>
              <a:rPr lang="cs-CZ" sz="1600" dirty="0" err="1">
                <a:latin typeface="Calibri" pitchFamily="34" charset="0"/>
              </a:rPr>
              <a:t>proliferujících</a:t>
            </a:r>
            <a:r>
              <a:rPr lang="cs-CZ" sz="1600" dirty="0">
                <a:latin typeface="Calibri" pitchFamily="34" charset="0"/>
              </a:rPr>
              <a:t> buňkách komplex </a:t>
            </a:r>
            <a:r>
              <a:rPr lang="cs-CZ" sz="1600" b="1" dirty="0">
                <a:latin typeface="Calibri" pitchFamily="34" charset="0"/>
              </a:rPr>
              <a:t>CycD+CDK4,6 </a:t>
            </a:r>
            <a:r>
              <a:rPr lang="cs-CZ" sz="1600" b="1" dirty="0" err="1">
                <a:latin typeface="Calibri" pitchFamily="34" charset="0"/>
              </a:rPr>
              <a:t>fosforyluje</a:t>
            </a:r>
            <a:r>
              <a:rPr lang="cs-CZ" sz="1600" b="1" dirty="0">
                <a:latin typeface="Calibri" pitchFamily="34" charset="0"/>
              </a:rPr>
              <a:t> </a:t>
            </a:r>
            <a:r>
              <a:rPr lang="cs-CZ" sz="1600" b="1" dirty="0" err="1">
                <a:latin typeface="Calibri" pitchFamily="34" charset="0"/>
              </a:rPr>
              <a:t>pRB</a:t>
            </a:r>
            <a:r>
              <a:rPr lang="cs-CZ" sz="1600" dirty="0">
                <a:latin typeface="Calibri" pitchFamily="34" charset="0"/>
              </a:rPr>
              <a:t>, čímž uvolňuje E2F → vstup do S-fáze</a:t>
            </a:r>
          </a:p>
        </p:txBody>
      </p:sp>
      <p:sp>
        <p:nvSpPr>
          <p:cNvPr id="8" name="Obdélník 7"/>
          <p:cNvSpPr/>
          <p:nvPr/>
        </p:nvSpPr>
        <p:spPr>
          <a:xfrm>
            <a:off x="154156" y="4005064"/>
            <a:ext cx="5497964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>
                <a:latin typeface="Calibri" pitchFamily="34" charset="0"/>
              </a:rPr>
              <a:t>V nádorových buňkách </a:t>
            </a:r>
            <a:r>
              <a:rPr lang="cs-CZ" sz="1600" dirty="0" err="1">
                <a:latin typeface="Calibri" pitchFamily="34" charset="0"/>
              </a:rPr>
              <a:t>pRB</a:t>
            </a:r>
            <a:r>
              <a:rPr lang="cs-CZ" sz="1600" dirty="0">
                <a:latin typeface="Calibri" pitchFamily="34" charset="0"/>
              </a:rPr>
              <a:t> často nefunguje a E2F je</a:t>
            </a:r>
          </a:p>
          <a:p>
            <a:r>
              <a:rPr lang="cs-CZ" sz="1600" dirty="0">
                <a:latin typeface="Calibri" pitchFamily="34" charset="0"/>
              </a:rPr>
              <a:t>stále volný → neregulovaná proliferace</a:t>
            </a:r>
          </a:p>
          <a:p>
            <a:r>
              <a:rPr lang="cs-CZ" sz="1600" dirty="0">
                <a:latin typeface="Calibri" pitchFamily="34" charset="0"/>
              </a:rPr>
              <a:t>	a) </a:t>
            </a:r>
            <a:r>
              <a:rPr lang="cs-CZ" sz="1600" b="1" dirty="0">
                <a:latin typeface="Calibri" pitchFamily="34" charset="0"/>
              </a:rPr>
              <a:t>mutace v RB </a:t>
            </a:r>
            <a:r>
              <a:rPr lang="cs-CZ" sz="1600" dirty="0">
                <a:latin typeface="Calibri" pitchFamily="34" charset="0"/>
              </a:rPr>
              <a:t>genu - neváže se na E2F</a:t>
            </a:r>
          </a:p>
          <a:p>
            <a:r>
              <a:rPr lang="cs-CZ" sz="1600" dirty="0">
                <a:latin typeface="Calibri" pitchFamily="34" charset="0"/>
              </a:rPr>
              <a:t>	b) </a:t>
            </a:r>
            <a:r>
              <a:rPr lang="cs-CZ" sz="1600" b="1" dirty="0">
                <a:latin typeface="Calibri" pitchFamily="34" charset="0"/>
              </a:rPr>
              <a:t>virový protein E7 </a:t>
            </a:r>
            <a:r>
              <a:rPr lang="cs-CZ" sz="1600" dirty="0">
                <a:latin typeface="Calibri" pitchFamily="34" charset="0"/>
              </a:rPr>
              <a:t>vyvazuje </a:t>
            </a:r>
            <a:r>
              <a:rPr lang="cs-CZ" sz="1600" dirty="0" err="1">
                <a:latin typeface="Calibri" pitchFamily="34" charset="0"/>
              </a:rPr>
              <a:t>pRB</a:t>
            </a:r>
            <a:endParaRPr lang="cs-CZ" sz="1600" dirty="0">
              <a:latin typeface="Calibri" pitchFamily="34" charset="0"/>
            </a:endParaRPr>
          </a:p>
          <a:p>
            <a:r>
              <a:rPr lang="cs-CZ" sz="1600" dirty="0">
                <a:latin typeface="Calibri" pitchFamily="34" charset="0"/>
              </a:rPr>
              <a:t>	c) </a:t>
            </a:r>
            <a:r>
              <a:rPr lang="cs-CZ" sz="1600" b="1" dirty="0" err="1">
                <a:latin typeface="Calibri" pitchFamily="34" charset="0"/>
              </a:rPr>
              <a:t>overexprese</a:t>
            </a:r>
            <a:r>
              <a:rPr lang="cs-CZ" sz="1600" b="1" dirty="0">
                <a:latin typeface="Calibri" pitchFamily="34" charset="0"/>
              </a:rPr>
              <a:t> </a:t>
            </a:r>
            <a:r>
              <a:rPr lang="cs-CZ" sz="1600" b="1" dirty="0" err="1">
                <a:latin typeface="Calibri" pitchFamily="34" charset="0"/>
              </a:rPr>
              <a:t>cyklinu</a:t>
            </a:r>
            <a:r>
              <a:rPr lang="cs-CZ" sz="1600" b="1" dirty="0">
                <a:latin typeface="Calibri" pitchFamily="34" charset="0"/>
              </a:rPr>
              <a:t> </a:t>
            </a:r>
            <a:r>
              <a:rPr lang="cs-CZ" sz="1600" dirty="0">
                <a:latin typeface="Calibri" pitchFamily="34" charset="0"/>
              </a:rPr>
              <a:t>D nebo CDK 4,6 nebo 	</a:t>
            </a:r>
            <a:r>
              <a:rPr lang="cs-CZ" sz="1600" b="1" dirty="0">
                <a:latin typeface="Calibri" pitchFamily="34" charset="0"/>
              </a:rPr>
              <a:t>ztráta </a:t>
            </a:r>
            <a:r>
              <a:rPr lang="cs-CZ" sz="1600" dirty="0">
                <a:latin typeface="Calibri" pitchFamily="34" charset="0"/>
              </a:rPr>
              <a:t>inhibičního</a:t>
            </a:r>
            <a:r>
              <a:rPr lang="cs-CZ" sz="1600" b="1" dirty="0">
                <a:latin typeface="Calibri" pitchFamily="34" charset="0"/>
              </a:rPr>
              <a:t> p16 </a:t>
            </a:r>
            <a:r>
              <a:rPr lang="cs-CZ" sz="1600" dirty="0">
                <a:latin typeface="Calibri" pitchFamily="34" charset="0"/>
              </a:rPr>
              <a:t>→ nadměrná fosforylace RB</a:t>
            </a:r>
          </a:p>
        </p:txBody>
      </p:sp>
    </p:spTree>
    <p:extLst>
      <p:ext uri="{BB962C8B-B14F-4D97-AF65-F5344CB8AC3E}">
        <p14:creationId xmlns:p14="http://schemas.microsoft.com/office/powerpoint/2010/main" val="24264273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51847" y="188640"/>
            <a:ext cx="9036496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>
                <a:latin typeface="Calibri" pitchFamily="34" charset="0"/>
              </a:rPr>
              <a:t>Dědičné typy rakoviny - mutace RB</a:t>
            </a:r>
          </a:p>
          <a:p>
            <a:r>
              <a:rPr lang="cs-CZ" sz="1600" dirty="0">
                <a:latin typeface="Calibri" pitchFamily="34" charset="0"/>
              </a:rPr>
              <a:t>- mutace v jedné alele se nachází již v pohlavní buňce → ve všech somatických buňkách potomka</a:t>
            </a:r>
          </a:p>
          <a:p>
            <a:r>
              <a:rPr lang="cs-CZ" sz="1600" dirty="0">
                <a:latin typeface="Calibri" pitchFamily="34" charset="0"/>
              </a:rPr>
              <a:t>- mutace v druhé alele může nastat během života </a:t>
            </a:r>
          </a:p>
          <a:p>
            <a:r>
              <a:rPr lang="cs-CZ" sz="1600" dirty="0">
                <a:latin typeface="Calibri" pitchFamily="34" charset="0"/>
              </a:rPr>
              <a:t>- nefunkční RB protein byl poprvé popsán v souvislosti s nádorem oka (</a:t>
            </a:r>
            <a:r>
              <a:rPr lang="cs-CZ" sz="1600" dirty="0" err="1">
                <a:latin typeface="Calibri" pitchFamily="34" charset="0"/>
              </a:rPr>
              <a:t>retinoblastoma</a:t>
            </a:r>
            <a:r>
              <a:rPr lang="cs-CZ" sz="1600" dirty="0">
                <a:latin typeface="Calibri" pitchFamily="34" charset="0"/>
              </a:rPr>
              <a:t>), roli hraje v různých typech nádorů</a:t>
            </a:r>
          </a:p>
        </p:txBody>
      </p:sp>
      <p:pic>
        <p:nvPicPr>
          <p:cNvPr id="52226" name="Picture 2" descr="http://www.mun.ca/biology/desmid/brian/BIOL2060/BIOL2060-24/24_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757" y="1499930"/>
            <a:ext cx="7352659" cy="5169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179512" y="5589240"/>
            <a:ext cx="31683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latin typeface="Calibri" pitchFamily="34" charset="0"/>
              </a:rPr>
              <a:t>Pro vznik nádoru v oku je potřeba mutace v obou alelách - často u dětí (</a:t>
            </a:r>
            <a:r>
              <a:rPr lang="cs-CZ" sz="1600" dirty="0" err="1">
                <a:latin typeface="Calibri" pitchFamily="34" charset="0"/>
              </a:rPr>
              <a:t>two</a:t>
            </a:r>
            <a:r>
              <a:rPr lang="cs-CZ" sz="1600" dirty="0">
                <a:latin typeface="Calibri" pitchFamily="34" charset="0"/>
              </a:rPr>
              <a:t>-hit model)</a:t>
            </a:r>
            <a:endParaRPr lang="en-US" sz="1600" dirty="0">
              <a:latin typeface="Calibri" pitchFamily="34" charset="0"/>
            </a:endParaRPr>
          </a:p>
        </p:txBody>
      </p:sp>
      <p:cxnSp>
        <p:nvCxnSpPr>
          <p:cNvPr id="6" name="Přímá spojnice 5"/>
          <p:cNvCxnSpPr/>
          <p:nvPr/>
        </p:nvCxnSpPr>
        <p:spPr>
          <a:xfrm>
            <a:off x="3468027" y="3325188"/>
            <a:ext cx="792088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ovéPole 8"/>
          <p:cNvSpPr txBox="1"/>
          <p:nvPr/>
        </p:nvSpPr>
        <p:spPr>
          <a:xfrm>
            <a:off x="7108503" y="4172962"/>
            <a:ext cx="200390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>
                <a:latin typeface="Calibri" pitchFamily="34" charset="0"/>
              </a:rPr>
              <a:t>pouze v buňkách oka (či jiné tkáně) a ne ve spermiích a vajíčkách</a:t>
            </a:r>
            <a:endParaRPr lang="en-US" sz="14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56052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51847" y="188640"/>
            <a:ext cx="9036496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 err="1">
                <a:latin typeface="Calibri" pitchFamily="34" charset="0"/>
              </a:rPr>
              <a:t>Two</a:t>
            </a:r>
            <a:r>
              <a:rPr lang="cs-CZ" b="1" dirty="0">
                <a:latin typeface="Calibri" pitchFamily="34" charset="0"/>
              </a:rPr>
              <a:t>-hit model</a:t>
            </a:r>
          </a:p>
          <a:p>
            <a:r>
              <a:rPr lang="cs-CZ" sz="1600" i="1" dirty="0">
                <a:latin typeface="Calibri" pitchFamily="34" charset="0"/>
              </a:rPr>
              <a:t>Pro vznik retinoblastomu je potřeba dvou genetických změn</a:t>
            </a:r>
          </a:p>
          <a:p>
            <a:endParaRPr lang="cs-CZ" sz="1600" i="1" dirty="0">
              <a:latin typeface="Calibri" pitchFamily="34" charset="0"/>
            </a:endParaRPr>
          </a:p>
          <a:p>
            <a:r>
              <a:rPr lang="cs-CZ" sz="1600" dirty="0">
                <a:latin typeface="Calibri" pitchFamily="34" charset="0"/>
              </a:rPr>
              <a:t>- Na základě srovnání dědičné a sporadické formy retinoblastomu definoval roku 1971 </a:t>
            </a:r>
            <a:r>
              <a:rPr lang="cs-CZ" sz="1600" b="1" dirty="0">
                <a:latin typeface="Calibri" pitchFamily="34" charset="0"/>
              </a:rPr>
              <a:t>Alfred </a:t>
            </a:r>
            <a:r>
              <a:rPr lang="cs-CZ" sz="1600" b="1" dirty="0" err="1">
                <a:latin typeface="Calibri" pitchFamily="34" charset="0"/>
              </a:rPr>
              <a:t>Knudson</a:t>
            </a:r>
            <a:r>
              <a:rPr lang="cs-CZ" sz="1600" b="1" dirty="0">
                <a:latin typeface="Calibri" pitchFamily="34" charset="0"/>
              </a:rPr>
              <a:t> </a:t>
            </a:r>
            <a:r>
              <a:rPr lang="cs-CZ" sz="1600" dirty="0">
                <a:latin typeface="Calibri" pitchFamily="34" charset="0"/>
              </a:rPr>
              <a:t>"</a:t>
            </a:r>
            <a:r>
              <a:rPr lang="cs-CZ" sz="1600" dirty="0" err="1">
                <a:latin typeface="Calibri" pitchFamily="34" charset="0"/>
              </a:rPr>
              <a:t>two</a:t>
            </a:r>
            <a:r>
              <a:rPr lang="cs-CZ" sz="1600" dirty="0">
                <a:latin typeface="Calibri" pitchFamily="34" charset="0"/>
              </a:rPr>
              <a:t>-hit" teorii</a:t>
            </a:r>
          </a:p>
          <a:p>
            <a:r>
              <a:rPr lang="cs-CZ" sz="1600" dirty="0">
                <a:latin typeface="Calibri" pitchFamily="34" charset="0"/>
              </a:rPr>
              <a:t>- výzkumníci v oboru rakoviny nejprve této teorii nevěnovali pozornost, jelikož dědičná rakovina je velmi vzácná</a:t>
            </a:r>
          </a:p>
          <a:p>
            <a:r>
              <a:rPr lang="cs-CZ" sz="1600" dirty="0">
                <a:latin typeface="Calibri" pitchFamily="34" charset="0"/>
              </a:rPr>
              <a:t>- tato teorie však stála za </a:t>
            </a:r>
            <a:r>
              <a:rPr lang="cs-CZ" sz="1600" b="1" dirty="0">
                <a:latin typeface="Calibri" pitchFamily="34" charset="0"/>
              </a:rPr>
              <a:t>objevem tumor-supresorových genů </a:t>
            </a:r>
            <a:r>
              <a:rPr lang="cs-CZ" sz="1600" dirty="0">
                <a:latin typeface="Calibri" pitchFamily="34" charset="0"/>
              </a:rPr>
              <a:t>ve všech typech rakoviny</a:t>
            </a:r>
          </a:p>
          <a:p>
            <a:endParaRPr lang="cs-CZ" sz="1600" dirty="0">
              <a:latin typeface="Calibri" pitchFamily="34" charset="0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5814008" y="3252646"/>
            <a:ext cx="31954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dirty="0">
                <a:latin typeface="Calibri" pitchFamily="34" charset="0"/>
              </a:rPr>
              <a:t>Naproti tomu u proto-onkogenů stačí mutace pouze v jedné alele (</a:t>
            </a:r>
            <a:r>
              <a:rPr lang="cs-CZ" sz="1600" dirty="0" err="1">
                <a:latin typeface="Calibri" pitchFamily="34" charset="0"/>
              </a:rPr>
              <a:t>one</a:t>
            </a:r>
            <a:r>
              <a:rPr lang="cs-CZ" sz="1600" dirty="0">
                <a:latin typeface="Calibri" pitchFamily="34" charset="0"/>
              </a:rPr>
              <a:t>-hit)</a:t>
            </a:r>
          </a:p>
        </p:txBody>
      </p:sp>
      <p:pic>
        <p:nvPicPr>
          <p:cNvPr id="2" name="Obrázek 2">
            <a:extLst>
              <a:ext uri="{FF2B5EF4-FFF2-40B4-BE49-F238E27FC236}">
                <a16:creationId xmlns:a16="http://schemas.microsoft.com/office/drawing/2014/main" id="{466465F4-27A7-0725-24CA-31968D56D3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400" y="2653594"/>
            <a:ext cx="4435200" cy="3512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8565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>
          <a:xfrm>
            <a:off x="154155" y="908720"/>
            <a:ext cx="8779584" cy="329320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cs-CZ" sz="1600" dirty="0">
                <a:latin typeface="Calibri" pitchFamily="34" charset="0"/>
              </a:rPr>
              <a:t>- p53 indukuje transkripci p21, který se váže na CDK2 - inhibuje přechod do S fáze</a:t>
            </a:r>
          </a:p>
          <a:p>
            <a:endParaRPr lang="cs-CZ" sz="1600" dirty="0">
              <a:latin typeface="Calibri" pitchFamily="34" charset="0"/>
            </a:endParaRPr>
          </a:p>
          <a:p>
            <a:r>
              <a:rPr lang="cs-CZ" sz="1600" dirty="0">
                <a:latin typeface="Calibri" pitchFamily="34" charset="0"/>
              </a:rPr>
              <a:t>- vazba s Mdm2 inhibuje jeho aktivitu</a:t>
            </a:r>
          </a:p>
          <a:p>
            <a:endParaRPr lang="cs-CZ" sz="1600" dirty="0">
              <a:latin typeface="Calibri" pitchFamily="34" charset="0"/>
            </a:endParaRPr>
          </a:p>
          <a:p>
            <a:r>
              <a:rPr lang="cs-CZ" sz="1600" dirty="0">
                <a:latin typeface="Calibri" pitchFamily="34" charset="0"/>
              </a:rPr>
              <a:t>- </a:t>
            </a:r>
            <a:r>
              <a:rPr lang="cs-CZ" sz="1600" dirty="0" err="1">
                <a:latin typeface="Calibri" pitchFamily="34" charset="0"/>
              </a:rPr>
              <a:t>HATs</a:t>
            </a:r>
            <a:r>
              <a:rPr lang="cs-CZ" sz="1600" dirty="0">
                <a:latin typeface="Calibri" pitchFamily="34" charset="0"/>
              </a:rPr>
              <a:t> (např. p300/CBP, PCAF) mohou v odpovědi na stres acetylovat p53 → zvýšení aktivity</a:t>
            </a:r>
          </a:p>
          <a:p>
            <a:endParaRPr lang="cs-CZ" sz="1600" dirty="0">
              <a:latin typeface="Calibri" pitchFamily="34" charset="0"/>
            </a:endParaRPr>
          </a:p>
          <a:p>
            <a:r>
              <a:rPr lang="cs-CZ" sz="1600" dirty="0">
                <a:latin typeface="Calibri" pitchFamily="34" charset="0"/>
              </a:rPr>
              <a:t>- HDAC1, 2 a 3 mohou snížit aktivitu p53 </a:t>
            </a:r>
            <a:r>
              <a:rPr lang="cs-CZ" sz="1600" dirty="0" err="1">
                <a:latin typeface="Calibri" pitchFamily="34" charset="0"/>
              </a:rPr>
              <a:t>deacetylací</a:t>
            </a:r>
            <a:endParaRPr lang="cs-CZ" sz="1600" dirty="0">
              <a:latin typeface="Calibri" pitchFamily="34" charset="0"/>
            </a:endParaRPr>
          </a:p>
          <a:p>
            <a:endParaRPr lang="cs-CZ" sz="1600" dirty="0">
              <a:latin typeface="Calibri" pitchFamily="34" charset="0"/>
            </a:endParaRPr>
          </a:p>
          <a:p>
            <a:r>
              <a:rPr lang="cs-CZ" sz="1600" dirty="0">
                <a:latin typeface="Calibri"/>
                <a:ea typeface="Calibri"/>
                <a:cs typeface="Calibri"/>
              </a:rPr>
              <a:t>- 50 % nádorů má mutaci nebo deleci p53</a:t>
            </a:r>
          </a:p>
          <a:p>
            <a:endParaRPr lang="cs-CZ" sz="1600" dirty="0">
              <a:latin typeface="Calibri" pitchFamily="34" charset="0"/>
            </a:endParaRPr>
          </a:p>
          <a:p>
            <a:r>
              <a:rPr lang="cs-CZ" sz="1600" dirty="0">
                <a:latin typeface="Calibri" pitchFamily="34" charset="0"/>
              </a:rPr>
              <a:t>- mutace p53 znamená většinou negativnější prognózu</a:t>
            </a:r>
          </a:p>
          <a:p>
            <a:r>
              <a:rPr lang="cs-CZ" sz="1600" dirty="0">
                <a:latin typeface="Calibri" pitchFamily="34" charset="0"/>
              </a:rPr>
              <a:t>  u nádorového onemocnění</a:t>
            </a:r>
          </a:p>
          <a:p>
            <a:endParaRPr lang="cs-CZ" sz="1600" dirty="0">
              <a:latin typeface="Calibri" pitchFamily="34" charset="0"/>
            </a:endParaRP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293714"/>
            <a:ext cx="3844925" cy="351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bdélník 4"/>
          <p:cNvSpPr/>
          <p:nvPr/>
        </p:nvSpPr>
        <p:spPr>
          <a:xfrm>
            <a:off x="154155" y="188640"/>
            <a:ext cx="8738325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>
                <a:latin typeface="Calibri" pitchFamily="34" charset="0"/>
              </a:rPr>
              <a:t>Tumor-supresor p53</a:t>
            </a:r>
          </a:p>
          <a:p>
            <a:r>
              <a:rPr lang="cs-CZ" sz="1600" i="1" dirty="0">
                <a:latin typeface="Calibri" pitchFamily="34" charset="0"/>
              </a:rPr>
              <a:t>T</a:t>
            </a:r>
            <a:r>
              <a:rPr lang="en-US" sz="1600" i="1" dirty="0">
                <a:latin typeface="Calibri" pitchFamily="34" charset="0"/>
              </a:rPr>
              <a:t>he guardian of the genome</a:t>
            </a:r>
            <a:endParaRPr lang="cs-CZ" sz="1600" i="1" dirty="0">
              <a:latin typeface="Calibri" pitchFamily="34" charset="0"/>
            </a:endParaRPr>
          </a:p>
        </p:txBody>
      </p:sp>
      <p:sp>
        <p:nvSpPr>
          <p:cNvPr id="11" name="Obdélník 10"/>
          <p:cNvSpPr/>
          <p:nvPr/>
        </p:nvSpPr>
        <p:spPr>
          <a:xfrm>
            <a:off x="51398" y="6274114"/>
            <a:ext cx="888234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i="1" dirty="0">
                <a:latin typeface="Calibri" pitchFamily="34" charset="0"/>
              </a:rPr>
              <a:t>HDAC - Histon </a:t>
            </a:r>
            <a:r>
              <a:rPr lang="cs-CZ" sz="1400" i="1" dirty="0" err="1">
                <a:latin typeface="Calibri" pitchFamily="34" charset="0"/>
              </a:rPr>
              <a:t>deacetylázy</a:t>
            </a:r>
            <a:r>
              <a:rPr lang="cs-CZ" sz="1400" i="1" dirty="0">
                <a:latin typeface="Calibri" pitchFamily="34" charset="0"/>
              </a:rPr>
              <a:t>	potlačují expresi	HDAC1, HDAC2, HDAC3...</a:t>
            </a:r>
          </a:p>
          <a:p>
            <a:r>
              <a:rPr lang="cs-CZ" sz="1400" i="1" dirty="0">
                <a:latin typeface="Calibri" pitchFamily="34" charset="0"/>
              </a:rPr>
              <a:t>HAT - Histon acetyl transferázy	aktivují expresi	Gcn5, p300/CBP, PCAF, SRC-1, ACTR, ESA1, MOZ...</a:t>
            </a:r>
          </a:p>
        </p:txBody>
      </p:sp>
    </p:spTree>
    <p:extLst>
      <p:ext uri="{BB962C8B-B14F-4D97-AF65-F5344CB8AC3E}">
        <p14:creationId xmlns:p14="http://schemas.microsoft.com/office/powerpoint/2010/main" val="30275092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>
          <a:xfrm>
            <a:off x="372369" y="764704"/>
            <a:ext cx="3911599" cy="1569660"/>
          </a:xfrm>
          <a:prstGeom prst="rect">
            <a:avLst/>
          </a:prstGeom>
          <a:solidFill>
            <a:srgbClr val="CCFFCC"/>
          </a:solidFill>
          <a:ln cap="rnd">
            <a:noFill/>
          </a:ln>
          <a:effectLst>
            <a:softEdge rad="3175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cs-CZ" sz="1600" b="1" dirty="0">
                <a:latin typeface="Calibri" pitchFamily="34" charset="0"/>
              </a:rPr>
              <a:t>Benigní nádor</a:t>
            </a:r>
          </a:p>
          <a:p>
            <a:r>
              <a:rPr lang="cs-CZ" sz="1600" dirty="0">
                <a:latin typeface="Calibri" pitchFamily="34" charset="0"/>
              </a:rPr>
              <a:t>- pomalý růst</a:t>
            </a:r>
          </a:p>
          <a:p>
            <a:r>
              <a:rPr lang="cs-CZ" sz="1600" dirty="0">
                <a:latin typeface="Calibri" pitchFamily="34" charset="0"/>
              </a:rPr>
              <a:t>- podobnost s původní tkání </a:t>
            </a:r>
          </a:p>
          <a:p>
            <a:r>
              <a:rPr lang="cs-CZ" sz="1600" dirty="0">
                <a:latin typeface="Calibri" pitchFamily="34" charset="0"/>
              </a:rPr>
              <a:t>- ohraničenost</a:t>
            </a:r>
          </a:p>
          <a:p>
            <a:r>
              <a:rPr lang="cs-CZ" sz="1600" dirty="0">
                <a:latin typeface="Calibri" pitchFamily="34" charset="0"/>
              </a:rPr>
              <a:t>- většinou neohrožují život</a:t>
            </a:r>
          </a:p>
          <a:p>
            <a:r>
              <a:rPr lang="cs-CZ" sz="1600" dirty="0">
                <a:latin typeface="Calibri" pitchFamily="34" charset="0"/>
              </a:rPr>
              <a:t>- utlačuje okolní tkáň</a:t>
            </a:r>
          </a:p>
        </p:txBody>
      </p:sp>
      <p:sp>
        <p:nvSpPr>
          <p:cNvPr id="8" name="Obdélník 7"/>
          <p:cNvSpPr/>
          <p:nvPr/>
        </p:nvSpPr>
        <p:spPr>
          <a:xfrm>
            <a:off x="4788023" y="764704"/>
            <a:ext cx="3960441" cy="1323439"/>
          </a:xfrm>
          <a:prstGeom prst="rect">
            <a:avLst/>
          </a:prstGeom>
          <a:solidFill>
            <a:srgbClr val="FFCCCC"/>
          </a:solidFill>
          <a:effectLst>
            <a:softEdge rad="31750"/>
          </a:effectLst>
        </p:spPr>
        <p:txBody>
          <a:bodyPr wrap="square">
            <a:spAutoFit/>
          </a:bodyPr>
          <a:lstStyle/>
          <a:p>
            <a:r>
              <a:rPr lang="cs-CZ" sz="1600" b="1" dirty="0">
                <a:latin typeface="Calibri" pitchFamily="34" charset="0"/>
              </a:rPr>
              <a:t>Maligní nádor</a:t>
            </a:r>
          </a:p>
          <a:p>
            <a:r>
              <a:rPr lang="cs-CZ" sz="1600" dirty="0">
                <a:latin typeface="Calibri" pitchFamily="34" charset="0"/>
              </a:rPr>
              <a:t>- vysoká proliferace</a:t>
            </a:r>
          </a:p>
          <a:p>
            <a:r>
              <a:rPr lang="cs-CZ" sz="1600" dirty="0">
                <a:latin typeface="Calibri" pitchFamily="34" charset="0"/>
              </a:rPr>
              <a:t>- změny v morfologii, velikosti a tvaru buněk</a:t>
            </a:r>
          </a:p>
          <a:p>
            <a:r>
              <a:rPr lang="cs-CZ" sz="1600" dirty="0">
                <a:latin typeface="Calibri" pitchFamily="34" charset="0"/>
              </a:rPr>
              <a:t>- nižší stupeň diferenciace</a:t>
            </a:r>
          </a:p>
          <a:p>
            <a:r>
              <a:rPr lang="cs-CZ" sz="1600" dirty="0">
                <a:latin typeface="Calibri" pitchFamily="34" charset="0"/>
              </a:rPr>
              <a:t>- tvorba metastáz</a:t>
            </a:r>
          </a:p>
        </p:txBody>
      </p:sp>
      <p:sp>
        <p:nvSpPr>
          <p:cNvPr id="5" name="Obdélník 4"/>
          <p:cNvSpPr/>
          <p:nvPr/>
        </p:nvSpPr>
        <p:spPr>
          <a:xfrm>
            <a:off x="154155" y="116632"/>
            <a:ext cx="888234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dirty="0">
                <a:latin typeface="Calibri" pitchFamily="34" charset="0"/>
              </a:rPr>
              <a:t>Rakovina - Úvod</a:t>
            </a:r>
          </a:p>
        </p:txBody>
      </p:sp>
      <p:pic>
        <p:nvPicPr>
          <p:cNvPr id="6146" name="Picture 2" descr="http://image.slidesharecdn.com/tumor-immunology-key-questions-how-do-tumor-cells-evade452/95/tumor-immunology-key-questions-how-do-tumor-cells-evade-8-728.jpg?cb=128748568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43" t="22108" r="9471" b="17042"/>
          <a:stretch/>
        </p:blipFill>
        <p:spPr bwMode="auto">
          <a:xfrm>
            <a:off x="1539713" y="2492896"/>
            <a:ext cx="6020447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83202" y="6464369"/>
            <a:ext cx="898509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b="1" i="1" dirty="0"/>
              <a:t>Adenom/Adenokarcinom</a:t>
            </a:r>
            <a:r>
              <a:rPr lang="cs-CZ" sz="1200" i="1" dirty="0"/>
              <a:t>: </a:t>
            </a:r>
            <a:r>
              <a:rPr lang="en-US" sz="1200" i="1" dirty="0" err="1"/>
              <a:t>nádor</a:t>
            </a:r>
            <a:r>
              <a:rPr lang="en-US" sz="1200" i="1" dirty="0"/>
              <a:t> </a:t>
            </a:r>
            <a:r>
              <a:rPr lang="en-US" sz="1200" i="1" dirty="0" err="1"/>
              <a:t>vzniklý</a:t>
            </a:r>
            <a:r>
              <a:rPr lang="en-US" sz="1200" i="1" dirty="0"/>
              <a:t> z </a:t>
            </a:r>
            <a:r>
              <a:rPr lang="en-US" sz="1200" i="1" dirty="0" err="1"/>
              <a:t>epitelu</a:t>
            </a:r>
            <a:r>
              <a:rPr lang="en-US" sz="1200" i="1" dirty="0"/>
              <a:t>. </a:t>
            </a:r>
            <a:r>
              <a:rPr lang="en-US" sz="1200" i="1" dirty="0" err="1"/>
              <a:t>Nezhoubný</a:t>
            </a:r>
            <a:r>
              <a:rPr lang="en-US" sz="1200" i="1" dirty="0"/>
              <a:t> </a:t>
            </a:r>
            <a:r>
              <a:rPr lang="en-US" sz="1200" i="1" dirty="0" err="1"/>
              <a:t>nádor</a:t>
            </a:r>
            <a:r>
              <a:rPr lang="en-US" sz="1200" i="1" dirty="0"/>
              <a:t> se </a:t>
            </a:r>
            <a:r>
              <a:rPr lang="en-US" sz="1200" i="1" dirty="0" err="1"/>
              <a:t>označuje</a:t>
            </a:r>
            <a:r>
              <a:rPr lang="en-US" sz="1200" i="1" dirty="0"/>
              <a:t> </a:t>
            </a:r>
            <a:r>
              <a:rPr lang="en-US" sz="1200" i="1" dirty="0" err="1"/>
              <a:t>jako</a:t>
            </a:r>
            <a:r>
              <a:rPr lang="en-US" sz="1200" i="1" dirty="0"/>
              <a:t> </a:t>
            </a:r>
            <a:r>
              <a:rPr lang="en-US" sz="1200" i="1" dirty="0" err="1"/>
              <a:t>adenom</a:t>
            </a:r>
            <a:r>
              <a:rPr lang="en-US" sz="1200" i="1" dirty="0"/>
              <a:t>, </a:t>
            </a:r>
            <a:r>
              <a:rPr lang="en-US" sz="1200" i="1" dirty="0" err="1"/>
              <a:t>zhoubný</a:t>
            </a:r>
            <a:r>
              <a:rPr lang="en-US" sz="1200" i="1" dirty="0"/>
              <a:t> </a:t>
            </a:r>
            <a:r>
              <a:rPr lang="en-US" sz="1200" i="1" dirty="0" err="1"/>
              <a:t>jako</a:t>
            </a:r>
            <a:r>
              <a:rPr lang="en-US" sz="1200" i="1" dirty="0"/>
              <a:t> </a:t>
            </a:r>
            <a:r>
              <a:rPr lang="en-US" sz="1200" i="1" dirty="0" err="1"/>
              <a:t>adenokarcinom</a:t>
            </a:r>
            <a:r>
              <a:rPr lang="cs-CZ" sz="1200" i="1" dirty="0"/>
              <a:t>.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180156715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0" name="Picture 3"/>
          <p:cNvPicPr>
            <a:picLocks noChangeAspect="1" noChangeArrowheads="1"/>
          </p:cNvPicPr>
          <p:nvPr/>
        </p:nvPicPr>
        <p:blipFill>
          <a:blip r:embed="rId3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011833"/>
            <a:ext cx="5391150" cy="5297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4578" name="Rectangle 1"/>
          <p:cNvSpPr>
            <a:spLocks noChangeArrowheads="1"/>
          </p:cNvSpPr>
          <p:nvPr/>
        </p:nvSpPr>
        <p:spPr bwMode="auto">
          <a:xfrm>
            <a:off x="468313" y="2457450"/>
            <a:ext cx="6756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cs-CZ" altLang="cs-CZ"/>
          </a:p>
        </p:txBody>
      </p:sp>
      <p:sp>
        <p:nvSpPr>
          <p:cNvPr id="24579" name="Rectangle 2"/>
          <p:cNvSpPr>
            <a:spLocks noChangeArrowheads="1"/>
          </p:cNvSpPr>
          <p:nvPr/>
        </p:nvSpPr>
        <p:spPr bwMode="auto">
          <a:xfrm>
            <a:off x="72008" y="177167"/>
            <a:ext cx="9036496" cy="617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/>
          <a:p>
            <a:r>
              <a:rPr lang="cs-CZ" b="1" dirty="0">
                <a:latin typeface="Calibri" pitchFamily="34" charset="0"/>
              </a:rPr>
              <a:t>Tumor-supresor p53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altLang="cs-CZ" sz="1600" i="1" dirty="0">
                <a:latin typeface="Calibri" pitchFamily="34" charset="0"/>
              </a:rPr>
              <a:t>brzda vstupu do S-fáze zástava BC v G1 fázi umožnuje přestávku nutnou k opravám DNA</a:t>
            </a:r>
          </a:p>
        </p:txBody>
      </p:sp>
      <p:sp>
        <p:nvSpPr>
          <p:cNvPr id="24581" name="Rectangle 4"/>
          <p:cNvSpPr>
            <a:spLocks noChangeArrowheads="1"/>
          </p:cNvSpPr>
          <p:nvPr/>
        </p:nvSpPr>
        <p:spPr bwMode="auto">
          <a:xfrm>
            <a:off x="251520" y="2835073"/>
            <a:ext cx="4752528" cy="181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 anchor="t">
            <a:spAutoFit/>
          </a:bodyPr>
          <a:lstStyle/>
          <a:p>
            <a:pPr marL="340995" indent="-340995" eaLnBrk="1" hangingPunct="1">
              <a:buClr>
                <a:srgbClr val="000000"/>
              </a:buClr>
              <a:buSzPct val="100000"/>
              <a:buAutoNum type="arabicParenR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cs-CZ" altLang="cs-CZ" sz="1600" dirty="0">
                <a:latin typeface="Calibri" pitchFamily="34" charset="0"/>
              </a:rPr>
              <a:t>poškozené mutované buňky pokračují v buněčném cyklu</a:t>
            </a:r>
            <a:endParaRPr lang="cs-CZ" dirty="0">
              <a:cs typeface="Arial" charset="0"/>
            </a:endParaRPr>
          </a:p>
          <a:p>
            <a:pPr marL="340995" indent="-340995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endParaRPr lang="cs-CZ" altLang="cs-CZ" sz="16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marL="340995" indent="-340995"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cs-CZ" altLang="cs-CZ" sz="1600" dirty="0">
                <a:latin typeface="Calibri"/>
                <a:ea typeface="Calibri"/>
                <a:cs typeface="Calibri"/>
              </a:rPr>
              <a:t>2)  umožní poškozeným buňkám vyhnout se apoptóze</a:t>
            </a:r>
          </a:p>
          <a:p>
            <a:pPr marL="340995" indent="-340995" eaLnBrk="1" hangingPunct="1"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endParaRPr lang="cs-CZ" altLang="cs-CZ" sz="16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marL="340995" indent="-340995"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cs-CZ" altLang="cs-CZ" sz="1600" dirty="0">
                <a:latin typeface="Calibri"/>
                <a:ea typeface="Calibri"/>
                <a:cs typeface="Calibri"/>
              </a:rPr>
              <a:t>3)  vznik genetické nestability umožňující akumulaci dalších mutací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2B89BDCA-DAB8-74FF-E205-E835E3E2A71B}"/>
              </a:ext>
            </a:extLst>
          </p:cNvPr>
          <p:cNvSpPr txBox="1"/>
          <p:nvPr/>
        </p:nvSpPr>
        <p:spPr>
          <a:xfrm>
            <a:off x="248400" y="2390400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b="1" dirty="0">
                <a:latin typeface="Calibri"/>
                <a:ea typeface="Calibri"/>
                <a:cs typeface="Calibri"/>
              </a:rPr>
              <a:t>Mutace p53</a:t>
            </a:r>
          </a:p>
        </p:txBody>
      </p:sp>
    </p:spTree>
    <p:extLst>
      <p:ext uri="{BB962C8B-B14F-4D97-AF65-F5344CB8AC3E}">
        <p14:creationId xmlns:p14="http://schemas.microsoft.com/office/powerpoint/2010/main" val="257824442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 Box 2"/>
          <p:cNvSpPr txBox="1">
            <a:spLocks noChangeArrowheads="1"/>
          </p:cNvSpPr>
          <p:nvPr/>
        </p:nvSpPr>
        <p:spPr bwMode="auto">
          <a:xfrm>
            <a:off x="179512" y="115888"/>
            <a:ext cx="7611443" cy="1354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40" tIns="45720" rIns="91440" bIns="45720" anchor="t">
            <a:spAutoFit/>
          </a:bodyPr>
          <a:lstStyle/>
          <a:p>
            <a:r>
              <a:rPr lang="cs-CZ" b="1" dirty="0" err="1">
                <a:latin typeface="Calibri" pitchFamily="34" charset="0"/>
              </a:rPr>
              <a:t>Li-Fraumeni</a:t>
            </a:r>
            <a:r>
              <a:rPr lang="cs-CZ" b="1" dirty="0">
                <a:latin typeface="Calibri" pitchFamily="34" charset="0"/>
              </a:rPr>
              <a:t> syndrom</a:t>
            </a:r>
          </a:p>
          <a:p>
            <a:endParaRPr lang="cs-CZ" sz="1600" dirty="0">
              <a:latin typeface="Calibri" pitchFamily="34" charset="0"/>
            </a:endParaRPr>
          </a:p>
          <a:p>
            <a:r>
              <a:rPr lang="cs-CZ" sz="1600" dirty="0">
                <a:latin typeface="Calibri"/>
                <a:ea typeface="Calibri"/>
                <a:cs typeface="Calibri"/>
              </a:rPr>
              <a:t>- dědičné onemocnění</a:t>
            </a:r>
          </a:p>
          <a:p>
            <a:r>
              <a:rPr lang="cs-CZ" sz="1600" dirty="0">
                <a:latin typeface="Calibri"/>
                <a:ea typeface="Calibri"/>
                <a:cs typeface="Calibri"/>
              </a:rPr>
              <a:t>- mutace nebo delece v 1 alele </a:t>
            </a:r>
            <a:r>
              <a:rPr lang="cs-CZ" sz="1600" b="1" dirty="0">
                <a:latin typeface="Calibri"/>
                <a:ea typeface="Calibri"/>
                <a:cs typeface="Calibri"/>
              </a:rPr>
              <a:t>genu pro p53 </a:t>
            </a:r>
            <a:r>
              <a:rPr lang="cs-CZ" sz="1600" dirty="0">
                <a:latin typeface="Calibri"/>
                <a:ea typeface="Calibri"/>
                <a:cs typeface="Calibri"/>
              </a:rPr>
              <a:t>způsobuje dědičnou predispozici k rakovině</a:t>
            </a:r>
          </a:p>
          <a:p>
            <a:r>
              <a:rPr lang="cs-CZ" sz="1600" dirty="0">
                <a:latin typeface="Calibri"/>
                <a:ea typeface="Calibri"/>
                <a:cs typeface="Calibri"/>
              </a:rPr>
              <a:t>- v rodině zvýšený výskyt rakoviny různých tkání a v nízkém věku</a:t>
            </a:r>
          </a:p>
        </p:txBody>
      </p:sp>
      <p:pic>
        <p:nvPicPr>
          <p:cNvPr id="4098" name="Picture 2" descr="http://www.medicalrealm.net/uploads/1/2/7/3/12737542/434658_orig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6"/>
          <a:stretch/>
        </p:blipFill>
        <p:spPr bwMode="auto">
          <a:xfrm>
            <a:off x="1763688" y="1844824"/>
            <a:ext cx="5616624" cy="447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97248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154155" y="188640"/>
            <a:ext cx="87383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>
                <a:latin typeface="Calibri" pitchFamily="34" charset="0"/>
              </a:rPr>
              <a:t>Koordinace tumor-supresorů RB a p53</a:t>
            </a:r>
            <a:endParaRPr lang="cs-CZ" sz="1600" i="1" dirty="0">
              <a:latin typeface="Calibri" pitchFamily="34" charset="0"/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154155" y="692696"/>
            <a:ext cx="8738325" cy="427809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cs-CZ" sz="1600" dirty="0">
                <a:latin typeface="Calibri"/>
                <a:ea typeface="Calibri"/>
                <a:cs typeface="Calibri"/>
              </a:rPr>
              <a:t>- dvě hlavní dráhy zajišťující buněčnou odpověď na potenciální onkogenní stimuly</a:t>
            </a:r>
          </a:p>
          <a:p>
            <a:endParaRPr lang="cs-CZ" sz="1600" dirty="0">
              <a:latin typeface="Calibri" pitchFamily="34" charset="0"/>
            </a:endParaRPr>
          </a:p>
          <a:p>
            <a:r>
              <a:rPr lang="cs-CZ" sz="1600" dirty="0">
                <a:latin typeface="Calibri" pitchFamily="34" charset="0"/>
              </a:rPr>
              <a:t>- signály (např. poškození DNA, aktivace onkogenů):</a:t>
            </a:r>
          </a:p>
          <a:p>
            <a:endParaRPr lang="cs-CZ" sz="1600" dirty="0">
              <a:latin typeface="Calibri" pitchFamily="34" charset="0"/>
            </a:endParaRPr>
          </a:p>
          <a:p>
            <a:r>
              <a:rPr lang="cs-CZ" sz="1600" b="1" dirty="0">
                <a:latin typeface="Calibri" pitchFamily="34" charset="0"/>
              </a:rPr>
              <a:t>1. dráha p53</a:t>
            </a:r>
          </a:p>
          <a:p>
            <a:r>
              <a:rPr lang="cs-CZ" sz="1600" dirty="0">
                <a:latin typeface="Calibri" pitchFamily="34" charset="0"/>
              </a:rPr>
              <a:t> Indukce ARF, které oddělí MDM2 od p53</a:t>
            </a:r>
          </a:p>
          <a:p>
            <a:r>
              <a:rPr lang="cs-CZ" sz="1600" dirty="0">
                <a:latin typeface="Calibri" pitchFamily="34" charset="0"/>
              </a:rPr>
              <a:t>    - aktivní p53 reguluje řadu genů, mj.:</a:t>
            </a:r>
          </a:p>
          <a:p>
            <a:r>
              <a:rPr lang="cs-CZ" sz="1600" dirty="0">
                <a:latin typeface="Calibri" pitchFamily="34" charset="0"/>
              </a:rPr>
              <a:t>	- WAF1 → inhibice CDK → cell-</a:t>
            </a:r>
            <a:r>
              <a:rPr lang="cs-CZ" sz="1600" dirty="0" err="1">
                <a:latin typeface="Calibri" pitchFamily="34" charset="0"/>
              </a:rPr>
              <a:t>cycle</a:t>
            </a:r>
            <a:r>
              <a:rPr lang="cs-CZ" sz="1600" dirty="0">
                <a:latin typeface="Calibri" pitchFamily="34" charset="0"/>
              </a:rPr>
              <a:t> </a:t>
            </a:r>
            <a:r>
              <a:rPr lang="cs-CZ" sz="1600" dirty="0" err="1">
                <a:latin typeface="Calibri" pitchFamily="34" charset="0"/>
              </a:rPr>
              <a:t>arrest</a:t>
            </a:r>
            <a:endParaRPr lang="cs-CZ" sz="1600" dirty="0">
              <a:latin typeface="Calibri" pitchFamily="34" charset="0"/>
            </a:endParaRPr>
          </a:p>
          <a:p>
            <a:r>
              <a:rPr lang="cs-CZ" sz="1600" dirty="0">
                <a:latin typeface="Calibri"/>
                <a:ea typeface="Calibri"/>
                <a:cs typeface="Calibri"/>
              </a:rPr>
              <a:t>	- BAX → indukce apoptózy</a:t>
            </a:r>
            <a:endParaRPr lang="cs-CZ" sz="1600" dirty="0">
              <a:latin typeface="Calibri" pitchFamily="34" charset="0"/>
            </a:endParaRPr>
          </a:p>
          <a:p>
            <a:r>
              <a:rPr lang="cs-CZ" sz="1600" dirty="0">
                <a:latin typeface="Calibri" pitchFamily="34" charset="0"/>
              </a:rPr>
              <a:t>	- p21 → inhibice CDK</a:t>
            </a:r>
          </a:p>
          <a:p>
            <a:endParaRPr lang="cs-CZ" sz="1600" dirty="0">
              <a:latin typeface="Calibri" pitchFamily="34" charset="0"/>
            </a:endParaRPr>
          </a:p>
          <a:p>
            <a:r>
              <a:rPr lang="cs-CZ" sz="1600" b="1" dirty="0">
                <a:latin typeface="Calibri" pitchFamily="34" charset="0"/>
              </a:rPr>
              <a:t>2. dráha RB</a:t>
            </a:r>
          </a:p>
          <a:p>
            <a:r>
              <a:rPr lang="cs-CZ" sz="1600" dirty="0">
                <a:latin typeface="Calibri" pitchFamily="34" charset="0"/>
              </a:rPr>
              <a:t> Indukce INK4A → inhibice CDK (4,6) → </a:t>
            </a:r>
          </a:p>
          <a:p>
            <a:r>
              <a:rPr lang="cs-CZ" sz="1600" dirty="0">
                <a:latin typeface="Calibri" pitchFamily="34" charset="0"/>
              </a:rPr>
              <a:t>inhibice fosforylace RB → komplex RB+E2F zastavuje cyklus</a:t>
            </a:r>
          </a:p>
          <a:p>
            <a:endParaRPr lang="cs-CZ" sz="1600" dirty="0">
              <a:latin typeface="Calibri" pitchFamily="34" charset="0"/>
            </a:endParaRPr>
          </a:p>
          <a:p>
            <a:r>
              <a:rPr lang="cs-CZ" sz="1600" dirty="0">
                <a:latin typeface="Calibri" pitchFamily="34" charset="0"/>
              </a:rPr>
              <a:t>RB se též může vázat na MDM2-p53 a regulovat</a:t>
            </a:r>
          </a:p>
          <a:p>
            <a:r>
              <a:rPr lang="cs-CZ" sz="1600" dirty="0">
                <a:latin typeface="Calibri" pitchFamily="34" charset="0"/>
              </a:rPr>
              <a:t>aktivitu p53</a:t>
            </a:r>
          </a:p>
        </p:txBody>
      </p:sp>
      <p:grpSp>
        <p:nvGrpSpPr>
          <p:cNvPr id="2" name="Skupina 1"/>
          <p:cNvGrpSpPr/>
          <p:nvPr/>
        </p:nvGrpSpPr>
        <p:grpSpPr>
          <a:xfrm>
            <a:off x="5004048" y="1412776"/>
            <a:ext cx="3856382" cy="4686300"/>
            <a:chOff x="5004048" y="1412776"/>
            <a:chExt cx="3856382" cy="4686300"/>
          </a:xfrm>
        </p:grpSpPr>
        <p:pic>
          <p:nvPicPr>
            <p:cNvPr id="2050" name="Picture 2" descr="http://www.nature.com/scitable/content/ne0000/ne0000/ne0000/ne0000/14267125/f1_campisis_nrc1073-i1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955" r="16567"/>
            <a:stretch/>
          </p:blipFill>
          <p:spPr bwMode="auto">
            <a:xfrm>
              <a:off x="5004048" y="1412776"/>
              <a:ext cx="3856382" cy="4686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ovéPole 5"/>
            <p:cNvSpPr txBox="1"/>
            <p:nvPr/>
          </p:nvSpPr>
          <p:spPr>
            <a:xfrm>
              <a:off x="5292080" y="3800073"/>
              <a:ext cx="58221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200" b="1" dirty="0">
                  <a:solidFill>
                    <a:srgbClr val="FF0000"/>
                  </a:solidFill>
                </a:rPr>
                <a:t>+ p21</a:t>
              </a:r>
              <a:endParaRPr lang="en-US" sz="1200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9546150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154155" y="188640"/>
            <a:ext cx="8738325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>
                <a:latin typeface="Calibri" pitchFamily="34" charset="0"/>
              </a:rPr>
              <a:t>Tumor-supresory BRCA1 a BRCA2</a:t>
            </a:r>
          </a:p>
          <a:p>
            <a:r>
              <a:rPr lang="cs-CZ" sz="1600" i="1" dirty="0">
                <a:latin typeface="Calibri" pitchFamily="34" charset="0"/>
              </a:rPr>
              <a:t>BR</a:t>
            </a:r>
            <a:r>
              <a:rPr lang="en-US" sz="1600" i="1" dirty="0">
                <a:latin typeface="Calibri" pitchFamily="34" charset="0"/>
              </a:rPr>
              <a:t>east </a:t>
            </a:r>
            <a:r>
              <a:rPr lang="cs-CZ" sz="1600" i="1" dirty="0">
                <a:latin typeface="Calibri" pitchFamily="34" charset="0"/>
              </a:rPr>
              <a:t>CA</a:t>
            </a:r>
            <a:r>
              <a:rPr lang="en-US" sz="1600" i="1" dirty="0" err="1">
                <a:latin typeface="Calibri" pitchFamily="34" charset="0"/>
              </a:rPr>
              <a:t>ncer</a:t>
            </a:r>
            <a:r>
              <a:rPr lang="en-US" sz="1600" i="1" dirty="0">
                <a:latin typeface="Calibri" pitchFamily="34" charset="0"/>
              </a:rPr>
              <a:t> 1</a:t>
            </a:r>
            <a:r>
              <a:rPr lang="cs-CZ" sz="1600" i="1" dirty="0">
                <a:latin typeface="Calibri" pitchFamily="34" charset="0"/>
              </a:rPr>
              <a:t> a 2 geny</a:t>
            </a:r>
          </a:p>
        </p:txBody>
      </p:sp>
      <p:sp>
        <p:nvSpPr>
          <p:cNvPr id="7" name="Obdélník 6"/>
          <p:cNvSpPr/>
          <p:nvPr/>
        </p:nvSpPr>
        <p:spPr>
          <a:xfrm>
            <a:off x="90546" y="764704"/>
            <a:ext cx="8989846" cy="33855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cs-CZ" sz="1600" dirty="0">
                <a:latin typeface="Calibri"/>
                <a:cs typeface="Calibri"/>
              </a:rPr>
              <a:t>- pomáhají opravovat poškození DNA, zejména </a:t>
            </a:r>
            <a:r>
              <a:rPr lang="cs-CZ" sz="1600" dirty="0" err="1">
                <a:latin typeface="Calibri"/>
                <a:cs typeface="Calibri"/>
              </a:rPr>
              <a:t>DSBs</a:t>
            </a:r>
            <a:r>
              <a:rPr lang="cs-CZ" sz="1600" dirty="0">
                <a:latin typeface="Calibri"/>
                <a:cs typeface="Calibri"/>
              </a:rPr>
              <a:t> (</a:t>
            </a:r>
            <a:r>
              <a:rPr lang="cs-CZ" sz="1600" dirty="0" err="1">
                <a:latin typeface="Calibri"/>
                <a:cs typeface="Calibri"/>
              </a:rPr>
              <a:t>dvouřetězcové</a:t>
            </a:r>
            <a:r>
              <a:rPr lang="cs-CZ" sz="1600" dirty="0">
                <a:latin typeface="Calibri"/>
                <a:cs typeface="Calibri"/>
              </a:rPr>
              <a:t> zlomy)</a:t>
            </a:r>
          </a:p>
        </p:txBody>
      </p:sp>
      <p:pic>
        <p:nvPicPr>
          <p:cNvPr id="1026" name="Picture 2" descr="http://www.frontiersin.org/files/Articles/74290/fonc-04-00042-HTML/image_m/fonc-04-00042-g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1579" y="1550366"/>
            <a:ext cx="6593716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s3.media.squarespace.com/production/1407327/16787661/-_rSQymz8Bjk/Td1kr43D28I/AAAAAAAAAO4/wVjiO5zMfXA/s1600/Picture%252B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155" y="2854460"/>
            <a:ext cx="1735486" cy="1102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teachnuclear.ca/wp-content/uploads/2013/05/direct214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2179" y="980728"/>
            <a:ext cx="2434317" cy="1259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ál 1"/>
          <p:cNvSpPr/>
          <p:nvPr/>
        </p:nvSpPr>
        <p:spPr>
          <a:xfrm>
            <a:off x="1147420" y="4293096"/>
            <a:ext cx="778133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ál 8"/>
          <p:cNvSpPr/>
          <p:nvPr/>
        </p:nvSpPr>
        <p:spPr>
          <a:xfrm>
            <a:off x="5780234" y="3557114"/>
            <a:ext cx="778133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ál 9"/>
          <p:cNvSpPr/>
          <p:nvPr/>
        </p:nvSpPr>
        <p:spPr>
          <a:xfrm>
            <a:off x="6530171" y="4373055"/>
            <a:ext cx="778133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43057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154155" y="188640"/>
            <a:ext cx="87383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>
                <a:latin typeface="Calibri" pitchFamily="34" charset="0"/>
              </a:rPr>
              <a:t>Tumor-supresory BRCA1 a BRCA2</a:t>
            </a:r>
          </a:p>
        </p:txBody>
      </p:sp>
      <p:sp>
        <p:nvSpPr>
          <p:cNvPr id="7" name="Obdélník 6"/>
          <p:cNvSpPr/>
          <p:nvPr/>
        </p:nvSpPr>
        <p:spPr>
          <a:xfrm>
            <a:off x="90546" y="548680"/>
            <a:ext cx="8989846" cy="132343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cs-CZ" sz="1600" dirty="0">
                <a:latin typeface="Calibri" pitchFamily="34" charset="0"/>
              </a:rPr>
              <a:t>- nebezpečná mutace v BRCA zvyšuje vznik rakoviny prsu a vaječníku (ne všechny mutace jsou nebezpečné)</a:t>
            </a:r>
          </a:p>
          <a:p>
            <a:r>
              <a:rPr lang="cs-CZ" sz="1600" dirty="0">
                <a:latin typeface="Calibri"/>
                <a:ea typeface="Calibri"/>
                <a:cs typeface="Calibri"/>
              </a:rPr>
              <a:t>- běžně existuje cca 12% šance na vznik rakoviny prsu u žen, při defektním BRCA genu (vybrané mutace) se šance zvyšuje na 60-90 %</a:t>
            </a:r>
          </a:p>
          <a:p>
            <a:r>
              <a:rPr lang="cs-CZ" sz="1600" dirty="0">
                <a:latin typeface="Calibri"/>
                <a:ea typeface="Calibri"/>
                <a:cs typeface="Calibri"/>
              </a:rPr>
              <a:t>- Angelina </a:t>
            </a:r>
            <a:r>
              <a:rPr lang="cs-CZ" sz="1600" dirty="0" err="1">
                <a:latin typeface="Calibri"/>
                <a:ea typeface="Calibri"/>
                <a:cs typeface="Calibri"/>
              </a:rPr>
              <a:t>Jolie</a:t>
            </a:r>
            <a:r>
              <a:rPr lang="cs-CZ" sz="1600" dirty="0">
                <a:latin typeface="Calibri"/>
                <a:ea typeface="Calibri"/>
                <a:cs typeface="Calibri"/>
              </a:rPr>
              <a:t> podstoupila preventivně dvojitou </a:t>
            </a:r>
            <a:r>
              <a:rPr lang="cs-CZ" sz="1600" dirty="0" err="1">
                <a:latin typeface="Calibri"/>
                <a:ea typeface="Calibri"/>
                <a:cs typeface="Calibri"/>
              </a:rPr>
              <a:t>masektomii</a:t>
            </a:r>
            <a:r>
              <a:rPr lang="cs-CZ" sz="1600" dirty="0">
                <a:latin typeface="Calibri"/>
                <a:ea typeface="Calibri"/>
                <a:cs typeface="Calibri"/>
              </a:rPr>
              <a:t>, kvůli mutaci v BRCA1 (šance na vznik rakoviny prsu odhadována na 87 %). Po operaci redukce na 5 %.</a:t>
            </a:r>
          </a:p>
        </p:txBody>
      </p:sp>
      <p:pic>
        <p:nvPicPr>
          <p:cNvPr id="2054" name="Picture 6" descr="http://www.frontiersin.org/files/Articles/118529/fonc-04-00318-HTML/image_m/fonc-04-00318-g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778" y="1916832"/>
            <a:ext cx="6534150" cy="4838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ál 5"/>
          <p:cNvSpPr/>
          <p:nvPr/>
        </p:nvSpPr>
        <p:spPr>
          <a:xfrm>
            <a:off x="6077744" y="3420845"/>
            <a:ext cx="778133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ál 7"/>
          <p:cNvSpPr/>
          <p:nvPr/>
        </p:nvSpPr>
        <p:spPr>
          <a:xfrm>
            <a:off x="3197425" y="4477112"/>
            <a:ext cx="504056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ál 8"/>
          <p:cNvSpPr/>
          <p:nvPr/>
        </p:nvSpPr>
        <p:spPr>
          <a:xfrm>
            <a:off x="3847443" y="4223820"/>
            <a:ext cx="1006165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ál 9"/>
          <p:cNvSpPr/>
          <p:nvPr/>
        </p:nvSpPr>
        <p:spPr>
          <a:xfrm rot="18594245">
            <a:off x="1110586" y="2908748"/>
            <a:ext cx="1390074" cy="779289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ál 10"/>
          <p:cNvSpPr/>
          <p:nvPr/>
        </p:nvSpPr>
        <p:spPr>
          <a:xfrm rot="17701051">
            <a:off x="2373666" y="2882201"/>
            <a:ext cx="1390074" cy="779289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 descr="Image result for angelina joli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5601" y="1632852"/>
            <a:ext cx="1406879" cy="1724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023070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51847" y="188640"/>
            <a:ext cx="8912641" cy="2123658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cs-CZ" b="1" dirty="0">
                <a:latin typeface="Calibri"/>
                <a:cs typeface="Calibri"/>
              </a:rPr>
              <a:t>Proto-onkogeny a tumor-supresory</a:t>
            </a:r>
          </a:p>
          <a:p>
            <a:r>
              <a:rPr lang="cs-CZ" sz="1600" i="1" dirty="0">
                <a:latin typeface="Calibri" pitchFamily="34" charset="0"/>
              </a:rPr>
              <a:t>postupná přeměna zdravé buňky tlustého střeva v nádorovou</a:t>
            </a:r>
          </a:p>
          <a:p>
            <a:endParaRPr lang="cs-CZ" b="1" dirty="0">
              <a:latin typeface="Calibri" pitchFamily="34" charset="0"/>
            </a:endParaRPr>
          </a:p>
          <a:p>
            <a:r>
              <a:rPr lang="cs-CZ" sz="1600" b="1" dirty="0">
                <a:latin typeface="Calibri"/>
                <a:ea typeface="Calibri"/>
                <a:cs typeface="Calibri"/>
              </a:rPr>
              <a:t>1. </a:t>
            </a:r>
            <a:r>
              <a:rPr lang="cs-CZ" sz="1600" dirty="0">
                <a:latin typeface="Calibri"/>
                <a:ea typeface="Calibri"/>
                <a:cs typeface="Calibri"/>
              </a:rPr>
              <a:t>Ztráta nádorového supresoru </a:t>
            </a:r>
            <a:r>
              <a:rPr lang="cs-CZ" sz="1600" b="1" dirty="0">
                <a:latin typeface="Calibri"/>
                <a:ea typeface="Calibri"/>
                <a:cs typeface="Calibri"/>
              </a:rPr>
              <a:t>APC</a:t>
            </a:r>
            <a:r>
              <a:rPr lang="cs-CZ" sz="1600" dirty="0">
                <a:latin typeface="Calibri"/>
                <a:ea typeface="Calibri"/>
                <a:cs typeface="Calibri"/>
              </a:rPr>
              <a:t> → stabilizace </a:t>
            </a:r>
            <a:r>
              <a:rPr lang="el-GR" sz="1600" b="1" dirty="0">
                <a:latin typeface="Calibri"/>
                <a:ea typeface="Calibri"/>
                <a:cs typeface="Calibri"/>
              </a:rPr>
              <a:t>β</a:t>
            </a:r>
            <a:r>
              <a:rPr lang="cs-CZ" sz="1600" b="1" dirty="0">
                <a:latin typeface="Calibri"/>
                <a:ea typeface="Calibri"/>
                <a:cs typeface="Calibri"/>
              </a:rPr>
              <a:t>-</a:t>
            </a:r>
            <a:r>
              <a:rPr lang="cs-CZ" sz="1600" b="1" dirty="0" err="1">
                <a:latin typeface="Calibri"/>
                <a:ea typeface="Calibri"/>
                <a:cs typeface="Calibri"/>
              </a:rPr>
              <a:t>kateninu</a:t>
            </a:r>
            <a:r>
              <a:rPr lang="cs-CZ" sz="1600" b="1" dirty="0">
                <a:latin typeface="Calibri"/>
                <a:ea typeface="Calibri"/>
                <a:cs typeface="Calibri"/>
              </a:rPr>
              <a:t> </a:t>
            </a:r>
            <a:r>
              <a:rPr lang="cs-CZ" sz="1600" dirty="0">
                <a:latin typeface="Calibri"/>
                <a:ea typeface="Calibri"/>
                <a:cs typeface="Calibri"/>
              </a:rPr>
              <a:t>→ </a:t>
            </a:r>
            <a:r>
              <a:rPr lang="cs-CZ" sz="1600" u="sng" dirty="0">
                <a:solidFill>
                  <a:srgbClr val="FF0000"/>
                </a:solidFill>
                <a:latin typeface="Calibri"/>
                <a:ea typeface="Calibri"/>
                <a:cs typeface="Calibri"/>
              </a:rPr>
              <a:t>tvorba polypu</a:t>
            </a:r>
            <a:endParaRPr lang="cs-CZ" sz="1600" u="sng" dirty="0">
              <a:solidFill>
                <a:srgbClr val="FF0000"/>
              </a:solidFill>
              <a:latin typeface="Calibri" pitchFamily="34" charset="0"/>
              <a:ea typeface="Calibri"/>
              <a:cs typeface="Calibri"/>
            </a:endParaRPr>
          </a:p>
          <a:p>
            <a:r>
              <a:rPr lang="cs-CZ" sz="1600" dirty="0">
                <a:latin typeface="Calibri" pitchFamily="34" charset="0"/>
              </a:rPr>
              <a:t>	a) změna transkripce (zvýšená transkripce genů podporujících proliferaci: </a:t>
            </a:r>
            <a:r>
              <a:rPr lang="cs-CZ" sz="1600" dirty="0" err="1">
                <a:latin typeface="Calibri" pitchFamily="34" charset="0"/>
              </a:rPr>
              <a:t>cyclin</a:t>
            </a:r>
            <a:r>
              <a:rPr lang="cs-CZ" sz="1600" dirty="0">
                <a:latin typeface="Calibri" pitchFamily="34" charset="0"/>
              </a:rPr>
              <a:t> D, c-</a:t>
            </a:r>
            <a:r>
              <a:rPr lang="cs-CZ" sz="1600" dirty="0" err="1">
                <a:latin typeface="Calibri" pitchFamily="34" charset="0"/>
              </a:rPr>
              <a:t>myc</a:t>
            </a:r>
            <a:r>
              <a:rPr lang="cs-CZ" sz="1600" dirty="0">
                <a:latin typeface="Calibri" pitchFamily="34" charset="0"/>
              </a:rPr>
              <a:t>...)</a:t>
            </a:r>
          </a:p>
          <a:p>
            <a:r>
              <a:rPr lang="cs-CZ" sz="1600" dirty="0">
                <a:latin typeface="Calibri" pitchFamily="34" charset="0"/>
              </a:rPr>
              <a:t>	b) zvýšení adheze buněk (</a:t>
            </a:r>
            <a:r>
              <a:rPr lang="el-GR" sz="1600" dirty="0">
                <a:latin typeface="Calibri" pitchFamily="34" charset="0"/>
              </a:rPr>
              <a:t>β-</a:t>
            </a:r>
            <a:r>
              <a:rPr lang="cs-CZ" sz="1600" dirty="0" err="1">
                <a:latin typeface="Calibri" pitchFamily="34" charset="0"/>
              </a:rPr>
              <a:t>katenin</a:t>
            </a:r>
            <a:r>
              <a:rPr lang="cs-CZ" sz="1600" dirty="0">
                <a:latin typeface="Calibri" pitchFamily="34" charset="0"/>
              </a:rPr>
              <a:t> spojuje E-</a:t>
            </a:r>
            <a:r>
              <a:rPr lang="cs-CZ" sz="1600" dirty="0" err="1">
                <a:latin typeface="Calibri" pitchFamily="34" charset="0"/>
              </a:rPr>
              <a:t>kadherin</a:t>
            </a:r>
            <a:r>
              <a:rPr lang="cs-CZ" sz="1600" dirty="0">
                <a:latin typeface="Calibri" pitchFamily="34" charset="0"/>
              </a:rPr>
              <a:t> a </a:t>
            </a:r>
            <a:r>
              <a:rPr lang="el-GR" sz="1600" dirty="0">
                <a:latin typeface="Calibri" pitchFamily="34" charset="0"/>
              </a:rPr>
              <a:t>α</a:t>
            </a:r>
            <a:r>
              <a:rPr lang="cs-CZ" sz="1600" dirty="0">
                <a:latin typeface="Calibri" pitchFamily="34" charset="0"/>
              </a:rPr>
              <a:t>-</a:t>
            </a:r>
            <a:r>
              <a:rPr lang="cs-CZ" sz="1600" dirty="0" err="1">
                <a:latin typeface="Calibri" pitchFamily="34" charset="0"/>
              </a:rPr>
              <a:t>katenin</a:t>
            </a:r>
            <a:r>
              <a:rPr lang="cs-CZ" sz="1600" dirty="0">
                <a:latin typeface="Calibri" pitchFamily="34" charset="0"/>
              </a:rPr>
              <a:t>)</a:t>
            </a:r>
          </a:p>
          <a:p>
            <a:r>
              <a:rPr lang="cs-CZ" sz="1600" b="1" dirty="0">
                <a:latin typeface="Calibri" pitchFamily="34" charset="0"/>
              </a:rPr>
              <a:t>2. </a:t>
            </a:r>
            <a:r>
              <a:rPr lang="cs-CZ" sz="1600" dirty="0">
                <a:latin typeface="Calibri" pitchFamily="34" charset="0"/>
              </a:rPr>
              <a:t>"</a:t>
            </a:r>
            <a:r>
              <a:rPr lang="cs-CZ" sz="1600" i="1" dirty="0" err="1">
                <a:latin typeface="Calibri" pitchFamily="34" charset="0"/>
              </a:rPr>
              <a:t>Gain-of-function</a:t>
            </a:r>
            <a:r>
              <a:rPr lang="cs-CZ" sz="1600" dirty="0">
                <a:latin typeface="Calibri" pitchFamily="34" charset="0"/>
              </a:rPr>
              <a:t>" mutace </a:t>
            </a:r>
            <a:r>
              <a:rPr lang="cs-CZ" sz="1600" b="1" dirty="0">
                <a:latin typeface="Calibri" pitchFamily="34" charset="0"/>
              </a:rPr>
              <a:t>Ras</a:t>
            </a:r>
            <a:r>
              <a:rPr lang="cs-CZ" sz="1600" dirty="0">
                <a:latin typeface="Calibri" pitchFamily="34" charset="0"/>
              </a:rPr>
              <a:t> → </a:t>
            </a:r>
            <a:r>
              <a:rPr lang="cs-CZ" sz="1600" u="sng" dirty="0">
                <a:solidFill>
                  <a:srgbClr val="FF0000"/>
                </a:solidFill>
                <a:latin typeface="Calibri" pitchFamily="34" charset="0"/>
              </a:rPr>
              <a:t>benigní adenom</a:t>
            </a:r>
          </a:p>
          <a:p>
            <a:r>
              <a:rPr lang="cs-CZ" sz="1600" b="1" dirty="0">
                <a:latin typeface="Calibri" pitchFamily="34" charset="0"/>
              </a:rPr>
              <a:t>3. </a:t>
            </a:r>
            <a:r>
              <a:rPr lang="cs-CZ" sz="1600" dirty="0">
                <a:latin typeface="Calibri" pitchFamily="34" charset="0"/>
              </a:rPr>
              <a:t>"</a:t>
            </a:r>
            <a:r>
              <a:rPr lang="cs-CZ" sz="1600" i="1" dirty="0" err="1">
                <a:latin typeface="Calibri" pitchFamily="34" charset="0"/>
              </a:rPr>
              <a:t>Loss-of-function</a:t>
            </a:r>
            <a:r>
              <a:rPr lang="cs-CZ" sz="1600" dirty="0">
                <a:latin typeface="Calibri" pitchFamily="34" charset="0"/>
              </a:rPr>
              <a:t>" mutace </a:t>
            </a:r>
            <a:r>
              <a:rPr lang="cs-CZ" sz="1600" b="1" dirty="0">
                <a:latin typeface="Calibri" pitchFamily="34" charset="0"/>
              </a:rPr>
              <a:t>p53</a:t>
            </a:r>
            <a:r>
              <a:rPr lang="cs-CZ" sz="1600" dirty="0">
                <a:latin typeface="Calibri" pitchFamily="34" charset="0"/>
              </a:rPr>
              <a:t> → </a:t>
            </a:r>
            <a:r>
              <a:rPr lang="cs-CZ" sz="1600" u="sng" dirty="0">
                <a:solidFill>
                  <a:srgbClr val="FF0000"/>
                </a:solidFill>
                <a:latin typeface="Calibri" pitchFamily="34" charset="0"/>
              </a:rPr>
              <a:t>karcinom</a:t>
            </a:r>
          </a:p>
        </p:txBody>
      </p:sp>
      <p:sp>
        <p:nvSpPr>
          <p:cNvPr id="7" name="Obdélník 6"/>
          <p:cNvSpPr/>
          <p:nvPr/>
        </p:nvSpPr>
        <p:spPr>
          <a:xfrm>
            <a:off x="55680" y="5627783"/>
            <a:ext cx="7898193" cy="116955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cs-CZ" sz="1400" b="1" i="1" dirty="0">
                <a:latin typeface="Calibri" pitchFamily="34" charset="0"/>
              </a:rPr>
              <a:t>Nádory tlustého střeva:</a:t>
            </a:r>
          </a:p>
          <a:p>
            <a:r>
              <a:rPr lang="cs-CZ" sz="1400" i="1" dirty="0">
                <a:latin typeface="Calibri"/>
                <a:ea typeface="Calibri"/>
                <a:cs typeface="Calibri"/>
              </a:rPr>
              <a:t>p53 mutace v 70 % </a:t>
            </a:r>
            <a:endParaRPr lang="cs-CZ" sz="1400" i="1" dirty="0">
              <a:latin typeface="Calibri" pitchFamily="34" charset="0"/>
              <a:ea typeface="Calibri"/>
              <a:cs typeface="Calibri"/>
            </a:endParaRPr>
          </a:p>
          <a:p>
            <a:r>
              <a:rPr lang="cs-CZ" sz="1400" i="1" dirty="0">
                <a:latin typeface="Calibri"/>
                <a:ea typeface="Calibri"/>
                <a:cs typeface="Calibri"/>
              </a:rPr>
              <a:t>APC mutace v 70 % </a:t>
            </a:r>
            <a:endParaRPr lang="cs-CZ" sz="1400" i="1" dirty="0">
              <a:latin typeface="Calibri" pitchFamily="34" charset="0"/>
              <a:ea typeface="Calibri"/>
              <a:cs typeface="Calibri"/>
            </a:endParaRPr>
          </a:p>
          <a:p>
            <a:endParaRPr lang="cs-CZ" sz="1400" i="1" dirty="0">
              <a:latin typeface="Calibri" pitchFamily="34" charset="0"/>
            </a:endParaRPr>
          </a:p>
          <a:p>
            <a:r>
              <a:rPr lang="cs-CZ" sz="1400" i="1" dirty="0">
                <a:latin typeface="Calibri"/>
                <a:cs typeface="Calibri"/>
              </a:rPr>
              <a:t>APC (</a:t>
            </a:r>
            <a:r>
              <a:rPr lang="cs-CZ" sz="1400" i="1" dirty="0" err="1">
                <a:latin typeface="Calibri"/>
                <a:cs typeface="Calibri"/>
              </a:rPr>
              <a:t>Adenomatous</a:t>
            </a:r>
            <a:r>
              <a:rPr lang="cs-CZ" sz="1400" i="1" dirty="0">
                <a:latin typeface="Calibri"/>
                <a:cs typeface="Calibri"/>
              </a:rPr>
              <a:t> </a:t>
            </a:r>
            <a:r>
              <a:rPr lang="cs-CZ" sz="1400" i="1" dirty="0" err="1">
                <a:latin typeface="Calibri"/>
                <a:cs typeface="Calibri"/>
              </a:rPr>
              <a:t>polyposis</a:t>
            </a:r>
            <a:r>
              <a:rPr lang="cs-CZ" sz="1400" i="1" dirty="0">
                <a:latin typeface="Calibri"/>
                <a:cs typeface="Calibri"/>
              </a:rPr>
              <a:t> coli) je negativní regulátor </a:t>
            </a:r>
            <a:r>
              <a:rPr lang="el-GR" sz="1400" i="1" dirty="0">
                <a:latin typeface="Calibri"/>
                <a:cs typeface="Calibri"/>
              </a:rPr>
              <a:t>β-</a:t>
            </a:r>
            <a:r>
              <a:rPr lang="cs-CZ" sz="1400" i="1" dirty="0" err="1">
                <a:latin typeface="Calibri"/>
                <a:cs typeface="Calibri"/>
              </a:rPr>
              <a:t>kateninu</a:t>
            </a:r>
            <a:r>
              <a:rPr lang="cs-CZ" sz="1400" i="1" dirty="0">
                <a:latin typeface="Calibri"/>
                <a:cs typeface="Calibri"/>
              </a:rPr>
              <a:t>, je součástí </a:t>
            </a:r>
            <a:r>
              <a:rPr lang="cs-CZ" sz="1400" i="1" dirty="0" err="1">
                <a:latin typeface="Calibri"/>
                <a:cs typeface="Calibri"/>
              </a:rPr>
              <a:t>Wnt</a:t>
            </a:r>
            <a:r>
              <a:rPr lang="cs-CZ" sz="1400" i="1" dirty="0">
                <a:latin typeface="Calibri"/>
                <a:cs typeface="Calibri"/>
              </a:rPr>
              <a:t> signální dráhy </a:t>
            </a:r>
            <a:endParaRPr lang="en-US" sz="1400" i="1" dirty="0">
              <a:latin typeface="Calibri" pitchFamily="34" charset="0"/>
            </a:endParaRPr>
          </a:p>
        </p:txBody>
      </p:sp>
      <p:pic>
        <p:nvPicPr>
          <p:cNvPr id="4" name="Obrázek 7">
            <a:extLst>
              <a:ext uri="{FF2B5EF4-FFF2-40B4-BE49-F238E27FC236}">
                <a16:creationId xmlns:a16="http://schemas.microsoft.com/office/drawing/2014/main" id="{1BB6762E-F9B5-B967-2C74-28A83DDD69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3400" y="2648453"/>
            <a:ext cx="5731200" cy="2632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90465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107504" y="116632"/>
            <a:ext cx="87383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>
                <a:latin typeface="Calibri" pitchFamily="34" charset="0"/>
              </a:rPr>
              <a:t>Proto-onkogeny - receptory pro růstové faktory (GFR)</a:t>
            </a:r>
          </a:p>
        </p:txBody>
      </p:sp>
      <p:sp>
        <p:nvSpPr>
          <p:cNvPr id="7" name="Obdélník 6"/>
          <p:cNvSpPr/>
          <p:nvPr/>
        </p:nvSpPr>
        <p:spPr>
          <a:xfrm>
            <a:off x="90546" y="620688"/>
            <a:ext cx="898984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b="1" dirty="0">
                <a:latin typeface="Calibri" pitchFamily="34" charset="0"/>
              </a:rPr>
              <a:t>1. Konstitutivní aktivita</a:t>
            </a:r>
          </a:p>
          <a:p>
            <a:r>
              <a:rPr lang="cs-CZ" sz="1600" dirty="0">
                <a:latin typeface="Calibri" pitchFamily="34" charset="0"/>
              </a:rPr>
              <a:t>- vykazují kinázovou aktivitu i bez přítomnosti ligandu</a:t>
            </a:r>
          </a:p>
          <a:p>
            <a:r>
              <a:rPr lang="cs-CZ" sz="1600" b="1" dirty="0">
                <a:latin typeface="Calibri" pitchFamily="34" charset="0"/>
              </a:rPr>
              <a:t>2. </a:t>
            </a:r>
            <a:r>
              <a:rPr lang="cs-CZ" sz="1600" b="1" dirty="0" err="1">
                <a:latin typeface="Calibri" pitchFamily="34" charset="0"/>
              </a:rPr>
              <a:t>Overexprese</a:t>
            </a:r>
            <a:endParaRPr lang="cs-CZ" sz="1600" b="1" dirty="0">
              <a:latin typeface="Calibri" pitchFamily="34" charset="0"/>
            </a:endParaRPr>
          </a:p>
          <a:p>
            <a:r>
              <a:rPr lang="cs-CZ" sz="1600" dirty="0">
                <a:latin typeface="Calibri" pitchFamily="34" charset="0"/>
              </a:rPr>
              <a:t>- zmnožení počtu receptorů</a:t>
            </a:r>
          </a:p>
          <a:p>
            <a:endParaRPr lang="cs-CZ" sz="1600" dirty="0">
              <a:latin typeface="Calibri" pitchFamily="34" charset="0"/>
            </a:endParaRPr>
          </a:p>
          <a:p>
            <a:r>
              <a:rPr lang="cs-CZ" sz="1600" b="1" dirty="0">
                <a:latin typeface="Calibri" pitchFamily="34" charset="0"/>
              </a:rPr>
              <a:t>EGFR</a:t>
            </a:r>
          </a:p>
          <a:p>
            <a:r>
              <a:rPr lang="cs-CZ" sz="1600" dirty="0">
                <a:latin typeface="Calibri" pitchFamily="34" charset="0"/>
              </a:rPr>
              <a:t>- karcinom prsu, žaludku, </a:t>
            </a:r>
            <a:r>
              <a:rPr lang="cs-CZ" sz="1600" dirty="0" err="1">
                <a:latin typeface="Calibri" pitchFamily="34" charset="0"/>
              </a:rPr>
              <a:t>kolorekta</a:t>
            </a:r>
            <a:endParaRPr lang="cs-CZ" sz="1600" dirty="0">
              <a:latin typeface="Calibri" pitchFamily="34" charset="0"/>
            </a:endParaRPr>
          </a:p>
          <a:p>
            <a:r>
              <a:rPr lang="cs-CZ" sz="1600" b="1" dirty="0">
                <a:latin typeface="Calibri" pitchFamily="34" charset="0"/>
              </a:rPr>
              <a:t>Her2</a:t>
            </a:r>
          </a:p>
          <a:p>
            <a:r>
              <a:rPr lang="cs-CZ" sz="1600" dirty="0">
                <a:latin typeface="Calibri" pitchFamily="34" charset="0"/>
              </a:rPr>
              <a:t>- karcinom prsu</a:t>
            </a:r>
          </a:p>
          <a:p>
            <a:r>
              <a:rPr lang="cs-CZ" sz="1600" b="1" dirty="0">
                <a:latin typeface="Calibri" pitchFamily="34" charset="0"/>
              </a:rPr>
              <a:t>c-</a:t>
            </a:r>
            <a:r>
              <a:rPr lang="cs-CZ" sz="1600" b="1" dirty="0" err="1">
                <a:latin typeface="Calibri" pitchFamily="34" charset="0"/>
              </a:rPr>
              <a:t>Kit</a:t>
            </a:r>
            <a:endParaRPr lang="cs-CZ" sz="1600" b="1" dirty="0">
              <a:latin typeface="Calibri" pitchFamily="34" charset="0"/>
            </a:endParaRPr>
          </a:p>
          <a:p>
            <a:r>
              <a:rPr lang="cs-CZ" sz="1600" b="1" dirty="0">
                <a:latin typeface="Calibri" pitchFamily="34" charset="0"/>
              </a:rPr>
              <a:t>- </a:t>
            </a:r>
            <a:r>
              <a:rPr lang="cs-CZ" sz="1600" dirty="0">
                <a:latin typeface="Calibri" pitchFamily="34" charset="0"/>
              </a:rPr>
              <a:t>role v hematopoéze</a:t>
            </a:r>
          </a:p>
          <a:p>
            <a:r>
              <a:rPr lang="cs-CZ" sz="1600" dirty="0">
                <a:latin typeface="Calibri" pitchFamily="34" charset="0"/>
              </a:rPr>
              <a:t>- fyziologicky exprimován hl. na nezralých</a:t>
            </a:r>
          </a:p>
          <a:p>
            <a:r>
              <a:rPr lang="cs-CZ" sz="1600" dirty="0">
                <a:latin typeface="Calibri" pitchFamily="34" charset="0"/>
              </a:rPr>
              <a:t>  krevních </a:t>
            </a:r>
            <a:r>
              <a:rPr lang="cs-CZ" sz="1600" dirty="0" err="1">
                <a:latin typeface="Calibri" pitchFamily="34" charset="0"/>
              </a:rPr>
              <a:t>progenitorech</a:t>
            </a:r>
            <a:endParaRPr lang="cs-CZ" sz="1600" dirty="0">
              <a:latin typeface="Calibri" pitchFamily="34" charset="0"/>
            </a:endParaRPr>
          </a:p>
          <a:p>
            <a:r>
              <a:rPr lang="cs-CZ" sz="1600" dirty="0">
                <a:latin typeface="Calibri" pitchFamily="34" charset="0"/>
              </a:rPr>
              <a:t>- rakovina kůže</a:t>
            </a:r>
          </a:p>
          <a:p>
            <a:endParaRPr lang="cs-CZ" sz="1600" dirty="0">
              <a:latin typeface="Calibri" pitchFamily="34" charset="0"/>
            </a:endParaRPr>
          </a:p>
        </p:txBody>
      </p:sp>
      <p:pic>
        <p:nvPicPr>
          <p:cNvPr id="3074" name="Picture 2" descr="http://www.nature.com/nrclinonc/journal/v9/n2/images/nrclinonc.2011.164-f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9754" y="1480740"/>
            <a:ext cx="5238750" cy="5276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Obdélník 11"/>
          <p:cNvSpPr/>
          <p:nvPr/>
        </p:nvSpPr>
        <p:spPr>
          <a:xfrm>
            <a:off x="8140167" y="6520335"/>
            <a:ext cx="95250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200" i="1" dirty="0"/>
              <a:t>nature.com</a:t>
            </a:r>
            <a:endParaRPr lang="en-US" sz="1200" i="1" dirty="0"/>
          </a:p>
        </p:txBody>
      </p:sp>
      <p:sp>
        <p:nvSpPr>
          <p:cNvPr id="2" name="Obdélník 1"/>
          <p:cNvSpPr/>
          <p:nvPr/>
        </p:nvSpPr>
        <p:spPr>
          <a:xfrm>
            <a:off x="48639" y="5877272"/>
            <a:ext cx="322721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b="1" i="1" dirty="0">
                <a:latin typeface="Calibri" pitchFamily="34" charset="0"/>
              </a:rPr>
              <a:t>- SCF - stem cell </a:t>
            </a:r>
            <a:r>
              <a:rPr lang="cs-CZ" sz="1400" b="1" i="1" dirty="0" err="1">
                <a:latin typeface="Calibri" pitchFamily="34" charset="0"/>
              </a:rPr>
              <a:t>factor</a:t>
            </a:r>
            <a:r>
              <a:rPr lang="cs-CZ" sz="1400" b="1" i="1" dirty="0">
                <a:latin typeface="Calibri" pitchFamily="34" charset="0"/>
              </a:rPr>
              <a:t>; </a:t>
            </a:r>
            <a:r>
              <a:rPr lang="cs-CZ" sz="1400" b="1" i="1" dirty="0" err="1">
                <a:latin typeface="Calibri" pitchFamily="34" charset="0"/>
              </a:rPr>
              <a:t>steel</a:t>
            </a:r>
            <a:r>
              <a:rPr lang="cs-CZ" sz="1400" b="1" i="1" dirty="0">
                <a:latin typeface="Calibri" pitchFamily="34" charset="0"/>
              </a:rPr>
              <a:t> </a:t>
            </a:r>
            <a:r>
              <a:rPr lang="cs-CZ" sz="1400" b="1" i="1" dirty="0" err="1">
                <a:latin typeface="Calibri" pitchFamily="34" charset="0"/>
              </a:rPr>
              <a:t>factor</a:t>
            </a:r>
            <a:endParaRPr lang="cs-CZ" sz="1400" b="1" i="1" dirty="0">
              <a:latin typeface="Calibri" pitchFamily="34" charset="0"/>
            </a:endParaRPr>
          </a:p>
          <a:p>
            <a:r>
              <a:rPr lang="cs-CZ" sz="1400" b="1" i="1" dirty="0">
                <a:latin typeface="Calibri" pitchFamily="34" charset="0"/>
              </a:rPr>
              <a:t>- </a:t>
            </a:r>
            <a:r>
              <a:rPr lang="cs-CZ" sz="1400" b="1" i="1" dirty="0" err="1">
                <a:latin typeface="Calibri" pitchFamily="34" charset="0"/>
              </a:rPr>
              <a:t>Trastuzumab</a:t>
            </a:r>
            <a:r>
              <a:rPr lang="cs-CZ" sz="1400" b="1" i="1" dirty="0">
                <a:latin typeface="Calibri" pitchFamily="34" charset="0"/>
              </a:rPr>
              <a:t> = </a:t>
            </a:r>
            <a:r>
              <a:rPr lang="cs-CZ" sz="1400" b="1" i="1" dirty="0" err="1">
                <a:latin typeface="Calibri" pitchFamily="34" charset="0"/>
              </a:rPr>
              <a:t>Herceptin</a:t>
            </a:r>
            <a:endParaRPr lang="cs-CZ" sz="1400" b="1" i="1" dirty="0">
              <a:latin typeface="Calibri" pitchFamily="34" charset="0"/>
            </a:endParaRPr>
          </a:p>
          <a:p>
            <a:r>
              <a:rPr lang="cs-CZ" sz="1400" i="1" dirty="0">
                <a:latin typeface="Calibri" pitchFamily="34" charset="0"/>
              </a:rPr>
              <a:t>-</a:t>
            </a:r>
            <a:r>
              <a:rPr lang="cs-CZ" sz="1400" b="1" i="1" dirty="0">
                <a:latin typeface="Calibri" pitchFamily="34" charset="0"/>
              </a:rPr>
              <a:t> E</a:t>
            </a:r>
            <a:r>
              <a:rPr lang="en-US" sz="1400" b="1" i="1" dirty="0" err="1">
                <a:latin typeface="Calibri" pitchFamily="34" charset="0"/>
              </a:rPr>
              <a:t>pidermal</a:t>
            </a:r>
            <a:r>
              <a:rPr lang="en-US" sz="1400" b="1" i="1" dirty="0">
                <a:latin typeface="Calibri" pitchFamily="34" charset="0"/>
              </a:rPr>
              <a:t> growth factor receptor</a:t>
            </a:r>
            <a:endParaRPr lang="cs-CZ" sz="1400" b="1" i="1" dirty="0">
              <a:latin typeface="Calibri" pitchFamily="34" charset="0"/>
            </a:endParaRPr>
          </a:p>
          <a:p>
            <a:r>
              <a:rPr lang="cs-CZ" sz="1400" i="1" dirty="0">
                <a:latin typeface="Calibri" pitchFamily="34" charset="0"/>
              </a:rPr>
              <a:t>  </a:t>
            </a:r>
            <a:r>
              <a:rPr lang="en-US" sz="1400" i="1" dirty="0">
                <a:latin typeface="Calibri" pitchFamily="34" charset="0"/>
              </a:rPr>
              <a:t>(EGFR; ErbB-1; HER1</a:t>
            </a:r>
            <a:r>
              <a:rPr lang="cs-CZ" sz="1400" i="1" dirty="0">
                <a:latin typeface="Calibri" pitchFamily="34" charset="0"/>
              </a:rPr>
              <a:t>)</a:t>
            </a:r>
            <a:endParaRPr lang="en-US" sz="1400" i="1" dirty="0">
              <a:latin typeface="Calibri" pitchFamily="34" charset="0"/>
            </a:endParaRPr>
          </a:p>
        </p:txBody>
      </p:sp>
      <p:sp>
        <p:nvSpPr>
          <p:cNvPr id="14" name="Obdélník 13"/>
          <p:cNvSpPr/>
          <p:nvPr/>
        </p:nvSpPr>
        <p:spPr>
          <a:xfrm>
            <a:off x="107504" y="4365104"/>
            <a:ext cx="3672408" cy="1077218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cs-CZ" sz="1600" dirty="0">
                <a:latin typeface="Calibri"/>
                <a:ea typeface="Calibri"/>
                <a:cs typeface="Calibri"/>
              </a:rPr>
              <a:t>Léčba </a:t>
            </a:r>
            <a:r>
              <a:rPr lang="cs-CZ" sz="1600" b="1" dirty="0">
                <a:latin typeface="Calibri"/>
                <a:ea typeface="Calibri"/>
                <a:cs typeface="Calibri"/>
              </a:rPr>
              <a:t>protilátkami </a:t>
            </a:r>
            <a:r>
              <a:rPr lang="cs-CZ" sz="1600" dirty="0">
                <a:latin typeface="Calibri"/>
                <a:ea typeface="Calibri"/>
                <a:cs typeface="Calibri"/>
              </a:rPr>
              <a:t>nebo </a:t>
            </a:r>
            <a:r>
              <a:rPr lang="cs-CZ" sz="1600" b="1" dirty="0">
                <a:latin typeface="Calibri"/>
                <a:ea typeface="Calibri"/>
                <a:cs typeface="Calibri"/>
              </a:rPr>
              <a:t>tyrosin-kinázovými inhibitory.</a:t>
            </a:r>
          </a:p>
          <a:p>
            <a:r>
              <a:rPr lang="cs-CZ" sz="1600" dirty="0">
                <a:latin typeface="Calibri" pitchFamily="34" charset="0"/>
              </a:rPr>
              <a:t>Diagnostika receptorů může predikovat léčebnou odpověď.</a:t>
            </a:r>
          </a:p>
        </p:txBody>
      </p:sp>
      <p:sp>
        <p:nvSpPr>
          <p:cNvPr id="15" name="Obdélník 14"/>
          <p:cNvSpPr/>
          <p:nvPr/>
        </p:nvSpPr>
        <p:spPr>
          <a:xfrm>
            <a:off x="6588224" y="712096"/>
            <a:ext cx="242698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cs-CZ" sz="1400" b="1" i="1" dirty="0">
                <a:latin typeface="Calibri" pitchFamily="34" charset="0"/>
              </a:rPr>
              <a:t>členové rodiny EGF proteinů</a:t>
            </a:r>
            <a:endParaRPr lang="en-US" sz="1400" i="1" dirty="0">
              <a:latin typeface="Calibri" pitchFamily="34" charset="0"/>
            </a:endParaRPr>
          </a:p>
        </p:txBody>
      </p:sp>
      <p:cxnSp>
        <p:nvCxnSpPr>
          <p:cNvPr id="13" name="Přímá spojnice se šipkou 12"/>
          <p:cNvCxnSpPr/>
          <p:nvPr/>
        </p:nvCxnSpPr>
        <p:spPr>
          <a:xfrm flipH="1">
            <a:off x="7801716" y="1019873"/>
            <a:ext cx="226668" cy="460867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844224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51847" y="44624"/>
            <a:ext cx="833657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>
                <a:latin typeface="Calibri" pitchFamily="34" charset="0"/>
              </a:rPr>
              <a:t>Přehled faktorů kontrolujících proliferaci</a:t>
            </a:r>
          </a:p>
          <a:p>
            <a:endParaRPr lang="cs-CZ" b="1" dirty="0">
              <a:latin typeface="Calibri" pitchFamily="34" charset="0"/>
            </a:endParaRPr>
          </a:p>
        </p:txBody>
      </p:sp>
      <p:pic>
        <p:nvPicPr>
          <p:cNvPr id="54274" name="Picture 2" descr="https://upload.wikimedia.org/wikipedia/commons/2/29/Signal_transduction_v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32656"/>
            <a:ext cx="8352928" cy="6132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ál 1"/>
          <p:cNvSpPr/>
          <p:nvPr/>
        </p:nvSpPr>
        <p:spPr>
          <a:xfrm>
            <a:off x="4795975" y="4797152"/>
            <a:ext cx="792088" cy="65602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ál 5"/>
          <p:cNvSpPr/>
          <p:nvPr/>
        </p:nvSpPr>
        <p:spPr>
          <a:xfrm>
            <a:off x="6912260" y="3781089"/>
            <a:ext cx="468052" cy="512007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ovéPole 7"/>
          <p:cNvSpPr txBox="1"/>
          <p:nvPr/>
        </p:nvSpPr>
        <p:spPr>
          <a:xfrm>
            <a:off x="3469390" y="5894469"/>
            <a:ext cx="5287025" cy="830997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cs-CZ" sz="1200" b="1" dirty="0"/>
              <a:t>BCL2 proteinová rodina</a:t>
            </a:r>
          </a:p>
          <a:p>
            <a:r>
              <a:rPr lang="cs-CZ" sz="1200" i="1" dirty="0">
                <a:latin typeface="Arial"/>
                <a:cs typeface="Arial"/>
              </a:rPr>
              <a:t>reguluje propustnost vnější mitochondriální membrány a tím řídí apoptózu</a:t>
            </a:r>
            <a:endParaRPr lang="cs-CZ" sz="1200" i="1" dirty="0"/>
          </a:p>
          <a:p>
            <a:r>
              <a:rPr lang="cs-CZ" sz="1200" dirty="0"/>
              <a:t>a) pro-</a:t>
            </a:r>
            <a:r>
              <a:rPr lang="cs-CZ" sz="1200" dirty="0" err="1"/>
              <a:t>apoptotické</a:t>
            </a:r>
            <a:r>
              <a:rPr lang="cs-CZ" sz="1200" dirty="0"/>
              <a:t>: </a:t>
            </a:r>
            <a:r>
              <a:rPr lang="nn-NO" sz="1200" dirty="0"/>
              <a:t>Bax,</a:t>
            </a:r>
            <a:r>
              <a:rPr lang="cs-CZ" sz="1200" dirty="0"/>
              <a:t> </a:t>
            </a:r>
            <a:r>
              <a:rPr lang="cs-CZ" sz="1200" dirty="0" err="1"/>
              <a:t>Bim</a:t>
            </a:r>
            <a:r>
              <a:rPr lang="cs-CZ" sz="1200" dirty="0"/>
              <a:t>,</a:t>
            </a:r>
            <a:r>
              <a:rPr lang="nn-NO" sz="1200" dirty="0"/>
              <a:t> B</a:t>
            </a:r>
            <a:r>
              <a:rPr lang="cs-CZ" sz="1200" dirty="0"/>
              <a:t>ad...</a:t>
            </a:r>
          </a:p>
          <a:p>
            <a:r>
              <a:rPr lang="cs-CZ" sz="1200" dirty="0"/>
              <a:t>b) anti-</a:t>
            </a:r>
            <a:r>
              <a:rPr lang="cs-CZ" sz="1200" dirty="0" err="1"/>
              <a:t>apoptotické</a:t>
            </a:r>
            <a:r>
              <a:rPr lang="cs-CZ" sz="1200" dirty="0"/>
              <a:t>: </a:t>
            </a:r>
            <a:r>
              <a:rPr lang="en-US" sz="1200" dirty="0"/>
              <a:t> Bcl-2, </a:t>
            </a:r>
            <a:r>
              <a:rPr lang="en-US" sz="1200" dirty="0" err="1"/>
              <a:t>Bcl-xL</a:t>
            </a:r>
            <a:r>
              <a:rPr lang="cs-CZ" sz="1200" dirty="0"/>
              <a:t>...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87599" y="476672"/>
            <a:ext cx="200567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b="1" u="sng" dirty="0"/>
              <a:t>Hlavní pro-růstové dráhy</a:t>
            </a:r>
          </a:p>
          <a:p>
            <a:r>
              <a:rPr lang="cs-CZ" sz="1200" dirty="0"/>
              <a:t>- Ras - MEK - ERK</a:t>
            </a:r>
          </a:p>
          <a:p>
            <a:r>
              <a:rPr lang="cs-CZ" sz="1200" dirty="0"/>
              <a:t>- PI3K - AKT</a:t>
            </a:r>
          </a:p>
          <a:p>
            <a:r>
              <a:rPr lang="cs-CZ" sz="1200" dirty="0"/>
              <a:t>- JAK - STAT</a:t>
            </a:r>
          </a:p>
          <a:p>
            <a:r>
              <a:rPr lang="cs-CZ" sz="1200" dirty="0"/>
              <a:t>- CDK + </a:t>
            </a:r>
            <a:r>
              <a:rPr lang="cs-CZ" sz="1200" dirty="0" err="1"/>
              <a:t>cykliny</a:t>
            </a:r>
            <a:endParaRPr lang="cs-CZ" sz="1200" dirty="0"/>
          </a:p>
        </p:txBody>
      </p:sp>
      <p:sp>
        <p:nvSpPr>
          <p:cNvPr id="10" name="TextovéPole 9"/>
          <p:cNvSpPr txBox="1"/>
          <p:nvPr/>
        </p:nvSpPr>
        <p:spPr>
          <a:xfrm>
            <a:off x="63746" y="5227365"/>
            <a:ext cx="172515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b="1" u="sng" dirty="0"/>
              <a:t>Hlavní proti-růstové </a:t>
            </a:r>
          </a:p>
          <a:p>
            <a:r>
              <a:rPr lang="cs-CZ" sz="1200" b="1" u="sng" dirty="0"/>
              <a:t>mechanismy</a:t>
            </a:r>
          </a:p>
          <a:p>
            <a:r>
              <a:rPr lang="cs-CZ" sz="1200" dirty="0"/>
              <a:t>- Fas ligand + receptor</a:t>
            </a:r>
          </a:p>
          <a:p>
            <a:r>
              <a:rPr lang="cs-CZ" sz="1200" dirty="0"/>
              <a:t>- </a:t>
            </a:r>
            <a:r>
              <a:rPr lang="cs-CZ" sz="1200" dirty="0" err="1"/>
              <a:t>Kaspázy</a:t>
            </a:r>
            <a:endParaRPr lang="cs-CZ" sz="1200" dirty="0"/>
          </a:p>
          <a:p>
            <a:r>
              <a:rPr lang="cs-CZ" sz="1200" dirty="0"/>
              <a:t>- Cytochrom C</a:t>
            </a:r>
          </a:p>
          <a:p>
            <a:r>
              <a:rPr lang="cs-CZ" sz="1200" dirty="0"/>
              <a:t>- p53 a p21</a:t>
            </a:r>
          </a:p>
          <a:p>
            <a:r>
              <a:rPr lang="cs-CZ" sz="1200" dirty="0"/>
              <a:t>- </a:t>
            </a:r>
            <a:r>
              <a:rPr lang="cs-CZ" sz="1200" dirty="0" err="1"/>
              <a:t>Retinoblastoma</a:t>
            </a:r>
            <a:endParaRPr lang="cs-CZ" sz="1200" dirty="0"/>
          </a:p>
          <a:p>
            <a:r>
              <a:rPr lang="cs-CZ" sz="1200" dirty="0"/>
              <a:t>- APC</a:t>
            </a:r>
          </a:p>
        </p:txBody>
      </p:sp>
      <p:sp>
        <p:nvSpPr>
          <p:cNvPr id="11" name="Ovál 10"/>
          <p:cNvSpPr/>
          <p:nvPr/>
        </p:nvSpPr>
        <p:spPr>
          <a:xfrm>
            <a:off x="7092280" y="2533100"/>
            <a:ext cx="792088" cy="32801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ál 11"/>
          <p:cNvSpPr/>
          <p:nvPr/>
        </p:nvSpPr>
        <p:spPr>
          <a:xfrm rot="20951159">
            <a:off x="5479487" y="2011880"/>
            <a:ext cx="540060" cy="1940052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ál 12"/>
          <p:cNvSpPr/>
          <p:nvPr/>
        </p:nvSpPr>
        <p:spPr>
          <a:xfrm>
            <a:off x="5212121" y="1116793"/>
            <a:ext cx="792088" cy="656023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ovéPole 2"/>
          <p:cNvSpPr txBox="1"/>
          <p:nvPr/>
        </p:nvSpPr>
        <p:spPr>
          <a:xfrm>
            <a:off x="5076056" y="1124744"/>
            <a:ext cx="110639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100" dirty="0" err="1">
                <a:latin typeface="Calibri" pitchFamily="34" charset="0"/>
              </a:rPr>
              <a:t>e.g</a:t>
            </a:r>
            <a:r>
              <a:rPr lang="cs-CZ" sz="1100" dirty="0">
                <a:latin typeface="Calibri" pitchFamily="34" charset="0"/>
              </a:rPr>
              <a:t>., EGFR, Her2</a:t>
            </a:r>
            <a:endParaRPr lang="en-US" sz="1100" dirty="0">
              <a:latin typeface="Calibri" pitchFamily="34" charset="0"/>
            </a:endParaRPr>
          </a:p>
        </p:txBody>
      </p:sp>
      <p:sp>
        <p:nvSpPr>
          <p:cNvPr id="14" name="Ovál 13"/>
          <p:cNvSpPr/>
          <p:nvPr/>
        </p:nvSpPr>
        <p:spPr>
          <a:xfrm>
            <a:off x="3247873" y="1934228"/>
            <a:ext cx="540060" cy="926883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15" name="Ovál 14"/>
          <p:cNvSpPr/>
          <p:nvPr/>
        </p:nvSpPr>
        <p:spPr>
          <a:xfrm rot="16842120">
            <a:off x="2636843" y="2578297"/>
            <a:ext cx="540060" cy="1149369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16" name="Ovál 15"/>
          <p:cNvSpPr/>
          <p:nvPr/>
        </p:nvSpPr>
        <p:spPr>
          <a:xfrm>
            <a:off x="6756303" y="4357153"/>
            <a:ext cx="468052" cy="439999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ál 16"/>
          <p:cNvSpPr/>
          <p:nvPr/>
        </p:nvSpPr>
        <p:spPr>
          <a:xfrm>
            <a:off x="2435642" y="5365265"/>
            <a:ext cx="504056" cy="65602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ál 17"/>
          <p:cNvSpPr/>
          <p:nvPr/>
        </p:nvSpPr>
        <p:spPr>
          <a:xfrm>
            <a:off x="2195736" y="3781089"/>
            <a:ext cx="1440159" cy="108807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ál 18"/>
          <p:cNvSpPr/>
          <p:nvPr/>
        </p:nvSpPr>
        <p:spPr>
          <a:xfrm>
            <a:off x="6644190" y="3949099"/>
            <a:ext cx="288032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ál 19"/>
          <p:cNvSpPr/>
          <p:nvPr/>
        </p:nvSpPr>
        <p:spPr>
          <a:xfrm>
            <a:off x="4507943" y="5221179"/>
            <a:ext cx="288032" cy="22393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ál 20"/>
          <p:cNvSpPr/>
          <p:nvPr/>
        </p:nvSpPr>
        <p:spPr>
          <a:xfrm>
            <a:off x="3585875" y="5373216"/>
            <a:ext cx="426284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ál 21"/>
          <p:cNvSpPr/>
          <p:nvPr/>
        </p:nvSpPr>
        <p:spPr>
          <a:xfrm>
            <a:off x="2987824" y="5093205"/>
            <a:ext cx="408166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ál 22"/>
          <p:cNvSpPr/>
          <p:nvPr/>
        </p:nvSpPr>
        <p:spPr>
          <a:xfrm>
            <a:off x="3315961" y="4965231"/>
            <a:ext cx="360039" cy="256004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ál 23"/>
          <p:cNvSpPr/>
          <p:nvPr/>
        </p:nvSpPr>
        <p:spPr>
          <a:xfrm>
            <a:off x="2739716" y="3540932"/>
            <a:ext cx="476073" cy="208073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ál 24"/>
          <p:cNvSpPr/>
          <p:nvPr/>
        </p:nvSpPr>
        <p:spPr>
          <a:xfrm>
            <a:off x="7185777" y="4757193"/>
            <a:ext cx="288032" cy="22393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7346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13" t="14260" r="50203" b="61184"/>
          <a:stretch/>
        </p:blipFill>
        <p:spPr bwMode="auto">
          <a:xfrm>
            <a:off x="5076056" y="1421606"/>
            <a:ext cx="3168352" cy="168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bdélník 4"/>
          <p:cNvSpPr/>
          <p:nvPr/>
        </p:nvSpPr>
        <p:spPr>
          <a:xfrm>
            <a:off x="154155" y="116632"/>
            <a:ext cx="888234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dirty="0">
                <a:latin typeface="Calibri" pitchFamily="34" charset="0"/>
              </a:rPr>
              <a:t>Karcinogeny </a:t>
            </a:r>
          </a:p>
          <a:p>
            <a:r>
              <a:rPr lang="cs-CZ" dirty="0">
                <a:latin typeface="Calibri" pitchFamily="34" charset="0"/>
              </a:rPr>
              <a:t>Faktory, které způsobují nebo napomáhají karcinogenezi</a:t>
            </a:r>
          </a:p>
          <a:p>
            <a:endParaRPr lang="cs-CZ" dirty="0">
              <a:latin typeface="Calibri" pitchFamily="34" charset="0"/>
            </a:endParaRPr>
          </a:p>
          <a:p>
            <a:r>
              <a:rPr lang="en-US" sz="1600" dirty="0">
                <a:latin typeface="Calibri" pitchFamily="34" charset="0"/>
              </a:rPr>
              <a:t>International Agency for Research on Cancer (IARC) </a:t>
            </a:r>
            <a:r>
              <a:rPr lang="cs-CZ" sz="1600" dirty="0">
                <a:latin typeface="Calibri" pitchFamily="34" charset="0"/>
              </a:rPr>
              <a:t>založena WHO následující klasifikace kancerogenů: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13" t="66388" r="45440" b="8946"/>
          <a:stretch/>
        </p:blipFill>
        <p:spPr bwMode="auto">
          <a:xfrm>
            <a:off x="5057905" y="4970467"/>
            <a:ext cx="3924474" cy="1770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13" t="40650" r="45440" b="34148"/>
          <a:stretch/>
        </p:blipFill>
        <p:spPr bwMode="auto">
          <a:xfrm>
            <a:off x="5076056" y="3204293"/>
            <a:ext cx="3715940" cy="1713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 descr="5G Safety | Spark NZ">
            <a:extLst>
              <a:ext uri="{FF2B5EF4-FFF2-40B4-BE49-F238E27FC236}">
                <a16:creationId xmlns:a16="http://schemas.microsoft.com/office/drawing/2014/main" id="{125BB3CD-876A-4880-973F-E39F2EA0CB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004" y="1694268"/>
            <a:ext cx="4515518" cy="504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6CF29C54-F3EA-4AAA-89A3-BC8275BCBC9E}"/>
              </a:ext>
            </a:extLst>
          </p:cNvPr>
          <p:cNvSpPr/>
          <p:nvPr/>
        </p:nvSpPr>
        <p:spPr>
          <a:xfrm>
            <a:off x="6732240" y="1634644"/>
            <a:ext cx="201786" cy="2101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C9CEC5F8-BB43-49DC-A27F-325AC0B3D3B9}"/>
              </a:ext>
            </a:extLst>
          </p:cNvPr>
          <p:cNvSpPr txBox="1"/>
          <p:nvPr/>
        </p:nvSpPr>
        <p:spPr>
          <a:xfrm>
            <a:off x="6634681" y="1628867"/>
            <a:ext cx="38546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/>
              <a:t>126</a:t>
            </a:r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1D506D71-3E54-41DC-9A8B-F295C59412EC}"/>
              </a:ext>
            </a:extLst>
          </p:cNvPr>
          <p:cNvSpPr/>
          <p:nvPr/>
        </p:nvSpPr>
        <p:spPr>
          <a:xfrm>
            <a:off x="7245087" y="3379729"/>
            <a:ext cx="201786" cy="2101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E0711C4F-AC67-45B2-B5F7-FF58ADF7DD8C}"/>
              </a:ext>
            </a:extLst>
          </p:cNvPr>
          <p:cNvSpPr/>
          <p:nvPr/>
        </p:nvSpPr>
        <p:spPr>
          <a:xfrm>
            <a:off x="7345980" y="5150630"/>
            <a:ext cx="201786" cy="2101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9F429BBF-04FA-4856-B981-0F5F0BCA19A7}"/>
              </a:ext>
            </a:extLst>
          </p:cNvPr>
          <p:cNvSpPr txBox="1"/>
          <p:nvPr/>
        </p:nvSpPr>
        <p:spPr>
          <a:xfrm>
            <a:off x="7197815" y="3385542"/>
            <a:ext cx="38546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/>
              <a:t>94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67789FED-1B67-40FE-A1C9-F1DC47057861}"/>
              </a:ext>
            </a:extLst>
          </p:cNvPr>
          <p:cNvSpPr txBox="1"/>
          <p:nvPr/>
        </p:nvSpPr>
        <p:spPr>
          <a:xfrm>
            <a:off x="7254142" y="5172236"/>
            <a:ext cx="38546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/>
              <a:t>322</a:t>
            </a:r>
          </a:p>
        </p:txBody>
      </p:sp>
    </p:spTree>
    <p:extLst>
      <p:ext uri="{BB962C8B-B14F-4D97-AF65-F5344CB8AC3E}">
        <p14:creationId xmlns:p14="http://schemas.microsoft.com/office/powerpoint/2010/main" val="328985809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1"/>
          <p:cNvSpPr>
            <a:spLocks noGrp="1" noChangeArrowheads="1"/>
          </p:cNvSpPr>
          <p:nvPr>
            <p:ph type="body"/>
          </p:nvPr>
        </p:nvSpPr>
        <p:spPr>
          <a:xfrm>
            <a:off x="251512" y="989502"/>
            <a:ext cx="5261838" cy="2160538"/>
          </a:xfrm>
        </p:spPr>
        <p:txBody>
          <a:bodyPr tIns="109800" anchor="t"/>
          <a:lstStyle/>
          <a:p>
            <a:pPr marL="339725" indent="-339725" algn="l" eaLnBrk="1" hangingPunct="1">
              <a:lnSpc>
                <a:spcPct val="75000"/>
              </a:lnSpc>
              <a:spcBef>
                <a:spcPts val="350"/>
              </a:spcBef>
              <a:buClrTx/>
              <a:buSzTx/>
              <a:buFontTx/>
              <a:buNone/>
              <a:tabLst>
                <a:tab pos="909638" algn="l"/>
                <a:tab pos="1824038" algn="l"/>
                <a:tab pos="2738438" algn="l"/>
                <a:tab pos="3652838" algn="l"/>
                <a:tab pos="4567238" algn="l"/>
                <a:tab pos="5481638" algn="l"/>
                <a:tab pos="6396038" algn="l"/>
                <a:tab pos="7310438" algn="l"/>
                <a:tab pos="8224838" algn="l"/>
                <a:tab pos="9139238" algn="l"/>
                <a:tab pos="10053638" algn="l"/>
              </a:tabLst>
              <a:defRPr/>
            </a:pPr>
            <a:r>
              <a:rPr lang="cs-CZ" sz="1800" b="1" dirty="0">
                <a:solidFill>
                  <a:schemeClr val="tx1"/>
                </a:solidFill>
                <a:latin typeface="Calibri" pitchFamily="34" charset="0"/>
              </a:rPr>
              <a:t>1. Fyzikální karcinogeny</a:t>
            </a:r>
          </a:p>
          <a:p>
            <a:pPr marL="339725" indent="-339725" algn="l" eaLnBrk="1" hangingPunct="1">
              <a:lnSpc>
                <a:spcPct val="75000"/>
              </a:lnSpc>
              <a:spcBef>
                <a:spcPts val="350"/>
              </a:spcBef>
              <a:buClrTx/>
              <a:buSzTx/>
              <a:buFontTx/>
              <a:buNone/>
              <a:tabLst>
                <a:tab pos="909638" algn="l"/>
                <a:tab pos="1824038" algn="l"/>
                <a:tab pos="2738438" algn="l"/>
                <a:tab pos="3652838" algn="l"/>
                <a:tab pos="4567238" algn="l"/>
                <a:tab pos="5481638" algn="l"/>
                <a:tab pos="6396038" algn="l"/>
                <a:tab pos="7310438" algn="l"/>
                <a:tab pos="8224838" algn="l"/>
                <a:tab pos="9139238" algn="l"/>
                <a:tab pos="10053638" algn="l"/>
              </a:tabLst>
              <a:defRPr/>
            </a:pPr>
            <a:endParaRPr lang="cs-CZ" sz="1600" b="1" dirty="0">
              <a:solidFill>
                <a:schemeClr val="tx1"/>
              </a:solidFill>
              <a:latin typeface="Calibri" pitchFamily="34" charset="0"/>
            </a:endParaRPr>
          </a:p>
          <a:p>
            <a:pPr algn="l" eaLnBrk="1" hangingPunct="1">
              <a:lnSpc>
                <a:spcPct val="75000"/>
              </a:lnSpc>
              <a:spcBef>
                <a:spcPts val="350"/>
              </a:spcBef>
              <a:tabLst>
                <a:tab pos="909638" algn="l"/>
                <a:tab pos="1824038" algn="l"/>
                <a:tab pos="2738438" algn="l"/>
                <a:tab pos="3652838" algn="l"/>
                <a:tab pos="4567238" algn="l"/>
                <a:tab pos="5481638" algn="l"/>
                <a:tab pos="6396038" algn="l"/>
                <a:tab pos="7310438" algn="l"/>
                <a:tab pos="8224838" algn="l"/>
                <a:tab pos="9139238" algn="l"/>
                <a:tab pos="10053638" algn="l"/>
              </a:tabLst>
              <a:defRPr/>
            </a:pPr>
            <a:r>
              <a:rPr lang="cs-CZ" sz="1600" b="1" dirty="0">
                <a:solidFill>
                  <a:schemeClr val="tx1"/>
                </a:solidFill>
                <a:latin typeface="Calibri" pitchFamily="34" charset="0"/>
              </a:rPr>
              <a:t>Zvýšený výskyt karcinomů a leukemií u:</a:t>
            </a:r>
          </a:p>
          <a:p>
            <a:pPr algn="l">
              <a:lnSpc>
                <a:spcPct val="75000"/>
              </a:lnSpc>
              <a:spcBef>
                <a:spcPts val="350"/>
              </a:spcBef>
              <a:tabLst>
                <a:tab pos="909638" algn="l"/>
                <a:tab pos="1824038" algn="l"/>
                <a:tab pos="2738438" algn="l"/>
                <a:tab pos="3652838" algn="l"/>
                <a:tab pos="4567238" algn="l"/>
                <a:tab pos="5481638" algn="l"/>
                <a:tab pos="6396038" algn="l"/>
                <a:tab pos="7310438" algn="l"/>
                <a:tab pos="8224838" algn="l"/>
                <a:tab pos="9139238" algn="l"/>
                <a:tab pos="10053638" algn="l"/>
              </a:tabLst>
              <a:defRPr/>
            </a:pPr>
            <a:endParaRPr lang="cs-CZ" sz="1600" dirty="0">
              <a:solidFill>
                <a:schemeClr val="tx1"/>
              </a:solidFill>
              <a:latin typeface="Calibri" pitchFamily="34" charset="0"/>
            </a:endParaRPr>
          </a:p>
          <a:p>
            <a:pPr algn="l">
              <a:lnSpc>
                <a:spcPct val="75000"/>
              </a:lnSpc>
              <a:spcBef>
                <a:spcPts val="350"/>
              </a:spcBef>
              <a:tabLst>
                <a:tab pos="909638" algn="l"/>
                <a:tab pos="1824038" algn="l"/>
                <a:tab pos="2738438" algn="l"/>
                <a:tab pos="3652838" algn="l"/>
                <a:tab pos="4567238" algn="l"/>
                <a:tab pos="5481638" algn="l"/>
                <a:tab pos="6396038" algn="l"/>
                <a:tab pos="7310438" algn="l"/>
                <a:tab pos="8224838" algn="l"/>
                <a:tab pos="9139238" algn="l"/>
                <a:tab pos="10053638" algn="l"/>
              </a:tabLst>
              <a:defRPr/>
            </a:pPr>
            <a:r>
              <a:rPr lang="cs-CZ" sz="1600" dirty="0">
                <a:solidFill>
                  <a:schemeClr val="tx1"/>
                </a:solidFill>
                <a:latin typeface="Calibri" pitchFamily="34" charset="0"/>
              </a:rPr>
              <a:t>- přeživších po výbuchu atomové elektrárny v Černobylu</a:t>
            </a:r>
          </a:p>
          <a:p>
            <a:pPr algn="l" eaLnBrk="1" hangingPunct="1">
              <a:lnSpc>
                <a:spcPct val="75000"/>
              </a:lnSpc>
              <a:spcBef>
                <a:spcPts val="350"/>
              </a:spcBef>
              <a:tabLst>
                <a:tab pos="909638" algn="l"/>
                <a:tab pos="1824038" algn="l"/>
                <a:tab pos="2738438" algn="l"/>
                <a:tab pos="3652838" algn="l"/>
                <a:tab pos="4567238" algn="l"/>
                <a:tab pos="5481638" algn="l"/>
                <a:tab pos="6396038" algn="l"/>
                <a:tab pos="7310438" algn="l"/>
                <a:tab pos="8224838" algn="l"/>
                <a:tab pos="9139238" algn="l"/>
                <a:tab pos="10053638" algn="l"/>
              </a:tabLst>
              <a:defRPr/>
            </a:pPr>
            <a:r>
              <a:rPr lang="cs-CZ" sz="1600" dirty="0">
                <a:solidFill>
                  <a:schemeClr val="tx1"/>
                </a:solidFill>
                <a:latin typeface="Calibri" pitchFamily="34" charset="0"/>
              </a:rPr>
              <a:t>- přeživších po útocích atomovou bombou na </a:t>
            </a:r>
            <a:r>
              <a:rPr lang="cs-CZ" sz="1600" dirty="0" err="1">
                <a:solidFill>
                  <a:schemeClr val="tx1"/>
                </a:solidFill>
                <a:latin typeface="Calibri" pitchFamily="34" charset="0"/>
              </a:rPr>
              <a:t>Hiroshimu</a:t>
            </a:r>
            <a:r>
              <a:rPr lang="cs-CZ" sz="1600" dirty="0">
                <a:solidFill>
                  <a:schemeClr val="tx1"/>
                </a:solidFill>
                <a:latin typeface="Calibri" pitchFamily="34" charset="0"/>
              </a:rPr>
              <a:t> a Nagasaki</a:t>
            </a:r>
          </a:p>
          <a:p>
            <a:pPr algn="l">
              <a:lnSpc>
                <a:spcPct val="75000"/>
              </a:lnSpc>
              <a:spcBef>
                <a:spcPts val="350"/>
              </a:spcBef>
              <a:tabLst>
                <a:tab pos="909638" algn="l"/>
                <a:tab pos="1824038" algn="l"/>
                <a:tab pos="2738438" algn="l"/>
                <a:tab pos="3652838" algn="l"/>
                <a:tab pos="4567238" algn="l"/>
                <a:tab pos="5481638" algn="l"/>
                <a:tab pos="6396038" algn="l"/>
                <a:tab pos="7310438" algn="l"/>
                <a:tab pos="8224838" algn="l"/>
                <a:tab pos="9139238" algn="l"/>
                <a:tab pos="10053638" algn="l"/>
              </a:tabLst>
              <a:defRPr/>
            </a:pPr>
            <a:r>
              <a:rPr lang="cs-CZ" sz="1600" dirty="0">
                <a:solidFill>
                  <a:schemeClr val="tx1"/>
                </a:solidFill>
                <a:latin typeface="Calibri" pitchFamily="34" charset="0"/>
              </a:rPr>
              <a:t>- horníků uranových dolů</a:t>
            </a:r>
          </a:p>
          <a:p>
            <a:pPr algn="l" eaLnBrk="1" hangingPunct="1">
              <a:lnSpc>
                <a:spcPct val="75000"/>
              </a:lnSpc>
              <a:spcBef>
                <a:spcPts val="350"/>
              </a:spcBef>
              <a:tabLst>
                <a:tab pos="909638" algn="l"/>
                <a:tab pos="1824038" algn="l"/>
                <a:tab pos="2738438" algn="l"/>
                <a:tab pos="3652838" algn="l"/>
                <a:tab pos="4567238" algn="l"/>
                <a:tab pos="5481638" algn="l"/>
                <a:tab pos="6396038" algn="l"/>
                <a:tab pos="7310438" algn="l"/>
                <a:tab pos="8224838" algn="l"/>
                <a:tab pos="9139238" algn="l"/>
                <a:tab pos="10053638" algn="l"/>
              </a:tabLst>
              <a:defRPr/>
            </a:pPr>
            <a:endParaRPr lang="cs-CZ" sz="1600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33796" name="Rectangle 3"/>
          <p:cNvSpPr>
            <a:spLocks noChangeArrowheads="1"/>
          </p:cNvSpPr>
          <p:nvPr/>
        </p:nvSpPr>
        <p:spPr bwMode="auto">
          <a:xfrm>
            <a:off x="251520" y="3555080"/>
            <a:ext cx="8712968" cy="1325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 anchor="t">
            <a:spAutoFit/>
          </a:bodyPr>
          <a:lstStyle/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altLang="cs-CZ" sz="1600" b="1" dirty="0">
                <a:latin typeface="Calibri"/>
                <a:ea typeface="Calibri"/>
                <a:cs typeface="Calibri"/>
              </a:rPr>
              <a:t>Vliv UV záření na vznik nádorů kůže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altLang="cs-CZ" sz="1600" dirty="0">
                <a:latin typeface="Calibri" pitchFamily="34" charset="0"/>
              </a:rPr>
              <a:t>- UV paprsky excitují pyrimidinové báze DNA, které pak reagují navzájem a vytváří pyrimidinové dimery </a:t>
            </a:r>
          </a:p>
          <a:p>
            <a:pPr>
              <a:buClr>
                <a:srgbClr val="000000"/>
              </a:buClr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altLang="cs-CZ" sz="1600" dirty="0">
                <a:latin typeface="Calibri"/>
                <a:ea typeface="Calibri"/>
                <a:cs typeface="Calibri"/>
              </a:rPr>
              <a:t>- faktor podporující vznik a vývoj nádorů - defekty genů, jejichž produkty působí jako nádorové supresory, např. nefunkční p53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cs-CZ" altLang="cs-CZ" sz="1600" dirty="0">
              <a:latin typeface="Calibri" pitchFamily="34" charset="0"/>
            </a:endParaRPr>
          </a:p>
        </p:txBody>
      </p:sp>
      <p:pic>
        <p:nvPicPr>
          <p:cNvPr id="21510" name="Picture 6" descr="https://lynnrmitchell.files.wordpress.com/2014/09/homer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9096" y="1043808"/>
            <a:ext cx="3333750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1"/>
          <p:cNvSpPr txBox="1">
            <a:spLocks noChangeArrowheads="1"/>
          </p:cNvSpPr>
          <p:nvPr/>
        </p:nvSpPr>
        <p:spPr bwMode="auto">
          <a:xfrm>
            <a:off x="179512" y="188640"/>
            <a:ext cx="8229600" cy="853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103320" rIns="91440" bIns="45720" numCol="1" anchor="t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339725" indent="-339725" algn="l">
              <a:lnSpc>
                <a:spcPct val="84000"/>
              </a:lnSpc>
              <a:spcBef>
                <a:spcPts val="7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cs-CZ" sz="2000" b="1" dirty="0">
                <a:solidFill>
                  <a:schemeClr val="tx1"/>
                </a:solidFill>
                <a:latin typeface="Calibri" pitchFamily="34" charset="0"/>
              </a:rPr>
              <a:t>Karcinogeny </a:t>
            </a:r>
            <a:endParaRPr lang="cs-CZ" sz="1800" b="1" dirty="0">
              <a:solidFill>
                <a:schemeClr val="tx1"/>
              </a:solidFill>
              <a:latin typeface="Calibri" pitchFamily="34" charset="0"/>
            </a:endParaRPr>
          </a:p>
        </p:txBody>
      </p:sp>
      <p:pic>
        <p:nvPicPr>
          <p:cNvPr id="2" name="Obrázek 2">
            <a:extLst>
              <a:ext uri="{FF2B5EF4-FFF2-40B4-BE49-F238E27FC236}">
                <a16:creationId xmlns:a16="http://schemas.microsoft.com/office/drawing/2014/main" id="{F0349959-96B8-6190-FA70-616ACB3D68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9400" y="4595868"/>
            <a:ext cx="2455200" cy="1887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86862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154155" y="651460"/>
            <a:ext cx="3581341" cy="427809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cs-CZ" sz="1600" b="1" dirty="0">
                <a:latin typeface="Calibri" pitchFamily="34" charset="0"/>
              </a:rPr>
              <a:t>Typy</a:t>
            </a:r>
          </a:p>
          <a:p>
            <a:r>
              <a:rPr lang="cs-CZ" sz="1600" b="1" dirty="0">
                <a:latin typeface="Calibri" pitchFamily="34" charset="0"/>
              </a:rPr>
              <a:t>1. (</a:t>
            </a:r>
            <a:r>
              <a:rPr lang="cs-CZ" sz="1600" b="1" dirty="0" err="1">
                <a:latin typeface="Calibri" pitchFamily="34" charset="0"/>
              </a:rPr>
              <a:t>Adeno</a:t>
            </a:r>
            <a:r>
              <a:rPr lang="cs-CZ" sz="1600" b="1" dirty="0">
                <a:latin typeface="Calibri" pitchFamily="34" charset="0"/>
              </a:rPr>
              <a:t>) Karcinomy</a:t>
            </a:r>
          </a:p>
          <a:p>
            <a:r>
              <a:rPr lang="cs-CZ" sz="1600" dirty="0">
                <a:latin typeface="Calibri"/>
                <a:cs typeface="Calibri"/>
              </a:rPr>
              <a:t>- z epiteliálních buněk</a:t>
            </a:r>
          </a:p>
          <a:p>
            <a:r>
              <a:rPr lang="cs-CZ" sz="1600" dirty="0">
                <a:latin typeface="Calibri"/>
                <a:cs typeface="Calibri"/>
              </a:rPr>
              <a:t>- 90 % všech rakovin</a:t>
            </a:r>
          </a:p>
          <a:p>
            <a:r>
              <a:rPr lang="cs-CZ" sz="1600" dirty="0">
                <a:latin typeface="Calibri" pitchFamily="34" charset="0"/>
              </a:rPr>
              <a:t>- např. kůže, játra, slinivka, štítná žláza, plíce, prsa, prostata, tlusté střevo, vaječníky, ledviny...</a:t>
            </a:r>
          </a:p>
          <a:p>
            <a:endParaRPr lang="cs-CZ" sz="1600" dirty="0">
              <a:latin typeface="Calibri" pitchFamily="34" charset="0"/>
            </a:endParaRPr>
          </a:p>
          <a:p>
            <a:r>
              <a:rPr lang="cs-CZ" sz="1600" b="1" dirty="0">
                <a:latin typeface="Calibri" pitchFamily="34" charset="0"/>
              </a:rPr>
              <a:t>2. Sarkomy</a:t>
            </a:r>
          </a:p>
          <a:p>
            <a:r>
              <a:rPr lang="cs-CZ" sz="1600" dirty="0">
                <a:latin typeface="Calibri" pitchFamily="34" charset="0"/>
              </a:rPr>
              <a:t>- v podpůrných tkáních</a:t>
            </a:r>
          </a:p>
          <a:p>
            <a:r>
              <a:rPr lang="cs-CZ" sz="1600" dirty="0">
                <a:latin typeface="Calibri" pitchFamily="34" charset="0"/>
              </a:rPr>
              <a:t>- např. kost, chrupavka, sval...</a:t>
            </a:r>
          </a:p>
          <a:p>
            <a:endParaRPr lang="cs-CZ" sz="1600" dirty="0">
              <a:latin typeface="Calibri" pitchFamily="34" charset="0"/>
            </a:endParaRPr>
          </a:p>
          <a:p>
            <a:r>
              <a:rPr lang="cs-CZ" sz="1600" b="1" dirty="0">
                <a:latin typeface="Calibri" pitchFamily="34" charset="0"/>
              </a:rPr>
              <a:t>3. Krevní a lymfatické</a:t>
            </a:r>
          </a:p>
          <a:p>
            <a:r>
              <a:rPr lang="cs-CZ" sz="1600" dirty="0">
                <a:latin typeface="Calibri" pitchFamily="34" charset="0"/>
              </a:rPr>
              <a:t>- nevyskytují se jako pevné útvary</a:t>
            </a:r>
          </a:p>
          <a:p>
            <a:r>
              <a:rPr lang="cs-CZ" sz="1600" dirty="0">
                <a:latin typeface="Calibri" pitchFamily="34" charset="0"/>
              </a:rPr>
              <a:t>- lymfomy a leukémie</a:t>
            </a:r>
          </a:p>
          <a:p>
            <a:endParaRPr lang="cs-CZ" sz="1600" dirty="0">
              <a:latin typeface="Calibri" pitchFamily="34" charset="0"/>
            </a:endParaRPr>
          </a:p>
          <a:p>
            <a:endParaRPr lang="cs-CZ" sz="1600" dirty="0">
              <a:latin typeface="Calibri" pitchFamily="34" charset="0"/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82497" y="6160743"/>
            <a:ext cx="85192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i="1" dirty="0" err="1"/>
              <a:t>Epitel</a:t>
            </a:r>
            <a:r>
              <a:rPr lang="en-US" sz="1200" b="1" i="1" dirty="0"/>
              <a:t> </a:t>
            </a:r>
            <a:r>
              <a:rPr lang="en-US" sz="1200" i="1" dirty="0" err="1"/>
              <a:t>kryje</a:t>
            </a:r>
            <a:r>
              <a:rPr lang="en-US" sz="1200" i="1" dirty="0"/>
              <a:t> </a:t>
            </a:r>
            <a:r>
              <a:rPr lang="en-US" sz="1200" i="1" dirty="0" err="1"/>
              <a:t>vnější</a:t>
            </a:r>
            <a:r>
              <a:rPr lang="en-US" sz="1200" i="1" dirty="0"/>
              <a:t> </a:t>
            </a:r>
            <a:r>
              <a:rPr lang="en-US" sz="1200" i="1" dirty="0" err="1"/>
              <a:t>nebo</a:t>
            </a:r>
            <a:r>
              <a:rPr lang="en-US" sz="1200" i="1" dirty="0"/>
              <a:t> </a:t>
            </a:r>
            <a:r>
              <a:rPr lang="en-US" sz="1200" i="1" dirty="0" err="1"/>
              <a:t>vnitřní</a:t>
            </a:r>
            <a:r>
              <a:rPr lang="en-US" sz="1200" i="1" dirty="0"/>
              <a:t> </a:t>
            </a:r>
            <a:r>
              <a:rPr lang="en-US" sz="1200" i="1" dirty="0" err="1"/>
              <a:t>povrchy</a:t>
            </a:r>
            <a:r>
              <a:rPr lang="en-US" sz="1200" i="1" dirty="0"/>
              <a:t> </a:t>
            </a:r>
            <a:r>
              <a:rPr lang="en-US" sz="1200" i="1" dirty="0" err="1"/>
              <a:t>organizmu</a:t>
            </a:r>
            <a:r>
              <a:rPr lang="cs-CZ" sz="1200" i="1" dirty="0"/>
              <a:t> a má</a:t>
            </a:r>
            <a:r>
              <a:rPr lang="en-US" sz="1200" i="1" dirty="0"/>
              <a:t> </a:t>
            </a:r>
            <a:r>
              <a:rPr lang="en-US" sz="1200" i="1" dirty="0" err="1"/>
              <a:t>žlázovou</a:t>
            </a:r>
            <a:r>
              <a:rPr lang="en-US" sz="1200" i="1" dirty="0"/>
              <a:t> </a:t>
            </a:r>
            <a:r>
              <a:rPr lang="en-US" sz="1200" i="1" dirty="0" err="1"/>
              <a:t>funkci</a:t>
            </a:r>
            <a:r>
              <a:rPr lang="cs-CZ" sz="1200" i="1" dirty="0"/>
              <a:t>. F</a:t>
            </a:r>
            <a:r>
              <a:rPr lang="en-US" sz="1200" i="1" dirty="0" err="1"/>
              <a:t>ylogeneticky</a:t>
            </a:r>
            <a:r>
              <a:rPr lang="en-US" sz="1200" i="1" dirty="0"/>
              <a:t> </a:t>
            </a:r>
            <a:r>
              <a:rPr lang="en-US" sz="1200" i="1" dirty="0" err="1"/>
              <a:t>nejstarší</a:t>
            </a:r>
            <a:r>
              <a:rPr lang="en-US" sz="1200" i="1" dirty="0"/>
              <a:t> </a:t>
            </a:r>
            <a:r>
              <a:rPr lang="en-US" sz="1200" i="1" dirty="0" err="1"/>
              <a:t>typ</a:t>
            </a:r>
            <a:r>
              <a:rPr lang="en-US" sz="1200" i="1" dirty="0"/>
              <a:t> </a:t>
            </a:r>
            <a:r>
              <a:rPr lang="en-US" sz="1200" i="1" dirty="0" err="1"/>
              <a:t>tkáně</a:t>
            </a:r>
            <a:r>
              <a:rPr lang="en-US" sz="1200" i="1" dirty="0"/>
              <a:t>. V</a:t>
            </a:r>
            <a:r>
              <a:rPr lang="cs-CZ" sz="1200" i="1" dirty="0" err="1"/>
              <a:t>zniká</a:t>
            </a:r>
            <a:r>
              <a:rPr lang="en-US" sz="1200" i="1" dirty="0"/>
              <a:t> </a:t>
            </a:r>
            <a:r>
              <a:rPr lang="en-US" sz="1200" i="1" dirty="0" err="1"/>
              <a:t>ze</a:t>
            </a:r>
            <a:r>
              <a:rPr lang="en-US" sz="1200" i="1" dirty="0"/>
              <a:t> </a:t>
            </a:r>
            <a:r>
              <a:rPr lang="en-US" sz="1200" i="1" dirty="0" err="1"/>
              <a:t>všech</a:t>
            </a:r>
            <a:r>
              <a:rPr lang="en-US" sz="1200" i="1" dirty="0"/>
              <a:t> </a:t>
            </a:r>
            <a:r>
              <a:rPr lang="cs-CZ" sz="1200" i="1" dirty="0"/>
              <a:t>3</a:t>
            </a:r>
            <a:r>
              <a:rPr lang="en-US" sz="1200" i="1" dirty="0"/>
              <a:t> </a:t>
            </a:r>
            <a:r>
              <a:rPr lang="en-US" sz="1200" i="1" dirty="0" err="1"/>
              <a:t>zárodečných</a:t>
            </a:r>
            <a:r>
              <a:rPr lang="en-US" sz="1200" i="1" dirty="0"/>
              <a:t> </a:t>
            </a:r>
            <a:r>
              <a:rPr lang="en-US" sz="1200" i="1" dirty="0" err="1"/>
              <a:t>listů</a:t>
            </a:r>
            <a:r>
              <a:rPr lang="en-US" sz="1200" i="1" dirty="0"/>
              <a:t>.</a:t>
            </a:r>
            <a:endParaRPr lang="cs-CZ" sz="1200" i="1" dirty="0"/>
          </a:p>
          <a:p>
            <a:r>
              <a:rPr lang="cs-CZ" sz="1200" b="1" i="1" dirty="0"/>
              <a:t>Endotel</a:t>
            </a:r>
            <a:r>
              <a:rPr lang="cs-CZ" sz="1200" i="1" dirty="0"/>
              <a:t> - jednovrstevný dlaždicový epitel (vrstva buněk) vystýlající vnitřní povrch cév a srdce. Mezodermální původ.</a:t>
            </a:r>
            <a:endParaRPr lang="en-US" sz="1200" i="1" dirty="0"/>
          </a:p>
        </p:txBody>
      </p:sp>
      <p:sp>
        <p:nvSpPr>
          <p:cNvPr id="7" name="Obdélník 6"/>
          <p:cNvSpPr/>
          <p:nvPr/>
        </p:nvSpPr>
        <p:spPr>
          <a:xfrm>
            <a:off x="154155" y="116632"/>
            <a:ext cx="8882341" cy="40011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cs-CZ" sz="2000" b="1" dirty="0">
                <a:latin typeface="Calibri"/>
                <a:cs typeface="Calibri"/>
              </a:rPr>
              <a:t>Rakovina</a:t>
            </a:r>
          </a:p>
        </p:txBody>
      </p:sp>
      <p:pic>
        <p:nvPicPr>
          <p:cNvPr id="2" name="Obrázek 3">
            <a:extLst>
              <a:ext uri="{FF2B5EF4-FFF2-40B4-BE49-F238E27FC236}">
                <a16:creationId xmlns:a16="http://schemas.microsoft.com/office/drawing/2014/main" id="{6A41CD7E-A44D-D3E1-5B85-315F213FA7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58" t="2126" r="-333" b="65899"/>
          <a:stretch/>
        </p:blipFill>
        <p:spPr>
          <a:xfrm>
            <a:off x="3491880" y="1205193"/>
            <a:ext cx="5544616" cy="3498449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07637057-36C0-51FF-339C-07D57F3CF1CE}"/>
              </a:ext>
            </a:extLst>
          </p:cNvPr>
          <p:cNvSpPr txBox="1"/>
          <p:nvPr/>
        </p:nvSpPr>
        <p:spPr>
          <a:xfrm>
            <a:off x="4802400" y="4991400"/>
            <a:ext cx="39582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latin typeface="Calibri"/>
                <a:cs typeface="Calibri"/>
              </a:rPr>
              <a:t>Distribution of Cases and Deaths for the Top 10 Most Common Cancers in 2020, GLOBOCAN 2020.</a:t>
            </a:r>
            <a:endParaRPr lang="cs-CZ" sz="12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9809230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>
            <a:spLocks noGrp="1" noChangeArrowheads="1"/>
          </p:cNvSpPr>
          <p:nvPr>
            <p:ph type="subTitle"/>
          </p:nvPr>
        </p:nvSpPr>
        <p:spPr>
          <a:xfrm>
            <a:off x="250825" y="260350"/>
            <a:ext cx="3717400" cy="6337002"/>
          </a:xfrm>
        </p:spPr>
        <p:txBody>
          <a:bodyPr tIns="94680" anchor="t"/>
          <a:lstStyle/>
          <a:p>
            <a:pPr algn="just" eaLnBrk="1" hangingPunct="1">
              <a:lnSpc>
                <a:spcPct val="81000"/>
              </a:lnSpc>
              <a:spcBef>
                <a:spcPts val="4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cs-CZ" sz="1800" b="1" dirty="0">
                <a:solidFill>
                  <a:schemeClr val="tx1"/>
                </a:solidFill>
                <a:latin typeface="Calibri" pitchFamily="34" charset="0"/>
              </a:rPr>
              <a:t>2. Chemické karcinogeny</a:t>
            </a:r>
          </a:p>
          <a:p>
            <a:pPr algn="l" eaLnBrk="1" hangingPunct="1">
              <a:lnSpc>
                <a:spcPct val="81000"/>
              </a:lnSpc>
              <a:spcBef>
                <a:spcPts val="4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cs-CZ" sz="1600" b="1" dirty="0">
              <a:solidFill>
                <a:schemeClr val="tx1"/>
              </a:solidFill>
              <a:latin typeface="Calibri" pitchFamily="34" charset="0"/>
            </a:endParaRPr>
          </a:p>
          <a:p>
            <a:pPr algn="l" eaLnBrk="1" hangingPunct="1">
              <a:lnSpc>
                <a:spcPct val="81000"/>
              </a:lnSpc>
              <a:spcBef>
                <a:spcPts val="4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sz="1600" b="1" dirty="0" err="1">
                <a:solidFill>
                  <a:schemeClr val="tx1"/>
                </a:solidFill>
                <a:latin typeface="Calibri" pitchFamily="34" charset="0"/>
              </a:rPr>
              <a:t>Anorganické</a:t>
            </a:r>
            <a:r>
              <a:rPr lang="en-GB" sz="1600" b="1" dirty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en-GB" sz="1600" b="1" dirty="0" err="1">
                <a:solidFill>
                  <a:schemeClr val="tx1"/>
                </a:solidFill>
                <a:latin typeface="Calibri" pitchFamily="34" charset="0"/>
              </a:rPr>
              <a:t>karcinogeny</a:t>
            </a:r>
            <a:r>
              <a:rPr lang="en-GB" sz="1600" b="1" dirty="0">
                <a:solidFill>
                  <a:schemeClr val="tx1"/>
                </a:solidFill>
                <a:latin typeface="Calibri" pitchFamily="34" charset="0"/>
              </a:rPr>
              <a:t>:</a:t>
            </a:r>
            <a:r>
              <a:rPr lang="en-GB" sz="1600" dirty="0">
                <a:solidFill>
                  <a:schemeClr val="tx1"/>
                </a:solidFill>
                <a:latin typeface="Calibri" pitchFamily="34" charset="0"/>
              </a:rPr>
              <a:t> </a:t>
            </a:r>
          </a:p>
          <a:p>
            <a:pPr algn="l" eaLnBrk="1" hangingPunct="1">
              <a:lnSpc>
                <a:spcPct val="81000"/>
              </a:lnSpc>
              <a:spcBef>
                <a:spcPts val="4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sz="1600" dirty="0" err="1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azbest</a:t>
            </a:r>
            <a:r>
              <a:rPr lang="en-GB" sz="1600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, </a:t>
            </a:r>
            <a:r>
              <a:rPr lang="en-GB" sz="1600" dirty="0" err="1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chrom</a:t>
            </a:r>
            <a:r>
              <a:rPr lang="en-GB" sz="1600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,...</a:t>
            </a:r>
            <a:endParaRPr lang="cs-CZ" sz="1600" dirty="0">
              <a:solidFill>
                <a:schemeClr val="tx1"/>
              </a:solidFill>
              <a:latin typeface="Calibri" pitchFamily="34" charset="0"/>
            </a:endParaRPr>
          </a:p>
          <a:p>
            <a:pPr algn="l" eaLnBrk="1" hangingPunct="1">
              <a:lnSpc>
                <a:spcPct val="81000"/>
              </a:lnSpc>
              <a:spcBef>
                <a:spcPts val="4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GB" sz="1600" dirty="0">
              <a:solidFill>
                <a:schemeClr val="tx1"/>
              </a:solidFill>
              <a:latin typeface="Calibri" pitchFamily="34" charset="0"/>
            </a:endParaRPr>
          </a:p>
          <a:p>
            <a:pPr algn="l" eaLnBrk="1" hangingPunct="1">
              <a:lnSpc>
                <a:spcPct val="81000"/>
              </a:lnSpc>
              <a:spcBef>
                <a:spcPts val="4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sz="1600" b="1" dirty="0" err="1">
                <a:solidFill>
                  <a:schemeClr val="tx1"/>
                </a:solidFill>
                <a:latin typeface="Calibri" pitchFamily="34" charset="0"/>
              </a:rPr>
              <a:t>Organické</a:t>
            </a:r>
            <a:r>
              <a:rPr lang="en-GB" sz="1600" b="1" dirty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en-GB" sz="1600" b="1" dirty="0" err="1">
                <a:solidFill>
                  <a:schemeClr val="tx1"/>
                </a:solidFill>
                <a:latin typeface="Calibri" pitchFamily="34" charset="0"/>
              </a:rPr>
              <a:t>karcinogeny</a:t>
            </a:r>
            <a:r>
              <a:rPr lang="en-GB" sz="1600" b="1" dirty="0">
                <a:solidFill>
                  <a:schemeClr val="tx1"/>
                </a:solidFill>
                <a:latin typeface="Calibri" pitchFamily="34" charset="0"/>
              </a:rPr>
              <a:t>:</a:t>
            </a:r>
            <a:r>
              <a:rPr lang="en-GB" sz="1600" dirty="0">
                <a:solidFill>
                  <a:schemeClr val="tx1"/>
                </a:solidFill>
                <a:latin typeface="Calibri" pitchFamily="34" charset="0"/>
              </a:rPr>
              <a:t> </a:t>
            </a:r>
          </a:p>
          <a:p>
            <a:pPr algn="l" eaLnBrk="1" hangingPunct="1">
              <a:lnSpc>
                <a:spcPct val="81000"/>
              </a:lnSpc>
              <a:spcBef>
                <a:spcPts val="4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cs-CZ" sz="1600" dirty="0">
                <a:solidFill>
                  <a:schemeClr val="tx1"/>
                </a:solidFill>
                <a:latin typeface="Calibri" pitchFamily="34" charset="0"/>
              </a:rPr>
              <a:t>- </a:t>
            </a:r>
            <a:r>
              <a:rPr lang="en-GB" sz="1600" dirty="0" err="1">
                <a:solidFill>
                  <a:schemeClr val="tx1"/>
                </a:solidFill>
                <a:latin typeface="Calibri" pitchFamily="34" charset="0"/>
              </a:rPr>
              <a:t>Polychlorované</a:t>
            </a:r>
            <a:r>
              <a:rPr lang="en-GB" sz="1600" dirty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en-GB" sz="1600" dirty="0" err="1">
                <a:solidFill>
                  <a:schemeClr val="tx1"/>
                </a:solidFill>
                <a:latin typeface="Calibri" pitchFamily="34" charset="0"/>
              </a:rPr>
              <a:t>bifenyly</a:t>
            </a:r>
            <a:r>
              <a:rPr lang="cs-CZ" sz="1600" dirty="0">
                <a:solidFill>
                  <a:schemeClr val="tx1"/>
                </a:solidFill>
                <a:latin typeface="Calibri" pitchFamily="34" charset="0"/>
              </a:rPr>
              <a:t> (barvy/laky)</a:t>
            </a:r>
          </a:p>
          <a:p>
            <a:pPr algn="l" eaLnBrk="1" hangingPunct="1">
              <a:lnSpc>
                <a:spcPct val="81000"/>
              </a:lnSpc>
              <a:spcBef>
                <a:spcPts val="4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cs-CZ" sz="1600" dirty="0">
                <a:solidFill>
                  <a:schemeClr val="tx1"/>
                </a:solidFill>
                <a:latin typeface="Calibri" pitchFamily="34" charset="0"/>
              </a:rPr>
              <a:t>- D</a:t>
            </a:r>
            <a:r>
              <a:rPr lang="en-GB" sz="1600" dirty="0" err="1">
                <a:solidFill>
                  <a:schemeClr val="tx1"/>
                </a:solidFill>
                <a:latin typeface="Calibri" pitchFamily="34" charset="0"/>
              </a:rPr>
              <a:t>ioxiny</a:t>
            </a:r>
            <a:r>
              <a:rPr lang="cs-CZ" sz="1600" dirty="0">
                <a:solidFill>
                  <a:schemeClr val="tx1"/>
                </a:solidFill>
                <a:latin typeface="Calibri" pitchFamily="34" charset="0"/>
              </a:rPr>
              <a:t> (produkty spalování organických látek)</a:t>
            </a:r>
          </a:p>
          <a:p>
            <a:pPr algn="l" eaLnBrk="1" hangingPunct="1">
              <a:lnSpc>
                <a:spcPct val="81000"/>
              </a:lnSpc>
              <a:spcBef>
                <a:spcPts val="4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cs-CZ" sz="1600" dirty="0">
                <a:solidFill>
                  <a:schemeClr val="tx1"/>
                </a:solidFill>
                <a:latin typeface="Calibri" pitchFamily="34" charset="0"/>
              </a:rPr>
              <a:t>-</a:t>
            </a:r>
            <a:r>
              <a:rPr lang="en-GB" sz="1600" dirty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cs-CZ" sz="1600" dirty="0">
                <a:solidFill>
                  <a:schemeClr val="tx1"/>
                </a:solidFill>
                <a:latin typeface="Calibri" pitchFamily="34" charset="0"/>
              </a:rPr>
              <a:t>B</a:t>
            </a:r>
            <a:r>
              <a:rPr lang="en-GB" sz="1600" dirty="0" err="1">
                <a:solidFill>
                  <a:schemeClr val="tx1"/>
                </a:solidFill>
                <a:latin typeface="Calibri" pitchFamily="34" charset="0"/>
              </a:rPr>
              <a:t>enzen</a:t>
            </a:r>
            <a:r>
              <a:rPr lang="cs-CZ" sz="1600" dirty="0">
                <a:solidFill>
                  <a:schemeClr val="tx1"/>
                </a:solidFill>
                <a:latin typeface="Calibri" pitchFamily="34" charset="0"/>
              </a:rPr>
              <a:t> (rozpouštědla, motorové </a:t>
            </a:r>
            <a:r>
              <a:rPr lang="cs-CZ" sz="1600" dirty="0" err="1">
                <a:solidFill>
                  <a:schemeClr val="tx1"/>
                </a:solidFill>
                <a:latin typeface="Calibri" pitchFamily="34" charset="0"/>
              </a:rPr>
              <a:t>splodiny</a:t>
            </a:r>
            <a:r>
              <a:rPr lang="cs-CZ" sz="1600" dirty="0">
                <a:solidFill>
                  <a:schemeClr val="tx1"/>
                </a:solidFill>
                <a:latin typeface="Calibri" pitchFamily="34" charset="0"/>
              </a:rPr>
              <a:t>)</a:t>
            </a:r>
          </a:p>
          <a:p>
            <a:pPr algn="l" eaLnBrk="1" hangingPunct="1">
              <a:lnSpc>
                <a:spcPct val="81000"/>
              </a:lnSpc>
              <a:spcBef>
                <a:spcPts val="4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GB" sz="1600" dirty="0">
              <a:solidFill>
                <a:schemeClr val="tx1"/>
              </a:solidFill>
              <a:latin typeface="Calibri" pitchFamily="34" charset="0"/>
            </a:endParaRPr>
          </a:p>
          <a:p>
            <a:pPr algn="l" eaLnBrk="1" hangingPunct="1">
              <a:lnSpc>
                <a:spcPct val="81000"/>
              </a:lnSpc>
              <a:spcBef>
                <a:spcPts val="4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sz="1600" b="1" dirty="0" err="1">
                <a:solidFill>
                  <a:schemeClr val="tx1"/>
                </a:solidFill>
                <a:latin typeface="Calibri" pitchFamily="34" charset="0"/>
              </a:rPr>
              <a:t>Léčiva</a:t>
            </a:r>
            <a:r>
              <a:rPr lang="en-GB" sz="1600" b="1" dirty="0">
                <a:solidFill>
                  <a:schemeClr val="tx1"/>
                </a:solidFill>
                <a:latin typeface="Calibri" pitchFamily="34" charset="0"/>
              </a:rPr>
              <a:t>:</a:t>
            </a:r>
            <a:r>
              <a:rPr lang="en-GB" sz="1600" dirty="0">
                <a:solidFill>
                  <a:schemeClr val="tx1"/>
                </a:solidFill>
                <a:latin typeface="Calibri" pitchFamily="34" charset="0"/>
              </a:rPr>
              <a:t> </a:t>
            </a:r>
          </a:p>
          <a:p>
            <a:pPr algn="l" eaLnBrk="1" hangingPunct="1">
              <a:lnSpc>
                <a:spcPct val="81000"/>
              </a:lnSpc>
              <a:spcBef>
                <a:spcPts val="4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cs-CZ" sz="1600" dirty="0">
                <a:solidFill>
                  <a:schemeClr val="tx1"/>
                </a:solidFill>
                <a:latin typeface="Calibri" pitchFamily="34" charset="0"/>
              </a:rPr>
              <a:t>- C</a:t>
            </a:r>
            <a:r>
              <a:rPr lang="en-GB" sz="1600" dirty="0" err="1">
                <a:solidFill>
                  <a:schemeClr val="tx1"/>
                </a:solidFill>
                <a:latin typeface="Calibri" pitchFamily="34" charset="0"/>
              </a:rPr>
              <a:t>hemoterapeutika</a:t>
            </a:r>
            <a:endParaRPr lang="cs-CZ" sz="1600" dirty="0">
              <a:solidFill>
                <a:schemeClr val="tx1"/>
              </a:solidFill>
              <a:latin typeface="Calibri" pitchFamily="34" charset="0"/>
            </a:endParaRPr>
          </a:p>
          <a:p>
            <a:pPr algn="l" eaLnBrk="1" hangingPunct="1">
              <a:lnSpc>
                <a:spcPct val="81000"/>
              </a:lnSpc>
              <a:spcBef>
                <a:spcPts val="4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cs-CZ" sz="1600" dirty="0">
                <a:solidFill>
                  <a:schemeClr val="tx1"/>
                </a:solidFill>
                <a:latin typeface="Calibri" pitchFamily="34" charset="0"/>
              </a:rPr>
              <a:t>- I</a:t>
            </a:r>
            <a:r>
              <a:rPr lang="en-GB" sz="1600" dirty="0" err="1">
                <a:solidFill>
                  <a:schemeClr val="tx1"/>
                </a:solidFill>
                <a:latin typeface="Calibri" pitchFamily="34" charset="0"/>
              </a:rPr>
              <a:t>munosu</a:t>
            </a:r>
            <a:r>
              <a:rPr lang="cs-CZ" sz="1600" dirty="0">
                <a:solidFill>
                  <a:schemeClr val="tx1"/>
                </a:solidFill>
                <a:latin typeface="Calibri" pitchFamily="34" charset="0"/>
              </a:rPr>
              <a:t>p</a:t>
            </a:r>
            <a:r>
              <a:rPr lang="en-GB" sz="1600" dirty="0" err="1">
                <a:solidFill>
                  <a:schemeClr val="tx1"/>
                </a:solidFill>
                <a:latin typeface="Calibri" pitchFamily="34" charset="0"/>
              </a:rPr>
              <a:t>resiva</a:t>
            </a:r>
            <a:endParaRPr lang="cs-CZ" sz="1600" dirty="0">
              <a:solidFill>
                <a:schemeClr val="tx1"/>
              </a:solidFill>
              <a:latin typeface="Calibri" pitchFamily="34" charset="0"/>
            </a:endParaRPr>
          </a:p>
          <a:p>
            <a:pPr algn="l" eaLnBrk="1" hangingPunct="1">
              <a:lnSpc>
                <a:spcPct val="81000"/>
              </a:lnSpc>
              <a:spcBef>
                <a:spcPts val="4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cs-CZ" sz="1600" dirty="0">
                <a:solidFill>
                  <a:schemeClr val="tx1"/>
                </a:solidFill>
                <a:latin typeface="Calibri" pitchFamily="34" charset="0"/>
              </a:rPr>
              <a:t>- A</a:t>
            </a:r>
            <a:r>
              <a:rPr lang="en-GB" sz="1600" dirty="0" err="1">
                <a:solidFill>
                  <a:schemeClr val="tx1"/>
                </a:solidFill>
                <a:latin typeface="Calibri" pitchFamily="34" charset="0"/>
              </a:rPr>
              <a:t>ntibiotik</a:t>
            </a:r>
            <a:r>
              <a:rPr lang="cs-CZ" sz="1600" dirty="0">
                <a:solidFill>
                  <a:schemeClr val="tx1"/>
                </a:solidFill>
                <a:latin typeface="Calibri" pitchFamily="34" charset="0"/>
              </a:rPr>
              <a:t>a (např. </a:t>
            </a:r>
            <a:r>
              <a:rPr lang="en-GB" sz="1600" dirty="0">
                <a:solidFill>
                  <a:schemeClr val="tx1"/>
                </a:solidFill>
                <a:latin typeface="Calibri" pitchFamily="34" charset="0"/>
              </a:rPr>
              <a:t>Chloramphenicol je</a:t>
            </a:r>
            <a:endParaRPr lang="cs-CZ" sz="1600" dirty="0">
              <a:solidFill>
                <a:schemeClr val="tx1"/>
              </a:solidFill>
              <a:latin typeface="Calibri" pitchFamily="34" charset="0"/>
            </a:endParaRPr>
          </a:p>
          <a:p>
            <a:pPr algn="l" eaLnBrk="1" hangingPunct="1">
              <a:lnSpc>
                <a:spcPct val="81000"/>
              </a:lnSpc>
              <a:spcBef>
                <a:spcPts val="4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cs-CZ" sz="1600" dirty="0">
                <a:solidFill>
                  <a:schemeClr val="tx1"/>
                </a:solidFill>
                <a:latin typeface="Calibri" pitchFamily="34" charset="0"/>
              </a:rPr>
              <a:t>  </a:t>
            </a:r>
            <a:r>
              <a:rPr lang="en-GB" sz="1600" dirty="0" err="1">
                <a:solidFill>
                  <a:schemeClr val="tx1"/>
                </a:solidFill>
                <a:latin typeface="Calibri" pitchFamily="34" charset="0"/>
              </a:rPr>
              <a:t>potencionální</a:t>
            </a:r>
            <a:r>
              <a:rPr lang="en-GB" sz="1600" dirty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en-GB" sz="1600" dirty="0" err="1">
                <a:solidFill>
                  <a:schemeClr val="tx1"/>
                </a:solidFill>
                <a:latin typeface="Calibri" pitchFamily="34" charset="0"/>
              </a:rPr>
              <a:t>karcinogen</a:t>
            </a:r>
            <a:r>
              <a:rPr lang="cs-CZ" sz="1600" dirty="0">
                <a:solidFill>
                  <a:schemeClr val="tx1"/>
                </a:solidFill>
                <a:latin typeface="Calibri" pitchFamily="34" charset="0"/>
              </a:rPr>
              <a:t>)</a:t>
            </a:r>
          </a:p>
          <a:p>
            <a:pPr algn="l" eaLnBrk="1" hangingPunct="1">
              <a:lnSpc>
                <a:spcPct val="81000"/>
              </a:lnSpc>
              <a:spcBef>
                <a:spcPts val="4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cs-CZ" sz="1600" dirty="0">
              <a:solidFill>
                <a:schemeClr val="tx1"/>
              </a:solidFill>
              <a:latin typeface="Calibri" pitchFamily="34" charset="0"/>
            </a:endParaRPr>
          </a:p>
          <a:p>
            <a:pPr algn="l" eaLnBrk="1" hangingPunct="1">
              <a:lnSpc>
                <a:spcPct val="81000"/>
              </a:lnSpc>
              <a:spcBef>
                <a:spcPts val="4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cs-CZ" sz="1600" b="1" dirty="0">
                <a:solidFill>
                  <a:schemeClr val="tx1"/>
                </a:solidFill>
                <a:latin typeface="Calibri" pitchFamily="34" charset="0"/>
              </a:rPr>
              <a:t>Strava:</a:t>
            </a:r>
          </a:p>
          <a:p>
            <a:pPr algn="l">
              <a:lnSpc>
                <a:spcPct val="81000"/>
              </a:lnSpc>
              <a:spcBef>
                <a:spcPts val="4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cs-CZ" sz="1600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- heterocyklické aminy - vznikají v potravinách nevhodnou úpravou</a:t>
            </a:r>
          </a:p>
          <a:p>
            <a:pPr algn="l" eaLnBrk="1" hangingPunct="1">
              <a:lnSpc>
                <a:spcPct val="81000"/>
              </a:lnSpc>
              <a:spcBef>
                <a:spcPts val="4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cs-CZ" sz="1600" dirty="0">
                <a:solidFill>
                  <a:schemeClr val="tx1"/>
                </a:solidFill>
                <a:latin typeface="Calibri" pitchFamily="34" charset="0"/>
              </a:rPr>
              <a:t>  např. smažení</a:t>
            </a:r>
          </a:p>
          <a:p>
            <a:pPr algn="l">
              <a:lnSpc>
                <a:spcPct val="81000"/>
              </a:lnSpc>
              <a:spcBef>
                <a:spcPts val="4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cs-CZ" sz="1600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- </a:t>
            </a:r>
            <a:r>
              <a:rPr lang="cs-CZ" sz="1600" dirty="0" err="1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nitrosaminy</a:t>
            </a:r>
            <a:r>
              <a:rPr lang="cs-CZ" sz="1600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 - vznikají v těle z dusičnanů přidávaných např. do uzenin</a:t>
            </a:r>
            <a:endParaRPr lang="cs-CZ" sz="1600" dirty="0">
              <a:solidFill>
                <a:schemeClr val="tx1"/>
              </a:solidFill>
              <a:latin typeface="Calibri" pitchFamily="34" charset="0"/>
              <a:ea typeface="Calibri"/>
              <a:cs typeface="Calibri"/>
            </a:endParaRPr>
          </a:p>
        </p:txBody>
      </p:sp>
      <p:pic>
        <p:nvPicPr>
          <p:cNvPr id="3481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0969" y="332656"/>
            <a:ext cx="4537398" cy="3198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460036BD-24E2-4EC6-88F6-253976923B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226" y="3671446"/>
            <a:ext cx="4830142" cy="2597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7E6664E9-0B4C-4BAB-82C5-E4FBE1575E05}"/>
              </a:ext>
            </a:extLst>
          </p:cNvPr>
          <p:cNvSpPr txBox="1"/>
          <p:nvPr/>
        </p:nvSpPr>
        <p:spPr>
          <a:xfrm>
            <a:off x="4572000" y="6254455"/>
            <a:ext cx="4572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100" b="0" i="0" dirty="0">
                <a:solidFill>
                  <a:srgbClr val="2E2E2E"/>
                </a:solidFill>
                <a:effectLst/>
                <a:latin typeface="ElsevierGulliver"/>
              </a:rPr>
              <a:t>Cancers related to lifestyle and environmental factors in France in 2015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F6164A6C-27BD-418C-8788-9D263C1B06B7}"/>
              </a:ext>
            </a:extLst>
          </p:cNvPr>
          <p:cNvSpPr txBox="1"/>
          <p:nvPr/>
        </p:nvSpPr>
        <p:spPr>
          <a:xfrm>
            <a:off x="6556924" y="6607691"/>
            <a:ext cx="272134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50" b="0" i="0" u="none" strike="noStrike" dirty="0">
                <a:solidFill>
                  <a:srgbClr val="2E2E2E"/>
                </a:solidFill>
                <a:effectLst/>
                <a:latin typeface="NexusSans"/>
              </a:rPr>
              <a:t>https://doi.org/10.1016/j.ejca.2018.09.009</a:t>
            </a:r>
            <a:endParaRPr lang="cs-CZ" sz="1050" dirty="0"/>
          </a:p>
        </p:txBody>
      </p:sp>
    </p:spTree>
    <p:extLst>
      <p:ext uri="{BB962C8B-B14F-4D97-AF65-F5344CB8AC3E}">
        <p14:creationId xmlns:p14="http://schemas.microsoft.com/office/powerpoint/2010/main" val="391000911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51520" y="908720"/>
            <a:ext cx="7772400" cy="4632325"/>
          </a:xfrm>
        </p:spPr>
        <p:txBody>
          <a:bodyPr tIns="87120"/>
          <a:lstStyle/>
          <a:p>
            <a:pPr marL="0" indent="0" eaLnBrk="1" hangingPunct="1">
              <a:lnSpc>
                <a:spcPct val="84000"/>
              </a:lnSpc>
              <a:spcBef>
                <a:spcPts val="500"/>
              </a:spcBef>
              <a:buClr>
                <a:srgbClr val="0099CC"/>
              </a:buClr>
              <a:buNone/>
              <a:tabLst>
                <a:tab pos="909638" algn="l"/>
                <a:tab pos="1824038" algn="l"/>
                <a:tab pos="2738438" algn="l"/>
                <a:tab pos="3652838" algn="l"/>
                <a:tab pos="4567238" algn="l"/>
                <a:tab pos="5481638" algn="l"/>
                <a:tab pos="6396038" algn="l"/>
                <a:tab pos="7310438" algn="l"/>
                <a:tab pos="8224838" algn="l"/>
                <a:tab pos="9139238" algn="l"/>
                <a:tab pos="10053638" algn="l"/>
              </a:tabLst>
            </a:pPr>
            <a:r>
              <a:rPr lang="cs-CZ" altLang="cs-CZ" sz="1600" b="1" dirty="0">
                <a:latin typeface="Calibri" pitchFamily="34" charset="0"/>
              </a:rPr>
              <a:t>a) Retroviry</a:t>
            </a:r>
            <a:r>
              <a:rPr lang="cs-CZ" altLang="cs-CZ" sz="1600" dirty="0">
                <a:latin typeface="Calibri" pitchFamily="34" charset="0"/>
              </a:rPr>
              <a:t> (RNA viry)</a:t>
            </a:r>
            <a:r>
              <a:rPr lang="cs-CZ" altLang="cs-CZ" sz="1600" b="1" dirty="0">
                <a:latin typeface="Calibri" pitchFamily="34" charset="0"/>
              </a:rPr>
              <a:t>:</a:t>
            </a:r>
            <a:r>
              <a:rPr lang="cs-CZ" altLang="cs-CZ" sz="1600" dirty="0">
                <a:latin typeface="Calibri" pitchFamily="34" charset="0"/>
              </a:rPr>
              <a:t> </a:t>
            </a:r>
          </a:p>
          <a:p>
            <a:pPr marL="0" indent="0" eaLnBrk="1" hangingPunct="1">
              <a:lnSpc>
                <a:spcPct val="84000"/>
              </a:lnSpc>
              <a:spcBef>
                <a:spcPts val="500"/>
              </a:spcBef>
              <a:buClr>
                <a:srgbClr val="0099CC"/>
              </a:buClr>
              <a:buNone/>
              <a:tabLst>
                <a:tab pos="909638" algn="l"/>
                <a:tab pos="1824038" algn="l"/>
                <a:tab pos="2738438" algn="l"/>
                <a:tab pos="3652838" algn="l"/>
                <a:tab pos="4567238" algn="l"/>
                <a:tab pos="5481638" algn="l"/>
                <a:tab pos="6396038" algn="l"/>
                <a:tab pos="7310438" algn="l"/>
                <a:tab pos="8224838" algn="l"/>
                <a:tab pos="9139238" algn="l"/>
                <a:tab pos="10053638" algn="l"/>
              </a:tabLst>
            </a:pPr>
            <a:r>
              <a:rPr lang="cs-CZ" altLang="cs-CZ" sz="1600" i="1" dirty="0" err="1">
                <a:latin typeface="Calibri" pitchFamily="34" charset="0"/>
              </a:rPr>
              <a:t>Jednořetězcová</a:t>
            </a:r>
            <a:r>
              <a:rPr lang="cs-CZ" altLang="cs-CZ" sz="1600" i="1" dirty="0">
                <a:latin typeface="Calibri" pitchFamily="34" charset="0"/>
              </a:rPr>
              <a:t> RNA – využívá reverzní transkripce</a:t>
            </a:r>
          </a:p>
          <a:p>
            <a:pPr marL="339725" indent="-339725" eaLnBrk="1" hangingPunct="1">
              <a:lnSpc>
                <a:spcPct val="84000"/>
              </a:lnSpc>
              <a:spcBef>
                <a:spcPts val="500"/>
              </a:spcBef>
              <a:buClr>
                <a:srgbClr val="0099CC"/>
              </a:buClr>
              <a:buFont typeface="Comic Sans MS" pitchFamily="66" charset="0"/>
              <a:buNone/>
              <a:tabLst>
                <a:tab pos="909638" algn="l"/>
                <a:tab pos="1824038" algn="l"/>
                <a:tab pos="2738438" algn="l"/>
                <a:tab pos="3652838" algn="l"/>
                <a:tab pos="4567238" algn="l"/>
                <a:tab pos="5481638" algn="l"/>
                <a:tab pos="6396038" algn="l"/>
                <a:tab pos="7310438" algn="l"/>
                <a:tab pos="8224838" algn="l"/>
                <a:tab pos="9139238" algn="l"/>
                <a:tab pos="10053638" algn="l"/>
              </a:tabLst>
            </a:pPr>
            <a:endParaRPr lang="cs-CZ" altLang="cs-CZ" sz="1600" dirty="0">
              <a:latin typeface="Calibri" pitchFamily="34" charset="0"/>
            </a:endParaRPr>
          </a:p>
          <a:p>
            <a:pPr marL="0" indent="0" eaLnBrk="1" hangingPunct="1">
              <a:lnSpc>
                <a:spcPct val="84000"/>
              </a:lnSpc>
              <a:spcBef>
                <a:spcPts val="500"/>
              </a:spcBef>
              <a:buNone/>
              <a:tabLst>
                <a:tab pos="909638" algn="l"/>
                <a:tab pos="1824038" algn="l"/>
                <a:tab pos="2738438" algn="l"/>
                <a:tab pos="3652838" algn="l"/>
                <a:tab pos="4567238" algn="l"/>
                <a:tab pos="5481638" algn="l"/>
                <a:tab pos="6396038" algn="l"/>
                <a:tab pos="7310438" algn="l"/>
                <a:tab pos="8224838" algn="l"/>
                <a:tab pos="9139238" algn="l"/>
                <a:tab pos="10053638" algn="l"/>
              </a:tabLst>
            </a:pPr>
            <a:r>
              <a:rPr lang="cs-CZ" altLang="cs-CZ" sz="1600" dirty="0">
                <a:latin typeface="Calibri" pitchFamily="34" charset="0"/>
              </a:rPr>
              <a:t>- obsahují ve svém genomu onkogen (akutně transformující viry) </a:t>
            </a:r>
          </a:p>
          <a:p>
            <a:pPr marL="0" indent="0" eaLnBrk="1" hangingPunct="1">
              <a:lnSpc>
                <a:spcPct val="84000"/>
              </a:lnSpc>
              <a:spcBef>
                <a:spcPts val="500"/>
              </a:spcBef>
              <a:buNone/>
              <a:tabLst>
                <a:tab pos="909638" algn="l"/>
                <a:tab pos="1824038" algn="l"/>
                <a:tab pos="2738438" algn="l"/>
                <a:tab pos="3652838" algn="l"/>
                <a:tab pos="4567238" algn="l"/>
                <a:tab pos="5481638" algn="l"/>
                <a:tab pos="6396038" algn="l"/>
                <a:tab pos="7310438" algn="l"/>
                <a:tab pos="8224838" algn="l"/>
                <a:tab pos="9139238" algn="l"/>
                <a:tab pos="10053638" algn="l"/>
              </a:tabLst>
            </a:pPr>
            <a:r>
              <a:rPr lang="cs-CZ" altLang="cs-CZ" sz="1600" dirty="0">
                <a:latin typeface="Calibri" pitchFamily="34" charset="0"/>
              </a:rPr>
              <a:t>- nebo aktivují </a:t>
            </a:r>
            <a:r>
              <a:rPr lang="cs-CZ" altLang="cs-CZ" sz="1600" dirty="0" err="1">
                <a:latin typeface="Calibri" pitchFamily="34" charset="0"/>
              </a:rPr>
              <a:t>protoonkogen</a:t>
            </a:r>
            <a:r>
              <a:rPr lang="cs-CZ" altLang="cs-CZ" sz="1600" dirty="0">
                <a:latin typeface="Calibri" pitchFamily="34" charset="0"/>
              </a:rPr>
              <a:t>, vedle kterého se integrovaly (pomalu transformující)</a:t>
            </a:r>
          </a:p>
          <a:p>
            <a:pPr marL="339725" indent="-339725" eaLnBrk="1" hangingPunct="1">
              <a:lnSpc>
                <a:spcPct val="84000"/>
              </a:lnSpc>
              <a:spcBef>
                <a:spcPts val="500"/>
              </a:spcBef>
              <a:buClr>
                <a:srgbClr val="0099CC"/>
              </a:buClr>
              <a:buFont typeface="Comic Sans MS" pitchFamily="66" charset="0"/>
              <a:buNone/>
              <a:tabLst>
                <a:tab pos="909638" algn="l"/>
                <a:tab pos="1824038" algn="l"/>
                <a:tab pos="2738438" algn="l"/>
                <a:tab pos="3652838" algn="l"/>
                <a:tab pos="4567238" algn="l"/>
                <a:tab pos="5481638" algn="l"/>
                <a:tab pos="6396038" algn="l"/>
                <a:tab pos="7310438" algn="l"/>
                <a:tab pos="8224838" algn="l"/>
                <a:tab pos="9139238" algn="l"/>
                <a:tab pos="10053638" algn="l"/>
              </a:tabLst>
            </a:pPr>
            <a:endParaRPr lang="cs-CZ" altLang="cs-CZ" sz="1600" b="1" dirty="0">
              <a:latin typeface="Calibri" pitchFamily="34" charset="0"/>
            </a:endParaRPr>
          </a:p>
          <a:p>
            <a:pPr marL="339725" indent="-339725" eaLnBrk="1" hangingPunct="1">
              <a:lnSpc>
                <a:spcPct val="84000"/>
              </a:lnSpc>
              <a:spcBef>
                <a:spcPts val="500"/>
              </a:spcBef>
              <a:buClr>
                <a:srgbClr val="0099CC"/>
              </a:buClr>
              <a:buFont typeface="Comic Sans MS" pitchFamily="66" charset="0"/>
              <a:buNone/>
              <a:tabLst>
                <a:tab pos="909638" algn="l"/>
                <a:tab pos="1824038" algn="l"/>
                <a:tab pos="2738438" algn="l"/>
                <a:tab pos="3652838" algn="l"/>
                <a:tab pos="4567238" algn="l"/>
                <a:tab pos="5481638" algn="l"/>
                <a:tab pos="6396038" algn="l"/>
                <a:tab pos="7310438" algn="l"/>
                <a:tab pos="8224838" algn="l"/>
                <a:tab pos="9139238" algn="l"/>
                <a:tab pos="10053638" algn="l"/>
              </a:tabLst>
            </a:pPr>
            <a:endParaRPr lang="cs-CZ" altLang="cs-CZ" sz="1600" b="1" dirty="0">
              <a:latin typeface="Calibri" pitchFamily="34" charset="0"/>
            </a:endParaRPr>
          </a:p>
        </p:txBody>
      </p:sp>
      <p:pic>
        <p:nvPicPr>
          <p:cNvPr id="3994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8237" y="4072031"/>
            <a:ext cx="3764243" cy="2597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9941" name="Picture 5" descr="http://www.laborjournal.de/blog/wp-content/uploads/2012/01/retr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16632"/>
            <a:ext cx="2952750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1"/>
          <p:cNvSpPr txBox="1">
            <a:spLocks noChangeArrowheads="1"/>
          </p:cNvSpPr>
          <p:nvPr/>
        </p:nvSpPr>
        <p:spPr bwMode="auto">
          <a:xfrm>
            <a:off x="148480" y="260648"/>
            <a:ext cx="8280400" cy="50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94680" rIns="91440" bIns="45720" numCol="1" anchor="t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just">
              <a:lnSpc>
                <a:spcPct val="81000"/>
              </a:lnSpc>
              <a:spcBef>
                <a:spcPts val="4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cs-CZ" altLang="cs-CZ" sz="1800" b="1" dirty="0">
                <a:solidFill>
                  <a:schemeClr val="tx1"/>
                </a:solidFill>
                <a:latin typeface="Calibri" pitchFamily="34" charset="0"/>
              </a:rPr>
              <a:t>3. Biologické karcinogeny: </a:t>
            </a:r>
            <a:r>
              <a:rPr lang="cs-CZ" altLang="cs-CZ" sz="1800" b="1" dirty="0" err="1">
                <a:solidFill>
                  <a:schemeClr val="tx1"/>
                </a:solidFill>
                <a:latin typeface="Calibri" pitchFamily="34" charset="0"/>
              </a:rPr>
              <a:t>onkogenní</a:t>
            </a:r>
            <a:r>
              <a:rPr lang="cs-CZ" altLang="cs-CZ" sz="1800" b="1" dirty="0">
                <a:solidFill>
                  <a:schemeClr val="tx1"/>
                </a:solidFill>
                <a:latin typeface="Calibri" pitchFamily="34" charset="0"/>
              </a:rPr>
              <a:t> (nádorové) viry</a:t>
            </a:r>
            <a:endParaRPr lang="cs-CZ" sz="1800" b="1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7" name="Text Box 1"/>
          <p:cNvSpPr txBox="1">
            <a:spLocks noChangeArrowheads="1"/>
          </p:cNvSpPr>
          <p:nvPr/>
        </p:nvSpPr>
        <p:spPr bwMode="auto">
          <a:xfrm>
            <a:off x="251520" y="2564904"/>
            <a:ext cx="8496300" cy="208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 anchor="t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cs-CZ" altLang="cs-CZ" sz="1600" b="1" u="sng" dirty="0" err="1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Onkoviry</a:t>
            </a:r>
            <a:endParaRPr lang="cs-CZ" altLang="cs-CZ" sz="1600" b="1" u="sng" dirty="0" err="1">
              <a:solidFill>
                <a:schemeClr val="tx1"/>
              </a:solidFill>
              <a:latin typeface="Calibri" pitchFamily="34" charset="0"/>
            </a:endParaRP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cs-CZ" altLang="cs-CZ" sz="1600" b="1" dirty="0">
                <a:solidFill>
                  <a:schemeClr val="tx1"/>
                </a:solidFill>
                <a:latin typeface="Calibri" pitchFamily="34" charset="0"/>
              </a:rPr>
              <a:t>lidský </a:t>
            </a:r>
            <a:r>
              <a:rPr lang="cs-CZ" altLang="cs-CZ" sz="1600" b="1" dirty="0" err="1">
                <a:solidFill>
                  <a:schemeClr val="tx1"/>
                </a:solidFill>
                <a:latin typeface="Calibri" pitchFamily="34" charset="0"/>
              </a:rPr>
              <a:t>lymfotropní</a:t>
            </a:r>
            <a:r>
              <a:rPr lang="cs-CZ" altLang="cs-CZ" sz="1600" b="1" dirty="0">
                <a:solidFill>
                  <a:schemeClr val="tx1"/>
                </a:solidFill>
                <a:latin typeface="Calibri" pitchFamily="34" charset="0"/>
              </a:rPr>
              <a:t> virus typu I (HTLV-1)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cs-CZ" altLang="cs-CZ" sz="1600" dirty="0">
                <a:solidFill>
                  <a:schemeClr val="tx1"/>
                </a:solidFill>
                <a:latin typeface="Calibri" pitchFamily="34" charset="0"/>
              </a:rPr>
              <a:t>- T-leukemie (lymfom) dospělých (ATTL), doba latence asi 30 let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cs-CZ" altLang="cs-CZ" sz="1600" dirty="0">
                <a:solidFill>
                  <a:schemeClr val="tx1"/>
                </a:solidFill>
                <a:latin typeface="Calibri" pitchFamily="34" charset="0"/>
              </a:rPr>
              <a:t>- vysoká proliferační aktivita napadených buněk, větší pravděpodobnost mutací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cs-CZ" altLang="cs-CZ" sz="1600" dirty="0">
              <a:solidFill>
                <a:schemeClr val="tx1"/>
              </a:solidFill>
              <a:latin typeface="Calibri" pitchFamily="34" charset="0"/>
            </a:endParaRP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cs-CZ" altLang="cs-CZ" sz="1600" b="1" u="sng" dirty="0" err="1">
                <a:solidFill>
                  <a:schemeClr val="tx1"/>
                </a:solidFill>
                <a:latin typeface="Calibri" pitchFamily="34" charset="0"/>
              </a:rPr>
              <a:t>Lentiviry</a:t>
            </a:r>
            <a:endParaRPr lang="cs-CZ" altLang="cs-CZ" sz="1600" b="1" u="sng" dirty="0">
              <a:solidFill>
                <a:schemeClr val="tx1"/>
              </a:solidFill>
              <a:latin typeface="Calibri" pitchFamily="34" charset="0"/>
            </a:endParaRP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cs-CZ" altLang="cs-CZ" sz="1600" b="1" dirty="0">
                <a:solidFill>
                  <a:schemeClr val="tx1"/>
                </a:solidFill>
                <a:latin typeface="Calibri" pitchFamily="34" charset="0"/>
              </a:rPr>
              <a:t>viry HIV-1 a HIV-2</a:t>
            </a:r>
            <a:r>
              <a:rPr lang="cs-CZ" altLang="cs-CZ" sz="1600" dirty="0">
                <a:solidFill>
                  <a:schemeClr val="tx1"/>
                </a:solidFill>
                <a:latin typeface="Calibri" pitchFamily="34" charset="0"/>
              </a:rPr>
              <a:t> 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cs-CZ" altLang="cs-CZ" sz="1600" dirty="0">
                <a:solidFill>
                  <a:schemeClr val="tx1"/>
                </a:solidFill>
                <a:latin typeface="Calibri" pitchFamily="34" charset="0"/>
              </a:rPr>
              <a:t>nádory spojené s jejich infekcí - lymfomy a sarkomy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7901" y="4725144"/>
            <a:ext cx="1977955" cy="1872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732839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1"/>
          <p:cNvSpPr>
            <a:spLocks noGrp="1" noChangeArrowheads="1"/>
          </p:cNvSpPr>
          <p:nvPr>
            <p:ph type="body"/>
          </p:nvPr>
        </p:nvSpPr>
        <p:spPr>
          <a:xfrm>
            <a:off x="251520" y="620688"/>
            <a:ext cx="8640960" cy="4632325"/>
          </a:xfrm>
        </p:spPr>
        <p:txBody>
          <a:bodyPr tIns="87120" anchor="t"/>
          <a:lstStyle/>
          <a:p>
            <a:pPr marL="339725" indent="-339725" algn="l" eaLnBrk="1" hangingPunct="1">
              <a:lnSpc>
                <a:spcPct val="84000"/>
              </a:lnSpc>
              <a:spcBef>
                <a:spcPts val="500"/>
              </a:spcBef>
              <a:buFont typeface="Arial" charset="0"/>
              <a:buNone/>
              <a:tabLst>
                <a:tab pos="909638" algn="l"/>
                <a:tab pos="1824038" algn="l"/>
                <a:tab pos="2738438" algn="l"/>
                <a:tab pos="3652838" algn="l"/>
                <a:tab pos="4567238" algn="l"/>
                <a:tab pos="5481638" algn="l"/>
                <a:tab pos="6396038" algn="l"/>
                <a:tab pos="7310438" algn="l"/>
                <a:tab pos="8224838" algn="l"/>
                <a:tab pos="9139238" algn="l"/>
                <a:tab pos="10053638" algn="l"/>
              </a:tabLst>
              <a:defRPr/>
            </a:pPr>
            <a:endParaRPr lang="cs-CZ" sz="1600" b="1" dirty="0">
              <a:solidFill>
                <a:schemeClr val="tx1"/>
              </a:solidFill>
              <a:latin typeface="Calibri" pitchFamily="34" charset="0"/>
            </a:endParaRPr>
          </a:p>
          <a:p>
            <a:pPr marL="339725" indent="-339725" algn="l" eaLnBrk="1" hangingPunct="1">
              <a:lnSpc>
                <a:spcPct val="84000"/>
              </a:lnSpc>
              <a:spcBef>
                <a:spcPts val="500"/>
              </a:spcBef>
              <a:buClrTx/>
              <a:buSzTx/>
              <a:buFontTx/>
              <a:buNone/>
              <a:tabLst>
                <a:tab pos="909638" algn="l"/>
                <a:tab pos="1824038" algn="l"/>
                <a:tab pos="2738438" algn="l"/>
                <a:tab pos="3652838" algn="l"/>
                <a:tab pos="4567238" algn="l"/>
                <a:tab pos="5481638" algn="l"/>
                <a:tab pos="6396038" algn="l"/>
                <a:tab pos="7310438" algn="l"/>
                <a:tab pos="8224838" algn="l"/>
                <a:tab pos="9139238" algn="l"/>
                <a:tab pos="10053638" algn="l"/>
              </a:tabLst>
              <a:defRPr/>
            </a:pPr>
            <a:r>
              <a:rPr lang="cs-CZ" sz="1600" b="1" dirty="0">
                <a:solidFill>
                  <a:schemeClr val="tx1"/>
                </a:solidFill>
                <a:latin typeface="Calibri" pitchFamily="34" charset="0"/>
              </a:rPr>
              <a:t>b) DNA nádorové viry </a:t>
            </a:r>
          </a:p>
          <a:p>
            <a:pPr algn="l" eaLnBrk="1" hangingPunct="1">
              <a:lnSpc>
                <a:spcPct val="84000"/>
              </a:lnSpc>
              <a:spcBef>
                <a:spcPts val="500"/>
              </a:spcBef>
              <a:tabLst>
                <a:tab pos="909638" algn="l"/>
                <a:tab pos="1824038" algn="l"/>
                <a:tab pos="2738438" algn="l"/>
                <a:tab pos="3652838" algn="l"/>
                <a:tab pos="4567238" algn="l"/>
                <a:tab pos="5481638" algn="l"/>
                <a:tab pos="6396038" algn="l"/>
                <a:tab pos="7310438" algn="l"/>
                <a:tab pos="8224838" algn="l"/>
                <a:tab pos="9139238" algn="l"/>
                <a:tab pos="10053638" algn="l"/>
              </a:tabLst>
              <a:defRPr/>
            </a:pPr>
            <a:r>
              <a:rPr lang="cs-CZ" sz="1600" dirty="0">
                <a:solidFill>
                  <a:schemeClr val="tx1"/>
                </a:solidFill>
                <a:latin typeface="Calibri" pitchFamily="34" charset="0"/>
              </a:rPr>
              <a:t>- neobsahují onkogeny, ale kódují proteiny, které interagují s tumor-supresory hostitelské buňky</a:t>
            </a:r>
          </a:p>
          <a:p>
            <a:pPr algn="l" eaLnBrk="1" hangingPunct="1">
              <a:lnSpc>
                <a:spcPct val="84000"/>
              </a:lnSpc>
              <a:spcBef>
                <a:spcPts val="500"/>
              </a:spcBef>
              <a:tabLst>
                <a:tab pos="909638" algn="l"/>
                <a:tab pos="1824038" algn="l"/>
                <a:tab pos="2738438" algn="l"/>
                <a:tab pos="3652838" algn="l"/>
                <a:tab pos="4567238" algn="l"/>
                <a:tab pos="5481638" algn="l"/>
                <a:tab pos="6396038" algn="l"/>
                <a:tab pos="7310438" algn="l"/>
                <a:tab pos="8224838" algn="l"/>
                <a:tab pos="9139238" algn="l"/>
                <a:tab pos="10053638" algn="l"/>
              </a:tabLst>
              <a:defRPr/>
            </a:pPr>
            <a:r>
              <a:rPr lang="cs-CZ" sz="1600" dirty="0">
                <a:solidFill>
                  <a:schemeClr val="tx1"/>
                </a:solidFill>
                <a:latin typeface="Calibri" pitchFamily="34" charset="0"/>
              </a:rPr>
              <a:t>- tlačí hostitelskou buňku do S fáze → zrychlení buněčného cyklu </a:t>
            </a:r>
          </a:p>
          <a:p>
            <a:pPr algn="l" eaLnBrk="1" hangingPunct="1">
              <a:lnSpc>
                <a:spcPct val="104000"/>
              </a:lnSpc>
              <a:spcBef>
                <a:spcPts val="500"/>
              </a:spcBef>
              <a:tabLst>
                <a:tab pos="909638" algn="l"/>
                <a:tab pos="1824038" algn="l"/>
                <a:tab pos="2738438" algn="l"/>
                <a:tab pos="3652838" algn="l"/>
                <a:tab pos="4567238" algn="l"/>
                <a:tab pos="5481638" algn="l"/>
                <a:tab pos="6396038" algn="l"/>
                <a:tab pos="7310438" algn="l"/>
                <a:tab pos="8224838" algn="l"/>
                <a:tab pos="9139238" algn="l"/>
                <a:tab pos="10053638" algn="l"/>
              </a:tabLst>
              <a:defRPr/>
            </a:pPr>
            <a:endParaRPr lang="cs-CZ" sz="1600" dirty="0">
              <a:solidFill>
                <a:schemeClr val="tx1"/>
              </a:solidFill>
              <a:latin typeface="Calibri" pitchFamily="34" charset="0"/>
            </a:endParaRPr>
          </a:p>
          <a:p>
            <a:pPr eaLnBrk="1" hangingPunct="1">
              <a:lnSpc>
                <a:spcPct val="104000"/>
              </a:lnSpc>
              <a:spcBef>
                <a:spcPts val="500"/>
              </a:spcBef>
              <a:tabLst>
                <a:tab pos="909638" algn="l"/>
                <a:tab pos="1824038" algn="l"/>
                <a:tab pos="2738438" algn="l"/>
                <a:tab pos="3652838" algn="l"/>
                <a:tab pos="4567238" algn="l"/>
                <a:tab pos="5481638" algn="l"/>
                <a:tab pos="6396038" algn="l"/>
                <a:tab pos="7310438" algn="l"/>
                <a:tab pos="8224838" algn="l"/>
                <a:tab pos="9139238" algn="l"/>
                <a:tab pos="10053638" algn="l"/>
              </a:tabLst>
              <a:defRPr/>
            </a:pPr>
            <a:r>
              <a:rPr lang="cs-CZ" sz="1600" i="1" dirty="0">
                <a:solidFill>
                  <a:schemeClr val="tx1"/>
                </a:solidFill>
                <a:latin typeface="Calibri"/>
                <a:cs typeface="Calibri"/>
              </a:rPr>
              <a:t>Inaktivace p53 patří ke klíčovým událostem při transformaci buňky DNA viry.</a:t>
            </a:r>
            <a:endParaRPr lang="cs-CZ" sz="1600" i="1" dirty="0">
              <a:solidFill>
                <a:schemeClr val="tx1"/>
              </a:solidFill>
              <a:latin typeface="Calibri" pitchFamily="34" charset="0"/>
              <a:cs typeface="Calibri"/>
            </a:endParaRPr>
          </a:p>
          <a:p>
            <a:pPr marL="339725" indent="-339725" algn="l" eaLnBrk="1" hangingPunct="1">
              <a:lnSpc>
                <a:spcPct val="84000"/>
              </a:lnSpc>
              <a:spcBef>
                <a:spcPts val="500"/>
              </a:spcBef>
              <a:buClr>
                <a:srgbClr val="0000CC"/>
              </a:buClr>
              <a:buFont typeface="Comic Sans MS" pitchFamily="66" charset="0"/>
              <a:buNone/>
              <a:tabLst>
                <a:tab pos="909638" algn="l"/>
                <a:tab pos="1824038" algn="l"/>
                <a:tab pos="2738438" algn="l"/>
                <a:tab pos="3652838" algn="l"/>
                <a:tab pos="4567238" algn="l"/>
                <a:tab pos="5481638" algn="l"/>
                <a:tab pos="6396038" algn="l"/>
                <a:tab pos="7310438" algn="l"/>
                <a:tab pos="8224838" algn="l"/>
                <a:tab pos="9139238" algn="l"/>
                <a:tab pos="10053638" algn="l"/>
              </a:tabLst>
              <a:defRPr/>
            </a:pPr>
            <a:endParaRPr lang="cs-CZ" sz="1600" dirty="0">
              <a:solidFill>
                <a:schemeClr val="tx1"/>
              </a:solidFill>
              <a:latin typeface="Calibri" pitchFamily="34" charset="0"/>
            </a:endParaRPr>
          </a:p>
          <a:p>
            <a:pPr marL="339725" indent="-339725" algn="l" eaLnBrk="1" hangingPunct="1">
              <a:lnSpc>
                <a:spcPct val="84000"/>
              </a:lnSpc>
              <a:spcBef>
                <a:spcPts val="500"/>
              </a:spcBef>
              <a:buClr>
                <a:srgbClr val="0000CC"/>
              </a:buClr>
              <a:buFont typeface="Comic Sans MS" pitchFamily="66" charset="0"/>
              <a:buNone/>
              <a:tabLst>
                <a:tab pos="909638" algn="l"/>
                <a:tab pos="1824038" algn="l"/>
                <a:tab pos="2738438" algn="l"/>
                <a:tab pos="3652838" algn="l"/>
                <a:tab pos="4567238" algn="l"/>
                <a:tab pos="5481638" algn="l"/>
                <a:tab pos="6396038" algn="l"/>
                <a:tab pos="7310438" algn="l"/>
                <a:tab pos="8224838" algn="l"/>
                <a:tab pos="9139238" algn="l"/>
                <a:tab pos="10053638" algn="l"/>
              </a:tabLst>
              <a:defRPr/>
            </a:pPr>
            <a:endParaRPr lang="cs-CZ" sz="1600" dirty="0">
              <a:solidFill>
                <a:schemeClr val="tx1"/>
              </a:solidFill>
              <a:latin typeface="Calibri" pitchFamily="34" charset="0"/>
            </a:endParaRPr>
          </a:p>
          <a:p>
            <a:pPr marL="339725" indent="-339725" algn="l" eaLnBrk="1" hangingPunct="1">
              <a:lnSpc>
                <a:spcPct val="84000"/>
              </a:lnSpc>
              <a:spcBef>
                <a:spcPts val="500"/>
              </a:spcBef>
              <a:buSzPct val="106000"/>
              <a:buFont typeface="Arial" charset="0"/>
              <a:buNone/>
              <a:tabLst>
                <a:tab pos="909638" algn="l"/>
                <a:tab pos="1824038" algn="l"/>
                <a:tab pos="2738438" algn="l"/>
                <a:tab pos="3652838" algn="l"/>
                <a:tab pos="4567238" algn="l"/>
                <a:tab pos="5481638" algn="l"/>
                <a:tab pos="6396038" algn="l"/>
                <a:tab pos="7310438" algn="l"/>
                <a:tab pos="8224838" algn="l"/>
                <a:tab pos="9139238" algn="l"/>
                <a:tab pos="10053638" algn="l"/>
              </a:tabLst>
              <a:defRPr/>
            </a:pPr>
            <a:endParaRPr lang="cs-CZ" sz="1600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5" name="Rectangle 1"/>
          <p:cNvSpPr txBox="1">
            <a:spLocks noChangeArrowheads="1"/>
          </p:cNvSpPr>
          <p:nvPr/>
        </p:nvSpPr>
        <p:spPr bwMode="auto">
          <a:xfrm>
            <a:off x="148480" y="260648"/>
            <a:ext cx="8280400" cy="50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94680" rIns="91440" bIns="45720" numCol="1" anchor="t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just">
              <a:lnSpc>
                <a:spcPct val="81000"/>
              </a:lnSpc>
              <a:spcBef>
                <a:spcPts val="4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cs-CZ" altLang="cs-CZ" sz="1800" b="1" dirty="0">
                <a:solidFill>
                  <a:schemeClr val="tx1"/>
                </a:solidFill>
                <a:latin typeface="Calibri" pitchFamily="34" charset="0"/>
              </a:rPr>
              <a:t>3. Biologické karcinogeny: </a:t>
            </a:r>
            <a:r>
              <a:rPr lang="cs-CZ" altLang="cs-CZ" sz="1800" b="1" dirty="0" err="1">
                <a:solidFill>
                  <a:schemeClr val="tx1"/>
                </a:solidFill>
                <a:latin typeface="Calibri" pitchFamily="34" charset="0"/>
              </a:rPr>
              <a:t>onkogenní</a:t>
            </a:r>
            <a:r>
              <a:rPr lang="cs-CZ" altLang="cs-CZ" sz="1800" b="1" dirty="0">
                <a:solidFill>
                  <a:schemeClr val="tx1"/>
                </a:solidFill>
                <a:latin typeface="Calibri" pitchFamily="34" charset="0"/>
              </a:rPr>
              <a:t> (nádorové) viry</a:t>
            </a:r>
            <a:endParaRPr lang="cs-CZ" sz="1800" b="1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6" name="Rectangle 1"/>
          <p:cNvSpPr txBox="1">
            <a:spLocks noChangeArrowheads="1"/>
          </p:cNvSpPr>
          <p:nvPr/>
        </p:nvSpPr>
        <p:spPr bwMode="auto">
          <a:xfrm>
            <a:off x="251520" y="2780928"/>
            <a:ext cx="8712968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87120" rIns="91440" bIns="45720" numCol="1" anchor="t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spcBef>
                <a:spcPts val="0"/>
              </a:spcBef>
              <a:tabLst>
                <a:tab pos="909638" algn="l"/>
                <a:tab pos="1824038" algn="l"/>
                <a:tab pos="2738438" algn="l"/>
                <a:tab pos="3652838" algn="l"/>
                <a:tab pos="4567238" algn="l"/>
                <a:tab pos="5481638" algn="l"/>
                <a:tab pos="6396038" algn="l"/>
                <a:tab pos="7310438" algn="l"/>
                <a:tab pos="8224838" algn="l"/>
                <a:tab pos="9139238" algn="l"/>
                <a:tab pos="10053638" algn="l"/>
              </a:tabLst>
              <a:defRPr/>
            </a:pPr>
            <a:r>
              <a:rPr lang="cs-CZ" altLang="cs-CZ" sz="1600" b="1" dirty="0">
                <a:solidFill>
                  <a:schemeClr val="tx1"/>
                </a:solidFill>
                <a:latin typeface="Calibri" pitchFamily="34" charset="0"/>
              </a:rPr>
              <a:t>Virus hepatitidy B (HBV) </a:t>
            </a:r>
          </a:p>
          <a:p>
            <a:pPr algn="l">
              <a:spcBef>
                <a:spcPts val="0"/>
              </a:spcBef>
              <a:tabLst>
                <a:tab pos="909638" algn="l"/>
                <a:tab pos="1824038" algn="l"/>
                <a:tab pos="2738438" algn="l"/>
                <a:tab pos="3652838" algn="l"/>
                <a:tab pos="4567238" algn="l"/>
                <a:tab pos="5481638" algn="l"/>
                <a:tab pos="6396038" algn="l"/>
                <a:tab pos="7310438" algn="l"/>
                <a:tab pos="8224838" algn="l"/>
                <a:tab pos="9139238" algn="l"/>
                <a:tab pos="10053638" algn="l"/>
              </a:tabLst>
              <a:defRPr/>
            </a:pPr>
            <a:r>
              <a:rPr lang="cs-CZ" altLang="cs-CZ" sz="1600" dirty="0">
                <a:solidFill>
                  <a:schemeClr val="tx1"/>
                </a:solidFill>
                <a:latin typeface="Calibri" pitchFamily="34" charset="0"/>
              </a:rPr>
              <a:t>- chronická infekce - integrace do chromozomu</a:t>
            </a:r>
          </a:p>
          <a:p>
            <a:pPr algn="l">
              <a:spcBef>
                <a:spcPts val="0"/>
              </a:spcBef>
              <a:tabLst>
                <a:tab pos="909638" algn="l"/>
                <a:tab pos="1824038" algn="l"/>
                <a:tab pos="2738438" algn="l"/>
                <a:tab pos="3652838" algn="l"/>
                <a:tab pos="4567238" algn="l"/>
                <a:tab pos="5481638" algn="l"/>
                <a:tab pos="6396038" algn="l"/>
                <a:tab pos="7310438" algn="l"/>
                <a:tab pos="8224838" algn="l"/>
                <a:tab pos="9139238" algn="l"/>
                <a:tab pos="10053638" algn="l"/>
              </a:tabLst>
              <a:defRPr/>
            </a:pPr>
            <a:r>
              <a:rPr lang="cs-CZ" altLang="cs-CZ" sz="1600" dirty="0">
                <a:solidFill>
                  <a:schemeClr val="tx1"/>
                </a:solidFill>
                <a:latin typeface="Calibri" pitchFamily="34" charset="0"/>
              </a:rPr>
              <a:t>- hepatocelulární karcinom (HCC) – až 20-30 let po infekci</a:t>
            </a:r>
          </a:p>
          <a:p>
            <a:pPr algn="l">
              <a:spcBef>
                <a:spcPts val="0"/>
              </a:spcBef>
              <a:tabLst>
                <a:tab pos="909638" algn="l"/>
                <a:tab pos="1824038" algn="l"/>
                <a:tab pos="2738438" algn="l"/>
                <a:tab pos="3652838" algn="l"/>
                <a:tab pos="4567238" algn="l"/>
                <a:tab pos="5481638" algn="l"/>
                <a:tab pos="6396038" algn="l"/>
                <a:tab pos="7310438" algn="l"/>
                <a:tab pos="8224838" algn="l"/>
                <a:tab pos="9139238" algn="l"/>
                <a:tab pos="10053638" algn="l"/>
              </a:tabLst>
              <a:defRPr/>
            </a:pPr>
            <a:endParaRPr lang="cs-CZ" altLang="cs-CZ" sz="1600" dirty="0">
              <a:solidFill>
                <a:schemeClr val="tx1"/>
              </a:solidFill>
              <a:latin typeface="Calibri" pitchFamily="34" charset="0"/>
            </a:endParaRPr>
          </a:p>
          <a:p>
            <a:pPr algn="l">
              <a:spcBef>
                <a:spcPts val="0"/>
              </a:spcBef>
              <a:tabLst>
                <a:tab pos="909638" algn="l"/>
                <a:tab pos="1824038" algn="l"/>
                <a:tab pos="2738438" algn="l"/>
                <a:tab pos="3652838" algn="l"/>
                <a:tab pos="4567238" algn="l"/>
                <a:tab pos="5481638" algn="l"/>
                <a:tab pos="6396038" algn="l"/>
                <a:tab pos="7310438" algn="l"/>
                <a:tab pos="8224838" algn="l"/>
                <a:tab pos="9139238" algn="l"/>
                <a:tab pos="10053638" algn="l"/>
              </a:tabLst>
              <a:defRPr/>
            </a:pPr>
            <a:r>
              <a:rPr lang="cs-CZ" altLang="cs-CZ" sz="1600" b="1" dirty="0">
                <a:solidFill>
                  <a:schemeClr val="tx1"/>
                </a:solidFill>
                <a:latin typeface="Calibri" pitchFamily="34" charset="0"/>
              </a:rPr>
              <a:t>Herpes viry - EB (</a:t>
            </a:r>
            <a:r>
              <a:rPr lang="cs-CZ" altLang="cs-CZ" sz="1600" b="1" dirty="0" err="1">
                <a:solidFill>
                  <a:schemeClr val="tx1"/>
                </a:solidFill>
                <a:latin typeface="Calibri" pitchFamily="34" charset="0"/>
              </a:rPr>
              <a:t>Epstein</a:t>
            </a:r>
            <a:r>
              <a:rPr lang="cs-CZ" altLang="cs-CZ" sz="1600" b="1" dirty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cs-CZ" altLang="cs-CZ" sz="1600" b="1" dirty="0" err="1">
                <a:solidFill>
                  <a:schemeClr val="tx1"/>
                </a:solidFill>
                <a:latin typeface="Calibri" pitchFamily="34" charset="0"/>
              </a:rPr>
              <a:t>Barrové</a:t>
            </a:r>
            <a:r>
              <a:rPr lang="cs-CZ" altLang="cs-CZ" sz="1600" b="1" dirty="0">
                <a:solidFill>
                  <a:schemeClr val="tx1"/>
                </a:solidFill>
                <a:latin typeface="Calibri" pitchFamily="34" charset="0"/>
              </a:rPr>
              <a:t> virus)</a:t>
            </a:r>
            <a:r>
              <a:rPr lang="cs-CZ" altLang="cs-CZ" sz="1600" dirty="0">
                <a:solidFill>
                  <a:schemeClr val="tx1"/>
                </a:solidFill>
                <a:latin typeface="Calibri" pitchFamily="34" charset="0"/>
              </a:rPr>
              <a:t> </a:t>
            </a:r>
          </a:p>
          <a:p>
            <a:pPr algn="l">
              <a:spcBef>
                <a:spcPts val="0"/>
              </a:spcBef>
              <a:tabLst>
                <a:tab pos="909638" algn="l"/>
                <a:tab pos="1824038" algn="l"/>
                <a:tab pos="2738438" algn="l"/>
                <a:tab pos="3652838" algn="l"/>
                <a:tab pos="4567238" algn="l"/>
                <a:tab pos="5481638" algn="l"/>
                <a:tab pos="6396038" algn="l"/>
                <a:tab pos="7310438" algn="l"/>
                <a:tab pos="8224838" algn="l"/>
                <a:tab pos="9139238" algn="l"/>
                <a:tab pos="10053638" algn="l"/>
              </a:tabLst>
              <a:defRPr/>
            </a:pPr>
            <a:r>
              <a:rPr lang="cs-CZ" altLang="cs-CZ" sz="1600" dirty="0">
                <a:solidFill>
                  <a:schemeClr val="tx1"/>
                </a:solidFill>
                <a:latin typeface="Calibri" pitchFamily="34" charset="0"/>
              </a:rPr>
              <a:t>- v jádře buňky v </a:t>
            </a:r>
            <a:r>
              <a:rPr lang="cs-CZ" altLang="cs-CZ" sz="1600" dirty="0" err="1">
                <a:solidFill>
                  <a:schemeClr val="tx1"/>
                </a:solidFill>
                <a:latin typeface="Calibri" pitchFamily="34" charset="0"/>
              </a:rPr>
              <a:t>epizomálním</a:t>
            </a:r>
            <a:r>
              <a:rPr lang="cs-CZ" altLang="cs-CZ" sz="1600" dirty="0">
                <a:solidFill>
                  <a:schemeClr val="tx1"/>
                </a:solidFill>
                <a:latin typeface="Calibri" pitchFamily="34" charset="0"/>
              </a:rPr>
              <a:t> stavu (extrachromosomální) </a:t>
            </a:r>
          </a:p>
          <a:p>
            <a:pPr algn="l">
              <a:spcBef>
                <a:spcPts val="0"/>
              </a:spcBef>
              <a:tabLst>
                <a:tab pos="909638" algn="l"/>
                <a:tab pos="1824038" algn="l"/>
                <a:tab pos="2738438" algn="l"/>
                <a:tab pos="3652838" algn="l"/>
                <a:tab pos="4567238" algn="l"/>
                <a:tab pos="5481638" algn="l"/>
                <a:tab pos="6396038" algn="l"/>
                <a:tab pos="7310438" algn="l"/>
                <a:tab pos="8224838" algn="l"/>
                <a:tab pos="9139238" algn="l"/>
                <a:tab pos="10053638" algn="l"/>
              </a:tabLst>
              <a:defRPr/>
            </a:pPr>
            <a:r>
              <a:rPr lang="cs-CZ" altLang="cs-CZ" sz="1600" dirty="0">
                <a:solidFill>
                  <a:schemeClr val="tx1"/>
                </a:solidFill>
                <a:latin typeface="Calibri" pitchFamily="34" charset="0"/>
              </a:rPr>
              <a:t>- Lymfomy a karcinomy</a:t>
            </a:r>
          </a:p>
          <a:p>
            <a:pPr algn="l">
              <a:spcBef>
                <a:spcPts val="0"/>
              </a:spcBef>
              <a:tabLst>
                <a:tab pos="909638" algn="l"/>
                <a:tab pos="1824038" algn="l"/>
                <a:tab pos="2738438" algn="l"/>
                <a:tab pos="3652838" algn="l"/>
                <a:tab pos="4567238" algn="l"/>
                <a:tab pos="5481638" algn="l"/>
                <a:tab pos="6396038" algn="l"/>
                <a:tab pos="7310438" algn="l"/>
                <a:tab pos="8224838" algn="l"/>
                <a:tab pos="9139238" algn="l"/>
                <a:tab pos="10053638" algn="l"/>
              </a:tabLst>
              <a:defRPr/>
            </a:pPr>
            <a:endParaRPr lang="cs-CZ" altLang="cs-CZ" sz="1600" dirty="0">
              <a:solidFill>
                <a:schemeClr val="tx1"/>
              </a:solidFill>
              <a:latin typeface="Calibri" pitchFamily="34" charset="0"/>
            </a:endParaRPr>
          </a:p>
          <a:p>
            <a:pPr algn="l">
              <a:spcBef>
                <a:spcPts val="0"/>
              </a:spcBef>
              <a:tabLst>
                <a:tab pos="909638" algn="l"/>
                <a:tab pos="1824038" algn="l"/>
                <a:tab pos="2738438" algn="l"/>
                <a:tab pos="3652838" algn="l"/>
                <a:tab pos="4567238" algn="l"/>
                <a:tab pos="5481638" algn="l"/>
                <a:tab pos="6396038" algn="l"/>
                <a:tab pos="7310438" algn="l"/>
                <a:tab pos="8224838" algn="l"/>
                <a:tab pos="9139238" algn="l"/>
                <a:tab pos="10053638" algn="l"/>
              </a:tabLst>
              <a:defRPr/>
            </a:pPr>
            <a:r>
              <a:rPr lang="cs-CZ" sz="1600" b="1" dirty="0" err="1">
                <a:solidFill>
                  <a:schemeClr val="tx1"/>
                </a:solidFill>
                <a:latin typeface="Calibri"/>
                <a:cs typeface="Calibri"/>
              </a:rPr>
              <a:t>Papilomaviry</a:t>
            </a:r>
            <a:r>
              <a:rPr lang="cs-CZ" sz="1600" b="1" dirty="0">
                <a:solidFill>
                  <a:schemeClr val="tx1"/>
                </a:solidFill>
                <a:latin typeface="Calibri"/>
                <a:cs typeface="Calibri"/>
              </a:rPr>
              <a:t> (HPV)</a:t>
            </a:r>
            <a:r>
              <a:rPr lang="cs-CZ" sz="1600" dirty="0">
                <a:solidFill>
                  <a:schemeClr val="tx1"/>
                </a:solidFill>
                <a:latin typeface="Calibri"/>
                <a:cs typeface="Calibri"/>
              </a:rPr>
              <a:t>  </a:t>
            </a:r>
            <a:endParaRPr lang="cs-CZ" sz="1600" dirty="0">
              <a:solidFill>
                <a:schemeClr val="tx1"/>
              </a:solidFill>
              <a:latin typeface="Calibri" pitchFamily="34" charset="0"/>
              <a:cs typeface="Calibri"/>
            </a:endParaRPr>
          </a:p>
          <a:p>
            <a:pPr algn="l">
              <a:spcBef>
                <a:spcPts val="0"/>
              </a:spcBef>
              <a:tabLst>
                <a:tab pos="909638" algn="l"/>
                <a:tab pos="1824038" algn="l"/>
                <a:tab pos="2738438" algn="l"/>
                <a:tab pos="3652838" algn="l"/>
                <a:tab pos="4567238" algn="l"/>
                <a:tab pos="5481638" algn="l"/>
                <a:tab pos="6396038" algn="l"/>
                <a:tab pos="7310438" algn="l"/>
                <a:tab pos="8224838" algn="l"/>
                <a:tab pos="9139238" algn="l"/>
                <a:tab pos="10053638" algn="l"/>
              </a:tabLst>
              <a:defRPr/>
            </a:pPr>
            <a:r>
              <a:rPr lang="cs-CZ" sz="1600" dirty="0">
                <a:latin typeface="Calibri" pitchFamily="34" charset="0"/>
              </a:rPr>
              <a:t>- způsobuje rakovinu děložního čípku</a:t>
            </a:r>
          </a:p>
          <a:p>
            <a:pPr algn="l" eaLnBrk="1" hangingPunct="1">
              <a:spcBef>
                <a:spcPts val="0"/>
              </a:spcBef>
              <a:tabLst>
                <a:tab pos="909638" algn="l"/>
                <a:tab pos="1824038" algn="l"/>
                <a:tab pos="2738438" algn="l"/>
                <a:tab pos="3652838" algn="l"/>
                <a:tab pos="4567238" algn="l"/>
                <a:tab pos="5481638" algn="l"/>
                <a:tab pos="6396038" algn="l"/>
                <a:tab pos="7310438" algn="l"/>
                <a:tab pos="8224838" algn="l"/>
                <a:tab pos="9139238" algn="l"/>
                <a:tab pos="10053638" algn="l"/>
              </a:tabLst>
              <a:defRPr/>
            </a:pPr>
            <a:r>
              <a:rPr lang="cs-CZ" sz="1600" dirty="0">
                <a:solidFill>
                  <a:schemeClr val="tx1"/>
                </a:solidFill>
                <a:latin typeface="Calibri" pitchFamily="34" charset="0"/>
              </a:rPr>
              <a:t>- v benigních nádorech – ve formě </a:t>
            </a:r>
            <a:r>
              <a:rPr lang="cs-CZ" sz="1600" dirty="0" err="1">
                <a:solidFill>
                  <a:schemeClr val="tx1"/>
                </a:solidFill>
                <a:latin typeface="Calibri" pitchFamily="34" charset="0"/>
              </a:rPr>
              <a:t>episomů</a:t>
            </a:r>
            <a:r>
              <a:rPr lang="cs-CZ" sz="1600" dirty="0">
                <a:solidFill>
                  <a:schemeClr val="tx1"/>
                </a:solidFill>
                <a:latin typeface="Calibri" pitchFamily="34" charset="0"/>
              </a:rPr>
              <a:t>, v maligních integrace do genomu</a:t>
            </a:r>
          </a:p>
          <a:p>
            <a:pPr algn="l" eaLnBrk="1" hangingPunct="1">
              <a:spcBef>
                <a:spcPts val="0"/>
              </a:spcBef>
              <a:tabLst>
                <a:tab pos="909638" algn="l"/>
                <a:tab pos="1824038" algn="l"/>
                <a:tab pos="2738438" algn="l"/>
                <a:tab pos="3652838" algn="l"/>
                <a:tab pos="4567238" algn="l"/>
                <a:tab pos="5481638" algn="l"/>
                <a:tab pos="6396038" algn="l"/>
                <a:tab pos="7310438" algn="l"/>
                <a:tab pos="8224838" algn="l"/>
                <a:tab pos="9139238" algn="l"/>
                <a:tab pos="10053638" algn="l"/>
              </a:tabLst>
              <a:defRPr/>
            </a:pPr>
            <a:r>
              <a:rPr lang="cs-CZ" sz="1600" dirty="0">
                <a:solidFill>
                  <a:schemeClr val="tx1"/>
                </a:solidFill>
                <a:latin typeface="Calibri" pitchFamily="34" charset="0"/>
              </a:rPr>
              <a:t>- popsáno asi 100 odlišných typů </a:t>
            </a:r>
            <a:r>
              <a:rPr lang="cs-CZ" sz="1600" dirty="0" err="1">
                <a:solidFill>
                  <a:schemeClr val="tx1"/>
                </a:solidFill>
                <a:latin typeface="Calibri" pitchFamily="34" charset="0"/>
              </a:rPr>
              <a:t>papilomavirů</a:t>
            </a:r>
            <a:r>
              <a:rPr lang="cs-CZ" sz="1600" dirty="0">
                <a:solidFill>
                  <a:schemeClr val="tx1"/>
                </a:solidFill>
                <a:latin typeface="Calibri" pitchFamily="34" charset="0"/>
              </a:rPr>
              <a:t> - dělí se na „</a:t>
            </a:r>
            <a:r>
              <a:rPr lang="cs-CZ" sz="1600" dirty="0" err="1">
                <a:solidFill>
                  <a:schemeClr val="tx1"/>
                </a:solidFill>
                <a:latin typeface="Calibri" pitchFamily="34" charset="0"/>
              </a:rPr>
              <a:t>high</a:t>
            </a:r>
            <a:r>
              <a:rPr lang="cs-CZ" sz="1600" dirty="0">
                <a:solidFill>
                  <a:schemeClr val="tx1"/>
                </a:solidFill>
                <a:latin typeface="Calibri" pitchFamily="34" charset="0"/>
              </a:rPr>
              <a:t>-risk“ a „</a:t>
            </a:r>
            <a:r>
              <a:rPr lang="cs-CZ" sz="1600" dirty="0" err="1">
                <a:solidFill>
                  <a:schemeClr val="tx1"/>
                </a:solidFill>
                <a:latin typeface="Calibri" pitchFamily="34" charset="0"/>
              </a:rPr>
              <a:t>low</a:t>
            </a:r>
            <a:r>
              <a:rPr lang="cs-CZ" sz="1600" dirty="0">
                <a:solidFill>
                  <a:schemeClr val="tx1"/>
                </a:solidFill>
                <a:latin typeface="Calibri" pitchFamily="34" charset="0"/>
              </a:rPr>
              <a:t>-risk“ typy podle prognózy</a:t>
            </a:r>
            <a:endParaRPr lang="cs-CZ" altLang="cs-CZ" sz="1600" dirty="0">
              <a:solidFill>
                <a:schemeClr val="tx1"/>
              </a:solidFill>
              <a:latin typeface="Calibri" pitchFamily="34" charset="0"/>
            </a:endParaRPr>
          </a:p>
          <a:p>
            <a:pPr marL="339725" indent="-339725" algn="l">
              <a:lnSpc>
                <a:spcPct val="84000"/>
              </a:lnSpc>
              <a:spcBef>
                <a:spcPts val="0"/>
              </a:spcBef>
              <a:buClr>
                <a:srgbClr val="0000CC"/>
              </a:buClr>
              <a:buFont typeface="Comic Sans MS" pitchFamily="66" charset="0"/>
              <a:buNone/>
              <a:tabLst>
                <a:tab pos="909638" algn="l"/>
                <a:tab pos="1824038" algn="l"/>
                <a:tab pos="2738438" algn="l"/>
                <a:tab pos="3652838" algn="l"/>
                <a:tab pos="4567238" algn="l"/>
                <a:tab pos="5481638" algn="l"/>
                <a:tab pos="6396038" algn="l"/>
                <a:tab pos="7310438" algn="l"/>
                <a:tab pos="8224838" algn="l"/>
                <a:tab pos="9139238" algn="l"/>
                <a:tab pos="10053638" algn="l"/>
              </a:tabLst>
              <a:defRPr/>
            </a:pPr>
            <a:endParaRPr lang="cs-CZ" altLang="cs-CZ" sz="1600" dirty="0">
              <a:solidFill>
                <a:schemeClr val="tx1"/>
              </a:solidFill>
              <a:latin typeface="Calibri" pitchFamily="34" charset="0"/>
            </a:endParaRPr>
          </a:p>
          <a:p>
            <a:pPr marL="339725" indent="-339725" algn="l">
              <a:lnSpc>
                <a:spcPct val="84000"/>
              </a:lnSpc>
              <a:spcBef>
                <a:spcPts val="0"/>
              </a:spcBef>
              <a:buSzPct val="96000"/>
              <a:buFont typeface="Arial" charset="0"/>
              <a:buNone/>
              <a:tabLst>
                <a:tab pos="909638" algn="l"/>
                <a:tab pos="1824038" algn="l"/>
                <a:tab pos="2738438" algn="l"/>
                <a:tab pos="3652838" algn="l"/>
                <a:tab pos="4567238" algn="l"/>
                <a:tab pos="5481638" algn="l"/>
                <a:tab pos="6396038" algn="l"/>
                <a:tab pos="7310438" algn="l"/>
                <a:tab pos="8224838" algn="l"/>
                <a:tab pos="9139238" algn="l"/>
                <a:tab pos="10053638" algn="l"/>
              </a:tabLst>
              <a:defRPr/>
            </a:pPr>
            <a:endParaRPr lang="cs-CZ" altLang="cs-CZ" sz="1600" dirty="0">
              <a:solidFill>
                <a:schemeClr val="tx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933251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51847" y="188640"/>
            <a:ext cx="4376137" cy="1631216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cs-CZ" b="1" dirty="0">
                <a:latin typeface="Calibri"/>
                <a:cs typeface="Calibri"/>
              </a:rPr>
              <a:t>Lidský </a:t>
            </a:r>
            <a:r>
              <a:rPr lang="cs-CZ" b="1" dirty="0" err="1">
                <a:latin typeface="Calibri"/>
                <a:cs typeface="Calibri"/>
              </a:rPr>
              <a:t>papilomavirus</a:t>
            </a:r>
            <a:r>
              <a:rPr lang="cs-CZ" b="1" dirty="0">
                <a:latin typeface="Calibri"/>
                <a:cs typeface="Calibri"/>
              </a:rPr>
              <a:t> ovlivňuje RB a p53</a:t>
            </a:r>
          </a:p>
          <a:p>
            <a:endParaRPr lang="cs-CZ" b="1" dirty="0">
              <a:latin typeface="Calibri" pitchFamily="34" charset="0"/>
            </a:endParaRPr>
          </a:p>
          <a:p>
            <a:r>
              <a:rPr lang="cs-CZ" sz="1600" dirty="0">
                <a:latin typeface="Calibri" pitchFamily="34" charset="0"/>
              </a:rPr>
              <a:t>- virus produkuje </a:t>
            </a:r>
            <a:r>
              <a:rPr lang="cs-CZ" sz="1600" b="1" dirty="0">
                <a:latin typeface="Calibri" pitchFamily="34" charset="0"/>
              </a:rPr>
              <a:t>proteiny</a:t>
            </a:r>
            <a:r>
              <a:rPr lang="cs-CZ" sz="1600" dirty="0">
                <a:latin typeface="Calibri" pitchFamily="34" charset="0"/>
              </a:rPr>
              <a:t>,</a:t>
            </a:r>
          </a:p>
          <a:p>
            <a:r>
              <a:rPr lang="cs-CZ" sz="1600" dirty="0">
                <a:latin typeface="Calibri"/>
                <a:cs typeface="Calibri"/>
              </a:rPr>
              <a:t>  které inhibují tumor-supresory:</a:t>
            </a:r>
          </a:p>
          <a:p>
            <a:r>
              <a:rPr lang="cs-CZ" sz="1600" dirty="0">
                <a:latin typeface="Calibri" pitchFamily="34" charset="0"/>
              </a:rPr>
              <a:t> 	- </a:t>
            </a:r>
            <a:r>
              <a:rPr lang="cs-CZ" sz="1600" b="1" dirty="0">
                <a:latin typeface="Calibri" pitchFamily="34" charset="0"/>
              </a:rPr>
              <a:t>E6</a:t>
            </a:r>
            <a:r>
              <a:rPr lang="cs-CZ" sz="1600" dirty="0">
                <a:latin typeface="Calibri" pitchFamily="34" charset="0"/>
              </a:rPr>
              <a:t> → p53</a:t>
            </a:r>
          </a:p>
          <a:p>
            <a:r>
              <a:rPr lang="cs-CZ" sz="1600" dirty="0">
                <a:latin typeface="Calibri" pitchFamily="34" charset="0"/>
              </a:rPr>
              <a:t>	- </a:t>
            </a:r>
            <a:r>
              <a:rPr lang="cs-CZ" sz="1600" b="1" dirty="0">
                <a:latin typeface="Calibri" pitchFamily="34" charset="0"/>
              </a:rPr>
              <a:t>E7</a:t>
            </a:r>
            <a:r>
              <a:rPr lang="cs-CZ" sz="1600" dirty="0">
                <a:latin typeface="Calibri" pitchFamily="34" charset="0"/>
              </a:rPr>
              <a:t> → RB</a:t>
            </a:r>
          </a:p>
        </p:txBody>
      </p:sp>
      <p:pic>
        <p:nvPicPr>
          <p:cNvPr id="53250" name="Picture 2" descr="http://www.mun.ca/biology/desmid/brian/BIOL2060/BIOL2060-24/24_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903460"/>
            <a:ext cx="5237344" cy="5837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603351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154155" y="188640"/>
            <a:ext cx="7586197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 err="1">
                <a:latin typeface="Calibri" pitchFamily="34" charset="0"/>
              </a:rPr>
              <a:t>Amesův</a:t>
            </a:r>
            <a:r>
              <a:rPr lang="cs-CZ" b="1" dirty="0">
                <a:latin typeface="Calibri" pitchFamily="34" charset="0"/>
              </a:rPr>
              <a:t> test</a:t>
            </a:r>
          </a:p>
          <a:p>
            <a:r>
              <a:rPr lang="cs-CZ" sz="1600" i="1" dirty="0">
                <a:latin typeface="Calibri" pitchFamily="34" charset="0"/>
              </a:rPr>
              <a:t>Základní test na stanovení mutagenního potenciálu chemických sloučenin</a:t>
            </a:r>
          </a:p>
          <a:p>
            <a:endParaRPr lang="cs-CZ" sz="1600" dirty="0">
              <a:latin typeface="Calibri" pitchFamily="34" charset="0"/>
            </a:endParaRPr>
          </a:p>
          <a:p>
            <a:r>
              <a:rPr lang="cs-CZ" sz="1600" dirty="0">
                <a:latin typeface="Calibri" pitchFamily="34" charset="0"/>
              </a:rPr>
              <a:t>- rakovina bývá spjata s mutacemi, proto látky způsobující mutace jsou pravděpodobně též karcinogenní</a:t>
            </a:r>
          </a:p>
          <a:p>
            <a:r>
              <a:rPr lang="cs-CZ" sz="1600" dirty="0">
                <a:latin typeface="Calibri" pitchFamily="34" charset="0"/>
              </a:rPr>
              <a:t>- testování na myších je časově náročné (2-3 roky) a nákladné</a:t>
            </a:r>
          </a:p>
          <a:p>
            <a:r>
              <a:rPr lang="cs-CZ" sz="1600" dirty="0">
                <a:latin typeface="Calibri" pitchFamily="34" charset="0"/>
              </a:rPr>
              <a:t>- roku 1970 vynalezl </a:t>
            </a:r>
            <a:r>
              <a:rPr lang="cs-CZ" sz="1600" b="1" dirty="0" err="1">
                <a:latin typeface="Calibri" pitchFamily="34" charset="0"/>
              </a:rPr>
              <a:t>Bruce</a:t>
            </a:r>
            <a:r>
              <a:rPr lang="cs-CZ" sz="1600" b="1" dirty="0">
                <a:latin typeface="Calibri" pitchFamily="34" charset="0"/>
              </a:rPr>
              <a:t> </a:t>
            </a:r>
            <a:r>
              <a:rPr lang="cs-CZ" sz="1600" b="1" dirty="0" err="1">
                <a:latin typeface="Calibri" pitchFamily="34" charset="0"/>
              </a:rPr>
              <a:t>Ames</a:t>
            </a:r>
            <a:r>
              <a:rPr lang="cs-CZ" sz="1600" b="1" dirty="0">
                <a:latin typeface="Calibri" pitchFamily="34" charset="0"/>
              </a:rPr>
              <a:t> </a:t>
            </a:r>
            <a:r>
              <a:rPr lang="cs-CZ" sz="1600" dirty="0">
                <a:latin typeface="Calibri" pitchFamily="34" charset="0"/>
              </a:rPr>
              <a:t>jednoduchý test na určení </a:t>
            </a:r>
            <a:r>
              <a:rPr lang="cs-CZ" sz="1600" dirty="0" err="1">
                <a:latin typeface="Calibri" pitchFamily="34" charset="0"/>
              </a:rPr>
              <a:t>mutagenicity</a:t>
            </a:r>
            <a:endParaRPr lang="cs-CZ" sz="1600" dirty="0">
              <a:latin typeface="Calibri" pitchFamily="34" charset="0"/>
            </a:endParaRPr>
          </a:p>
        </p:txBody>
      </p:sp>
      <p:pic>
        <p:nvPicPr>
          <p:cNvPr id="48130" name="Picture 2" descr="Bruce Ames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50" t="4789" r="28924" b="51673"/>
          <a:stretch/>
        </p:blipFill>
        <p:spPr bwMode="auto">
          <a:xfrm>
            <a:off x="7883015" y="236346"/>
            <a:ext cx="1062201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7921382" y="1628800"/>
            <a:ext cx="10590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i="1" dirty="0" err="1"/>
              <a:t>Bruce</a:t>
            </a:r>
            <a:r>
              <a:rPr lang="cs-CZ" sz="1200" i="1" dirty="0"/>
              <a:t> </a:t>
            </a:r>
            <a:r>
              <a:rPr lang="cs-CZ" sz="1200" i="1" dirty="0" err="1"/>
              <a:t>Ames</a:t>
            </a:r>
            <a:r>
              <a:rPr lang="cs-CZ" sz="1200" i="1" dirty="0"/>
              <a:t> </a:t>
            </a:r>
            <a:endParaRPr lang="en-US" sz="1200" i="1" dirty="0"/>
          </a:p>
        </p:txBody>
      </p:sp>
      <p:pic>
        <p:nvPicPr>
          <p:cNvPr id="48132" name="Picture 4" descr="https://upload.wikimedia.org/wikipedia/commons/thumb/6/6e/Ames_test.svg/769px-Ames_test.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636912"/>
            <a:ext cx="5904656" cy="3493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bdélník 6"/>
          <p:cNvSpPr/>
          <p:nvPr/>
        </p:nvSpPr>
        <p:spPr>
          <a:xfrm>
            <a:off x="6228184" y="2204864"/>
            <a:ext cx="2753585" cy="440120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cs-CZ" sz="1400" dirty="0">
                <a:latin typeface="Calibri" pitchFamily="34" charset="0"/>
              </a:rPr>
              <a:t>- bakterie </a:t>
            </a:r>
            <a:r>
              <a:rPr lang="cs-CZ" sz="1400" i="1" dirty="0" err="1">
                <a:latin typeface="Calibri" pitchFamily="34" charset="0"/>
              </a:rPr>
              <a:t>Salmonella</a:t>
            </a:r>
            <a:r>
              <a:rPr lang="cs-CZ" sz="1400" i="1" dirty="0">
                <a:latin typeface="Calibri" pitchFamily="34" charset="0"/>
              </a:rPr>
              <a:t> </a:t>
            </a:r>
            <a:r>
              <a:rPr lang="cs-CZ" sz="1400" i="1" dirty="0" err="1">
                <a:latin typeface="Calibri" pitchFamily="34" charset="0"/>
              </a:rPr>
              <a:t>typhimurium</a:t>
            </a:r>
            <a:r>
              <a:rPr lang="cs-CZ" sz="1400" i="1" dirty="0">
                <a:latin typeface="Calibri" pitchFamily="34" charset="0"/>
              </a:rPr>
              <a:t> - </a:t>
            </a:r>
            <a:r>
              <a:rPr lang="cs-CZ" sz="1400" dirty="0">
                <a:latin typeface="Calibri" pitchFamily="34" charset="0"/>
              </a:rPr>
              <a:t>auxotrofní mutant</a:t>
            </a:r>
          </a:p>
          <a:p>
            <a:endParaRPr lang="cs-CZ" sz="1400" i="1" dirty="0">
              <a:latin typeface="Calibri" pitchFamily="34" charset="0"/>
            </a:endParaRPr>
          </a:p>
          <a:p>
            <a:r>
              <a:rPr lang="cs-CZ" sz="1400" dirty="0">
                <a:latin typeface="Calibri" pitchFamily="34" charset="0"/>
              </a:rPr>
              <a:t>- vyžadují histidin pro růst, ale neumí jej syntetizovat kvůli mutaci v genu pro jeho syntézu</a:t>
            </a:r>
          </a:p>
          <a:p>
            <a:endParaRPr lang="cs-CZ" sz="1400" dirty="0">
              <a:latin typeface="Calibri" pitchFamily="34" charset="0"/>
            </a:endParaRPr>
          </a:p>
          <a:p>
            <a:r>
              <a:rPr lang="cs-CZ" sz="1400" dirty="0">
                <a:latin typeface="Calibri" pitchFamily="34" charset="0"/>
              </a:rPr>
              <a:t>- přirozeně se vyskytnou mutace a objeví se kolonie s funkčním genem pro histidin</a:t>
            </a:r>
          </a:p>
          <a:p>
            <a:endParaRPr lang="cs-CZ" sz="1400" dirty="0">
              <a:latin typeface="Calibri" pitchFamily="34" charset="0"/>
            </a:endParaRPr>
          </a:p>
          <a:p>
            <a:r>
              <a:rPr lang="cs-CZ" sz="1400" dirty="0">
                <a:latin typeface="Calibri" pitchFamily="34" charset="0"/>
              </a:rPr>
              <a:t>- čím více karcinogenní látka - tím více mutací - více kolonií</a:t>
            </a:r>
          </a:p>
          <a:p>
            <a:endParaRPr lang="cs-CZ" sz="1400" dirty="0">
              <a:latin typeface="Calibri" pitchFamily="34" charset="0"/>
            </a:endParaRPr>
          </a:p>
          <a:p>
            <a:r>
              <a:rPr lang="cs-CZ" sz="1400" dirty="0">
                <a:latin typeface="Calibri"/>
                <a:ea typeface="Calibri"/>
                <a:cs typeface="Calibri"/>
              </a:rPr>
              <a:t>- extrakt z jater se přidává pro zachycení mutagenity metabolitů testované látky</a:t>
            </a:r>
          </a:p>
          <a:p>
            <a:endParaRPr lang="cs-CZ" sz="1400" dirty="0">
              <a:latin typeface="Calibri" pitchFamily="34" charset="0"/>
            </a:endParaRPr>
          </a:p>
          <a:p>
            <a:r>
              <a:rPr lang="cs-CZ" sz="1400" dirty="0">
                <a:latin typeface="Calibri"/>
                <a:ea typeface="Calibri"/>
                <a:cs typeface="Calibri"/>
              </a:rPr>
              <a:t>- např.</a:t>
            </a:r>
            <a:r>
              <a:rPr lang="en-US" sz="1400" dirty="0">
                <a:latin typeface="Calibri"/>
                <a:ea typeface="Calibri"/>
                <a:cs typeface="Calibri"/>
              </a:rPr>
              <a:t> benzo[a]</a:t>
            </a:r>
            <a:r>
              <a:rPr lang="en-US" sz="1400" dirty="0" err="1">
                <a:latin typeface="Calibri"/>
                <a:ea typeface="Calibri"/>
                <a:cs typeface="Calibri"/>
              </a:rPr>
              <a:t>pyren</a:t>
            </a:r>
            <a:r>
              <a:rPr lang="cs-CZ" sz="1400" dirty="0">
                <a:latin typeface="Calibri"/>
                <a:ea typeface="Calibri"/>
                <a:cs typeface="Calibri"/>
              </a:rPr>
              <a:t> není sám o sobě mutagenní ale metabolity ano</a:t>
            </a:r>
          </a:p>
        </p:txBody>
      </p:sp>
    </p:spTree>
    <p:extLst>
      <p:ext uri="{BB962C8B-B14F-4D97-AF65-F5344CB8AC3E}">
        <p14:creationId xmlns:p14="http://schemas.microsoft.com/office/powerpoint/2010/main" val="241975463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2"/>
          <p:cNvSpPr txBox="1">
            <a:spLocks noChangeArrowheads="1"/>
          </p:cNvSpPr>
          <p:nvPr/>
        </p:nvSpPr>
        <p:spPr bwMode="auto">
          <a:xfrm>
            <a:off x="1403648" y="980728"/>
            <a:ext cx="6552728" cy="4216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cs-CZ" sz="2800" b="1" u="sng" dirty="0">
                <a:latin typeface="Calibri" pitchFamily="34" charset="0"/>
              </a:rPr>
              <a:t>Pět pilířů léčby rakoviny</a:t>
            </a:r>
          </a:p>
          <a:p>
            <a:pPr algn="ctr"/>
            <a:endParaRPr lang="cs-CZ" sz="2400" b="1" dirty="0">
              <a:latin typeface="Calibri" pitchFamily="34" charset="0"/>
            </a:endParaRPr>
          </a:p>
          <a:p>
            <a:pPr algn="ctr"/>
            <a:r>
              <a:rPr lang="cs-CZ" sz="2400" b="1" dirty="0">
                <a:latin typeface="Calibri" pitchFamily="34" charset="0"/>
              </a:rPr>
              <a:t>1. Chirurgie</a:t>
            </a:r>
          </a:p>
          <a:p>
            <a:pPr algn="ctr"/>
            <a:endParaRPr lang="cs-CZ" sz="2400" b="1" dirty="0">
              <a:latin typeface="Calibri" pitchFamily="34" charset="0"/>
            </a:endParaRPr>
          </a:p>
          <a:p>
            <a:pPr algn="ctr"/>
            <a:r>
              <a:rPr lang="cs-CZ" sz="2400" b="1" dirty="0">
                <a:latin typeface="Calibri" pitchFamily="34" charset="0"/>
              </a:rPr>
              <a:t>2. Chemoterapie</a:t>
            </a:r>
          </a:p>
          <a:p>
            <a:pPr algn="ctr"/>
            <a:endParaRPr lang="cs-CZ" sz="2400" b="1" dirty="0">
              <a:latin typeface="Calibri" pitchFamily="34" charset="0"/>
            </a:endParaRPr>
          </a:p>
          <a:p>
            <a:pPr algn="ctr"/>
            <a:r>
              <a:rPr lang="cs-CZ" sz="2400" b="1" dirty="0">
                <a:latin typeface="Calibri" pitchFamily="34" charset="0"/>
              </a:rPr>
              <a:t>3. Ozařování</a:t>
            </a:r>
          </a:p>
          <a:p>
            <a:pPr algn="ctr"/>
            <a:endParaRPr lang="cs-CZ" sz="2400" b="1" dirty="0">
              <a:latin typeface="Calibri" pitchFamily="34" charset="0"/>
            </a:endParaRPr>
          </a:p>
          <a:p>
            <a:pPr algn="ctr"/>
            <a:r>
              <a:rPr lang="cs-CZ" sz="2400" b="1" dirty="0">
                <a:latin typeface="Calibri" pitchFamily="34" charset="0"/>
              </a:rPr>
              <a:t>4. Cílená terapie</a:t>
            </a:r>
          </a:p>
          <a:p>
            <a:pPr algn="ctr"/>
            <a:endParaRPr lang="cs-CZ" sz="2400" b="1" dirty="0">
              <a:latin typeface="Calibri" pitchFamily="34" charset="0"/>
            </a:endParaRPr>
          </a:p>
          <a:p>
            <a:pPr algn="ctr"/>
            <a:r>
              <a:rPr lang="cs-CZ" sz="2400" b="1" dirty="0">
                <a:latin typeface="Calibri" pitchFamily="34" charset="0"/>
              </a:rPr>
              <a:t>5. Imunoterapie</a:t>
            </a:r>
            <a:endParaRPr lang="cs-CZ" sz="2400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2"/>
          <p:cNvSpPr txBox="1">
            <a:spLocks noChangeArrowheads="1"/>
          </p:cNvSpPr>
          <p:nvPr/>
        </p:nvSpPr>
        <p:spPr bwMode="auto">
          <a:xfrm>
            <a:off x="139407" y="114300"/>
            <a:ext cx="8964488" cy="6093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40" tIns="45720" rIns="91440" bIns="45720" anchor="t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cs-CZ" b="1" dirty="0">
                <a:latin typeface="Calibri" pitchFamily="34" charset="0"/>
              </a:rPr>
              <a:t>Léčba rakoviny</a:t>
            </a:r>
          </a:p>
          <a:p>
            <a:endParaRPr lang="cs-CZ" sz="1600" b="1" dirty="0">
              <a:latin typeface="Calibri" pitchFamily="34" charset="0"/>
            </a:endParaRPr>
          </a:p>
          <a:p>
            <a:r>
              <a:rPr lang="cs-CZ" b="1" dirty="0">
                <a:solidFill>
                  <a:srgbClr val="0070C0"/>
                </a:solidFill>
                <a:latin typeface="Calibri"/>
                <a:cs typeface="Calibri"/>
              </a:rPr>
              <a:t>Konvenční chemoterapeutika</a:t>
            </a:r>
          </a:p>
          <a:p>
            <a:r>
              <a:rPr lang="cs-CZ" sz="1600" dirty="0">
                <a:latin typeface="Calibri"/>
                <a:ea typeface="Calibri"/>
                <a:cs typeface="Calibri"/>
              </a:rPr>
              <a:t>cílem jsou </a:t>
            </a:r>
            <a:r>
              <a:rPr lang="cs-CZ" sz="1600" dirty="0" err="1">
                <a:latin typeface="Calibri"/>
                <a:ea typeface="Calibri"/>
                <a:cs typeface="Calibri"/>
              </a:rPr>
              <a:t>proliferující</a:t>
            </a:r>
            <a:r>
              <a:rPr lang="cs-CZ" sz="1600" dirty="0">
                <a:latin typeface="Calibri"/>
                <a:ea typeface="Calibri"/>
                <a:cs typeface="Calibri"/>
              </a:rPr>
              <a:t> buňky, nespecifická, vždy stejné % </a:t>
            </a:r>
            <a:r>
              <a:rPr lang="cs-CZ" sz="1600" dirty="0" err="1">
                <a:latin typeface="Calibri"/>
                <a:ea typeface="Calibri"/>
                <a:cs typeface="Calibri"/>
              </a:rPr>
              <a:t>proliferujících</a:t>
            </a:r>
            <a:r>
              <a:rPr lang="cs-CZ" sz="1600" dirty="0">
                <a:latin typeface="Calibri"/>
                <a:ea typeface="Calibri"/>
                <a:cs typeface="Calibri"/>
              </a:rPr>
              <a:t> buněk</a:t>
            </a:r>
          </a:p>
          <a:p>
            <a:endParaRPr lang="cs-CZ" sz="1600" dirty="0">
              <a:latin typeface="Calibri" pitchFamily="34" charset="0"/>
            </a:endParaRPr>
          </a:p>
          <a:p>
            <a:r>
              <a:rPr lang="cs-CZ" sz="1600" b="1" dirty="0">
                <a:latin typeface="Calibri" pitchFamily="34" charset="0"/>
              </a:rPr>
              <a:t>Cíle:</a:t>
            </a:r>
          </a:p>
          <a:p>
            <a:r>
              <a:rPr lang="cs-CZ" sz="1600" dirty="0">
                <a:latin typeface="Calibri" pitchFamily="34" charset="0"/>
              </a:rPr>
              <a:t>	- poškodit DNA nádoru</a:t>
            </a:r>
          </a:p>
          <a:p>
            <a:r>
              <a:rPr lang="cs-CZ" sz="1600" dirty="0">
                <a:latin typeface="Calibri" pitchFamily="34" charset="0"/>
              </a:rPr>
              <a:t>	- zástava proliferace</a:t>
            </a:r>
          </a:p>
          <a:p>
            <a:r>
              <a:rPr lang="cs-CZ" sz="1600" dirty="0">
                <a:latin typeface="Calibri"/>
                <a:ea typeface="Calibri"/>
                <a:cs typeface="Calibri"/>
              </a:rPr>
              <a:t>	- apoptóza indukcí p53 nebo masivní </a:t>
            </a:r>
            <a:r>
              <a:rPr lang="cs-CZ" sz="1600" dirty="0" err="1">
                <a:latin typeface="Calibri"/>
                <a:ea typeface="Calibri"/>
                <a:cs typeface="Calibri"/>
              </a:rPr>
              <a:t>damage</a:t>
            </a:r>
            <a:r>
              <a:rPr lang="cs-CZ" sz="1600" dirty="0">
                <a:latin typeface="Calibri"/>
                <a:ea typeface="Calibri"/>
                <a:cs typeface="Calibri"/>
              </a:rPr>
              <a:t> (p53 nezávislé)</a:t>
            </a:r>
          </a:p>
          <a:p>
            <a:endParaRPr lang="cs-CZ" sz="1600" dirty="0">
              <a:latin typeface="Calibri" pitchFamily="34" charset="0"/>
            </a:endParaRPr>
          </a:p>
          <a:p>
            <a:r>
              <a:rPr lang="cs-CZ" sz="1600" dirty="0">
                <a:latin typeface="Calibri"/>
                <a:ea typeface="Calibri"/>
                <a:cs typeface="Calibri"/>
              </a:rPr>
              <a:t>nádor více náchylný na obecné pro-</a:t>
            </a:r>
            <a:r>
              <a:rPr lang="cs-CZ" sz="1600" dirty="0" err="1">
                <a:latin typeface="Calibri"/>
                <a:ea typeface="Calibri"/>
                <a:cs typeface="Calibri"/>
              </a:rPr>
              <a:t>apoptotické</a:t>
            </a:r>
            <a:r>
              <a:rPr lang="cs-CZ" sz="1600" dirty="0">
                <a:latin typeface="Calibri"/>
                <a:ea typeface="Calibri"/>
                <a:cs typeface="Calibri"/>
              </a:rPr>
              <a:t> stimuly (genotoxické látky, mitotické jedy, antimetabolity)</a:t>
            </a:r>
          </a:p>
          <a:p>
            <a:r>
              <a:rPr lang="cs-CZ" sz="1600" b="1" dirty="0">
                <a:latin typeface="Calibri"/>
                <a:cs typeface="Calibri"/>
              </a:rPr>
              <a:t>Nevýhody: </a:t>
            </a:r>
            <a:r>
              <a:rPr lang="cs-CZ" sz="1600" dirty="0">
                <a:latin typeface="Calibri"/>
                <a:cs typeface="Calibri"/>
              </a:rPr>
              <a:t>ohromné vedlejší účinky (likvidace zdravých tkání - může vést až ke vzniku sekundární rakoviny)</a:t>
            </a:r>
            <a:endParaRPr lang="cs-CZ" dirty="0">
              <a:latin typeface="Calibri"/>
              <a:cs typeface="Calibri"/>
            </a:endParaRPr>
          </a:p>
          <a:p>
            <a:endParaRPr lang="cs-CZ" sz="1600" dirty="0">
              <a:latin typeface="Calibri" pitchFamily="34" charset="0"/>
            </a:endParaRPr>
          </a:p>
          <a:p>
            <a:r>
              <a:rPr lang="cs-CZ" b="1" dirty="0">
                <a:solidFill>
                  <a:srgbClr val="0070C0"/>
                </a:solidFill>
                <a:latin typeface="Calibri"/>
                <a:cs typeface="Calibri"/>
              </a:rPr>
              <a:t>Cílená terapie</a:t>
            </a:r>
          </a:p>
          <a:p>
            <a:r>
              <a:rPr lang="cs-CZ" sz="1600" dirty="0">
                <a:latin typeface="Calibri"/>
                <a:ea typeface="Calibri"/>
                <a:cs typeface="Calibri"/>
              </a:rPr>
              <a:t>selektivní pro nádorové buňky (specifické pro určitý buněčný proces), nízká toxicita k zdravým buňkám</a:t>
            </a:r>
            <a:endParaRPr lang="cs-CZ" sz="1600" dirty="0">
              <a:latin typeface="Calibri" pitchFamily="34" charset="0"/>
              <a:ea typeface="Calibri"/>
              <a:cs typeface="Calibri"/>
            </a:endParaRPr>
          </a:p>
          <a:p>
            <a:endParaRPr lang="cs-CZ" sz="1600" b="1" dirty="0">
              <a:latin typeface="Calibri" pitchFamily="34" charset="0"/>
            </a:endParaRPr>
          </a:p>
          <a:p>
            <a:r>
              <a:rPr lang="cs-CZ" sz="1600" b="1" dirty="0">
                <a:latin typeface="Calibri" pitchFamily="34" charset="0"/>
              </a:rPr>
              <a:t>Nevýhody:</a:t>
            </a:r>
          </a:p>
          <a:p>
            <a:r>
              <a:rPr lang="cs-CZ" sz="1600" dirty="0">
                <a:latin typeface="Calibri" pitchFamily="34" charset="0"/>
              </a:rPr>
              <a:t>	- není 100% specifická pro danou molekulu</a:t>
            </a:r>
          </a:p>
          <a:p>
            <a:r>
              <a:rPr lang="cs-CZ" sz="1600" dirty="0">
                <a:latin typeface="Calibri"/>
                <a:ea typeface="Calibri"/>
                <a:cs typeface="Calibri"/>
              </a:rPr>
              <a:t>	- cílová molekula většinou plní i fyziologickou funkci (částečná výjimka fúzní gen)</a:t>
            </a:r>
          </a:p>
          <a:p>
            <a:r>
              <a:rPr lang="cs-CZ" sz="1600" dirty="0">
                <a:latin typeface="Calibri" pitchFamily="34" charset="0"/>
              </a:rPr>
              <a:t>	- nutná identifikace molekulární podstaty - individualizovaná medicína (</a:t>
            </a:r>
            <a:r>
              <a:rPr lang="cs-CZ" sz="1600" dirty="0" err="1">
                <a:latin typeface="Calibri" pitchFamily="34" charset="0"/>
              </a:rPr>
              <a:t>tailored</a:t>
            </a:r>
            <a:r>
              <a:rPr lang="cs-CZ" sz="1600" dirty="0">
                <a:latin typeface="Calibri" pitchFamily="34" charset="0"/>
              </a:rPr>
              <a:t> </a:t>
            </a:r>
            <a:r>
              <a:rPr lang="cs-CZ" sz="1600" dirty="0" err="1">
                <a:latin typeface="Calibri" pitchFamily="34" charset="0"/>
              </a:rPr>
              <a:t>medicine</a:t>
            </a:r>
            <a:r>
              <a:rPr lang="cs-CZ" sz="1600" dirty="0">
                <a:latin typeface="Calibri" pitchFamily="34" charset="0"/>
              </a:rPr>
              <a:t>)</a:t>
            </a:r>
          </a:p>
          <a:p>
            <a:endParaRPr lang="cs-CZ" sz="1600" dirty="0">
              <a:latin typeface="Calibri" pitchFamily="34" charset="0"/>
            </a:endParaRPr>
          </a:p>
          <a:p>
            <a:endParaRPr lang="cs-CZ" sz="1600" dirty="0">
              <a:latin typeface="Calibri" pitchFamily="34" charset="0"/>
            </a:endParaRPr>
          </a:p>
          <a:p>
            <a:pPr algn="ctr"/>
            <a:r>
              <a:rPr lang="cs-CZ" sz="1600" dirty="0">
                <a:solidFill>
                  <a:srgbClr val="CC0000"/>
                </a:solidFill>
                <a:latin typeface="Calibri" pitchFamily="34" charset="0"/>
              </a:rPr>
              <a:t>V onkologii cytostatická chemoterapie = podávání léků s cytotoxickým účinkem (syntetické či z rostlin/plísní)</a:t>
            </a:r>
          </a:p>
        </p:txBody>
      </p:sp>
      <p:sp>
        <p:nvSpPr>
          <p:cNvPr id="2" name="Obdélník 1"/>
          <p:cNvSpPr/>
          <p:nvPr/>
        </p:nvSpPr>
        <p:spPr>
          <a:xfrm>
            <a:off x="51398" y="6497648"/>
            <a:ext cx="8985098" cy="30777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400" i="1" dirty="0" err="1">
                <a:latin typeface="Calibri"/>
                <a:ea typeface="Calibri"/>
                <a:cs typeface="Calibri"/>
              </a:rPr>
              <a:t>cytostatikum</a:t>
            </a:r>
            <a:r>
              <a:rPr lang="cs-CZ" sz="1400" i="1" dirty="0">
                <a:latin typeface="Calibri"/>
                <a:ea typeface="Calibri"/>
                <a:cs typeface="Calibri"/>
              </a:rPr>
              <a:t>: </a:t>
            </a:r>
            <a:r>
              <a:rPr lang="en-US" sz="1400" i="1" dirty="0" err="1">
                <a:latin typeface="Calibri"/>
                <a:ea typeface="Calibri"/>
                <a:cs typeface="Calibri"/>
              </a:rPr>
              <a:t>látka</a:t>
            </a:r>
            <a:r>
              <a:rPr lang="en-US" sz="1400" i="1" dirty="0">
                <a:latin typeface="Calibri"/>
                <a:ea typeface="Calibri"/>
                <a:cs typeface="Calibri"/>
              </a:rPr>
              <a:t> </a:t>
            </a:r>
            <a:r>
              <a:rPr lang="en-US" sz="1400" i="1" dirty="0" err="1">
                <a:latin typeface="Calibri"/>
                <a:ea typeface="Calibri"/>
                <a:cs typeface="Calibri"/>
              </a:rPr>
              <a:t>tlumící</a:t>
            </a:r>
            <a:r>
              <a:rPr lang="en-US" sz="1400" i="1" dirty="0">
                <a:latin typeface="Calibri"/>
                <a:ea typeface="Calibri"/>
                <a:cs typeface="Calibri"/>
              </a:rPr>
              <a:t> </a:t>
            </a:r>
            <a:r>
              <a:rPr lang="en-US" sz="1400" i="1" dirty="0" err="1">
                <a:latin typeface="Calibri"/>
                <a:ea typeface="Calibri"/>
                <a:cs typeface="Calibri"/>
              </a:rPr>
              <a:t>růst</a:t>
            </a:r>
            <a:r>
              <a:rPr lang="en-US" sz="1400" i="1" dirty="0">
                <a:latin typeface="Calibri"/>
                <a:ea typeface="Calibri"/>
                <a:cs typeface="Calibri"/>
              </a:rPr>
              <a:t> a </a:t>
            </a:r>
            <a:r>
              <a:rPr lang="en-US" sz="1400" i="1" dirty="0" err="1">
                <a:latin typeface="Calibri"/>
                <a:ea typeface="Calibri"/>
                <a:cs typeface="Calibri"/>
              </a:rPr>
              <a:t>rozmnožování</a:t>
            </a:r>
            <a:r>
              <a:rPr lang="cs-CZ" sz="1400" i="1" dirty="0">
                <a:latin typeface="Calibri"/>
                <a:ea typeface="Calibri"/>
                <a:cs typeface="Calibri"/>
              </a:rPr>
              <a:t> </a:t>
            </a:r>
            <a:r>
              <a:rPr lang="en-US" sz="1400" i="1" dirty="0" err="1">
                <a:latin typeface="Calibri"/>
                <a:ea typeface="Calibri"/>
                <a:cs typeface="Calibri"/>
              </a:rPr>
              <a:t>buněk</a:t>
            </a:r>
            <a:r>
              <a:rPr lang="en-US" sz="1400" i="1" dirty="0">
                <a:latin typeface="Calibri"/>
                <a:ea typeface="Calibri"/>
                <a:cs typeface="Calibri"/>
              </a:rPr>
              <a:t>,</a:t>
            </a:r>
            <a:r>
              <a:rPr lang="cs-CZ" sz="1400" i="1" dirty="0">
                <a:latin typeface="Calibri"/>
                <a:ea typeface="Calibri"/>
                <a:cs typeface="Calibri"/>
              </a:rPr>
              <a:t> </a:t>
            </a:r>
            <a:r>
              <a:rPr lang="en-US" sz="1400" i="1" dirty="0" err="1">
                <a:latin typeface="Calibri"/>
                <a:ea typeface="Calibri"/>
                <a:cs typeface="Calibri"/>
              </a:rPr>
              <a:t>zejména</a:t>
            </a:r>
            <a:r>
              <a:rPr lang="cs-CZ" sz="1400" i="1" dirty="0">
                <a:latin typeface="Calibri"/>
                <a:ea typeface="Calibri"/>
                <a:cs typeface="Calibri"/>
              </a:rPr>
              <a:t> </a:t>
            </a:r>
            <a:r>
              <a:rPr lang="en-US" sz="1400" i="1" dirty="0" err="1">
                <a:latin typeface="Calibri"/>
                <a:ea typeface="Calibri"/>
                <a:cs typeface="Calibri"/>
              </a:rPr>
              <a:t>nádorových</a:t>
            </a:r>
            <a:r>
              <a:rPr lang="en-US" sz="1400" i="1" dirty="0">
                <a:latin typeface="Calibri"/>
                <a:ea typeface="Calibri"/>
                <a:cs typeface="Calibri"/>
              </a:rPr>
              <a:t> </a:t>
            </a:r>
            <a:r>
              <a:rPr lang="en-US" sz="1400" i="1" dirty="0" err="1">
                <a:latin typeface="Calibri"/>
                <a:ea typeface="Calibri"/>
                <a:cs typeface="Calibri"/>
              </a:rPr>
              <a:t>tkání</a:t>
            </a:r>
            <a:endParaRPr lang="en-US" sz="1400" i="1" dirty="0"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4726135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2"/>
          <p:cNvSpPr txBox="1">
            <a:spLocks noChangeArrowheads="1"/>
          </p:cNvSpPr>
          <p:nvPr/>
        </p:nvSpPr>
        <p:spPr bwMode="auto">
          <a:xfrm>
            <a:off x="323528" y="188640"/>
            <a:ext cx="5526952" cy="2492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40" tIns="45720" rIns="91440" bIns="45720" anchor="t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cs-CZ" b="1" dirty="0">
                <a:latin typeface="Calibri" pitchFamily="34" charset="0"/>
              </a:rPr>
              <a:t>Mechanismy působení konvenčních cytostatik</a:t>
            </a:r>
          </a:p>
          <a:p>
            <a:endParaRPr lang="cs-CZ" sz="1400" b="1" dirty="0">
              <a:latin typeface="Calibri" pitchFamily="34" charset="0"/>
            </a:endParaRPr>
          </a:p>
          <a:p>
            <a:endParaRPr lang="cs-CZ" sz="1400" b="1" dirty="0">
              <a:latin typeface="Calibri"/>
              <a:cs typeface="Calibri"/>
            </a:endParaRPr>
          </a:p>
          <a:p>
            <a:endParaRPr lang="cs-CZ" sz="1400" b="1" dirty="0">
              <a:latin typeface="Calibri"/>
              <a:cs typeface="Calibri"/>
            </a:endParaRPr>
          </a:p>
          <a:p>
            <a:r>
              <a:rPr lang="cs-CZ" sz="1600" b="1" dirty="0">
                <a:latin typeface="Calibri" pitchFamily="34" charset="0"/>
              </a:rPr>
              <a:t>1. Alkylační látky</a:t>
            </a:r>
          </a:p>
          <a:p>
            <a:r>
              <a:rPr lang="cs-CZ" sz="1600" dirty="0">
                <a:latin typeface="Calibri" pitchFamily="34" charset="0"/>
              </a:rPr>
              <a:t>- atakují negativní náboj DNA a způsobují zlomy v DNA - zabraňují replikaci</a:t>
            </a:r>
          </a:p>
          <a:p>
            <a:r>
              <a:rPr lang="cs-CZ" sz="1600" dirty="0">
                <a:latin typeface="Calibri" pitchFamily="34" charset="0"/>
              </a:rPr>
              <a:t>- mohou indukovat vznik sekundárních leukemií</a:t>
            </a:r>
          </a:p>
          <a:p>
            <a:pPr>
              <a:buFontTx/>
              <a:buChar char="-"/>
            </a:pPr>
            <a:endParaRPr lang="cs-CZ" sz="1600" i="1" dirty="0">
              <a:latin typeface="Calibri" pitchFamily="34" charset="0"/>
            </a:endParaRPr>
          </a:p>
          <a:p>
            <a:pPr>
              <a:buFontTx/>
              <a:buChar char="-"/>
            </a:pPr>
            <a:endParaRPr lang="cs-CZ" sz="1600" i="1" dirty="0">
              <a:latin typeface="Calibri" pitchFamily="34" charset="0"/>
            </a:endParaRPr>
          </a:p>
        </p:txBody>
      </p:sp>
      <p:pic>
        <p:nvPicPr>
          <p:cNvPr id="2" name="Obrázek 2" descr="Obsah obrázku osoba, mikroskop&#10;&#10;Popis se vygeneroval automaticky.">
            <a:extLst>
              <a:ext uri="{FF2B5EF4-FFF2-40B4-BE49-F238E27FC236}">
                <a16:creationId xmlns:a16="http://schemas.microsoft.com/office/drawing/2014/main" id="{B5843B21-BBC0-8AA7-D79B-114AD09531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4400" y="713457"/>
            <a:ext cx="2743200" cy="1831086"/>
          </a:xfrm>
          <a:prstGeom prst="rect">
            <a:avLst/>
          </a:prstGeom>
        </p:spPr>
      </p:pic>
      <p:sp>
        <p:nvSpPr>
          <p:cNvPr id="4" name="Text Box 2">
            <a:extLst>
              <a:ext uri="{FF2B5EF4-FFF2-40B4-BE49-F238E27FC236}">
                <a16:creationId xmlns:a16="http://schemas.microsoft.com/office/drawing/2014/main" id="{08E20303-1BB3-5999-3F36-4890166130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28" y="1889639"/>
            <a:ext cx="7155952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40" tIns="45720" rIns="91440" bIns="45720" anchor="t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Char char="-"/>
            </a:pPr>
            <a:endParaRPr lang="cs-CZ" sz="1600" i="1" dirty="0">
              <a:latin typeface="Calibri" pitchFamily="34" charset="0"/>
            </a:endParaRPr>
          </a:p>
          <a:p>
            <a:pPr>
              <a:buFontTx/>
              <a:buChar char="-"/>
            </a:pPr>
            <a:r>
              <a:rPr lang="cs-CZ" sz="1600" i="1" dirty="0" err="1">
                <a:latin typeface="Calibri" pitchFamily="34" charset="0"/>
              </a:rPr>
              <a:t>Chlorambucil</a:t>
            </a:r>
            <a:r>
              <a:rPr lang="cs-CZ" sz="1600" i="1" dirty="0">
                <a:latin typeface="Calibri" pitchFamily="34" charset="0"/>
              </a:rPr>
              <a:t> (lymfomy, CLL)</a:t>
            </a:r>
          </a:p>
          <a:p>
            <a:pPr>
              <a:buFontTx/>
              <a:buChar char="-"/>
            </a:pPr>
            <a:r>
              <a:rPr lang="cs-CZ" sz="1600" i="1" dirty="0">
                <a:latin typeface="Calibri" pitchFamily="34" charset="0"/>
              </a:rPr>
              <a:t>Cyklofosfamid - nejpoužívanější</a:t>
            </a:r>
          </a:p>
          <a:p>
            <a:pPr>
              <a:buFontTx/>
              <a:buChar char="-"/>
            </a:pPr>
            <a:r>
              <a:rPr lang="cs-CZ" sz="1600" i="1" dirty="0" err="1">
                <a:latin typeface="Calibri" pitchFamily="34" charset="0"/>
              </a:rPr>
              <a:t>Busulfan</a:t>
            </a:r>
            <a:r>
              <a:rPr lang="cs-CZ" sz="1600" i="1" dirty="0">
                <a:latin typeface="Calibri" pitchFamily="34" charset="0"/>
              </a:rPr>
              <a:t> - předtransplantační </a:t>
            </a:r>
            <a:r>
              <a:rPr lang="cs-CZ" sz="1600" i="1" dirty="0" err="1">
                <a:latin typeface="Calibri" pitchFamily="34" charset="0"/>
              </a:rPr>
              <a:t>myeloablace</a:t>
            </a:r>
            <a:r>
              <a:rPr lang="cs-CZ" sz="1600" i="1" dirty="0">
                <a:latin typeface="Calibri" pitchFamily="34" charset="0"/>
              </a:rPr>
              <a:t>, CML</a:t>
            </a:r>
          </a:p>
          <a:p>
            <a:pPr>
              <a:buFontTx/>
              <a:buChar char="-"/>
            </a:pPr>
            <a:r>
              <a:rPr lang="cs-CZ" sz="1600" i="1" dirty="0" err="1">
                <a:latin typeface="Calibri" pitchFamily="34" charset="0"/>
              </a:rPr>
              <a:t>Cisplatina</a:t>
            </a:r>
            <a:r>
              <a:rPr lang="cs-CZ" sz="1600" i="1" dirty="0">
                <a:latin typeface="Calibri" pitchFamily="34" charset="0"/>
              </a:rPr>
              <a:t> - DNA </a:t>
            </a:r>
            <a:r>
              <a:rPr lang="cs-CZ" sz="1600" i="1" dirty="0" err="1">
                <a:latin typeface="Calibri" pitchFamily="34" charset="0"/>
              </a:rPr>
              <a:t>damage</a:t>
            </a:r>
            <a:r>
              <a:rPr lang="cs-CZ" sz="1600" i="1" dirty="0">
                <a:latin typeface="Calibri" pitchFamily="34" charset="0"/>
              </a:rPr>
              <a:t>, </a:t>
            </a:r>
            <a:r>
              <a:rPr lang="cs-CZ" sz="1600" i="1" dirty="0" err="1">
                <a:latin typeface="Calibri" pitchFamily="34" charset="0"/>
              </a:rPr>
              <a:t>interkalace</a:t>
            </a:r>
            <a:r>
              <a:rPr lang="cs-CZ" sz="1600" i="1" dirty="0">
                <a:latin typeface="Calibri" pitchFamily="34" charset="0"/>
              </a:rPr>
              <a:t>, aktivní intracelulárně, </a:t>
            </a:r>
            <a:r>
              <a:rPr lang="cs-CZ" sz="1600" i="1" dirty="0" err="1">
                <a:latin typeface="Calibri" pitchFamily="34" charset="0"/>
              </a:rPr>
              <a:t>nefrotoxicita</a:t>
            </a:r>
            <a:endParaRPr lang="cs-CZ" sz="1600" i="1" dirty="0">
              <a:latin typeface="Calibri" pitchFamily="34" charset="0"/>
            </a:endParaRPr>
          </a:p>
          <a:p>
            <a:pPr>
              <a:buFontTx/>
              <a:buChar char="-"/>
            </a:pPr>
            <a:endParaRPr lang="cs-CZ" sz="1600" i="1" dirty="0">
              <a:latin typeface="Calibri" pitchFamily="34" charset="0"/>
            </a:endParaRPr>
          </a:p>
          <a:p>
            <a:r>
              <a:rPr lang="cs-CZ" sz="1600" b="1" dirty="0">
                <a:latin typeface="Calibri" pitchFamily="34" charset="0"/>
              </a:rPr>
              <a:t>2. Antimetabolity</a:t>
            </a:r>
          </a:p>
          <a:p>
            <a:r>
              <a:rPr lang="cs-CZ" sz="1600" dirty="0">
                <a:latin typeface="Calibri" pitchFamily="34" charset="0"/>
              </a:rPr>
              <a:t>- zasahují do syntézy nukleových kyselin</a:t>
            </a:r>
          </a:p>
          <a:p>
            <a:r>
              <a:rPr lang="cs-CZ" sz="1600" dirty="0">
                <a:latin typeface="Calibri" pitchFamily="34" charset="0"/>
              </a:rPr>
              <a:t>- cílí hlavně na </a:t>
            </a:r>
            <a:r>
              <a:rPr lang="cs-CZ" sz="1600" dirty="0" err="1">
                <a:latin typeface="Calibri" pitchFamily="34" charset="0"/>
              </a:rPr>
              <a:t>proliferující</a:t>
            </a:r>
            <a:r>
              <a:rPr lang="cs-CZ" sz="1600" dirty="0">
                <a:latin typeface="Calibri" pitchFamily="34" charset="0"/>
              </a:rPr>
              <a:t> buňky</a:t>
            </a:r>
          </a:p>
          <a:p>
            <a:endParaRPr lang="cs-CZ" sz="1600" dirty="0">
              <a:latin typeface="Calibri" pitchFamily="34" charset="0"/>
            </a:endParaRPr>
          </a:p>
          <a:p>
            <a:pPr>
              <a:buFontTx/>
              <a:buChar char="-"/>
            </a:pPr>
            <a:r>
              <a:rPr lang="cs-CZ" sz="1600" i="1" dirty="0" err="1">
                <a:latin typeface="Calibri" pitchFamily="34" charset="0"/>
              </a:rPr>
              <a:t>Metotrexát</a:t>
            </a:r>
            <a:r>
              <a:rPr lang="cs-CZ" sz="1600" i="1" dirty="0">
                <a:latin typeface="Calibri" pitchFamily="34" charset="0"/>
              </a:rPr>
              <a:t> - blok syntézy purinu inhibicí </a:t>
            </a:r>
            <a:r>
              <a:rPr lang="cs-CZ" sz="1600" i="1" dirty="0" err="1">
                <a:latin typeface="Calibri" pitchFamily="34" charset="0"/>
              </a:rPr>
              <a:t>dihydrofolátreduktázy</a:t>
            </a:r>
            <a:r>
              <a:rPr lang="cs-CZ" sz="1600" i="1" dirty="0">
                <a:latin typeface="Calibri" pitchFamily="34" charset="0"/>
              </a:rPr>
              <a:t> (osteosarkom)</a:t>
            </a:r>
          </a:p>
          <a:p>
            <a:pPr>
              <a:buFontTx/>
              <a:buChar char="-"/>
            </a:pPr>
            <a:r>
              <a:rPr lang="cs-CZ" sz="1600" i="1" dirty="0" err="1">
                <a:latin typeface="Calibri" pitchFamily="34" charset="0"/>
              </a:rPr>
              <a:t>Fludarabin</a:t>
            </a:r>
            <a:r>
              <a:rPr lang="cs-CZ" sz="1600" i="1" dirty="0">
                <a:latin typeface="Calibri" pitchFamily="34" charset="0"/>
              </a:rPr>
              <a:t> - blok purinů - substituce adenosinu - fragmentace DNA (AML, CLL)</a:t>
            </a:r>
          </a:p>
          <a:p>
            <a:pPr>
              <a:buFontTx/>
              <a:buChar char="-"/>
            </a:pPr>
            <a:r>
              <a:rPr lang="cs-CZ" sz="1600" i="1" dirty="0">
                <a:latin typeface="Calibri" pitchFamily="34" charset="0"/>
              </a:rPr>
              <a:t>5-fluoruracil - integrace do RNA</a:t>
            </a:r>
          </a:p>
          <a:p>
            <a:pPr>
              <a:buFontTx/>
              <a:buChar char="-"/>
            </a:pPr>
            <a:r>
              <a:rPr lang="cs-CZ" sz="1600" i="1" dirty="0" err="1">
                <a:latin typeface="Calibri" pitchFamily="34" charset="0"/>
              </a:rPr>
              <a:t>Hydroxyurea</a:t>
            </a:r>
            <a:r>
              <a:rPr lang="cs-CZ" sz="1600" i="1" dirty="0">
                <a:latin typeface="Calibri" pitchFamily="34" charset="0"/>
              </a:rPr>
              <a:t> - blok </a:t>
            </a:r>
            <a:r>
              <a:rPr lang="cs-CZ" sz="1600" i="1" dirty="0" err="1">
                <a:latin typeface="Calibri" pitchFamily="34" charset="0"/>
              </a:rPr>
              <a:t>ribonukleotidreduktázy</a:t>
            </a:r>
            <a:r>
              <a:rPr lang="cs-CZ" sz="1600" i="1" dirty="0">
                <a:latin typeface="Calibri" pitchFamily="34" charset="0"/>
              </a:rPr>
              <a:t>, inhibice </a:t>
            </a:r>
            <a:r>
              <a:rPr lang="cs-CZ" sz="1600" i="1" dirty="0" err="1">
                <a:latin typeface="Calibri" pitchFamily="34" charset="0"/>
              </a:rPr>
              <a:t>pyrimidinu</a:t>
            </a:r>
            <a:r>
              <a:rPr lang="cs-CZ" sz="1600" i="1" dirty="0">
                <a:latin typeface="Calibri" pitchFamily="34" charset="0"/>
              </a:rPr>
              <a:t>, CML</a:t>
            </a:r>
          </a:p>
          <a:p>
            <a:pPr>
              <a:buFontTx/>
              <a:buChar char="-"/>
            </a:pPr>
            <a:endParaRPr lang="cs-CZ" sz="1600" i="1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2"/>
          <p:cNvSpPr txBox="1">
            <a:spLocks noChangeArrowheads="1"/>
          </p:cNvSpPr>
          <p:nvPr/>
        </p:nvSpPr>
        <p:spPr bwMode="auto">
          <a:xfrm>
            <a:off x="323528" y="188640"/>
            <a:ext cx="8568952" cy="4031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cs-CZ" b="1" dirty="0">
                <a:latin typeface="Calibri" pitchFamily="34" charset="0"/>
              </a:rPr>
              <a:t>Mechanismy působení konvenčních cytostatik</a:t>
            </a:r>
          </a:p>
          <a:p>
            <a:endParaRPr lang="cs-CZ" sz="1400" b="1" dirty="0">
              <a:latin typeface="Calibri" pitchFamily="34" charset="0"/>
            </a:endParaRPr>
          </a:p>
          <a:p>
            <a:endParaRPr lang="cs-CZ" sz="1600" i="1" dirty="0">
              <a:latin typeface="Calibri" pitchFamily="34" charset="0"/>
            </a:endParaRPr>
          </a:p>
          <a:p>
            <a:r>
              <a:rPr lang="cs-CZ" sz="1600" b="1" dirty="0">
                <a:latin typeface="Calibri" pitchFamily="34" charset="0"/>
              </a:rPr>
              <a:t>3. Protinádorová antibiotika*</a:t>
            </a:r>
          </a:p>
          <a:p>
            <a:pPr>
              <a:buFontTx/>
              <a:buChar char="-"/>
            </a:pPr>
            <a:r>
              <a:rPr lang="cs-CZ" sz="1600" i="1" dirty="0" err="1">
                <a:latin typeface="Calibri" pitchFamily="34" charset="0"/>
              </a:rPr>
              <a:t>Doxorubicin</a:t>
            </a:r>
            <a:r>
              <a:rPr lang="cs-CZ" sz="1600" i="1" dirty="0">
                <a:latin typeface="Calibri" pitchFamily="34" charset="0"/>
              </a:rPr>
              <a:t> </a:t>
            </a:r>
          </a:p>
          <a:p>
            <a:pPr marL="457200" lvl="1" indent="0"/>
            <a:r>
              <a:rPr lang="cs-CZ" sz="1600" i="1" dirty="0">
                <a:latin typeface="Calibri" pitchFamily="34" charset="0"/>
              </a:rPr>
              <a:t>- </a:t>
            </a:r>
            <a:r>
              <a:rPr lang="cs-CZ" sz="1600" i="1" dirty="0" err="1">
                <a:latin typeface="Calibri" pitchFamily="34" charset="0"/>
              </a:rPr>
              <a:t>interkaluje</a:t>
            </a:r>
            <a:r>
              <a:rPr lang="cs-CZ" sz="1600" i="1" dirty="0">
                <a:latin typeface="Calibri" pitchFamily="34" charset="0"/>
              </a:rPr>
              <a:t> mezi řetězce DNA</a:t>
            </a:r>
          </a:p>
          <a:p>
            <a:pPr marL="457200" lvl="1" indent="0"/>
            <a:r>
              <a:rPr lang="cs-CZ" sz="1600" i="1" dirty="0">
                <a:latin typeface="Calibri" pitchFamily="34" charset="0"/>
              </a:rPr>
              <a:t>- indukuje vznik volných radikálů</a:t>
            </a:r>
          </a:p>
          <a:p>
            <a:pPr marL="457200" lvl="1" indent="0"/>
            <a:r>
              <a:rPr lang="cs-CZ" sz="1600" i="1" dirty="0">
                <a:latin typeface="Calibri" pitchFamily="34" charset="0"/>
              </a:rPr>
              <a:t>- blokuje </a:t>
            </a:r>
            <a:r>
              <a:rPr lang="cs-CZ" sz="1600" i="1" dirty="0" err="1">
                <a:latin typeface="Calibri" pitchFamily="34" charset="0"/>
              </a:rPr>
              <a:t>topoizomerázu</a:t>
            </a:r>
            <a:r>
              <a:rPr lang="cs-CZ" sz="1600" i="1" dirty="0">
                <a:latin typeface="Calibri" pitchFamily="34" charset="0"/>
              </a:rPr>
              <a:t> II</a:t>
            </a:r>
          </a:p>
          <a:p>
            <a:endParaRPr lang="cs-CZ" sz="1600" i="1" dirty="0">
              <a:latin typeface="Calibri" pitchFamily="34" charset="0"/>
            </a:endParaRPr>
          </a:p>
          <a:p>
            <a:endParaRPr lang="cs-CZ" sz="1600" i="1" dirty="0">
              <a:latin typeface="Calibri" pitchFamily="34" charset="0"/>
            </a:endParaRPr>
          </a:p>
          <a:p>
            <a:r>
              <a:rPr lang="cs-CZ" sz="1600" b="1" dirty="0">
                <a:latin typeface="Calibri" pitchFamily="34" charset="0"/>
              </a:rPr>
              <a:t>4. Rostlinné alkaloidy</a:t>
            </a:r>
          </a:p>
          <a:p>
            <a:r>
              <a:rPr lang="cs-CZ" sz="1600" dirty="0">
                <a:latin typeface="Calibri" pitchFamily="34" charset="0"/>
              </a:rPr>
              <a:t>blokují tvorbu vřeténka vazbou na mikrotubuly</a:t>
            </a:r>
          </a:p>
          <a:p>
            <a:pPr>
              <a:buFontTx/>
              <a:buChar char="-"/>
            </a:pPr>
            <a:r>
              <a:rPr lang="cs-CZ" sz="1600" i="1" dirty="0">
                <a:latin typeface="Calibri" pitchFamily="34" charset="0"/>
              </a:rPr>
              <a:t>Vinca alkaloidy (z Vinca </a:t>
            </a:r>
            <a:r>
              <a:rPr lang="cs-CZ" sz="1600" i="1" dirty="0" err="1">
                <a:latin typeface="Calibri" pitchFamily="34" charset="0"/>
              </a:rPr>
              <a:t>rosea</a:t>
            </a:r>
            <a:r>
              <a:rPr lang="cs-CZ" sz="1600" i="1" dirty="0">
                <a:latin typeface="Calibri" pitchFamily="34" charset="0"/>
              </a:rPr>
              <a:t>; barvínek růžový) - depolymerizace mikrotubulů - rozpad vřeténka, </a:t>
            </a:r>
            <a:r>
              <a:rPr lang="cs-CZ" sz="1600" i="1" dirty="0" err="1">
                <a:latin typeface="Calibri" pitchFamily="34" charset="0"/>
              </a:rPr>
              <a:t>Kamptotecin</a:t>
            </a:r>
            <a:r>
              <a:rPr lang="cs-CZ" sz="1600" i="1" dirty="0">
                <a:latin typeface="Calibri" pitchFamily="34" charset="0"/>
              </a:rPr>
              <a:t> - blok </a:t>
            </a:r>
            <a:r>
              <a:rPr lang="cs-CZ" sz="1600" i="1" dirty="0" err="1">
                <a:latin typeface="Calibri" pitchFamily="34" charset="0"/>
              </a:rPr>
              <a:t>topoizomerázy</a:t>
            </a:r>
            <a:r>
              <a:rPr lang="cs-CZ" sz="1600" i="1" dirty="0">
                <a:latin typeface="Calibri" pitchFamily="34" charset="0"/>
              </a:rPr>
              <a:t> I</a:t>
            </a:r>
          </a:p>
          <a:p>
            <a:pPr>
              <a:buFontTx/>
              <a:buChar char="-"/>
            </a:pPr>
            <a:r>
              <a:rPr lang="cs-CZ" sz="1600" i="1" dirty="0" err="1">
                <a:latin typeface="Calibri" pitchFamily="34" charset="0"/>
              </a:rPr>
              <a:t>Taxány</a:t>
            </a:r>
            <a:r>
              <a:rPr lang="cs-CZ" sz="1600" i="1" dirty="0">
                <a:latin typeface="Calibri" pitchFamily="34" charset="0"/>
              </a:rPr>
              <a:t> - (jehličí tisu - </a:t>
            </a:r>
            <a:r>
              <a:rPr lang="cs-CZ" sz="1600" i="1" dirty="0" err="1">
                <a:latin typeface="Calibri" pitchFamily="34" charset="0"/>
              </a:rPr>
              <a:t>Taxus</a:t>
            </a:r>
            <a:r>
              <a:rPr lang="cs-CZ" sz="1600" i="1" dirty="0">
                <a:latin typeface="Calibri" pitchFamily="34" charset="0"/>
              </a:rPr>
              <a:t>), </a:t>
            </a:r>
            <a:r>
              <a:rPr lang="cs-CZ" sz="1600" i="1" dirty="0" err="1">
                <a:latin typeface="Calibri" pitchFamily="34" charset="0"/>
              </a:rPr>
              <a:t>Paklitaxel</a:t>
            </a:r>
            <a:r>
              <a:rPr lang="cs-CZ" sz="1600" i="1" dirty="0">
                <a:latin typeface="Calibri" pitchFamily="34" charset="0"/>
              </a:rPr>
              <a:t> - blok depolymerizace mikrotubulů (karcinom prsu, vaječníku)</a:t>
            </a:r>
          </a:p>
        </p:txBody>
      </p:sp>
      <p:sp>
        <p:nvSpPr>
          <p:cNvPr id="3" name="Obdélník 2"/>
          <p:cNvSpPr/>
          <p:nvPr/>
        </p:nvSpPr>
        <p:spPr>
          <a:xfrm>
            <a:off x="51398" y="6309320"/>
            <a:ext cx="8985098" cy="52322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cs-CZ" sz="1400" i="1" dirty="0">
                <a:latin typeface="Calibri"/>
                <a:ea typeface="Calibri"/>
                <a:cs typeface="Calibri"/>
              </a:rPr>
              <a:t>*protinádorová antibiotika v tomto kontextu neoznačují antibakteriální látky</a:t>
            </a:r>
          </a:p>
          <a:p>
            <a:r>
              <a:rPr lang="cs-CZ" sz="1400" i="1" dirty="0" err="1">
                <a:latin typeface="Calibri" pitchFamily="34" charset="0"/>
              </a:rPr>
              <a:t>topoizomeráza</a:t>
            </a:r>
            <a:r>
              <a:rPr lang="cs-CZ" sz="1400" i="1" dirty="0">
                <a:latin typeface="Calibri" pitchFamily="34" charset="0"/>
              </a:rPr>
              <a:t>: rozmotává DNA při replikaci</a:t>
            </a:r>
            <a:endParaRPr lang="en-US" sz="1400" i="1" dirty="0">
              <a:latin typeface="Calibri" pitchFamily="34" charset="0"/>
            </a:endParaRPr>
          </a:p>
        </p:txBody>
      </p:sp>
      <p:pic>
        <p:nvPicPr>
          <p:cNvPr id="4098" name="Picture 2" descr="http://lh4.ggpht.com/-DgINNHV0Lqo/UUwTU6WolOI/AAAAAAAAFIU/VgRn4R1cgP4/image_thumb%255B18%255D.png?imgmax=8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4377168"/>
            <a:ext cx="2479407" cy="1508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alternativnÃ­ popis obrÃ¡zku chybÃ­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200403"/>
            <a:ext cx="2476500" cy="1762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Image result for ti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6" descr="Image result for ti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128" name="Picture 8" descr="Image resul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4078121"/>
            <a:ext cx="1872208" cy="2106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Přímá spojnice se šipkou 4">
            <a:extLst>
              <a:ext uri="{FF2B5EF4-FFF2-40B4-BE49-F238E27FC236}">
                <a16:creationId xmlns:a16="http://schemas.microsoft.com/office/drawing/2014/main" id="{3D6420F6-7343-493A-8944-9201737C51C5}"/>
              </a:ext>
            </a:extLst>
          </p:cNvPr>
          <p:cNvCxnSpPr/>
          <p:nvPr/>
        </p:nvCxnSpPr>
        <p:spPr>
          <a:xfrm flipV="1">
            <a:off x="4411800" y="2221200"/>
            <a:ext cx="1571400" cy="9036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952591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2"/>
          <p:cNvSpPr txBox="1">
            <a:spLocks noChangeArrowheads="1"/>
          </p:cNvSpPr>
          <p:nvPr/>
        </p:nvSpPr>
        <p:spPr bwMode="auto">
          <a:xfrm>
            <a:off x="179512" y="188640"/>
            <a:ext cx="8784976" cy="3508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cs-CZ" b="1" dirty="0">
                <a:latin typeface="Calibri" pitchFamily="34" charset="0"/>
              </a:rPr>
              <a:t>Cílená terapie - příklady</a:t>
            </a:r>
          </a:p>
          <a:p>
            <a:endParaRPr lang="cs-CZ" sz="1600" b="1" dirty="0">
              <a:latin typeface="Calibri" pitchFamily="34" charset="0"/>
            </a:endParaRPr>
          </a:p>
          <a:p>
            <a:r>
              <a:rPr lang="cs-CZ" sz="1600" b="1" dirty="0">
                <a:latin typeface="Calibri" pitchFamily="34" charset="0"/>
                <a:cs typeface="Arial" charset="0"/>
              </a:rPr>
              <a:t>Tyrozin kinázové inhibitory (</a:t>
            </a:r>
            <a:r>
              <a:rPr lang="cs-CZ" sz="1600" b="1" dirty="0" err="1">
                <a:latin typeface="Calibri" pitchFamily="34" charset="0"/>
                <a:cs typeface="Arial" charset="0"/>
              </a:rPr>
              <a:t>TKIs</a:t>
            </a:r>
            <a:r>
              <a:rPr lang="cs-CZ" sz="1600" b="1" dirty="0">
                <a:latin typeface="Calibri" pitchFamily="34" charset="0"/>
                <a:cs typeface="Arial" charset="0"/>
              </a:rPr>
              <a:t>)</a:t>
            </a:r>
          </a:p>
          <a:p>
            <a:r>
              <a:rPr lang="cs-CZ" sz="1600" dirty="0">
                <a:latin typeface="Calibri" pitchFamily="34" charset="0"/>
                <a:cs typeface="Arial" charset="0"/>
              </a:rPr>
              <a:t>- obsazení ATP vazebného místa</a:t>
            </a:r>
          </a:p>
          <a:p>
            <a:r>
              <a:rPr lang="cs-CZ" sz="1600" dirty="0">
                <a:latin typeface="Calibri" pitchFamily="34" charset="0"/>
                <a:cs typeface="Arial" charset="0"/>
              </a:rPr>
              <a:t>- vysoká strukturní variabilita umožňuje specifickou vazbu</a:t>
            </a:r>
          </a:p>
          <a:p>
            <a:r>
              <a:rPr lang="cs-CZ" sz="1600" dirty="0">
                <a:latin typeface="Calibri" pitchFamily="34" charset="0"/>
                <a:cs typeface="Arial" charset="0"/>
              </a:rPr>
              <a:t>- nevedou k úplnému vyléčení :(</a:t>
            </a:r>
          </a:p>
          <a:p>
            <a:pPr marL="0" indent="0"/>
            <a:r>
              <a:rPr lang="cs-CZ" sz="1600" i="1" dirty="0">
                <a:latin typeface="Calibri" pitchFamily="34" charset="0"/>
                <a:cs typeface="Arial" charset="0"/>
              </a:rPr>
              <a:t>	- </a:t>
            </a:r>
            <a:r>
              <a:rPr lang="cs-CZ" sz="1600" i="1" dirty="0" err="1">
                <a:latin typeface="Calibri" pitchFamily="34" charset="0"/>
                <a:cs typeface="Arial" charset="0"/>
              </a:rPr>
              <a:t>Gefitinib</a:t>
            </a:r>
            <a:r>
              <a:rPr lang="cs-CZ" sz="1600" i="1" dirty="0">
                <a:latin typeface="Calibri" pitchFamily="34" charset="0"/>
                <a:cs typeface="Arial" charset="0"/>
              </a:rPr>
              <a:t> - </a:t>
            </a:r>
            <a:r>
              <a:rPr lang="cs-CZ" sz="1600" i="1" dirty="0" err="1">
                <a:latin typeface="Calibri" pitchFamily="34" charset="0"/>
                <a:cs typeface="Arial" charset="0"/>
              </a:rPr>
              <a:t>karc</a:t>
            </a:r>
            <a:r>
              <a:rPr lang="cs-CZ" sz="1600" i="1" dirty="0">
                <a:latin typeface="Calibri" pitchFamily="34" charset="0"/>
                <a:cs typeface="Arial" charset="0"/>
              </a:rPr>
              <a:t>. plic, ledvin, solidní tumory</a:t>
            </a:r>
          </a:p>
          <a:p>
            <a:pPr marL="0" indent="0"/>
            <a:r>
              <a:rPr lang="cs-CZ" sz="1600" i="1" dirty="0">
                <a:latin typeface="Calibri" pitchFamily="34" charset="0"/>
                <a:cs typeface="Arial" charset="0"/>
              </a:rPr>
              <a:t>	- </a:t>
            </a:r>
            <a:r>
              <a:rPr lang="cs-CZ" sz="1600" i="1" dirty="0" err="1">
                <a:latin typeface="Calibri" pitchFamily="34" charset="0"/>
                <a:cs typeface="Arial" charset="0"/>
              </a:rPr>
              <a:t>Erlotinib</a:t>
            </a:r>
            <a:r>
              <a:rPr lang="cs-CZ" sz="1600" i="1" dirty="0">
                <a:latin typeface="Calibri" pitchFamily="34" charset="0"/>
                <a:cs typeface="Arial" charset="0"/>
              </a:rPr>
              <a:t> - </a:t>
            </a:r>
            <a:r>
              <a:rPr lang="cs-CZ" sz="1600" i="1" dirty="0" err="1">
                <a:latin typeface="Calibri" pitchFamily="34" charset="0"/>
                <a:cs typeface="Arial" charset="0"/>
              </a:rPr>
              <a:t>karc</a:t>
            </a:r>
            <a:r>
              <a:rPr lang="cs-CZ" sz="1600" i="1" dirty="0">
                <a:latin typeface="Calibri" pitchFamily="34" charset="0"/>
                <a:cs typeface="Arial" charset="0"/>
              </a:rPr>
              <a:t>. vaječníku</a:t>
            </a:r>
          </a:p>
          <a:p>
            <a:pPr marL="0" indent="0"/>
            <a:r>
              <a:rPr lang="cs-CZ" sz="1600" i="1" dirty="0">
                <a:latin typeface="Calibri" pitchFamily="34" charset="0"/>
                <a:cs typeface="Arial" charset="0"/>
              </a:rPr>
              <a:t>	- </a:t>
            </a:r>
            <a:r>
              <a:rPr lang="cs-CZ" sz="1600" i="1" dirty="0" err="1">
                <a:latin typeface="Calibri" pitchFamily="34" charset="0"/>
                <a:cs typeface="Arial" charset="0"/>
              </a:rPr>
              <a:t>Imatinib</a:t>
            </a:r>
            <a:r>
              <a:rPr lang="cs-CZ" sz="1600" i="1" dirty="0">
                <a:latin typeface="Calibri" pitchFamily="34" charset="0"/>
                <a:cs typeface="Arial" charset="0"/>
              </a:rPr>
              <a:t>, </a:t>
            </a:r>
            <a:r>
              <a:rPr lang="cs-CZ" sz="1600" i="1" dirty="0" err="1">
                <a:latin typeface="Calibri" pitchFamily="34" charset="0"/>
                <a:cs typeface="Arial" charset="0"/>
              </a:rPr>
              <a:t>Dasatinib</a:t>
            </a:r>
            <a:r>
              <a:rPr lang="cs-CZ" sz="1600" i="1" dirty="0">
                <a:latin typeface="Calibri" pitchFamily="34" charset="0"/>
                <a:cs typeface="Arial" charset="0"/>
              </a:rPr>
              <a:t>, </a:t>
            </a:r>
            <a:r>
              <a:rPr lang="cs-CZ" sz="1600" i="1" dirty="0" err="1">
                <a:latin typeface="Calibri" pitchFamily="34" charset="0"/>
                <a:cs typeface="Arial" charset="0"/>
              </a:rPr>
              <a:t>Nilotinib</a:t>
            </a:r>
            <a:r>
              <a:rPr lang="cs-CZ" sz="1600" i="1" dirty="0">
                <a:latin typeface="Calibri" pitchFamily="34" charset="0"/>
                <a:cs typeface="Arial" charset="0"/>
              </a:rPr>
              <a:t> - léčba CML</a:t>
            </a:r>
          </a:p>
          <a:p>
            <a:endParaRPr lang="cs-CZ" sz="1600" i="1" dirty="0">
              <a:latin typeface="Calibri" pitchFamily="34" charset="0"/>
              <a:cs typeface="Arial" charset="0"/>
            </a:endParaRPr>
          </a:p>
          <a:p>
            <a:r>
              <a:rPr lang="cs-CZ" sz="1600" b="1" dirty="0" err="1">
                <a:latin typeface="Calibri" pitchFamily="34" charset="0"/>
                <a:cs typeface="Arial" charset="0"/>
              </a:rPr>
              <a:t>Farnezyltransferázové</a:t>
            </a:r>
            <a:r>
              <a:rPr lang="cs-CZ" sz="1600" b="1" dirty="0">
                <a:latin typeface="Calibri" pitchFamily="34" charset="0"/>
                <a:cs typeface="Arial" charset="0"/>
              </a:rPr>
              <a:t> inhibitory (</a:t>
            </a:r>
            <a:r>
              <a:rPr lang="cs-CZ" sz="1600" b="1" dirty="0" err="1">
                <a:latin typeface="Calibri" pitchFamily="34" charset="0"/>
                <a:cs typeface="Arial" charset="0"/>
              </a:rPr>
              <a:t>FTIs</a:t>
            </a:r>
            <a:r>
              <a:rPr lang="cs-CZ" sz="1600" b="1" dirty="0">
                <a:latin typeface="Calibri" pitchFamily="34" charset="0"/>
                <a:cs typeface="Arial" charset="0"/>
              </a:rPr>
              <a:t>)</a:t>
            </a:r>
          </a:p>
          <a:p>
            <a:r>
              <a:rPr lang="cs-CZ" sz="1600" dirty="0">
                <a:latin typeface="Calibri" pitchFamily="34" charset="0"/>
                <a:cs typeface="Arial" charset="0"/>
              </a:rPr>
              <a:t>inhibice funkce Ras (trvale zapnutý v nádorech)</a:t>
            </a:r>
          </a:p>
          <a:p>
            <a:pPr>
              <a:buFontTx/>
              <a:buChar char="-"/>
            </a:pPr>
            <a:r>
              <a:rPr lang="cs-CZ" sz="1600" i="1" dirty="0" err="1">
                <a:latin typeface="Calibri" pitchFamily="34" charset="0"/>
                <a:cs typeface="Arial" charset="0"/>
              </a:rPr>
              <a:t>Lonafarnib</a:t>
            </a:r>
            <a:r>
              <a:rPr lang="cs-CZ" sz="1600" i="1" dirty="0">
                <a:latin typeface="Calibri" pitchFamily="34" charset="0"/>
                <a:cs typeface="Arial" charset="0"/>
              </a:rPr>
              <a:t>, </a:t>
            </a:r>
            <a:r>
              <a:rPr lang="cs-CZ" sz="1600" i="1" dirty="0" err="1">
                <a:latin typeface="Calibri" pitchFamily="34" charset="0"/>
                <a:cs typeface="Arial" charset="0"/>
              </a:rPr>
              <a:t>Tipifarnib</a:t>
            </a:r>
            <a:r>
              <a:rPr lang="cs-CZ" sz="1600" i="1" dirty="0">
                <a:latin typeface="Calibri" pitchFamily="34" charset="0"/>
                <a:cs typeface="Arial" charset="0"/>
              </a:rPr>
              <a:t>, BMS-214662</a:t>
            </a:r>
          </a:p>
          <a:p>
            <a:endParaRPr lang="cs-CZ" sz="1200" i="1" dirty="0">
              <a:cs typeface="Arial" charset="0"/>
            </a:endParaRPr>
          </a:p>
        </p:txBody>
      </p:sp>
      <p:pic>
        <p:nvPicPr>
          <p:cNvPr id="2" name="Obrázek 2">
            <a:extLst>
              <a:ext uri="{FF2B5EF4-FFF2-40B4-BE49-F238E27FC236}">
                <a16:creationId xmlns:a16="http://schemas.microsoft.com/office/drawing/2014/main" id="{D8F20517-9304-0EE5-8D90-29C163DB0A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1400" y="3019197"/>
            <a:ext cx="3922200" cy="3186606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154155" y="116632"/>
            <a:ext cx="888234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dirty="0">
                <a:latin typeface="Calibri" pitchFamily="34" charset="0"/>
              </a:rPr>
              <a:t>Roční úmrtnost na vybrané typy rakoviny</a:t>
            </a:r>
          </a:p>
        </p:txBody>
      </p:sp>
      <p:sp>
        <p:nvSpPr>
          <p:cNvPr id="4" name="Obdélník 3"/>
          <p:cNvSpPr/>
          <p:nvPr/>
        </p:nvSpPr>
        <p:spPr>
          <a:xfrm>
            <a:off x="55577" y="6517393"/>
            <a:ext cx="233865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i="1" dirty="0"/>
              <a:t>www.clevelandclinicmeded.com</a:t>
            </a:r>
          </a:p>
        </p:txBody>
      </p:sp>
      <p:pic>
        <p:nvPicPr>
          <p:cNvPr id="8198" name="Picture 6" descr="http://www.clevelandclinicmeded.com/medicalpubs/diseasemanagement/pulmonary/lung-cancer/images/figure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84" y="1934226"/>
            <a:ext cx="4393299" cy="3294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http://www.clevelandclinicmeded.com/medicalpubs/diseasemanagement/pulmonary/lung-cancer/images/figure-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876524"/>
            <a:ext cx="4427985" cy="3320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1F4ED98A-EE48-4067-9D90-E323C2564413}"/>
              </a:ext>
            </a:extLst>
          </p:cNvPr>
          <p:cNvSpPr txBox="1"/>
          <p:nvPr/>
        </p:nvSpPr>
        <p:spPr>
          <a:xfrm>
            <a:off x="467544" y="1660487"/>
            <a:ext cx="357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♀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0B74274A-4780-4B95-B3F9-CE556DE6CE18}"/>
              </a:ext>
            </a:extLst>
          </p:cNvPr>
          <p:cNvSpPr txBox="1"/>
          <p:nvPr/>
        </p:nvSpPr>
        <p:spPr>
          <a:xfrm>
            <a:off x="5004048" y="1660487"/>
            <a:ext cx="357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♂</a:t>
            </a:r>
          </a:p>
        </p:txBody>
      </p:sp>
    </p:spTree>
    <p:extLst>
      <p:ext uri="{BB962C8B-B14F-4D97-AF65-F5344CB8AC3E}">
        <p14:creationId xmlns:p14="http://schemas.microsoft.com/office/powerpoint/2010/main" val="369620994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512" y="116632"/>
            <a:ext cx="8760600" cy="16020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tx1">
                    <a:alpha val="60001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None/>
            </a:pPr>
            <a:r>
              <a:rPr lang="cs-CZ" sz="1800" b="1" dirty="0">
                <a:latin typeface="Calibri"/>
                <a:cs typeface="Calibri"/>
              </a:rPr>
              <a:t>Cílená terapie Chronické Myeloidní Leukemie (CML)</a:t>
            </a:r>
            <a:endParaRPr lang="cs-CZ" dirty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sz="1600" dirty="0" err="1">
                <a:latin typeface="Calibri"/>
                <a:ea typeface="+mn-lt"/>
                <a:cs typeface="+mn-lt"/>
              </a:rPr>
              <a:t>Fúzí</a:t>
            </a:r>
            <a:r>
              <a:rPr lang="en-US" sz="1600" dirty="0">
                <a:latin typeface="Calibri"/>
                <a:ea typeface="+mn-lt"/>
                <a:cs typeface="+mn-lt"/>
              </a:rPr>
              <a:t> </a:t>
            </a:r>
            <a:r>
              <a:rPr lang="en-US" sz="1600" dirty="0" err="1">
                <a:latin typeface="Calibri"/>
                <a:ea typeface="+mn-lt"/>
                <a:cs typeface="+mn-lt"/>
              </a:rPr>
              <a:t>protoonkogenu</a:t>
            </a:r>
            <a:r>
              <a:rPr lang="en-US" sz="1600" dirty="0">
                <a:latin typeface="Calibri"/>
                <a:ea typeface="+mn-lt"/>
                <a:cs typeface="+mn-lt"/>
              </a:rPr>
              <a:t> ABL a BCR </a:t>
            </a:r>
            <a:r>
              <a:rPr lang="en-US" sz="1600" dirty="0" err="1">
                <a:latin typeface="Calibri"/>
                <a:ea typeface="+mn-lt"/>
                <a:cs typeface="+mn-lt"/>
              </a:rPr>
              <a:t>vzniká</a:t>
            </a:r>
            <a:r>
              <a:rPr lang="en-US" sz="1600" dirty="0">
                <a:latin typeface="Calibri"/>
                <a:ea typeface="+mn-lt"/>
                <a:cs typeface="+mn-lt"/>
              </a:rPr>
              <a:t> </a:t>
            </a:r>
            <a:r>
              <a:rPr lang="en-US" sz="1600" dirty="0" err="1">
                <a:latin typeface="Calibri"/>
                <a:ea typeface="+mn-lt"/>
                <a:cs typeface="+mn-lt"/>
              </a:rPr>
              <a:t>abnormální</a:t>
            </a:r>
            <a:r>
              <a:rPr lang="en-US" sz="1600" dirty="0">
                <a:latin typeface="Calibri"/>
                <a:ea typeface="+mn-lt"/>
                <a:cs typeface="+mn-lt"/>
              </a:rPr>
              <a:t> gen, </a:t>
            </a:r>
            <a:r>
              <a:rPr lang="en-US" sz="1600" dirty="0" err="1">
                <a:latin typeface="Calibri"/>
                <a:ea typeface="+mn-lt"/>
                <a:cs typeface="+mn-lt"/>
              </a:rPr>
              <a:t>jehož</a:t>
            </a:r>
            <a:r>
              <a:rPr lang="en-US" sz="1600" dirty="0">
                <a:latin typeface="Calibri"/>
                <a:ea typeface="+mn-lt"/>
                <a:cs typeface="+mn-lt"/>
              </a:rPr>
              <a:t> </a:t>
            </a:r>
            <a:r>
              <a:rPr lang="en-US" sz="1600" dirty="0" err="1">
                <a:latin typeface="Calibri"/>
                <a:ea typeface="+mn-lt"/>
                <a:cs typeface="+mn-lt"/>
              </a:rPr>
              <a:t>translačním</a:t>
            </a:r>
            <a:r>
              <a:rPr lang="en-US" sz="1600" dirty="0">
                <a:latin typeface="Calibri"/>
                <a:ea typeface="+mn-lt"/>
                <a:cs typeface="+mn-lt"/>
              </a:rPr>
              <a:t> </a:t>
            </a:r>
            <a:r>
              <a:rPr lang="en-US" sz="1600" dirty="0" err="1">
                <a:latin typeface="Calibri"/>
                <a:ea typeface="+mn-lt"/>
                <a:cs typeface="+mn-lt"/>
              </a:rPr>
              <a:t>produktem</a:t>
            </a:r>
            <a:r>
              <a:rPr lang="en-US" sz="1600" dirty="0">
                <a:latin typeface="Calibri"/>
                <a:ea typeface="+mn-lt"/>
                <a:cs typeface="+mn-lt"/>
              </a:rPr>
              <a:t> je </a:t>
            </a:r>
            <a:r>
              <a:rPr lang="en-US" sz="1600" dirty="0" err="1">
                <a:latin typeface="Calibri"/>
                <a:ea typeface="+mn-lt"/>
                <a:cs typeface="+mn-lt"/>
              </a:rPr>
              <a:t>konstitutivně</a:t>
            </a:r>
            <a:r>
              <a:rPr lang="en-US" sz="1600" dirty="0">
                <a:latin typeface="Calibri"/>
                <a:ea typeface="+mn-lt"/>
                <a:cs typeface="+mn-lt"/>
              </a:rPr>
              <a:t> </a:t>
            </a:r>
            <a:r>
              <a:rPr lang="en-US" sz="1600" dirty="0" err="1">
                <a:latin typeface="Calibri"/>
                <a:ea typeface="+mn-lt"/>
                <a:cs typeface="+mn-lt"/>
              </a:rPr>
              <a:t>aktivní</a:t>
            </a:r>
            <a:r>
              <a:rPr lang="en-US" sz="1600" dirty="0">
                <a:latin typeface="Calibri"/>
                <a:ea typeface="+mn-lt"/>
                <a:cs typeface="+mn-lt"/>
              </a:rPr>
              <a:t> </a:t>
            </a:r>
            <a:r>
              <a:rPr lang="en-US" sz="1600" dirty="0" err="1">
                <a:latin typeface="Calibri"/>
                <a:ea typeface="+mn-lt"/>
                <a:cs typeface="+mn-lt"/>
              </a:rPr>
              <a:t>cytoplazmatická</a:t>
            </a:r>
            <a:r>
              <a:rPr lang="en-US" sz="1600" dirty="0">
                <a:latin typeface="Calibri"/>
                <a:ea typeface="+mn-lt"/>
                <a:cs typeface="+mn-lt"/>
              </a:rPr>
              <a:t> </a:t>
            </a:r>
            <a:r>
              <a:rPr lang="en-US" sz="1600" dirty="0" err="1">
                <a:latin typeface="Calibri"/>
                <a:ea typeface="+mn-lt"/>
                <a:cs typeface="+mn-lt"/>
              </a:rPr>
              <a:t>bcr-abl</a:t>
            </a:r>
            <a:r>
              <a:rPr lang="en-US" sz="1600" dirty="0">
                <a:latin typeface="Calibri"/>
                <a:ea typeface="+mn-lt"/>
                <a:cs typeface="+mn-lt"/>
              </a:rPr>
              <a:t> </a:t>
            </a:r>
            <a:r>
              <a:rPr lang="en-US" sz="1600" dirty="0" err="1">
                <a:latin typeface="Calibri"/>
                <a:ea typeface="+mn-lt"/>
                <a:cs typeface="+mn-lt"/>
              </a:rPr>
              <a:t>tyrozinová</a:t>
            </a:r>
            <a:r>
              <a:rPr lang="en-US" sz="1600" dirty="0">
                <a:latin typeface="Calibri"/>
                <a:ea typeface="+mn-lt"/>
                <a:cs typeface="+mn-lt"/>
              </a:rPr>
              <a:t> </a:t>
            </a:r>
            <a:r>
              <a:rPr lang="en-US" sz="1600" dirty="0" err="1">
                <a:latin typeface="Calibri"/>
                <a:ea typeface="+mn-lt"/>
                <a:cs typeface="+mn-lt"/>
              </a:rPr>
              <a:t>kináza</a:t>
            </a:r>
            <a:r>
              <a:rPr lang="en-US" sz="1600" dirty="0">
                <a:latin typeface="Calibri"/>
                <a:ea typeface="+mn-lt"/>
                <a:cs typeface="+mn-lt"/>
              </a:rPr>
              <a:t>, </a:t>
            </a:r>
            <a:r>
              <a:rPr lang="en-US" sz="1600" dirty="0" err="1">
                <a:latin typeface="Calibri"/>
                <a:ea typeface="+mn-lt"/>
                <a:cs typeface="+mn-lt"/>
              </a:rPr>
              <a:t>která</a:t>
            </a:r>
            <a:r>
              <a:rPr lang="en-US" sz="1600" dirty="0">
                <a:latin typeface="Calibri"/>
                <a:ea typeface="+mn-lt"/>
                <a:cs typeface="+mn-lt"/>
              </a:rPr>
              <a:t> </a:t>
            </a:r>
            <a:r>
              <a:rPr lang="en-US" sz="1600" dirty="0" err="1">
                <a:latin typeface="Calibri"/>
                <a:ea typeface="+mn-lt"/>
                <a:cs typeface="+mn-lt"/>
              </a:rPr>
              <a:t>narušuje</a:t>
            </a:r>
            <a:r>
              <a:rPr lang="en-US" sz="1600" dirty="0">
                <a:latin typeface="Calibri"/>
                <a:ea typeface="+mn-lt"/>
                <a:cs typeface="+mn-lt"/>
              </a:rPr>
              <a:t> </a:t>
            </a:r>
            <a:r>
              <a:rPr lang="en-US" sz="1600" dirty="0" err="1">
                <a:latin typeface="Calibri"/>
                <a:ea typeface="+mn-lt"/>
                <a:cs typeface="+mn-lt"/>
              </a:rPr>
              <a:t>řadu</a:t>
            </a:r>
            <a:r>
              <a:rPr lang="en-US" sz="1600" dirty="0">
                <a:latin typeface="Calibri"/>
                <a:ea typeface="+mn-lt"/>
                <a:cs typeface="+mn-lt"/>
              </a:rPr>
              <a:t> </a:t>
            </a:r>
            <a:r>
              <a:rPr lang="en-US" sz="1600" dirty="0" err="1">
                <a:latin typeface="Calibri"/>
                <a:ea typeface="+mn-lt"/>
                <a:cs typeface="+mn-lt"/>
              </a:rPr>
              <a:t>signálních</a:t>
            </a:r>
            <a:r>
              <a:rPr lang="en-US" sz="1600" dirty="0">
                <a:latin typeface="Calibri"/>
                <a:ea typeface="+mn-lt"/>
                <a:cs typeface="+mn-lt"/>
              </a:rPr>
              <a:t> </a:t>
            </a:r>
            <a:r>
              <a:rPr lang="en-US" sz="1600" dirty="0" err="1">
                <a:latin typeface="Calibri"/>
                <a:ea typeface="+mn-lt"/>
                <a:cs typeface="+mn-lt"/>
              </a:rPr>
              <a:t>drah</a:t>
            </a:r>
            <a:r>
              <a:rPr lang="en-US" sz="1600" dirty="0">
                <a:latin typeface="Calibri"/>
                <a:ea typeface="+mn-lt"/>
                <a:cs typeface="+mn-lt"/>
              </a:rPr>
              <a:t> a </a:t>
            </a:r>
            <a:r>
              <a:rPr lang="en-US" sz="1600" dirty="0" err="1">
                <a:latin typeface="Calibri"/>
                <a:ea typeface="+mn-lt"/>
                <a:cs typeface="+mn-lt"/>
              </a:rPr>
              <a:t>způsobuje</a:t>
            </a:r>
            <a:r>
              <a:rPr lang="en-US" sz="1600" dirty="0">
                <a:latin typeface="Calibri"/>
                <a:ea typeface="+mn-lt"/>
                <a:cs typeface="+mn-lt"/>
              </a:rPr>
              <a:t> </a:t>
            </a:r>
            <a:r>
              <a:rPr lang="en-US" sz="1600" dirty="0" err="1">
                <a:latin typeface="Calibri"/>
                <a:ea typeface="+mn-lt"/>
                <a:cs typeface="+mn-lt"/>
              </a:rPr>
              <a:t>leukemický</a:t>
            </a:r>
            <a:r>
              <a:rPr lang="en-US" sz="1600" dirty="0">
                <a:latin typeface="Calibri"/>
                <a:ea typeface="+mn-lt"/>
                <a:cs typeface="+mn-lt"/>
              </a:rPr>
              <a:t> </a:t>
            </a:r>
            <a:r>
              <a:rPr lang="en-US" sz="1600" dirty="0" err="1">
                <a:latin typeface="Calibri"/>
                <a:ea typeface="+mn-lt"/>
                <a:cs typeface="+mn-lt"/>
              </a:rPr>
              <a:t>fenotyp</a:t>
            </a:r>
            <a:r>
              <a:rPr lang="en-US" sz="1600" dirty="0">
                <a:latin typeface="Calibri"/>
                <a:ea typeface="+mn-lt"/>
                <a:cs typeface="+mn-lt"/>
              </a:rPr>
              <a:t> </a:t>
            </a:r>
            <a:r>
              <a:rPr lang="en-US" sz="1600" dirty="0" err="1">
                <a:latin typeface="Calibri"/>
                <a:ea typeface="+mn-lt"/>
                <a:cs typeface="+mn-lt"/>
              </a:rPr>
              <a:t>buňky</a:t>
            </a:r>
            <a:r>
              <a:rPr lang="en-US" sz="1600" dirty="0">
                <a:latin typeface="Calibri"/>
                <a:ea typeface="+mn-lt"/>
                <a:cs typeface="+mn-lt"/>
              </a:rPr>
              <a:t>.</a:t>
            </a:r>
            <a:endParaRPr lang="en-US" sz="1600" dirty="0">
              <a:latin typeface="Calibri"/>
              <a:cs typeface="Arial"/>
            </a:endParaRPr>
          </a:p>
          <a:p>
            <a:pPr>
              <a:buFontTx/>
              <a:buNone/>
            </a:pPr>
            <a:r>
              <a:rPr lang="cs-CZ" sz="1600" dirty="0" err="1">
                <a:latin typeface="Calibri"/>
                <a:cs typeface="Calibri"/>
              </a:rPr>
              <a:t>Over</a:t>
            </a:r>
            <a:r>
              <a:rPr lang="cs-CZ" sz="1600" dirty="0">
                <a:latin typeface="Calibri"/>
                <a:cs typeface="Calibri"/>
              </a:rPr>
              <a:t>-exprese </a:t>
            </a:r>
            <a:r>
              <a:rPr lang="cs-CZ" sz="1600" dirty="0" err="1">
                <a:latin typeface="Calibri"/>
                <a:cs typeface="Calibri"/>
              </a:rPr>
              <a:t>tyrozinkinázy</a:t>
            </a:r>
            <a:r>
              <a:rPr lang="cs-CZ" sz="1600" dirty="0">
                <a:latin typeface="Calibri"/>
                <a:cs typeface="Calibri"/>
              </a:rPr>
              <a:t> </a:t>
            </a:r>
            <a:r>
              <a:rPr lang="cs-CZ" sz="1600" dirty="0" err="1">
                <a:latin typeface="Calibri"/>
                <a:cs typeface="Calibri"/>
              </a:rPr>
              <a:t>Bcr-Abl</a:t>
            </a:r>
            <a:r>
              <a:rPr lang="cs-CZ" sz="1600" dirty="0">
                <a:latin typeface="Calibri"/>
                <a:cs typeface="Calibri"/>
              </a:rPr>
              <a:t> v CML způsobuje:</a:t>
            </a:r>
            <a:endParaRPr lang="cs-CZ" dirty="0">
              <a:latin typeface="Calibri"/>
              <a:cs typeface="Calibri"/>
            </a:endParaRPr>
          </a:p>
          <a:p>
            <a:r>
              <a:rPr lang="cs-CZ" sz="1600" dirty="0">
                <a:latin typeface="Calibri"/>
                <a:ea typeface="Calibri"/>
                <a:cs typeface="Calibri"/>
              </a:rPr>
              <a:t>cytokin-</a:t>
            </a:r>
            <a:r>
              <a:rPr lang="cs-CZ" sz="1600" dirty="0" err="1">
                <a:latin typeface="Calibri"/>
                <a:ea typeface="Calibri"/>
                <a:cs typeface="Calibri"/>
              </a:rPr>
              <a:t>independentní</a:t>
            </a:r>
            <a:r>
              <a:rPr lang="cs-CZ" sz="1600" dirty="0">
                <a:latin typeface="Calibri"/>
                <a:ea typeface="Calibri"/>
                <a:cs typeface="Calibri"/>
              </a:rPr>
              <a:t> přežití a růst buňky, prokázána onkogenní </a:t>
            </a:r>
            <a:r>
              <a:rPr lang="cs-CZ" sz="1600" dirty="0" err="1">
                <a:latin typeface="Calibri"/>
                <a:ea typeface="Calibri"/>
                <a:cs typeface="Calibri"/>
              </a:rPr>
              <a:t>adikce</a:t>
            </a:r>
            <a:endParaRPr lang="cs-CZ" sz="1600" dirty="0">
              <a:latin typeface="Calibri"/>
              <a:ea typeface="Calibri"/>
              <a:cs typeface="Calibri"/>
            </a:endParaRPr>
          </a:p>
          <a:p>
            <a:r>
              <a:rPr lang="cs-CZ" sz="1600" dirty="0">
                <a:latin typeface="Calibri"/>
                <a:ea typeface="Calibri"/>
                <a:cs typeface="Calibri"/>
              </a:rPr>
              <a:t>chrání buňku před apoptózou v odpovědi na růstové faktory nebo poškození DNA</a:t>
            </a:r>
          </a:p>
        </p:txBody>
      </p:sp>
      <p:pic>
        <p:nvPicPr>
          <p:cNvPr id="3072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713" y="2716913"/>
            <a:ext cx="5518150" cy="3817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727" name="Group 7"/>
          <p:cNvGrpSpPr>
            <a:grpSpLocks/>
          </p:cNvGrpSpPr>
          <p:nvPr/>
        </p:nvGrpSpPr>
        <p:grpSpPr bwMode="auto">
          <a:xfrm>
            <a:off x="4734263" y="3364613"/>
            <a:ext cx="3168650" cy="336550"/>
            <a:chOff x="3243" y="1842"/>
            <a:chExt cx="1769" cy="212"/>
          </a:xfrm>
        </p:grpSpPr>
        <p:grpSp>
          <p:nvGrpSpPr>
            <p:cNvPr id="30728" name="Group 8"/>
            <p:cNvGrpSpPr>
              <a:grpSpLocks/>
            </p:cNvGrpSpPr>
            <p:nvPr/>
          </p:nvGrpSpPr>
          <p:grpSpPr bwMode="auto">
            <a:xfrm>
              <a:off x="3243" y="1933"/>
              <a:ext cx="500" cy="91"/>
              <a:chOff x="4785" y="1797"/>
              <a:chExt cx="454" cy="182"/>
            </a:xfrm>
          </p:grpSpPr>
          <p:cxnSp>
            <p:nvCxnSpPr>
              <p:cNvPr id="30729" name="AutoShape 9"/>
              <p:cNvCxnSpPr>
                <a:cxnSpLocks noChangeShapeType="1"/>
              </p:cNvCxnSpPr>
              <p:nvPr/>
            </p:nvCxnSpPr>
            <p:spPr bwMode="auto">
              <a:xfrm>
                <a:off x="4785" y="1888"/>
                <a:ext cx="454" cy="0"/>
              </a:xfrm>
              <a:prstGeom prst="straightConnector1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30730" name="Line 10"/>
              <p:cNvSpPr>
                <a:spLocks noChangeShapeType="1"/>
              </p:cNvSpPr>
              <p:nvPr/>
            </p:nvSpPr>
            <p:spPr bwMode="auto">
              <a:xfrm>
                <a:off x="4785" y="1797"/>
                <a:ext cx="0" cy="182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0731" name="Text Box 11"/>
            <p:cNvSpPr txBox="1">
              <a:spLocks noChangeArrowheads="1"/>
            </p:cNvSpPr>
            <p:nvPr/>
          </p:nvSpPr>
          <p:spPr bwMode="auto">
            <a:xfrm>
              <a:off x="3742" y="1842"/>
              <a:ext cx="127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sz="1600" b="1">
                  <a:solidFill>
                    <a:srgbClr val="FF0000"/>
                  </a:solidFill>
                  <a:latin typeface="Times New Roman" pitchFamily="18" charset="0"/>
                </a:rPr>
                <a:t>TKI cílené na Bcr-Abl</a:t>
              </a:r>
            </a:p>
          </p:txBody>
        </p:sp>
      </p:grpSp>
      <p:grpSp>
        <p:nvGrpSpPr>
          <p:cNvPr id="30738" name="Group 18"/>
          <p:cNvGrpSpPr>
            <a:grpSpLocks/>
          </p:cNvGrpSpPr>
          <p:nvPr/>
        </p:nvGrpSpPr>
        <p:grpSpPr bwMode="auto">
          <a:xfrm>
            <a:off x="106700" y="4437763"/>
            <a:ext cx="1379538" cy="523875"/>
            <a:chOff x="328" y="2518"/>
            <a:chExt cx="869" cy="330"/>
          </a:xfrm>
        </p:grpSpPr>
        <p:grpSp>
          <p:nvGrpSpPr>
            <p:cNvPr id="30734" name="Group 14"/>
            <p:cNvGrpSpPr>
              <a:grpSpLocks/>
            </p:cNvGrpSpPr>
            <p:nvPr/>
          </p:nvGrpSpPr>
          <p:grpSpPr bwMode="auto">
            <a:xfrm rot="10800000">
              <a:off x="839" y="2568"/>
              <a:ext cx="358" cy="105"/>
              <a:chOff x="4785" y="1797"/>
              <a:chExt cx="454" cy="182"/>
            </a:xfrm>
          </p:grpSpPr>
          <p:cxnSp>
            <p:nvCxnSpPr>
              <p:cNvPr id="30735" name="AutoShape 15"/>
              <p:cNvCxnSpPr>
                <a:cxnSpLocks noChangeShapeType="1"/>
              </p:cNvCxnSpPr>
              <p:nvPr/>
            </p:nvCxnSpPr>
            <p:spPr bwMode="auto">
              <a:xfrm>
                <a:off x="4785" y="1888"/>
                <a:ext cx="454" cy="0"/>
              </a:xfrm>
              <a:prstGeom prst="straightConnector1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30736" name="Line 16"/>
              <p:cNvSpPr>
                <a:spLocks noChangeShapeType="1"/>
              </p:cNvSpPr>
              <p:nvPr/>
            </p:nvSpPr>
            <p:spPr bwMode="auto">
              <a:xfrm>
                <a:off x="4785" y="1797"/>
                <a:ext cx="0" cy="182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0737" name="Text Box 17"/>
            <p:cNvSpPr txBox="1">
              <a:spLocks noChangeArrowheads="1"/>
            </p:cNvSpPr>
            <p:nvPr/>
          </p:nvSpPr>
          <p:spPr bwMode="auto">
            <a:xfrm>
              <a:off x="328" y="2518"/>
              <a:ext cx="602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sz="1400" b="1">
                  <a:solidFill>
                    <a:srgbClr val="FF0000"/>
                  </a:solidFill>
                  <a:latin typeface="Times New Roman" pitchFamily="18" charset="0"/>
                </a:rPr>
                <a:t>inhibice MEK</a:t>
              </a:r>
            </a:p>
          </p:txBody>
        </p:sp>
      </p:grpSp>
      <p:sp>
        <p:nvSpPr>
          <p:cNvPr id="30746" name="Text Box 26"/>
          <p:cNvSpPr txBox="1">
            <a:spLocks noChangeArrowheads="1"/>
          </p:cNvSpPr>
          <p:nvPr/>
        </p:nvSpPr>
        <p:spPr bwMode="auto">
          <a:xfrm>
            <a:off x="1317963" y="2429575"/>
            <a:ext cx="1111250" cy="633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7240" rIns="90000" bIns="46800"/>
          <a:lstStyle>
            <a:lvl1pPr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ct val="93000"/>
              </a:lnSpc>
              <a:spcBef>
                <a:spcPts val="4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1200">
                <a:solidFill>
                  <a:srgbClr val="FF0000"/>
                </a:solidFill>
                <a:cs typeface="Arial" charset="0"/>
              </a:rPr>
              <a:t>FTI</a:t>
            </a:r>
          </a:p>
          <a:p>
            <a:pPr algn="ctr">
              <a:lnSpc>
                <a:spcPct val="93000"/>
              </a:lnSpc>
              <a:spcBef>
                <a:spcPts val="4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2200" b="1">
                <a:solidFill>
                  <a:srgbClr val="FF0000"/>
                </a:solidFill>
                <a:cs typeface="Arial" charset="0"/>
              </a:rPr>
              <a:t>X</a:t>
            </a:r>
          </a:p>
        </p:txBody>
      </p:sp>
      <p:pic>
        <p:nvPicPr>
          <p:cNvPr id="30748" name="Picture 2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3950" y="5137750"/>
            <a:ext cx="1717738" cy="1570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49" name="Picture 2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5050" y="3851313"/>
            <a:ext cx="1713775" cy="117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664CA9B7-8398-435D-EFFF-141177C6A72B}"/>
              </a:ext>
            </a:extLst>
          </p:cNvPr>
          <p:cNvSpPr txBox="1"/>
          <p:nvPr/>
        </p:nvSpPr>
        <p:spPr>
          <a:xfrm>
            <a:off x="6764400" y="3326400"/>
            <a:ext cx="2743200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sz="16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1" dur="500"/>
                                        <p:tgtEl>
                                          <p:spTgt spid="30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5" dur="indefinite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 additive="repl">
                                        <p:cTn id="16" dur="1000"/>
                                        <p:tgtEl>
                                          <p:spTgt spid="30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07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07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116632"/>
            <a:ext cx="8229600" cy="490537"/>
          </a:xfrm>
        </p:spPr>
        <p:txBody>
          <a:bodyPr/>
          <a:lstStyle/>
          <a:p>
            <a:pPr algn="l"/>
            <a:r>
              <a:rPr lang="cs-CZ" sz="1800" b="1" dirty="0">
                <a:solidFill>
                  <a:schemeClr val="tx1"/>
                </a:solidFill>
                <a:latin typeface="Calibri" pitchFamily="34" charset="0"/>
              </a:rPr>
              <a:t>Cílená terapie CML</a:t>
            </a:r>
          </a:p>
        </p:txBody>
      </p:sp>
      <p:pic>
        <p:nvPicPr>
          <p:cNvPr id="31748" name="Picture 4" descr="pavel_braze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052513"/>
            <a:ext cx="7489825" cy="5053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2"/>
          <p:cNvSpPr txBox="1">
            <a:spLocks noChangeArrowheads="1"/>
          </p:cNvSpPr>
          <p:nvPr/>
        </p:nvSpPr>
        <p:spPr bwMode="auto">
          <a:xfrm>
            <a:off x="179512" y="188640"/>
            <a:ext cx="8568952" cy="2369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40" tIns="45720" rIns="91440" bIns="45720" anchor="t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cs-CZ" b="1" dirty="0">
                <a:latin typeface="Calibri"/>
                <a:cs typeface="Calibri"/>
              </a:rPr>
              <a:t>Rakovinná kmenová buňka v klidovém stavu zodpovědná za relaps</a:t>
            </a:r>
          </a:p>
          <a:p>
            <a:endParaRPr lang="cs-CZ" sz="1600" b="1" dirty="0">
              <a:latin typeface="Calibri" pitchFamily="34" charset="0"/>
            </a:endParaRPr>
          </a:p>
          <a:p>
            <a:r>
              <a:rPr lang="cs-CZ" sz="1600" b="1" dirty="0">
                <a:latin typeface="Calibri"/>
                <a:cs typeface="Arial"/>
              </a:rPr>
              <a:t>Indukce vstupu kmenové buňky v klidovém stavu do b. cyklu</a:t>
            </a:r>
          </a:p>
          <a:p>
            <a:r>
              <a:rPr lang="cs-CZ" sz="1600" i="1" dirty="0">
                <a:latin typeface="Calibri" pitchFamily="34" charset="0"/>
                <a:cs typeface="Arial" charset="0"/>
              </a:rPr>
              <a:t>V</a:t>
            </a:r>
            <a:r>
              <a:rPr lang="cs-CZ" sz="1600" b="1" i="1" dirty="0">
                <a:latin typeface="Calibri" pitchFamily="34" charset="0"/>
                <a:cs typeface="Arial" charset="0"/>
              </a:rPr>
              <a:t> </a:t>
            </a:r>
            <a:r>
              <a:rPr lang="cs-CZ" sz="1600" i="1" dirty="0">
                <a:latin typeface="Calibri" pitchFamily="34" charset="0"/>
                <a:cs typeface="Arial" charset="0"/>
              </a:rPr>
              <a:t>kombinaci s konvenční chemoterapií</a:t>
            </a:r>
          </a:p>
          <a:p>
            <a:endParaRPr lang="cs-CZ" sz="1600" dirty="0">
              <a:latin typeface="Calibri" pitchFamily="34" charset="0"/>
              <a:cs typeface="Arial" charset="0"/>
            </a:endParaRPr>
          </a:p>
          <a:p>
            <a:r>
              <a:rPr lang="cs-CZ" sz="1600" b="1" dirty="0">
                <a:latin typeface="Calibri" pitchFamily="34" charset="0"/>
                <a:cs typeface="Arial" charset="0"/>
              </a:rPr>
              <a:t>Oxid arsenitý</a:t>
            </a:r>
            <a:r>
              <a:rPr lang="cs-CZ" sz="1600" dirty="0">
                <a:latin typeface="Calibri" pitchFamily="34" charset="0"/>
                <a:cs typeface="Arial" charset="0"/>
              </a:rPr>
              <a:t> (As</a:t>
            </a:r>
            <a:r>
              <a:rPr lang="cs-CZ" sz="1600" baseline="-25000" dirty="0">
                <a:latin typeface="Calibri" pitchFamily="34" charset="0"/>
                <a:cs typeface="Arial" charset="0"/>
              </a:rPr>
              <a:t>2</a:t>
            </a:r>
            <a:r>
              <a:rPr lang="cs-CZ" sz="1600" dirty="0">
                <a:latin typeface="Calibri" pitchFamily="34" charset="0"/>
                <a:cs typeface="Arial" charset="0"/>
              </a:rPr>
              <a:t>O</a:t>
            </a:r>
            <a:r>
              <a:rPr lang="cs-CZ" sz="1600" baseline="-25000" dirty="0">
                <a:latin typeface="Calibri" pitchFamily="34" charset="0"/>
                <a:cs typeface="Arial" charset="0"/>
              </a:rPr>
              <a:t>3</a:t>
            </a:r>
            <a:r>
              <a:rPr lang="cs-CZ" sz="1600" dirty="0">
                <a:latin typeface="Calibri" pitchFamily="34" charset="0"/>
                <a:cs typeface="Arial" charset="0"/>
              </a:rPr>
              <a:t>, </a:t>
            </a:r>
            <a:r>
              <a:rPr lang="cs-CZ" sz="1600" dirty="0" err="1">
                <a:latin typeface="Calibri" pitchFamily="34" charset="0"/>
                <a:cs typeface="Arial" charset="0"/>
              </a:rPr>
              <a:t>arsenic</a:t>
            </a:r>
            <a:r>
              <a:rPr lang="cs-CZ" sz="1600" dirty="0">
                <a:latin typeface="Calibri" pitchFamily="34" charset="0"/>
                <a:cs typeface="Arial" charset="0"/>
              </a:rPr>
              <a:t> </a:t>
            </a:r>
            <a:r>
              <a:rPr lang="cs-CZ" sz="1600" dirty="0" err="1">
                <a:latin typeface="Calibri" pitchFamily="34" charset="0"/>
                <a:cs typeface="Arial" charset="0"/>
              </a:rPr>
              <a:t>trioxide</a:t>
            </a:r>
            <a:r>
              <a:rPr lang="cs-CZ" sz="1600" dirty="0">
                <a:latin typeface="Calibri" pitchFamily="34" charset="0"/>
                <a:cs typeface="Arial" charset="0"/>
              </a:rPr>
              <a:t>, 1865 </a:t>
            </a:r>
            <a:r>
              <a:rPr lang="cs-CZ" sz="1600" dirty="0" err="1">
                <a:latin typeface="Calibri" pitchFamily="34" charset="0"/>
                <a:cs typeface="Arial" charset="0"/>
              </a:rPr>
              <a:t>Fowler</a:t>
            </a:r>
            <a:r>
              <a:rPr lang="cs-CZ" sz="1600" dirty="0">
                <a:latin typeface="Calibri" pitchFamily="34" charset="0"/>
                <a:cs typeface="Arial" charset="0"/>
              </a:rPr>
              <a:t> </a:t>
            </a:r>
            <a:r>
              <a:rPr lang="cs-CZ" sz="1600" dirty="0" err="1">
                <a:latin typeface="Calibri" pitchFamily="34" charset="0"/>
                <a:cs typeface="Arial" charset="0"/>
              </a:rPr>
              <a:t>solution</a:t>
            </a:r>
            <a:r>
              <a:rPr lang="cs-CZ" sz="1600" dirty="0">
                <a:latin typeface="Calibri" pitchFamily="34" charset="0"/>
                <a:cs typeface="Arial" charset="0"/>
              </a:rPr>
              <a:t>)</a:t>
            </a:r>
          </a:p>
          <a:p>
            <a:pPr>
              <a:buFontTx/>
              <a:buChar char="-"/>
            </a:pPr>
            <a:r>
              <a:rPr lang="cs-CZ" sz="1600" dirty="0">
                <a:latin typeface="Calibri"/>
                <a:cs typeface="Arial"/>
              </a:rPr>
              <a:t>reversibilně snižuje expresi PML proteinu (klidový stav skrze represi </a:t>
            </a:r>
            <a:r>
              <a:rPr lang="cs-CZ" sz="1600" dirty="0" err="1">
                <a:latin typeface="Calibri"/>
                <a:cs typeface="Arial"/>
              </a:rPr>
              <a:t>mTOR</a:t>
            </a:r>
            <a:r>
              <a:rPr lang="cs-CZ" sz="1600" dirty="0">
                <a:latin typeface="Calibri"/>
                <a:cs typeface="Arial"/>
              </a:rPr>
              <a:t>) → indukuje</a:t>
            </a:r>
            <a:r>
              <a:rPr lang="el-GR" sz="1600" dirty="0">
                <a:latin typeface="Calibri"/>
                <a:cs typeface="Arial"/>
              </a:rPr>
              <a:t> kmenové buňky v klidovém stavu ke vstupu do cell cycle, bez vyvolání apoptózy</a:t>
            </a:r>
            <a:endParaRPr lang="cs-CZ" sz="1600" dirty="0">
              <a:latin typeface="Calibri"/>
              <a:cs typeface="Arial"/>
            </a:endParaRPr>
          </a:p>
          <a:p>
            <a:pPr>
              <a:buFontTx/>
              <a:buChar char="-"/>
            </a:pPr>
            <a:r>
              <a:rPr lang="cs-CZ" sz="1600" dirty="0">
                <a:latin typeface="Calibri" pitchFamily="34" charset="0"/>
                <a:cs typeface="Arial" charset="0"/>
              </a:rPr>
              <a:t>léčba PML a CML</a:t>
            </a:r>
          </a:p>
        </p:txBody>
      </p:sp>
      <p:grpSp>
        <p:nvGrpSpPr>
          <p:cNvPr id="27987" name="Group 339"/>
          <p:cNvGrpSpPr>
            <a:grpSpLocks/>
          </p:cNvGrpSpPr>
          <p:nvPr/>
        </p:nvGrpSpPr>
        <p:grpSpPr bwMode="auto">
          <a:xfrm>
            <a:off x="648213" y="3491800"/>
            <a:ext cx="1295400" cy="1152525"/>
            <a:chOff x="431" y="2341"/>
            <a:chExt cx="816" cy="726"/>
          </a:xfrm>
        </p:grpSpPr>
        <p:grpSp>
          <p:nvGrpSpPr>
            <p:cNvPr id="27653" name="Group 5"/>
            <p:cNvGrpSpPr>
              <a:grpSpLocks/>
            </p:cNvGrpSpPr>
            <p:nvPr/>
          </p:nvGrpSpPr>
          <p:grpSpPr bwMode="auto">
            <a:xfrm>
              <a:off x="521" y="2523"/>
              <a:ext cx="227" cy="272"/>
              <a:chOff x="1020" y="2523"/>
              <a:chExt cx="907" cy="1179"/>
            </a:xfrm>
          </p:grpSpPr>
          <p:sp>
            <p:nvSpPr>
              <p:cNvPr id="27651" name="Oval 3"/>
              <p:cNvSpPr>
                <a:spLocks noChangeArrowheads="1"/>
              </p:cNvSpPr>
              <p:nvPr/>
            </p:nvSpPr>
            <p:spPr bwMode="auto">
              <a:xfrm>
                <a:off x="1020" y="2523"/>
                <a:ext cx="907" cy="1179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652" name="Oval 4"/>
              <p:cNvSpPr>
                <a:spLocks noChangeArrowheads="1"/>
              </p:cNvSpPr>
              <p:nvPr/>
            </p:nvSpPr>
            <p:spPr bwMode="auto">
              <a:xfrm>
                <a:off x="1338" y="2659"/>
                <a:ext cx="499" cy="499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7654" name="Group 6"/>
            <p:cNvGrpSpPr>
              <a:grpSpLocks/>
            </p:cNvGrpSpPr>
            <p:nvPr/>
          </p:nvGrpSpPr>
          <p:grpSpPr bwMode="auto">
            <a:xfrm>
              <a:off x="612" y="2387"/>
              <a:ext cx="227" cy="272"/>
              <a:chOff x="1020" y="2523"/>
              <a:chExt cx="907" cy="1179"/>
            </a:xfrm>
          </p:grpSpPr>
          <p:sp>
            <p:nvSpPr>
              <p:cNvPr id="27655" name="Oval 7"/>
              <p:cNvSpPr>
                <a:spLocks noChangeArrowheads="1"/>
              </p:cNvSpPr>
              <p:nvPr/>
            </p:nvSpPr>
            <p:spPr bwMode="auto">
              <a:xfrm>
                <a:off x="1020" y="2523"/>
                <a:ext cx="907" cy="1179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656" name="Oval 8"/>
              <p:cNvSpPr>
                <a:spLocks noChangeArrowheads="1"/>
              </p:cNvSpPr>
              <p:nvPr/>
            </p:nvSpPr>
            <p:spPr bwMode="auto">
              <a:xfrm>
                <a:off x="1338" y="2659"/>
                <a:ext cx="499" cy="499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7657" name="Group 9"/>
            <p:cNvGrpSpPr>
              <a:grpSpLocks/>
            </p:cNvGrpSpPr>
            <p:nvPr/>
          </p:nvGrpSpPr>
          <p:grpSpPr bwMode="auto">
            <a:xfrm>
              <a:off x="748" y="2523"/>
              <a:ext cx="227" cy="272"/>
              <a:chOff x="1020" y="2523"/>
              <a:chExt cx="907" cy="1179"/>
            </a:xfrm>
          </p:grpSpPr>
          <p:sp>
            <p:nvSpPr>
              <p:cNvPr id="27658" name="Oval 10"/>
              <p:cNvSpPr>
                <a:spLocks noChangeArrowheads="1"/>
              </p:cNvSpPr>
              <p:nvPr/>
            </p:nvSpPr>
            <p:spPr bwMode="auto">
              <a:xfrm>
                <a:off x="1020" y="2523"/>
                <a:ext cx="907" cy="1179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659" name="Oval 11"/>
              <p:cNvSpPr>
                <a:spLocks noChangeArrowheads="1"/>
              </p:cNvSpPr>
              <p:nvPr/>
            </p:nvSpPr>
            <p:spPr bwMode="auto">
              <a:xfrm>
                <a:off x="1338" y="2659"/>
                <a:ext cx="499" cy="499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7660" name="Group 12"/>
            <p:cNvGrpSpPr>
              <a:grpSpLocks/>
            </p:cNvGrpSpPr>
            <p:nvPr/>
          </p:nvGrpSpPr>
          <p:grpSpPr bwMode="auto">
            <a:xfrm>
              <a:off x="884" y="2659"/>
              <a:ext cx="227" cy="272"/>
              <a:chOff x="1020" y="2523"/>
              <a:chExt cx="907" cy="1179"/>
            </a:xfrm>
          </p:grpSpPr>
          <p:sp>
            <p:nvSpPr>
              <p:cNvPr id="27661" name="Oval 13"/>
              <p:cNvSpPr>
                <a:spLocks noChangeArrowheads="1"/>
              </p:cNvSpPr>
              <p:nvPr/>
            </p:nvSpPr>
            <p:spPr bwMode="auto">
              <a:xfrm>
                <a:off x="1020" y="2523"/>
                <a:ext cx="907" cy="1179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662" name="Oval 14"/>
              <p:cNvSpPr>
                <a:spLocks noChangeArrowheads="1"/>
              </p:cNvSpPr>
              <p:nvPr/>
            </p:nvSpPr>
            <p:spPr bwMode="auto">
              <a:xfrm>
                <a:off x="1338" y="2659"/>
                <a:ext cx="499" cy="499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7663" name="Group 15"/>
            <p:cNvGrpSpPr>
              <a:grpSpLocks/>
            </p:cNvGrpSpPr>
            <p:nvPr/>
          </p:nvGrpSpPr>
          <p:grpSpPr bwMode="auto">
            <a:xfrm>
              <a:off x="612" y="2659"/>
              <a:ext cx="227" cy="272"/>
              <a:chOff x="1020" y="2523"/>
              <a:chExt cx="907" cy="1179"/>
            </a:xfrm>
          </p:grpSpPr>
          <p:sp>
            <p:nvSpPr>
              <p:cNvPr id="27664" name="Oval 16"/>
              <p:cNvSpPr>
                <a:spLocks noChangeArrowheads="1"/>
              </p:cNvSpPr>
              <p:nvPr/>
            </p:nvSpPr>
            <p:spPr bwMode="auto">
              <a:xfrm>
                <a:off x="1020" y="2523"/>
                <a:ext cx="907" cy="1179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665" name="Oval 17"/>
              <p:cNvSpPr>
                <a:spLocks noChangeArrowheads="1"/>
              </p:cNvSpPr>
              <p:nvPr/>
            </p:nvSpPr>
            <p:spPr bwMode="auto">
              <a:xfrm>
                <a:off x="1338" y="2659"/>
                <a:ext cx="499" cy="499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7666" name="Group 18"/>
            <p:cNvGrpSpPr>
              <a:grpSpLocks/>
            </p:cNvGrpSpPr>
            <p:nvPr/>
          </p:nvGrpSpPr>
          <p:grpSpPr bwMode="auto">
            <a:xfrm>
              <a:off x="793" y="2387"/>
              <a:ext cx="227" cy="272"/>
              <a:chOff x="1020" y="2523"/>
              <a:chExt cx="907" cy="1179"/>
            </a:xfrm>
          </p:grpSpPr>
          <p:sp>
            <p:nvSpPr>
              <p:cNvPr id="27667" name="Oval 19"/>
              <p:cNvSpPr>
                <a:spLocks noChangeArrowheads="1"/>
              </p:cNvSpPr>
              <p:nvPr/>
            </p:nvSpPr>
            <p:spPr bwMode="auto">
              <a:xfrm>
                <a:off x="1020" y="2523"/>
                <a:ext cx="907" cy="1179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668" name="Oval 20"/>
              <p:cNvSpPr>
                <a:spLocks noChangeArrowheads="1"/>
              </p:cNvSpPr>
              <p:nvPr/>
            </p:nvSpPr>
            <p:spPr bwMode="auto">
              <a:xfrm>
                <a:off x="1338" y="2659"/>
                <a:ext cx="499" cy="499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7669" name="Group 21"/>
            <p:cNvGrpSpPr>
              <a:grpSpLocks/>
            </p:cNvGrpSpPr>
            <p:nvPr/>
          </p:nvGrpSpPr>
          <p:grpSpPr bwMode="auto">
            <a:xfrm>
              <a:off x="748" y="2795"/>
              <a:ext cx="227" cy="272"/>
              <a:chOff x="1020" y="2523"/>
              <a:chExt cx="907" cy="1179"/>
            </a:xfrm>
          </p:grpSpPr>
          <p:sp>
            <p:nvSpPr>
              <p:cNvPr id="27670" name="Oval 22"/>
              <p:cNvSpPr>
                <a:spLocks noChangeArrowheads="1"/>
              </p:cNvSpPr>
              <p:nvPr/>
            </p:nvSpPr>
            <p:spPr bwMode="auto">
              <a:xfrm>
                <a:off x="1020" y="2523"/>
                <a:ext cx="907" cy="1179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671" name="Oval 23"/>
              <p:cNvSpPr>
                <a:spLocks noChangeArrowheads="1"/>
              </p:cNvSpPr>
              <p:nvPr/>
            </p:nvSpPr>
            <p:spPr bwMode="auto">
              <a:xfrm>
                <a:off x="1338" y="2659"/>
                <a:ext cx="499" cy="499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7672" name="Group 24"/>
            <p:cNvGrpSpPr>
              <a:grpSpLocks/>
            </p:cNvGrpSpPr>
            <p:nvPr/>
          </p:nvGrpSpPr>
          <p:grpSpPr bwMode="auto">
            <a:xfrm>
              <a:off x="930" y="2704"/>
              <a:ext cx="227" cy="272"/>
              <a:chOff x="1020" y="2523"/>
              <a:chExt cx="907" cy="1179"/>
            </a:xfrm>
          </p:grpSpPr>
          <p:sp>
            <p:nvSpPr>
              <p:cNvPr id="27673" name="Oval 25"/>
              <p:cNvSpPr>
                <a:spLocks noChangeArrowheads="1"/>
              </p:cNvSpPr>
              <p:nvPr/>
            </p:nvSpPr>
            <p:spPr bwMode="auto">
              <a:xfrm>
                <a:off x="1020" y="2523"/>
                <a:ext cx="907" cy="1179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674" name="Oval 26"/>
              <p:cNvSpPr>
                <a:spLocks noChangeArrowheads="1"/>
              </p:cNvSpPr>
              <p:nvPr/>
            </p:nvSpPr>
            <p:spPr bwMode="auto">
              <a:xfrm>
                <a:off x="1338" y="2659"/>
                <a:ext cx="499" cy="499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7675" name="Group 27"/>
            <p:cNvGrpSpPr>
              <a:grpSpLocks/>
            </p:cNvGrpSpPr>
            <p:nvPr/>
          </p:nvGrpSpPr>
          <p:grpSpPr bwMode="auto">
            <a:xfrm>
              <a:off x="930" y="2432"/>
              <a:ext cx="227" cy="272"/>
              <a:chOff x="1020" y="2523"/>
              <a:chExt cx="907" cy="1179"/>
            </a:xfrm>
          </p:grpSpPr>
          <p:sp>
            <p:nvSpPr>
              <p:cNvPr id="27676" name="Oval 28"/>
              <p:cNvSpPr>
                <a:spLocks noChangeArrowheads="1"/>
              </p:cNvSpPr>
              <p:nvPr/>
            </p:nvSpPr>
            <p:spPr bwMode="auto">
              <a:xfrm>
                <a:off x="1020" y="2523"/>
                <a:ext cx="907" cy="1179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677" name="Oval 29"/>
              <p:cNvSpPr>
                <a:spLocks noChangeArrowheads="1"/>
              </p:cNvSpPr>
              <p:nvPr/>
            </p:nvSpPr>
            <p:spPr bwMode="auto">
              <a:xfrm>
                <a:off x="1338" y="2659"/>
                <a:ext cx="499" cy="499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7678" name="Group 30"/>
            <p:cNvGrpSpPr>
              <a:grpSpLocks/>
            </p:cNvGrpSpPr>
            <p:nvPr/>
          </p:nvGrpSpPr>
          <p:grpSpPr bwMode="auto">
            <a:xfrm>
              <a:off x="612" y="2568"/>
              <a:ext cx="227" cy="272"/>
              <a:chOff x="1020" y="2523"/>
              <a:chExt cx="907" cy="1179"/>
            </a:xfrm>
          </p:grpSpPr>
          <p:sp>
            <p:nvSpPr>
              <p:cNvPr id="27679" name="Oval 31"/>
              <p:cNvSpPr>
                <a:spLocks noChangeArrowheads="1"/>
              </p:cNvSpPr>
              <p:nvPr/>
            </p:nvSpPr>
            <p:spPr bwMode="auto">
              <a:xfrm>
                <a:off x="1020" y="2523"/>
                <a:ext cx="907" cy="1179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680" name="Oval 32"/>
              <p:cNvSpPr>
                <a:spLocks noChangeArrowheads="1"/>
              </p:cNvSpPr>
              <p:nvPr/>
            </p:nvSpPr>
            <p:spPr bwMode="auto">
              <a:xfrm>
                <a:off x="1338" y="2659"/>
                <a:ext cx="499" cy="499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7681" name="Group 33"/>
            <p:cNvGrpSpPr>
              <a:grpSpLocks/>
            </p:cNvGrpSpPr>
            <p:nvPr/>
          </p:nvGrpSpPr>
          <p:grpSpPr bwMode="auto">
            <a:xfrm>
              <a:off x="431" y="2614"/>
              <a:ext cx="227" cy="272"/>
              <a:chOff x="1020" y="2523"/>
              <a:chExt cx="907" cy="1179"/>
            </a:xfrm>
          </p:grpSpPr>
          <p:sp>
            <p:nvSpPr>
              <p:cNvPr id="27682" name="Oval 34"/>
              <p:cNvSpPr>
                <a:spLocks noChangeArrowheads="1"/>
              </p:cNvSpPr>
              <p:nvPr/>
            </p:nvSpPr>
            <p:spPr bwMode="auto">
              <a:xfrm>
                <a:off x="1020" y="2523"/>
                <a:ext cx="907" cy="1179"/>
              </a:xfrm>
              <a:prstGeom prst="ellipse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683" name="Oval 35"/>
              <p:cNvSpPr>
                <a:spLocks noChangeArrowheads="1"/>
              </p:cNvSpPr>
              <p:nvPr/>
            </p:nvSpPr>
            <p:spPr bwMode="auto">
              <a:xfrm>
                <a:off x="1338" y="2659"/>
                <a:ext cx="499" cy="499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7684" name="Group 36"/>
            <p:cNvGrpSpPr>
              <a:grpSpLocks/>
            </p:cNvGrpSpPr>
            <p:nvPr/>
          </p:nvGrpSpPr>
          <p:grpSpPr bwMode="auto">
            <a:xfrm>
              <a:off x="476" y="2478"/>
              <a:ext cx="227" cy="272"/>
              <a:chOff x="1020" y="2523"/>
              <a:chExt cx="907" cy="1179"/>
            </a:xfrm>
          </p:grpSpPr>
          <p:sp>
            <p:nvSpPr>
              <p:cNvPr id="27685" name="Oval 37"/>
              <p:cNvSpPr>
                <a:spLocks noChangeArrowheads="1"/>
              </p:cNvSpPr>
              <p:nvPr/>
            </p:nvSpPr>
            <p:spPr bwMode="auto">
              <a:xfrm>
                <a:off x="1020" y="2523"/>
                <a:ext cx="907" cy="1179"/>
              </a:xfrm>
              <a:prstGeom prst="ellipse">
                <a:avLst/>
              </a:prstGeom>
              <a:solidFill>
                <a:srgbClr val="99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686" name="Oval 38"/>
              <p:cNvSpPr>
                <a:spLocks noChangeArrowheads="1"/>
              </p:cNvSpPr>
              <p:nvPr/>
            </p:nvSpPr>
            <p:spPr bwMode="auto">
              <a:xfrm>
                <a:off x="1338" y="2659"/>
                <a:ext cx="499" cy="499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7687" name="Group 39"/>
            <p:cNvGrpSpPr>
              <a:grpSpLocks/>
            </p:cNvGrpSpPr>
            <p:nvPr/>
          </p:nvGrpSpPr>
          <p:grpSpPr bwMode="auto">
            <a:xfrm>
              <a:off x="1020" y="2795"/>
              <a:ext cx="227" cy="272"/>
              <a:chOff x="1020" y="2523"/>
              <a:chExt cx="907" cy="1179"/>
            </a:xfrm>
          </p:grpSpPr>
          <p:sp>
            <p:nvSpPr>
              <p:cNvPr id="27688" name="Oval 40"/>
              <p:cNvSpPr>
                <a:spLocks noChangeArrowheads="1"/>
              </p:cNvSpPr>
              <p:nvPr/>
            </p:nvSpPr>
            <p:spPr bwMode="auto">
              <a:xfrm>
                <a:off x="1020" y="2523"/>
                <a:ext cx="907" cy="1179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689" name="Oval 41"/>
              <p:cNvSpPr>
                <a:spLocks noChangeArrowheads="1"/>
              </p:cNvSpPr>
              <p:nvPr/>
            </p:nvSpPr>
            <p:spPr bwMode="auto">
              <a:xfrm>
                <a:off x="1338" y="2659"/>
                <a:ext cx="499" cy="499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7690" name="Group 42"/>
            <p:cNvGrpSpPr>
              <a:grpSpLocks/>
            </p:cNvGrpSpPr>
            <p:nvPr/>
          </p:nvGrpSpPr>
          <p:grpSpPr bwMode="auto">
            <a:xfrm>
              <a:off x="975" y="2568"/>
              <a:ext cx="227" cy="272"/>
              <a:chOff x="1020" y="2523"/>
              <a:chExt cx="907" cy="1179"/>
            </a:xfrm>
          </p:grpSpPr>
          <p:sp>
            <p:nvSpPr>
              <p:cNvPr id="27691" name="Oval 43"/>
              <p:cNvSpPr>
                <a:spLocks noChangeArrowheads="1"/>
              </p:cNvSpPr>
              <p:nvPr/>
            </p:nvSpPr>
            <p:spPr bwMode="auto">
              <a:xfrm>
                <a:off x="1020" y="2523"/>
                <a:ext cx="907" cy="1179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692" name="Oval 44"/>
              <p:cNvSpPr>
                <a:spLocks noChangeArrowheads="1"/>
              </p:cNvSpPr>
              <p:nvPr/>
            </p:nvSpPr>
            <p:spPr bwMode="auto">
              <a:xfrm>
                <a:off x="1338" y="2659"/>
                <a:ext cx="499" cy="499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7696" name="Group 48"/>
            <p:cNvGrpSpPr>
              <a:grpSpLocks/>
            </p:cNvGrpSpPr>
            <p:nvPr/>
          </p:nvGrpSpPr>
          <p:grpSpPr bwMode="auto">
            <a:xfrm>
              <a:off x="657" y="2750"/>
              <a:ext cx="227" cy="272"/>
              <a:chOff x="1020" y="2523"/>
              <a:chExt cx="907" cy="1179"/>
            </a:xfrm>
          </p:grpSpPr>
          <p:sp>
            <p:nvSpPr>
              <p:cNvPr id="27697" name="Oval 49"/>
              <p:cNvSpPr>
                <a:spLocks noChangeArrowheads="1"/>
              </p:cNvSpPr>
              <p:nvPr/>
            </p:nvSpPr>
            <p:spPr bwMode="auto">
              <a:xfrm>
                <a:off x="1020" y="2523"/>
                <a:ext cx="907" cy="1179"/>
              </a:xfrm>
              <a:prstGeom prst="ellipse">
                <a:avLst/>
              </a:prstGeom>
              <a:solidFill>
                <a:srgbClr val="99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698" name="Oval 50"/>
              <p:cNvSpPr>
                <a:spLocks noChangeArrowheads="1"/>
              </p:cNvSpPr>
              <p:nvPr/>
            </p:nvSpPr>
            <p:spPr bwMode="auto">
              <a:xfrm>
                <a:off x="1338" y="2659"/>
                <a:ext cx="499" cy="499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7699" name="Group 51"/>
            <p:cNvGrpSpPr>
              <a:grpSpLocks/>
            </p:cNvGrpSpPr>
            <p:nvPr/>
          </p:nvGrpSpPr>
          <p:grpSpPr bwMode="auto">
            <a:xfrm>
              <a:off x="839" y="2478"/>
              <a:ext cx="227" cy="272"/>
              <a:chOff x="1020" y="2523"/>
              <a:chExt cx="907" cy="1179"/>
            </a:xfrm>
          </p:grpSpPr>
          <p:sp>
            <p:nvSpPr>
              <p:cNvPr id="27700" name="Oval 52"/>
              <p:cNvSpPr>
                <a:spLocks noChangeArrowheads="1"/>
              </p:cNvSpPr>
              <p:nvPr/>
            </p:nvSpPr>
            <p:spPr bwMode="auto">
              <a:xfrm>
                <a:off x="1020" y="2523"/>
                <a:ext cx="907" cy="1179"/>
              </a:xfrm>
              <a:prstGeom prst="ellipse">
                <a:avLst/>
              </a:prstGeom>
              <a:solidFill>
                <a:srgbClr val="99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701" name="Oval 53"/>
              <p:cNvSpPr>
                <a:spLocks noChangeArrowheads="1"/>
              </p:cNvSpPr>
              <p:nvPr/>
            </p:nvSpPr>
            <p:spPr bwMode="auto">
              <a:xfrm>
                <a:off x="1338" y="2659"/>
                <a:ext cx="499" cy="499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7702" name="Group 54"/>
            <p:cNvGrpSpPr>
              <a:grpSpLocks/>
            </p:cNvGrpSpPr>
            <p:nvPr/>
          </p:nvGrpSpPr>
          <p:grpSpPr bwMode="auto">
            <a:xfrm>
              <a:off x="975" y="2795"/>
              <a:ext cx="227" cy="272"/>
              <a:chOff x="1020" y="2523"/>
              <a:chExt cx="907" cy="1179"/>
            </a:xfrm>
          </p:grpSpPr>
          <p:sp>
            <p:nvSpPr>
              <p:cNvPr id="27703" name="Oval 55"/>
              <p:cNvSpPr>
                <a:spLocks noChangeArrowheads="1"/>
              </p:cNvSpPr>
              <p:nvPr/>
            </p:nvSpPr>
            <p:spPr bwMode="auto">
              <a:xfrm>
                <a:off x="1020" y="2523"/>
                <a:ext cx="907" cy="1179"/>
              </a:xfrm>
              <a:prstGeom prst="ellipse">
                <a:avLst/>
              </a:prstGeom>
              <a:solidFill>
                <a:srgbClr val="99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704" name="Oval 56"/>
              <p:cNvSpPr>
                <a:spLocks noChangeArrowheads="1"/>
              </p:cNvSpPr>
              <p:nvPr/>
            </p:nvSpPr>
            <p:spPr bwMode="auto">
              <a:xfrm>
                <a:off x="1338" y="2659"/>
                <a:ext cx="499" cy="499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7705" name="Group 57"/>
            <p:cNvGrpSpPr>
              <a:grpSpLocks/>
            </p:cNvGrpSpPr>
            <p:nvPr/>
          </p:nvGrpSpPr>
          <p:grpSpPr bwMode="auto">
            <a:xfrm>
              <a:off x="703" y="2341"/>
              <a:ext cx="227" cy="272"/>
              <a:chOff x="1020" y="2523"/>
              <a:chExt cx="907" cy="1179"/>
            </a:xfrm>
          </p:grpSpPr>
          <p:sp>
            <p:nvSpPr>
              <p:cNvPr id="27706" name="Oval 58"/>
              <p:cNvSpPr>
                <a:spLocks noChangeArrowheads="1"/>
              </p:cNvSpPr>
              <p:nvPr/>
            </p:nvSpPr>
            <p:spPr bwMode="auto">
              <a:xfrm>
                <a:off x="1020" y="2523"/>
                <a:ext cx="907" cy="1179"/>
              </a:xfrm>
              <a:prstGeom prst="ellipse">
                <a:avLst/>
              </a:prstGeom>
              <a:solidFill>
                <a:srgbClr val="99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707" name="Oval 59"/>
              <p:cNvSpPr>
                <a:spLocks noChangeArrowheads="1"/>
              </p:cNvSpPr>
              <p:nvPr/>
            </p:nvSpPr>
            <p:spPr bwMode="auto">
              <a:xfrm>
                <a:off x="1338" y="2659"/>
                <a:ext cx="499" cy="499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7708" name="Group 60"/>
            <p:cNvGrpSpPr>
              <a:grpSpLocks/>
            </p:cNvGrpSpPr>
            <p:nvPr/>
          </p:nvGrpSpPr>
          <p:grpSpPr bwMode="auto">
            <a:xfrm>
              <a:off x="748" y="2568"/>
              <a:ext cx="227" cy="272"/>
              <a:chOff x="1020" y="2523"/>
              <a:chExt cx="907" cy="1179"/>
            </a:xfrm>
          </p:grpSpPr>
          <p:sp>
            <p:nvSpPr>
              <p:cNvPr id="27709" name="Oval 61"/>
              <p:cNvSpPr>
                <a:spLocks noChangeArrowheads="1"/>
              </p:cNvSpPr>
              <p:nvPr/>
            </p:nvSpPr>
            <p:spPr bwMode="auto">
              <a:xfrm>
                <a:off x="1020" y="2523"/>
                <a:ext cx="907" cy="1179"/>
              </a:xfrm>
              <a:prstGeom prst="ellipse">
                <a:avLst/>
              </a:prstGeom>
              <a:solidFill>
                <a:srgbClr val="00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710" name="Oval 62"/>
              <p:cNvSpPr>
                <a:spLocks noChangeArrowheads="1"/>
              </p:cNvSpPr>
              <p:nvPr/>
            </p:nvSpPr>
            <p:spPr bwMode="auto">
              <a:xfrm>
                <a:off x="1338" y="2659"/>
                <a:ext cx="499" cy="499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7711" name="Group 63"/>
            <p:cNvGrpSpPr>
              <a:grpSpLocks/>
            </p:cNvGrpSpPr>
            <p:nvPr/>
          </p:nvGrpSpPr>
          <p:grpSpPr bwMode="auto">
            <a:xfrm>
              <a:off x="975" y="2387"/>
              <a:ext cx="227" cy="272"/>
              <a:chOff x="1020" y="2523"/>
              <a:chExt cx="907" cy="1179"/>
            </a:xfrm>
          </p:grpSpPr>
          <p:sp>
            <p:nvSpPr>
              <p:cNvPr id="27712" name="Oval 64"/>
              <p:cNvSpPr>
                <a:spLocks noChangeArrowheads="1"/>
              </p:cNvSpPr>
              <p:nvPr/>
            </p:nvSpPr>
            <p:spPr bwMode="auto">
              <a:xfrm>
                <a:off x="1020" y="2523"/>
                <a:ext cx="907" cy="1179"/>
              </a:xfrm>
              <a:prstGeom prst="ellipse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713" name="Oval 65"/>
              <p:cNvSpPr>
                <a:spLocks noChangeArrowheads="1"/>
              </p:cNvSpPr>
              <p:nvPr/>
            </p:nvSpPr>
            <p:spPr bwMode="auto">
              <a:xfrm>
                <a:off x="1338" y="2659"/>
                <a:ext cx="499" cy="499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7714" name="Group 66"/>
            <p:cNvGrpSpPr>
              <a:grpSpLocks/>
            </p:cNvGrpSpPr>
            <p:nvPr/>
          </p:nvGrpSpPr>
          <p:grpSpPr bwMode="auto">
            <a:xfrm>
              <a:off x="930" y="2750"/>
              <a:ext cx="227" cy="272"/>
              <a:chOff x="1020" y="2523"/>
              <a:chExt cx="907" cy="1179"/>
            </a:xfrm>
          </p:grpSpPr>
          <p:sp>
            <p:nvSpPr>
              <p:cNvPr id="27715" name="Oval 67"/>
              <p:cNvSpPr>
                <a:spLocks noChangeArrowheads="1"/>
              </p:cNvSpPr>
              <p:nvPr/>
            </p:nvSpPr>
            <p:spPr bwMode="auto">
              <a:xfrm>
                <a:off x="1020" y="2523"/>
                <a:ext cx="907" cy="1179"/>
              </a:xfrm>
              <a:prstGeom prst="ellipse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716" name="Oval 68"/>
              <p:cNvSpPr>
                <a:spLocks noChangeArrowheads="1"/>
              </p:cNvSpPr>
              <p:nvPr/>
            </p:nvSpPr>
            <p:spPr bwMode="auto">
              <a:xfrm>
                <a:off x="1338" y="2659"/>
                <a:ext cx="499" cy="499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27771" name="Group 123"/>
          <p:cNvGrpSpPr>
            <a:grpSpLocks/>
          </p:cNvGrpSpPr>
          <p:nvPr/>
        </p:nvGrpSpPr>
        <p:grpSpPr bwMode="auto">
          <a:xfrm>
            <a:off x="4031175" y="3852163"/>
            <a:ext cx="360363" cy="431800"/>
            <a:chOff x="1020" y="2523"/>
            <a:chExt cx="907" cy="1179"/>
          </a:xfrm>
        </p:grpSpPr>
        <p:sp>
          <p:nvSpPr>
            <p:cNvPr id="27772" name="Oval 124"/>
            <p:cNvSpPr>
              <a:spLocks noChangeArrowheads="1"/>
            </p:cNvSpPr>
            <p:nvPr/>
          </p:nvSpPr>
          <p:spPr bwMode="auto">
            <a:xfrm>
              <a:off x="1020" y="2523"/>
              <a:ext cx="907" cy="1179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773" name="Oval 125"/>
            <p:cNvSpPr>
              <a:spLocks noChangeArrowheads="1"/>
            </p:cNvSpPr>
            <p:nvPr/>
          </p:nvSpPr>
          <p:spPr bwMode="auto">
            <a:xfrm>
              <a:off x="1338" y="2659"/>
              <a:ext cx="499" cy="499"/>
            </a:xfrm>
            <a:prstGeom prst="ellipse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7990" name="Group 342"/>
          <p:cNvGrpSpPr>
            <a:grpSpLocks/>
          </p:cNvGrpSpPr>
          <p:nvPr/>
        </p:nvGrpSpPr>
        <p:grpSpPr bwMode="auto">
          <a:xfrm>
            <a:off x="6696588" y="3491800"/>
            <a:ext cx="1295400" cy="1152525"/>
            <a:chOff x="4241" y="2341"/>
            <a:chExt cx="816" cy="726"/>
          </a:xfrm>
        </p:grpSpPr>
        <p:grpSp>
          <p:nvGrpSpPr>
            <p:cNvPr id="27780" name="Group 132"/>
            <p:cNvGrpSpPr>
              <a:grpSpLocks/>
            </p:cNvGrpSpPr>
            <p:nvPr/>
          </p:nvGrpSpPr>
          <p:grpSpPr bwMode="auto">
            <a:xfrm>
              <a:off x="4331" y="2523"/>
              <a:ext cx="227" cy="272"/>
              <a:chOff x="1020" y="2523"/>
              <a:chExt cx="907" cy="1179"/>
            </a:xfrm>
          </p:grpSpPr>
          <p:sp>
            <p:nvSpPr>
              <p:cNvPr id="27781" name="Oval 133"/>
              <p:cNvSpPr>
                <a:spLocks noChangeArrowheads="1"/>
              </p:cNvSpPr>
              <p:nvPr/>
            </p:nvSpPr>
            <p:spPr bwMode="auto">
              <a:xfrm>
                <a:off x="1020" y="2523"/>
                <a:ext cx="907" cy="1179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782" name="Oval 134"/>
              <p:cNvSpPr>
                <a:spLocks noChangeArrowheads="1"/>
              </p:cNvSpPr>
              <p:nvPr/>
            </p:nvSpPr>
            <p:spPr bwMode="auto">
              <a:xfrm>
                <a:off x="1338" y="2659"/>
                <a:ext cx="499" cy="499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7783" name="Group 135"/>
            <p:cNvGrpSpPr>
              <a:grpSpLocks/>
            </p:cNvGrpSpPr>
            <p:nvPr/>
          </p:nvGrpSpPr>
          <p:grpSpPr bwMode="auto">
            <a:xfrm>
              <a:off x="4422" y="2387"/>
              <a:ext cx="227" cy="272"/>
              <a:chOff x="1020" y="2523"/>
              <a:chExt cx="907" cy="1179"/>
            </a:xfrm>
          </p:grpSpPr>
          <p:sp>
            <p:nvSpPr>
              <p:cNvPr id="27784" name="Oval 136"/>
              <p:cNvSpPr>
                <a:spLocks noChangeArrowheads="1"/>
              </p:cNvSpPr>
              <p:nvPr/>
            </p:nvSpPr>
            <p:spPr bwMode="auto">
              <a:xfrm>
                <a:off x="1020" y="2523"/>
                <a:ext cx="907" cy="1179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785" name="Oval 137"/>
              <p:cNvSpPr>
                <a:spLocks noChangeArrowheads="1"/>
              </p:cNvSpPr>
              <p:nvPr/>
            </p:nvSpPr>
            <p:spPr bwMode="auto">
              <a:xfrm>
                <a:off x="1338" y="2659"/>
                <a:ext cx="499" cy="499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7786" name="Group 138"/>
            <p:cNvGrpSpPr>
              <a:grpSpLocks/>
            </p:cNvGrpSpPr>
            <p:nvPr/>
          </p:nvGrpSpPr>
          <p:grpSpPr bwMode="auto">
            <a:xfrm>
              <a:off x="4558" y="2523"/>
              <a:ext cx="227" cy="272"/>
              <a:chOff x="1020" y="2523"/>
              <a:chExt cx="907" cy="1179"/>
            </a:xfrm>
          </p:grpSpPr>
          <p:sp>
            <p:nvSpPr>
              <p:cNvPr id="27787" name="Oval 139"/>
              <p:cNvSpPr>
                <a:spLocks noChangeArrowheads="1"/>
              </p:cNvSpPr>
              <p:nvPr/>
            </p:nvSpPr>
            <p:spPr bwMode="auto">
              <a:xfrm>
                <a:off x="1020" y="2523"/>
                <a:ext cx="907" cy="1179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788" name="Oval 140"/>
              <p:cNvSpPr>
                <a:spLocks noChangeArrowheads="1"/>
              </p:cNvSpPr>
              <p:nvPr/>
            </p:nvSpPr>
            <p:spPr bwMode="auto">
              <a:xfrm>
                <a:off x="1338" y="2659"/>
                <a:ext cx="499" cy="499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7789" name="Group 141"/>
            <p:cNvGrpSpPr>
              <a:grpSpLocks/>
            </p:cNvGrpSpPr>
            <p:nvPr/>
          </p:nvGrpSpPr>
          <p:grpSpPr bwMode="auto">
            <a:xfrm>
              <a:off x="4694" y="2659"/>
              <a:ext cx="227" cy="272"/>
              <a:chOff x="1020" y="2523"/>
              <a:chExt cx="907" cy="1179"/>
            </a:xfrm>
          </p:grpSpPr>
          <p:sp>
            <p:nvSpPr>
              <p:cNvPr id="27790" name="Oval 142"/>
              <p:cNvSpPr>
                <a:spLocks noChangeArrowheads="1"/>
              </p:cNvSpPr>
              <p:nvPr/>
            </p:nvSpPr>
            <p:spPr bwMode="auto">
              <a:xfrm>
                <a:off x="1020" y="2523"/>
                <a:ext cx="907" cy="1179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791" name="Oval 143"/>
              <p:cNvSpPr>
                <a:spLocks noChangeArrowheads="1"/>
              </p:cNvSpPr>
              <p:nvPr/>
            </p:nvSpPr>
            <p:spPr bwMode="auto">
              <a:xfrm>
                <a:off x="1338" y="2659"/>
                <a:ext cx="499" cy="499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7792" name="Group 144"/>
            <p:cNvGrpSpPr>
              <a:grpSpLocks/>
            </p:cNvGrpSpPr>
            <p:nvPr/>
          </p:nvGrpSpPr>
          <p:grpSpPr bwMode="auto">
            <a:xfrm>
              <a:off x="4422" y="2659"/>
              <a:ext cx="227" cy="272"/>
              <a:chOff x="1020" y="2523"/>
              <a:chExt cx="907" cy="1179"/>
            </a:xfrm>
          </p:grpSpPr>
          <p:sp>
            <p:nvSpPr>
              <p:cNvPr id="27793" name="Oval 145"/>
              <p:cNvSpPr>
                <a:spLocks noChangeArrowheads="1"/>
              </p:cNvSpPr>
              <p:nvPr/>
            </p:nvSpPr>
            <p:spPr bwMode="auto">
              <a:xfrm>
                <a:off x="1020" y="2523"/>
                <a:ext cx="907" cy="1179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794" name="Oval 146"/>
              <p:cNvSpPr>
                <a:spLocks noChangeArrowheads="1"/>
              </p:cNvSpPr>
              <p:nvPr/>
            </p:nvSpPr>
            <p:spPr bwMode="auto">
              <a:xfrm>
                <a:off x="1338" y="2659"/>
                <a:ext cx="499" cy="499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7795" name="Group 147"/>
            <p:cNvGrpSpPr>
              <a:grpSpLocks/>
            </p:cNvGrpSpPr>
            <p:nvPr/>
          </p:nvGrpSpPr>
          <p:grpSpPr bwMode="auto">
            <a:xfrm>
              <a:off x="4603" y="2387"/>
              <a:ext cx="227" cy="272"/>
              <a:chOff x="1020" y="2523"/>
              <a:chExt cx="907" cy="1179"/>
            </a:xfrm>
          </p:grpSpPr>
          <p:sp>
            <p:nvSpPr>
              <p:cNvPr id="27796" name="Oval 148"/>
              <p:cNvSpPr>
                <a:spLocks noChangeArrowheads="1"/>
              </p:cNvSpPr>
              <p:nvPr/>
            </p:nvSpPr>
            <p:spPr bwMode="auto">
              <a:xfrm>
                <a:off x="1020" y="2523"/>
                <a:ext cx="907" cy="1179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797" name="Oval 149"/>
              <p:cNvSpPr>
                <a:spLocks noChangeArrowheads="1"/>
              </p:cNvSpPr>
              <p:nvPr/>
            </p:nvSpPr>
            <p:spPr bwMode="auto">
              <a:xfrm>
                <a:off x="1338" y="2659"/>
                <a:ext cx="499" cy="499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7798" name="Group 150"/>
            <p:cNvGrpSpPr>
              <a:grpSpLocks/>
            </p:cNvGrpSpPr>
            <p:nvPr/>
          </p:nvGrpSpPr>
          <p:grpSpPr bwMode="auto">
            <a:xfrm>
              <a:off x="4558" y="2795"/>
              <a:ext cx="227" cy="272"/>
              <a:chOff x="1020" y="2523"/>
              <a:chExt cx="907" cy="1179"/>
            </a:xfrm>
          </p:grpSpPr>
          <p:sp>
            <p:nvSpPr>
              <p:cNvPr id="27799" name="Oval 151"/>
              <p:cNvSpPr>
                <a:spLocks noChangeArrowheads="1"/>
              </p:cNvSpPr>
              <p:nvPr/>
            </p:nvSpPr>
            <p:spPr bwMode="auto">
              <a:xfrm>
                <a:off x="1020" y="2523"/>
                <a:ext cx="907" cy="1179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800" name="Oval 152"/>
              <p:cNvSpPr>
                <a:spLocks noChangeArrowheads="1"/>
              </p:cNvSpPr>
              <p:nvPr/>
            </p:nvSpPr>
            <p:spPr bwMode="auto">
              <a:xfrm>
                <a:off x="1338" y="2659"/>
                <a:ext cx="499" cy="499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7801" name="Group 153"/>
            <p:cNvGrpSpPr>
              <a:grpSpLocks/>
            </p:cNvGrpSpPr>
            <p:nvPr/>
          </p:nvGrpSpPr>
          <p:grpSpPr bwMode="auto">
            <a:xfrm>
              <a:off x="4740" y="2704"/>
              <a:ext cx="227" cy="272"/>
              <a:chOff x="1020" y="2523"/>
              <a:chExt cx="907" cy="1179"/>
            </a:xfrm>
          </p:grpSpPr>
          <p:sp>
            <p:nvSpPr>
              <p:cNvPr id="27802" name="Oval 154"/>
              <p:cNvSpPr>
                <a:spLocks noChangeArrowheads="1"/>
              </p:cNvSpPr>
              <p:nvPr/>
            </p:nvSpPr>
            <p:spPr bwMode="auto">
              <a:xfrm>
                <a:off x="1020" y="2523"/>
                <a:ext cx="907" cy="1179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803" name="Oval 155"/>
              <p:cNvSpPr>
                <a:spLocks noChangeArrowheads="1"/>
              </p:cNvSpPr>
              <p:nvPr/>
            </p:nvSpPr>
            <p:spPr bwMode="auto">
              <a:xfrm>
                <a:off x="1338" y="2659"/>
                <a:ext cx="499" cy="499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7804" name="Group 156"/>
            <p:cNvGrpSpPr>
              <a:grpSpLocks/>
            </p:cNvGrpSpPr>
            <p:nvPr/>
          </p:nvGrpSpPr>
          <p:grpSpPr bwMode="auto">
            <a:xfrm>
              <a:off x="4740" y="2432"/>
              <a:ext cx="227" cy="272"/>
              <a:chOff x="1020" y="2523"/>
              <a:chExt cx="907" cy="1179"/>
            </a:xfrm>
          </p:grpSpPr>
          <p:sp>
            <p:nvSpPr>
              <p:cNvPr id="27805" name="Oval 157"/>
              <p:cNvSpPr>
                <a:spLocks noChangeArrowheads="1"/>
              </p:cNvSpPr>
              <p:nvPr/>
            </p:nvSpPr>
            <p:spPr bwMode="auto">
              <a:xfrm>
                <a:off x="1020" y="2523"/>
                <a:ext cx="907" cy="1179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806" name="Oval 158"/>
              <p:cNvSpPr>
                <a:spLocks noChangeArrowheads="1"/>
              </p:cNvSpPr>
              <p:nvPr/>
            </p:nvSpPr>
            <p:spPr bwMode="auto">
              <a:xfrm>
                <a:off x="1338" y="2659"/>
                <a:ext cx="499" cy="499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7807" name="Group 159"/>
            <p:cNvGrpSpPr>
              <a:grpSpLocks/>
            </p:cNvGrpSpPr>
            <p:nvPr/>
          </p:nvGrpSpPr>
          <p:grpSpPr bwMode="auto">
            <a:xfrm>
              <a:off x="4422" y="2568"/>
              <a:ext cx="227" cy="272"/>
              <a:chOff x="1020" y="2523"/>
              <a:chExt cx="907" cy="1179"/>
            </a:xfrm>
          </p:grpSpPr>
          <p:sp>
            <p:nvSpPr>
              <p:cNvPr id="27808" name="Oval 160"/>
              <p:cNvSpPr>
                <a:spLocks noChangeArrowheads="1"/>
              </p:cNvSpPr>
              <p:nvPr/>
            </p:nvSpPr>
            <p:spPr bwMode="auto">
              <a:xfrm>
                <a:off x="1020" y="2523"/>
                <a:ext cx="907" cy="1179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809" name="Oval 161"/>
              <p:cNvSpPr>
                <a:spLocks noChangeArrowheads="1"/>
              </p:cNvSpPr>
              <p:nvPr/>
            </p:nvSpPr>
            <p:spPr bwMode="auto">
              <a:xfrm>
                <a:off x="1338" y="2659"/>
                <a:ext cx="499" cy="499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7810" name="Group 162"/>
            <p:cNvGrpSpPr>
              <a:grpSpLocks/>
            </p:cNvGrpSpPr>
            <p:nvPr/>
          </p:nvGrpSpPr>
          <p:grpSpPr bwMode="auto">
            <a:xfrm>
              <a:off x="4241" y="2614"/>
              <a:ext cx="227" cy="272"/>
              <a:chOff x="1020" y="2523"/>
              <a:chExt cx="907" cy="1179"/>
            </a:xfrm>
          </p:grpSpPr>
          <p:sp>
            <p:nvSpPr>
              <p:cNvPr id="27811" name="Oval 163"/>
              <p:cNvSpPr>
                <a:spLocks noChangeArrowheads="1"/>
              </p:cNvSpPr>
              <p:nvPr/>
            </p:nvSpPr>
            <p:spPr bwMode="auto">
              <a:xfrm>
                <a:off x="1020" y="2523"/>
                <a:ext cx="907" cy="1179"/>
              </a:xfrm>
              <a:prstGeom prst="ellipse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812" name="Oval 164"/>
              <p:cNvSpPr>
                <a:spLocks noChangeArrowheads="1"/>
              </p:cNvSpPr>
              <p:nvPr/>
            </p:nvSpPr>
            <p:spPr bwMode="auto">
              <a:xfrm>
                <a:off x="1338" y="2659"/>
                <a:ext cx="499" cy="499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7813" name="Group 165"/>
            <p:cNvGrpSpPr>
              <a:grpSpLocks/>
            </p:cNvGrpSpPr>
            <p:nvPr/>
          </p:nvGrpSpPr>
          <p:grpSpPr bwMode="auto">
            <a:xfrm>
              <a:off x="4286" y="2478"/>
              <a:ext cx="227" cy="272"/>
              <a:chOff x="1020" y="2523"/>
              <a:chExt cx="907" cy="1179"/>
            </a:xfrm>
          </p:grpSpPr>
          <p:sp>
            <p:nvSpPr>
              <p:cNvPr id="27814" name="Oval 166"/>
              <p:cNvSpPr>
                <a:spLocks noChangeArrowheads="1"/>
              </p:cNvSpPr>
              <p:nvPr/>
            </p:nvSpPr>
            <p:spPr bwMode="auto">
              <a:xfrm>
                <a:off x="1020" y="2523"/>
                <a:ext cx="907" cy="1179"/>
              </a:xfrm>
              <a:prstGeom prst="ellipse">
                <a:avLst/>
              </a:prstGeom>
              <a:solidFill>
                <a:srgbClr val="99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815" name="Oval 167"/>
              <p:cNvSpPr>
                <a:spLocks noChangeArrowheads="1"/>
              </p:cNvSpPr>
              <p:nvPr/>
            </p:nvSpPr>
            <p:spPr bwMode="auto">
              <a:xfrm>
                <a:off x="1338" y="2659"/>
                <a:ext cx="499" cy="499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7816" name="Group 168"/>
            <p:cNvGrpSpPr>
              <a:grpSpLocks/>
            </p:cNvGrpSpPr>
            <p:nvPr/>
          </p:nvGrpSpPr>
          <p:grpSpPr bwMode="auto">
            <a:xfrm>
              <a:off x="4830" y="2795"/>
              <a:ext cx="227" cy="272"/>
              <a:chOff x="1020" y="2523"/>
              <a:chExt cx="907" cy="1179"/>
            </a:xfrm>
          </p:grpSpPr>
          <p:sp>
            <p:nvSpPr>
              <p:cNvPr id="27817" name="Oval 169"/>
              <p:cNvSpPr>
                <a:spLocks noChangeArrowheads="1"/>
              </p:cNvSpPr>
              <p:nvPr/>
            </p:nvSpPr>
            <p:spPr bwMode="auto">
              <a:xfrm>
                <a:off x="1020" y="2523"/>
                <a:ext cx="907" cy="1179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818" name="Oval 170"/>
              <p:cNvSpPr>
                <a:spLocks noChangeArrowheads="1"/>
              </p:cNvSpPr>
              <p:nvPr/>
            </p:nvSpPr>
            <p:spPr bwMode="auto">
              <a:xfrm>
                <a:off x="1338" y="2659"/>
                <a:ext cx="499" cy="499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7819" name="Group 171"/>
            <p:cNvGrpSpPr>
              <a:grpSpLocks/>
            </p:cNvGrpSpPr>
            <p:nvPr/>
          </p:nvGrpSpPr>
          <p:grpSpPr bwMode="auto">
            <a:xfrm>
              <a:off x="4785" y="2568"/>
              <a:ext cx="227" cy="272"/>
              <a:chOff x="1020" y="2523"/>
              <a:chExt cx="907" cy="1179"/>
            </a:xfrm>
          </p:grpSpPr>
          <p:sp>
            <p:nvSpPr>
              <p:cNvPr id="27820" name="Oval 172"/>
              <p:cNvSpPr>
                <a:spLocks noChangeArrowheads="1"/>
              </p:cNvSpPr>
              <p:nvPr/>
            </p:nvSpPr>
            <p:spPr bwMode="auto">
              <a:xfrm>
                <a:off x="1020" y="2523"/>
                <a:ext cx="907" cy="1179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821" name="Oval 173"/>
              <p:cNvSpPr>
                <a:spLocks noChangeArrowheads="1"/>
              </p:cNvSpPr>
              <p:nvPr/>
            </p:nvSpPr>
            <p:spPr bwMode="auto">
              <a:xfrm>
                <a:off x="1338" y="2659"/>
                <a:ext cx="499" cy="499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7822" name="Group 174"/>
            <p:cNvGrpSpPr>
              <a:grpSpLocks/>
            </p:cNvGrpSpPr>
            <p:nvPr/>
          </p:nvGrpSpPr>
          <p:grpSpPr bwMode="auto">
            <a:xfrm>
              <a:off x="4467" y="2750"/>
              <a:ext cx="227" cy="272"/>
              <a:chOff x="1020" y="2523"/>
              <a:chExt cx="907" cy="1179"/>
            </a:xfrm>
          </p:grpSpPr>
          <p:sp>
            <p:nvSpPr>
              <p:cNvPr id="27823" name="Oval 175"/>
              <p:cNvSpPr>
                <a:spLocks noChangeArrowheads="1"/>
              </p:cNvSpPr>
              <p:nvPr/>
            </p:nvSpPr>
            <p:spPr bwMode="auto">
              <a:xfrm>
                <a:off x="1020" y="2523"/>
                <a:ext cx="907" cy="1179"/>
              </a:xfrm>
              <a:prstGeom prst="ellipse">
                <a:avLst/>
              </a:prstGeom>
              <a:solidFill>
                <a:srgbClr val="99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824" name="Oval 176"/>
              <p:cNvSpPr>
                <a:spLocks noChangeArrowheads="1"/>
              </p:cNvSpPr>
              <p:nvPr/>
            </p:nvSpPr>
            <p:spPr bwMode="auto">
              <a:xfrm>
                <a:off x="1338" y="2659"/>
                <a:ext cx="499" cy="499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7825" name="Group 177"/>
            <p:cNvGrpSpPr>
              <a:grpSpLocks/>
            </p:cNvGrpSpPr>
            <p:nvPr/>
          </p:nvGrpSpPr>
          <p:grpSpPr bwMode="auto">
            <a:xfrm>
              <a:off x="4649" y="2478"/>
              <a:ext cx="227" cy="272"/>
              <a:chOff x="1020" y="2523"/>
              <a:chExt cx="907" cy="1179"/>
            </a:xfrm>
          </p:grpSpPr>
          <p:sp>
            <p:nvSpPr>
              <p:cNvPr id="27826" name="Oval 178"/>
              <p:cNvSpPr>
                <a:spLocks noChangeArrowheads="1"/>
              </p:cNvSpPr>
              <p:nvPr/>
            </p:nvSpPr>
            <p:spPr bwMode="auto">
              <a:xfrm>
                <a:off x="1020" y="2523"/>
                <a:ext cx="907" cy="1179"/>
              </a:xfrm>
              <a:prstGeom prst="ellipse">
                <a:avLst/>
              </a:prstGeom>
              <a:solidFill>
                <a:srgbClr val="99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827" name="Oval 179"/>
              <p:cNvSpPr>
                <a:spLocks noChangeArrowheads="1"/>
              </p:cNvSpPr>
              <p:nvPr/>
            </p:nvSpPr>
            <p:spPr bwMode="auto">
              <a:xfrm>
                <a:off x="1338" y="2659"/>
                <a:ext cx="499" cy="499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7828" name="Group 180"/>
            <p:cNvGrpSpPr>
              <a:grpSpLocks/>
            </p:cNvGrpSpPr>
            <p:nvPr/>
          </p:nvGrpSpPr>
          <p:grpSpPr bwMode="auto">
            <a:xfrm>
              <a:off x="4785" y="2795"/>
              <a:ext cx="227" cy="272"/>
              <a:chOff x="1020" y="2523"/>
              <a:chExt cx="907" cy="1179"/>
            </a:xfrm>
          </p:grpSpPr>
          <p:sp>
            <p:nvSpPr>
              <p:cNvPr id="27829" name="Oval 181"/>
              <p:cNvSpPr>
                <a:spLocks noChangeArrowheads="1"/>
              </p:cNvSpPr>
              <p:nvPr/>
            </p:nvSpPr>
            <p:spPr bwMode="auto">
              <a:xfrm>
                <a:off x="1020" y="2523"/>
                <a:ext cx="907" cy="1179"/>
              </a:xfrm>
              <a:prstGeom prst="ellipse">
                <a:avLst/>
              </a:prstGeom>
              <a:solidFill>
                <a:srgbClr val="99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830" name="Oval 182"/>
              <p:cNvSpPr>
                <a:spLocks noChangeArrowheads="1"/>
              </p:cNvSpPr>
              <p:nvPr/>
            </p:nvSpPr>
            <p:spPr bwMode="auto">
              <a:xfrm>
                <a:off x="1338" y="2659"/>
                <a:ext cx="499" cy="499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7831" name="Group 183"/>
            <p:cNvGrpSpPr>
              <a:grpSpLocks/>
            </p:cNvGrpSpPr>
            <p:nvPr/>
          </p:nvGrpSpPr>
          <p:grpSpPr bwMode="auto">
            <a:xfrm>
              <a:off x="4513" y="2341"/>
              <a:ext cx="227" cy="272"/>
              <a:chOff x="1020" y="2523"/>
              <a:chExt cx="907" cy="1179"/>
            </a:xfrm>
          </p:grpSpPr>
          <p:sp>
            <p:nvSpPr>
              <p:cNvPr id="27832" name="Oval 184"/>
              <p:cNvSpPr>
                <a:spLocks noChangeArrowheads="1"/>
              </p:cNvSpPr>
              <p:nvPr/>
            </p:nvSpPr>
            <p:spPr bwMode="auto">
              <a:xfrm>
                <a:off x="1020" y="2523"/>
                <a:ext cx="907" cy="1179"/>
              </a:xfrm>
              <a:prstGeom prst="ellipse">
                <a:avLst/>
              </a:prstGeom>
              <a:solidFill>
                <a:srgbClr val="99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833" name="Oval 185"/>
              <p:cNvSpPr>
                <a:spLocks noChangeArrowheads="1"/>
              </p:cNvSpPr>
              <p:nvPr/>
            </p:nvSpPr>
            <p:spPr bwMode="auto">
              <a:xfrm>
                <a:off x="1338" y="2659"/>
                <a:ext cx="499" cy="499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7834" name="Group 186"/>
            <p:cNvGrpSpPr>
              <a:grpSpLocks/>
            </p:cNvGrpSpPr>
            <p:nvPr/>
          </p:nvGrpSpPr>
          <p:grpSpPr bwMode="auto">
            <a:xfrm>
              <a:off x="4558" y="2568"/>
              <a:ext cx="227" cy="272"/>
              <a:chOff x="1020" y="2523"/>
              <a:chExt cx="907" cy="1179"/>
            </a:xfrm>
          </p:grpSpPr>
          <p:sp>
            <p:nvSpPr>
              <p:cNvPr id="27835" name="Oval 187"/>
              <p:cNvSpPr>
                <a:spLocks noChangeArrowheads="1"/>
              </p:cNvSpPr>
              <p:nvPr/>
            </p:nvSpPr>
            <p:spPr bwMode="auto">
              <a:xfrm>
                <a:off x="1020" y="2523"/>
                <a:ext cx="907" cy="1179"/>
              </a:xfrm>
              <a:prstGeom prst="ellipse">
                <a:avLst/>
              </a:prstGeom>
              <a:solidFill>
                <a:srgbClr val="00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836" name="Oval 188"/>
              <p:cNvSpPr>
                <a:spLocks noChangeArrowheads="1"/>
              </p:cNvSpPr>
              <p:nvPr/>
            </p:nvSpPr>
            <p:spPr bwMode="auto">
              <a:xfrm>
                <a:off x="1338" y="2659"/>
                <a:ext cx="499" cy="499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7837" name="Group 189"/>
            <p:cNvGrpSpPr>
              <a:grpSpLocks/>
            </p:cNvGrpSpPr>
            <p:nvPr/>
          </p:nvGrpSpPr>
          <p:grpSpPr bwMode="auto">
            <a:xfrm>
              <a:off x="4785" y="2387"/>
              <a:ext cx="227" cy="272"/>
              <a:chOff x="1020" y="2523"/>
              <a:chExt cx="907" cy="1179"/>
            </a:xfrm>
          </p:grpSpPr>
          <p:sp>
            <p:nvSpPr>
              <p:cNvPr id="27838" name="Oval 190"/>
              <p:cNvSpPr>
                <a:spLocks noChangeArrowheads="1"/>
              </p:cNvSpPr>
              <p:nvPr/>
            </p:nvSpPr>
            <p:spPr bwMode="auto">
              <a:xfrm>
                <a:off x="1020" y="2523"/>
                <a:ext cx="907" cy="1179"/>
              </a:xfrm>
              <a:prstGeom prst="ellipse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839" name="Oval 191"/>
              <p:cNvSpPr>
                <a:spLocks noChangeArrowheads="1"/>
              </p:cNvSpPr>
              <p:nvPr/>
            </p:nvSpPr>
            <p:spPr bwMode="auto">
              <a:xfrm>
                <a:off x="1338" y="2659"/>
                <a:ext cx="499" cy="499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7840" name="Group 192"/>
            <p:cNvGrpSpPr>
              <a:grpSpLocks/>
            </p:cNvGrpSpPr>
            <p:nvPr/>
          </p:nvGrpSpPr>
          <p:grpSpPr bwMode="auto">
            <a:xfrm>
              <a:off x="4740" y="2750"/>
              <a:ext cx="227" cy="272"/>
              <a:chOff x="1020" y="2523"/>
              <a:chExt cx="907" cy="1179"/>
            </a:xfrm>
          </p:grpSpPr>
          <p:sp>
            <p:nvSpPr>
              <p:cNvPr id="27841" name="Oval 193"/>
              <p:cNvSpPr>
                <a:spLocks noChangeArrowheads="1"/>
              </p:cNvSpPr>
              <p:nvPr/>
            </p:nvSpPr>
            <p:spPr bwMode="auto">
              <a:xfrm>
                <a:off x="1020" y="2523"/>
                <a:ext cx="907" cy="1179"/>
              </a:xfrm>
              <a:prstGeom prst="ellipse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842" name="Oval 194"/>
              <p:cNvSpPr>
                <a:spLocks noChangeArrowheads="1"/>
              </p:cNvSpPr>
              <p:nvPr/>
            </p:nvSpPr>
            <p:spPr bwMode="auto">
              <a:xfrm>
                <a:off x="1338" y="2659"/>
                <a:ext cx="499" cy="499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27989" name="Group 341"/>
          <p:cNvGrpSpPr>
            <a:grpSpLocks/>
          </p:cNvGrpSpPr>
          <p:nvPr/>
        </p:nvGrpSpPr>
        <p:grpSpPr bwMode="auto">
          <a:xfrm>
            <a:off x="3527938" y="5003100"/>
            <a:ext cx="1295400" cy="1152525"/>
            <a:chOff x="2245" y="3293"/>
            <a:chExt cx="816" cy="726"/>
          </a:xfrm>
        </p:grpSpPr>
        <p:grpSp>
          <p:nvGrpSpPr>
            <p:cNvPr id="27906" name="Group 258"/>
            <p:cNvGrpSpPr>
              <a:grpSpLocks/>
            </p:cNvGrpSpPr>
            <p:nvPr/>
          </p:nvGrpSpPr>
          <p:grpSpPr bwMode="auto">
            <a:xfrm>
              <a:off x="2335" y="3475"/>
              <a:ext cx="227" cy="272"/>
              <a:chOff x="1020" y="2523"/>
              <a:chExt cx="907" cy="1179"/>
            </a:xfrm>
          </p:grpSpPr>
          <p:sp>
            <p:nvSpPr>
              <p:cNvPr id="27907" name="Oval 259"/>
              <p:cNvSpPr>
                <a:spLocks noChangeArrowheads="1"/>
              </p:cNvSpPr>
              <p:nvPr/>
            </p:nvSpPr>
            <p:spPr bwMode="auto">
              <a:xfrm>
                <a:off x="1020" y="2523"/>
                <a:ext cx="907" cy="1179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908" name="Oval 260"/>
              <p:cNvSpPr>
                <a:spLocks noChangeArrowheads="1"/>
              </p:cNvSpPr>
              <p:nvPr/>
            </p:nvSpPr>
            <p:spPr bwMode="auto">
              <a:xfrm>
                <a:off x="1338" y="2659"/>
                <a:ext cx="499" cy="499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7909" name="Group 261"/>
            <p:cNvGrpSpPr>
              <a:grpSpLocks/>
            </p:cNvGrpSpPr>
            <p:nvPr/>
          </p:nvGrpSpPr>
          <p:grpSpPr bwMode="auto">
            <a:xfrm>
              <a:off x="2426" y="3339"/>
              <a:ext cx="227" cy="272"/>
              <a:chOff x="1020" y="2523"/>
              <a:chExt cx="907" cy="1179"/>
            </a:xfrm>
          </p:grpSpPr>
          <p:sp>
            <p:nvSpPr>
              <p:cNvPr id="27910" name="Oval 262"/>
              <p:cNvSpPr>
                <a:spLocks noChangeArrowheads="1"/>
              </p:cNvSpPr>
              <p:nvPr/>
            </p:nvSpPr>
            <p:spPr bwMode="auto">
              <a:xfrm>
                <a:off x="1020" y="2523"/>
                <a:ext cx="907" cy="1179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911" name="Oval 263"/>
              <p:cNvSpPr>
                <a:spLocks noChangeArrowheads="1"/>
              </p:cNvSpPr>
              <p:nvPr/>
            </p:nvSpPr>
            <p:spPr bwMode="auto">
              <a:xfrm>
                <a:off x="1338" y="2659"/>
                <a:ext cx="499" cy="499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7912" name="Group 264"/>
            <p:cNvGrpSpPr>
              <a:grpSpLocks/>
            </p:cNvGrpSpPr>
            <p:nvPr/>
          </p:nvGrpSpPr>
          <p:grpSpPr bwMode="auto">
            <a:xfrm>
              <a:off x="2562" y="3475"/>
              <a:ext cx="227" cy="272"/>
              <a:chOff x="1020" y="2523"/>
              <a:chExt cx="907" cy="1179"/>
            </a:xfrm>
          </p:grpSpPr>
          <p:sp>
            <p:nvSpPr>
              <p:cNvPr id="27913" name="Oval 265"/>
              <p:cNvSpPr>
                <a:spLocks noChangeArrowheads="1"/>
              </p:cNvSpPr>
              <p:nvPr/>
            </p:nvSpPr>
            <p:spPr bwMode="auto">
              <a:xfrm>
                <a:off x="1020" y="2523"/>
                <a:ext cx="907" cy="1179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914" name="Oval 266"/>
              <p:cNvSpPr>
                <a:spLocks noChangeArrowheads="1"/>
              </p:cNvSpPr>
              <p:nvPr/>
            </p:nvSpPr>
            <p:spPr bwMode="auto">
              <a:xfrm>
                <a:off x="1338" y="2659"/>
                <a:ext cx="499" cy="499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7915" name="Group 267"/>
            <p:cNvGrpSpPr>
              <a:grpSpLocks/>
            </p:cNvGrpSpPr>
            <p:nvPr/>
          </p:nvGrpSpPr>
          <p:grpSpPr bwMode="auto">
            <a:xfrm>
              <a:off x="2698" y="3611"/>
              <a:ext cx="227" cy="272"/>
              <a:chOff x="1020" y="2523"/>
              <a:chExt cx="907" cy="1179"/>
            </a:xfrm>
          </p:grpSpPr>
          <p:sp>
            <p:nvSpPr>
              <p:cNvPr id="27916" name="Oval 268"/>
              <p:cNvSpPr>
                <a:spLocks noChangeArrowheads="1"/>
              </p:cNvSpPr>
              <p:nvPr/>
            </p:nvSpPr>
            <p:spPr bwMode="auto">
              <a:xfrm>
                <a:off x="1020" y="2523"/>
                <a:ext cx="907" cy="1179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917" name="Oval 269"/>
              <p:cNvSpPr>
                <a:spLocks noChangeArrowheads="1"/>
              </p:cNvSpPr>
              <p:nvPr/>
            </p:nvSpPr>
            <p:spPr bwMode="auto">
              <a:xfrm>
                <a:off x="1338" y="2659"/>
                <a:ext cx="499" cy="499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7918" name="Group 270"/>
            <p:cNvGrpSpPr>
              <a:grpSpLocks/>
            </p:cNvGrpSpPr>
            <p:nvPr/>
          </p:nvGrpSpPr>
          <p:grpSpPr bwMode="auto">
            <a:xfrm>
              <a:off x="2426" y="3611"/>
              <a:ext cx="227" cy="272"/>
              <a:chOff x="1020" y="2523"/>
              <a:chExt cx="907" cy="1179"/>
            </a:xfrm>
          </p:grpSpPr>
          <p:sp>
            <p:nvSpPr>
              <p:cNvPr id="27919" name="Oval 271"/>
              <p:cNvSpPr>
                <a:spLocks noChangeArrowheads="1"/>
              </p:cNvSpPr>
              <p:nvPr/>
            </p:nvSpPr>
            <p:spPr bwMode="auto">
              <a:xfrm>
                <a:off x="1020" y="2523"/>
                <a:ext cx="907" cy="1179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920" name="Oval 272"/>
              <p:cNvSpPr>
                <a:spLocks noChangeArrowheads="1"/>
              </p:cNvSpPr>
              <p:nvPr/>
            </p:nvSpPr>
            <p:spPr bwMode="auto">
              <a:xfrm>
                <a:off x="1338" y="2659"/>
                <a:ext cx="499" cy="499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7921" name="Group 273"/>
            <p:cNvGrpSpPr>
              <a:grpSpLocks/>
            </p:cNvGrpSpPr>
            <p:nvPr/>
          </p:nvGrpSpPr>
          <p:grpSpPr bwMode="auto">
            <a:xfrm>
              <a:off x="2607" y="3339"/>
              <a:ext cx="227" cy="272"/>
              <a:chOff x="1020" y="2523"/>
              <a:chExt cx="907" cy="1179"/>
            </a:xfrm>
          </p:grpSpPr>
          <p:sp>
            <p:nvSpPr>
              <p:cNvPr id="27922" name="Oval 274"/>
              <p:cNvSpPr>
                <a:spLocks noChangeArrowheads="1"/>
              </p:cNvSpPr>
              <p:nvPr/>
            </p:nvSpPr>
            <p:spPr bwMode="auto">
              <a:xfrm>
                <a:off x="1020" y="2523"/>
                <a:ext cx="907" cy="1179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923" name="Oval 275"/>
              <p:cNvSpPr>
                <a:spLocks noChangeArrowheads="1"/>
              </p:cNvSpPr>
              <p:nvPr/>
            </p:nvSpPr>
            <p:spPr bwMode="auto">
              <a:xfrm>
                <a:off x="1338" y="2659"/>
                <a:ext cx="499" cy="499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7924" name="Group 276"/>
            <p:cNvGrpSpPr>
              <a:grpSpLocks/>
            </p:cNvGrpSpPr>
            <p:nvPr/>
          </p:nvGrpSpPr>
          <p:grpSpPr bwMode="auto">
            <a:xfrm>
              <a:off x="2562" y="3747"/>
              <a:ext cx="227" cy="272"/>
              <a:chOff x="1020" y="2523"/>
              <a:chExt cx="907" cy="1179"/>
            </a:xfrm>
          </p:grpSpPr>
          <p:sp>
            <p:nvSpPr>
              <p:cNvPr id="27925" name="Oval 277"/>
              <p:cNvSpPr>
                <a:spLocks noChangeArrowheads="1"/>
              </p:cNvSpPr>
              <p:nvPr/>
            </p:nvSpPr>
            <p:spPr bwMode="auto">
              <a:xfrm>
                <a:off x="1020" y="2523"/>
                <a:ext cx="907" cy="1179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926" name="Oval 278"/>
              <p:cNvSpPr>
                <a:spLocks noChangeArrowheads="1"/>
              </p:cNvSpPr>
              <p:nvPr/>
            </p:nvSpPr>
            <p:spPr bwMode="auto">
              <a:xfrm>
                <a:off x="1338" y="2659"/>
                <a:ext cx="499" cy="499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7927" name="Group 279"/>
            <p:cNvGrpSpPr>
              <a:grpSpLocks/>
            </p:cNvGrpSpPr>
            <p:nvPr/>
          </p:nvGrpSpPr>
          <p:grpSpPr bwMode="auto">
            <a:xfrm>
              <a:off x="2744" y="3656"/>
              <a:ext cx="227" cy="272"/>
              <a:chOff x="1020" y="2523"/>
              <a:chExt cx="907" cy="1179"/>
            </a:xfrm>
          </p:grpSpPr>
          <p:sp>
            <p:nvSpPr>
              <p:cNvPr id="27928" name="Oval 280"/>
              <p:cNvSpPr>
                <a:spLocks noChangeArrowheads="1"/>
              </p:cNvSpPr>
              <p:nvPr/>
            </p:nvSpPr>
            <p:spPr bwMode="auto">
              <a:xfrm>
                <a:off x="1020" y="2523"/>
                <a:ext cx="907" cy="1179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929" name="Oval 281"/>
              <p:cNvSpPr>
                <a:spLocks noChangeArrowheads="1"/>
              </p:cNvSpPr>
              <p:nvPr/>
            </p:nvSpPr>
            <p:spPr bwMode="auto">
              <a:xfrm>
                <a:off x="1338" y="2659"/>
                <a:ext cx="499" cy="499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7930" name="Group 282"/>
            <p:cNvGrpSpPr>
              <a:grpSpLocks/>
            </p:cNvGrpSpPr>
            <p:nvPr/>
          </p:nvGrpSpPr>
          <p:grpSpPr bwMode="auto">
            <a:xfrm>
              <a:off x="2744" y="3384"/>
              <a:ext cx="227" cy="272"/>
              <a:chOff x="1020" y="2523"/>
              <a:chExt cx="907" cy="1179"/>
            </a:xfrm>
          </p:grpSpPr>
          <p:sp>
            <p:nvSpPr>
              <p:cNvPr id="27931" name="Oval 283"/>
              <p:cNvSpPr>
                <a:spLocks noChangeArrowheads="1"/>
              </p:cNvSpPr>
              <p:nvPr/>
            </p:nvSpPr>
            <p:spPr bwMode="auto">
              <a:xfrm>
                <a:off x="1020" y="2523"/>
                <a:ext cx="907" cy="1179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932" name="Oval 284"/>
              <p:cNvSpPr>
                <a:spLocks noChangeArrowheads="1"/>
              </p:cNvSpPr>
              <p:nvPr/>
            </p:nvSpPr>
            <p:spPr bwMode="auto">
              <a:xfrm>
                <a:off x="1338" y="2659"/>
                <a:ext cx="499" cy="499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7933" name="Group 285"/>
            <p:cNvGrpSpPr>
              <a:grpSpLocks/>
            </p:cNvGrpSpPr>
            <p:nvPr/>
          </p:nvGrpSpPr>
          <p:grpSpPr bwMode="auto">
            <a:xfrm>
              <a:off x="2426" y="3520"/>
              <a:ext cx="227" cy="272"/>
              <a:chOff x="1020" y="2523"/>
              <a:chExt cx="907" cy="1179"/>
            </a:xfrm>
          </p:grpSpPr>
          <p:sp>
            <p:nvSpPr>
              <p:cNvPr id="27934" name="Oval 286"/>
              <p:cNvSpPr>
                <a:spLocks noChangeArrowheads="1"/>
              </p:cNvSpPr>
              <p:nvPr/>
            </p:nvSpPr>
            <p:spPr bwMode="auto">
              <a:xfrm>
                <a:off x="1020" y="2523"/>
                <a:ext cx="907" cy="1179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935" name="Oval 287"/>
              <p:cNvSpPr>
                <a:spLocks noChangeArrowheads="1"/>
              </p:cNvSpPr>
              <p:nvPr/>
            </p:nvSpPr>
            <p:spPr bwMode="auto">
              <a:xfrm>
                <a:off x="1338" y="2659"/>
                <a:ext cx="499" cy="499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7936" name="Group 288"/>
            <p:cNvGrpSpPr>
              <a:grpSpLocks/>
            </p:cNvGrpSpPr>
            <p:nvPr/>
          </p:nvGrpSpPr>
          <p:grpSpPr bwMode="auto">
            <a:xfrm>
              <a:off x="2245" y="3566"/>
              <a:ext cx="227" cy="272"/>
              <a:chOff x="1020" y="2523"/>
              <a:chExt cx="907" cy="1179"/>
            </a:xfrm>
          </p:grpSpPr>
          <p:sp>
            <p:nvSpPr>
              <p:cNvPr id="27937" name="Oval 289"/>
              <p:cNvSpPr>
                <a:spLocks noChangeArrowheads="1"/>
              </p:cNvSpPr>
              <p:nvPr/>
            </p:nvSpPr>
            <p:spPr bwMode="auto">
              <a:xfrm>
                <a:off x="1020" y="2523"/>
                <a:ext cx="907" cy="1179"/>
              </a:xfrm>
              <a:prstGeom prst="ellipse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938" name="Oval 290"/>
              <p:cNvSpPr>
                <a:spLocks noChangeArrowheads="1"/>
              </p:cNvSpPr>
              <p:nvPr/>
            </p:nvSpPr>
            <p:spPr bwMode="auto">
              <a:xfrm>
                <a:off x="1338" y="2659"/>
                <a:ext cx="499" cy="499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7939" name="Group 291"/>
            <p:cNvGrpSpPr>
              <a:grpSpLocks/>
            </p:cNvGrpSpPr>
            <p:nvPr/>
          </p:nvGrpSpPr>
          <p:grpSpPr bwMode="auto">
            <a:xfrm>
              <a:off x="2290" y="3430"/>
              <a:ext cx="227" cy="272"/>
              <a:chOff x="1020" y="2523"/>
              <a:chExt cx="907" cy="1179"/>
            </a:xfrm>
          </p:grpSpPr>
          <p:sp>
            <p:nvSpPr>
              <p:cNvPr id="27940" name="Oval 292"/>
              <p:cNvSpPr>
                <a:spLocks noChangeArrowheads="1"/>
              </p:cNvSpPr>
              <p:nvPr/>
            </p:nvSpPr>
            <p:spPr bwMode="auto">
              <a:xfrm>
                <a:off x="1020" y="2523"/>
                <a:ext cx="907" cy="1179"/>
              </a:xfrm>
              <a:prstGeom prst="ellipse">
                <a:avLst/>
              </a:prstGeom>
              <a:solidFill>
                <a:srgbClr val="99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941" name="Oval 293"/>
              <p:cNvSpPr>
                <a:spLocks noChangeArrowheads="1"/>
              </p:cNvSpPr>
              <p:nvPr/>
            </p:nvSpPr>
            <p:spPr bwMode="auto">
              <a:xfrm>
                <a:off x="1338" y="2659"/>
                <a:ext cx="499" cy="499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7942" name="Group 294"/>
            <p:cNvGrpSpPr>
              <a:grpSpLocks/>
            </p:cNvGrpSpPr>
            <p:nvPr/>
          </p:nvGrpSpPr>
          <p:grpSpPr bwMode="auto">
            <a:xfrm>
              <a:off x="2834" y="3747"/>
              <a:ext cx="227" cy="272"/>
              <a:chOff x="1020" y="2523"/>
              <a:chExt cx="907" cy="1179"/>
            </a:xfrm>
          </p:grpSpPr>
          <p:sp>
            <p:nvSpPr>
              <p:cNvPr id="27943" name="Oval 295"/>
              <p:cNvSpPr>
                <a:spLocks noChangeArrowheads="1"/>
              </p:cNvSpPr>
              <p:nvPr/>
            </p:nvSpPr>
            <p:spPr bwMode="auto">
              <a:xfrm>
                <a:off x="1020" y="2523"/>
                <a:ext cx="907" cy="1179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944" name="Oval 296"/>
              <p:cNvSpPr>
                <a:spLocks noChangeArrowheads="1"/>
              </p:cNvSpPr>
              <p:nvPr/>
            </p:nvSpPr>
            <p:spPr bwMode="auto">
              <a:xfrm>
                <a:off x="1338" y="2659"/>
                <a:ext cx="499" cy="499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7945" name="Group 297"/>
            <p:cNvGrpSpPr>
              <a:grpSpLocks/>
            </p:cNvGrpSpPr>
            <p:nvPr/>
          </p:nvGrpSpPr>
          <p:grpSpPr bwMode="auto">
            <a:xfrm>
              <a:off x="2789" y="3520"/>
              <a:ext cx="227" cy="272"/>
              <a:chOff x="1020" y="2523"/>
              <a:chExt cx="907" cy="1179"/>
            </a:xfrm>
          </p:grpSpPr>
          <p:sp>
            <p:nvSpPr>
              <p:cNvPr id="27946" name="Oval 298"/>
              <p:cNvSpPr>
                <a:spLocks noChangeArrowheads="1"/>
              </p:cNvSpPr>
              <p:nvPr/>
            </p:nvSpPr>
            <p:spPr bwMode="auto">
              <a:xfrm>
                <a:off x="1020" y="2523"/>
                <a:ext cx="907" cy="1179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947" name="Oval 299"/>
              <p:cNvSpPr>
                <a:spLocks noChangeArrowheads="1"/>
              </p:cNvSpPr>
              <p:nvPr/>
            </p:nvSpPr>
            <p:spPr bwMode="auto">
              <a:xfrm>
                <a:off x="1338" y="2659"/>
                <a:ext cx="499" cy="499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7948" name="Group 300"/>
            <p:cNvGrpSpPr>
              <a:grpSpLocks/>
            </p:cNvGrpSpPr>
            <p:nvPr/>
          </p:nvGrpSpPr>
          <p:grpSpPr bwMode="auto">
            <a:xfrm>
              <a:off x="2471" y="3702"/>
              <a:ext cx="227" cy="272"/>
              <a:chOff x="1020" y="2523"/>
              <a:chExt cx="907" cy="1179"/>
            </a:xfrm>
          </p:grpSpPr>
          <p:sp>
            <p:nvSpPr>
              <p:cNvPr id="27949" name="Oval 301"/>
              <p:cNvSpPr>
                <a:spLocks noChangeArrowheads="1"/>
              </p:cNvSpPr>
              <p:nvPr/>
            </p:nvSpPr>
            <p:spPr bwMode="auto">
              <a:xfrm>
                <a:off x="1020" y="2523"/>
                <a:ext cx="907" cy="1179"/>
              </a:xfrm>
              <a:prstGeom prst="ellipse">
                <a:avLst/>
              </a:prstGeom>
              <a:solidFill>
                <a:srgbClr val="99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950" name="Oval 302"/>
              <p:cNvSpPr>
                <a:spLocks noChangeArrowheads="1"/>
              </p:cNvSpPr>
              <p:nvPr/>
            </p:nvSpPr>
            <p:spPr bwMode="auto">
              <a:xfrm>
                <a:off x="1338" y="2659"/>
                <a:ext cx="499" cy="499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7951" name="Group 303"/>
            <p:cNvGrpSpPr>
              <a:grpSpLocks/>
            </p:cNvGrpSpPr>
            <p:nvPr/>
          </p:nvGrpSpPr>
          <p:grpSpPr bwMode="auto">
            <a:xfrm>
              <a:off x="2653" y="3430"/>
              <a:ext cx="227" cy="272"/>
              <a:chOff x="1020" y="2523"/>
              <a:chExt cx="907" cy="1179"/>
            </a:xfrm>
          </p:grpSpPr>
          <p:sp>
            <p:nvSpPr>
              <p:cNvPr id="27952" name="Oval 304"/>
              <p:cNvSpPr>
                <a:spLocks noChangeArrowheads="1"/>
              </p:cNvSpPr>
              <p:nvPr/>
            </p:nvSpPr>
            <p:spPr bwMode="auto">
              <a:xfrm>
                <a:off x="1020" y="2523"/>
                <a:ext cx="907" cy="1179"/>
              </a:xfrm>
              <a:prstGeom prst="ellipse">
                <a:avLst/>
              </a:prstGeom>
              <a:solidFill>
                <a:srgbClr val="99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953" name="Oval 305"/>
              <p:cNvSpPr>
                <a:spLocks noChangeArrowheads="1"/>
              </p:cNvSpPr>
              <p:nvPr/>
            </p:nvSpPr>
            <p:spPr bwMode="auto">
              <a:xfrm>
                <a:off x="1338" y="2659"/>
                <a:ext cx="499" cy="499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7954" name="Group 306"/>
            <p:cNvGrpSpPr>
              <a:grpSpLocks/>
            </p:cNvGrpSpPr>
            <p:nvPr/>
          </p:nvGrpSpPr>
          <p:grpSpPr bwMode="auto">
            <a:xfrm>
              <a:off x="2789" y="3747"/>
              <a:ext cx="227" cy="272"/>
              <a:chOff x="1020" y="2523"/>
              <a:chExt cx="907" cy="1179"/>
            </a:xfrm>
          </p:grpSpPr>
          <p:sp>
            <p:nvSpPr>
              <p:cNvPr id="27955" name="Oval 307"/>
              <p:cNvSpPr>
                <a:spLocks noChangeArrowheads="1"/>
              </p:cNvSpPr>
              <p:nvPr/>
            </p:nvSpPr>
            <p:spPr bwMode="auto">
              <a:xfrm>
                <a:off x="1020" y="2523"/>
                <a:ext cx="907" cy="1179"/>
              </a:xfrm>
              <a:prstGeom prst="ellipse">
                <a:avLst/>
              </a:prstGeom>
              <a:solidFill>
                <a:srgbClr val="99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956" name="Oval 308"/>
              <p:cNvSpPr>
                <a:spLocks noChangeArrowheads="1"/>
              </p:cNvSpPr>
              <p:nvPr/>
            </p:nvSpPr>
            <p:spPr bwMode="auto">
              <a:xfrm>
                <a:off x="1338" y="2659"/>
                <a:ext cx="499" cy="499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7957" name="Group 309"/>
            <p:cNvGrpSpPr>
              <a:grpSpLocks/>
            </p:cNvGrpSpPr>
            <p:nvPr/>
          </p:nvGrpSpPr>
          <p:grpSpPr bwMode="auto">
            <a:xfrm>
              <a:off x="2517" y="3293"/>
              <a:ext cx="227" cy="272"/>
              <a:chOff x="1020" y="2523"/>
              <a:chExt cx="907" cy="1179"/>
            </a:xfrm>
          </p:grpSpPr>
          <p:sp>
            <p:nvSpPr>
              <p:cNvPr id="27958" name="Oval 310"/>
              <p:cNvSpPr>
                <a:spLocks noChangeArrowheads="1"/>
              </p:cNvSpPr>
              <p:nvPr/>
            </p:nvSpPr>
            <p:spPr bwMode="auto">
              <a:xfrm>
                <a:off x="1020" y="2523"/>
                <a:ext cx="907" cy="1179"/>
              </a:xfrm>
              <a:prstGeom prst="ellipse">
                <a:avLst/>
              </a:prstGeom>
              <a:solidFill>
                <a:srgbClr val="99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959" name="Oval 311"/>
              <p:cNvSpPr>
                <a:spLocks noChangeArrowheads="1"/>
              </p:cNvSpPr>
              <p:nvPr/>
            </p:nvSpPr>
            <p:spPr bwMode="auto">
              <a:xfrm>
                <a:off x="1338" y="2659"/>
                <a:ext cx="499" cy="499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7963" name="Group 315"/>
            <p:cNvGrpSpPr>
              <a:grpSpLocks/>
            </p:cNvGrpSpPr>
            <p:nvPr/>
          </p:nvGrpSpPr>
          <p:grpSpPr bwMode="auto">
            <a:xfrm>
              <a:off x="2789" y="3339"/>
              <a:ext cx="227" cy="272"/>
              <a:chOff x="1020" y="2523"/>
              <a:chExt cx="907" cy="1179"/>
            </a:xfrm>
          </p:grpSpPr>
          <p:sp>
            <p:nvSpPr>
              <p:cNvPr id="27964" name="Oval 316"/>
              <p:cNvSpPr>
                <a:spLocks noChangeArrowheads="1"/>
              </p:cNvSpPr>
              <p:nvPr/>
            </p:nvSpPr>
            <p:spPr bwMode="auto">
              <a:xfrm>
                <a:off x="1020" y="2523"/>
                <a:ext cx="907" cy="1179"/>
              </a:xfrm>
              <a:prstGeom prst="ellipse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965" name="Oval 317"/>
              <p:cNvSpPr>
                <a:spLocks noChangeArrowheads="1"/>
              </p:cNvSpPr>
              <p:nvPr/>
            </p:nvSpPr>
            <p:spPr bwMode="auto">
              <a:xfrm>
                <a:off x="1338" y="2659"/>
                <a:ext cx="499" cy="499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7966" name="Group 318"/>
            <p:cNvGrpSpPr>
              <a:grpSpLocks/>
            </p:cNvGrpSpPr>
            <p:nvPr/>
          </p:nvGrpSpPr>
          <p:grpSpPr bwMode="auto">
            <a:xfrm>
              <a:off x="2744" y="3702"/>
              <a:ext cx="227" cy="272"/>
              <a:chOff x="1020" y="2523"/>
              <a:chExt cx="907" cy="1179"/>
            </a:xfrm>
          </p:grpSpPr>
          <p:sp>
            <p:nvSpPr>
              <p:cNvPr id="27967" name="Oval 319"/>
              <p:cNvSpPr>
                <a:spLocks noChangeArrowheads="1"/>
              </p:cNvSpPr>
              <p:nvPr/>
            </p:nvSpPr>
            <p:spPr bwMode="auto">
              <a:xfrm>
                <a:off x="1020" y="2523"/>
                <a:ext cx="907" cy="1179"/>
              </a:xfrm>
              <a:prstGeom prst="ellipse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968" name="Oval 320"/>
              <p:cNvSpPr>
                <a:spLocks noChangeArrowheads="1"/>
              </p:cNvSpPr>
              <p:nvPr/>
            </p:nvSpPr>
            <p:spPr bwMode="auto">
              <a:xfrm>
                <a:off x="1338" y="2659"/>
                <a:ext cx="499" cy="499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27991" name="Group 343"/>
          <p:cNvGrpSpPr>
            <a:grpSpLocks/>
          </p:cNvGrpSpPr>
          <p:nvPr/>
        </p:nvGrpSpPr>
        <p:grpSpPr bwMode="auto">
          <a:xfrm>
            <a:off x="6885488" y="5301588"/>
            <a:ext cx="1079500" cy="1008062"/>
            <a:chOff x="4377" y="3430"/>
            <a:chExt cx="680" cy="635"/>
          </a:xfrm>
        </p:grpSpPr>
        <p:grpSp>
          <p:nvGrpSpPr>
            <p:cNvPr id="27969" name="Group 321"/>
            <p:cNvGrpSpPr>
              <a:grpSpLocks/>
            </p:cNvGrpSpPr>
            <p:nvPr/>
          </p:nvGrpSpPr>
          <p:grpSpPr bwMode="auto">
            <a:xfrm>
              <a:off x="4513" y="3566"/>
              <a:ext cx="227" cy="272"/>
              <a:chOff x="1020" y="2523"/>
              <a:chExt cx="907" cy="1179"/>
            </a:xfrm>
          </p:grpSpPr>
          <p:sp>
            <p:nvSpPr>
              <p:cNvPr id="27970" name="Oval 322"/>
              <p:cNvSpPr>
                <a:spLocks noChangeArrowheads="1"/>
              </p:cNvSpPr>
              <p:nvPr/>
            </p:nvSpPr>
            <p:spPr bwMode="auto">
              <a:xfrm>
                <a:off x="1020" y="2523"/>
                <a:ext cx="907" cy="1179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CC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971" name="Oval 323"/>
              <p:cNvSpPr>
                <a:spLocks noChangeArrowheads="1"/>
              </p:cNvSpPr>
              <p:nvPr/>
            </p:nvSpPr>
            <p:spPr bwMode="auto">
              <a:xfrm>
                <a:off x="1338" y="2659"/>
                <a:ext cx="499" cy="499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C0C0C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7972" name="Group 324"/>
            <p:cNvGrpSpPr>
              <a:grpSpLocks/>
            </p:cNvGrpSpPr>
            <p:nvPr/>
          </p:nvGrpSpPr>
          <p:grpSpPr bwMode="auto">
            <a:xfrm>
              <a:off x="4649" y="3702"/>
              <a:ext cx="227" cy="272"/>
              <a:chOff x="1020" y="2523"/>
              <a:chExt cx="907" cy="1179"/>
            </a:xfrm>
          </p:grpSpPr>
          <p:sp>
            <p:nvSpPr>
              <p:cNvPr id="27973" name="Oval 325"/>
              <p:cNvSpPr>
                <a:spLocks noChangeArrowheads="1"/>
              </p:cNvSpPr>
              <p:nvPr/>
            </p:nvSpPr>
            <p:spPr bwMode="auto">
              <a:xfrm>
                <a:off x="1020" y="2523"/>
                <a:ext cx="907" cy="1179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CC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974" name="Oval 326"/>
              <p:cNvSpPr>
                <a:spLocks noChangeArrowheads="1"/>
              </p:cNvSpPr>
              <p:nvPr/>
            </p:nvSpPr>
            <p:spPr bwMode="auto">
              <a:xfrm>
                <a:off x="1338" y="2659"/>
                <a:ext cx="499" cy="499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C0C0C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7975" name="Group 327"/>
            <p:cNvGrpSpPr>
              <a:grpSpLocks/>
            </p:cNvGrpSpPr>
            <p:nvPr/>
          </p:nvGrpSpPr>
          <p:grpSpPr bwMode="auto">
            <a:xfrm>
              <a:off x="4377" y="3793"/>
              <a:ext cx="227" cy="272"/>
              <a:chOff x="1020" y="2523"/>
              <a:chExt cx="907" cy="1179"/>
            </a:xfrm>
          </p:grpSpPr>
          <p:sp>
            <p:nvSpPr>
              <p:cNvPr id="27976" name="Oval 328"/>
              <p:cNvSpPr>
                <a:spLocks noChangeArrowheads="1"/>
              </p:cNvSpPr>
              <p:nvPr/>
            </p:nvSpPr>
            <p:spPr bwMode="auto">
              <a:xfrm>
                <a:off x="1020" y="2523"/>
                <a:ext cx="907" cy="1179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CC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977" name="Oval 329"/>
              <p:cNvSpPr>
                <a:spLocks noChangeArrowheads="1"/>
              </p:cNvSpPr>
              <p:nvPr/>
            </p:nvSpPr>
            <p:spPr bwMode="auto">
              <a:xfrm>
                <a:off x="1338" y="2659"/>
                <a:ext cx="499" cy="499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C0C0C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7978" name="Group 330"/>
            <p:cNvGrpSpPr>
              <a:grpSpLocks/>
            </p:cNvGrpSpPr>
            <p:nvPr/>
          </p:nvGrpSpPr>
          <p:grpSpPr bwMode="auto">
            <a:xfrm>
              <a:off x="4377" y="3430"/>
              <a:ext cx="227" cy="272"/>
              <a:chOff x="1020" y="2523"/>
              <a:chExt cx="907" cy="1179"/>
            </a:xfrm>
          </p:grpSpPr>
          <p:sp>
            <p:nvSpPr>
              <p:cNvPr id="27979" name="Oval 331"/>
              <p:cNvSpPr>
                <a:spLocks noChangeArrowheads="1"/>
              </p:cNvSpPr>
              <p:nvPr/>
            </p:nvSpPr>
            <p:spPr bwMode="auto">
              <a:xfrm>
                <a:off x="1020" y="2523"/>
                <a:ext cx="907" cy="1179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CC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980" name="Oval 332"/>
              <p:cNvSpPr>
                <a:spLocks noChangeArrowheads="1"/>
              </p:cNvSpPr>
              <p:nvPr/>
            </p:nvSpPr>
            <p:spPr bwMode="auto">
              <a:xfrm>
                <a:off x="1338" y="2659"/>
                <a:ext cx="499" cy="499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C0C0C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7981" name="Group 333"/>
            <p:cNvGrpSpPr>
              <a:grpSpLocks/>
            </p:cNvGrpSpPr>
            <p:nvPr/>
          </p:nvGrpSpPr>
          <p:grpSpPr bwMode="auto">
            <a:xfrm>
              <a:off x="4649" y="3475"/>
              <a:ext cx="227" cy="272"/>
              <a:chOff x="1020" y="2523"/>
              <a:chExt cx="907" cy="1179"/>
            </a:xfrm>
          </p:grpSpPr>
          <p:sp>
            <p:nvSpPr>
              <p:cNvPr id="27982" name="Oval 334"/>
              <p:cNvSpPr>
                <a:spLocks noChangeArrowheads="1"/>
              </p:cNvSpPr>
              <p:nvPr/>
            </p:nvSpPr>
            <p:spPr bwMode="auto">
              <a:xfrm>
                <a:off x="1020" y="2523"/>
                <a:ext cx="907" cy="1179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CC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983" name="Oval 335"/>
              <p:cNvSpPr>
                <a:spLocks noChangeArrowheads="1"/>
              </p:cNvSpPr>
              <p:nvPr/>
            </p:nvSpPr>
            <p:spPr bwMode="auto">
              <a:xfrm>
                <a:off x="1338" y="2659"/>
                <a:ext cx="499" cy="499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C0C0C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7984" name="Group 336"/>
            <p:cNvGrpSpPr>
              <a:grpSpLocks/>
            </p:cNvGrpSpPr>
            <p:nvPr/>
          </p:nvGrpSpPr>
          <p:grpSpPr bwMode="auto">
            <a:xfrm>
              <a:off x="4830" y="3657"/>
              <a:ext cx="227" cy="272"/>
              <a:chOff x="1020" y="2523"/>
              <a:chExt cx="907" cy="1179"/>
            </a:xfrm>
          </p:grpSpPr>
          <p:sp>
            <p:nvSpPr>
              <p:cNvPr id="27985" name="Oval 337"/>
              <p:cNvSpPr>
                <a:spLocks noChangeArrowheads="1"/>
              </p:cNvSpPr>
              <p:nvPr/>
            </p:nvSpPr>
            <p:spPr bwMode="auto">
              <a:xfrm>
                <a:off x="1020" y="2523"/>
                <a:ext cx="907" cy="1179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CC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986" name="Oval 338"/>
              <p:cNvSpPr>
                <a:spLocks noChangeArrowheads="1"/>
              </p:cNvSpPr>
              <p:nvPr/>
            </p:nvSpPr>
            <p:spPr bwMode="auto">
              <a:xfrm>
                <a:off x="1338" y="2659"/>
                <a:ext cx="499" cy="499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C0C0C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27995" name="Line 347"/>
          <p:cNvSpPr>
            <a:spLocks noChangeShapeType="1"/>
          </p:cNvSpPr>
          <p:nvPr/>
        </p:nvSpPr>
        <p:spPr bwMode="auto">
          <a:xfrm>
            <a:off x="2232538" y="4715763"/>
            <a:ext cx="1008062" cy="649287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996" name="Line 348"/>
          <p:cNvSpPr>
            <a:spLocks noChangeShapeType="1"/>
          </p:cNvSpPr>
          <p:nvPr/>
        </p:nvSpPr>
        <p:spPr bwMode="auto">
          <a:xfrm>
            <a:off x="5255138" y="5652388"/>
            <a:ext cx="1152525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997" name="Line 349"/>
          <p:cNvSpPr>
            <a:spLocks noChangeShapeType="1"/>
          </p:cNvSpPr>
          <p:nvPr/>
        </p:nvSpPr>
        <p:spPr bwMode="auto">
          <a:xfrm>
            <a:off x="5256725" y="4068063"/>
            <a:ext cx="1152525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998" name="Line 350"/>
          <p:cNvSpPr>
            <a:spLocks noChangeShapeType="1"/>
          </p:cNvSpPr>
          <p:nvPr/>
        </p:nvSpPr>
        <p:spPr bwMode="auto">
          <a:xfrm>
            <a:off x="2159513" y="4068063"/>
            <a:ext cx="1152525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999" name="Text Box 351"/>
          <p:cNvSpPr txBox="1">
            <a:spLocks noChangeArrowheads="1"/>
          </p:cNvSpPr>
          <p:nvPr/>
        </p:nvSpPr>
        <p:spPr bwMode="auto">
          <a:xfrm>
            <a:off x="2009991" y="3095900"/>
            <a:ext cx="139190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cs-CZ" sz="1200" dirty="0">
                <a:latin typeface="Arial"/>
                <a:cs typeface="Arial"/>
              </a:rPr>
              <a:t>kmenová buňka v klidovém stavu</a:t>
            </a:r>
          </a:p>
          <a:p>
            <a:endParaRPr lang="cs-CZ" sz="1200" dirty="0">
              <a:cs typeface="Arial"/>
            </a:endParaRPr>
          </a:p>
        </p:txBody>
      </p:sp>
      <p:sp>
        <p:nvSpPr>
          <p:cNvPr id="28000" name="Line 352"/>
          <p:cNvSpPr>
            <a:spLocks noChangeShapeType="1"/>
          </p:cNvSpPr>
          <p:nvPr/>
        </p:nvSpPr>
        <p:spPr bwMode="auto">
          <a:xfrm flipV="1">
            <a:off x="1367350" y="3491800"/>
            <a:ext cx="792163" cy="5762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001" name="Text Box 353"/>
          <p:cNvSpPr txBox="1">
            <a:spLocks noChangeArrowheads="1"/>
          </p:cNvSpPr>
          <p:nvPr/>
        </p:nvSpPr>
        <p:spPr bwMode="auto">
          <a:xfrm>
            <a:off x="2181738" y="4115688"/>
            <a:ext cx="10398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cs-CZ" sz="1200"/>
              <a:t>konvenční</a:t>
            </a:r>
          </a:p>
          <a:p>
            <a:pPr algn="ctr"/>
            <a:r>
              <a:rPr lang="cs-CZ" sz="1200"/>
              <a:t>chemo, TKIs</a:t>
            </a:r>
          </a:p>
        </p:txBody>
      </p:sp>
      <p:sp>
        <p:nvSpPr>
          <p:cNvPr id="28002" name="Text Box 354"/>
          <p:cNvSpPr txBox="1">
            <a:spLocks noChangeArrowheads="1"/>
          </p:cNvSpPr>
          <p:nvPr/>
        </p:nvSpPr>
        <p:spPr bwMode="auto">
          <a:xfrm>
            <a:off x="7128388" y="3133025"/>
            <a:ext cx="5969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cs-CZ" sz="1200"/>
              <a:t>relaps</a:t>
            </a:r>
          </a:p>
        </p:txBody>
      </p:sp>
      <p:sp>
        <p:nvSpPr>
          <p:cNvPr id="28003" name="Text Box 355"/>
          <p:cNvSpPr txBox="1">
            <a:spLocks noChangeArrowheads="1"/>
          </p:cNvSpPr>
          <p:nvPr/>
        </p:nvSpPr>
        <p:spPr bwMode="auto">
          <a:xfrm>
            <a:off x="3552708" y="3365800"/>
            <a:ext cx="140090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cs-CZ" sz="1200" dirty="0">
                <a:latin typeface="Arial"/>
                <a:cs typeface="Arial"/>
              </a:rPr>
              <a:t>kmenová buňka v klidovém stavu</a:t>
            </a:r>
            <a:endParaRPr lang="cs-CZ" sz="1200" dirty="0">
              <a:cs typeface="Arial"/>
            </a:endParaRPr>
          </a:p>
        </p:txBody>
      </p:sp>
      <p:sp>
        <p:nvSpPr>
          <p:cNvPr id="28004" name="Text Box 356"/>
          <p:cNvSpPr txBox="1">
            <a:spLocks noChangeArrowheads="1"/>
          </p:cNvSpPr>
          <p:nvPr/>
        </p:nvSpPr>
        <p:spPr bwMode="auto">
          <a:xfrm rot="2165259">
            <a:off x="2021400" y="5004688"/>
            <a:ext cx="10287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cs-CZ" sz="1200"/>
              <a:t>As</a:t>
            </a:r>
            <a:r>
              <a:rPr lang="cs-CZ" sz="1200" baseline="-25000"/>
              <a:t>2</a:t>
            </a:r>
            <a:r>
              <a:rPr lang="cs-CZ" sz="1200"/>
              <a:t>O</a:t>
            </a:r>
            <a:r>
              <a:rPr lang="cs-CZ" sz="1200" baseline="-25000"/>
              <a:t>3</a:t>
            </a:r>
            <a:r>
              <a:rPr lang="cs-CZ" sz="1200"/>
              <a:t>? FTIs</a:t>
            </a:r>
          </a:p>
        </p:txBody>
      </p:sp>
      <p:sp>
        <p:nvSpPr>
          <p:cNvPr id="28005" name="Text Box 357"/>
          <p:cNvSpPr txBox="1">
            <a:spLocks noChangeArrowheads="1"/>
          </p:cNvSpPr>
          <p:nvPr/>
        </p:nvSpPr>
        <p:spPr bwMode="auto">
          <a:xfrm>
            <a:off x="3954975" y="4730050"/>
            <a:ext cx="6477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cs-CZ" sz="1200"/>
              <a:t>cycling</a:t>
            </a:r>
          </a:p>
        </p:txBody>
      </p:sp>
      <p:sp>
        <p:nvSpPr>
          <p:cNvPr id="28006" name="Text Box 358"/>
          <p:cNvSpPr txBox="1">
            <a:spLocks noChangeArrowheads="1"/>
          </p:cNvSpPr>
          <p:nvPr/>
        </p:nvSpPr>
        <p:spPr bwMode="auto">
          <a:xfrm>
            <a:off x="5234500" y="5725413"/>
            <a:ext cx="10398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cs-CZ" sz="1200"/>
              <a:t>konvenční</a:t>
            </a:r>
          </a:p>
          <a:p>
            <a:pPr algn="ctr"/>
            <a:r>
              <a:rPr lang="cs-CZ" sz="1200"/>
              <a:t>chemo, TKIs</a:t>
            </a:r>
          </a:p>
        </p:txBody>
      </p:sp>
      <p:sp>
        <p:nvSpPr>
          <p:cNvPr id="28007" name="Text Box 359"/>
          <p:cNvSpPr txBox="1">
            <a:spLocks noChangeArrowheads="1"/>
          </p:cNvSpPr>
          <p:nvPr/>
        </p:nvSpPr>
        <p:spPr bwMode="auto">
          <a:xfrm>
            <a:off x="7025175" y="4955513"/>
            <a:ext cx="6985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cs-CZ" sz="1200"/>
              <a:t>regrese</a:t>
            </a:r>
          </a:p>
        </p:txBody>
      </p:sp>
      <p:sp>
        <p:nvSpPr>
          <p:cNvPr id="28011" name="Text Box 363"/>
          <p:cNvSpPr txBox="1">
            <a:spLocks noChangeArrowheads="1"/>
          </p:cNvSpPr>
          <p:nvPr/>
        </p:nvSpPr>
        <p:spPr bwMode="auto">
          <a:xfrm>
            <a:off x="179388" y="6497638"/>
            <a:ext cx="871378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tIns="45720" rIns="91440" bIns="45720" anchor="t">
            <a:spAutoFit/>
          </a:bodyPr>
          <a:lstStyle/>
          <a:p>
            <a:pPr algn="r">
              <a:spcBef>
                <a:spcPct val="50000"/>
              </a:spcBef>
            </a:pPr>
            <a:endParaRPr lang="en-US" sz="1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012" name="Rectangle 364"/>
          <p:cNvSpPr>
            <a:spLocks noChangeArrowheads="1"/>
          </p:cNvSpPr>
          <p:nvPr/>
        </p:nvSpPr>
        <p:spPr bwMode="auto">
          <a:xfrm>
            <a:off x="987393" y="2690175"/>
            <a:ext cx="7090403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40" tIns="45720" rIns="91440" bIns="45720" anchor="t">
            <a:spAutoFit/>
          </a:bodyPr>
          <a:lstStyle/>
          <a:p>
            <a:pPr algn="ctr"/>
            <a:r>
              <a:rPr lang="cs-CZ" sz="1400" dirty="0">
                <a:solidFill>
                  <a:srgbClr val="CC0000"/>
                </a:solidFill>
                <a:latin typeface="Arial"/>
                <a:cs typeface="Arial"/>
              </a:rPr>
              <a:t>cílení na</a:t>
            </a:r>
            <a:r>
              <a:rPr lang="el-GR" sz="1400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lang="el-GR" sz="1400" dirty="0" err="1">
                <a:solidFill>
                  <a:srgbClr val="CC0000"/>
                </a:solidFill>
                <a:latin typeface="Arial"/>
                <a:cs typeface="Arial"/>
              </a:rPr>
              <a:t>leukemické</a:t>
            </a:r>
            <a:r>
              <a:rPr lang="el-GR" sz="1400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lang="el-GR" sz="1400" dirty="0" err="1">
                <a:solidFill>
                  <a:srgbClr val="CC0000"/>
                </a:solidFill>
                <a:latin typeface="Arial"/>
                <a:cs typeface="Arial"/>
              </a:rPr>
              <a:t>buňky</a:t>
            </a:r>
            <a:r>
              <a:rPr lang="el-GR" sz="1400" dirty="0">
                <a:solidFill>
                  <a:srgbClr val="CC0000"/>
                </a:solidFill>
                <a:latin typeface="Arial"/>
                <a:cs typeface="Arial"/>
              </a:rPr>
              <a:t> v </a:t>
            </a:r>
            <a:r>
              <a:rPr lang="el-GR" sz="1400" dirty="0" err="1">
                <a:solidFill>
                  <a:srgbClr val="CC0000"/>
                </a:solidFill>
                <a:latin typeface="Arial"/>
                <a:cs typeface="Arial"/>
              </a:rPr>
              <a:t>klidovém</a:t>
            </a:r>
            <a:r>
              <a:rPr lang="el-GR" sz="1400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lang="el-GR" sz="1400" dirty="0" err="1">
                <a:solidFill>
                  <a:srgbClr val="CC0000"/>
                </a:solidFill>
                <a:latin typeface="Arial"/>
                <a:cs typeface="Arial"/>
              </a:rPr>
              <a:t>stavu</a:t>
            </a:r>
            <a:r>
              <a:rPr lang="el-GR" sz="1400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lang="cs-CZ" sz="1400" dirty="0">
                <a:solidFill>
                  <a:srgbClr val="CC0000"/>
                </a:solidFill>
                <a:latin typeface="Arial"/>
                <a:cs typeface="Arial"/>
              </a:rPr>
              <a:t>může být užitečnější než na </a:t>
            </a:r>
            <a:r>
              <a:rPr lang="cs-CZ" sz="1400" dirty="0" err="1">
                <a:solidFill>
                  <a:srgbClr val="CC0000"/>
                </a:solidFill>
                <a:latin typeface="Arial"/>
                <a:cs typeface="Arial"/>
              </a:rPr>
              <a:t>proliferující</a:t>
            </a:r>
            <a:r>
              <a:rPr lang="cs-CZ" sz="1400" dirty="0">
                <a:solidFill>
                  <a:srgbClr val="CC0000"/>
                </a:solidFill>
                <a:latin typeface="Arial"/>
                <a:cs typeface="Arial"/>
              </a:rPr>
              <a:t> b.</a:t>
            </a:r>
          </a:p>
        </p:txBody>
      </p:sp>
      <p:sp>
        <p:nvSpPr>
          <p:cNvPr id="3" name="Obdélník 2"/>
          <p:cNvSpPr/>
          <p:nvPr/>
        </p:nvSpPr>
        <p:spPr>
          <a:xfrm>
            <a:off x="68322" y="6501281"/>
            <a:ext cx="8373061" cy="276999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r>
              <a:rPr lang="cs-CZ" sz="1200" dirty="0">
                <a:latin typeface="Arial"/>
                <a:cs typeface="Arial"/>
              </a:rPr>
              <a:t>PML - </a:t>
            </a:r>
            <a:r>
              <a:rPr lang="en-US" sz="1200" dirty="0">
                <a:latin typeface="Arial"/>
                <a:cs typeface="Arial"/>
              </a:rPr>
              <a:t>Promyelocytic leukemia protein, PML = </a:t>
            </a:r>
            <a:r>
              <a:rPr lang="en-US" sz="1200" dirty="0" err="1">
                <a:latin typeface="Arial"/>
                <a:cs typeface="Arial"/>
              </a:rPr>
              <a:t>akutní</a:t>
            </a:r>
            <a:r>
              <a:rPr lang="en-US" sz="1200" dirty="0">
                <a:latin typeface="Arial"/>
                <a:cs typeface="Arial"/>
              </a:rPr>
              <a:t> </a:t>
            </a:r>
            <a:r>
              <a:rPr lang="en-US" sz="1200" dirty="0" err="1">
                <a:latin typeface="Arial"/>
                <a:cs typeface="Arial"/>
              </a:rPr>
              <a:t>promyelocytická</a:t>
            </a:r>
            <a:r>
              <a:rPr lang="en-US" sz="1200" dirty="0">
                <a:latin typeface="Arial"/>
                <a:cs typeface="Arial"/>
              </a:rPr>
              <a:t> </a:t>
            </a:r>
            <a:r>
              <a:rPr lang="en-US" sz="1200" dirty="0" err="1">
                <a:latin typeface="Arial"/>
                <a:cs typeface="Arial"/>
              </a:rPr>
              <a:t>leukemie</a:t>
            </a:r>
            <a:r>
              <a:rPr lang="en-US" sz="1200" dirty="0">
                <a:latin typeface="Arial"/>
                <a:cs typeface="Arial"/>
              </a:rPr>
              <a:t>, CML = </a:t>
            </a:r>
            <a:r>
              <a:rPr lang="en-US" sz="1200" dirty="0" err="1">
                <a:latin typeface="Arial"/>
                <a:cs typeface="Arial"/>
              </a:rPr>
              <a:t>chronická</a:t>
            </a:r>
            <a:r>
              <a:rPr lang="en-US" sz="1200" dirty="0">
                <a:latin typeface="Arial"/>
                <a:cs typeface="Arial"/>
              </a:rPr>
              <a:t> </a:t>
            </a:r>
            <a:r>
              <a:rPr lang="en-US" sz="1200" dirty="0" err="1">
                <a:latin typeface="Arial"/>
                <a:cs typeface="Arial"/>
              </a:rPr>
              <a:t>myeloidní</a:t>
            </a:r>
            <a:r>
              <a:rPr lang="en-US" sz="1200" dirty="0">
                <a:latin typeface="Arial"/>
                <a:cs typeface="Arial"/>
              </a:rPr>
              <a:t> </a:t>
            </a:r>
            <a:r>
              <a:rPr lang="en-US" sz="1200" dirty="0" err="1">
                <a:latin typeface="Arial"/>
                <a:cs typeface="Arial"/>
              </a:rPr>
              <a:t>leukémie</a:t>
            </a:r>
            <a:endParaRPr lang="en-US" sz="1200"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80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79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80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7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79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80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7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80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80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7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79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79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80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80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995" grpId="0" animBg="1"/>
      <p:bldP spid="27996" grpId="0" animBg="1"/>
      <p:bldP spid="27997" grpId="0" animBg="1"/>
      <p:bldP spid="27998" grpId="0" animBg="1"/>
      <p:bldP spid="28001" grpId="0"/>
      <p:bldP spid="28002" grpId="0"/>
      <p:bldP spid="28003" grpId="0"/>
      <p:bldP spid="28004" grpId="0"/>
      <p:bldP spid="28005" grpId="0"/>
      <p:bldP spid="28006" grpId="0"/>
      <p:bldP spid="28007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2"/>
          <p:cNvSpPr txBox="1">
            <a:spLocks noChangeArrowheads="1"/>
          </p:cNvSpPr>
          <p:nvPr/>
        </p:nvSpPr>
        <p:spPr bwMode="auto">
          <a:xfrm>
            <a:off x="35496" y="44624"/>
            <a:ext cx="8568952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cs-CZ" b="1" dirty="0">
                <a:latin typeface="Calibri" pitchFamily="34" charset="0"/>
              </a:rPr>
              <a:t>Imunoterapie</a:t>
            </a:r>
          </a:p>
          <a:p>
            <a:endParaRPr lang="cs-CZ" sz="1600" b="1" dirty="0">
              <a:latin typeface="Calibri" pitchFamily="34" charset="0"/>
            </a:endParaRPr>
          </a:p>
          <a:p>
            <a:r>
              <a:rPr lang="cs-CZ" sz="1600" b="1" dirty="0">
                <a:latin typeface="Calibri" pitchFamily="34" charset="0"/>
              </a:rPr>
              <a:t>Monoklonální protilátky</a:t>
            </a:r>
          </a:p>
          <a:p>
            <a:r>
              <a:rPr lang="cs-CZ" sz="1600" dirty="0">
                <a:latin typeface="Calibri" pitchFamily="34" charset="0"/>
              </a:rPr>
              <a:t>- specifické protilátky (Ab) proti vybraným antigenům na povrchu buněk</a:t>
            </a:r>
          </a:p>
          <a:p>
            <a:r>
              <a:rPr lang="cs-CZ" sz="1600" dirty="0">
                <a:latin typeface="Calibri" pitchFamily="34" charset="0"/>
              </a:rPr>
              <a:t>	</a:t>
            </a:r>
            <a:r>
              <a:rPr lang="cs-CZ" sz="1600" b="1" dirty="0">
                <a:latin typeface="Calibri" pitchFamily="34" charset="0"/>
              </a:rPr>
              <a:t>a) </a:t>
            </a:r>
            <a:r>
              <a:rPr lang="cs-CZ" sz="1600" b="1" dirty="0" err="1">
                <a:latin typeface="Calibri" pitchFamily="34" charset="0"/>
              </a:rPr>
              <a:t>Naked</a:t>
            </a:r>
            <a:r>
              <a:rPr lang="cs-CZ" sz="1600" b="1" dirty="0">
                <a:latin typeface="Calibri" pitchFamily="34" charset="0"/>
              </a:rPr>
              <a:t>: </a:t>
            </a:r>
            <a:r>
              <a:rPr lang="cs-CZ" sz="1600" dirty="0">
                <a:latin typeface="Calibri" pitchFamily="34" charset="0"/>
              </a:rPr>
              <a:t>po navázání mohou blokovat daný receptor, nebo aktivovat buňky imunitního 		systému</a:t>
            </a:r>
          </a:p>
          <a:p>
            <a:r>
              <a:rPr lang="cs-CZ" sz="1600" b="1" dirty="0">
                <a:latin typeface="Calibri" pitchFamily="34" charset="0"/>
              </a:rPr>
              <a:t>	b) Konjugované: </a:t>
            </a:r>
            <a:r>
              <a:rPr lang="cs-CZ" sz="1600" dirty="0">
                <a:latin typeface="Calibri" pitchFamily="34" charset="0"/>
              </a:rPr>
              <a:t>s toxinem, radioizotopem, cytokinem</a:t>
            </a:r>
            <a:endParaRPr lang="cs-CZ" sz="1600" i="1" dirty="0">
              <a:latin typeface="Calibri" pitchFamily="34" charset="0"/>
            </a:endParaRPr>
          </a:p>
          <a:p>
            <a:endParaRPr lang="cs-CZ" sz="1200" i="1" dirty="0">
              <a:cs typeface="Arial" charset="0"/>
            </a:endParaRPr>
          </a:p>
        </p:txBody>
      </p:sp>
      <p:pic>
        <p:nvPicPr>
          <p:cNvPr id="9220" name="Picture 4" descr="https://upload.wikimedia.org/wikipedia/commons/thumb/6/66/Monoclonal_antibodies.svg/2000px-Monoclonal_antibodies.sv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2127095"/>
            <a:ext cx="6912768" cy="4614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bdélník 8"/>
          <p:cNvSpPr/>
          <p:nvPr/>
        </p:nvSpPr>
        <p:spPr>
          <a:xfrm>
            <a:off x="6948264" y="5157192"/>
            <a:ext cx="2160240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b="1" dirty="0" err="1">
                <a:latin typeface="Calibri" pitchFamily="34" charset="0"/>
              </a:rPr>
              <a:t>MAb</a:t>
            </a:r>
            <a:r>
              <a:rPr lang="cs-CZ" sz="1400" dirty="0">
                <a:latin typeface="Calibri" pitchFamily="34" charset="0"/>
              </a:rPr>
              <a:t> - </a:t>
            </a:r>
            <a:r>
              <a:rPr lang="cs-CZ" sz="1400" dirty="0" err="1">
                <a:latin typeface="Calibri" pitchFamily="34" charset="0"/>
              </a:rPr>
              <a:t>monoclonal</a:t>
            </a:r>
            <a:r>
              <a:rPr lang="cs-CZ" sz="1400" dirty="0">
                <a:latin typeface="Calibri" pitchFamily="34" charset="0"/>
              </a:rPr>
              <a:t> </a:t>
            </a:r>
            <a:r>
              <a:rPr lang="cs-CZ" sz="1400" dirty="0" err="1">
                <a:latin typeface="Calibri" pitchFamily="34" charset="0"/>
              </a:rPr>
              <a:t>antibody</a:t>
            </a:r>
            <a:endParaRPr lang="cs-CZ" sz="1400" dirty="0">
              <a:latin typeface="Calibri" pitchFamily="34" charset="0"/>
            </a:endParaRPr>
          </a:p>
          <a:p>
            <a:r>
              <a:rPr lang="cs-CZ" sz="1400" b="1" dirty="0">
                <a:latin typeface="Calibri" pitchFamily="34" charset="0"/>
              </a:rPr>
              <a:t>ADCC</a:t>
            </a:r>
            <a:r>
              <a:rPr lang="cs-CZ" sz="1400" dirty="0">
                <a:latin typeface="Calibri" pitchFamily="34" charset="0"/>
              </a:rPr>
              <a:t> - </a:t>
            </a:r>
            <a:r>
              <a:rPr lang="cs-CZ" sz="1400" dirty="0" err="1">
                <a:latin typeface="Calibri" pitchFamily="34" charset="0"/>
              </a:rPr>
              <a:t>antibody-dependent</a:t>
            </a:r>
            <a:r>
              <a:rPr lang="cs-CZ" sz="1400" dirty="0">
                <a:latin typeface="Calibri" pitchFamily="34" charset="0"/>
              </a:rPr>
              <a:t> cell-</a:t>
            </a:r>
            <a:r>
              <a:rPr lang="cs-CZ" sz="1400" dirty="0" err="1">
                <a:latin typeface="Calibri" pitchFamily="34" charset="0"/>
              </a:rPr>
              <a:t>mediated</a:t>
            </a:r>
            <a:r>
              <a:rPr lang="cs-CZ" sz="1400" dirty="0">
                <a:latin typeface="Calibri" pitchFamily="34" charset="0"/>
              </a:rPr>
              <a:t> cytotoxicity</a:t>
            </a:r>
          </a:p>
          <a:p>
            <a:r>
              <a:rPr lang="cs-CZ" sz="1400" b="1" dirty="0">
                <a:latin typeface="Calibri" pitchFamily="34" charset="0"/>
              </a:rPr>
              <a:t>CDC</a:t>
            </a:r>
            <a:r>
              <a:rPr lang="cs-CZ" sz="1400" dirty="0">
                <a:latin typeface="Calibri" pitchFamily="34" charset="0"/>
              </a:rPr>
              <a:t> - </a:t>
            </a:r>
            <a:r>
              <a:rPr lang="cs-CZ" sz="1400" dirty="0" err="1">
                <a:latin typeface="Calibri" pitchFamily="34" charset="0"/>
              </a:rPr>
              <a:t>complement-dependent</a:t>
            </a:r>
            <a:r>
              <a:rPr lang="cs-CZ" sz="1400" dirty="0">
                <a:latin typeface="Calibri" pitchFamily="34" charset="0"/>
              </a:rPr>
              <a:t> cytotoxicity</a:t>
            </a:r>
          </a:p>
        </p:txBody>
      </p:sp>
    </p:spTree>
    <p:extLst>
      <p:ext uri="{BB962C8B-B14F-4D97-AF65-F5344CB8AC3E}">
        <p14:creationId xmlns:p14="http://schemas.microsoft.com/office/powerpoint/2010/main" val="312590277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2"/>
          <p:cNvSpPr txBox="1">
            <a:spLocks noChangeArrowheads="1"/>
          </p:cNvSpPr>
          <p:nvPr/>
        </p:nvSpPr>
        <p:spPr bwMode="auto">
          <a:xfrm>
            <a:off x="179512" y="188640"/>
            <a:ext cx="8281988" cy="2523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tIns="45720" rIns="91440" bIns="45720" anchor="t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cs-CZ" b="1" dirty="0">
                <a:latin typeface="Calibri" pitchFamily="34" charset="0"/>
              </a:rPr>
              <a:t>Imunoterapie</a:t>
            </a:r>
          </a:p>
          <a:p>
            <a:endParaRPr lang="cs-CZ" sz="1600" b="1" dirty="0">
              <a:latin typeface="Calibri" pitchFamily="34" charset="0"/>
            </a:endParaRPr>
          </a:p>
          <a:p>
            <a:r>
              <a:rPr lang="cs-CZ" sz="1600" b="1" dirty="0">
                <a:latin typeface="Calibri" pitchFamily="34" charset="0"/>
              </a:rPr>
              <a:t>Monoklonální protilátky</a:t>
            </a:r>
          </a:p>
          <a:p>
            <a:pPr lvl="1">
              <a:buFontTx/>
              <a:buChar char="-"/>
            </a:pPr>
            <a:r>
              <a:rPr lang="cs-CZ" sz="1600" i="1" dirty="0" err="1">
                <a:latin typeface="Calibri"/>
                <a:cs typeface="Calibri"/>
              </a:rPr>
              <a:t>Herceptin</a:t>
            </a:r>
            <a:r>
              <a:rPr lang="cs-CZ" sz="1600" i="1" dirty="0">
                <a:latin typeface="Calibri"/>
                <a:cs typeface="Calibri"/>
              </a:rPr>
              <a:t> - anti-HER-2 (rakovina prsu - 30% amplifikace genu pro receptor HER-2)</a:t>
            </a:r>
          </a:p>
          <a:p>
            <a:pPr lvl="2">
              <a:buFont typeface="Arial"/>
              <a:buChar char="•"/>
            </a:pPr>
            <a:r>
              <a:rPr lang="cs-CZ" sz="1600" i="1" dirty="0">
                <a:latin typeface="Calibri"/>
                <a:cs typeface="Arial"/>
              </a:rPr>
              <a:t>účinnou složkou je sloučenina </a:t>
            </a:r>
            <a:r>
              <a:rPr lang="cs-CZ" sz="1600" i="1" dirty="0" err="1">
                <a:latin typeface="Calibri"/>
                <a:cs typeface="Arial"/>
              </a:rPr>
              <a:t>trastuzumab</a:t>
            </a:r>
            <a:endParaRPr lang="cs-CZ" sz="1600" i="1" dirty="0" err="1">
              <a:latin typeface="Calibri"/>
              <a:cs typeface="Calibri"/>
            </a:endParaRPr>
          </a:p>
          <a:p>
            <a:pPr lvl="1">
              <a:buFontTx/>
              <a:buChar char="-"/>
            </a:pPr>
            <a:r>
              <a:rPr lang="cs-CZ" sz="1600" i="1" dirty="0" err="1">
                <a:latin typeface="Calibri" pitchFamily="34" charset="0"/>
              </a:rPr>
              <a:t>Rituximab</a:t>
            </a:r>
            <a:r>
              <a:rPr lang="cs-CZ" sz="1600" i="1" dirty="0">
                <a:latin typeface="Calibri" pitchFamily="34" charset="0"/>
              </a:rPr>
              <a:t> - anti-CD20, maligní B-lymfomy, B-lymf. CLL, folikulární lymfom</a:t>
            </a:r>
          </a:p>
          <a:p>
            <a:pPr lvl="1">
              <a:buFontTx/>
              <a:buChar char="-"/>
            </a:pPr>
            <a:r>
              <a:rPr lang="cs-CZ" sz="1600" i="1" dirty="0" err="1">
                <a:latin typeface="Calibri" pitchFamily="34" charset="0"/>
              </a:rPr>
              <a:t>Gemtuzimab</a:t>
            </a:r>
            <a:r>
              <a:rPr lang="cs-CZ" sz="1600" i="1" dirty="0">
                <a:latin typeface="Calibri" pitchFamily="34" charset="0"/>
              </a:rPr>
              <a:t> - anti-CD33 (na </a:t>
            </a:r>
            <a:r>
              <a:rPr lang="cs-CZ" sz="1600" i="1" dirty="0" err="1">
                <a:latin typeface="Calibri" pitchFamily="34" charset="0"/>
              </a:rPr>
              <a:t>větš</a:t>
            </a:r>
            <a:r>
              <a:rPr lang="cs-CZ" sz="1600" i="1" dirty="0">
                <a:latin typeface="Calibri" pitchFamily="34" charset="0"/>
              </a:rPr>
              <a:t>. </a:t>
            </a:r>
            <a:r>
              <a:rPr lang="cs-CZ" sz="1600" i="1" dirty="0" err="1">
                <a:latin typeface="Calibri" pitchFamily="34" charset="0"/>
              </a:rPr>
              <a:t>leuk</a:t>
            </a:r>
            <a:r>
              <a:rPr lang="cs-CZ" sz="1600" i="1" dirty="0">
                <a:latin typeface="Calibri" pitchFamily="34" charset="0"/>
              </a:rPr>
              <a:t>. b.), AML, konjugace s ATB </a:t>
            </a:r>
            <a:r>
              <a:rPr lang="cs-CZ" sz="1600" i="1" dirty="0" err="1">
                <a:latin typeface="Calibri" pitchFamily="34" charset="0"/>
              </a:rPr>
              <a:t>colcheamicinem</a:t>
            </a:r>
            <a:endParaRPr lang="cs-CZ" sz="1600" i="1" dirty="0">
              <a:latin typeface="Calibri" pitchFamily="34" charset="0"/>
            </a:endParaRPr>
          </a:p>
          <a:p>
            <a:pPr lvl="1">
              <a:buFontTx/>
              <a:buChar char="-"/>
            </a:pPr>
            <a:r>
              <a:rPr lang="cs-CZ" sz="1600" i="1" dirty="0" err="1">
                <a:latin typeface="Calibri" pitchFamily="34" charset="0"/>
                <a:cs typeface="Arial" charset="0"/>
              </a:rPr>
              <a:t>Cetuximab</a:t>
            </a:r>
            <a:r>
              <a:rPr lang="cs-CZ" sz="1600" i="1" dirty="0">
                <a:latin typeface="Calibri" pitchFamily="34" charset="0"/>
                <a:cs typeface="Arial" charset="0"/>
              </a:rPr>
              <a:t> - anti-EGFR, konjugace s toxinem, internalizace do buňky, </a:t>
            </a:r>
            <a:r>
              <a:rPr lang="cs-CZ" sz="1600" i="1" dirty="0" err="1">
                <a:latin typeface="Calibri" pitchFamily="34" charset="0"/>
                <a:cs typeface="Arial" charset="0"/>
              </a:rPr>
              <a:t>kolorektalní</a:t>
            </a:r>
            <a:r>
              <a:rPr lang="cs-CZ" sz="1600" i="1" dirty="0">
                <a:latin typeface="Calibri" pitchFamily="34" charset="0"/>
                <a:cs typeface="Arial" charset="0"/>
              </a:rPr>
              <a:t> </a:t>
            </a:r>
            <a:r>
              <a:rPr lang="cs-CZ" sz="1600" i="1" dirty="0" err="1">
                <a:latin typeface="Calibri" pitchFamily="34" charset="0"/>
                <a:cs typeface="Arial" charset="0"/>
              </a:rPr>
              <a:t>karc</a:t>
            </a:r>
            <a:r>
              <a:rPr lang="cs-CZ" sz="1600" i="1" dirty="0">
                <a:latin typeface="Calibri" pitchFamily="34" charset="0"/>
                <a:cs typeface="Arial" charset="0"/>
              </a:rPr>
              <a:t>.</a:t>
            </a:r>
          </a:p>
          <a:p>
            <a:endParaRPr lang="cs-CZ" sz="1600" i="1" dirty="0">
              <a:latin typeface="Calibri" pitchFamily="34" charset="0"/>
            </a:endParaRPr>
          </a:p>
          <a:p>
            <a:endParaRPr lang="cs-CZ" sz="1200" i="1" dirty="0">
              <a:cs typeface="Arial" charset="0"/>
            </a:endParaRPr>
          </a:p>
        </p:txBody>
      </p:sp>
      <p:pic>
        <p:nvPicPr>
          <p:cNvPr id="9218" name="Picture 2" descr="http://media.pharmacologycorner.com/wp-content/uploads/2009/05/her2neu-thumb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704" y="2402856"/>
            <a:ext cx="4968552" cy="4140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932083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376238" y="280988"/>
            <a:ext cx="8299450" cy="5693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tIns="45720" rIns="91440" bIns="45720" anchor="t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cs-CZ" sz="1400" b="1" dirty="0"/>
              <a:t>Vybrané mutace v nádorových onemocněních:</a:t>
            </a:r>
          </a:p>
          <a:p>
            <a:endParaRPr lang="cs-CZ" sz="1400" b="1" dirty="0"/>
          </a:p>
          <a:p>
            <a:r>
              <a:rPr lang="cs-CZ" sz="1400" dirty="0">
                <a:latin typeface="Arial"/>
                <a:cs typeface="Arial"/>
              </a:rPr>
              <a:t>Ras 		- 25 % všech nádorů</a:t>
            </a:r>
          </a:p>
          <a:p>
            <a:r>
              <a:rPr lang="cs-CZ" sz="1400" dirty="0">
                <a:latin typeface="Arial"/>
                <a:cs typeface="Arial"/>
              </a:rPr>
              <a:t>aktiv </a:t>
            </a:r>
            <a:r>
              <a:rPr lang="cs-CZ" sz="1400" dirty="0" err="1">
                <a:latin typeface="Arial"/>
                <a:cs typeface="Arial"/>
              </a:rPr>
              <a:t>telomeráza</a:t>
            </a:r>
            <a:r>
              <a:rPr lang="cs-CZ" sz="1400" dirty="0">
                <a:latin typeface="Arial"/>
                <a:cs typeface="Arial"/>
              </a:rPr>
              <a:t>	- 90 % nádorů</a:t>
            </a:r>
          </a:p>
          <a:p>
            <a:r>
              <a:rPr lang="cs-CZ" sz="1400" dirty="0">
                <a:latin typeface="Arial"/>
                <a:cs typeface="Arial"/>
              </a:rPr>
              <a:t>K-Ras		- 80 % karcinom pankreatu</a:t>
            </a:r>
          </a:p>
          <a:p>
            <a:r>
              <a:rPr lang="cs-CZ" sz="1400" dirty="0">
                <a:cs typeface="Arial" charset="0"/>
              </a:rPr>
              <a:t>p53			- nejčastěji inaktivovaný v nádorech - různé nádory, </a:t>
            </a:r>
            <a:r>
              <a:rPr lang="cs-CZ" sz="1400" dirty="0" err="1">
                <a:cs typeface="Arial" charset="0"/>
              </a:rPr>
              <a:t>Li-Fraumeni</a:t>
            </a:r>
            <a:endParaRPr lang="cs-CZ" sz="1400" dirty="0">
              <a:cs typeface="Arial" charset="0"/>
            </a:endParaRPr>
          </a:p>
          <a:p>
            <a:r>
              <a:rPr lang="cs-CZ" sz="1400" dirty="0">
                <a:cs typeface="Arial" charset="0"/>
              </a:rPr>
              <a:t>p16			- melanom</a:t>
            </a:r>
          </a:p>
          <a:p>
            <a:r>
              <a:rPr lang="cs-CZ" sz="1400" dirty="0" err="1">
                <a:cs typeface="Arial" charset="0"/>
              </a:rPr>
              <a:t>Rb</a:t>
            </a:r>
            <a:r>
              <a:rPr lang="cs-CZ" sz="1400" dirty="0">
                <a:cs typeface="Arial" charset="0"/>
              </a:rPr>
              <a:t>			- retinoblastom</a:t>
            </a:r>
          </a:p>
          <a:p>
            <a:r>
              <a:rPr lang="cs-CZ" sz="1400" dirty="0">
                <a:cs typeface="Arial" charset="0"/>
              </a:rPr>
              <a:t>t(8;14) aktiv </a:t>
            </a:r>
            <a:r>
              <a:rPr lang="cs-CZ" sz="1400" dirty="0" err="1">
                <a:cs typeface="Arial" charset="0"/>
              </a:rPr>
              <a:t>Myc</a:t>
            </a:r>
            <a:r>
              <a:rPr lang="cs-CZ" sz="1400" dirty="0">
                <a:cs typeface="Arial" charset="0"/>
              </a:rPr>
              <a:t>	- B-cell CLL, ALL, </a:t>
            </a:r>
            <a:r>
              <a:rPr lang="cs-CZ" sz="1400" dirty="0" err="1">
                <a:cs typeface="Arial" charset="0"/>
              </a:rPr>
              <a:t>Burkittův</a:t>
            </a:r>
            <a:r>
              <a:rPr lang="cs-CZ" sz="1400" dirty="0">
                <a:cs typeface="Arial" charset="0"/>
              </a:rPr>
              <a:t> lymfom</a:t>
            </a:r>
          </a:p>
          <a:p>
            <a:r>
              <a:rPr lang="cs-CZ" sz="1400" dirty="0">
                <a:latin typeface="Arial"/>
                <a:cs typeface="Arial"/>
              </a:rPr>
              <a:t>N-</a:t>
            </a:r>
            <a:r>
              <a:rPr lang="cs-CZ" sz="1400" dirty="0" err="1">
                <a:latin typeface="Arial"/>
                <a:cs typeface="Arial"/>
              </a:rPr>
              <a:t>Myc</a:t>
            </a:r>
            <a:r>
              <a:rPr lang="cs-CZ" sz="1400" dirty="0">
                <a:latin typeface="Arial"/>
                <a:cs typeface="Arial"/>
              </a:rPr>
              <a:t> </a:t>
            </a:r>
            <a:r>
              <a:rPr lang="cs-CZ" sz="1400" dirty="0" err="1">
                <a:latin typeface="Arial"/>
                <a:cs typeface="Arial"/>
              </a:rPr>
              <a:t>amplif</a:t>
            </a:r>
            <a:r>
              <a:rPr lang="cs-CZ" sz="1400" dirty="0">
                <a:latin typeface="Arial"/>
                <a:cs typeface="Arial"/>
              </a:rPr>
              <a:t>.	- 30 % neuroblastom</a:t>
            </a:r>
          </a:p>
          <a:p>
            <a:r>
              <a:rPr lang="el-GR" sz="1400" dirty="0">
                <a:cs typeface="Arial" charset="0"/>
              </a:rPr>
              <a:t>β</a:t>
            </a:r>
            <a:r>
              <a:rPr lang="cs-CZ" sz="1400" dirty="0">
                <a:cs typeface="Arial" charset="0"/>
              </a:rPr>
              <a:t>-</a:t>
            </a:r>
            <a:r>
              <a:rPr lang="cs-CZ" sz="1400" dirty="0" err="1">
                <a:cs typeface="Arial" charset="0"/>
              </a:rPr>
              <a:t>katenin</a:t>
            </a:r>
            <a:r>
              <a:rPr lang="cs-CZ" sz="1400" dirty="0">
                <a:cs typeface="Arial" charset="0"/>
              </a:rPr>
              <a:t> (WNT)	- kolorektální karcinom (mutovaný </a:t>
            </a:r>
            <a:r>
              <a:rPr lang="cs-CZ" sz="1400" dirty="0" err="1">
                <a:cs typeface="Arial" charset="0"/>
              </a:rPr>
              <a:t>katenin</a:t>
            </a:r>
            <a:r>
              <a:rPr lang="cs-CZ" sz="1400" dirty="0">
                <a:cs typeface="Arial" charset="0"/>
              </a:rPr>
              <a:t> necitlivý k APC, transkripce genů </a:t>
            </a:r>
            <a:r>
              <a:rPr lang="cs-CZ" sz="1400" dirty="0" err="1">
                <a:cs typeface="Arial" charset="0"/>
              </a:rPr>
              <a:t>cc</a:t>
            </a:r>
            <a:r>
              <a:rPr lang="cs-CZ" sz="1400" dirty="0">
                <a:cs typeface="Arial" charset="0"/>
              </a:rPr>
              <a:t>)</a:t>
            </a:r>
          </a:p>
          <a:p>
            <a:r>
              <a:rPr lang="cs-CZ" sz="1400" dirty="0">
                <a:latin typeface="Arial"/>
                <a:cs typeface="Arial"/>
              </a:rPr>
              <a:t>TGF-</a:t>
            </a:r>
            <a:r>
              <a:rPr lang="el-GR" sz="1400" dirty="0">
                <a:latin typeface="Arial"/>
                <a:cs typeface="Arial"/>
              </a:rPr>
              <a:t>β</a:t>
            </a:r>
            <a:r>
              <a:rPr lang="cs-CZ" sz="1400" dirty="0">
                <a:latin typeface="Arial"/>
                <a:cs typeface="Arial"/>
              </a:rPr>
              <a:t>, SMAD4	- rezistence k </a:t>
            </a:r>
            <a:r>
              <a:rPr lang="cs-CZ" sz="1400" dirty="0" err="1">
                <a:latin typeface="Arial"/>
                <a:cs typeface="Arial"/>
              </a:rPr>
              <a:t>antiproliferačním</a:t>
            </a:r>
            <a:r>
              <a:rPr lang="cs-CZ" sz="1400" dirty="0">
                <a:latin typeface="Arial"/>
                <a:cs typeface="Arial"/>
              </a:rPr>
              <a:t> signálům</a:t>
            </a:r>
          </a:p>
          <a:p>
            <a:r>
              <a:rPr lang="cs-CZ" sz="1400" dirty="0">
                <a:cs typeface="Arial" charset="0"/>
              </a:rPr>
              <a:t>Fas receptor	- nádor</a:t>
            </a:r>
          </a:p>
          <a:p>
            <a:r>
              <a:rPr lang="cs-CZ" sz="1400" dirty="0" err="1">
                <a:cs typeface="Arial" charset="0"/>
              </a:rPr>
              <a:t>Bax</a:t>
            </a:r>
            <a:r>
              <a:rPr lang="cs-CZ" sz="1400" dirty="0">
                <a:cs typeface="Arial" charset="0"/>
              </a:rPr>
              <a:t>			- nádory trávícího traktu a leukemie</a:t>
            </a:r>
          </a:p>
          <a:p>
            <a:r>
              <a:rPr lang="cs-CZ" sz="1400" dirty="0">
                <a:cs typeface="Arial" charset="0"/>
              </a:rPr>
              <a:t>Bcl-2 translokace	- folikulární lymfom</a:t>
            </a:r>
          </a:p>
          <a:p>
            <a:r>
              <a:rPr lang="cs-CZ" sz="1400" dirty="0" err="1">
                <a:cs typeface="Arial" charset="0"/>
              </a:rPr>
              <a:t>loss</a:t>
            </a:r>
            <a:r>
              <a:rPr lang="cs-CZ" sz="1400" dirty="0">
                <a:cs typeface="Arial" charset="0"/>
              </a:rPr>
              <a:t> chr10, </a:t>
            </a:r>
            <a:r>
              <a:rPr lang="cs-CZ" sz="1400" dirty="0" err="1">
                <a:cs typeface="Arial" charset="0"/>
              </a:rPr>
              <a:t>inakt</a:t>
            </a:r>
            <a:r>
              <a:rPr lang="cs-CZ" sz="1400" dirty="0">
                <a:cs typeface="Arial" charset="0"/>
              </a:rPr>
              <a:t> PTEN	- glioblastom</a:t>
            </a:r>
          </a:p>
          <a:p>
            <a:r>
              <a:rPr lang="cs-CZ" sz="1400" dirty="0">
                <a:cs typeface="Arial" charset="0"/>
              </a:rPr>
              <a:t>zisk chr7, dupl MET	- karcinom ledvin</a:t>
            </a:r>
          </a:p>
          <a:p>
            <a:r>
              <a:rPr lang="cs-CZ" sz="1400" dirty="0">
                <a:latin typeface="Arial"/>
                <a:cs typeface="Arial"/>
              </a:rPr>
              <a:t>t(9;22) </a:t>
            </a:r>
            <a:r>
              <a:rPr lang="cs-CZ" sz="1400" dirty="0" err="1">
                <a:latin typeface="Arial"/>
                <a:cs typeface="Arial"/>
              </a:rPr>
              <a:t>Bcr-Abl</a:t>
            </a:r>
            <a:r>
              <a:rPr lang="cs-CZ" sz="1400" dirty="0">
                <a:latin typeface="Arial"/>
                <a:cs typeface="Arial"/>
              </a:rPr>
              <a:t> 	- CML, ALL (30 %), vzácně AML</a:t>
            </a:r>
          </a:p>
          <a:p>
            <a:r>
              <a:rPr lang="cs-CZ" sz="1400" dirty="0" err="1">
                <a:cs typeface="Arial" charset="0"/>
              </a:rPr>
              <a:t>transl</a:t>
            </a:r>
            <a:r>
              <a:rPr lang="cs-CZ" sz="1400" dirty="0">
                <a:cs typeface="Arial" charset="0"/>
              </a:rPr>
              <a:t>. RAR		- akutní PML</a:t>
            </a:r>
          </a:p>
          <a:p>
            <a:r>
              <a:rPr lang="cs-CZ" sz="1400" dirty="0" err="1">
                <a:cs typeface="Arial" charset="0"/>
              </a:rPr>
              <a:t>autokrinní</a:t>
            </a:r>
            <a:r>
              <a:rPr lang="cs-CZ" sz="1400" dirty="0">
                <a:cs typeface="Arial" charset="0"/>
              </a:rPr>
              <a:t> TGF	- sarkom</a:t>
            </a:r>
          </a:p>
          <a:p>
            <a:r>
              <a:rPr lang="cs-CZ" sz="1400" dirty="0" err="1">
                <a:cs typeface="Arial" charset="0"/>
              </a:rPr>
              <a:t>autokrinní</a:t>
            </a:r>
            <a:r>
              <a:rPr lang="cs-CZ" sz="1400" dirty="0">
                <a:cs typeface="Arial" charset="0"/>
              </a:rPr>
              <a:t> PDGF	- glioblastom</a:t>
            </a:r>
          </a:p>
          <a:p>
            <a:r>
              <a:rPr lang="cs-CZ" sz="1400" dirty="0" err="1">
                <a:cs typeface="Arial" charset="0"/>
              </a:rPr>
              <a:t>overexpr</a:t>
            </a:r>
            <a:r>
              <a:rPr lang="cs-CZ" sz="1400" dirty="0">
                <a:cs typeface="Arial" charset="0"/>
              </a:rPr>
              <a:t> EGFR/ERBB	- karcinom prsu, žaludku, </a:t>
            </a:r>
            <a:r>
              <a:rPr lang="cs-CZ" sz="1400" dirty="0" err="1">
                <a:cs typeface="Arial" charset="0"/>
              </a:rPr>
              <a:t>kolorekta</a:t>
            </a:r>
            <a:endParaRPr lang="cs-CZ" sz="1400" dirty="0">
              <a:cs typeface="Arial" charset="0"/>
            </a:endParaRPr>
          </a:p>
          <a:p>
            <a:r>
              <a:rPr lang="cs-CZ" sz="1400" dirty="0" err="1">
                <a:cs typeface="Arial" charset="0"/>
              </a:rPr>
              <a:t>overexpr</a:t>
            </a:r>
            <a:r>
              <a:rPr lang="cs-CZ" sz="1400" dirty="0">
                <a:cs typeface="Arial" charset="0"/>
              </a:rPr>
              <a:t> HER2	- karcinom prsu (predikce - </a:t>
            </a:r>
            <a:r>
              <a:rPr lang="cs-CZ" sz="1400" dirty="0" err="1">
                <a:cs typeface="Arial" charset="0"/>
              </a:rPr>
              <a:t>herceptin</a:t>
            </a:r>
            <a:r>
              <a:rPr lang="cs-CZ" sz="1400" dirty="0">
                <a:cs typeface="Arial" charset="0"/>
              </a:rPr>
              <a:t> Ab proti receptoru HER2)</a:t>
            </a:r>
          </a:p>
          <a:p>
            <a:r>
              <a:rPr lang="cs-CZ" sz="1400" dirty="0">
                <a:cs typeface="Arial" charset="0"/>
              </a:rPr>
              <a:t>PML/RARA		- váže </a:t>
            </a:r>
            <a:r>
              <a:rPr lang="cs-CZ" sz="1400" dirty="0" err="1">
                <a:cs typeface="Arial" charset="0"/>
              </a:rPr>
              <a:t>histondeacetylázy</a:t>
            </a:r>
            <a:r>
              <a:rPr lang="cs-CZ" sz="1400" dirty="0">
                <a:cs typeface="Arial" charset="0"/>
              </a:rPr>
              <a:t>, které znemožní transkripci ATRA cílových genů</a:t>
            </a:r>
          </a:p>
          <a:p>
            <a:endParaRPr lang="cs-CZ" sz="1400" dirty="0">
              <a:cs typeface="Arial" charset="0"/>
            </a:endParaRPr>
          </a:p>
          <a:p>
            <a:r>
              <a:rPr lang="cs-CZ" sz="1400" b="1" dirty="0">
                <a:latin typeface="Arial"/>
                <a:cs typeface="Arial"/>
              </a:rPr>
              <a:t>Markery:</a:t>
            </a:r>
            <a:r>
              <a:rPr lang="cs-CZ" sz="1400" dirty="0">
                <a:latin typeface="Arial"/>
                <a:cs typeface="Arial"/>
              </a:rPr>
              <a:t> CD19, CD20, CD30, CD33, CD52, CD90</a:t>
            </a:r>
            <a:endParaRPr lang="el-GR" sz="14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Obdélník 4"/>
          <p:cNvSpPr>
            <a:spLocks noChangeArrowheads="1"/>
          </p:cNvSpPr>
          <p:nvPr/>
        </p:nvSpPr>
        <p:spPr bwMode="auto">
          <a:xfrm>
            <a:off x="153988" y="188913"/>
            <a:ext cx="40767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cs-CZ" altLang="cs-CZ" b="1" dirty="0">
                <a:latin typeface="Calibri" pitchFamily="34" charset="0"/>
              </a:rPr>
              <a:t>Cigarety a rakovina</a:t>
            </a:r>
          </a:p>
        </p:txBody>
      </p:sp>
      <p:pic>
        <p:nvPicPr>
          <p:cNvPr id="9219" name="Picture 2" descr="http://www.mun.ca/biology/desmid/brian/BIOL2060/BIOL2060-24/24_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0" y="1700808"/>
            <a:ext cx="8750300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52342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mun.ca/biology/desmid/brian/BIOL2060/BIOL2060-24/24_0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85" t="72234" r="7732"/>
          <a:stretch/>
        </p:blipFill>
        <p:spPr bwMode="auto">
          <a:xfrm>
            <a:off x="4355976" y="681109"/>
            <a:ext cx="2107214" cy="1844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élník 4"/>
          <p:cNvSpPr/>
          <p:nvPr/>
        </p:nvSpPr>
        <p:spPr>
          <a:xfrm>
            <a:off x="154155" y="2348880"/>
            <a:ext cx="809025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b="1" dirty="0">
                <a:latin typeface="Calibri" pitchFamily="34" charset="0"/>
              </a:rPr>
              <a:t>Rakovina kůže</a:t>
            </a:r>
          </a:p>
          <a:p>
            <a:r>
              <a:rPr lang="cs-CZ" sz="1600" dirty="0">
                <a:latin typeface="Calibri" pitchFamily="34" charset="0"/>
              </a:rPr>
              <a:t>- vrstva epiteliálních buněk z bazální vrstvy začne přerůstat okolní buňky a tvoří tumor</a:t>
            </a:r>
          </a:p>
          <a:p>
            <a:r>
              <a:rPr lang="cs-CZ" sz="1600" dirty="0">
                <a:latin typeface="Calibri" pitchFamily="34" charset="0"/>
              </a:rPr>
              <a:t>- defektní mechanizmy kontroly buněčného cyklu</a:t>
            </a:r>
          </a:p>
        </p:txBody>
      </p:sp>
      <p:pic>
        <p:nvPicPr>
          <p:cNvPr id="43010" name="Picture 2" descr="http://www.mun.ca/biology/desmid/brian/BIOL2060/BIOL2060-24/24_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114"/>
          <a:stretch/>
        </p:blipFill>
        <p:spPr bwMode="auto">
          <a:xfrm>
            <a:off x="1660863" y="3356992"/>
            <a:ext cx="5719449" cy="3005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www.mun.ca/biology/desmid/brian/BIOL2060/BIOL2060-24/24_0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160" r="86420"/>
          <a:stretch/>
        </p:blipFill>
        <p:spPr bwMode="auto">
          <a:xfrm>
            <a:off x="107504" y="6597352"/>
            <a:ext cx="1234335" cy="188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www.mun.ca/biology/desmid/brian/BIOL2060/BIOL2060-24/24_0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9" t="75273" r="68595" b="2293"/>
          <a:stretch/>
        </p:blipFill>
        <p:spPr bwMode="auto">
          <a:xfrm>
            <a:off x="1835696" y="692696"/>
            <a:ext cx="2117559" cy="1490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bdélník 7"/>
          <p:cNvSpPr/>
          <p:nvPr/>
        </p:nvSpPr>
        <p:spPr>
          <a:xfrm>
            <a:off x="154155" y="116632"/>
            <a:ext cx="809025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i="1" dirty="0">
                <a:latin typeface="Calibri" pitchFamily="34" charset="0"/>
              </a:rPr>
              <a:t>Tumory vznikají nekontrolovaným dělením při ztrátě rovnováhy mezi </a:t>
            </a:r>
            <a:r>
              <a:rPr lang="cs-CZ" sz="1600" b="1" i="1" u="sng" dirty="0">
                <a:latin typeface="Calibri" pitchFamily="34" charset="0"/>
              </a:rPr>
              <a:t>proliferací</a:t>
            </a:r>
            <a:r>
              <a:rPr lang="cs-CZ" sz="1600" i="1" dirty="0">
                <a:latin typeface="Calibri" pitchFamily="34" charset="0"/>
              </a:rPr>
              <a:t> a </a:t>
            </a:r>
            <a:r>
              <a:rPr lang="cs-CZ" sz="1600" b="1" i="1" u="sng" dirty="0">
                <a:latin typeface="Calibri" pitchFamily="34" charset="0"/>
              </a:rPr>
              <a:t>diferenciací</a:t>
            </a:r>
          </a:p>
        </p:txBody>
      </p:sp>
    </p:spTree>
    <p:extLst>
      <p:ext uri="{BB962C8B-B14F-4D97-AF65-F5344CB8AC3E}">
        <p14:creationId xmlns:p14="http://schemas.microsoft.com/office/powerpoint/2010/main" val="32653560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154155" y="188640"/>
            <a:ext cx="88103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>
                <a:latin typeface="Calibri" pitchFamily="34" charset="0"/>
              </a:rPr>
              <a:t>Stádia rakoviny</a:t>
            </a:r>
          </a:p>
        </p:txBody>
      </p:sp>
      <p:pic>
        <p:nvPicPr>
          <p:cNvPr id="49154" name="Picture 2" descr="http://www.mun.ca/biology/desmid/brian/BIOL2060/BIOL2060-24/24_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4517" y="117582"/>
            <a:ext cx="4013787" cy="6642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09059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"/>
          <p:cNvSpPr>
            <a:spLocks noChangeArrowheads="1"/>
          </p:cNvSpPr>
          <p:nvPr/>
        </p:nvSpPr>
        <p:spPr bwMode="auto">
          <a:xfrm>
            <a:off x="251520" y="476672"/>
            <a:ext cx="7848600" cy="1417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>
            <a:spAutoFit/>
          </a:bodyPr>
          <a:lstStyle/>
          <a:p>
            <a:pPr marL="263525" indent="-263525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265113" algn="l"/>
                <a:tab pos="1179513" algn="l"/>
                <a:tab pos="2093913" algn="l"/>
                <a:tab pos="3008313" algn="l"/>
                <a:tab pos="3922713" algn="l"/>
                <a:tab pos="4837113" algn="l"/>
                <a:tab pos="5751513" algn="l"/>
                <a:tab pos="6665913" algn="l"/>
                <a:tab pos="7580313" algn="l"/>
                <a:tab pos="8494713" algn="l"/>
                <a:tab pos="9409113" algn="l"/>
                <a:tab pos="10323513" algn="l"/>
              </a:tabLst>
            </a:pPr>
            <a:r>
              <a:rPr lang="cs-CZ" altLang="cs-CZ" b="1" dirty="0">
                <a:latin typeface="Calibri" pitchFamily="34" charset="0"/>
              </a:rPr>
              <a:t>Rakovina není </a:t>
            </a:r>
            <a:r>
              <a:rPr lang="cs-CZ" altLang="cs-CZ" b="1" dirty="0" err="1">
                <a:latin typeface="Calibri" pitchFamily="34" charset="0"/>
              </a:rPr>
              <a:t>monogenní</a:t>
            </a:r>
            <a:r>
              <a:rPr lang="cs-CZ" altLang="cs-CZ" b="1" dirty="0">
                <a:latin typeface="Calibri" pitchFamily="34" charset="0"/>
              </a:rPr>
              <a:t> onemocnění</a:t>
            </a:r>
          </a:p>
          <a:p>
            <a:pPr marL="263525" indent="-263525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265113" algn="l"/>
                <a:tab pos="1179513" algn="l"/>
                <a:tab pos="2093913" algn="l"/>
                <a:tab pos="3008313" algn="l"/>
                <a:tab pos="3922713" algn="l"/>
                <a:tab pos="4837113" algn="l"/>
                <a:tab pos="5751513" algn="l"/>
                <a:tab pos="6665913" algn="l"/>
                <a:tab pos="7580313" algn="l"/>
                <a:tab pos="8494713" algn="l"/>
                <a:tab pos="9409113" algn="l"/>
                <a:tab pos="10323513" algn="l"/>
              </a:tabLst>
            </a:pPr>
            <a:endParaRPr lang="cs-CZ" altLang="cs-CZ" b="1" dirty="0"/>
          </a:p>
          <a:p>
            <a:pPr marL="263525" indent="-263525" eaLnBrk="1" hangingPunct="1">
              <a:buClr>
                <a:srgbClr val="000000"/>
              </a:buClr>
              <a:buSzPct val="100000"/>
              <a:buFont typeface="Arial" charset="0"/>
              <a:buChar char="•"/>
              <a:tabLst>
                <a:tab pos="265113" algn="l"/>
                <a:tab pos="1179513" algn="l"/>
                <a:tab pos="2093913" algn="l"/>
                <a:tab pos="3008313" algn="l"/>
                <a:tab pos="3922713" algn="l"/>
                <a:tab pos="4837113" algn="l"/>
                <a:tab pos="5751513" algn="l"/>
                <a:tab pos="6665913" algn="l"/>
                <a:tab pos="7580313" algn="l"/>
                <a:tab pos="8494713" algn="l"/>
                <a:tab pos="9409113" algn="l"/>
                <a:tab pos="10323513" algn="l"/>
              </a:tabLst>
            </a:pPr>
            <a:r>
              <a:rPr lang="cs-CZ" altLang="cs-CZ" sz="1600" dirty="0">
                <a:latin typeface="Calibri" pitchFamily="34" charset="0"/>
              </a:rPr>
              <a:t>Odhadem </a:t>
            </a:r>
            <a:r>
              <a:rPr lang="cs-CZ" altLang="cs-CZ" sz="1600" b="1" dirty="0">
                <a:latin typeface="Calibri" pitchFamily="34" charset="0"/>
              </a:rPr>
              <a:t>4-7 událostí</a:t>
            </a:r>
            <a:r>
              <a:rPr lang="cs-CZ" altLang="cs-CZ" sz="1600" dirty="0">
                <a:latin typeface="Calibri" pitchFamily="34" charset="0"/>
              </a:rPr>
              <a:t> nezbytných pro nádorovou transformaci buňky</a:t>
            </a:r>
          </a:p>
          <a:p>
            <a:pPr marL="263525" indent="-263525" eaLnBrk="1" hangingPunct="1">
              <a:buClr>
                <a:srgbClr val="000000"/>
              </a:buClr>
              <a:buSzPct val="100000"/>
              <a:buFont typeface="Arial" charset="0"/>
              <a:buNone/>
              <a:tabLst>
                <a:tab pos="265113" algn="l"/>
                <a:tab pos="1179513" algn="l"/>
                <a:tab pos="2093913" algn="l"/>
                <a:tab pos="3008313" algn="l"/>
                <a:tab pos="3922713" algn="l"/>
                <a:tab pos="4837113" algn="l"/>
                <a:tab pos="5751513" algn="l"/>
                <a:tab pos="6665913" algn="l"/>
                <a:tab pos="7580313" algn="l"/>
                <a:tab pos="8494713" algn="l"/>
                <a:tab pos="9409113" algn="l"/>
                <a:tab pos="10323513" algn="l"/>
              </a:tabLst>
            </a:pPr>
            <a:endParaRPr lang="cs-CZ" altLang="cs-CZ" sz="1600" dirty="0">
              <a:latin typeface="Calibri" pitchFamily="34" charset="0"/>
            </a:endParaRPr>
          </a:p>
          <a:p>
            <a:pPr marL="263525" indent="-263525" eaLnBrk="1" hangingPunct="1">
              <a:buClr>
                <a:srgbClr val="0099CC"/>
              </a:buClr>
              <a:buSzPct val="100000"/>
              <a:buFont typeface="Arial" charset="0"/>
              <a:buChar char="•"/>
              <a:tabLst>
                <a:tab pos="265113" algn="l"/>
                <a:tab pos="1179513" algn="l"/>
                <a:tab pos="2093913" algn="l"/>
                <a:tab pos="3008313" algn="l"/>
                <a:tab pos="3922713" algn="l"/>
                <a:tab pos="4837113" algn="l"/>
                <a:tab pos="5751513" algn="l"/>
                <a:tab pos="6665913" algn="l"/>
                <a:tab pos="7580313" algn="l"/>
                <a:tab pos="8494713" algn="l"/>
                <a:tab pos="9409113" algn="l"/>
                <a:tab pos="10323513" algn="l"/>
              </a:tabLst>
            </a:pPr>
            <a:r>
              <a:rPr lang="cs-CZ" altLang="cs-CZ" sz="1600" b="1" dirty="0">
                <a:latin typeface="Calibri" pitchFamily="34" charset="0"/>
              </a:rPr>
              <a:t>Desítky možných genů</a:t>
            </a:r>
            <a:r>
              <a:rPr lang="cs-CZ" altLang="cs-CZ" sz="1600" dirty="0">
                <a:latin typeface="Calibri" pitchFamily="34" charset="0"/>
              </a:rPr>
              <a:t>, jejichž mutace povede k podpoře vzniku rakoviny</a:t>
            </a:r>
            <a:r>
              <a:rPr lang="cs-CZ" altLang="cs-CZ" dirty="0"/>
              <a:t> </a:t>
            </a:r>
          </a:p>
        </p:txBody>
      </p:sp>
      <p:graphicFrame>
        <p:nvGraphicFramePr>
          <p:cNvPr id="11267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28972315"/>
              </p:ext>
            </p:extLst>
          </p:nvPr>
        </p:nvGraphicFramePr>
        <p:xfrm>
          <a:off x="2411760" y="2792401"/>
          <a:ext cx="4721225" cy="3719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7179668" imgH="5654783" progId="">
                  <p:embed/>
                </p:oleObj>
              </mc:Choice>
              <mc:Fallback>
                <p:oleObj r:id="rId3" imgW="7179668" imgH="5654783" progId="">
                  <p:embed/>
                  <p:pic>
                    <p:nvPicPr>
                      <p:cNvPr id="11267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11760" y="2792401"/>
                        <a:ext cx="4721225" cy="37195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68" name="Rectangle 3"/>
          <p:cNvSpPr>
            <a:spLocks noChangeArrowheads="1"/>
          </p:cNvSpPr>
          <p:nvPr/>
        </p:nvSpPr>
        <p:spPr bwMode="auto">
          <a:xfrm>
            <a:off x="1907704" y="2625439"/>
            <a:ext cx="4536504" cy="3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/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altLang="cs-CZ" b="1" dirty="0">
                <a:latin typeface="Calibri" pitchFamily="34" charset="0"/>
              </a:rPr>
              <a:t>Klonální expanze transformované buňky</a:t>
            </a:r>
          </a:p>
        </p:txBody>
      </p:sp>
    </p:spTree>
    <p:extLst>
      <p:ext uri="{BB962C8B-B14F-4D97-AF65-F5344CB8AC3E}">
        <p14:creationId xmlns:p14="http://schemas.microsoft.com/office/powerpoint/2010/main" val="346064066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5373</TotalTime>
  <Words>4376</Words>
  <Application>Microsoft Office PowerPoint</Application>
  <PresentationFormat>Předvádění na obrazovce (4:3)</PresentationFormat>
  <Paragraphs>698</Paragraphs>
  <Slides>55</Slides>
  <Notes>14</Notes>
  <HiddenSlides>0</HiddenSlides>
  <MMClips>0</MMClips>
  <ScaleCrop>false</ScaleCrop>
  <HeadingPairs>
    <vt:vector size="8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55</vt:i4>
      </vt:variant>
    </vt:vector>
  </HeadingPairs>
  <TitlesOfParts>
    <vt:vector size="63" baseType="lpstr">
      <vt:lpstr>Arial</vt:lpstr>
      <vt:lpstr>Calibri</vt:lpstr>
      <vt:lpstr>Comic Sans MS</vt:lpstr>
      <vt:lpstr>ElsevierGulliver</vt:lpstr>
      <vt:lpstr>NexusSans</vt:lpstr>
      <vt:lpstr>Times New Roman</vt:lpstr>
      <vt:lpstr>Výchozí návrh</vt:lpstr>
      <vt:lpstr>Rastrový obrázek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Cílená terapie CML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CBIA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instalator</dc:creator>
  <cp:lastModifiedBy>Tereza Souralová</cp:lastModifiedBy>
  <cp:revision>829</cp:revision>
  <dcterms:created xsi:type="dcterms:W3CDTF">2010-01-25T14:23:32Z</dcterms:created>
  <dcterms:modified xsi:type="dcterms:W3CDTF">2023-05-02T09:15:09Z</dcterms:modified>
</cp:coreProperties>
</file>