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00"/>
  </p:notesMasterIdLst>
  <p:handoutMasterIdLst>
    <p:handoutMasterId r:id="rId101"/>
  </p:handoutMasterIdLst>
  <p:sldIdLst>
    <p:sldId id="256" r:id="rId7"/>
    <p:sldId id="257" r:id="rId8"/>
    <p:sldId id="410" r:id="rId9"/>
    <p:sldId id="258" r:id="rId10"/>
    <p:sldId id="259" r:id="rId11"/>
    <p:sldId id="260" r:id="rId12"/>
    <p:sldId id="261" r:id="rId13"/>
    <p:sldId id="440" r:id="rId14"/>
    <p:sldId id="441" r:id="rId15"/>
    <p:sldId id="414" r:id="rId16"/>
    <p:sldId id="413" r:id="rId17"/>
    <p:sldId id="270" r:id="rId18"/>
    <p:sldId id="272" r:id="rId19"/>
    <p:sldId id="416" r:id="rId20"/>
    <p:sldId id="317" r:id="rId21"/>
    <p:sldId id="318" r:id="rId22"/>
    <p:sldId id="319" r:id="rId23"/>
    <p:sldId id="457" r:id="rId24"/>
    <p:sldId id="458" r:id="rId25"/>
    <p:sldId id="420" r:id="rId26"/>
    <p:sldId id="422" r:id="rId27"/>
    <p:sldId id="423" r:id="rId28"/>
    <p:sldId id="425" r:id="rId29"/>
    <p:sldId id="426" r:id="rId30"/>
    <p:sldId id="430" r:id="rId31"/>
    <p:sldId id="460" r:id="rId32"/>
    <p:sldId id="450" r:id="rId33"/>
    <p:sldId id="451" r:id="rId34"/>
    <p:sldId id="452" r:id="rId35"/>
    <p:sldId id="453" r:id="rId36"/>
    <p:sldId id="454" r:id="rId37"/>
    <p:sldId id="455" r:id="rId38"/>
    <p:sldId id="320" r:id="rId39"/>
    <p:sldId id="327" r:id="rId40"/>
    <p:sldId id="328" r:id="rId41"/>
    <p:sldId id="329" r:id="rId42"/>
    <p:sldId id="408" r:id="rId43"/>
    <p:sldId id="409" r:id="rId44"/>
    <p:sldId id="442" r:id="rId45"/>
    <p:sldId id="443" r:id="rId46"/>
    <p:sldId id="444" r:id="rId47"/>
    <p:sldId id="446" r:id="rId48"/>
    <p:sldId id="447" r:id="rId49"/>
    <p:sldId id="448" r:id="rId50"/>
    <p:sldId id="432" r:id="rId51"/>
    <p:sldId id="433" r:id="rId52"/>
    <p:sldId id="434" r:id="rId53"/>
    <p:sldId id="462" r:id="rId54"/>
    <p:sldId id="463" r:id="rId55"/>
    <p:sldId id="436" r:id="rId56"/>
    <p:sldId id="437" r:id="rId57"/>
    <p:sldId id="438" r:id="rId58"/>
    <p:sldId id="439" r:id="rId59"/>
    <p:sldId id="473" r:id="rId60"/>
    <p:sldId id="475" r:id="rId61"/>
    <p:sldId id="476" r:id="rId62"/>
    <p:sldId id="477" r:id="rId63"/>
    <p:sldId id="471" r:id="rId64"/>
    <p:sldId id="356" r:id="rId65"/>
    <p:sldId id="472" r:id="rId66"/>
    <p:sldId id="381" r:id="rId67"/>
    <p:sldId id="382" r:id="rId68"/>
    <p:sldId id="383" r:id="rId69"/>
    <p:sldId id="385" r:id="rId70"/>
    <p:sldId id="386" r:id="rId71"/>
    <p:sldId id="387" r:id="rId72"/>
    <p:sldId id="388" r:id="rId73"/>
    <p:sldId id="389" r:id="rId74"/>
    <p:sldId id="390" r:id="rId75"/>
    <p:sldId id="392" r:id="rId76"/>
    <p:sldId id="393" r:id="rId77"/>
    <p:sldId id="394" r:id="rId78"/>
    <p:sldId id="395" r:id="rId79"/>
    <p:sldId id="464" r:id="rId80"/>
    <p:sldId id="465" r:id="rId81"/>
    <p:sldId id="466" r:id="rId82"/>
    <p:sldId id="467" r:id="rId83"/>
    <p:sldId id="468" r:id="rId84"/>
    <p:sldId id="469" r:id="rId85"/>
    <p:sldId id="470" r:id="rId86"/>
    <p:sldId id="396" r:id="rId87"/>
    <p:sldId id="397" r:id="rId88"/>
    <p:sldId id="398" r:id="rId89"/>
    <p:sldId id="399" r:id="rId90"/>
    <p:sldId id="400" r:id="rId91"/>
    <p:sldId id="401" r:id="rId92"/>
    <p:sldId id="402" r:id="rId93"/>
    <p:sldId id="403" r:id="rId94"/>
    <p:sldId id="404" r:id="rId95"/>
    <p:sldId id="405" r:id="rId96"/>
    <p:sldId id="406" r:id="rId97"/>
    <p:sldId id="474" r:id="rId98"/>
    <p:sldId id="407" r:id="rId99"/>
  </p:sldIdLst>
  <p:sldSz cx="9144000" cy="6858000" type="screen4x3"/>
  <p:notesSz cx="666908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zula" initials="z" lastIdx="1" clrIdx="0">
    <p:extLst>
      <p:ext uri="{19B8F6BF-5375-455C-9EA6-DF929625EA0E}">
        <p15:presenceInfo xmlns:p15="http://schemas.microsoft.com/office/powerpoint/2012/main" userId="zez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101.62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0-4847-8554-04DBDD214ED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27.33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50-4847-8554-04DBDD214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7089928"/>
        <c:axId val="277353976"/>
      </c:barChart>
      <c:catAx>
        <c:axId val="277089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353976"/>
        <c:crosses val="autoZero"/>
        <c:auto val="1"/>
        <c:lblAlgn val="ctr"/>
        <c:lblOffset val="100"/>
        <c:noMultiLvlLbl val="0"/>
      </c:catAx>
      <c:valAx>
        <c:axId val="27735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 smtClean="0"/>
                  <a:t>Processing</a:t>
                </a:r>
                <a:r>
                  <a:rPr lang="cs-CZ" sz="1600" dirty="0" smtClean="0"/>
                  <a:t> </a:t>
                </a:r>
                <a:r>
                  <a:rPr lang="cs-CZ" sz="1600" dirty="0" err="1" smtClean="0"/>
                  <a:t>time</a:t>
                </a:r>
                <a:r>
                  <a:rPr lang="cs-CZ" sz="1600" dirty="0" smtClean="0"/>
                  <a:t> [</a:t>
                </a:r>
                <a:r>
                  <a:rPr lang="cs-CZ" sz="1600" dirty="0" err="1" smtClean="0"/>
                  <a:t>minutes</a:t>
                </a:r>
                <a:r>
                  <a:rPr lang="cs-CZ" sz="1600" dirty="0" smtClean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08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optimizations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2-4138-968A-38B2EA8AF9E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Our approach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2-4138-968A-38B2EA8AF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950840"/>
        <c:axId val="336946920"/>
      </c:barChart>
      <c:catAx>
        <c:axId val="336950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946920"/>
        <c:crosses val="autoZero"/>
        <c:auto val="1"/>
        <c:lblAlgn val="ctr"/>
        <c:lblOffset val="100"/>
        <c:noMultiLvlLbl val="0"/>
      </c:catAx>
      <c:valAx>
        <c:axId val="33694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 err="1" smtClean="0"/>
                  <a:t>Processing</a:t>
                </a:r>
                <a:r>
                  <a:rPr lang="cs-CZ" sz="1600" dirty="0" smtClean="0"/>
                  <a:t> </a:t>
                </a:r>
                <a:r>
                  <a:rPr lang="cs-CZ" sz="1600" dirty="0" err="1" smtClean="0"/>
                  <a:t>time</a:t>
                </a:r>
                <a:r>
                  <a:rPr lang="cs-CZ" sz="1600" dirty="0" smtClean="0"/>
                  <a:t> [</a:t>
                </a:r>
                <a:r>
                  <a:rPr lang="cs-CZ" sz="1600" dirty="0" err="1" smtClean="0"/>
                  <a:t>minutes</a:t>
                </a:r>
                <a:r>
                  <a:rPr lang="cs-CZ" sz="1600" dirty="0" smtClean="0"/>
                  <a:t>]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50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err="1"/>
              <a:t>Sketch-based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No sketches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48.4</c:v>
                </c:pt>
                <c:pt idx="1">
                  <c:v>98.53</c:v>
                </c:pt>
                <c:pt idx="2">
                  <c:v>199.73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9D-416D-893A-CF108E97E8D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Sketch-based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50</c:v>
                </c:pt>
                <c:pt idx="1">
                  <c:v>100</c:v>
                </c:pt>
                <c:pt idx="2">
                  <c:v>200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3.82</c:v>
                </c:pt>
                <c:pt idx="1">
                  <c:v>7.8</c:v>
                </c:pt>
                <c:pt idx="2">
                  <c:v>15.62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9D-416D-893A-CF108E97E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071480"/>
        <c:axId val="405074760"/>
      </c:barChart>
      <c:catAx>
        <c:axId val="405071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Number</a:t>
                </a:r>
                <a:r>
                  <a:rPr lang="cs-CZ" dirty="0"/>
                  <a:t>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query</a:t>
                </a:r>
                <a:r>
                  <a:rPr lang="cs-CZ" dirty="0"/>
                  <a:t> </a:t>
                </a:r>
                <a:r>
                  <a:rPr lang="cs-CZ" dirty="0" err="1"/>
                  <a:t>objects</a:t>
                </a:r>
                <a:r>
                  <a:rPr lang="cs-CZ" dirty="0"/>
                  <a:t> (</a:t>
                </a:r>
                <a:r>
                  <a:rPr lang="cs-CZ" dirty="0" err="1"/>
                  <a:t>thousands</a:t>
                </a:r>
                <a:r>
                  <a:rPr lang="cs-CZ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5074760"/>
        <c:crosses val="autoZero"/>
        <c:auto val="1"/>
        <c:lblAlgn val="ctr"/>
        <c:lblOffset val="100"/>
        <c:noMultiLvlLbl val="0"/>
      </c:catAx>
      <c:valAx>
        <c:axId val="40507476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Processing</a:t>
                </a:r>
                <a:r>
                  <a:rPr lang="cs-CZ" dirty="0"/>
                  <a:t> </a:t>
                </a:r>
                <a:r>
                  <a:rPr lang="cs-CZ" dirty="0" err="1"/>
                  <a:t>time</a:t>
                </a:r>
                <a:r>
                  <a:rPr lang="cs-CZ" dirty="0"/>
                  <a:t>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5071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17A40-70E5-4810-8E80-9EBF166AD194}" type="datetimeFigureOut">
              <a:rPr lang="cs-CZ" smtClean="0"/>
              <a:t>4. 6. 2019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2D491-EDAB-4538-BD13-7CE73BDFDA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777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AFC1F-49A8-409E-89B1-146CDB0A9662}" type="datetimeFigureOut">
              <a:rPr lang="cs-CZ" smtClean="0"/>
              <a:pPr/>
              <a:t>4. 6. 2019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F77AA-8D09-4B01-85C9-928D705530D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50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C9532-8D1D-4D63-8D13-AB6EC12967D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71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|| f-g || = Euclidean distance between pixel</a:t>
            </a:r>
            <a:r>
              <a:rPr lang="en-US" baseline="0" dirty="0" smtClean="0"/>
              <a:t> positions of f and 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264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74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11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29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 contains 5 convolutional layers and 3 fully connected layers.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applied after very convolutional and fully connected layer. Dropout is applied before the first and the second fully connected year.</a:t>
            </a: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Convolutional layer is a feature detector that automatically learns to filter out not needed information from an input by using convolutional kernel.</a:t>
            </a:r>
            <a:endParaRPr lang="cs-CZ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Pooling layers compute the max or average value of a particular feature over a region of the input data (downsizing of input images) and also help to detect objects in some unusual places and reduce memory size.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has 62.3 million parameters (and 650,000 neurons), and needs 1.1 billion computation units in a forward pass. We can also see convolution layers, which accounts for 6% of all the parameters, consumes 95% of the computation. It takes five to six days to train on two GTX 580 3GB GPUs.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network 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instead of Tanh to add non-linearity. It accelerates the speed by 6 times at the same accuracy.</a:t>
            </a:r>
          </a:p>
        </p:txBody>
      </p:sp>
    </p:spTree>
    <p:extLst>
      <p:ext uri="{BB962C8B-B14F-4D97-AF65-F5344CB8AC3E}">
        <p14:creationId xmlns:p14="http://schemas.microsoft.com/office/powerpoint/2010/main" val="396041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“Whenever there is a sequence of data and that temporal dynamics that connects the data is more important than the spatial content of each individual frame.”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– Lex </a:t>
            </a:r>
            <a:r>
              <a:rPr lang="en-US" altLang="en-US" dirty="0" err="1">
                <a:latin typeface="Arial" panose="020B0604020202020204" pitchFamily="34" charset="0"/>
              </a:rPr>
              <a:t>Fridman</a:t>
            </a:r>
            <a:r>
              <a:rPr lang="en-US" altLang="en-US" dirty="0">
                <a:latin typeface="Arial" panose="020B0604020202020204" pitchFamily="34" charset="0"/>
              </a:rPr>
              <a:t> (MIT)</a:t>
            </a:r>
          </a:p>
        </p:txBody>
      </p:sp>
    </p:spTree>
    <p:extLst>
      <p:ext uri="{BB962C8B-B14F-4D97-AF65-F5344CB8AC3E}">
        <p14:creationId xmlns:p14="http://schemas.microsoft.com/office/powerpoint/2010/main" val="164392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cs-CZ" sz="1200" dirty="0"/>
              <a:t>Provide operations for reading, writing and resetting</a:t>
            </a:r>
          </a:p>
        </p:txBody>
      </p:sp>
    </p:spTree>
    <p:extLst>
      <p:ext uri="{BB962C8B-B14F-4D97-AF65-F5344CB8AC3E}">
        <p14:creationId xmlns:p14="http://schemas.microsoft.com/office/powerpoint/2010/main" val="1084931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sz="1200" dirty="0"/>
              <a:t>Machines that learn to represent the world from experience</a:t>
            </a:r>
          </a:p>
        </p:txBody>
      </p:sp>
    </p:spTree>
    <p:extLst>
      <p:ext uri="{BB962C8B-B14F-4D97-AF65-F5344CB8AC3E}">
        <p14:creationId xmlns:p14="http://schemas.microsoft.com/office/powerpoint/2010/main" val="667032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108550-F31A-4FA9-96D0-9E973B9DE8AB}" type="slidenum">
              <a:rPr lang="en-GB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101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79CB7-A7BC-4DB7-A8E0-F7D1C84C767B}" type="slidenum">
              <a:rPr lang="cs-CZ"/>
              <a:pPr/>
              <a:t>34</a:t>
            </a:fld>
            <a:endParaRPr lang="cs-CZ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31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F77AA-8D09-4B01-85C9-928D705530D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10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07925-F0E8-4C06-9755-9CD25A5FEB0A}" type="slidenum">
              <a:rPr lang="cs-CZ"/>
              <a:pPr/>
              <a:t>35</a:t>
            </a:fld>
            <a:endParaRPr lang="cs-CZ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463D4-04F8-4155-8628-0D98667161A9}" type="slidenum">
              <a:rPr lang="cs-CZ"/>
              <a:pPr/>
              <a:t>36</a:t>
            </a:fld>
            <a:endParaRPr lang="cs-CZ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30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8C12E-EF2B-476B-BD49-A26A0144BE01}" type="slidenum">
              <a:rPr lang="cs-CZ">
                <a:solidFill>
                  <a:prstClr val="black"/>
                </a:solidFill>
              </a:rPr>
              <a:pPr/>
              <a:t>37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06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52F04-AAFC-4A48-989A-2B19E989EF95}" type="slidenum">
              <a:rPr lang="cs-CZ">
                <a:solidFill>
                  <a:prstClr val="black"/>
                </a:solidFill>
              </a:rPr>
              <a:pPr/>
              <a:t>38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7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68C6B-3FF3-4FC5-8137-4D5451EEA9B6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Generalized concept of the object-pivot constraint.</a:t>
            </a:r>
          </a:p>
        </p:txBody>
      </p:sp>
    </p:spTree>
    <p:extLst>
      <p:ext uri="{BB962C8B-B14F-4D97-AF65-F5344CB8AC3E}">
        <p14:creationId xmlns:p14="http://schemas.microsoft.com/office/powerpoint/2010/main" val="2985608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E7E21-8041-4BF1-AD2C-E10D8C8A4BAF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97605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E95231-20E9-40F4-8EE5-0AD4BA0CFE9D}" type="slidenum">
              <a:rPr lang="en-GB"/>
              <a:pPr/>
              <a:t>45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77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B50526-A4B8-4775-B06D-32E2DC4DE590}" type="slidenum">
              <a:rPr lang="en-GB"/>
              <a:pPr/>
              <a:t>46</a:t>
            </a:fld>
            <a:endParaRPr lang="en-GB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9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F82E6-CCF5-419E-9A67-7A038FF41795}" type="slidenum">
              <a:rPr lang="cs-CZ"/>
              <a:pPr/>
              <a:t>47</a:t>
            </a:fld>
            <a:endParaRPr lang="cs-CZ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1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EB683E3-1FE5-42C6-8750-605CCD5CE661}" type="slidenum">
              <a:rPr lang="cs-CZ" altLang="cs-CZ"/>
              <a:pPr eaLnBrk="1" hangingPunct="1"/>
              <a:t>48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2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21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A40DE5-2CC0-4C70-BD0E-CE574B343555}" type="slidenum">
              <a:rPr lang="cs-CZ" altLang="cs-CZ"/>
              <a:pPr eaLnBrk="1" hangingPunct="1"/>
              <a:t>49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54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A7E262-A28E-4A7C-B54F-00E3B58FCFFE}" type="slidenum">
              <a:rPr lang="en-GB"/>
              <a:pPr/>
              <a:t>50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6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E94D31-8390-46C5-B446-3A707911E6BD}" type="slidenum">
              <a:rPr lang="en-GB"/>
              <a:pPr/>
              <a:t>51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31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D19E43-F644-4F75-9498-7DA5CFB0D28A}" type="slidenum">
              <a:rPr lang="en-GB"/>
              <a:pPr/>
              <a:t>52</a:t>
            </a:fld>
            <a:endParaRPr lang="en-GB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46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77F3-FF70-4D2B-A367-65EAF2D170B1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766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70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625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71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9152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72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193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>
                <a:solidFill>
                  <a:srgbClr val="2D2E2D"/>
                </a:solidFill>
                <a:latin typeface="Arial"/>
              </a:rPr>
              <a:pPr/>
              <a:t>73</a:t>
            </a:fld>
            <a:endParaRPr lang="cs-CZ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1309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553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A45CB-F1FC-42F2-AB19-1E9503FED65D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4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16041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843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470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15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79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3392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cs-CZ" smtClean="0"/>
              <a:t>80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5550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924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31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85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48925-5BA0-471B-8755-87C30FB0D707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600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https://docs.google.com/document/d/130MFzYC-hVFOCZhe58H7kcKkYuDPJp5p-D9gvWE8eU0/edit</a:t>
            </a:r>
          </a:p>
          <a:p>
            <a:r>
              <a:rPr lang="cs-CZ" baseline="0" dirty="0" smtClean="0"/>
              <a:t>DTW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not </a:t>
            </a:r>
            <a:r>
              <a:rPr lang="cs-CZ" baseline="0" dirty="0" err="1" smtClean="0"/>
              <a:t>metric</a:t>
            </a:r>
            <a:r>
              <a:rPr lang="cs-CZ" baseline="0" dirty="0" smtClean="0"/>
              <a:t> – but </a:t>
            </a:r>
            <a:r>
              <a:rPr lang="cs-CZ" baseline="0" dirty="0" err="1" smtClean="0"/>
              <a:t>approximations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exists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indexing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27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https://docs.google.com/document/d/130MFzYC-hVFOCZhe58H7kcKkYuDPJp5p-D9gvWE8eU0/edit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306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focus</a:t>
            </a:r>
            <a:r>
              <a:rPr lang="cs-CZ" dirty="0" smtClean="0"/>
              <a:t> on </a:t>
            </a:r>
            <a:r>
              <a:rPr lang="cs-CZ" baseline="0" dirty="0" smtClean="0"/>
              <a:t>body </a:t>
            </a:r>
            <a:r>
              <a:rPr lang="cs-CZ" baseline="0" dirty="0" err="1" smtClean="0"/>
              <a:t>joints</a:t>
            </a:r>
            <a:r>
              <a:rPr lang="cs-CZ" baseline="0" dirty="0" smtClean="0"/>
              <a:t>, not </a:t>
            </a:r>
            <a:r>
              <a:rPr lang="cs-CZ" baseline="0" dirty="0" err="1" smtClean="0"/>
              <a:t>volumetric</a:t>
            </a:r>
            <a:r>
              <a:rPr lang="cs-CZ" baseline="0" dirty="0" smtClean="0"/>
              <a:t> model nor skeleton </a:t>
            </a:r>
            <a:r>
              <a:rPr lang="cs-CZ" baseline="0" dirty="0" err="1" smtClean="0"/>
              <a:t>bones</a:t>
            </a:r>
            <a:endParaRPr lang="cs-CZ" baseline="0" dirty="0" smtClean="0"/>
          </a:p>
          <a:p>
            <a:r>
              <a:rPr lang="cs-CZ" baseline="0" dirty="0" err="1" smtClean="0"/>
              <a:t>Why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normalziation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87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698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90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816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5884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9252F-ADAB-4562-AF19-C7B3CD2C8246}" type="slidenum">
              <a:rPr lang="cs-CZ" smtClean="0">
                <a:solidFill>
                  <a:prstClr val="black"/>
                </a:solidFill>
              </a:rPr>
              <a:pPr/>
              <a:t>93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2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8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1AEC47-783F-406A-AB53-8B43AF1E067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958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5CE21-F81A-4EB5-B940-C2B9E42C135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6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Points</a:t>
            </a:r>
            <a:r>
              <a:rPr lang="en-US" baseline="0" dirty="0" smtClean="0"/>
              <a:t> in the sequence are ordered in an increasing order of radial angle (</a:t>
            </a:r>
            <a:r>
              <a:rPr lang="en-US" i="1" baseline="0" dirty="0" smtClean="0"/>
              <a:t>e</a:t>
            </a:r>
            <a:r>
              <a:rPr lang="en-US" baseline="0" dirty="0" smtClean="0"/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EA59B-0F25-43E3-9BAC-F9E7D29C815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83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6CABE3D-1457-470F-A2A8-F680D3AFA8D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9288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35B3F5-E121-4673-A104-3DC1DC1ED92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72886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08DF578-84DB-4BB3-B798-C9D7F85EDAF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54204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2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98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8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45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5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0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86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95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36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8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3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656184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1" name="Skupina 20"/>
          <p:cNvGrpSpPr/>
          <p:nvPr userDrawn="1"/>
        </p:nvGrpSpPr>
        <p:grpSpPr>
          <a:xfrm>
            <a:off x="972000" y="3105222"/>
            <a:ext cx="7200000" cy="144000"/>
            <a:chOff x="467542" y="3105222"/>
            <a:chExt cx="8208307" cy="90000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15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4526848" y="1782222"/>
              <a:ext cx="90000" cy="2736000"/>
            </a:xfrm>
            <a:prstGeom prst="rect">
              <a:avLst/>
            </a:prstGeom>
            <a:solidFill>
              <a:srgbClr val="7AB75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 smtClea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1790542" y="1782222"/>
              <a:ext cx="90000" cy="2736000"/>
            </a:xfrm>
            <a:prstGeom prst="rect">
              <a:avLst/>
            </a:prstGeom>
            <a:solidFill>
              <a:srgbClr val="4F7A32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 smtClea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Rectangle 45" descr="Gold bar"/>
            <p:cNvSpPr>
              <a:spLocks noChangeArrowheads="1"/>
            </p:cNvSpPr>
            <p:nvPr userDrawn="1"/>
          </p:nvSpPr>
          <p:spPr bwMode="auto">
            <a:xfrm rot="16200000" flipH="1">
              <a:off x="7262849" y="1782222"/>
              <a:ext cx="90000" cy="2736000"/>
            </a:xfrm>
            <a:prstGeom prst="rect">
              <a:avLst/>
            </a:prstGeom>
            <a:solidFill>
              <a:srgbClr val="B4D79D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2400" kern="0" smtClean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98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4896544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TextovéPole 3"/>
          <p:cNvSpPr txBox="1"/>
          <p:nvPr userDrawn="1"/>
        </p:nvSpPr>
        <p:spPr>
          <a:xfrm>
            <a:off x="395533" y="6381328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6660229" y="6401073"/>
            <a:ext cx="2160243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cs-CZ" sz="1200" err="1" smtClean="0">
                <a:solidFill>
                  <a:prstClr val="white">
                    <a:lumMod val="50000"/>
                  </a:prstClr>
                </a:solidFill>
              </a:rPr>
              <a:t>Slide</a:t>
            </a:r>
            <a:r>
              <a:rPr lang="cs-CZ" sz="1200" smtClean="0">
                <a:solidFill>
                  <a:prstClr val="white">
                    <a:lumMod val="50000"/>
                  </a:prstClr>
                </a:solidFill>
              </a:rPr>
              <a:t> </a:t>
            </a:r>
            <a:fld id="{93D9EDE2-72A8-444F-B3A0-54AF03ABC45C}" type="slidenum">
              <a:rPr lang="cs-CZ" sz="1200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cs-CZ" sz="1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3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875237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2495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0068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5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84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47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3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68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5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67544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Castiglione della Pescaia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SEBD 2019, June 16-19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52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6" name="Přímá spojnice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Přímá spojnice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Přímá spojnice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Přímá spojnice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Přímá spojnice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Přímá spojnice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Přímá spojnice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0384" y="1909346"/>
            <a:ext cx="7203233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0384" y="5432564"/>
            <a:ext cx="7203233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8" name="Přímá spojnice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Přímá spojnice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Přímá spojnice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41573"/>
            <a:ext cx="72009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500" cap="none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5431536"/>
            <a:ext cx="72009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971550" y="5294175"/>
            <a:ext cx="720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874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715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43450" y="1818322"/>
            <a:ext cx="3429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43450" y="2503714"/>
            <a:ext cx="3429000" cy="328748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62" name="Přímá spojnice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římá spojnice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římá spojnice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Přímá spojnice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Přímá spojnice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nice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Přímá spojnice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Přímá spojnice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Přímá spojnice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nice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Přímá spojnice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římá spojnice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Přímá spojnice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římá spojnice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Přímá spojnice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Přímá spojnice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Přímá spojnice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Přímá spojnice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Přímá spojnice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Přímá spojnice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Přímá spojnice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Přímá spojnice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Přímá spojnice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Přímá spojnice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Přímá spojnice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Přímá spojnice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Přímá spojnice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Zástupný symbol pro datum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3" name="Zástupný symbol pro zápatí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4" name="Zástupný symbol pro číslo snímku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10" name="Přímá spojnice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Přímá spojnice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Přímá spojnice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élník 6"/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4864" y="571500"/>
            <a:ext cx="2743200" cy="219710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98" y="571500"/>
            <a:ext cx="4663440" cy="57150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4864" y="2995012"/>
            <a:ext cx="2743200" cy="228595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60" name="Přímá spojnice 59"/>
          <p:cNvCxnSpPr/>
          <p:nvPr userDrawn="1"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" name="Přímá spojnice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Přímá spojnice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Přímá spojnice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élník 59"/>
          <p:cNvSpPr/>
          <p:nvPr/>
        </p:nvSpPr>
        <p:spPr>
          <a:xfrm>
            <a:off x="0" y="0"/>
            <a:ext cx="54864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3309" y="-159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cxnSp>
        <p:nvCxnSpPr>
          <p:cNvPr id="59" name="Přímá spojnice 58"/>
          <p:cNvCxnSpPr/>
          <p:nvPr/>
        </p:nvCxnSpPr>
        <p:spPr>
          <a:xfrm>
            <a:off x="5942317" y="2895600"/>
            <a:ext cx="27444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2170" y="576072"/>
            <a:ext cx="2743200" cy="2194560"/>
          </a:xfrm>
        </p:spPr>
        <p:txBody>
          <a:bodyPr anchor="b">
            <a:normAutofit/>
          </a:bodyPr>
          <a:lstStyle>
            <a:lvl1pPr>
              <a:defRPr sz="195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932170" y="2999232"/>
            <a:ext cx="2743200" cy="22860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604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6985" y="489857"/>
            <a:ext cx="1265465" cy="530134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71549" y="489857"/>
            <a:ext cx="5690508" cy="530134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46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7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43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25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77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00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53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344068"/>
                </a:solidFill>
              </a:rPr>
              <a:t>SEBD 2019, June 16-19</a:t>
            </a:r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1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60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22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03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9144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8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75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05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41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6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69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21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344068"/>
                </a:solidFill>
              </a:rPr>
              <a:t>SEBD 2019, June 16-19</a:t>
            </a:r>
            <a:endParaRPr lang="en-US" dirty="0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344068"/>
                </a:solidFill>
              </a:rPr>
              <a:pPr/>
              <a:t>‹#›</a:t>
            </a:fld>
            <a:endParaRPr lang="en-US" dirty="0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0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68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76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SEBD 2019, June 16-19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2" r:id="rId12"/>
    <p:sldLayoutId id="2147483723" r:id="rId13"/>
    <p:sldLayoutId id="2147483724" r:id="rId14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ECA38-2DBC-4E62-BE81-F08A85A2F97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5" descr="Gold bar"/>
          <p:cNvSpPr>
            <a:spLocks noChangeArrowheads="1"/>
          </p:cNvSpPr>
          <p:nvPr/>
        </p:nvSpPr>
        <p:spPr bwMode="auto">
          <a:xfrm rot="16200000" flipH="1">
            <a:off x="4527000" y="-414431"/>
            <a:ext cx="90000" cy="288032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Rectangle 45" descr="Gold bar"/>
          <p:cNvSpPr>
            <a:spLocks noChangeArrowheads="1"/>
          </p:cNvSpPr>
          <p:nvPr/>
        </p:nvSpPr>
        <p:spPr bwMode="auto">
          <a:xfrm rot="16200000" flipH="1">
            <a:off x="1790542" y="-342271"/>
            <a:ext cx="90000" cy="2736000"/>
          </a:xfrm>
          <a:prstGeom prst="rect">
            <a:avLst/>
          </a:prstGeom>
          <a:solidFill>
            <a:srgbClr val="4F7A32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45" descr="Gold bar"/>
          <p:cNvSpPr>
            <a:spLocks noChangeArrowheads="1"/>
          </p:cNvSpPr>
          <p:nvPr/>
        </p:nvSpPr>
        <p:spPr bwMode="auto">
          <a:xfrm rot="16200000" flipH="1">
            <a:off x="7262849" y="-342271"/>
            <a:ext cx="90000" cy="2736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45" descr="Gold bar"/>
          <p:cNvSpPr>
            <a:spLocks noChangeArrowheads="1"/>
          </p:cNvSpPr>
          <p:nvPr/>
        </p:nvSpPr>
        <p:spPr bwMode="auto">
          <a:xfrm rot="16200000" flipH="1">
            <a:off x="4633200" y="-360518"/>
            <a:ext cx="18000" cy="2880000"/>
          </a:xfrm>
          <a:prstGeom prst="rect">
            <a:avLst/>
          </a:prstGeom>
          <a:solidFill>
            <a:srgbClr val="B4D79D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45" descr="Gold bar"/>
          <p:cNvSpPr>
            <a:spLocks noChangeArrowheads="1"/>
          </p:cNvSpPr>
          <p:nvPr/>
        </p:nvSpPr>
        <p:spPr bwMode="auto">
          <a:xfrm rot="16200000" flipH="1">
            <a:off x="1826544" y="-288518"/>
            <a:ext cx="18000" cy="2736000"/>
          </a:xfrm>
          <a:prstGeom prst="rect">
            <a:avLst/>
          </a:prstGeom>
          <a:solidFill>
            <a:srgbClr val="7AB75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45" descr="Gold bar"/>
          <p:cNvSpPr>
            <a:spLocks noChangeArrowheads="1"/>
          </p:cNvSpPr>
          <p:nvPr/>
        </p:nvSpPr>
        <p:spPr bwMode="auto">
          <a:xfrm rot="16200000" flipH="1">
            <a:off x="7298851" y="-288518"/>
            <a:ext cx="18000" cy="2736000"/>
          </a:xfrm>
          <a:prstGeom prst="rect">
            <a:avLst/>
          </a:prstGeom>
          <a:solidFill>
            <a:srgbClr val="D6E9C9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2400" kern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4454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0"/>
            <a:ext cx="9144002" cy="6858000"/>
            <a:chOff x="-1" y="0"/>
            <a:chExt cx="12192002" cy="6858000"/>
          </a:xfrm>
        </p:grpSpPr>
        <p:cxnSp>
          <p:nvCxnSpPr>
            <p:cNvPr id="97" name="Přímá spojnice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nice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nice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nice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nice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Přímá spojnice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Přímá spojnice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Přímá spojnice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Přímá spojnice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Přímá spojnice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Přímá spojnice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římá spojnice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římá spojnice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římá spojnice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Přímá spojnice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71550" y="503854"/>
            <a:ext cx="72009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981202"/>
            <a:ext cx="72009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970531" y="6289679"/>
            <a:ext cx="72446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998983" y="6289679"/>
            <a:ext cx="68916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48" name="Přímá spojnice 147"/>
          <p:cNvCxnSpPr/>
          <p:nvPr userDrawn="1"/>
        </p:nvCxnSpPr>
        <p:spPr>
          <a:xfrm>
            <a:off x="457200" y="6172200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4541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4541" algn="l" defTabSz="68580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▪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6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8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amazon.com/gp/product/038729146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mis.isti.cnr.it/amato/similarity-search-book/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amazon.com/Foundations-Multidimensional-Structures-Kaufmann-Computer/dp/0123694469/ref=pd_bxgy_b_img_b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11" Type="http://schemas.openxmlformats.org/officeDocument/2006/relationships/hyperlink" Target="http://www.roswellpark.org/mri/Image_Gallery/FMR/images/aa-fmr-slices-fmr.jpg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hyperlink" Target="http://www.williamoslerhc.on.ca/Patient_Services/MRI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disa.fi.muni.cz/twenga/" TargetMode="External"/><Relationship Id="rId7" Type="http://schemas.openxmlformats.org/officeDocument/2006/relationships/hyperlink" Target="http://disa.fi.muni.cz/mmpi/" TargetMode="External"/><Relationship Id="rId2" Type="http://schemas.openxmlformats.org/officeDocument/2006/relationships/hyperlink" Target="http://disa.fi.muni.cz/demos/profiset-deca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sa.fi.muni.cz/subseq/" TargetMode="External"/><Relationship Id="rId5" Type="http://schemas.openxmlformats.org/officeDocument/2006/relationships/hyperlink" Target="http://disa.fi.muni.cz/fingerprints/" TargetMode="External"/><Relationship Id="rId4" Type="http://schemas.openxmlformats.org/officeDocument/2006/relationships/hyperlink" Target="http://disa.fi.muni.cz/annotation/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0.png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disa.fi.muni.cz/prototype-applications/image-annotation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8.jpeg"/><Relationship Id="rId4" Type="http://schemas.openxmlformats.org/officeDocument/2006/relationships/image" Target="../media/image87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8.png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1.bin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hyperlink" Target="http://sisap.org/" TargetMode="External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4.gif"/><Relationship Id="rId5" Type="http://schemas.openxmlformats.org/officeDocument/2006/relationships/image" Target="../media/image123.png"/><Relationship Id="rId4" Type="http://schemas.openxmlformats.org/officeDocument/2006/relationships/hyperlink" Target="http://disa.fi.muni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00109"/>
            <a:ext cx="7772400" cy="2214577"/>
          </a:xfrm>
        </p:spPr>
        <p:txBody>
          <a:bodyPr/>
          <a:lstStyle/>
          <a:p>
            <a:r>
              <a:rPr lang="en-US" dirty="0" smtClean="0"/>
              <a:t>Similarity Management of Data</a:t>
            </a:r>
            <a:br>
              <a:rPr lang="en-US" dirty="0" smtClean="0"/>
            </a:br>
            <a:r>
              <a:rPr lang="en-US" sz="3200" dirty="0" smtClean="0"/>
              <a:t>the DISA Experience</a:t>
            </a:r>
            <a:endParaRPr lang="cs-CZ" sz="32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Pavel Zezula</a:t>
            </a:r>
          </a:p>
          <a:p>
            <a:r>
              <a:rPr lang="en-US" dirty="0" smtClean="0"/>
              <a:t>DISA FI Masaryk University</a:t>
            </a:r>
          </a:p>
          <a:p>
            <a:r>
              <a:rPr lang="en-US" dirty="0" smtClean="0"/>
              <a:t>Brno, Czech Republic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learned from School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893176" cy="4968875"/>
          </a:xfrm>
        </p:spPr>
        <p:txBody>
          <a:bodyPr/>
          <a:lstStyle/>
          <a:p>
            <a:r>
              <a:rPr lang="en-US" sz="2400" dirty="0" smtClean="0"/>
              <a:t>GEOMETRY:</a:t>
            </a:r>
          </a:p>
          <a:p>
            <a:r>
              <a:rPr lang="en-US" sz="2400" dirty="0" smtClean="0"/>
              <a:t>Two </a:t>
            </a:r>
            <a:r>
              <a:rPr lang="en-US" sz="2400" dirty="0"/>
              <a:t>polygons are </a:t>
            </a:r>
            <a:r>
              <a:rPr lang="en-US" sz="2400" b="1" dirty="0"/>
              <a:t>similar</a:t>
            </a:r>
            <a:r>
              <a:rPr lang="en-US" sz="2400" dirty="0"/>
              <a:t> to each other, if: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Their corresponding angles are </a:t>
            </a:r>
            <a:r>
              <a:rPr lang="en-US" sz="2400" b="1" dirty="0"/>
              <a:t>congruent</a:t>
            </a:r>
          </a:p>
          <a:p>
            <a:pPr marL="1314450" lvl="2" indent="-514350"/>
            <a:r>
              <a:rPr lang="cs-CZ" b="1" dirty="0"/>
              <a:t>∠</a:t>
            </a:r>
            <a:r>
              <a:rPr lang="en-US" dirty="0"/>
              <a:t>A = </a:t>
            </a:r>
            <a:r>
              <a:rPr lang="cs-CZ" b="1" dirty="0"/>
              <a:t>∠</a:t>
            </a:r>
            <a:r>
              <a:rPr lang="en-US" dirty="0"/>
              <a:t>E; </a:t>
            </a:r>
            <a:r>
              <a:rPr lang="cs-CZ" b="1" dirty="0"/>
              <a:t>∠</a:t>
            </a:r>
            <a:r>
              <a:rPr lang="en-US" dirty="0"/>
              <a:t>B = </a:t>
            </a:r>
            <a:r>
              <a:rPr lang="cs-CZ" b="1" dirty="0"/>
              <a:t>∠</a:t>
            </a:r>
            <a:r>
              <a:rPr lang="en-US" dirty="0"/>
              <a:t>F; </a:t>
            </a:r>
            <a:r>
              <a:rPr lang="cs-CZ" b="1" dirty="0"/>
              <a:t>∠</a:t>
            </a:r>
            <a:r>
              <a:rPr lang="en-US" dirty="0"/>
              <a:t>C = </a:t>
            </a:r>
            <a:r>
              <a:rPr lang="cs-CZ" b="1" dirty="0"/>
              <a:t>∠</a:t>
            </a:r>
            <a:r>
              <a:rPr lang="en-US" dirty="0"/>
              <a:t>G; </a:t>
            </a:r>
            <a:r>
              <a:rPr lang="cs-CZ" b="1" dirty="0"/>
              <a:t>∠</a:t>
            </a:r>
            <a:r>
              <a:rPr lang="en-US" dirty="0"/>
              <a:t>D = </a:t>
            </a:r>
            <a:r>
              <a:rPr lang="cs-CZ" b="1" dirty="0"/>
              <a:t>∠</a:t>
            </a:r>
            <a:r>
              <a:rPr lang="en-US" dirty="0"/>
              <a:t>H, and</a:t>
            </a:r>
          </a:p>
          <a:p>
            <a:pPr marL="914400" lvl="1" indent="-514350">
              <a:buFont typeface="+mj-lt"/>
              <a:buAutoNum type="arabicParenR"/>
            </a:pPr>
            <a:r>
              <a:rPr lang="en-US" sz="2400" dirty="0"/>
              <a:t>The lengths of their corresponding sides are </a:t>
            </a:r>
            <a:r>
              <a:rPr lang="en-US" sz="2400" b="1" dirty="0"/>
              <a:t>proportional</a:t>
            </a:r>
          </a:p>
          <a:p>
            <a:pPr marL="1314450" lvl="2" indent="-514350"/>
            <a:r>
              <a:rPr lang="en-US" dirty="0"/>
              <a:t>AB/EF = BC/FG = CD/GH = DA/HE</a:t>
            </a:r>
            <a:endParaRPr lang="cs-CZ" dirty="0"/>
          </a:p>
          <a:p>
            <a:endParaRPr lang="cs-CZ" sz="2400" dirty="0"/>
          </a:p>
        </p:txBody>
      </p:sp>
      <p:sp>
        <p:nvSpPr>
          <p:cNvPr id="11" name="Lichoběžník 10">
            <a:extLst>
              <a:ext uri="{FF2B5EF4-FFF2-40B4-BE49-F238E27FC236}">
                <a16:creationId xmlns:a16="http://schemas.microsoft.com/office/drawing/2014/main" id="{D7E7CEA9-BC00-42EE-B609-2497520C6ABB}"/>
              </a:ext>
            </a:extLst>
          </p:cNvPr>
          <p:cNvSpPr/>
          <p:nvPr/>
        </p:nvSpPr>
        <p:spPr>
          <a:xfrm>
            <a:off x="2348814" y="4476793"/>
            <a:ext cx="1074473" cy="864096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Lichoběžník 11">
            <a:extLst>
              <a:ext uri="{FF2B5EF4-FFF2-40B4-BE49-F238E27FC236}">
                <a16:creationId xmlns:a16="http://schemas.microsoft.com/office/drawing/2014/main" id="{6090A2EB-8946-4014-8A49-0E9EFA541DBE}"/>
              </a:ext>
            </a:extLst>
          </p:cNvPr>
          <p:cNvSpPr/>
          <p:nvPr/>
        </p:nvSpPr>
        <p:spPr>
          <a:xfrm>
            <a:off x="4740649" y="4390432"/>
            <a:ext cx="2353512" cy="1667432"/>
          </a:xfrm>
          <a:prstGeom prst="trapezoid">
            <a:avLst>
              <a:gd name="adj" fmla="val 26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7828A9-396C-4777-906B-8154FAC961A5}"/>
              </a:ext>
            </a:extLst>
          </p:cNvPr>
          <p:cNvSpPr txBox="1"/>
          <p:nvPr/>
        </p:nvSpPr>
        <p:spPr>
          <a:xfrm>
            <a:off x="3470396" y="515622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89868D-F7AB-46CA-9549-2BA9667AEA1B}"/>
              </a:ext>
            </a:extLst>
          </p:cNvPr>
          <p:cNvSpPr txBox="1"/>
          <p:nvPr/>
        </p:nvSpPr>
        <p:spPr>
          <a:xfrm>
            <a:off x="3326802" y="429212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A9B0768-0F27-4A5C-82AA-E5F8BE221686}"/>
              </a:ext>
            </a:extLst>
          </p:cNvPr>
          <p:cNvSpPr txBox="1"/>
          <p:nvPr/>
        </p:nvSpPr>
        <p:spPr>
          <a:xfrm>
            <a:off x="1992310" y="5156223"/>
            <a:ext cx="27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3227820-E660-4A07-BB22-87D5FEA92AB0}"/>
              </a:ext>
            </a:extLst>
          </p:cNvPr>
          <p:cNvSpPr txBox="1"/>
          <p:nvPr/>
        </p:nvSpPr>
        <p:spPr>
          <a:xfrm>
            <a:off x="2121667" y="4292127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3162422-EF6B-43CA-9528-5428BC9E1D69}"/>
              </a:ext>
            </a:extLst>
          </p:cNvPr>
          <p:cNvSpPr txBox="1"/>
          <p:nvPr/>
        </p:nvSpPr>
        <p:spPr>
          <a:xfrm>
            <a:off x="4403352" y="579597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82609F3-AB41-4AD0-BA26-CD6565D18F74}"/>
              </a:ext>
            </a:extLst>
          </p:cNvPr>
          <p:cNvSpPr txBox="1"/>
          <p:nvPr/>
        </p:nvSpPr>
        <p:spPr>
          <a:xfrm>
            <a:off x="7094161" y="57959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783EA8B-1685-44DE-9143-59E2A19446AE}"/>
              </a:ext>
            </a:extLst>
          </p:cNvPr>
          <p:cNvSpPr txBox="1"/>
          <p:nvPr/>
        </p:nvSpPr>
        <p:spPr>
          <a:xfrm>
            <a:off x="4792898" y="420576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CFFEF6A-A867-4034-B680-729976693CAB}"/>
              </a:ext>
            </a:extLst>
          </p:cNvPr>
          <p:cNvSpPr txBox="1"/>
          <p:nvPr/>
        </p:nvSpPr>
        <p:spPr>
          <a:xfrm>
            <a:off x="6691793" y="420576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20939D-76BC-4FEF-A405-4E6119F34A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A05258-95A5-4C91-A072-82AA589E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&amp; Geometry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one polygon is </a:t>
            </a:r>
            <a:r>
              <a:rPr lang="en-US" b="1" dirty="0" smtClean="0"/>
              <a:t>similar</a:t>
            </a:r>
            <a:r>
              <a:rPr lang="en-US" dirty="0" smtClean="0"/>
              <a:t> to a second polygon, and the second polygon is </a:t>
            </a:r>
            <a:r>
              <a:rPr lang="en-US" b="1" dirty="0" smtClean="0"/>
              <a:t>similar</a:t>
            </a:r>
            <a:r>
              <a:rPr lang="en-US" dirty="0" smtClean="0"/>
              <a:t> to the third polygon, the first polygon is also </a:t>
            </a:r>
            <a:r>
              <a:rPr lang="en-US" b="1" dirty="0" smtClean="0"/>
              <a:t>similar</a:t>
            </a:r>
            <a:r>
              <a:rPr lang="en-US" dirty="0" smtClean="0"/>
              <a:t> to the third polygon.</a:t>
            </a:r>
          </a:p>
          <a:p>
            <a:r>
              <a:rPr lang="en-US" dirty="0" smtClean="0"/>
              <a:t>In any case: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i="1" dirty="0" smtClean="0"/>
              <a:t>Two geometric figures are either similar or they are not similar at all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9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Contemporary Networked Media</a:t>
            </a:r>
            <a:br>
              <a:rPr lang="en-US" dirty="0" smtClean="0"/>
            </a:br>
            <a:r>
              <a:rPr lang="en-US" sz="2200" i="1" dirty="0" smtClean="0"/>
              <a:t>The digital data view</a:t>
            </a:r>
            <a:endParaRPr lang="cs-CZ" sz="22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sz="3000" dirty="0" smtClean="0"/>
              <a:t>Almost </a:t>
            </a:r>
            <a:r>
              <a:rPr lang="en-AU" sz="3000" b="1" dirty="0" smtClean="0"/>
              <a:t>everything</a:t>
            </a:r>
            <a:r>
              <a:rPr lang="en-AU" sz="3000" dirty="0" smtClean="0"/>
              <a:t> that we </a:t>
            </a:r>
            <a:r>
              <a:rPr lang="en-AU" sz="3000" i="1" dirty="0" smtClean="0"/>
              <a:t>see</a:t>
            </a:r>
            <a:r>
              <a:rPr lang="en-AU" sz="3000" dirty="0" smtClean="0"/>
              <a:t>, </a:t>
            </a:r>
            <a:r>
              <a:rPr lang="en-AU" sz="3000" i="1" dirty="0" smtClean="0"/>
              <a:t>read</a:t>
            </a:r>
            <a:r>
              <a:rPr lang="en-AU" sz="3000" dirty="0" smtClean="0"/>
              <a:t>, </a:t>
            </a:r>
            <a:r>
              <a:rPr lang="en-AU" sz="3000" i="1" dirty="0" smtClean="0"/>
              <a:t>hear</a:t>
            </a:r>
            <a:r>
              <a:rPr lang="en-AU" sz="3000" dirty="0" smtClean="0"/>
              <a:t>, </a:t>
            </a:r>
            <a:r>
              <a:rPr lang="en-AU" sz="3000" i="1" dirty="0" smtClean="0"/>
              <a:t>write</a:t>
            </a:r>
            <a:r>
              <a:rPr lang="en-AU" sz="3000" dirty="0" smtClean="0"/>
              <a:t>, </a:t>
            </a:r>
            <a:r>
              <a:rPr lang="en-AU" sz="3000" i="1" dirty="0" smtClean="0"/>
              <a:t>measure</a:t>
            </a:r>
            <a:r>
              <a:rPr lang="en-AU" sz="3000" dirty="0" smtClean="0"/>
              <a:t>, or </a:t>
            </a:r>
            <a:r>
              <a:rPr lang="en-AU" sz="3000" i="1" dirty="0" smtClean="0"/>
              <a:t>observe</a:t>
            </a:r>
            <a:r>
              <a:rPr lang="en-AU" sz="3000" dirty="0" smtClean="0"/>
              <a:t> can be </a:t>
            </a:r>
            <a:r>
              <a:rPr lang="en-AU" sz="3000" b="1" dirty="0" smtClean="0"/>
              <a:t>digital</a:t>
            </a:r>
            <a:r>
              <a:rPr lang="en-AU" sz="3000" dirty="0" smtClean="0"/>
              <a:t>.</a:t>
            </a:r>
          </a:p>
          <a:p>
            <a:r>
              <a:rPr lang="en-US" sz="3000" dirty="0" smtClean="0"/>
              <a:t>Users </a:t>
            </a:r>
            <a:r>
              <a:rPr lang="en-US" sz="3000" b="1" dirty="0" smtClean="0"/>
              <a:t>autonomously</a:t>
            </a:r>
            <a:r>
              <a:rPr lang="en-US" sz="3000" dirty="0" smtClean="0"/>
              <a:t> </a:t>
            </a:r>
            <a:r>
              <a:rPr lang="en-US" sz="3000" i="1" dirty="0" smtClean="0"/>
              <a:t>contribute</a:t>
            </a:r>
            <a:r>
              <a:rPr lang="en-US" sz="3000" dirty="0" smtClean="0"/>
              <a:t> to production of global media and the growth is </a:t>
            </a:r>
            <a:r>
              <a:rPr lang="en-US" sz="3000" b="1" dirty="0" smtClean="0"/>
              <a:t>exponential</a:t>
            </a:r>
            <a:r>
              <a:rPr lang="en-US" sz="3000" dirty="0" smtClean="0"/>
              <a:t>.</a:t>
            </a:r>
          </a:p>
          <a:p>
            <a:r>
              <a:rPr lang="en-US" sz="3000" dirty="0" smtClean="0"/>
              <a:t>Sites like Flickr, YouTube, Facebook host </a:t>
            </a:r>
            <a:r>
              <a:rPr lang="en-US" sz="3000" b="1" dirty="0" smtClean="0"/>
              <a:t>user</a:t>
            </a:r>
            <a:r>
              <a:rPr lang="en-US" sz="3000" dirty="0" smtClean="0"/>
              <a:t> contributed </a:t>
            </a:r>
            <a:r>
              <a:rPr lang="en-US" sz="3000" b="1" dirty="0" smtClean="0"/>
              <a:t>content</a:t>
            </a:r>
            <a:r>
              <a:rPr lang="en-US" sz="3000" dirty="0" smtClean="0"/>
              <a:t> for a variety of events.</a:t>
            </a:r>
          </a:p>
          <a:p>
            <a:r>
              <a:rPr lang="en-US" sz="3000" dirty="0" smtClean="0"/>
              <a:t>The elements of networked media are related by numerous multi-facet </a:t>
            </a:r>
            <a:r>
              <a:rPr lang="en-US" sz="3000" b="1" dirty="0" smtClean="0"/>
              <a:t>links of similarity</a:t>
            </a:r>
            <a:r>
              <a:rPr lang="en-US" sz="3000" dirty="0" smtClean="0"/>
              <a:t>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 algn="ctr">
              <a:buNone/>
            </a:pPr>
            <a:r>
              <a:rPr lang="en-US" sz="4200" dirty="0" smtClean="0"/>
              <a:t>Majority of current data is </a:t>
            </a:r>
            <a:r>
              <a:rPr lang="en-US" sz="4200" b="1" dirty="0" smtClean="0"/>
              <a:t>unstructured</a:t>
            </a:r>
            <a:endParaRPr lang="en-US" sz="4200" dirty="0"/>
          </a:p>
          <a:p>
            <a:pPr marL="0" indent="0" algn="ctr">
              <a:buNone/>
            </a:pPr>
            <a:r>
              <a:rPr lang="en-US" sz="2600" dirty="0" smtClean="0"/>
              <a:t>possibly only structured on display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Networked media database is getting close to the human “fact-bases”</a:t>
            </a:r>
          </a:p>
          <a:p>
            <a:pPr lvl="1"/>
            <a:r>
              <a:rPr lang="en-US" dirty="0" smtClean="0"/>
              <a:t>the gap between physical and digital world has blurred</a:t>
            </a:r>
          </a:p>
          <a:p>
            <a:endParaRPr lang="en-US" b="1" dirty="0" smtClean="0"/>
          </a:p>
          <a:p>
            <a:r>
              <a:rPr lang="en-US" b="1" dirty="0" smtClean="0"/>
              <a:t>Similarity</a:t>
            </a:r>
            <a:r>
              <a:rPr lang="en-US" dirty="0" smtClean="0"/>
              <a:t> </a:t>
            </a:r>
            <a:r>
              <a:rPr lang="en-US" b="1" dirty="0" smtClean="0"/>
              <a:t>data</a:t>
            </a:r>
            <a:r>
              <a:rPr lang="en-US" dirty="0" smtClean="0"/>
              <a:t> </a:t>
            </a:r>
            <a:r>
              <a:rPr lang="en-US" b="1" dirty="0" smtClean="0"/>
              <a:t>management</a:t>
            </a:r>
            <a:r>
              <a:rPr lang="en-US" dirty="0" smtClean="0"/>
              <a:t> is needed to </a:t>
            </a:r>
            <a:r>
              <a:rPr lang="en-US" i="1" dirty="0" smtClean="0"/>
              <a:t>connect</a:t>
            </a:r>
            <a:r>
              <a:rPr lang="en-US" dirty="0" smtClean="0"/>
              <a:t>, </a:t>
            </a:r>
            <a:r>
              <a:rPr lang="en-US" i="1" dirty="0" smtClean="0"/>
              <a:t>search</a:t>
            </a:r>
            <a:r>
              <a:rPr lang="en-US" dirty="0" smtClean="0"/>
              <a:t>, </a:t>
            </a:r>
            <a:r>
              <a:rPr lang="en-US" i="1" dirty="0" smtClean="0"/>
              <a:t>filter</a:t>
            </a:r>
            <a:r>
              <a:rPr lang="en-US" dirty="0" smtClean="0"/>
              <a:t>, </a:t>
            </a:r>
            <a:r>
              <a:rPr lang="en-US" i="1" dirty="0" smtClean="0"/>
              <a:t>merge</a:t>
            </a:r>
            <a:r>
              <a:rPr lang="en-US" dirty="0" smtClean="0"/>
              <a:t>, </a:t>
            </a:r>
            <a:r>
              <a:rPr lang="en-US" i="1" dirty="0" smtClean="0"/>
              <a:t>relate</a:t>
            </a:r>
            <a:r>
              <a:rPr lang="en-US" dirty="0" smtClean="0"/>
              <a:t>, </a:t>
            </a:r>
            <a:r>
              <a:rPr lang="en-US" i="1" dirty="0" smtClean="0"/>
              <a:t>rank</a:t>
            </a:r>
            <a:r>
              <a:rPr lang="en-US" dirty="0" smtClean="0"/>
              <a:t>, </a:t>
            </a:r>
            <a:r>
              <a:rPr lang="en-US" i="1" dirty="0" smtClean="0"/>
              <a:t>cluster</a:t>
            </a:r>
            <a:r>
              <a:rPr lang="en-US" dirty="0" smtClean="0"/>
              <a:t>, </a:t>
            </a:r>
            <a:r>
              <a:rPr lang="en-US" i="1" dirty="0" smtClean="0"/>
              <a:t>classify</a:t>
            </a:r>
            <a:r>
              <a:rPr lang="en-US" dirty="0" smtClean="0"/>
              <a:t>, </a:t>
            </a:r>
            <a:r>
              <a:rPr lang="en-US" i="1" dirty="0" smtClean="0"/>
              <a:t>identify</a:t>
            </a:r>
            <a:r>
              <a:rPr lang="en-US" dirty="0" smtClean="0"/>
              <a:t>, or </a:t>
            </a:r>
            <a:r>
              <a:rPr lang="en-US" i="1" dirty="0" smtClean="0"/>
              <a:t>categorize</a:t>
            </a:r>
            <a:r>
              <a:rPr lang="en-US" dirty="0" smtClean="0"/>
              <a:t> objects across various collections.</a:t>
            </a:r>
          </a:p>
          <a:p>
            <a:endParaRPr lang="en-US" sz="1900" dirty="0" smtClean="0"/>
          </a:p>
          <a:p>
            <a:pPr algn="ctr">
              <a:buNone/>
            </a:pPr>
            <a:r>
              <a:rPr lang="en-US" sz="4000" b="1" dirty="0" smtClean="0"/>
              <a:t>WHY?</a:t>
            </a:r>
          </a:p>
          <a:p>
            <a:pPr algn="ctr">
              <a:buNone/>
            </a:pPr>
            <a:r>
              <a:rPr lang="en-US" sz="3500" b="1" dirty="0" smtClean="0"/>
              <a:t>It is the </a:t>
            </a:r>
            <a:r>
              <a:rPr lang="en-US" sz="3500" b="1" i="1" dirty="0" smtClean="0"/>
              <a:t>similarity</a:t>
            </a:r>
            <a:r>
              <a:rPr lang="en-US" sz="3500" b="1" dirty="0" smtClean="0"/>
              <a:t> which is in the world </a:t>
            </a:r>
            <a:r>
              <a:rPr lang="en-US" sz="3500" b="1" i="1" dirty="0" smtClean="0"/>
              <a:t>revealing.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 smtClean="0"/>
              <a:t>Iterative</a:t>
            </a:r>
            <a:r>
              <a:rPr lang="en-US" sz="4000" dirty="0" smtClean="0"/>
              <a:t> and </a:t>
            </a:r>
            <a:r>
              <a:rPr lang="en-US" sz="4000" i="1" dirty="0" smtClean="0"/>
              <a:t>Interactive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Nature of Contemporary Searching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When we search, our next actions are reactions to the </a:t>
            </a:r>
            <a:r>
              <a:rPr lang="en-US" b="1" dirty="0" smtClean="0"/>
              <a:t>stimuli</a:t>
            </a:r>
            <a:r>
              <a:rPr lang="en-US" dirty="0" smtClean="0"/>
              <a:t> of previous search results</a:t>
            </a:r>
          </a:p>
          <a:p>
            <a:endParaRPr lang="en-US" dirty="0" smtClean="0"/>
          </a:p>
          <a:p>
            <a:r>
              <a:rPr lang="en-US" dirty="0" smtClean="0"/>
              <a:t>What we </a:t>
            </a:r>
            <a:r>
              <a:rPr lang="en-US" b="1" dirty="0" smtClean="0"/>
              <a:t>find</a:t>
            </a:r>
            <a:r>
              <a:rPr lang="en-US" dirty="0" smtClean="0"/>
              <a:t> is changing what we </a:t>
            </a:r>
            <a:r>
              <a:rPr lang="en-US" b="1" dirty="0" smtClean="0"/>
              <a:t>seek</a:t>
            </a:r>
          </a:p>
          <a:p>
            <a:endParaRPr lang="en-US" dirty="0" smtClean="0"/>
          </a:p>
          <a:p>
            <a:r>
              <a:rPr lang="en-US" dirty="0" smtClean="0"/>
              <a:t>In any case, search must be: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/>
              <a:t> </a:t>
            </a:r>
            <a:r>
              <a:rPr lang="en-US" b="1" i="1" dirty="0" smtClean="0"/>
              <a:t>fast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b="1" i="1" dirty="0" smtClean="0"/>
              <a:t>simple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and</a:t>
            </a:r>
            <a:r>
              <a:rPr lang="en-US" b="1" dirty="0" smtClean="0"/>
              <a:t> </a:t>
            </a:r>
            <a:r>
              <a:rPr lang="en-US" b="1" i="1" dirty="0" smtClean="0"/>
              <a:t>relevant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6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Metric Space:</a:t>
            </a:r>
            <a:br>
              <a:rPr lang="en-US" sz="3600" dirty="0" smtClean="0"/>
            </a:br>
            <a:r>
              <a:rPr lang="en-US" sz="3600" dirty="0" smtClean="0"/>
              <a:t>A Geometric Model of </a:t>
            </a:r>
            <a:r>
              <a:rPr lang="en-US" sz="3600" dirty="0"/>
              <a:t>Similarity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382000" cy="3870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/>
              <a:t>Metric space</a:t>
            </a:r>
            <a:r>
              <a:rPr lang="cs-CZ" sz="2800" dirty="0"/>
              <a:t>:</a:t>
            </a:r>
            <a:r>
              <a:rPr lang="en-GB" sz="2800" dirty="0"/>
              <a:t>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i="1" dirty="0"/>
              <a:t> = </a:t>
            </a:r>
            <a:r>
              <a:rPr lang="en-GB" sz="2800" dirty="0"/>
              <a:t>(</a:t>
            </a:r>
            <a:r>
              <a:rPr lang="en-GB" sz="2800" i="1" dirty="0" err="1">
                <a:latin typeface="Monotype Corsiva" pitchFamily="66" charset="0"/>
              </a:rPr>
              <a:t>D</a:t>
            </a:r>
            <a:r>
              <a:rPr lang="en-GB" sz="2800" i="1" dirty="0" err="1"/>
              <a:t>,d</a:t>
            </a:r>
            <a:r>
              <a:rPr lang="en-GB" sz="2800" dirty="0"/>
              <a:t>)</a:t>
            </a:r>
            <a:endParaRPr lang="cs-CZ" sz="2800" dirty="0"/>
          </a:p>
          <a:p>
            <a:pPr lvl="1">
              <a:lnSpc>
                <a:spcPct val="90000"/>
              </a:lnSpc>
            </a:pPr>
            <a:r>
              <a:rPr lang="en-GB" sz="2400" i="1" dirty="0">
                <a:latin typeface="Monotype Corsiva" pitchFamily="66" charset="0"/>
              </a:rPr>
              <a:t>D</a:t>
            </a:r>
            <a:r>
              <a:rPr lang="en-GB" sz="2400" i="1" dirty="0"/>
              <a:t> </a:t>
            </a:r>
            <a:r>
              <a:rPr lang="en-GB" sz="2400" dirty="0"/>
              <a:t>– domain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distance function </a:t>
            </a:r>
            <a:r>
              <a:rPr lang="en-GB" sz="2400" i="1" dirty="0"/>
              <a:t>d</a:t>
            </a:r>
            <a:r>
              <a:rPr lang="en-GB" sz="2400" dirty="0"/>
              <a:t>(</a:t>
            </a:r>
            <a:r>
              <a:rPr lang="en-GB" sz="2400" i="1" dirty="0" err="1"/>
              <a:t>x,y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GB" dirty="0">
                <a:sym typeface="Symbol" pitchFamily="18" charset="2"/>
              </a:rPr>
              <a:t></a:t>
            </a:r>
            <a:r>
              <a:rPr lang="en-GB" i="1" dirty="0" err="1">
                <a:sym typeface="Symbol" pitchFamily="18" charset="2"/>
              </a:rPr>
              <a:t>x,y,z</a:t>
            </a:r>
            <a:r>
              <a:rPr lang="en-GB" dirty="0">
                <a:sym typeface="Symbol" pitchFamily="18" charset="2"/>
              </a:rPr>
              <a:t>  </a:t>
            </a:r>
            <a:r>
              <a:rPr lang="en-GB" i="1" dirty="0">
                <a:latin typeface="Monotype Corsiva" pitchFamily="66" charset="0"/>
              </a:rPr>
              <a:t>D</a:t>
            </a:r>
            <a:endParaRPr lang="en-GB" dirty="0">
              <a:sym typeface="Symbol" pitchFamily="18" charset="2"/>
            </a:endParaRP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</a:t>
            </a:r>
            <a:r>
              <a:rPr lang="en-GB" i="1" dirty="0"/>
              <a:t> &gt;</a:t>
            </a:r>
            <a:r>
              <a:rPr lang="en-GB" dirty="0"/>
              <a:t> 0				- </a:t>
            </a:r>
            <a:r>
              <a:rPr lang="en-GB" i="1" dirty="0"/>
              <a:t>non-negativity</a:t>
            </a:r>
          </a:p>
          <a:p>
            <a:pPr lvl="2">
              <a:lnSpc>
                <a:spcPct val="90000"/>
              </a:lnSpc>
            </a:pPr>
            <a:r>
              <a:rPr lang="en-GB" i="1" dirty="0"/>
              <a:t>d</a:t>
            </a:r>
            <a:r>
              <a:rPr lang="en-GB" dirty="0"/>
              <a:t>(</a:t>
            </a:r>
            <a:r>
              <a:rPr lang="en-GB" i="1" dirty="0" err="1"/>
              <a:t>x,y</a:t>
            </a:r>
            <a:r>
              <a:rPr lang="en-GB" dirty="0"/>
              <a:t>) = 0  </a:t>
            </a:r>
            <a:r>
              <a:rPr lang="en-GB" dirty="0">
                <a:sym typeface="Symbol" pitchFamily="18" charset="2"/>
              </a:rPr>
              <a:t></a:t>
            </a:r>
            <a:r>
              <a:rPr lang="en-GB" dirty="0"/>
              <a:t>  </a:t>
            </a:r>
            <a:r>
              <a:rPr lang="en-GB" i="1" dirty="0">
                <a:sym typeface="Wingdings" pitchFamily="2" charset="2"/>
              </a:rPr>
              <a:t>x</a:t>
            </a:r>
            <a:r>
              <a:rPr lang="en-GB" dirty="0">
                <a:sym typeface="Wingdings" pitchFamily="2" charset="2"/>
              </a:rPr>
              <a:t> = </a:t>
            </a:r>
            <a:r>
              <a:rPr lang="en-GB" i="1" dirty="0">
                <a:sym typeface="Wingdings" pitchFamily="2" charset="2"/>
              </a:rPr>
              <a:t>y		</a:t>
            </a:r>
            <a:r>
              <a:rPr lang="en-GB" i="1" dirty="0" smtClean="0">
                <a:sym typeface="Wingdings" pitchFamily="2" charset="2"/>
              </a:rPr>
              <a:t>	- </a:t>
            </a:r>
            <a:r>
              <a:rPr lang="en-GB" i="1" dirty="0">
                <a:sym typeface="Wingdings" pitchFamily="2" charset="2"/>
              </a:rPr>
              <a:t>identity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= 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y,x</a:t>
            </a:r>
            <a:r>
              <a:rPr lang="en-GB" dirty="0">
                <a:sym typeface="Wingdings" pitchFamily="2" charset="2"/>
              </a:rPr>
              <a:t>)			- </a:t>
            </a:r>
            <a:r>
              <a:rPr lang="en-GB" i="1" dirty="0">
                <a:sym typeface="Wingdings" pitchFamily="2" charset="2"/>
              </a:rPr>
              <a:t>symmetry</a:t>
            </a:r>
          </a:p>
          <a:p>
            <a:pPr lvl="2">
              <a:lnSpc>
                <a:spcPct val="90000"/>
              </a:lnSpc>
            </a:pPr>
            <a:r>
              <a:rPr lang="en-GB" i="1" dirty="0">
                <a:sym typeface="Wingdings" pitchFamily="2" charset="2"/>
              </a:rPr>
              <a:t>d</a:t>
            </a:r>
            <a:r>
              <a:rPr lang="en-GB" dirty="0">
                <a:sym typeface="Wingdings" pitchFamily="2" charset="2"/>
              </a:rPr>
              <a:t>(</a:t>
            </a:r>
            <a:r>
              <a:rPr lang="en-GB" i="1" dirty="0" err="1">
                <a:sym typeface="Wingdings" pitchFamily="2" charset="2"/>
              </a:rPr>
              <a:t>x,y</a:t>
            </a:r>
            <a:r>
              <a:rPr lang="en-GB" dirty="0">
                <a:sym typeface="Wingdings" pitchFamily="2" charset="2"/>
              </a:rPr>
              <a:t>)</a:t>
            </a:r>
            <a:r>
              <a:rPr lang="en-GB" i="1" dirty="0"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≤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x,z</a:t>
            </a:r>
            <a:r>
              <a:rPr lang="en-GB" dirty="0">
                <a:cs typeface="Arial" charset="0"/>
                <a:sym typeface="Wingdings" pitchFamily="2" charset="2"/>
              </a:rPr>
              <a:t>)</a:t>
            </a:r>
            <a:r>
              <a:rPr lang="en-GB" i="1" dirty="0">
                <a:cs typeface="Arial" charset="0"/>
                <a:sym typeface="Wingdings" pitchFamily="2" charset="2"/>
              </a:rPr>
              <a:t> </a:t>
            </a:r>
            <a:r>
              <a:rPr lang="en-GB" dirty="0">
                <a:cs typeface="Arial" charset="0"/>
                <a:sym typeface="Wingdings" pitchFamily="2" charset="2"/>
              </a:rPr>
              <a:t>+</a:t>
            </a:r>
            <a:r>
              <a:rPr lang="en-GB" i="1" dirty="0">
                <a:cs typeface="Arial" charset="0"/>
                <a:sym typeface="Wingdings" pitchFamily="2" charset="2"/>
              </a:rPr>
              <a:t> d</a:t>
            </a:r>
            <a:r>
              <a:rPr lang="en-GB" dirty="0">
                <a:cs typeface="Arial" charset="0"/>
                <a:sym typeface="Wingdings" pitchFamily="2" charset="2"/>
              </a:rPr>
              <a:t>(</a:t>
            </a:r>
            <a:r>
              <a:rPr lang="en-GB" i="1" dirty="0" err="1">
                <a:cs typeface="Arial" charset="0"/>
                <a:sym typeface="Wingdings" pitchFamily="2" charset="2"/>
              </a:rPr>
              <a:t>z,y</a:t>
            </a:r>
            <a:r>
              <a:rPr lang="en-GB" dirty="0">
                <a:cs typeface="Arial" charset="0"/>
                <a:sym typeface="Wingdings" pitchFamily="2" charset="2"/>
              </a:rPr>
              <a:t>)		- </a:t>
            </a:r>
            <a:r>
              <a:rPr lang="en-GB" i="1" dirty="0">
                <a:cs typeface="Arial" charset="0"/>
                <a:sym typeface="Wingdings" pitchFamily="2" charset="2"/>
              </a:rPr>
              <a:t>triangle inequality</a:t>
            </a:r>
            <a:endParaRPr lang="en-GB" i="1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420688"/>
            <a:ext cx="8169275" cy="698500"/>
          </a:xfrm>
        </p:spPr>
        <p:txBody>
          <a:bodyPr>
            <a:normAutofit fontScale="90000"/>
          </a:bodyPr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382000" cy="4411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i="1" dirty="0" err="1"/>
              <a:t>L</a:t>
            </a:r>
            <a:r>
              <a:rPr lang="en-GB" sz="2400" i="1" baseline="-25000" dirty="0" err="1"/>
              <a:t>p</a:t>
            </a:r>
            <a:r>
              <a:rPr lang="en-GB" sz="2400" dirty="0"/>
              <a:t> </a:t>
            </a:r>
            <a:r>
              <a:rPr lang="en-GB" sz="2400" b="1" dirty="0" err="1" smtClean="0"/>
              <a:t>Minkovski</a:t>
            </a:r>
            <a:r>
              <a:rPr lang="en-GB" sz="2400" b="1" dirty="0" smtClean="0"/>
              <a:t> distance </a:t>
            </a:r>
            <a:r>
              <a:rPr lang="en-GB" sz="2400" dirty="0" smtClean="0"/>
              <a:t>(for </a:t>
            </a:r>
            <a:r>
              <a:rPr lang="en-GB" sz="2400" dirty="0"/>
              <a:t>vectors)</a:t>
            </a:r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1</a:t>
            </a:r>
            <a:r>
              <a:rPr lang="en-GB" sz="2200" dirty="0"/>
              <a:t> – city-block distance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/>
              <a:t>2</a:t>
            </a:r>
            <a:r>
              <a:rPr lang="en-GB" sz="2200" dirty="0"/>
              <a:t> – Euclidean distance</a:t>
            </a:r>
          </a:p>
          <a:p>
            <a:pPr lvl="2">
              <a:lnSpc>
                <a:spcPct val="90000"/>
              </a:lnSpc>
            </a:pPr>
            <a:endParaRPr lang="en-GB" sz="2200" dirty="0"/>
          </a:p>
          <a:p>
            <a:pPr lvl="2">
              <a:lnSpc>
                <a:spcPct val="90000"/>
              </a:lnSpc>
            </a:pPr>
            <a:r>
              <a:rPr lang="en-GB" sz="2200" i="1" dirty="0"/>
              <a:t>L</a:t>
            </a:r>
            <a:r>
              <a:rPr lang="en-GB" sz="2200" i="1" baseline="-25000" dirty="0">
                <a:latin typeface="Symbol" pitchFamily="18" charset="2"/>
              </a:rPr>
              <a:t>¥</a:t>
            </a:r>
            <a:r>
              <a:rPr lang="en-GB" sz="2200" baseline="-25000" dirty="0">
                <a:latin typeface="Symbol" pitchFamily="18" charset="2"/>
              </a:rPr>
              <a:t> </a:t>
            </a:r>
            <a:r>
              <a:rPr lang="en-GB" sz="2200" dirty="0"/>
              <a:t>– infinity</a:t>
            </a:r>
            <a:endParaRPr lang="en-GB" sz="2200" baseline="-25000" dirty="0">
              <a:latin typeface="Symbol" pitchFamily="18" charset="2"/>
            </a:endParaRPr>
          </a:p>
          <a:p>
            <a:pPr lvl="4">
              <a:lnSpc>
                <a:spcPct val="90000"/>
              </a:lnSpc>
            </a:pPr>
            <a:endParaRPr lang="en-GB" sz="1800" baseline="-25000" dirty="0">
              <a:latin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GB" sz="2400" b="1" dirty="0" smtClean="0"/>
              <a:t>Edit </a:t>
            </a:r>
            <a:r>
              <a:rPr lang="en-GB" sz="2400" b="1" dirty="0"/>
              <a:t>distance </a:t>
            </a:r>
            <a:r>
              <a:rPr lang="en-GB" sz="2400" dirty="0"/>
              <a:t>(for strings)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minimal number of insertions, deletions and substitutions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d(‘application’, ‘applet’) = 6</a:t>
            </a:r>
          </a:p>
          <a:p>
            <a:pPr lvl="4"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Jac</a:t>
            </a:r>
            <a:r>
              <a:rPr lang="cs-CZ" sz="2400" b="1" dirty="0"/>
              <a:t>c</a:t>
            </a:r>
            <a:r>
              <a:rPr lang="en-GB" sz="2400" b="1" dirty="0" err="1"/>
              <a:t>ard’s</a:t>
            </a:r>
            <a:r>
              <a:rPr lang="en-GB" sz="2400" b="1" dirty="0"/>
              <a:t> coefficient </a:t>
            </a:r>
            <a:r>
              <a:rPr lang="en-GB" sz="2400" dirty="0"/>
              <a:t>(for sets</a:t>
            </a:r>
            <a:r>
              <a:rPr lang="cs-CZ" sz="2400" dirty="0"/>
              <a:t> A,B</a:t>
            </a:r>
            <a:r>
              <a:rPr lang="en-GB" sz="2400" dirty="0"/>
              <a:t>)</a:t>
            </a:r>
          </a:p>
          <a:p>
            <a:pPr lvl="2">
              <a:lnSpc>
                <a:spcPct val="90000"/>
              </a:lnSpc>
            </a:pPr>
            <a:endParaRPr lang="en-US" sz="2200" baseline="-25000" dirty="0"/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1635125"/>
          <a:ext cx="24193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70" name="Rovnice" r:id="rId4" imgW="1320480" imgH="431640" progId="Equation.3">
                  <p:embed/>
                </p:oleObj>
              </mc:Choice>
              <mc:Fallback>
                <p:oleObj name="Rovnice" r:id="rId4" imgW="13204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1635125"/>
                        <a:ext cx="2419350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732463" y="2495550"/>
          <a:ext cx="24511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71" name="Rovnice" r:id="rId6" imgW="1511280" imgH="482400" progId="Equation.3">
                  <p:embed/>
                </p:oleObj>
              </mc:Choice>
              <mc:Fallback>
                <p:oleObj name="Rovnice" r:id="rId6" imgW="15112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463" y="2495550"/>
                        <a:ext cx="24511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734050" y="3467100"/>
          <a:ext cx="29527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72" name="Rovnice" r:id="rId8" imgW="1396800" imgH="355320" progId="Equation.3">
                  <p:embed/>
                </p:oleObj>
              </mc:Choice>
              <mc:Fallback>
                <p:oleObj name="Rovnice" r:id="rId8" imgW="1396800" imgH="3553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050" y="3467100"/>
                        <a:ext cx="29527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6096000" y="5257800"/>
          <a:ext cx="237648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73" name="Rovnice" r:id="rId10" imgW="1269720" imgH="533160" progId="Equation.3">
                  <p:embed/>
                </p:oleObj>
              </mc:Choice>
              <mc:Fallback>
                <p:oleObj name="Rovnice" r:id="rId10" imgW="1269720" imgH="53316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2376488" cy="998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100"/>
              <a:t>Examples of </a:t>
            </a:r>
            <a:r>
              <a:rPr lang="en-US" sz="4100"/>
              <a:t>D</a:t>
            </a:r>
            <a:r>
              <a:rPr lang="en-GB" sz="4100"/>
              <a:t>istance Functions</a:t>
            </a:r>
            <a:endParaRPr lang="en-US" sz="41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err="1" smtClean="0"/>
              <a:t>Mahalanobis</a:t>
            </a:r>
            <a:r>
              <a:rPr lang="en-US" sz="2800" b="1" dirty="0" smtClean="0"/>
              <a:t> </a:t>
            </a:r>
            <a:r>
              <a:rPr lang="en-US" sz="2800" b="1" dirty="0"/>
              <a:t>distance</a:t>
            </a:r>
          </a:p>
          <a:p>
            <a:pPr lvl="1"/>
            <a:r>
              <a:rPr lang="en-US" sz="2400" dirty="0"/>
              <a:t>for vectors with correlated dimensions</a:t>
            </a:r>
          </a:p>
          <a:p>
            <a:r>
              <a:rPr lang="en-US" sz="2800" b="1" dirty="0" err="1"/>
              <a:t>Hausdorff</a:t>
            </a:r>
            <a:r>
              <a:rPr lang="en-US" sz="2800" b="1" dirty="0"/>
              <a:t> distance</a:t>
            </a:r>
          </a:p>
          <a:p>
            <a:pPr lvl="1"/>
            <a:r>
              <a:rPr lang="en-US" sz="2400" dirty="0"/>
              <a:t>for sets with elements related by another distance</a:t>
            </a:r>
          </a:p>
          <a:p>
            <a:r>
              <a:rPr lang="en-US" sz="2800" b="1" dirty="0"/>
              <a:t>Earth movers distance</a:t>
            </a:r>
          </a:p>
          <a:p>
            <a:pPr lvl="1"/>
            <a:r>
              <a:rPr lang="en-US" sz="2400" dirty="0"/>
              <a:t>primarily for histograms (sets of weighted features)</a:t>
            </a:r>
            <a:endParaRPr lang="cs-CZ" sz="2400" dirty="0"/>
          </a:p>
          <a:p>
            <a:r>
              <a:rPr lang="en-US" sz="2800" dirty="0"/>
              <a:t>and many others</a:t>
            </a:r>
          </a:p>
          <a:p>
            <a:pPr lvl="1"/>
            <a:endParaRPr lang="en-US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13" y="4509119"/>
            <a:ext cx="1457325" cy="1847231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Content-Based </a:t>
            </a:r>
            <a:r>
              <a:rPr lang="en-US" dirty="0"/>
              <a:t>Search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Content-based search in images</a:t>
            </a: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702E17E7-67B7-4AB3-9DCB-5D79CF50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844824"/>
            <a:ext cx="3581400" cy="4343400"/>
          </a:xfrm>
          <a:prstGeom prst="can">
            <a:avLst>
              <a:gd name="adj" fmla="val 21274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31" name="Object 4">
            <a:extLst>
              <a:ext uri="{FF2B5EF4-FFF2-40B4-BE49-F238E27FC236}">
                <a16:creationId xmlns:a16="http://schemas.microsoft.com/office/drawing/2014/main" id="{C486AA02-0B92-4699-A624-7E85C9B48A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63564" y="4408637"/>
          <a:ext cx="160972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1" name="Clip" r:id="rId4" imgW="3954240" imgH="3497040" progId="">
                  <p:embed/>
                </p:oleObj>
              </mc:Choice>
              <mc:Fallback>
                <p:oleObj name="Clip" r:id="rId4" imgW="3954240" imgH="3497040" progId="">
                  <p:embed/>
                  <p:pic>
                    <p:nvPicPr>
                      <p:cNvPr id="31" name="Object 4">
                        <a:extLst>
                          <a:ext uri="{FF2B5EF4-FFF2-40B4-BE49-F238E27FC236}">
                            <a16:creationId xmlns:a16="http://schemas.microsoft.com/office/drawing/2014/main" id="{C486AA02-0B92-4699-A624-7E85C9B48A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4" y="4408637"/>
                        <a:ext cx="1609725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AutoShape 5">
            <a:extLst>
              <a:ext uri="{FF2B5EF4-FFF2-40B4-BE49-F238E27FC236}">
                <a16:creationId xmlns:a16="http://schemas.microsoft.com/office/drawing/2014/main" id="{F3E0DB80-21A6-457D-AB0D-1CCF94A0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921024"/>
            <a:ext cx="2743200" cy="1905000"/>
          </a:xfrm>
          <a:prstGeom prst="cloudCallout">
            <a:avLst>
              <a:gd name="adj1" fmla="val -31074"/>
              <a:gd name="adj2" fmla="val 82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cs-CZ" sz="2400">
              <a:latin typeface="Times New Roman" pitchFamily="18" charset="0"/>
              <a:ea typeface="ＭＳ Ｐゴシック" pitchFamily="1" charset="-128"/>
            </a:endParaRPr>
          </a:p>
        </p:txBody>
      </p:sp>
      <p:pic>
        <p:nvPicPr>
          <p:cNvPr id="33" name="Picture 6" descr="1806">
            <a:extLst>
              <a:ext uri="{FF2B5EF4-FFF2-40B4-BE49-F238E27FC236}">
                <a16:creationId xmlns:a16="http://schemas.microsoft.com/office/drawing/2014/main" id="{3CEB4C22-7562-4315-AF7B-A7356D12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0" y="2225825"/>
            <a:ext cx="1600200" cy="1249363"/>
          </a:xfrm>
          <a:prstGeom prst="rect">
            <a:avLst/>
          </a:prstGeom>
          <a:noFill/>
        </p:spPr>
      </p:pic>
      <p:pic>
        <p:nvPicPr>
          <p:cNvPr id="34" name="Picture 7" descr="1040158">
            <a:extLst>
              <a:ext uri="{FF2B5EF4-FFF2-40B4-BE49-F238E27FC236}">
                <a16:creationId xmlns:a16="http://schemas.microsoft.com/office/drawing/2014/main" id="{5F4E7744-A81A-454C-8CF2-0AF77D2E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6025" y="3902224"/>
            <a:ext cx="1905000" cy="1651000"/>
          </a:xfrm>
          <a:prstGeom prst="rect">
            <a:avLst/>
          </a:prstGeom>
          <a:noFill/>
        </p:spPr>
      </p:pic>
      <p:pic>
        <p:nvPicPr>
          <p:cNvPr id="35" name="Picture 8" descr="1045791">
            <a:extLst>
              <a:ext uri="{FF2B5EF4-FFF2-40B4-BE49-F238E27FC236}">
                <a16:creationId xmlns:a16="http://schemas.microsoft.com/office/drawing/2014/main" id="{079E2BE7-85FA-4631-BFC1-49E1F2C6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3988" y="4130824"/>
            <a:ext cx="1903412" cy="1568450"/>
          </a:xfrm>
          <a:prstGeom prst="rect">
            <a:avLst/>
          </a:prstGeom>
          <a:noFill/>
        </p:spPr>
      </p:pic>
      <p:pic>
        <p:nvPicPr>
          <p:cNvPr id="36" name="Picture 9" descr="984761">
            <a:extLst>
              <a:ext uri="{FF2B5EF4-FFF2-40B4-BE49-F238E27FC236}">
                <a16:creationId xmlns:a16="http://schemas.microsoft.com/office/drawing/2014/main" id="{3AD0B869-1F1A-43AA-9B21-29C7A421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9738" y="2683024"/>
            <a:ext cx="1903412" cy="1428750"/>
          </a:xfrm>
          <a:prstGeom prst="rect">
            <a:avLst/>
          </a:prstGeom>
          <a:noFill/>
        </p:spPr>
      </p:pic>
      <p:pic>
        <p:nvPicPr>
          <p:cNvPr id="37" name="Picture 10" descr="1042473">
            <a:extLst>
              <a:ext uri="{FF2B5EF4-FFF2-40B4-BE49-F238E27FC236}">
                <a16:creationId xmlns:a16="http://schemas.microsoft.com/office/drawing/2014/main" id="{41B20398-02ED-4E09-B286-5045F04A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94525" y="3368824"/>
            <a:ext cx="1347788" cy="939800"/>
          </a:xfrm>
          <a:prstGeom prst="rect">
            <a:avLst/>
          </a:prstGeom>
          <a:noFill/>
        </p:spPr>
      </p:pic>
      <p:sp>
        <p:nvSpPr>
          <p:cNvPr id="38" name="Text Box 11">
            <a:extLst>
              <a:ext uri="{FF2B5EF4-FFF2-40B4-BE49-F238E27FC236}">
                <a16:creationId xmlns:a16="http://schemas.microsoft.com/office/drawing/2014/main" id="{1A2B6312-6374-4E03-B840-75F88B0CB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1997225"/>
            <a:ext cx="1632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Image base</a:t>
            </a:r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4BD598A6-9A83-41FF-87A4-F2F6A33F1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7500" y="3216424"/>
            <a:ext cx="2286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40" name="AutoShape 13">
            <a:extLst>
              <a:ext uri="{FF2B5EF4-FFF2-40B4-BE49-F238E27FC236}">
                <a16:creationId xmlns:a16="http://schemas.microsoft.com/office/drawing/2014/main" id="{E7080712-4016-4F66-B23E-2A8CFBB38ED3}"/>
              </a:ext>
            </a:extLst>
          </p:cNvPr>
          <p:cNvCxnSpPr>
            <a:cxnSpLocks noChangeShapeType="1"/>
            <a:endCxn id="30" idx="3"/>
          </p:cNvCxnSpPr>
          <p:nvPr/>
        </p:nvCxnSpPr>
        <p:spPr bwMode="auto">
          <a:xfrm>
            <a:off x="2095500" y="5654824"/>
            <a:ext cx="4610100" cy="533400"/>
          </a:xfrm>
          <a:prstGeom prst="curvedConnector4">
            <a:avLst>
              <a:gd name="adj1" fmla="val 30579"/>
              <a:gd name="adj2" fmla="val 1428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1" name="Text Box 14">
            <a:extLst>
              <a:ext uri="{FF2B5EF4-FFF2-40B4-BE49-F238E27FC236}">
                <a16:creationId xmlns:a16="http://schemas.microsoft.com/office/drawing/2014/main" id="{4D41DE91-CCBA-4CB0-948D-F560249BFDBB}"/>
              </a:ext>
            </a:extLst>
          </p:cNvPr>
          <p:cNvSpPr txBox="1">
            <a:spLocks noChangeArrowheads="1"/>
          </p:cNvSpPr>
          <p:nvPr/>
        </p:nvSpPr>
        <p:spPr bwMode="auto">
          <a:xfrm rot="1306771">
            <a:off x="3406427" y="3157043"/>
            <a:ext cx="1188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/>
              <a:t>similar</a:t>
            </a:r>
            <a:r>
              <a:rPr lang="en-US" sz="2400" b="1">
                <a:ea typeface="ＭＳ Ｐゴシック" pitchFamily="1" charset="-128"/>
              </a:rPr>
              <a:t>?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77F675-DEE2-448C-B7D0-91099778D0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BD073A-0393-466D-A07D-20D8A7F7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</a:t>
            </a:r>
            <a:r>
              <a:rPr lang="en-US" dirty="0"/>
              <a:t>Features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Extracting features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1D2BC807-300D-4A9F-8223-38838CE4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538" y="5077619"/>
            <a:ext cx="5438775" cy="1352550"/>
          </a:xfrm>
          <a:prstGeom prst="parallelogram">
            <a:avLst>
              <a:gd name="adj" fmla="val 142936"/>
            </a:avLst>
          </a:prstGeom>
          <a:solidFill>
            <a:srgbClr val="FFCCCC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0" name="Picture 4" descr="1806">
            <a:extLst>
              <a:ext uri="{FF2B5EF4-FFF2-40B4-BE49-F238E27FC236}">
                <a16:creationId xmlns:a16="http://schemas.microsoft.com/office/drawing/2014/main" id="{47796DD2-F319-4E58-82BA-1CEEF130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537" y="1877220"/>
            <a:ext cx="1600200" cy="1249363"/>
          </a:xfrm>
          <a:prstGeom prst="rect">
            <a:avLst/>
          </a:prstGeom>
          <a:noFill/>
          <a:effectLst>
            <a:outerShdw dist="71842" dir="2700000" algn="ctr" rotWithShape="0">
              <a:srgbClr val="808080"/>
            </a:outerShdw>
          </a:effectLst>
        </p:spPr>
      </p:pic>
      <p:grpSp>
        <p:nvGrpSpPr>
          <p:cNvPr id="21" name="Group 5">
            <a:extLst>
              <a:ext uri="{FF2B5EF4-FFF2-40B4-BE49-F238E27FC236}">
                <a16:creationId xmlns:a16="http://schemas.microsoft.com/office/drawing/2014/main" id="{55813351-73EA-45E7-BD11-AAAF05E70447}"/>
              </a:ext>
            </a:extLst>
          </p:cNvPr>
          <p:cNvGrpSpPr>
            <a:grpSpLocks/>
          </p:cNvGrpSpPr>
          <p:nvPr/>
        </p:nvGrpSpPr>
        <p:grpSpPr bwMode="auto">
          <a:xfrm>
            <a:off x="6629137" y="1496219"/>
            <a:ext cx="2286000" cy="2262188"/>
            <a:chOff x="3792" y="912"/>
            <a:chExt cx="1872" cy="1852"/>
          </a:xfrm>
        </p:grpSpPr>
        <p:pic>
          <p:nvPicPr>
            <p:cNvPr id="22" name="Picture 6" descr="1040158">
              <a:extLst>
                <a:ext uri="{FF2B5EF4-FFF2-40B4-BE49-F238E27FC236}">
                  <a16:creationId xmlns:a16="http://schemas.microsoft.com/office/drawing/2014/main" id="{5B3BD89C-E754-4955-9216-09B9F1C14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2" y="1488"/>
              <a:ext cx="1200" cy="104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3" name="Picture 7" descr="1045791">
              <a:extLst>
                <a:ext uri="{FF2B5EF4-FFF2-40B4-BE49-F238E27FC236}">
                  <a16:creationId xmlns:a16="http://schemas.microsoft.com/office/drawing/2014/main" id="{4A7A3F46-7F76-4DF8-866B-D6CFE1094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4" y="1776"/>
              <a:ext cx="1200" cy="988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4" name="Picture 8" descr="984761">
              <a:extLst>
                <a:ext uri="{FF2B5EF4-FFF2-40B4-BE49-F238E27FC236}">
                  <a16:creationId xmlns:a16="http://schemas.microsoft.com/office/drawing/2014/main" id="{5B6D4593-86AC-426E-B6AD-73EDAAC18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2" y="912"/>
              <a:ext cx="1200" cy="900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  <p:pic>
          <p:nvPicPr>
            <p:cNvPr id="25" name="Picture 9" descr="1042473">
              <a:extLst>
                <a:ext uri="{FF2B5EF4-FFF2-40B4-BE49-F238E27FC236}">
                  <a16:creationId xmlns:a16="http://schemas.microsoft.com/office/drawing/2014/main" id="{82FC9468-46C0-4ED6-A97A-83A0F682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56" y="1440"/>
              <a:ext cx="848" cy="592"/>
            </a:xfrm>
            <a:prstGeom prst="rect">
              <a:avLst/>
            </a:prstGeom>
            <a:noFill/>
            <a:effectLst>
              <a:outerShdw dist="71842" dir="2700000" algn="ctr" rotWithShape="0">
                <a:srgbClr val="808080"/>
              </a:outerShdw>
            </a:effectLst>
          </p:spPr>
        </p:pic>
      </p:grpSp>
      <p:sp>
        <p:nvSpPr>
          <p:cNvPr id="26" name="Text Box 10">
            <a:extLst>
              <a:ext uri="{FF2B5EF4-FFF2-40B4-BE49-F238E27FC236}">
                <a16:creationId xmlns:a16="http://schemas.microsoft.com/office/drawing/2014/main" id="{D08C2578-8EED-4EDC-8196-DAD1A1FA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61" y="2481015"/>
            <a:ext cx="1638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accent2"/>
                </a:solidFill>
              </a:rPr>
              <a:t>Image level</a:t>
            </a: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8D145093-B07B-40E3-9038-472057255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137" y="5534819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8" name="Line 12">
            <a:extLst>
              <a:ext uri="{FF2B5EF4-FFF2-40B4-BE49-F238E27FC236}">
                <a16:creationId xmlns:a16="http://schemas.microsoft.com/office/drawing/2014/main" id="{5B3B8B27-2AB5-461D-95AA-361FBF7A29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137" y="4163219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9" name="Line 13">
            <a:extLst>
              <a:ext uri="{FF2B5EF4-FFF2-40B4-BE49-F238E27FC236}">
                <a16:creationId xmlns:a16="http://schemas.microsoft.com/office/drawing/2014/main" id="{37A7B0B1-41E0-48B8-81E3-4A2E82111B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5937" y="5534819"/>
            <a:ext cx="8382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E42DD51C-4395-4E38-85FD-FF7A6AA14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08" y="5152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R</a:t>
            </a: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77A785FD-7430-4158-A9A1-1760FBE1A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08" y="400951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B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688945A4-3065-4CCF-AD8C-643308B1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238" y="5687220"/>
            <a:ext cx="334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ea typeface="ＭＳ Ｐゴシック" pitchFamily="1" charset="-128"/>
              </a:rPr>
              <a:t>G</a:t>
            </a:r>
          </a:p>
        </p:txBody>
      </p:sp>
      <p:sp>
        <p:nvSpPr>
          <p:cNvPr id="45" name="AutoShape 17">
            <a:extLst>
              <a:ext uri="{FF2B5EF4-FFF2-40B4-BE49-F238E27FC236}">
                <a16:creationId xmlns:a16="http://schemas.microsoft.com/office/drawing/2014/main" id="{B6C61957-4D79-4F96-BA82-99653DF4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537" y="4620419"/>
            <a:ext cx="134938" cy="185738"/>
          </a:xfrm>
          <a:prstGeom prst="irregularSeal1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AutoShape 18">
            <a:extLst>
              <a:ext uri="{FF2B5EF4-FFF2-40B4-BE49-F238E27FC236}">
                <a16:creationId xmlns:a16="http://schemas.microsoft.com/office/drawing/2014/main" id="{0A0A7BA6-241F-480E-8523-83B4113B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137" y="5534819"/>
            <a:ext cx="152400" cy="228600"/>
          </a:xfrm>
          <a:prstGeom prst="irregularSeal1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7" name="AutoShape 19">
            <a:extLst>
              <a:ext uri="{FF2B5EF4-FFF2-40B4-BE49-F238E27FC236}">
                <a16:creationId xmlns:a16="http://schemas.microsoft.com/office/drawing/2014/main" id="{366A7B3B-51F9-4725-9FEA-1AA2FF9A0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937" y="5077619"/>
            <a:ext cx="134938" cy="185738"/>
          </a:xfrm>
          <a:prstGeom prst="irregularSeal1">
            <a:avLst/>
          </a:prstGeom>
          <a:solidFill>
            <a:srgbClr val="99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AutoShape 20">
            <a:extLst>
              <a:ext uri="{FF2B5EF4-FFF2-40B4-BE49-F238E27FC236}">
                <a16:creationId xmlns:a16="http://schemas.microsoft.com/office/drawing/2014/main" id="{A808E3BF-2ABE-44DF-88C3-3F711C21B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537" y="5839619"/>
            <a:ext cx="134938" cy="185738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AutoShape 21">
            <a:extLst>
              <a:ext uri="{FF2B5EF4-FFF2-40B4-BE49-F238E27FC236}">
                <a16:creationId xmlns:a16="http://schemas.microsoft.com/office/drawing/2014/main" id="{6D62C66E-4D28-4385-8CDF-4E4365AD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937" y="5687219"/>
            <a:ext cx="134938" cy="185738"/>
          </a:xfrm>
          <a:prstGeom prst="irregularSeal1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cxnSp>
        <p:nvCxnSpPr>
          <p:cNvPr id="50" name="AutoShape 22">
            <a:extLst>
              <a:ext uri="{FF2B5EF4-FFF2-40B4-BE49-F238E27FC236}">
                <a16:creationId xmlns:a16="http://schemas.microsoft.com/office/drawing/2014/main" id="{2B508754-130C-475B-9AB3-5DF2B94626A3}"/>
              </a:ext>
            </a:extLst>
          </p:cNvPr>
          <p:cNvCxnSpPr>
            <a:cxnSpLocks noChangeShapeType="1"/>
            <a:endCxn id="45" idx="1"/>
          </p:cNvCxnSpPr>
          <p:nvPr/>
        </p:nvCxnSpPr>
        <p:spPr bwMode="auto">
          <a:xfrm rot="16200000" flipH="1">
            <a:off x="3539862" y="3358357"/>
            <a:ext cx="1568450" cy="1104900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1" name="AutoShape 23">
            <a:extLst>
              <a:ext uri="{FF2B5EF4-FFF2-40B4-BE49-F238E27FC236}">
                <a16:creationId xmlns:a16="http://schemas.microsoft.com/office/drawing/2014/main" id="{A3088BB5-6B9D-4828-B7E0-9B8F82B1995F}"/>
              </a:ext>
            </a:extLst>
          </p:cNvPr>
          <p:cNvCxnSpPr>
            <a:cxnSpLocks noChangeShapeType="1"/>
            <a:endCxn id="48" idx="3"/>
          </p:cNvCxnSpPr>
          <p:nvPr/>
        </p:nvCxnSpPr>
        <p:spPr bwMode="auto">
          <a:xfrm rot="10800000" flipV="1">
            <a:off x="4630475" y="3629819"/>
            <a:ext cx="3903662" cy="2324100"/>
          </a:xfrm>
          <a:prstGeom prst="curvedConnector3">
            <a:avLst>
              <a:gd name="adj1" fmla="val 50019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2" name="AutoShape 24">
            <a:extLst>
              <a:ext uri="{FF2B5EF4-FFF2-40B4-BE49-F238E27FC236}">
                <a16:creationId xmlns:a16="http://schemas.microsoft.com/office/drawing/2014/main" id="{7385CBF4-0ABB-451C-B994-94B6B546C277}"/>
              </a:ext>
            </a:extLst>
          </p:cNvPr>
          <p:cNvCxnSpPr>
            <a:cxnSpLocks noChangeShapeType="1"/>
            <a:endCxn id="49" idx="3"/>
          </p:cNvCxnSpPr>
          <p:nvPr/>
        </p:nvCxnSpPr>
        <p:spPr bwMode="auto">
          <a:xfrm rot="5400000">
            <a:off x="5478201" y="3917158"/>
            <a:ext cx="2332037" cy="1436687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3" name="AutoShape 25">
            <a:extLst>
              <a:ext uri="{FF2B5EF4-FFF2-40B4-BE49-F238E27FC236}">
                <a16:creationId xmlns:a16="http://schemas.microsoft.com/office/drawing/2014/main" id="{A24BE2A6-3B4F-4E00-AEBE-0DC7E9619C8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292463" y="2494757"/>
            <a:ext cx="2482850" cy="2746375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54" name="AutoShape 26">
            <a:extLst>
              <a:ext uri="{FF2B5EF4-FFF2-40B4-BE49-F238E27FC236}">
                <a16:creationId xmlns:a16="http://schemas.microsoft.com/office/drawing/2014/main" id="{12DADBC9-95B7-4EC6-A005-B2FE6B70B6EF}"/>
              </a:ext>
            </a:extLst>
          </p:cNvPr>
          <p:cNvCxnSpPr>
            <a:cxnSpLocks noChangeShapeType="1"/>
            <a:endCxn id="46" idx="0"/>
          </p:cNvCxnSpPr>
          <p:nvPr/>
        </p:nvCxnSpPr>
        <p:spPr bwMode="auto">
          <a:xfrm rot="10800000" flipV="1">
            <a:off x="5589325" y="2045495"/>
            <a:ext cx="1333500" cy="3489325"/>
          </a:xfrm>
          <a:prstGeom prst="curvedConnector2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55" name="Text Box 27">
            <a:extLst>
              <a:ext uri="{FF2B5EF4-FFF2-40B4-BE49-F238E27FC236}">
                <a16:creationId xmlns:a16="http://schemas.microsoft.com/office/drawing/2014/main" id="{412FBEF9-385B-4922-B2D9-98190336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93" y="5075388"/>
            <a:ext cx="198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</a:rPr>
              <a:t>Feature level</a:t>
            </a:r>
          </a:p>
        </p:txBody>
      </p:sp>
      <p:sp>
        <p:nvSpPr>
          <p:cNvPr id="56" name="AutoShape 28">
            <a:extLst>
              <a:ext uri="{FF2B5EF4-FFF2-40B4-BE49-F238E27FC236}">
                <a16:creationId xmlns:a16="http://schemas.microsoft.com/office/drawing/2014/main" id="{3C143763-0091-4FD7-88DC-D8124440E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337" y="3789839"/>
            <a:ext cx="366960" cy="594360"/>
          </a:xfrm>
          <a:prstGeom prst="downArrow">
            <a:avLst>
              <a:gd name="adj1" fmla="val 50000"/>
              <a:gd name="adj2" fmla="val 150000"/>
            </a:avLst>
          </a:prstGeom>
          <a:gradFill rotWithShape="0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7" name="Line 29">
            <a:extLst>
              <a:ext uri="{FF2B5EF4-FFF2-40B4-BE49-F238E27FC236}">
                <a16:creationId xmlns:a16="http://schemas.microsoft.com/office/drawing/2014/main" id="{ECC4DE9D-1937-47D9-A97E-B513FC0045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337" y="4010819"/>
            <a:ext cx="8382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0344F0-40F3-4BC5-86AB-810A2A609A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4E9BC5-44BA-4209-B3DC-10EEAD0D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the talk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600200"/>
            <a:ext cx="864399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Similarity in our lives</a:t>
            </a:r>
          </a:p>
          <a:p>
            <a:r>
              <a:rPr lang="en-US" dirty="0" smtClean="0"/>
              <a:t>Principles of metric similarity searching</a:t>
            </a:r>
          </a:p>
          <a:p>
            <a:pPr lvl="1"/>
            <a:r>
              <a:rPr lang="en-US" dirty="0" smtClean="0"/>
              <a:t>effectiveness – metric similarity features</a:t>
            </a:r>
          </a:p>
          <a:p>
            <a:pPr lvl="1"/>
            <a:r>
              <a:rPr lang="en-US" dirty="0" smtClean="0"/>
              <a:t>Efficiency -</a:t>
            </a:r>
          </a:p>
          <a:p>
            <a:r>
              <a:rPr lang="en-US" dirty="0" smtClean="0"/>
              <a:t>Similarity search in applications:</a:t>
            </a:r>
          </a:p>
          <a:p>
            <a:pPr lvl="1"/>
            <a:r>
              <a:rPr lang="en-US" dirty="0" smtClean="0"/>
              <a:t>Searching in images of human faces</a:t>
            </a:r>
          </a:p>
          <a:p>
            <a:pPr lvl="1"/>
            <a:r>
              <a:rPr lang="en-US" dirty="0" smtClean="0"/>
              <a:t>Searching for image annotation</a:t>
            </a:r>
          </a:p>
          <a:p>
            <a:pPr lvl="1"/>
            <a:r>
              <a:rPr lang="en-US" dirty="0" smtClean="0"/>
              <a:t>Processing streams of similarity queries</a:t>
            </a:r>
          </a:p>
          <a:p>
            <a:pPr lvl="1"/>
            <a:r>
              <a:rPr lang="en-US" dirty="0" smtClean="0"/>
              <a:t>Searching in motion capture data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MPEG-7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Multimedia </a:t>
            </a:r>
            <a:r>
              <a:rPr lang="en-US" sz="2800" dirty="0"/>
              <a:t>C</a:t>
            </a:r>
            <a:r>
              <a:rPr lang="en-US" sz="2800" dirty="0" smtClean="0"/>
              <a:t>ontent Descriptors Standard ~ 2000</a:t>
            </a:r>
          </a:p>
          <a:p>
            <a:r>
              <a:rPr lang="en-US" dirty="0" smtClean="0"/>
              <a:t>Global feature descriptors:</a:t>
            </a:r>
          </a:p>
          <a:p>
            <a:pPr lvl="1"/>
            <a:r>
              <a:rPr lang="en-US" dirty="0" smtClean="0"/>
              <a:t>Color, shape, texture, 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One </a:t>
            </a:r>
            <a:r>
              <a:rPr lang="en-US" dirty="0" smtClean="0"/>
              <a:t>high-dimensional vector per </a:t>
            </a:r>
            <a:r>
              <a:rPr lang="en-US" dirty="0" smtClean="0"/>
              <a:t>image and feature</a:t>
            </a:r>
            <a:endParaRPr lang="en-US" dirty="0" smtClean="0"/>
          </a:p>
          <a:p>
            <a:pPr lvl="1"/>
            <a:r>
              <a:rPr lang="en-US" dirty="0" err="1" smtClean="0"/>
              <a:t>Minkovski</a:t>
            </a:r>
            <a:r>
              <a:rPr lang="en-US" dirty="0" smtClean="0"/>
              <a:t> distance used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grpSp>
        <p:nvGrpSpPr>
          <p:cNvPr id="7" name="Skupina 35"/>
          <p:cNvGrpSpPr/>
          <p:nvPr/>
        </p:nvGrpSpPr>
        <p:grpSpPr>
          <a:xfrm>
            <a:off x="3786182" y="3286124"/>
            <a:ext cx="4176464" cy="1512168"/>
            <a:chOff x="3491880" y="3933056"/>
            <a:chExt cx="4968552" cy="2278071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2990" t="29080" r="45430" b="30600"/>
            <a:stretch>
              <a:fillRect/>
            </a:stretch>
          </p:blipFill>
          <p:spPr bwMode="auto">
            <a:xfrm>
              <a:off x="4283968" y="3933056"/>
              <a:ext cx="4176464" cy="227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ahnutá šipka doprava 34"/>
            <p:cNvSpPr/>
            <p:nvPr/>
          </p:nvSpPr>
          <p:spPr>
            <a:xfrm>
              <a:off x="3491880" y="4437112"/>
              <a:ext cx="504056" cy="136815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1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SEBD 2019, June 16-19</a:t>
            </a:r>
            <a:endParaRPr lang="en-US"/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8424863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Visual Similarity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Local feature descriptors – SIFT, SURF, etc.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 Invariant to image scaling, small viewpoint change, rotation, noise, illumination</a:t>
            </a:r>
            <a:endParaRPr lang="cs-CZ" dirty="0"/>
          </a:p>
        </p:txBody>
      </p:sp>
      <p:pic>
        <p:nvPicPr>
          <p:cNvPr id="27653" name="Picture 3" descr="IMG_2088_sifts_thi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4738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0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SEBD 2019, June 16-19</a:t>
            </a:r>
            <a:endParaRPr lang="en-US"/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68313" y="549275"/>
            <a:ext cx="6786730" cy="7694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Visual Similarity -</a:t>
            </a:r>
            <a:r>
              <a:rPr lang="en-US" sz="2000" dirty="0" smtClean="0">
                <a:solidFill>
                  <a:prstClr val="black"/>
                </a:solidFill>
                <a:ea typeface="+mj-ea"/>
                <a:cs typeface="+mj-cs"/>
              </a:rPr>
              <a:t> finding </a:t>
            </a:r>
            <a:r>
              <a:rPr lang="en-US" sz="2000" dirty="0" err="1" smtClean="0">
                <a:solidFill>
                  <a:prstClr val="black"/>
                </a:solidFill>
                <a:ea typeface="+mj-ea"/>
                <a:cs typeface="+mj-cs"/>
              </a:rPr>
              <a:t>coresspondence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cs-CZ" dirty="0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8353425" cy="3957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3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Biometrics: Fingerprint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Minutiae detection:</a:t>
            </a:r>
          </a:p>
          <a:p>
            <a:pPr lvl="1"/>
            <a:r>
              <a:rPr lang="en-US" dirty="0" smtClean="0"/>
              <a:t>Detect ridges (endings and branching)</a:t>
            </a:r>
          </a:p>
          <a:p>
            <a:pPr lvl="1"/>
            <a:r>
              <a:rPr lang="en-US" dirty="0" smtClean="0"/>
              <a:t>Represented as a sequence of minutiae</a:t>
            </a:r>
          </a:p>
          <a:p>
            <a:pPr lvl="2"/>
            <a:r>
              <a:rPr lang="en-US" i="1" dirty="0" smtClean="0"/>
              <a:t>P</a:t>
            </a:r>
            <a:r>
              <a:rPr lang="en-US" dirty="0" smtClean="0"/>
              <a:t>=( (</a:t>
            </a:r>
            <a:r>
              <a:rPr lang="en-US" i="1" dirty="0" smtClean="0"/>
              <a:t>r</a:t>
            </a:r>
            <a:r>
              <a:rPr lang="en-US" i="1" baseline="-25000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e</a:t>
            </a:r>
            <a:r>
              <a:rPr lang="en-US" i="1" baseline="-25000" dirty="0" smtClean="0"/>
              <a:t>1</a:t>
            </a:r>
            <a:r>
              <a:rPr lang="en-US" dirty="0" smtClean="0"/>
              <a:t>,</a:t>
            </a:r>
            <a:r>
              <a:rPr lang="el-GR" dirty="0" smtClean="0"/>
              <a:t>θ</a:t>
            </a:r>
            <a:r>
              <a:rPr lang="en-US" i="1" baseline="-25000" dirty="0" smtClean="0"/>
              <a:t>1</a:t>
            </a:r>
            <a:r>
              <a:rPr lang="en-US" dirty="0" smtClean="0"/>
              <a:t>), …, (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m</a:t>
            </a:r>
            <a:r>
              <a:rPr lang="en-US" dirty="0" err="1" smtClean="0"/>
              <a:t>,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m</a:t>
            </a:r>
            <a:r>
              <a:rPr lang="en-US" dirty="0" smtClean="0"/>
              <a:t>,</a:t>
            </a:r>
            <a:r>
              <a:rPr lang="el-GR" dirty="0" smtClean="0"/>
              <a:t>θ</a:t>
            </a:r>
            <a:r>
              <a:rPr lang="en-US" i="1" baseline="-25000" dirty="0" smtClean="0"/>
              <a:t>m</a:t>
            </a:r>
            <a:r>
              <a:rPr lang="en-US" dirty="0" smtClean="0"/>
              <a:t>) )</a:t>
            </a:r>
          </a:p>
          <a:p>
            <a:pPr lvl="2"/>
            <a:r>
              <a:rPr lang="en-US" dirty="0" smtClean="0"/>
              <a:t>Point in polar coordinates (</a:t>
            </a:r>
            <a:r>
              <a:rPr lang="en-US" i="1" dirty="0" err="1" smtClean="0"/>
              <a:t>r</a:t>
            </a:r>
            <a:r>
              <a:rPr lang="en-US" dirty="0" err="1" smtClean="0"/>
              <a:t>,</a:t>
            </a:r>
            <a:r>
              <a:rPr lang="en-US" i="1" dirty="0" err="1" smtClean="0"/>
              <a:t>e</a:t>
            </a:r>
            <a:r>
              <a:rPr lang="en-US" dirty="0" smtClean="0"/>
              <a:t>) and direction 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 smtClean="0"/>
              <a:t>Matching of two sequences:</a:t>
            </a:r>
          </a:p>
          <a:p>
            <a:pPr lvl="1"/>
            <a:r>
              <a:rPr lang="en-US" dirty="0" smtClean="0"/>
              <a:t>Align input sequence with database one</a:t>
            </a:r>
          </a:p>
          <a:p>
            <a:pPr lvl="1"/>
            <a:r>
              <a:rPr lang="en-US" dirty="0" smtClean="0"/>
              <a:t>Compute weighted edit distance</a:t>
            </a:r>
          </a:p>
          <a:p>
            <a:pPr lvl="2"/>
            <a:r>
              <a:rPr lang="en-US" dirty="0" err="1" smtClean="0"/>
              <a:t>w</a:t>
            </a:r>
            <a:r>
              <a:rPr lang="en-US" baseline="-25000" dirty="0" err="1" smtClean="0"/>
              <a:t>ins,del</a:t>
            </a:r>
            <a:r>
              <a:rPr lang="en-US" dirty="0" smtClean="0"/>
              <a:t>=620</a:t>
            </a:r>
          </a:p>
          <a:p>
            <a:pPr lvl="2"/>
            <a:r>
              <a:rPr lang="en-US" dirty="0" err="1" smtClean="0"/>
              <a:t>w</a:t>
            </a:r>
            <a:r>
              <a:rPr lang="en-US" baseline="-25000" dirty="0" err="1" smtClean="0"/>
              <a:t>repl</a:t>
            </a:r>
            <a:r>
              <a:rPr lang="en-US" dirty="0" smtClean="0"/>
              <a:t>=[0;26]  - depending on similarity of two minutiae</a:t>
            </a:r>
            <a:endParaRPr lang="en-US" baseline="-250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 dirty="0"/>
          </a:p>
        </p:txBody>
      </p:sp>
      <p:pic>
        <p:nvPicPr>
          <p:cNvPr id="9" name="Fingerprint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54616"/>
          <a:stretch>
            <a:fillRect/>
          </a:stretch>
        </p:blipFill>
        <p:spPr>
          <a:xfrm>
            <a:off x="6967172" y="1643050"/>
            <a:ext cx="1928826" cy="1919343"/>
          </a:xfrm>
          <a:prstGeom prst="rect">
            <a:avLst/>
          </a:prstGeom>
        </p:spPr>
      </p:pic>
      <p:pic>
        <p:nvPicPr>
          <p:cNvPr id="10" name="Ridges" descr="fingerprint1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54443" t="12364" b="13450"/>
          <a:stretch>
            <a:fillRect/>
          </a:stretch>
        </p:blipFill>
        <p:spPr>
          <a:xfrm>
            <a:off x="6994688" y="1860350"/>
            <a:ext cx="1935030" cy="142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Biometrics: Hand 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289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Hand image analysis</a:t>
            </a:r>
          </a:p>
          <a:p>
            <a:pPr lvl="1"/>
            <a:r>
              <a:rPr lang="en-US" dirty="0" smtClean="0"/>
              <a:t>Contour extraction, global registration</a:t>
            </a:r>
          </a:p>
          <a:p>
            <a:pPr lvl="2"/>
            <a:r>
              <a:rPr lang="en-US" dirty="0" smtClean="0"/>
              <a:t>Rotation, translation, normalization</a:t>
            </a:r>
          </a:p>
          <a:p>
            <a:pPr lvl="1"/>
            <a:r>
              <a:rPr lang="en-US" dirty="0" smtClean="0"/>
              <a:t>Finger registration</a:t>
            </a:r>
          </a:p>
          <a:p>
            <a:pPr lvl="1"/>
            <a:r>
              <a:rPr lang="en-US" dirty="0" smtClean="0"/>
              <a:t>Contour represented as a set of pixels </a:t>
            </a:r>
            <a:br>
              <a:rPr lang="en-US" dirty="0" smtClean="0"/>
            </a:br>
            <a:r>
              <a:rPr lang="en-US" dirty="0" smtClean="0"/>
              <a:t>F={</a:t>
            </a:r>
            <a:r>
              <a:rPr lang="en-US" i="1" dirty="0" smtClean="0"/>
              <a:t>f</a:t>
            </a:r>
            <a:r>
              <a:rPr lang="en-US" i="1" baseline="-25000" dirty="0" smtClean="0"/>
              <a:t>1</a:t>
            </a:r>
            <a:r>
              <a:rPr lang="en-US" dirty="0" smtClean="0"/>
              <a:t>,…,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N</a:t>
            </a:r>
            <a:r>
              <a:rPr lang="en-US" sz="2000" i="1" baseline="-50000" dirty="0" err="1" smtClean="0"/>
              <a:t>F</a:t>
            </a:r>
            <a:r>
              <a:rPr lang="en-US" dirty="0" smtClean="0"/>
              <a:t>}</a:t>
            </a:r>
          </a:p>
          <a:p>
            <a:r>
              <a:rPr lang="en-US" dirty="0" smtClean="0"/>
              <a:t>Matching: modified Hausdorff distance</a:t>
            </a:r>
          </a:p>
          <a:p>
            <a:endParaRPr lang="en-US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 dirty="0"/>
          </a:p>
        </p:txBody>
      </p:sp>
      <p:pic>
        <p:nvPicPr>
          <p:cNvPr id="7" name="Obrázek 6" descr="hand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9201" y="1643050"/>
            <a:ext cx="1074667" cy="1366857"/>
          </a:xfrm>
          <a:prstGeom prst="rect">
            <a:avLst/>
          </a:prstGeom>
        </p:spPr>
      </p:pic>
      <p:pic>
        <p:nvPicPr>
          <p:cNvPr id="8" name="Obrázek 7" descr="hand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0185" y="3144706"/>
            <a:ext cx="1132698" cy="1437460"/>
          </a:xfrm>
          <a:prstGeom prst="rect">
            <a:avLst/>
          </a:prstGeom>
        </p:spPr>
      </p:pic>
      <p:pic>
        <p:nvPicPr>
          <p:cNvPr id="9" name="Obrázek 8" descr="hand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4788" y="4644904"/>
            <a:ext cx="1183492" cy="1427302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295400" y="4857778"/>
          <a:ext cx="4008932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8" name="Rovnice" r:id="rId7" imgW="2019240" imgH="215640" progId="Equation.3">
                  <p:embed/>
                </p:oleObj>
              </mc:Choice>
              <mc:Fallback>
                <p:oleObj name="Rovnice" r:id="rId7" imgW="2019240" imgH="215640" progId="Equation.3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57778"/>
                        <a:ext cx="4008932" cy="428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1355115" y="5286394"/>
          <a:ext cx="58388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9" name="Rovnice" r:id="rId9" imgW="3924000" imgH="431640" progId="Equation.3">
                  <p:embed/>
                </p:oleObj>
              </mc:Choice>
              <mc:Fallback>
                <p:oleObj name="Rovnice" r:id="rId9" imgW="3924000" imgH="431640" progId="Equation.3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5115" y="5286394"/>
                        <a:ext cx="583882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1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Visual Aspects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 dirty="0"/>
          </a:p>
        </p:txBody>
      </p:sp>
      <p:pic>
        <p:nvPicPr>
          <p:cNvPr id="7170" name="Picture 2" descr="tovar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787830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76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Approaches to</a:t>
            </a:r>
            <a:br>
              <a:rPr lang="en-US" dirty="0" smtClean="0"/>
            </a:br>
            <a:r>
              <a:rPr lang="en-US" dirty="0" smtClean="0"/>
              <a:t>Feature </a:t>
            </a:r>
            <a:r>
              <a:rPr lang="en-US" dirty="0"/>
              <a:t>Extraction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0824" y="1412875"/>
            <a:ext cx="8641854" cy="4968875"/>
          </a:xfrm>
        </p:spPr>
        <p:txBody>
          <a:bodyPr/>
          <a:lstStyle/>
          <a:p>
            <a:r>
              <a:rPr lang="en-US" sz="2400" dirty="0" smtClean="0"/>
              <a:t>Neural networks technology</a:t>
            </a:r>
            <a:endParaRPr lang="en-US" sz="2400" dirty="0"/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onvolutional </a:t>
            </a:r>
            <a:r>
              <a:rPr lang="en-US" sz="2000" dirty="0"/>
              <a:t>N</a:t>
            </a:r>
            <a:r>
              <a:rPr lang="en-US" sz="2000" dirty="0" smtClean="0"/>
              <a:t>eural </a:t>
            </a:r>
            <a:r>
              <a:rPr lang="en-US" sz="2000" dirty="0"/>
              <a:t>N</a:t>
            </a:r>
            <a:r>
              <a:rPr lang="en-US" sz="2000" dirty="0" smtClean="0"/>
              <a:t>etworks (CNN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Recurrent N</a:t>
            </a:r>
            <a:r>
              <a:rPr lang="en-US" sz="2000" dirty="0" smtClean="0"/>
              <a:t>eural Networks </a:t>
            </a:r>
            <a:r>
              <a:rPr lang="en-US" sz="2000" dirty="0"/>
              <a:t>(RNN)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C5C018-1443-441F-9A56-8041931730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B4BF00-342B-457B-805F-E584C2F1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Válec 5">
            <a:extLst>
              <a:ext uri="{FF2B5EF4-FFF2-40B4-BE49-F238E27FC236}">
                <a16:creationId xmlns:a16="http://schemas.microsoft.com/office/drawing/2014/main" id="{2ECC05E0-3B1F-4305-944B-707A636D04F7}"/>
              </a:ext>
            </a:extLst>
          </p:cNvPr>
          <p:cNvSpPr/>
          <p:nvPr/>
        </p:nvSpPr>
        <p:spPr bwMode="auto">
          <a:xfrm>
            <a:off x="455566" y="4322166"/>
            <a:ext cx="1080914" cy="1216152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Classified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dataset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0" name="Válec 9">
            <a:extLst>
              <a:ext uri="{FF2B5EF4-FFF2-40B4-BE49-F238E27FC236}">
                <a16:creationId xmlns:a16="http://schemas.microsoft.com/office/drawing/2014/main" id="{96D80A79-BF98-4B2E-8F22-3AE0FD6ED831}"/>
              </a:ext>
            </a:extLst>
          </p:cNvPr>
          <p:cNvSpPr/>
          <p:nvPr/>
        </p:nvSpPr>
        <p:spPr bwMode="auto">
          <a:xfrm>
            <a:off x="3645554" y="3446399"/>
            <a:ext cx="1080914" cy="1134729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1" name="Válec 10">
            <a:extLst>
              <a:ext uri="{FF2B5EF4-FFF2-40B4-BE49-F238E27FC236}">
                <a16:creationId xmlns:a16="http://schemas.microsoft.com/office/drawing/2014/main" id="{733854FB-8995-48F5-9191-18FF5FBD660E}"/>
              </a:ext>
            </a:extLst>
          </p:cNvPr>
          <p:cNvSpPr/>
          <p:nvPr/>
        </p:nvSpPr>
        <p:spPr bwMode="auto">
          <a:xfrm>
            <a:off x="3596537" y="5327972"/>
            <a:ext cx="1178948" cy="720080"/>
          </a:xfrm>
          <a:prstGeom prst="can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Validation data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pic>
        <p:nvPicPr>
          <p:cNvPr id="14338" name="Picture 2" descr="VÃ½sledek obrÃ¡zku pro neural network">
            <a:extLst>
              <a:ext uri="{FF2B5EF4-FFF2-40B4-BE49-F238E27FC236}">
                <a16:creationId xmlns:a16="http://schemas.microsoft.com/office/drawing/2014/main" id="{D0B4D301-56ED-4D27-92B0-46D40546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86" y="4166480"/>
            <a:ext cx="1713022" cy="11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7468032-C1AA-4DB4-8C37-667B0C30C460}"/>
              </a:ext>
            </a:extLst>
          </p:cNvPr>
          <p:cNvSpPr/>
          <p:nvPr/>
        </p:nvSpPr>
        <p:spPr bwMode="auto">
          <a:xfrm>
            <a:off x="5086508" y="3584283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Training (Fine-tuning)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08127FD4-0F6F-45F6-9601-6AF9C3C91247}"/>
              </a:ext>
            </a:extLst>
          </p:cNvPr>
          <p:cNvSpPr/>
          <p:nvPr/>
        </p:nvSpPr>
        <p:spPr bwMode="auto">
          <a:xfrm>
            <a:off x="5086508" y="5269307"/>
            <a:ext cx="1599282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Validation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253180-642A-4F21-86D2-0830586FC26A}"/>
              </a:ext>
            </a:extLst>
          </p:cNvPr>
          <p:cNvSpPr txBox="1"/>
          <p:nvPr/>
        </p:nvSpPr>
        <p:spPr>
          <a:xfrm>
            <a:off x="6668739" y="3620449"/>
            <a:ext cx="175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Neural network model</a:t>
            </a:r>
            <a:endParaRPr lang="cs-CZ" sz="1600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0AF4FD94-5CE7-409D-B365-DFFE6C193807}"/>
              </a:ext>
            </a:extLst>
          </p:cNvPr>
          <p:cNvSpPr/>
          <p:nvPr/>
        </p:nvSpPr>
        <p:spPr bwMode="auto">
          <a:xfrm>
            <a:off x="1860615" y="4500762"/>
            <a:ext cx="1469999" cy="858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</a:rPr>
              <a:t>Data split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E70B975-E893-4BF9-B4CD-1088FC608255}"/>
              </a:ext>
            </a:extLst>
          </p:cNvPr>
          <p:cNvCxnSpPr>
            <a:cxnSpLocks/>
            <a:stCxn id="6" idx="4"/>
            <a:endCxn id="17" idx="2"/>
          </p:cNvCxnSpPr>
          <p:nvPr/>
        </p:nvCxnSpPr>
        <p:spPr bwMode="auto">
          <a:xfrm>
            <a:off x="1536480" y="4930242"/>
            <a:ext cx="32413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A1EB1762-B6FC-4924-B118-EE395F631CAD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>
            <a:off x="3330614" y="4930242"/>
            <a:ext cx="413244" cy="3815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5B4F595-52CD-4ECB-A677-1B9DA137112B}"/>
              </a:ext>
            </a:extLst>
          </p:cNvPr>
          <p:cNvCxnSpPr>
            <a:cxnSpLocks/>
            <a:stCxn id="17" idx="6"/>
          </p:cNvCxnSpPr>
          <p:nvPr/>
        </p:nvCxnSpPr>
        <p:spPr bwMode="auto">
          <a:xfrm flipV="1">
            <a:off x="3330614" y="4500762"/>
            <a:ext cx="344934" cy="429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BFB66B7-69A6-4000-A4C4-71DB6CFD1BA7}"/>
              </a:ext>
            </a:extLst>
          </p:cNvPr>
          <p:cNvCxnSpPr>
            <a:cxnSpLocks/>
            <a:stCxn id="10" idx="4"/>
            <a:endCxn id="7" idx="2"/>
          </p:cNvCxnSpPr>
          <p:nvPr/>
        </p:nvCxnSpPr>
        <p:spPr bwMode="auto">
          <a:xfrm flipV="1">
            <a:off x="4726468" y="4013763"/>
            <a:ext cx="360040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0C60038-867A-4515-A9C7-73500C2E2928}"/>
              </a:ext>
            </a:extLst>
          </p:cNvPr>
          <p:cNvCxnSpPr>
            <a:cxnSpLocks/>
            <a:stCxn id="7" idx="6"/>
          </p:cNvCxnSpPr>
          <p:nvPr/>
        </p:nvCxnSpPr>
        <p:spPr bwMode="auto">
          <a:xfrm>
            <a:off x="6556507" y="4013763"/>
            <a:ext cx="279035" cy="3084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E9CD236A-C424-4AD7-8CC0-3373866B7EC6}"/>
              </a:ext>
            </a:extLst>
          </p:cNvPr>
          <p:cNvCxnSpPr>
            <a:cxnSpLocks/>
            <a:endCxn id="14" idx="7"/>
          </p:cNvCxnSpPr>
          <p:nvPr/>
        </p:nvCxnSpPr>
        <p:spPr bwMode="auto">
          <a:xfrm flipH="1">
            <a:off x="6451581" y="5067454"/>
            <a:ext cx="273763" cy="3276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52EB7671-FB88-4B13-BF83-2EF92656ABE1}"/>
              </a:ext>
            </a:extLst>
          </p:cNvPr>
          <p:cNvCxnSpPr>
            <a:cxnSpLocks/>
            <a:stCxn id="11" idx="4"/>
            <a:endCxn id="14" idx="2"/>
          </p:cNvCxnSpPr>
          <p:nvPr/>
        </p:nvCxnSpPr>
        <p:spPr bwMode="auto">
          <a:xfrm>
            <a:off x="4775485" y="5688012"/>
            <a:ext cx="311023" cy="107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863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Learning for Feature Extraction</a:t>
            </a:r>
            <a:endParaRPr lang="en-US" altLang="en-US" dirty="0"/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Deep learning</a:t>
            </a:r>
          </a:p>
          <a:p>
            <a:r>
              <a:rPr lang="en-US" altLang="cs-CZ" sz="2400" dirty="0"/>
              <a:t>If large amounts of data are provided, the system begins to understand them and respond in useful ways</a:t>
            </a:r>
          </a:p>
          <a:p>
            <a:r>
              <a:rPr lang="en-US" altLang="cs-CZ" sz="2400" dirty="0"/>
              <a:t>Several architectures:</a:t>
            </a:r>
          </a:p>
          <a:p>
            <a:pPr lvl="1"/>
            <a:r>
              <a:rPr lang="en-US" altLang="cs-CZ" sz="2000" dirty="0"/>
              <a:t>Convolutional neural networks (CNN)</a:t>
            </a:r>
          </a:p>
          <a:p>
            <a:pPr lvl="1"/>
            <a:endParaRPr lang="en-US" altLang="cs-CZ" dirty="0"/>
          </a:p>
          <a:p>
            <a:pPr lvl="1"/>
            <a:endParaRPr lang="en-US" altLang="cs-CZ" dirty="0"/>
          </a:p>
          <a:p>
            <a:pPr lvl="1"/>
            <a:endParaRPr lang="en-US" altLang="cs-CZ" dirty="0"/>
          </a:p>
          <a:p>
            <a:pPr lvl="1"/>
            <a:r>
              <a:rPr lang="en-US" altLang="cs-CZ" sz="2000" dirty="0"/>
              <a:t>Recurrent neural networks (RNN)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0CC7E4-BBF3-472F-9F0F-E8326C3037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F92CB4-057F-4180-A733-58772CB3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  <p:pic>
        <p:nvPicPr>
          <p:cNvPr id="9" name="Picture 4" descr="VÃ½sledek obrÃ¡zku pro neural network cat image classification">
            <a:extLst>
              <a:ext uri="{FF2B5EF4-FFF2-40B4-BE49-F238E27FC236}">
                <a16:creationId xmlns:a16="http://schemas.microsoft.com/office/drawing/2014/main" id="{D4F49FD2-ECB9-440D-9AA9-9B74BF2E4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/>
          <a:stretch/>
        </p:blipFill>
        <p:spPr bwMode="auto">
          <a:xfrm>
            <a:off x="1282890" y="3501008"/>
            <a:ext cx="7249550" cy="13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Ã½sledek obrÃ¡zku pro recurrent neural network">
            <a:extLst>
              <a:ext uri="{FF2B5EF4-FFF2-40B4-BE49-F238E27FC236}">
                <a16:creationId xmlns:a16="http://schemas.microsoft.com/office/drawing/2014/main" id="{97295497-E09D-4AA0-8433-3757CAD5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31903"/>
            <a:ext cx="3816424" cy="14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/>
              <a:t>Convolutional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Convolutional neural networks (CNN)</a:t>
            </a:r>
          </a:p>
          <a:p>
            <a:r>
              <a:rPr lang="en-US" altLang="cs-CZ" sz="2400" dirty="0"/>
              <a:t>Consist of a hierarchy of layers</a:t>
            </a:r>
          </a:p>
          <a:p>
            <a:r>
              <a:rPr lang="en-US" altLang="cs-CZ" sz="2400" dirty="0"/>
              <a:t>Each layer transforms the data into more abstract representations (e.g., edge -&gt; nose -&gt; face)</a:t>
            </a:r>
          </a:p>
          <a:p>
            <a:r>
              <a:rPr lang="en-US" altLang="cs-CZ" sz="2400" dirty="0"/>
              <a:t>The output layer combines the features to make predictions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5ED685-568A-4D40-9FD7-E3F323E8D3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80C4ED-42F1-42E6-828B-12D5C858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E8E5A6-3735-4192-B535-430C2703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3550073"/>
            <a:ext cx="5688631" cy="29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Convolutional </a:t>
            </a:r>
            <a:r>
              <a:rPr lang="en-US" altLang="en-US" dirty="0"/>
              <a:t>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Convolutional </a:t>
            </a:r>
            <a:r>
              <a:rPr lang="en-US" altLang="cs-CZ" b="1" dirty="0" smtClean="0">
                <a:solidFill>
                  <a:schemeClr val="accent2"/>
                </a:solidFill>
              </a:rPr>
              <a:t>Neural </a:t>
            </a:r>
            <a:r>
              <a:rPr lang="en-US" altLang="cs-CZ" b="1" dirty="0">
                <a:solidFill>
                  <a:schemeClr val="accent2"/>
                </a:solidFill>
              </a:rPr>
              <a:t>N</a:t>
            </a:r>
            <a:r>
              <a:rPr lang="en-US" altLang="cs-CZ" b="1" dirty="0" smtClean="0">
                <a:solidFill>
                  <a:schemeClr val="accent2"/>
                </a:solidFill>
              </a:rPr>
              <a:t>etwork </a:t>
            </a:r>
            <a:r>
              <a:rPr lang="en-US" altLang="cs-CZ" b="1" dirty="0">
                <a:solidFill>
                  <a:schemeClr val="accent2"/>
                </a:solidFill>
              </a:rPr>
              <a:t>(CNN) – </a:t>
            </a:r>
            <a:r>
              <a:rPr lang="en-US" altLang="cs-CZ" b="1" dirty="0" err="1">
                <a:solidFill>
                  <a:schemeClr val="accent2"/>
                </a:solidFill>
              </a:rPr>
              <a:t>AlexNet</a:t>
            </a:r>
            <a:endParaRPr lang="en-US" altLang="cs-CZ" b="1" dirty="0">
              <a:solidFill>
                <a:schemeClr val="accent2"/>
              </a:solidFill>
            </a:endParaRPr>
          </a:p>
          <a:p>
            <a:r>
              <a:rPr lang="en-US" altLang="cs-CZ" sz="2400" dirty="0"/>
              <a:t>The last layer with 1,000 output categories</a:t>
            </a:r>
          </a:p>
          <a:p>
            <a:r>
              <a:rPr lang="en-US" altLang="cs-CZ" sz="2400" dirty="0"/>
              <a:t>Output of any layer can be used as a feature</a:t>
            </a:r>
            <a:endParaRPr lang="cs-CZ" altLang="cs-CZ" sz="2400" dirty="0"/>
          </a:p>
        </p:txBody>
      </p:sp>
      <p:pic>
        <p:nvPicPr>
          <p:cNvPr id="9218" name="Picture 2" descr="VÃ½sledek obrÃ¡zku pro convolutional neural network">
            <a:extLst>
              <a:ext uri="{FF2B5EF4-FFF2-40B4-BE49-F238E27FC236}">
                <a16:creationId xmlns:a16="http://schemas.microsoft.com/office/drawing/2014/main" id="{88F954DC-8008-463F-922A-A59C75829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/>
          <a:stretch/>
        </p:blipFill>
        <p:spPr bwMode="auto">
          <a:xfrm>
            <a:off x="309301" y="2780928"/>
            <a:ext cx="851117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0B2CBB-FFBC-4911-B0DC-A147942CF5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33689D-45D7-4EEE-8ABB-7D48ED9B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Similarity in the Real-Life</a:t>
            </a:r>
            <a:br>
              <a:rPr lang="en-US" dirty="0" smtClean="0"/>
            </a:br>
            <a:r>
              <a:rPr lang="en-US" sz="2000" i="1" dirty="0" smtClean="0"/>
              <a:t>quotations</a:t>
            </a:r>
            <a:r>
              <a:rPr lang="en-US" sz="2000" dirty="0" smtClean="0"/>
              <a:t> </a:t>
            </a:r>
            <a:r>
              <a:rPr lang="en-US" sz="2000" i="1" dirty="0" smtClean="0"/>
              <a:t>from</a:t>
            </a:r>
            <a:r>
              <a:rPr lang="en-US" sz="2000" dirty="0" smtClean="0"/>
              <a:t> t</a:t>
            </a:r>
            <a:r>
              <a:rPr lang="en-US" sz="2000" i="1" dirty="0" smtClean="0"/>
              <a:t>he social psychology literature</a:t>
            </a:r>
            <a:endParaRPr lang="cs-CZ" sz="20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Any event in the history of organism is, in a sense, </a:t>
            </a:r>
            <a:r>
              <a:rPr lang="en-US" sz="2400" b="1" dirty="0" smtClean="0"/>
              <a:t>unique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i="1" dirty="0" smtClean="0"/>
              <a:t>Recognition</a:t>
            </a:r>
            <a:r>
              <a:rPr lang="en-US" sz="2400" dirty="0" smtClean="0"/>
              <a:t>, </a:t>
            </a:r>
            <a:r>
              <a:rPr lang="en-US" sz="2400" i="1" dirty="0" smtClean="0"/>
              <a:t>learning</a:t>
            </a:r>
            <a:r>
              <a:rPr lang="en-US" sz="2400" dirty="0" smtClean="0"/>
              <a:t>, and </a:t>
            </a:r>
            <a:r>
              <a:rPr lang="en-US" sz="2400" i="1" dirty="0" smtClean="0"/>
              <a:t>judgment</a:t>
            </a:r>
            <a:r>
              <a:rPr lang="en-US" sz="2400" dirty="0" smtClean="0"/>
              <a:t> presuppose an ability to categorize stimuli and classify situations by </a:t>
            </a:r>
            <a:r>
              <a:rPr lang="en-US" sz="2400" b="1" dirty="0" smtClean="0"/>
              <a:t>similarity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Similarity (</a:t>
            </a:r>
            <a:r>
              <a:rPr lang="en-US" sz="2400" i="1" dirty="0" smtClean="0"/>
              <a:t>proximity</a:t>
            </a:r>
            <a:r>
              <a:rPr lang="en-US" sz="2400" dirty="0" smtClean="0"/>
              <a:t>, </a:t>
            </a:r>
            <a:r>
              <a:rPr lang="en-US" sz="2400" i="1" dirty="0" smtClean="0"/>
              <a:t>resemblance</a:t>
            </a:r>
            <a:r>
              <a:rPr lang="en-US" sz="2400" dirty="0" smtClean="0"/>
              <a:t>, </a:t>
            </a:r>
            <a:r>
              <a:rPr lang="en-US" sz="2400" i="1" dirty="0" smtClean="0"/>
              <a:t>communality</a:t>
            </a:r>
            <a:r>
              <a:rPr lang="en-US" sz="2400" dirty="0" smtClean="0"/>
              <a:t>, </a:t>
            </a:r>
            <a:r>
              <a:rPr lang="en-US" sz="2400" i="1" dirty="0" smtClean="0"/>
              <a:t>representativeness</a:t>
            </a:r>
            <a:r>
              <a:rPr lang="en-US" sz="2400" dirty="0" smtClean="0"/>
              <a:t>, </a:t>
            </a:r>
            <a:r>
              <a:rPr lang="en-US" sz="2400" i="1" dirty="0" smtClean="0"/>
              <a:t>psychological</a:t>
            </a:r>
            <a:r>
              <a:rPr lang="en-US" sz="2400" dirty="0" smtClean="0"/>
              <a:t> </a:t>
            </a:r>
            <a:r>
              <a:rPr lang="en-US" sz="2400" i="1" dirty="0" smtClean="0"/>
              <a:t>distance</a:t>
            </a:r>
            <a:r>
              <a:rPr lang="en-US" sz="2400" dirty="0" smtClean="0"/>
              <a:t>, ...) is </a:t>
            </a:r>
            <a:r>
              <a:rPr lang="en-US" sz="2400" b="1" dirty="0" smtClean="0"/>
              <a:t>fundamental</a:t>
            </a:r>
            <a:r>
              <a:rPr lang="en-US" sz="2400" dirty="0" smtClean="0"/>
              <a:t> to theories of </a:t>
            </a:r>
            <a:r>
              <a:rPr lang="en-US" sz="2400" i="1" dirty="0" smtClean="0"/>
              <a:t>perception</a:t>
            </a:r>
            <a:r>
              <a:rPr lang="en-US" sz="2400" dirty="0" smtClean="0"/>
              <a:t>, </a:t>
            </a:r>
            <a:r>
              <a:rPr lang="en-US" sz="2400" i="1" dirty="0" smtClean="0"/>
              <a:t>learning</a:t>
            </a:r>
            <a:r>
              <a:rPr lang="en-US" sz="2400" dirty="0" smtClean="0"/>
              <a:t>,  </a:t>
            </a:r>
            <a:r>
              <a:rPr lang="en-US" sz="2400" i="1" dirty="0" smtClean="0"/>
              <a:t>judgment</a:t>
            </a:r>
            <a:r>
              <a:rPr lang="en-US" sz="2400" dirty="0" smtClean="0"/>
              <a:t>, etc.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Similarity is </a:t>
            </a:r>
            <a:r>
              <a:rPr lang="en-US" b="1" dirty="0" smtClean="0"/>
              <a:t>subjective</a:t>
            </a:r>
            <a:r>
              <a:rPr lang="en-US" dirty="0" smtClean="0"/>
              <a:t> and </a:t>
            </a:r>
            <a:r>
              <a:rPr lang="en-US" b="1" dirty="0" smtClean="0"/>
              <a:t>context-dependent</a:t>
            </a:r>
            <a:endParaRPr lang="cs-CZ" b="1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0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dirty="0"/>
              <a:t>Recurrent 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Recurrent neural networks (RNN)</a:t>
            </a:r>
          </a:p>
          <a:p>
            <a:r>
              <a:rPr lang="en-US" altLang="cs-CZ" sz="2400" dirty="0"/>
              <a:t>RNN cells remember the inputs in internal memory, which is very suitable for sequential data</a:t>
            </a:r>
          </a:p>
          <a:p>
            <a:r>
              <a:rPr lang="en-US" altLang="cs-CZ" sz="2400" dirty="0"/>
              <a:t>The output vector’s contents are influenced by the entire history of inputs</a:t>
            </a:r>
          </a:p>
          <a:p>
            <a:pPr lvl="1"/>
            <a:endParaRPr lang="en-US" altLang="cs-CZ" sz="2000" dirty="0"/>
          </a:p>
          <a:p>
            <a:pPr lvl="1"/>
            <a:endParaRPr lang="en-US" altLang="cs-CZ" sz="2000" dirty="0"/>
          </a:p>
        </p:txBody>
      </p:sp>
      <p:pic>
        <p:nvPicPr>
          <p:cNvPr id="15364" name="Picture 4" descr="SouvisejÃ­cÃ­ obrÃ¡zek">
            <a:extLst>
              <a:ext uri="{FF2B5EF4-FFF2-40B4-BE49-F238E27FC236}">
                <a16:creationId xmlns:a16="http://schemas.microsoft.com/office/drawing/2014/main" id="{AE848E05-7A99-4AF1-B9CE-E9E90B6B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39710"/>
            <a:ext cx="5905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61CECF-4940-4103-A84B-D6C55A8529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3ABDFF-84F6-4BF4-A078-C1EC70B8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Recurrent </a:t>
            </a:r>
            <a:r>
              <a:rPr lang="en-US" altLang="en-US" dirty="0"/>
              <a:t>Neural Networks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pPr marL="0" indent="0">
              <a:buNone/>
            </a:pPr>
            <a:r>
              <a:rPr lang="en-US" altLang="cs-CZ" b="1" dirty="0">
                <a:solidFill>
                  <a:schemeClr val="accent2"/>
                </a:solidFill>
              </a:rPr>
              <a:t>Recurrent neural networks (RNN)</a:t>
            </a:r>
          </a:p>
          <a:p>
            <a:r>
              <a:rPr lang="en-US" altLang="cs-CZ" sz="2400" dirty="0"/>
              <a:t>Long-Short Term Memory (LSTM) networks:</a:t>
            </a:r>
          </a:p>
          <a:p>
            <a:pPr lvl="1"/>
            <a:r>
              <a:rPr lang="en-US" altLang="cs-CZ" sz="2000" dirty="0"/>
              <a:t>Learn when data should be remembered and when they should be thrown away</a:t>
            </a:r>
          </a:p>
          <a:p>
            <a:pPr lvl="1"/>
            <a:r>
              <a:rPr lang="en-US" altLang="cs-CZ" sz="2000" dirty="0"/>
              <a:t>Well-suited to learn from experience to classify, process and predict time series when there are very long time lags of unknown size between important events</a:t>
            </a:r>
          </a:p>
          <a:p>
            <a:pPr lvl="1"/>
            <a:endParaRPr lang="en-US" altLang="cs-CZ" sz="2000" dirty="0"/>
          </a:p>
          <a:p>
            <a:pPr lvl="1"/>
            <a:endParaRPr lang="en-US" altLang="cs-CZ" sz="2000" dirty="0"/>
          </a:p>
        </p:txBody>
      </p:sp>
      <p:pic>
        <p:nvPicPr>
          <p:cNvPr id="14340" name="Picture 4" descr="SouvisejÃ­cÃ­ obrÃ¡zek">
            <a:extLst>
              <a:ext uri="{FF2B5EF4-FFF2-40B4-BE49-F238E27FC236}">
                <a16:creationId xmlns:a16="http://schemas.microsoft.com/office/drawing/2014/main" id="{8DD623EC-0139-47C7-B1FD-4F1B92A6A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27600"/>
          <a:stretch/>
        </p:blipFill>
        <p:spPr bwMode="auto">
          <a:xfrm>
            <a:off x="755576" y="4149080"/>
            <a:ext cx="5940871" cy="2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E073072-D751-465A-A6D6-8674D8D10E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3ED3CA-4015-402F-A5FC-B9C7B87F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Deep </a:t>
            </a:r>
            <a:r>
              <a:rPr lang="en-US" altLang="en-US" dirty="0"/>
              <a:t>Learning Summary</a:t>
            </a:r>
          </a:p>
        </p:txBody>
      </p:sp>
      <p:sp>
        <p:nvSpPr>
          <p:cNvPr id="28674" name="Zástupný symbol pro obsah 2"/>
          <p:cNvSpPr>
            <a:spLocks noGrp="1"/>
          </p:cNvSpPr>
          <p:nvPr>
            <p:ph idx="1"/>
          </p:nvPr>
        </p:nvSpPr>
        <p:spPr>
          <a:xfrm>
            <a:off x="250824" y="1412776"/>
            <a:ext cx="8641853" cy="4853869"/>
          </a:xfrm>
        </p:spPr>
        <p:txBody>
          <a:bodyPr/>
          <a:lstStyle/>
          <a:p>
            <a:endParaRPr lang="en-US" altLang="cs-CZ" sz="2400" dirty="0" smtClean="0"/>
          </a:p>
          <a:p>
            <a:endParaRPr lang="en-US" altLang="cs-CZ" sz="2400" dirty="0" smtClean="0"/>
          </a:p>
          <a:p>
            <a:r>
              <a:rPr lang="en-US" altLang="cs-CZ" sz="2400" dirty="0" smtClean="0"/>
              <a:t>It </a:t>
            </a:r>
            <a:r>
              <a:rPr lang="en-US" altLang="cs-CZ" sz="2400" dirty="0"/>
              <a:t>is no magic! Just statistics in a black box, but exceptional effective at learning </a:t>
            </a:r>
            <a:r>
              <a:rPr lang="en-US" altLang="cs-CZ" sz="2400" dirty="0" smtClean="0"/>
              <a:t>patterns, provided powerful computational infrastructure can be applied  - GPU cards</a:t>
            </a:r>
          </a:p>
          <a:p>
            <a:endParaRPr lang="en-US" altLang="cs-CZ" sz="2400" dirty="0"/>
          </a:p>
          <a:p>
            <a:endParaRPr lang="en-US" altLang="cs-CZ" sz="2400" dirty="0"/>
          </a:p>
          <a:p>
            <a:r>
              <a:rPr lang="en-US" altLang="cs-CZ" sz="2400" dirty="0" smtClean="0"/>
              <a:t>Can be used not only for </a:t>
            </a:r>
            <a:r>
              <a:rPr lang="en-US" altLang="cs-CZ" sz="2400" b="1" dirty="0" smtClean="0"/>
              <a:t>classification</a:t>
            </a:r>
            <a:r>
              <a:rPr lang="en-US" altLang="cs-CZ" sz="2400" dirty="0" smtClean="0"/>
              <a:t> but is also able to provide </a:t>
            </a:r>
            <a:r>
              <a:rPr lang="en-US" altLang="cs-CZ" sz="2400" b="1" dirty="0" smtClean="0"/>
              <a:t>content preserving feature vectors.</a:t>
            </a:r>
          </a:p>
          <a:p>
            <a:r>
              <a:rPr lang="en-US" altLang="cs-CZ" sz="2400" dirty="0" smtClean="0"/>
              <a:t>When calibrated by an </a:t>
            </a:r>
            <a:r>
              <a:rPr lang="en-US" altLang="cs-CZ" sz="2400" i="1" dirty="0" err="1" smtClean="0"/>
              <a:t>Lp</a:t>
            </a:r>
            <a:r>
              <a:rPr lang="en-US" altLang="cs-CZ" sz="2400" dirty="0" smtClean="0"/>
              <a:t> distance good quality similarity estimates can be obtained.</a:t>
            </a:r>
            <a:endParaRPr lang="en-US" altLang="cs-CZ" sz="2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B3A25B-0BFE-49C8-BAD5-53C4500FCA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0967FD-E972-41D0-B1E9-0445EFBC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933450"/>
          </a:xfrm>
        </p:spPr>
        <p:txBody>
          <a:bodyPr/>
          <a:lstStyle/>
          <a:p>
            <a:r>
              <a:rPr lang="en-GB"/>
              <a:t>Similarity Search Problem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GB" sz="2800" dirty="0" smtClean="0"/>
              <a:t>For </a:t>
            </a:r>
            <a:r>
              <a:rPr lang="en-GB" sz="2800" i="1" dirty="0" smtClean="0"/>
              <a:t>X</a:t>
            </a:r>
            <a:r>
              <a:rPr lang="en-GB" sz="2800" i="1" dirty="0" smtClean="0">
                <a:latin typeface="Monotype Corsiva" pitchFamily="66" charset="0"/>
              </a:rPr>
              <a:t> </a:t>
            </a:r>
            <a:r>
              <a:rPr lang="en-GB" sz="2800" baseline="10000" dirty="0">
                <a:sym typeface="Symbol" pitchFamily="18" charset="2"/>
              </a:rPr>
              <a:t></a:t>
            </a:r>
            <a:r>
              <a:rPr lang="en-GB" sz="2800" i="1" dirty="0">
                <a:latin typeface="Monotype Corsiva" pitchFamily="66" charset="0"/>
              </a:rPr>
              <a:t>D</a:t>
            </a:r>
            <a:r>
              <a:rPr lang="en-GB" sz="2800" dirty="0"/>
              <a:t> in metric space </a:t>
            </a:r>
            <a:r>
              <a:rPr lang="en-GB" sz="2800" b="1" i="1" dirty="0">
                <a:latin typeface="Monotype Corsiva" pitchFamily="66" charset="0"/>
              </a:rPr>
              <a:t>M</a:t>
            </a:r>
            <a:r>
              <a:rPr lang="en-GB" sz="2800" dirty="0"/>
              <a:t>,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 smtClean="0"/>
              <a:t>pre-process </a:t>
            </a:r>
            <a:r>
              <a:rPr lang="en-GB" sz="2800" i="1" dirty="0" smtClean="0"/>
              <a:t>X</a:t>
            </a:r>
            <a:r>
              <a:rPr lang="en-GB" sz="2800" dirty="0" smtClean="0"/>
              <a:t> </a:t>
            </a:r>
            <a:r>
              <a:rPr lang="en-GB" sz="2800" dirty="0"/>
              <a:t>so that the similarity queries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 smtClean="0"/>
              <a:t>are </a:t>
            </a:r>
            <a:r>
              <a:rPr lang="en-GB" sz="2800" dirty="0"/>
              <a:t>executed efficiently</a:t>
            </a:r>
            <a:r>
              <a:rPr lang="en-GB" sz="2800" dirty="0" smtClean="0"/>
              <a:t>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800" dirty="0"/>
              <a:t>I</a:t>
            </a:r>
            <a:r>
              <a:rPr lang="en-GB" sz="2800" dirty="0" smtClean="0"/>
              <a:t>mplementation problems: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 smtClean="0"/>
              <a:t>How to </a:t>
            </a:r>
            <a:r>
              <a:rPr lang="en-GB" b="1" dirty="0" smtClean="0"/>
              <a:t>partition</a:t>
            </a:r>
            <a:r>
              <a:rPr lang="en-GB" dirty="0" smtClean="0"/>
              <a:t> the data to reduce search space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n-GB" dirty="0" smtClean="0"/>
              <a:t>How to ask questions -  definition of </a:t>
            </a:r>
            <a:r>
              <a:rPr lang="en-GB" b="1" dirty="0" smtClean="0"/>
              <a:t>queries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GB" dirty="0" smtClean="0"/>
              <a:t>- How to </a:t>
            </a:r>
            <a:r>
              <a:rPr lang="en-GB" b="1" dirty="0" smtClean="0"/>
              <a:t>execute</a:t>
            </a:r>
            <a:r>
              <a:rPr lang="en-GB" dirty="0" smtClean="0"/>
              <a:t> queries – to achieve performance</a:t>
            </a:r>
            <a:endParaRPr lang="en-GB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mtClean="0"/>
              <a:t>The challenge:</a:t>
            </a:r>
            <a:endParaRPr lang="en-GB" dirty="0" smtClean="0"/>
          </a:p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en-GB" sz="3600" dirty="0" smtClean="0"/>
              <a:t>In metric space, no total ordering exists!</a:t>
            </a:r>
            <a:endParaRPr lang="en-GB" sz="3600" dirty="0"/>
          </a:p>
          <a:p>
            <a:pPr lvl="2">
              <a:lnSpc>
                <a:spcPct val="90000"/>
              </a:lnSpc>
            </a:pPr>
            <a:endParaRPr lang="en-GB" sz="28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alt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Partitioning </a:t>
            </a:r>
            <a:r>
              <a:rPr lang="en-US" dirty="0"/>
              <a:t>Principles</a:t>
            </a:r>
            <a:endParaRPr lang="cs-CZ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 set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</a:t>
            </a:r>
            <a:r>
              <a:rPr lang="en-US" dirty="0"/>
              <a:t> </a:t>
            </a:r>
            <a:r>
              <a:rPr lang="en-US" sz="3400" i="1" dirty="0">
                <a:latin typeface="Monotype Corsiva" pitchFamily="66" charset="0"/>
              </a:rPr>
              <a:t>D</a:t>
            </a:r>
            <a:r>
              <a:rPr lang="en-US" dirty="0"/>
              <a:t>  in </a:t>
            </a:r>
            <a:r>
              <a:rPr lang="en-US" sz="3400" i="1" dirty="0">
                <a:latin typeface="Monotype Corsiva" pitchFamily="66" charset="0"/>
              </a:rPr>
              <a:t>M</a:t>
            </a:r>
            <a:r>
              <a:rPr lang="en-US" i="1" dirty="0"/>
              <a:t>=</a:t>
            </a:r>
            <a:r>
              <a:rPr lang="en-US" dirty="0"/>
              <a:t>(</a:t>
            </a:r>
            <a:r>
              <a:rPr lang="en-US" sz="3400" i="1" dirty="0" err="1">
                <a:latin typeface="Monotype Corsiva" pitchFamily="66" charset="0"/>
              </a:rPr>
              <a:t>D</a:t>
            </a:r>
            <a:r>
              <a:rPr lang="en-US" i="1" dirty="0" err="1"/>
              <a:t>,d</a:t>
            </a:r>
            <a:r>
              <a:rPr lang="en-US" dirty="0"/>
              <a:t>), basic partitioning principles have been defined: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Ball partitioning</a:t>
            </a:r>
          </a:p>
          <a:p>
            <a:pPr lvl="1"/>
            <a:r>
              <a:rPr lang="en-US" dirty="0"/>
              <a:t>Generalized hyper-plane </a:t>
            </a:r>
            <a:r>
              <a:rPr lang="en-US" dirty="0" smtClean="0"/>
              <a:t>partitioning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Note:</a:t>
            </a:r>
          </a:p>
          <a:p>
            <a:pPr lvl="1"/>
            <a:r>
              <a:rPr lang="en-US" sz="2000" i="1" dirty="0" smtClean="0"/>
              <a:t>Some special cases, such as Euclidian or </a:t>
            </a:r>
            <a:r>
              <a:rPr lang="en-US" sz="2000" i="1" dirty="0" err="1" smtClean="0"/>
              <a:t>Supermetric</a:t>
            </a:r>
            <a:r>
              <a:rPr lang="en-US" sz="2000" i="1" dirty="0" smtClean="0"/>
              <a:t> spaces are more tractable</a:t>
            </a:r>
            <a:endParaRPr lang="en-US" sz="2000" i="1" dirty="0"/>
          </a:p>
          <a:p>
            <a:pPr lvl="1">
              <a:buNone/>
            </a:pPr>
            <a:endParaRPr lang="en-US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alt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 Partitioning</a:t>
            </a:r>
            <a:endParaRPr lang="cs-CZ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Inner set: 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r>
              <a:rPr lang="en-US"/>
              <a:t>Outer set: 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d</a:t>
            </a:r>
            <a:r>
              <a:rPr lang="en-US" i="1" baseline="-25000">
                <a:cs typeface="Arial" charset="0"/>
              </a:rPr>
              <a:t>m</a:t>
            </a:r>
            <a:r>
              <a:rPr lang="en-US"/>
              <a:t> }</a:t>
            </a:r>
          </a:p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00600" y="3308350"/>
            <a:ext cx="1944688" cy="1873250"/>
            <a:chOff x="3024" y="2084"/>
            <a:chExt cx="1225" cy="1180"/>
          </a:xfrm>
        </p:grpSpPr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3795" y="235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3886" y="290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59" name="Oval 7"/>
            <p:cNvSpPr>
              <a:spLocks noChangeArrowheads="1"/>
            </p:cNvSpPr>
            <p:nvPr/>
          </p:nvSpPr>
          <p:spPr bwMode="auto">
            <a:xfrm>
              <a:off x="3523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0" name="Oval 8"/>
            <p:cNvSpPr>
              <a:spLocks noChangeArrowheads="1"/>
            </p:cNvSpPr>
            <p:nvPr/>
          </p:nvSpPr>
          <p:spPr bwMode="auto">
            <a:xfrm>
              <a:off x="3342" y="285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1" name="Oval 9"/>
            <p:cNvSpPr>
              <a:spLocks noChangeArrowheads="1"/>
            </p:cNvSpPr>
            <p:nvPr/>
          </p:nvSpPr>
          <p:spPr bwMode="auto">
            <a:xfrm>
              <a:off x="361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2" name="Oval 10"/>
            <p:cNvSpPr>
              <a:spLocks noChangeArrowheads="1"/>
            </p:cNvSpPr>
            <p:nvPr/>
          </p:nvSpPr>
          <p:spPr bwMode="auto">
            <a:xfrm>
              <a:off x="4158" y="31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3" name="Oval 11"/>
            <p:cNvSpPr>
              <a:spLocks noChangeArrowheads="1"/>
            </p:cNvSpPr>
            <p:nvPr/>
          </p:nvSpPr>
          <p:spPr bwMode="auto">
            <a:xfrm>
              <a:off x="4067" y="25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4" name="Oval 12"/>
            <p:cNvSpPr>
              <a:spLocks noChangeArrowheads="1"/>
            </p:cNvSpPr>
            <p:nvPr/>
          </p:nvSpPr>
          <p:spPr bwMode="auto">
            <a:xfrm>
              <a:off x="4158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5" name="Oval 13"/>
            <p:cNvSpPr>
              <a:spLocks noChangeArrowheads="1"/>
            </p:cNvSpPr>
            <p:nvPr/>
          </p:nvSpPr>
          <p:spPr bwMode="auto">
            <a:xfrm>
              <a:off x="3024" y="308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6" name="Oval 14"/>
            <p:cNvSpPr>
              <a:spLocks noChangeArrowheads="1"/>
            </p:cNvSpPr>
            <p:nvPr/>
          </p:nvSpPr>
          <p:spPr bwMode="auto">
            <a:xfrm>
              <a:off x="3433" y="208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7" name="Oval 15"/>
            <p:cNvSpPr>
              <a:spLocks noChangeArrowheads="1"/>
            </p:cNvSpPr>
            <p:nvPr/>
          </p:nvSpPr>
          <p:spPr bwMode="auto">
            <a:xfrm>
              <a:off x="3070" y="24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68" name="Text Box 16"/>
            <p:cNvSpPr txBox="1">
              <a:spLocks noChangeArrowheads="1"/>
            </p:cNvSpPr>
            <p:nvPr/>
          </p:nvSpPr>
          <p:spPr bwMode="auto">
            <a:xfrm>
              <a:off x="3660" y="271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endParaRPr lang="cs-CZ"/>
            </a:p>
          </p:txBody>
        </p:sp>
        <p:sp>
          <p:nvSpPr>
            <p:cNvPr id="74769" name="Oval 17"/>
            <p:cNvSpPr>
              <a:spLocks noChangeArrowheads="1"/>
            </p:cNvSpPr>
            <p:nvPr/>
          </p:nvSpPr>
          <p:spPr bwMode="auto">
            <a:xfrm>
              <a:off x="3160" y="226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770" name="Text Box 18"/>
            <p:cNvSpPr txBox="1">
              <a:spLocks noChangeArrowheads="1"/>
            </p:cNvSpPr>
            <p:nvPr/>
          </p:nvSpPr>
          <p:spPr bwMode="auto">
            <a:xfrm>
              <a:off x="3874" y="255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d</a:t>
              </a:r>
              <a:r>
                <a:rPr lang="en-US" baseline="-25000"/>
                <a:t>m</a:t>
              </a:r>
              <a:endParaRPr lang="cs-CZ"/>
            </a:p>
          </p:txBody>
        </p:sp>
        <p:sp>
          <p:nvSpPr>
            <p:cNvPr id="74772" name="Line 20"/>
            <p:cNvSpPr>
              <a:spLocks noChangeShapeType="1"/>
            </p:cNvSpPr>
            <p:nvPr/>
          </p:nvSpPr>
          <p:spPr bwMode="auto">
            <a:xfrm flipV="1">
              <a:off x="3659" y="2493"/>
              <a:ext cx="40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4771" name="AutoShape 19"/>
            <p:cNvSpPr>
              <a:spLocks noChangeArrowheads="1"/>
            </p:cNvSpPr>
            <p:nvPr/>
          </p:nvSpPr>
          <p:spPr bwMode="auto">
            <a:xfrm>
              <a:off x="3614" y="271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alt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Hyper-plane</a:t>
            </a:r>
            <a:endParaRPr lang="cs-CZ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r>
              <a:rPr lang="en-US"/>
              <a:t>{ </a:t>
            </a: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</a:t>
            </a:r>
            <a:r>
              <a:rPr lang="en-US"/>
              <a:t>|</a:t>
            </a:r>
            <a:r>
              <a:rPr lang="en-US" i="1"/>
              <a:t> 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1</a:t>
            </a:r>
            <a:r>
              <a:rPr lang="en-US" i="1"/>
              <a:t>,x</a:t>
            </a:r>
            <a:r>
              <a:rPr lang="en-US"/>
              <a:t>)</a:t>
            </a:r>
            <a:r>
              <a:rPr lang="en-US" i="1"/>
              <a:t> &gt;</a:t>
            </a:r>
            <a:r>
              <a:rPr lang="en-US" i="1">
                <a:cs typeface="Arial" charset="0"/>
              </a:rPr>
              <a:t> </a:t>
            </a:r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p</a:t>
            </a:r>
            <a:r>
              <a:rPr lang="en-US" i="1" baseline="-25000"/>
              <a:t>2</a:t>
            </a:r>
            <a:r>
              <a:rPr lang="en-US" i="1"/>
              <a:t>,x</a:t>
            </a:r>
            <a:r>
              <a:rPr lang="en-US"/>
              <a:t>) }</a:t>
            </a:r>
          </a:p>
          <a:p>
            <a:endParaRPr lang="cs-CZ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181600" y="2971800"/>
            <a:ext cx="2195513" cy="2447925"/>
            <a:chOff x="3264" y="1872"/>
            <a:chExt cx="1383" cy="1542"/>
          </a:xfrm>
        </p:grpSpPr>
        <p:sp>
          <p:nvSpPr>
            <p:cNvPr id="76804" name="Oval 4"/>
            <p:cNvSpPr>
              <a:spLocks noChangeArrowheads="1"/>
            </p:cNvSpPr>
            <p:nvPr/>
          </p:nvSpPr>
          <p:spPr bwMode="auto">
            <a:xfrm>
              <a:off x="4034" y="237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5" name="Oval 5"/>
            <p:cNvSpPr>
              <a:spLocks noChangeArrowheads="1"/>
            </p:cNvSpPr>
            <p:nvPr/>
          </p:nvSpPr>
          <p:spPr bwMode="auto">
            <a:xfrm>
              <a:off x="4125" y="291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3762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>
              <a:off x="3581" y="28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>
              <a:off x="3853" y="309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>
              <a:off x="4397" y="314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0" name="Oval 10"/>
            <p:cNvSpPr>
              <a:spLocks noChangeArrowheads="1"/>
            </p:cNvSpPr>
            <p:nvPr/>
          </p:nvSpPr>
          <p:spPr bwMode="auto">
            <a:xfrm>
              <a:off x="4306" y="255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>
              <a:off x="3672" y="209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>
              <a:off x="3309" y="241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3" name="Text Box 13"/>
            <p:cNvSpPr txBox="1">
              <a:spLocks noChangeArrowheads="1"/>
            </p:cNvSpPr>
            <p:nvPr/>
          </p:nvSpPr>
          <p:spPr bwMode="auto">
            <a:xfrm>
              <a:off x="4398" y="2144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2</a:t>
              </a:r>
              <a:endParaRPr lang="cs-CZ" baseline="-25000"/>
            </a:p>
          </p:txBody>
        </p:sp>
        <p:sp>
          <p:nvSpPr>
            <p:cNvPr id="76816" name="Text Box 16"/>
            <p:cNvSpPr txBox="1">
              <a:spLocks noChangeArrowheads="1"/>
            </p:cNvSpPr>
            <p:nvPr/>
          </p:nvSpPr>
          <p:spPr bwMode="auto">
            <a:xfrm>
              <a:off x="3309" y="3097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p</a:t>
              </a:r>
              <a:r>
                <a:rPr lang="en-US" baseline="-25000"/>
                <a:t>1</a:t>
              </a:r>
              <a:endParaRPr lang="cs-CZ" baseline="-25000"/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>
              <a:off x="3853" y="273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8" name="Line 18"/>
            <p:cNvSpPr>
              <a:spLocks noChangeShapeType="1"/>
            </p:cNvSpPr>
            <p:nvPr/>
          </p:nvSpPr>
          <p:spPr bwMode="auto">
            <a:xfrm flipV="1">
              <a:off x="3309" y="2144"/>
              <a:ext cx="1134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9" name="Line 19"/>
            <p:cNvSpPr>
              <a:spLocks noChangeShapeType="1"/>
            </p:cNvSpPr>
            <p:nvPr/>
          </p:nvSpPr>
          <p:spPr bwMode="auto">
            <a:xfrm>
              <a:off x="3264" y="1872"/>
              <a:ext cx="1224" cy="1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76814" name="AutoShape 14"/>
            <p:cNvSpPr>
              <a:spLocks noChangeArrowheads="1"/>
            </p:cNvSpPr>
            <p:nvPr/>
          </p:nvSpPr>
          <p:spPr bwMode="auto">
            <a:xfrm>
              <a:off x="3264" y="3097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6815" name="AutoShape 15"/>
            <p:cNvSpPr>
              <a:spLocks noChangeArrowheads="1"/>
            </p:cNvSpPr>
            <p:nvPr/>
          </p:nvSpPr>
          <p:spPr bwMode="auto">
            <a:xfrm>
              <a:off x="4398" y="209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Similarity Range Query</a:t>
            </a:r>
            <a:endParaRPr 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dirty="0"/>
              <a:t>range query</a:t>
            </a:r>
          </a:p>
          <a:p>
            <a:pPr lvl="1"/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q,r</a:t>
            </a:r>
            <a:r>
              <a:rPr lang="en-US" dirty="0"/>
              <a:t>) = { </a:t>
            </a:r>
            <a:r>
              <a:rPr lang="en-US" i="1" dirty="0"/>
              <a:t>x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 </a:t>
            </a:r>
            <a:r>
              <a:rPr lang="en-US" i="1" dirty="0">
                <a:sym typeface="Symbol" pitchFamily="18" charset="2"/>
              </a:rPr>
              <a:t>X</a:t>
            </a:r>
            <a:r>
              <a:rPr lang="en-US" i="1" dirty="0"/>
              <a:t> </a:t>
            </a:r>
            <a:r>
              <a:rPr lang="en-US" dirty="0"/>
              <a:t>|</a:t>
            </a:r>
            <a:r>
              <a:rPr lang="en-US" i="1" dirty="0"/>
              <a:t> d</a:t>
            </a:r>
            <a:r>
              <a:rPr lang="en-US" dirty="0"/>
              <a:t>(</a:t>
            </a:r>
            <a:r>
              <a:rPr lang="en-US" i="1" dirty="0" err="1"/>
              <a:t>q,x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>
                <a:cs typeface="Arial" charset="0"/>
              </a:rPr>
              <a:t>≤</a:t>
            </a:r>
            <a:r>
              <a:rPr lang="en-US" i="1" dirty="0">
                <a:cs typeface="Arial" charset="0"/>
              </a:rPr>
              <a:t> r</a:t>
            </a:r>
            <a:r>
              <a:rPr lang="en-US" dirty="0"/>
              <a:t> }</a:t>
            </a:r>
          </a:p>
          <a:p>
            <a:endParaRPr lang="en-US" i="1" dirty="0"/>
          </a:p>
          <a:p>
            <a:pPr>
              <a:buFont typeface="Wingdings" pitchFamily="2" charset="2"/>
              <a:buNone/>
            </a:pPr>
            <a:r>
              <a:rPr lang="en-US" i="1" dirty="0"/>
              <a:t>… all museums up to 2km from my hotel 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21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2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3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4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5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299200" y="1484313"/>
            <a:ext cx="2017713" cy="1801812"/>
            <a:chOff x="2925" y="2704"/>
            <a:chExt cx="1271" cy="1135"/>
          </a:xfrm>
        </p:grpSpPr>
        <p:sp>
          <p:nvSpPr>
            <p:cNvPr id="137227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8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29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0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1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2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515100" y="1773238"/>
            <a:ext cx="1584325" cy="1584325"/>
            <a:chOff x="3061" y="2886"/>
            <a:chExt cx="998" cy="998"/>
          </a:xfrm>
        </p:grpSpPr>
        <p:sp>
          <p:nvSpPr>
            <p:cNvPr id="137237" name="Oval 21"/>
            <p:cNvSpPr>
              <a:spLocks noChangeArrowheads="1"/>
            </p:cNvSpPr>
            <p:nvPr/>
          </p:nvSpPr>
          <p:spPr bwMode="auto">
            <a:xfrm>
              <a:off x="3061" y="2886"/>
              <a:ext cx="998" cy="99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8" name="Line 22"/>
            <p:cNvSpPr>
              <a:spLocks noChangeShapeType="1"/>
            </p:cNvSpPr>
            <p:nvPr/>
          </p:nvSpPr>
          <p:spPr bwMode="auto">
            <a:xfrm flipV="1">
              <a:off x="3560" y="3113"/>
              <a:ext cx="409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39" name="Text Box 23"/>
            <p:cNvSpPr txBox="1">
              <a:spLocks noChangeArrowheads="1"/>
            </p:cNvSpPr>
            <p:nvPr/>
          </p:nvSpPr>
          <p:spPr bwMode="auto">
            <a:xfrm>
              <a:off x="3775" y="3170"/>
              <a:ext cx="1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r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804025" y="1916113"/>
            <a:ext cx="1008063" cy="1296987"/>
            <a:chOff x="3243" y="2976"/>
            <a:chExt cx="635" cy="817"/>
          </a:xfrm>
        </p:grpSpPr>
        <p:sp>
          <p:nvSpPr>
            <p:cNvPr id="137241" name="Oval 2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2" name="Oval 2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3" name="Oval 2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4" name="Oval 2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7245" name="Oval 2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7235825" y="2492375"/>
            <a:ext cx="384175" cy="366713"/>
            <a:chOff x="4558" y="1570"/>
            <a:chExt cx="242" cy="231"/>
          </a:xfrm>
        </p:grpSpPr>
        <p:sp>
          <p:nvSpPr>
            <p:cNvPr id="137235" name="Text Box 19"/>
            <p:cNvSpPr txBox="1">
              <a:spLocks noChangeArrowheads="1"/>
            </p:cNvSpPr>
            <p:nvPr/>
          </p:nvSpPr>
          <p:spPr bwMode="auto">
            <a:xfrm>
              <a:off x="4604" y="157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37234" name="Rectangle 18"/>
            <p:cNvSpPr>
              <a:spLocks noChangeArrowheads="1"/>
            </p:cNvSpPr>
            <p:nvPr/>
          </p:nvSpPr>
          <p:spPr bwMode="auto">
            <a:xfrm>
              <a:off x="4558" y="157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Nearest Neighbor Query</a:t>
            </a:r>
            <a:endParaRPr lang="cs-CZ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/>
              <a:t>the 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NN</a:t>
            </a:r>
            <a:r>
              <a:rPr lang="en-US"/>
              <a:t>(</a:t>
            </a:r>
            <a:r>
              <a:rPr lang="en-US" i="1"/>
              <a:t>q</a:t>
            </a:r>
            <a:r>
              <a:rPr lang="en-US"/>
              <a:t>)</a:t>
            </a:r>
            <a:r>
              <a:rPr lang="en-US" i="1"/>
              <a:t> = x</a:t>
            </a:r>
          </a:p>
          <a:p>
            <a:pPr lvl="1">
              <a:lnSpc>
                <a:spcPct val="80000"/>
              </a:lnSpc>
            </a:pPr>
            <a:r>
              <a:rPr lang="en-US" i="1"/>
              <a:t>x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</a:t>
            </a:r>
            <a:r>
              <a:rPr lang="en-US">
                <a:latin typeface="Symbol" pitchFamily="18" charset="2"/>
              </a:rPr>
              <a:t>"</a:t>
            </a:r>
            <a:r>
              <a:rPr lang="en-US" i="1"/>
              <a:t>y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</a:t>
            </a:r>
            <a:r>
              <a:rPr lang="en-US" i="1">
                <a:cs typeface="Arial" charset="0"/>
              </a:rPr>
              <a:t> 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  <a:endParaRPr lang="en-US"/>
          </a:p>
          <a:p>
            <a:pPr>
              <a:lnSpc>
                <a:spcPct val="80000"/>
              </a:lnSpc>
            </a:pPr>
            <a:endParaRPr lang="en-US"/>
          </a:p>
          <a:p>
            <a:pPr>
              <a:lnSpc>
                <a:spcPct val="80000"/>
              </a:lnSpc>
            </a:pPr>
            <a:r>
              <a:rPr lang="en-US"/>
              <a:t>k-nearest neighbor query</a:t>
            </a:r>
          </a:p>
          <a:p>
            <a:pPr lvl="1">
              <a:lnSpc>
                <a:spcPct val="80000"/>
              </a:lnSpc>
            </a:pPr>
            <a:r>
              <a:rPr lang="en-US" i="1"/>
              <a:t>k-NN</a:t>
            </a:r>
            <a:r>
              <a:rPr lang="en-US"/>
              <a:t>(</a:t>
            </a:r>
            <a:r>
              <a:rPr lang="en-US" i="1"/>
              <a:t>q,k</a:t>
            </a:r>
            <a:r>
              <a:rPr lang="en-US"/>
              <a:t>) = </a:t>
            </a:r>
            <a:r>
              <a:rPr lang="en-US" i="1"/>
              <a:t>A</a:t>
            </a:r>
          </a:p>
          <a:p>
            <a:pPr lvl="1">
              <a:lnSpc>
                <a:spcPct val="80000"/>
              </a:lnSpc>
            </a:pPr>
            <a:r>
              <a:rPr lang="en-US" i="1">
                <a:sym typeface="Symbol" pitchFamily="18" charset="2"/>
              </a:rPr>
              <a:t>A </a:t>
            </a:r>
            <a:r>
              <a:rPr lang="en-US">
                <a:sym typeface="Symbol" pitchFamily="18" charset="2"/>
              </a:rPr>
              <a:t>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>
                <a:latin typeface="Monotype Corsiva" pitchFamily="66" charset="0"/>
              </a:rPr>
              <a:t>, </a:t>
            </a:r>
            <a:r>
              <a:rPr lang="en-US"/>
              <a:t>|</a:t>
            </a:r>
            <a:r>
              <a:rPr lang="en-US" i="1"/>
              <a:t>A</a:t>
            </a:r>
            <a:r>
              <a:rPr lang="en-US"/>
              <a:t>|</a:t>
            </a:r>
            <a:r>
              <a:rPr lang="en-US" i="1"/>
              <a:t> = k</a:t>
            </a:r>
          </a:p>
          <a:p>
            <a:pPr lvl="1">
              <a:lnSpc>
                <a:spcPct val="80000"/>
              </a:lnSpc>
            </a:pPr>
            <a:r>
              <a:rPr lang="en-US">
                <a:sym typeface="Symbol" pitchFamily="18" charset="2"/>
              </a:rPr>
              <a:t></a:t>
            </a:r>
            <a:r>
              <a:rPr lang="en-US" i="1">
                <a:sym typeface="Symbol" pitchFamily="18" charset="2"/>
              </a:rPr>
              <a:t>x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A, y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 </a:t>
            </a:r>
            <a:r>
              <a:rPr lang="en-US" i="1">
                <a:sym typeface="Symbol" pitchFamily="18" charset="2"/>
              </a:rPr>
              <a:t>X</a:t>
            </a:r>
            <a:r>
              <a:rPr lang="en-US" i="1"/>
              <a:t> – A, d</a:t>
            </a:r>
            <a:r>
              <a:rPr lang="en-US"/>
              <a:t>(</a:t>
            </a:r>
            <a:r>
              <a:rPr lang="en-US" i="1"/>
              <a:t>q,x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>
                <a:cs typeface="Arial" charset="0"/>
              </a:rPr>
              <a:t>≤ </a:t>
            </a:r>
            <a:r>
              <a:rPr lang="en-US" i="1">
                <a:cs typeface="Arial" charset="0"/>
              </a:rPr>
              <a:t>d</a:t>
            </a:r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q,y</a:t>
            </a:r>
            <a:r>
              <a:rPr lang="en-US">
                <a:cs typeface="Arial" charset="0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5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i="1"/>
              <a:t>… five closest museums to my hotel …</a:t>
            </a:r>
            <a:endParaRPr lang="cs-CZ" i="1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45" name="Oval 5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6" name="Oval 6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7" name="Oval 7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8" name="Oval 8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49" name="Oval 9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62675" y="3263900"/>
            <a:ext cx="2017713" cy="1801813"/>
            <a:chOff x="2925" y="2704"/>
            <a:chExt cx="1271" cy="1135"/>
          </a:xfrm>
        </p:grpSpPr>
        <p:sp>
          <p:nvSpPr>
            <p:cNvPr id="138251" name="Oval 11"/>
            <p:cNvSpPr>
              <a:spLocks noChangeArrowheads="1"/>
            </p:cNvSpPr>
            <p:nvPr/>
          </p:nvSpPr>
          <p:spPr bwMode="auto">
            <a:xfrm>
              <a:off x="4059" y="374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2" name="Oval 12"/>
            <p:cNvSpPr>
              <a:spLocks noChangeArrowheads="1"/>
            </p:cNvSpPr>
            <p:nvPr/>
          </p:nvSpPr>
          <p:spPr bwMode="auto">
            <a:xfrm>
              <a:off x="4105" y="311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3" name="Oval 13"/>
            <p:cNvSpPr>
              <a:spLocks noChangeArrowheads="1"/>
            </p:cNvSpPr>
            <p:nvPr/>
          </p:nvSpPr>
          <p:spPr bwMode="auto">
            <a:xfrm>
              <a:off x="4059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4" name="Oval 14"/>
            <p:cNvSpPr>
              <a:spLocks noChangeArrowheads="1"/>
            </p:cNvSpPr>
            <p:nvPr/>
          </p:nvSpPr>
          <p:spPr bwMode="auto">
            <a:xfrm>
              <a:off x="2925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5" name="Oval 15"/>
            <p:cNvSpPr>
              <a:spLocks noChangeArrowheads="1"/>
            </p:cNvSpPr>
            <p:nvPr/>
          </p:nvSpPr>
          <p:spPr bwMode="auto">
            <a:xfrm>
              <a:off x="3334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6" name="Oval 16"/>
            <p:cNvSpPr>
              <a:spLocks noChangeArrowheads="1"/>
            </p:cNvSpPr>
            <p:nvPr/>
          </p:nvSpPr>
          <p:spPr bwMode="auto">
            <a:xfrm>
              <a:off x="2971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099300" y="4127500"/>
            <a:ext cx="455613" cy="366713"/>
            <a:chOff x="4195" y="1661"/>
            <a:chExt cx="287" cy="231"/>
          </a:xfrm>
        </p:grpSpPr>
        <p:sp>
          <p:nvSpPr>
            <p:cNvPr id="138258" name="Rectangle 18"/>
            <p:cNvSpPr>
              <a:spLocks noChangeArrowheads="1"/>
            </p:cNvSpPr>
            <p:nvPr/>
          </p:nvSpPr>
          <p:spPr bwMode="auto">
            <a:xfrm>
              <a:off x="4195" y="1752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59" name="Text Box 19"/>
            <p:cNvSpPr txBox="1">
              <a:spLocks noChangeArrowheads="1"/>
            </p:cNvSpPr>
            <p:nvPr/>
          </p:nvSpPr>
          <p:spPr bwMode="auto">
            <a:xfrm>
              <a:off x="4286" y="166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cs-CZ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138260" name="Line 20"/>
          <p:cNvSpPr>
            <a:spLocks noChangeShapeType="1"/>
          </p:cNvSpPr>
          <p:nvPr/>
        </p:nvSpPr>
        <p:spPr bwMode="auto">
          <a:xfrm flipH="1" flipV="1">
            <a:off x="7027863" y="4127500"/>
            <a:ext cx="1444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1" name="Text Box 21"/>
          <p:cNvSpPr txBox="1">
            <a:spLocks noChangeArrowheads="1"/>
          </p:cNvSpPr>
          <p:nvPr/>
        </p:nvSpPr>
        <p:spPr bwMode="auto">
          <a:xfrm>
            <a:off x="6019800" y="3048000"/>
            <a:ext cx="55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prstClr val="black"/>
                </a:solidFill>
              </a:rPr>
              <a:t>k=5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38262" name="Line 22"/>
          <p:cNvSpPr>
            <a:spLocks noChangeShapeType="1"/>
          </p:cNvSpPr>
          <p:nvPr/>
        </p:nvSpPr>
        <p:spPr bwMode="auto">
          <a:xfrm flipH="1">
            <a:off x="6811963" y="4343400"/>
            <a:ext cx="360362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>
            <a:off x="7172325" y="4343400"/>
            <a:ext cx="360363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4" name="Line 24"/>
          <p:cNvSpPr>
            <a:spLocks noChangeShapeType="1"/>
          </p:cNvSpPr>
          <p:nvPr/>
        </p:nvSpPr>
        <p:spPr bwMode="auto">
          <a:xfrm>
            <a:off x="7172325" y="4343400"/>
            <a:ext cx="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38265" name="Line 25"/>
          <p:cNvSpPr>
            <a:spLocks noChangeShapeType="1"/>
          </p:cNvSpPr>
          <p:nvPr/>
        </p:nvSpPr>
        <p:spPr bwMode="auto">
          <a:xfrm flipV="1">
            <a:off x="7172325" y="3840163"/>
            <a:ext cx="287338" cy="5032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667500" y="3695700"/>
            <a:ext cx="1008063" cy="1296988"/>
            <a:chOff x="3243" y="2976"/>
            <a:chExt cx="635" cy="817"/>
          </a:xfrm>
        </p:grpSpPr>
        <p:sp>
          <p:nvSpPr>
            <p:cNvPr id="138267" name="Oval 27"/>
            <p:cNvSpPr>
              <a:spLocks noChangeArrowheads="1"/>
            </p:cNvSpPr>
            <p:nvPr/>
          </p:nvSpPr>
          <p:spPr bwMode="auto">
            <a:xfrm>
              <a:off x="3696" y="297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8" name="Oval 28"/>
            <p:cNvSpPr>
              <a:spLocks noChangeArrowheads="1"/>
            </p:cNvSpPr>
            <p:nvPr/>
          </p:nvSpPr>
          <p:spPr bwMode="auto">
            <a:xfrm>
              <a:off x="3787" y="3521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69" name="Oval 29"/>
            <p:cNvSpPr>
              <a:spLocks noChangeArrowheads="1"/>
            </p:cNvSpPr>
            <p:nvPr/>
          </p:nvSpPr>
          <p:spPr bwMode="auto">
            <a:xfrm>
              <a:off x="3424" y="3158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0" name="Oval 30"/>
            <p:cNvSpPr>
              <a:spLocks noChangeArrowheads="1"/>
            </p:cNvSpPr>
            <p:nvPr/>
          </p:nvSpPr>
          <p:spPr bwMode="auto">
            <a:xfrm>
              <a:off x="3243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8271" name="Oval 31"/>
            <p:cNvSpPr>
              <a:spLocks noChangeArrowheads="1"/>
            </p:cNvSpPr>
            <p:nvPr/>
          </p:nvSpPr>
          <p:spPr bwMode="auto">
            <a:xfrm>
              <a:off x="3515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0" grpId="0" animBg="1"/>
      <p:bldP spid="138261" grpId="0"/>
      <p:bldP spid="138262" grpId="0" animBg="1"/>
      <p:bldP spid="138263" grpId="0" animBg="1"/>
      <p:bldP spid="138264" grpId="0" animBg="1"/>
      <p:bldP spid="13826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Reverse Nearest Neighbor</a:t>
            </a:r>
            <a:endParaRPr lang="cs-CZ" altLang="cs-CZ"/>
          </a:p>
        </p:txBody>
      </p:sp>
      <p:graphicFrame>
        <p:nvGraphicFramePr>
          <p:cNvPr id="1392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14400" y="2438400"/>
          <a:ext cx="72390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2" name="Rovnice" r:id="rId3" imgW="2616120" imgH="431640" progId="Equation.3">
                  <p:embed/>
                </p:oleObj>
              </mc:Choice>
              <mc:Fallback>
                <p:oleObj name="Rovnice" r:id="rId3" imgW="2616120" imgH="431640" progId="Equation.3">
                  <p:embed/>
                  <p:pic>
                    <p:nvPicPr>
                      <p:cNvPr id="139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38400"/>
                        <a:ext cx="72390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endParaRPr lang="en-US" altLang="cs-CZ" sz="2200"/>
          </a:p>
          <a:p>
            <a:pPr>
              <a:buFont typeface="Wingdings" panose="05000000000000000000" pitchFamily="2" charset="2"/>
              <a:buNone/>
            </a:pPr>
            <a:r>
              <a:rPr lang="en-US" altLang="cs-CZ"/>
              <a:t>… </a:t>
            </a:r>
            <a:r>
              <a:rPr lang="en-US" altLang="cs-CZ" i="1"/>
              <a:t>all hotels with a specific museum as </a:t>
            </a:r>
            <a:r>
              <a:rPr lang="cs-CZ" altLang="cs-CZ" i="1"/>
              <a:t>a</a:t>
            </a:r>
            <a:r>
              <a:rPr lang="en-US" altLang="cs-CZ" i="1"/>
              <a:t> nearest cultural heritage cite</a:t>
            </a:r>
            <a:r>
              <a:rPr lang="en-US" altLang="cs-CZ"/>
              <a:t> …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55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similar?</a:t>
            </a:r>
            <a:endParaRPr lang="cs-CZ" dirty="0"/>
          </a:p>
        </p:txBody>
      </p:sp>
      <p:pic>
        <p:nvPicPr>
          <p:cNvPr id="4" name="Picture 22" descr="http://html.slidesharecdn.com/similarity-120222193728-phpapp02/output009.png?1329961814"/>
          <p:cNvPicPr>
            <a:picLocks noChangeAspect="1" noChangeArrowheads="1"/>
          </p:cNvPicPr>
          <p:nvPr/>
        </p:nvPicPr>
        <p:blipFill>
          <a:blip r:embed="rId2"/>
          <a:srcRect l="11458" t="18055" r="12499" b="16667"/>
          <a:stretch>
            <a:fillRect/>
          </a:stretch>
        </p:blipFill>
        <p:spPr bwMode="auto">
          <a:xfrm>
            <a:off x="1643042" y="2428868"/>
            <a:ext cx="5294011" cy="340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2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Example of </a:t>
            </a:r>
            <a:r>
              <a:rPr lang="cs-CZ" altLang="cs-CZ" i="1"/>
              <a:t>2</a:t>
            </a:r>
            <a:r>
              <a:rPr lang="en-US" altLang="cs-CZ" i="1"/>
              <a:t>-</a:t>
            </a:r>
            <a:r>
              <a:rPr lang="cs-CZ" altLang="cs-CZ" i="1"/>
              <a:t>R</a:t>
            </a:r>
            <a:r>
              <a:rPr lang="en-US" altLang="cs-CZ" i="1"/>
              <a:t>NN</a:t>
            </a:r>
            <a:endParaRPr lang="cs-CZ" altLang="cs-CZ" i="1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828800"/>
            <a:ext cx="3429000" cy="2438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/>
              <a:t>Objects </a:t>
            </a:r>
            <a:r>
              <a:rPr lang="en-US" altLang="cs-CZ" i="1"/>
              <a:t>o</a:t>
            </a:r>
            <a:r>
              <a:rPr lang="en-US" altLang="cs-CZ" i="1" baseline="-25000"/>
              <a:t>4</a:t>
            </a:r>
            <a:r>
              <a:rPr lang="en-US" altLang="cs-CZ"/>
              <a:t>, </a:t>
            </a:r>
            <a:r>
              <a:rPr lang="en-US" altLang="cs-CZ" i="1"/>
              <a:t>o</a:t>
            </a:r>
            <a:r>
              <a:rPr lang="en-US" altLang="cs-CZ" i="1" baseline="-25000"/>
              <a:t>5</a:t>
            </a:r>
            <a:r>
              <a:rPr lang="en-US" altLang="cs-CZ"/>
              <a:t>, and </a:t>
            </a:r>
            <a:r>
              <a:rPr lang="en-US" altLang="cs-CZ" i="1"/>
              <a:t>o</a:t>
            </a:r>
            <a:r>
              <a:rPr lang="en-US" altLang="cs-CZ" i="1" baseline="-25000"/>
              <a:t>6 </a:t>
            </a:r>
            <a:r>
              <a:rPr lang="en-US" altLang="cs-CZ"/>
              <a:t>have </a:t>
            </a:r>
            <a:r>
              <a:rPr lang="en-US" altLang="cs-CZ" i="1"/>
              <a:t>q</a:t>
            </a:r>
            <a:r>
              <a:rPr lang="en-US" altLang="cs-CZ"/>
              <a:t> between their two nearest neighbor.</a:t>
            </a:r>
            <a:endParaRPr lang="cs-CZ" altLang="cs-CZ"/>
          </a:p>
        </p:txBody>
      </p:sp>
      <p:grpSp>
        <p:nvGrpSpPr>
          <p:cNvPr id="140316" name="Group 28"/>
          <p:cNvGrpSpPr>
            <a:grpSpLocks/>
          </p:cNvGrpSpPr>
          <p:nvPr/>
        </p:nvGrpSpPr>
        <p:grpSpPr bwMode="auto">
          <a:xfrm>
            <a:off x="304800" y="1447800"/>
            <a:ext cx="4616450" cy="3943350"/>
            <a:chOff x="652" y="309"/>
            <a:chExt cx="2908" cy="2484"/>
          </a:xfrm>
        </p:grpSpPr>
        <p:sp>
          <p:nvSpPr>
            <p:cNvPr id="140317" name="Oval 29"/>
            <p:cNvSpPr>
              <a:spLocks noChangeArrowheads="1"/>
            </p:cNvSpPr>
            <p:nvPr/>
          </p:nvSpPr>
          <p:spPr bwMode="auto">
            <a:xfrm>
              <a:off x="2336" y="754"/>
              <a:ext cx="1224" cy="11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8" name="Oval 30"/>
            <p:cNvSpPr>
              <a:spLocks noChangeArrowheads="1"/>
            </p:cNvSpPr>
            <p:nvPr/>
          </p:nvSpPr>
          <p:spPr bwMode="auto">
            <a:xfrm>
              <a:off x="1066" y="1253"/>
              <a:ext cx="1088" cy="10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19" name="Text Box 31"/>
            <p:cNvSpPr txBox="1">
              <a:spLocks noChangeArrowheads="1"/>
            </p:cNvSpPr>
            <p:nvPr/>
          </p:nvSpPr>
          <p:spPr bwMode="auto">
            <a:xfrm>
              <a:off x="1565" y="1752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5</a:t>
              </a:r>
              <a:endParaRPr lang="cs-CZ" altLang="cs-CZ" baseline="-25000"/>
            </a:p>
          </p:txBody>
        </p:sp>
        <p:sp>
          <p:nvSpPr>
            <p:cNvPr id="140320" name="Rectangle 32"/>
            <p:cNvSpPr>
              <a:spLocks noChangeArrowheads="1"/>
            </p:cNvSpPr>
            <p:nvPr/>
          </p:nvSpPr>
          <p:spPr bwMode="auto">
            <a:xfrm>
              <a:off x="1655" y="1344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1" name="Text Box 33"/>
            <p:cNvSpPr txBox="1">
              <a:spLocks noChangeArrowheads="1"/>
            </p:cNvSpPr>
            <p:nvPr/>
          </p:nvSpPr>
          <p:spPr bwMode="auto">
            <a:xfrm>
              <a:off x="1655" y="138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/>
                <a:t>q</a:t>
              </a:r>
            </a:p>
          </p:txBody>
        </p:sp>
        <p:sp>
          <p:nvSpPr>
            <p:cNvPr id="140322" name="Oval 34"/>
            <p:cNvSpPr>
              <a:spLocks noChangeArrowheads="1"/>
            </p:cNvSpPr>
            <p:nvPr/>
          </p:nvSpPr>
          <p:spPr bwMode="auto">
            <a:xfrm>
              <a:off x="1565" y="170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3" name="Oval 35"/>
            <p:cNvSpPr>
              <a:spLocks noChangeArrowheads="1"/>
            </p:cNvSpPr>
            <p:nvPr/>
          </p:nvSpPr>
          <p:spPr bwMode="auto">
            <a:xfrm>
              <a:off x="1882" y="527"/>
              <a:ext cx="1134" cy="10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4" name="Oval 36"/>
            <p:cNvSpPr>
              <a:spLocks noChangeArrowheads="1"/>
            </p:cNvSpPr>
            <p:nvPr/>
          </p:nvSpPr>
          <p:spPr bwMode="auto">
            <a:xfrm>
              <a:off x="1837" y="1026"/>
              <a:ext cx="1224" cy="12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5" name="Oval 37"/>
            <p:cNvSpPr>
              <a:spLocks noChangeArrowheads="1"/>
            </p:cNvSpPr>
            <p:nvPr/>
          </p:nvSpPr>
          <p:spPr bwMode="auto">
            <a:xfrm>
              <a:off x="1247" y="1026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i="0"/>
            </a:p>
          </p:txBody>
        </p:sp>
        <p:sp>
          <p:nvSpPr>
            <p:cNvPr id="140326" name="Text Box 38"/>
            <p:cNvSpPr txBox="1">
              <a:spLocks noChangeArrowheads="1"/>
            </p:cNvSpPr>
            <p:nvPr/>
          </p:nvSpPr>
          <p:spPr bwMode="auto">
            <a:xfrm>
              <a:off x="1338" y="98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4</a:t>
              </a:r>
              <a:endParaRPr lang="cs-CZ" altLang="cs-CZ" baseline="-25000"/>
            </a:p>
          </p:txBody>
        </p:sp>
        <p:sp>
          <p:nvSpPr>
            <p:cNvPr id="140327" name="Oval 39"/>
            <p:cNvSpPr>
              <a:spLocks noChangeArrowheads="1"/>
            </p:cNvSpPr>
            <p:nvPr/>
          </p:nvSpPr>
          <p:spPr bwMode="auto">
            <a:xfrm>
              <a:off x="1247" y="2160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28" name="Text Box 40"/>
            <p:cNvSpPr txBox="1">
              <a:spLocks noChangeArrowheads="1"/>
            </p:cNvSpPr>
            <p:nvPr/>
          </p:nvSpPr>
          <p:spPr bwMode="auto">
            <a:xfrm>
              <a:off x="1247" y="225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6</a:t>
              </a:r>
              <a:endParaRPr lang="cs-CZ" altLang="cs-CZ" baseline="-25000"/>
            </a:p>
          </p:txBody>
        </p:sp>
        <p:grpSp>
          <p:nvGrpSpPr>
            <p:cNvPr id="140329" name="Group 41"/>
            <p:cNvGrpSpPr>
              <a:grpSpLocks/>
            </p:cNvGrpSpPr>
            <p:nvPr/>
          </p:nvGrpSpPr>
          <p:grpSpPr bwMode="auto">
            <a:xfrm>
              <a:off x="2381" y="1026"/>
              <a:ext cx="294" cy="276"/>
              <a:chOff x="4287" y="2523"/>
              <a:chExt cx="294" cy="276"/>
            </a:xfrm>
          </p:grpSpPr>
          <p:sp>
            <p:nvSpPr>
              <p:cNvPr id="140330" name="Oval 42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1" name="Text Box 43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1</a:t>
                </a:r>
                <a:endParaRPr lang="cs-CZ" altLang="cs-CZ" baseline="-25000"/>
              </a:p>
            </p:txBody>
          </p:sp>
        </p:grpSp>
        <p:grpSp>
          <p:nvGrpSpPr>
            <p:cNvPr id="140332" name="Group 44"/>
            <p:cNvGrpSpPr>
              <a:grpSpLocks/>
            </p:cNvGrpSpPr>
            <p:nvPr/>
          </p:nvGrpSpPr>
          <p:grpSpPr bwMode="auto">
            <a:xfrm>
              <a:off x="2925" y="1207"/>
              <a:ext cx="294" cy="276"/>
              <a:chOff x="4287" y="2523"/>
              <a:chExt cx="294" cy="276"/>
            </a:xfrm>
          </p:grpSpPr>
          <p:sp>
            <p:nvSpPr>
              <p:cNvPr id="140333" name="Oval 45"/>
              <p:cNvSpPr>
                <a:spLocks noChangeArrowheads="1"/>
              </p:cNvSpPr>
              <p:nvPr/>
            </p:nvSpPr>
            <p:spPr bwMode="auto">
              <a:xfrm>
                <a:off x="4287" y="2523"/>
                <a:ext cx="91" cy="9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0334" name="Text Box 46"/>
              <p:cNvSpPr txBox="1">
                <a:spLocks noChangeArrowheads="1"/>
              </p:cNvSpPr>
              <p:nvPr/>
            </p:nvSpPr>
            <p:spPr bwMode="auto">
              <a:xfrm>
                <a:off x="4332" y="2568"/>
                <a:ext cx="2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/>
                  <a:t>o</a:t>
                </a:r>
                <a:r>
                  <a:rPr lang="en-US" altLang="cs-CZ" baseline="-25000"/>
                  <a:t>2</a:t>
                </a:r>
                <a:endParaRPr lang="cs-CZ" altLang="cs-CZ" baseline="-25000"/>
              </a:p>
            </p:txBody>
          </p:sp>
        </p:grpSp>
        <p:sp>
          <p:nvSpPr>
            <p:cNvPr id="140335" name="Oval 47"/>
            <p:cNvSpPr>
              <a:spLocks noChangeArrowheads="1"/>
            </p:cNvSpPr>
            <p:nvPr/>
          </p:nvSpPr>
          <p:spPr bwMode="auto">
            <a:xfrm>
              <a:off x="2381" y="157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6" name="Text Box 48"/>
            <p:cNvSpPr txBox="1">
              <a:spLocks noChangeArrowheads="1"/>
            </p:cNvSpPr>
            <p:nvPr/>
          </p:nvSpPr>
          <p:spPr bwMode="auto">
            <a:xfrm>
              <a:off x="2336" y="1661"/>
              <a:ext cx="2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/>
                <a:t>o</a:t>
              </a:r>
              <a:r>
                <a:rPr lang="en-US" altLang="cs-CZ" baseline="-25000"/>
                <a:t>3</a:t>
              </a:r>
              <a:endParaRPr lang="cs-CZ" altLang="cs-CZ" baseline="-25000"/>
            </a:p>
          </p:txBody>
        </p:sp>
        <p:sp>
          <p:nvSpPr>
            <p:cNvPr id="140337" name="Arc 49"/>
            <p:cNvSpPr>
              <a:spLocks/>
            </p:cNvSpPr>
            <p:nvPr/>
          </p:nvSpPr>
          <p:spPr bwMode="auto">
            <a:xfrm>
              <a:off x="660" y="1206"/>
              <a:ext cx="1632" cy="1587"/>
            </a:xfrm>
            <a:custGeom>
              <a:avLst/>
              <a:gdLst>
                <a:gd name="G0" fmla="+- 13656 0 0"/>
                <a:gd name="G1" fmla="+- 21600 0 0"/>
                <a:gd name="G2" fmla="+- 21600 0 0"/>
                <a:gd name="T0" fmla="*/ 0 w 35256"/>
                <a:gd name="T1" fmla="*/ 4865 h 35257"/>
                <a:gd name="T2" fmla="*/ 30391 w 35256"/>
                <a:gd name="T3" fmla="*/ 35257 h 35257"/>
                <a:gd name="T4" fmla="*/ 13656 w 35256"/>
                <a:gd name="T5" fmla="*/ 21600 h 35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256" h="35257" fill="none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</a:path>
                <a:path w="35256" h="35257" stroke="0" extrusionOk="0">
                  <a:moveTo>
                    <a:pt x="-1" y="4864"/>
                  </a:moveTo>
                  <a:cubicBezTo>
                    <a:pt x="3855" y="1718"/>
                    <a:pt x="8679" y="0"/>
                    <a:pt x="13656" y="0"/>
                  </a:cubicBezTo>
                  <a:cubicBezTo>
                    <a:pt x="25585" y="0"/>
                    <a:pt x="35256" y="9670"/>
                    <a:pt x="35256" y="21600"/>
                  </a:cubicBezTo>
                  <a:cubicBezTo>
                    <a:pt x="35256" y="26576"/>
                    <a:pt x="33537" y="31400"/>
                    <a:pt x="30390" y="35256"/>
                  </a:cubicBezTo>
                  <a:lnTo>
                    <a:pt x="1365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0338" name="Arc 50"/>
            <p:cNvSpPr>
              <a:spLocks/>
            </p:cNvSpPr>
            <p:nvPr/>
          </p:nvSpPr>
          <p:spPr bwMode="auto">
            <a:xfrm>
              <a:off x="652" y="309"/>
              <a:ext cx="1460" cy="1535"/>
            </a:xfrm>
            <a:custGeom>
              <a:avLst/>
              <a:gdLst>
                <a:gd name="G0" fmla="+- 17980 0 0"/>
                <a:gd name="G1" fmla="+- 21600 0 0"/>
                <a:gd name="G2" fmla="+- 21600 0 0"/>
                <a:gd name="T0" fmla="*/ 1058 w 39580"/>
                <a:gd name="T1" fmla="*/ 8175 h 43200"/>
                <a:gd name="T2" fmla="*/ 0 w 39580"/>
                <a:gd name="T3" fmla="*/ 33570 h 43200"/>
                <a:gd name="T4" fmla="*/ 17980 w 3958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580" h="43200" fill="none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</a:path>
                <a:path w="39580" h="43200" stroke="0" extrusionOk="0">
                  <a:moveTo>
                    <a:pt x="1058" y="8175"/>
                  </a:moveTo>
                  <a:cubicBezTo>
                    <a:pt x="5155" y="3010"/>
                    <a:pt x="11387" y="0"/>
                    <a:pt x="17980" y="0"/>
                  </a:cubicBezTo>
                  <a:cubicBezTo>
                    <a:pt x="29909" y="0"/>
                    <a:pt x="39580" y="9670"/>
                    <a:pt x="39580" y="21600"/>
                  </a:cubicBezTo>
                  <a:cubicBezTo>
                    <a:pt x="39580" y="33529"/>
                    <a:pt x="29909" y="43200"/>
                    <a:pt x="17980" y="43200"/>
                  </a:cubicBezTo>
                  <a:cubicBezTo>
                    <a:pt x="10753" y="43200"/>
                    <a:pt x="4004" y="39585"/>
                    <a:pt x="0" y="33569"/>
                  </a:cubicBezTo>
                  <a:lnTo>
                    <a:pt x="1798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348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34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smtClean="0"/>
              <a:t>Similarity Joins</a:t>
            </a:r>
            <a:endParaRPr lang="cs-CZ" altLang="cs-CZ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29200" cy="4530725"/>
          </a:xfrm>
        </p:spPr>
        <p:txBody>
          <a:bodyPr>
            <a:normAutofit fontScale="92500" lnSpcReduction="20000"/>
          </a:bodyPr>
          <a:lstStyle/>
          <a:p>
            <a:r>
              <a:rPr lang="en-US" altLang="cs-CZ" dirty="0"/>
              <a:t>similarity join of two data sets</a:t>
            </a:r>
          </a:p>
          <a:p>
            <a:pPr lvl="1"/>
            <a:endParaRPr lang="en-US" altLang="cs-CZ" sz="2800" dirty="0"/>
          </a:p>
          <a:p>
            <a:pPr lvl="1"/>
            <a:endParaRPr lang="en-US" altLang="cs-CZ" sz="2400" dirty="0"/>
          </a:p>
          <a:p>
            <a:pPr lvl="1"/>
            <a:endParaRPr lang="en-US" altLang="cs-CZ" sz="2400" dirty="0"/>
          </a:p>
          <a:p>
            <a:endParaRPr lang="en-US" altLang="cs-CZ" sz="2500" dirty="0"/>
          </a:p>
          <a:p>
            <a:r>
              <a:rPr lang="en-US" altLang="cs-CZ" dirty="0"/>
              <a:t>similarity self join </a:t>
            </a:r>
            <a:r>
              <a:rPr lang="en-US" altLang="cs-CZ" dirty="0">
                <a:sym typeface="Wingdings" panose="05000000000000000000" pitchFamily="2" charset="2"/>
              </a:rPr>
              <a:t> </a:t>
            </a:r>
            <a:r>
              <a:rPr lang="en-US" altLang="cs-CZ" i="1" dirty="0">
                <a:sym typeface="Wingdings" panose="05000000000000000000" pitchFamily="2" charset="2"/>
              </a:rPr>
              <a:t>X</a:t>
            </a:r>
            <a:r>
              <a:rPr lang="en-US" altLang="cs-CZ" dirty="0">
                <a:sym typeface="Wingdings" panose="05000000000000000000" pitchFamily="2" charset="2"/>
              </a:rPr>
              <a:t> = </a:t>
            </a:r>
            <a:r>
              <a:rPr lang="en-US" altLang="cs-CZ" i="1" dirty="0">
                <a:sym typeface="Wingdings" panose="05000000000000000000" pitchFamily="2" charset="2"/>
              </a:rPr>
              <a:t>Y</a:t>
            </a:r>
          </a:p>
          <a:p>
            <a:pPr lvl="2"/>
            <a:endParaRPr lang="en-US" altLang="cs-CZ" sz="1800" i="1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…pairs of hotels and museums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i="1" dirty="0">
                <a:cs typeface="Arial" panose="020B0604020202020204" pitchFamily="34" charset="0"/>
              </a:rPr>
              <a:t>which are five minutes walk apart …</a:t>
            </a:r>
            <a:endParaRPr lang="cs-CZ" altLang="cs-CZ" i="1" dirty="0">
              <a:cs typeface="Arial" panose="020B0604020202020204" pitchFamily="34" charset="0"/>
            </a:endParaRP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17" name="Oval 5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8" name="Oval 6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19" name="Oval 7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0" name="Oval 8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1" name="Oval 9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2" name="Oval 10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3" name="Oval 11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24" name="Group 12"/>
          <p:cNvGrpSpPr>
            <a:grpSpLocks/>
          </p:cNvGrpSpPr>
          <p:nvPr/>
        </p:nvGrpSpPr>
        <p:grpSpPr bwMode="auto">
          <a:xfrm>
            <a:off x="5446713" y="3771900"/>
            <a:ext cx="2449512" cy="2016125"/>
            <a:chOff x="3651" y="2659"/>
            <a:chExt cx="1543" cy="1270"/>
          </a:xfrm>
        </p:grpSpPr>
        <p:sp>
          <p:nvSpPr>
            <p:cNvPr id="141325" name="Oval 13"/>
            <p:cNvSpPr>
              <a:spLocks noChangeArrowheads="1"/>
            </p:cNvSpPr>
            <p:nvPr/>
          </p:nvSpPr>
          <p:spPr bwMode="auto">
            <a:xfrm>
              <a:off x="4422" y="3747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6" name="Oval 14"/>
            <p:cNvSpPr>
              <a:spLocks noChangeArrowheads="1"/>
            </p:cNvSpPr>
            <p:nvPr/>
          </p:nvSpPr>
          <p:spPr bwMode="auto">
            <a:xfrm>
              <a:off x="5103" y="383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7" name="Oval 15"/>
            <p:cNvSpPr>
              <a:spLocks noChangeArrowheads="1"/>
            </p:cNvSpPr>
            <p:nvPr/>
          </p:nvSpPr>
          <p:spPr bwMode="auto">
            <a:xfrm>
              <a:off x="4921" y="2659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28" name="Oval 16"/>
            <p:cNvSpPr>
              <a:spLocks noChangeArrowheads="1"/>
            </p:cNvSpPr>
            <p:nvPr/>
          </p:nvSpPr>
          <p:spPr bwMode="auto">
            <a:xfrm>
              <a:off x="3651" y="2886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1329" name="Line 17"/>
          <p:cNvSpPr>
            <a:spLocks noChangeShapeType="1"/>
          </p:cNvSpPr>
          <p:nvPr/>
        </p:nvSpPr>
        <p:spPr bwMode="auto">
          <a:xfrm>
            <a:off x="6805613" y="4467225"/>
            <a:ext cx="307975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0" name="Line 18"/>
          <p:cNvSpPr>
            <a:spLocks noChangeShapeType="1"/>
          </p:cNvSpPr>
          <p:nvPr/>
        </p:nvSpPr>
        <p:spPr bwMode="auto">
          <a:xfrm>
            <a:off x="5499100" y="5197475"/>
            <a:ext cx="246063" cy="249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1" name="Line 19"/>
          <p:cNvSpPr>
            <a:spLocks noChangeShapeType="1"/>
          </p:cNvSpPr>
          <p:nvPr/>
        </p:nvSpPr>
        <p:spPr bwMode="auto">
          <a:xfrm flipV="1">
            <a:off x="8043863" y="4583113"/>
            <a:ext cx="346075" cy="100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332" name="Line 20"/>
          <p:cNvSpPr>
            <a:spLocks noChangeShapeType="1"/>
          </p:cNvSpPr>
          <p:nvPr/>
        </p:nvSpPr>
        <p:spPr bwMode="auto">
          <a:xfrm>
            <a:off x="6430963" y="3976688"/>
            <a:ext cx="260350" cy="38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41333" name="Group 21"/>
          <p:cNvGrpSpPr>
            <a:grpSpLocks/>
          </p:cNvGrpSpPr>
          <p:nvPr/>
        </p:nvGrpSpPr>
        <p:grpSpPr bwMode="auto">
          <a:xfrm>
            <a:off x="5375275" y="3843338"/>
            <a:ext cx="3168650" cy="1728787"/>
            <a:chOff x="3606" y="2704"/>
            <a:chExt cx="1996" cy="1089"/>
          </a:xfrm>
        </p:grpSpPr>
        <p:sp>
          <p:nvSpPr>
            <p:cNvPr id="141334" name="Oval 22"/>
            <p:cNvSpPr>
              <a:spLocks noChangeArrowheads="1"/>
            </p:cNvSpPr>
            <p:nvPr/>
          </p:nvSpPr>
          <p:spPr bwMode="auto">
            <a:xfrm>
              <a:off x="5193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5" name="Oval 23"/>
            <p:cNvSpPr>
              <a:spLocks noChangeArrowheads="1"/>
            </p:cNvSpPr>
            <p:nvPr/>
          </p:nvSpPr>
          <p:spPr bwMode="auto">
            <a:xfrm>
              <a:off x="4694" y="3203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6" name="Oval 24"/>
            <p:cNvSpPr>
              <a:spLocks noChangeArrowheads="1"/>
            </p:cNvSpPr>
            <p:nvPr/>
          </p:nvSpPr>
          <p:spPr bwMode="auto">
            <a:xfrm>
              <a:off x="4422" y="302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7" name="Oval 25"/>
            <p:cNvSpPr>
              <a:spLocks noChangeArrowheads="1"/>
            </p:cNvSpPr>
            <p:nvPr/>
          </p:nvSpPr>
          <p:spPr bwMode="auto">
            <a:xfrm>
              <a:off x="3833" y="370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8" name="Oval 26"/>
            <p:cNvSpPr>
              <a:spLocks noChangeArrowheads="1"/>
            </p:cNvSpPr>
            <p:nvPr/>
          </p:nvSpPr>
          <p:spPr bwMode="auto">
            <a:xfrm>
              <a:off x="5511" y="3112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39" name="Oval 27"/>
            <p:cNvSpPr>
              <a:spLocks noChangeArrowheads="1"/>
            </p:cNvSpPr>
            <p:nvPr/>
          </p:nvSpPr>
          <p:spPr bwMode="auto">
            <a:xfrm>
              <a:off x="3606" y="3475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340" name="Oval 28"/>
            <p:cNvSpPr>
              <a:spLocks noChangeArrowheads="1"/>
            </p:cNvSpPr>
            <p:nvPr/>
          </p:nvSpPr>
          <p:spPr bwMode="auto">
            <a:xfrm>
              <a:off x="4195" y="2704"/>
              <a:ext cx="91" cy="91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41341" name="Group 29"/>
          <p:cNvGrpSpPr>
            <a:grpSpLocks/>
          </p:cNvGrpSpPr>
          <p:nvPr/>
        </p:nvGrpSpPr>
        <p:grpSpPr bwMode="auto">
          <a:xfrm>
            <a:off x="7772400" y="3124200"/>
            <a:ext cx="720725" cy="457200"/>
            <a:chOff x="1338" y="2115"/>
            <a:chExt cx="454" cy="288"/>
          </a:xfrm>
        </p:grpSpPr>
        <p:sp>
          <p:nvSpPr>
            <p:cNvPr id="141342" name="Text Box 30"/>
            <p:cNvSpPr txBox="1">
              <a:spLocks noChangeArrowheads="1"/>
            </p:cNvSpPr>
            <p:nvPr/>
          </p:nvSpPr>
          <p:spPr bwMode="auto">
            <a:xfrm>
              <a:off x="1429" y="2115"/>
              <a:ext cx="2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cs-CZ" sz="2400" b="1">
                  <a:solidFill>
                    <a:srgbClr val="080808"/>
                  </a:solidFill>
                  <a:latin typeface="Symbol" panose="05050102010706020507" pitchFamily="18" charset="2"/>
                </a:rPr>
                <a:t>m</a:t>
              </a:r>
            </a:p>
          </p:txBody>
        </p:sp>
        <p:sp>
          <p:nvSpPr>
            <p:cNvPr id="141343" name="Line 31"/>
            <p:cNvSpPr>
              <a:spLocks noChangeShapeType="1"/>
            </p:cNvSpPr>
            <p:nvPr/>
          </p:nvSpPr>
          <p:spPr bwMode="auto">
            <a:xfrm>
              <a:off x="1338" y="2387"/>
              <a:ext cx="454" cy="0"/>
            </a:xfrm>
            <a:prstGeom prst="line">
              <a:avLst/>
            </a:prstGeom>
            <a:noFill/>
            <a:ln w="38100">
              <a:solidFill>
                <a:srgbClr val="080808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141344" name="Object 3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857067"/>
              </p:ext>
            </p:extLst>
          </p:nvPr>
        </p:nvGraphicFramePr>
        <p:xfrm>
          <a:off x="871537" y="2371477"/>
          <a:ext cx="59436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6" name="Rovnice" r:id="rId3" imgW="2539800" imgH="431640" progId="Equation.3">
                  <p:embed/>
                </p:oleObj>
              </mc:Choice>
              <mc:Fallback>
                <p:oleObj name="Rovnice" r:id="rId3" imgW="2539800" imgH="431640" progId="Equation.3">
                  <p:embed/>
                  <p:pic>
                    <p:nvPicPr>
                      <p:cNvPr id="14134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7" y="2371477"/>
                        <a:ext cx="594360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14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Pivot Filtering</a:t>
            </a:r>
            <a:endParaRPr lang="cs-CZ" altLang="cs-CZ" dirty="0"/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dirty="0" smtClean="0"/>
              <a:t>Idea:</a:t>
            </a:r>
            <a:endParaRPr lang="en-US" altLang="cs-CZ" dirty="0"/>
          </a:p>
          <a:p>
            <a:r>
              <a:rPr lang="en-US" dirty="0" smtClean="0"/>
              <a:t>Given </a:t>
            </a:r>
            <a:r>
              <a:rPr lang="en-US" i="1" dirty="0" smtClean="0"/>
              <a:t>R</a:t>
            </a:r>
            <a:r>
              <a:rPr lang="en-US" dirty="0" smtClean="0"/>
              <a:t>(</a:t>
            </a:r>
            <a:r>
              <a:rPr lang="en-US" i="1" dirty="0" err="1" smtClean="0"/>
              <a:t>q,r</a:t>
            </a:r>
            <a:r>
              <a:rPr lang="en-US" dirty="0" smtClean="0"/>
              <a:t>) u</a:t>
            </a:r>
            <a:r>
              <a:rPr lang="en-US" altLang="cs-CZ" dirty="0" smtClean="0"/>
              <a:t>se </a:t>
            </a:r>
            <a:r>
              <a:rPr lang="cs-CZ" altLang="cs-CZ" dirty="0"/>
              <a:t>triangle </a:t>
            </a:r>
            <a:r>
              <a:rPr lang="en-US" altLang="cs-CZ" dirty="0"/>
              <a:t>inequality for pruning</a:t>
            </a:r>
          </a:p>
          <a:p>
            <a:r>
              <a:rPr lang="en-US" altLang="cs-CZ" dirty="0"/>
              <a:t>All distances between objects and a pivot </a:t>
            </a:r>
            <a:r>
              <a:rPr lang="en-US" altLang="cs-CZ" i="1" dirty="0"/>
              <a:t>p</a:t>
            </a:r>
            <a:r>
              <a:rPr lang="en-US" altLang="cs-CZ" dirty="0"/>
              <a:t> are known</a:t>
            </a:r>
          </a:p>
          <a:p>
            <a:r>
              <a:rPr lang="en-US" altLang="cs-CZ" dirty="0"/>
              <a:t>Prune object </a:t>
            </a:r>
            <a:r>
              <a:rPr lang="en-US" altLang="cs-CZ" i="1" dirty="0"/>
              <a:t>o</a:t>
            </a:r>
            <a:r>
              <a:rPr lang="en-US" altLang="cs-CZ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 </a:t>
            </a:r>
            <a:r>
              <a:rPr lang="en-US" altLang="cs-CZ" i="1" dirty="0">
                <a:sym typeface="Symbol" panose="05050102010706020507" pitchFamily="18" charset="2"/>
              </a:rPr>
              <a:t>X</a:t>
            </a:r>
            <a:r>
              <a:rPr lang="en-US" altLang="cs-CZ" dirty="0"/>
              <a:t>  if any holds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cs typeface="Arial" panose="020B0604020202020204" pitchFamily="34" charset="0"/>
              </a:rPr>
              <a:t>&lt;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–</a:t>
            </a:r>
            <a:r>
              <a:rPr lang="en-US" altLang="cs-CZ" i="1" dirty="0"/>
              <a:t> r</a:t>
            </a:r>
          </a:p>
          <a:p>
            <a:pPr lvl="1"/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p,o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&gt;</a:t>
            </a:r>
            <a:r>
              <a:rPr lang="en-US" altLang="cs-CZ" i="1" dirty="0"/>
              <a:t> d</a:t>
            </a:r>
            <a:r>
              <a:rPr lang="en-US" altLang="cs-CZ" dirty="0"/>
              <a:t>(</a:t>
            </a:r>
            <a:r>
              <a:rPr lang="en-US" altLang="cs-CZ" i="1" dirty="0" err="1"/>
              <a:t>p,q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+</a:t>
            </a:r>
            <a:r>
              <a:rPr lang="en-US" altLang="cs-CZ" i="1" dirty="0"/>
              <a:t> r</a:t>
            </a:r>
            <a:endParaRPr lang="cs-CZ" altLang="cs-CZ" dirty="0"/>
          </a:p>
        </p:txBody>
      </p:sp>
      <p:sp>
        <p:nvSpPr>
          <p:cNvPr id="412676" name="Rectangle 4"/>
          <p:cNvSpPr>
            <a:spLocks noChangeArrowheads="1"/>
          </p:cNvSpPr>
          <p:nvPr/>
        </p:nvSpPr>
        <p:spPr bwMode="auto">
          <a:xfrm>
            <a:off x="6170613" y="3714750"/>
            <a:ext cx="2592387" cy="23050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7" name="Oval 5"/>
          <p:cNvSpPr>
            <a:spLocks noChangeArrowheads="1"/>
          </p:cNvSpPr>
          <p:nvPr/>
        </p:nvSpPr>
        <p:spPr bwMode="auto">
          <a:xfrm>
            <a:off x="6242050" y="3786188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8" name="Oval 6"/>
          <p:cNvSpPr>
            <a:spLocks noChangeArrowheads="1"/>
          </p:cNvSpPr>
          <p:nvPr/>
        </p:nvSpPr>
        <p:spPr bwMode="auto">
          <a:xfrm>
            <a:off x="6889750" y="4435475"/>
            <a:ext cx="792163" cy="792163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79" name="Oval 7"/>
          <p:cNvSpPr>
            <a:spLocks noChangeArrowheads="1"/>
          </p:cNvSpPr>
          <p:nvPr/>
        </p:nvSpPr>
        <p:spPr bwMode="auto">
          <a:xfrm>
            <a:off x="7970838" y="4938713"/>
            <a:ext cx="71437" cy="71437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0" name="Oval 8"/>
          <p:cNvSpPr>
            <a:spLocks noChangeArrowheads="1"/>
          </p:cNvSpPr>
          <p:nvPr/>
        </p:nvSpPr>
        <p:spPr bwMode="auto">
          <a:xfrm>
            <a:off x="7661275" y="4651375"/>
            <a:ext cx="649288" cy="649288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1" name="Line 9"/>
          <p:cNvSpPr>
            <a:spLocks noChangeShapeType="1"/>
          </p:cNvSpPr>
          <p:nvPr/>
        </p:nvSpPr>
        <p:spPr bwMode="auto">
          <a:xfrm flipH="1" flipV="1">
            <a:off x="7899400" y="465137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>
            <a:off x="7899400" y="49387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q</a:t>
            </a:r>
            <a:endParaRPr lang="cs-CZ" altLang="cs-CZ" sz="1600"/>
          </a:p>
        </p:txBody>
      </p: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7899400" y="4578350"/>
            <a:ext cx="25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r</a:t>
            </a:r>
            <a:endParaRPr lang="cs-CZ" altLang="cs-CZ" sz="1600"/>
          </a:p>
        </p:txBody>
      </p:sp>
      <p:sp>
        <p:nvSpPr>
          <p:cNvPr id="412684" name="Text Box 12"/>
          <p:cNvSpPr txBox="1">
            <a:spLocks noChangeArrowheads="1"/>
          </p:cNvSpPr>
          <p:nvPr/>
        </p:nvSpPr>
        <p:spPr bwMode="auto">
          <a:xfrm>
            <a:off x="7034213" y="485775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p</a:t>
            </a:r>
            <a:endParaRPr lang="cs-CZ" altLang="cs-CZ" sz="1600" baseline="-25000"/>
          </a:p>
        </p:txBody>
      </p:sp>
      <p:sp>
        <p:nvSpPr>
          <p:cNvPr id="412685" name="AutoShape 13"/>
          <p:cNvSpPr>
            <a:spLocks noChangeArrowheads="1"/>
          </p:cNvSpPr>
          <p:nvPr/>
        </p:nvSpPr>
        <p:spPr bwMode="auto">
          <a:xfrm>
            <a:off x="7218363" y="476726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2686" name="Rectangle 14"/>
          <p:cNvSpPr>
            <a:spLocks noChangeArrowheads="1"/>
          </p:cNvSpPr>
          <p:nvPr/>
        </p:nvSpPr>
        <p:spPr bwMode="auto">
          <a:xfrm>
            <a:off x="7923213" y="4905375"/>
            <a:ext cx="144462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6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82" grpId="0"/>
      <p:bldP spid="412683" grpId="0"/>
      <p:bldP spid="4126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3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(cont.)</a:t>
            </a:r>
            <a:endParaRPr lang="cs-CZ" altLang="cs-CZ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Filtering with two pivots</a:t>
            </a:r>
          </a:p>
          <a:p>
            <a:pPr lvl="1"/>
            <a:r>
              <a:rPr lang="en-US" altLang="cs-CZ"/>
              <a:t>Only Objects in the dark blue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region have to be checked.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/>
          </a:p>
          <a:p>
            <a:pPr lvl="1"/>
            <a:r>
              <a:rPr lang="en-US" altLang="cs-CZ"/>
              <a:t>Effectiveness is improved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/>
              <a:t>	using more pivots.</a:t>
            </a:r>
          </a:p>
          <a:p>
            <a:endParaRPr lang="en-US" altLang="cs-CZ"/>
          </a:p>
        </p:txBody>
      </p:sp>
      <p:sp>
        <p:nvSpPr>
          <p:cNvPr id="414724" name="Rectangle 4"/>
          <p:cNvSpPr>
            <a:spLocks noChangeArrowheads="1"/>
          </p:cNvSpPr>
          <p:nvPr/>
        </p:nvSpPr>
        <p:spPr bwMode="auto">
          <a:xfrm>
            <a:off x="5033963" y="2671763"/>
            <a:ext cx="3119437" cy="31194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5" name="Oval 5"/>
          <p:cNvSpPr>
            <a:spLocks noChangeArrowheads="1"/>
          </p:cNvSpPr>
          <p:nvPr/>
        </p:nvSpPr>
        <p:spPr bwMode="auto">
          <a:xfrm>
            <a:off x="5105400" y="2743200"/>
            <a:ext cx="2089150" cy="20891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4726" name="Oval 6"/>
          <p:cNvSpPr>
            <a:spLocks noChangeArrowheads="1"/>
          </p:cNvSpPr>
          <p:nvPr/>
        </p:nvSpPr>
        <p:spPr bwMode="auto">
          <a:xfrm>
            <a:off x="5753100" y="3392488"/>
            <a:ext cx="792163" cy="792162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14727" name="Group 7"/>
          <p:cNvGrpSpPr>
            <a:grpSpLocks/>
          </p:cNvGrpSpPr>
          <p:nvPr/>
        </p:nvGrpSpPr>
        <p:grpSpPr bwMode="auto">
          <a:xfrm>
            <a:off x="5943600" y="3581400"/>
            <a:ext cx="2089150" cy="2089150"/>
            <a:chOff x="3597" y="2493"/>
            <a:chExt cx="1316" cy="1316"/>
          </a:xfrm>
        </p:grpSpPr>
        <p:sp>
          <p:nvSpPr>
            <p:cNvPr id="414728" name="Oval 8"/>
            <p:cNvSpPr>
              <a:spLocks noChangeArrowheads="1"/>
            </p:cNvSpPr>
            <p:nvPr/>
          </p:nvSpPr>
          <p:spPr bwMode="auto">
            <a:xfrm>
              <a:off x="3597" y="2493"/>
              <a:ext cx="1316" cy="1316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29" name="Oval 9"/>
            <p:cNvSpPr>
              <a:spLocks noChangeArrowheads="1"/>
            </p:cNvSpPr>
            <p:nvPr/>
          </p:nvSpPr>
          <p:spPr bwMode="auto">
            <a:xfrm>
              <a:off x="4005" y="2902"/>
              <a:ext cx="499" cy="499"/>
            </a:xfrm>
            <a:prstGeom prst="ellipse">
              <a:avLst/>
            </a:prstGeom>
            <a:solidFill>
              <a:srgbClr val="99CCFF">
                <a:alpha val="75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14730" name="Freeform 10"/>
          <p:cNvSpPr>
            <a:spLocks/>
          </p:cNvSpPr>
          <p:nvPr/>
        </p:nvSpPr>
        <p:spPr bwMode="auto">
          <a:xfrm>
            <a:off x="5948363" y="3578225"/>
            <a:ext cx="1254125" cy="1257300"/>
          </a:xfrm>
          <a:custGeom>
            <a:avLst/>
            <a:gdLst>
              <a:gd name="T0" fmla="*/ 12 w 790"/>
              <a:gd name="T1" fmla="*/ 780 h 792"/>
              <a:gd name="T2" fmla="*/ 0 w 790"/>
              <a:gd name="T3" fmla="*/ 654 h 792"/>
              <a:gd name="T4" fmla="*/ 18 w 790"/>
              <a:gd name="T5" fmla="*/ 504 h 792"/>
              <a:gd name="T6" fmla="*/ 64 w 790"/>
              <a:gd name="T7" fmla="*/ 374 h 792"/>
              <a:gd name="T8" fmla="*/ 152 w 790"/>
              <a:gd name="T9" fmla="*/ 382 h 792"/>
              <a:gd name="T10" fmla="*/ 246 w 790"/>
              <a:gd name="T11" fmla="*/ 356 h 792"/>
              <a:gd name="T12" fmla="*/ 312 w 790"/>
              <a:gd name="T13" fmla="*/ 306 h 792"/>
              <a:gd name="T14" fmla="*/ 360 w 790"/>
              <a:gd name="T15" fmla="*/ 234 h 792"/>
              <a:gd name="T16" fmla="*/ 382 w 790"/>
              <a:gd name="T17" fmla="*/ 142 h 792"/>
              <a:gd name="T18" fmla="*/ 372 w 790"/>
              <a:gd name="T19" fmla="*/ 60 h 792"/>
              <a:gd name="T20" fmla="*/ 510 w 790"/>
              <a:gd name="T21" fmla="*/ 16 h 792"/>
              <a:gd name="T22" fmla="*/ 664 w 790"/>
              <a:gd name="T23" fmla="*/ 0 h 792"/>
              <a:gd name="T24" fmla="*/ 780 w 790"/>
              <a:gd name="T25" fmla="*/ 10 h 792"/>
              <a:gd name="T26" fmla="*/ 790 w 790"/>
              <a:gd name="T27" fmla="*/ 158 h 792"/>
              <a:gd name="T28" fmla="*/ 772 w 790"/>
              <a:gd name="T29" fmla="*/ 298 h 792"/>
              <a:gd name="T30" fmla="*/ 726 w 790"/>
              <a:gd name="T31" fmla="*/ 420 h 792"/>
              <a:gd name="T32" fmla="*/ 614 w 790"/>
              <a:gd name="T33" fmla="*/ 418 h 792"/>
              <a:gd name="T34" fmla="*/ 514 w 790"/>
              <a:gd name="T35" fmla="*/ 454 h 792"/>
              <a:gd name="T36" fmla="*/ 446 w 790"/>
              <a:gd name="T37" fmla="*/ 524 h 792"/>
              <a:gd name="T38" fmla="*/ 410 w 790"/>
              <a:gd name="T39" fmla="*/ 620 h 792"/>
              <a:gd name="T40" fmla="*/ 418 w 790"/>
              <a:gd name="T41" fmla="*/ 726 h 792"/>
              <a:gd name="T42" fmla="*/ 274 w 790"/>
              <a:gd name="T43" fmla="*/ 778 h 792"/>
              <a:gd name="T44" fmla="*/ 128 w 790"/>
              <a:gd name="T45" fmla="*/ 792 h 792"/>
              <a:gd name="T46" fmla="*/ 12 w 790"/>
              <a:gd name="T47" fmla="*/ 780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90" h="792">
                <a:moveTo>
                  <a:pt x="12" y="780"/>
                </a:moveTo>
                <a:lnTo>
                  <a:pt x="0" y="654"/>
                </a:lnTo>
                <a:lnTo>
                  <a:pt x="18" y="504"/>
                </a:lnTo>
                <a:lnTo>
                  <a:pt x="64" y="374"/>
                </a:lnTo>
                <a:lnTo>
                  <a:pt x="152" y="382"/>
                </a:lnTo>
                <a:lnTo>
                  <a:pt x="246" y="356"/>
                </a:lnTo>
                <a:lnTo>
                  <a:pt x="312" y="306"/>
                </a:lnTo>
                <a:lnTo>
                  <a:pt x="360" y="234"/>
                </a:lnTo>
                <a:lnTo>
                  <a:pt x="382" y="142"/>
                </a:lnTo>
                <a:lnTo>
                  <a:pt x="372" y="60"/>
                </a:lnTo>
                <a:lnTo>
                  <a:pt x="510" y="16"/>
                </a:lnTo>
                <a:lnTo>
                  <a:pt x="664" y="0"/>
                </a:lnTo>
                <a:lnTo>
                  <a:pt x="780" y="10"/>
                </a:lnTo>
                <a:lnTo>
                  <a:pt x="790" y="158"/>
                </a:lnTo>
                <a:lnTo>
                  <a:pt x="772" y="298"/>
                </a:lnTo>
                <a:lnTo>
                  <a:pt x="726" y="420"/>
                </a:lnTo>
                <a:lnTo>
                  <a:pt x="614" y="418"/>
                </a:lnTo>
                <a:lnTo>
                  <a:pt x="514" y="454"/>
                </a:lnTo>
                <a:lnTo>
                  <a:pt x="446" y="524"/>
                </a:lnTo>
                <a:lnTo>
                  <a:pt x="410" y="620"/>
                </a:lnTo>
                <a:lnTo>
                  <a:pt x="418" y="726"/>
                </a:lnTo>
                <a:lnTo>
                  <a:pt x="274" y="778"/>
                </a:lnTo>
                <a:lnTo>
                  <a:pt x="128" y="792"/>
                </a:lnTo>
                <a:lnTo>
                  <a:pt x="12" y="780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14731" name="Group 11"/>
          <p:cNvGrpSpPr>
            <a:grpSpLocks/>
          </p:cNvGrpSpPr>
          <p:nvPr/>
        </p:nvGrpSpPr>
        <p:grpSpPr bwMode="auto">
          <a:xfrm>
            <a:off x="5838825" y="3709988"/>
            <a:ext cx="392113" cy="336550"/>
            <a:chOff x="3678" y="2337"/>
            <a:chExt cx="247" cy="212"/>
          </a:xfrm>
        </p:grpSpPr>
        <p:sp>
          <p:nvSpPr>
            <p:cNvPr id="414732" name="Text Box 12"/>
            <p:cNvSpPr txBox="1">
              <a:spLocks noChangeArrowheads="1"/>
            </p:cNvSpPr>
            <p:nvPr/>
          </p:nvSpPr>
          <p:spPr bwMode="auto">
            <a:xfrm>
              <a:off x="3678" y="2337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p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  <p:sp>
          <p:nvSpPr>
            <p:cNvPr id="414733" name="AutoShape 13"/>
            <p:cNvSpPr>
              <a:spLocks noChangeArrowheads="1"/>
            </p:cNvSpPr>
            <p:nvPr/>
          </p:nvSpPr>
          <p:spPr bwMode="auto">
            <a:xfrm>
              <a:off x="3834" y="234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4" name="Group 14"/>
          <p:cNvGrpSpPr>
            <a:grpSpLocks/>
          </p:cNvGrpSpPr>
          <p:nvPr/>
        </p:nvGrpSpPr>
        <p:grpSpPr bwMode="auto">
          <a:xfrm>
            <a:off x="6738938" y="4572000"/>
            <a:ext cx="374650" cy="371475"/>
            <a:chOff x="4245" y="2880"/>
            <a:chExt cx="236" cy="234"/>
          </a:xfrm>
        </p:grpSpPr>
        <p:grpSp>
          <p:nvGrpSpPr>
            <p:cNvPr id="414735" name="Group 15"/>
            <p:cNvGrpSpPr>
              <a:grpSpLocks/>
            </p:cNvGrpSpPr>
            <p:nvPr/>
          </p:nvGrpSpPr>
          <p:grpSpPr bwMode="auto">
            <a:xfrm>
              <a:off x="4245" y="2902"/>
              <a:ext cx="236" cy="212"/>
              <a:chOff x="4096" y="3128"/>
              <a:chExt cx="236" cy="212"/>
            </a:xfrm>
          </p:grpSpPr>
          <p:sp>
            <p:nvSpPr>
              <p:cNvPr id="414736" name="Oval 16"/>
              <p:cNvSpPr>
                <a:spLocks noChangeArrowheads="1"/>
              </p:cNvSpPr>
              <p:nvPr/>
            </p:nvSpPr>
            <p:spPr bwMode="auto">
              <a:xfrm>
                <a:off x="4232" y="3128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37" name="Text Box 17"/>
              <p:cNvSpPr txBox="1">
                <a:spLocks noChangeArrowheads="1"/>
              </p:cNvSpPr>
              <p:nvPr/>
            </p:nvSpPr>
            <p:spPr bwMode="auto">
              <a:xfrm>
                <a:off x="4096" y="3128"/>
                <a:ext cx="2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p</a:t>
                </a:r>
                <a:r>
                  <a:rPr lang="en-US" altLang="cs-CZ" sz="1600" baseline="-25000"/>
                  <a:t>2</a:t>
                </a:r>
                <a:endParaRPr lang="cs-CZ" altLang="cs-CZ" sz="1600" baseline="-25000"/>
              </a:p>
            </p:txBody>
          </p:sp>
        </p:grpSp>
        <p:sp>
          <p:nvSpPr>
            <p:cNvPr id="414738" name="AutoShape 18"/>
            <p:cNvSpPr>
              <a:spLocks noChangeArrowheads="1"/>
            </p:cNvSpPr>
            <p:nvPr/>
          </p:nvSpPr>
          <p:spPr bwMode="auto">
            <a:xfrm>
              <a:off x="4358" y="288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39" name="Group 19"/>
          <p:cNvGrpSpPr>
            <a:grpSpLocks/>
          </p:cNvGrpSpPr>
          <p:nvPr/>
        </p:nvGrpSpPr>
        <p:grpSpPr bwMode="auto">
          <a:xfrm>
            <a:off x="6524625" y="3535363"/>
            <a:ext cx="649288" cy="722312"/>
            <a:chOff x="4110" y="2227"/>
            <a:chExt cx="409" cy="455"/>
          </a:xfrm>
        </p:grpSpPr>
        <p:grpSp>
          <p:nvGrpSpPr>
            <p:cNvPr id="414740" name="Group 20"/>
            <p:cNvGrpSpPr>
              <a:grpSpLocks/>
            </p:cNvGrpSpPr>
            <p:nvPr/>
          </p:nvGrpSpPr>
          <p:grpSpPr bwMode="auto">
            <a:xfrm>
              <a:off x="4110" y="2227"/>
              <a:ext cx="409" cy="455"/>
              <a:chOff x="4491" y="2992"/>
              <a:chExt cx="409" cy="455"/>
            </a:xfrm>
          </p:grpSpPr>
          <p:sp>
            <p:nvSpPr>
              <p:cNvPr id="414741" name="Oval 21"/>
              <p:cNvSpPr>
                <a:spLocks noChangeArrowheads="1"/>
              </p:cNvSpPr>
              <p:nvPr/>
            </p:nvSpPr>
            <p:spPr bwMode="auto">
              <a:xfrm>
                <a:off x="4686" y="3219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2" name="Oval 22"/>
              <p:cNvSpPr>
                <a:spLocks noChangeArrowheads="1"/>
              </p:cNvSpPr>
              <p:nvPr/>
            </p:nvSpPr>
            <p:spPr bwMode="auto">
              <a:xfrm>
                <a:off x="4491" y="3038"/>
                <a:ext cx="409" cy="409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4743" name="Line 23"/>
              <p:cNvSpPr>
                <a:spLocks noChangeShapeType="1"/>
              </p:cNvSpPr>
              <p:nvPr/>
            </p:nvSpPr>
            <p:spPr bwMode="auto">
              <a:xfrm flipH="1" flipV="1">
                <a:off x="4641" y="3038"/>
                <a:ext cx="45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744" name="Text Box 24"/>
              <p:cNvSpPr txBox="1">
                <a:spLocks noChangeArrowheads="1"/>
              </p:cNvSpPr>
              <p:nvPr/>
            </p:nvSpPr>
            <p:spPr bwMode="auto">
              <a:xfrm>
                <a:off x="4641" y="3219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q</a:t>
                </a:r>
                <a:endParaRPr lang="cs-CZ" altLang="cs-CZ" sz="1600"/>
              </a:p>
            </p:txBody>
          </p:sp>
          <p:sp>
            <p:nvSpPr>
              <p:cNvPr id="414745" name="Text Box 25"/>
              <p:cNvSpPr txBox="1">
                <a:spLocks noChangeArrowheads="1"/>
              </p:cNvSpPr>
              <p:nvPr/>
            </p:nvSpPr>
            <p:spPr bwMode="auto">
              <a:xfrm>
                <a:off x="4641" y="2992"/>
                <a:ext cx="1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1600"/>
                  <a:t>r</a:t>
                </a:r>
                <a:endParaRPr lang="cs-CZ" altLang="cs-CZ" sz="1600"/>
              </a:p>
            </p:txBody>
          </p:sp>
        </p:grpSp>
        <p:sp>
          <p:nvSpPr>
            <p:cNvPr id="414746" name="Rectangle 26"/>
            <p:cNvSpPr>
              <a:spLocks noChangeArrowheads="1"/>
            </p:cNvSpPr>
            <p:nvPr/>
          </p:nvSpPr>
          <p:spPr bwMode="auto">
            <a:xfrm>
              <a:off x="4266" y="2430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14747" name="Group 27"/>
          <p:cNvGrpSpPr>
            <a:grpSpLocks/>
          </p:cNvGrpSpPr>
          <p:nvPr/>
        </p:nvGrpSpPr>
        <p:grpSpPr bwMode="auto">
          <a:xfrm>
            <a:off x="5595938" y="4910138"/>
            <a:ext cx="442912" cy="385762"/>
            <a:chOff x="1781" y="2928"/>
            <a:chExt cx="279" cy="243"/>
          </a:xfrm>
        </p:grpSpPr>
        <p:sp>
          <p:nvSpPr>
            <p:cNvPr id="414748" name="Oval 28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49" name="Text Box 29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1</a:t>
              </a:r>
              <a:endParaRPr lang="cs-CZ" altLang="cs-CZ" sz="1600" baseline="-25000"/>
            </a:p>
          </p:txBody>
        </p:sp>
      </p:grpSp>
      <p:grpSp>
        <p:nvGrpSpPr>
          <p:cNvPr id="414750" name="Group 30"/>
          <p:cNvGrpSpPr>
            <a:grpSpLocks/>
          </p:cNvGrpSpPr>
          <p:nvPr/>
        </p:nvGrpSpPr>
        <p:grpSpPr bwMode="auto">
          <a:xfrm>
            <a:off x="6586538" y="3052763"/>
            <a:ext cx="422275" cy="415925"/>
            <a:chOff x="4149" y="1923"/>
            <a:chExt cx="266" cy="262"/>
          </a:xfrm>
        </p:grpSpPr>
        <p:sp>
          <p:nvSpPr>
            <p:cNvPr id="414751" name="Oval 31"/>
            <p:cNvSpPr>
              <a:spLocks noChangeArrowheads="1"/>
            </p:cNvSpPr>
            <p:nvPr/>
          </p:nvSpPr>
          <p:spPr bwMode="auto">
            <a:xfrm>
              <a:off x="4149" y="2094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2" name="Text Box 32"/>
            <p:cNvSpPr txBox="1">
              <a:spLocks noChangeArrowheads="1"/>
            </p:cNvSpPr>
            <p:nvPr/>
          </p:nvSpPr>
          <p:spPr bwMode="auto">
            <a:xfrm>
              <a:off x="4179" y="1923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2</a:t>
              </a:r>
              <a:endParaRPr lang="cs-CZ" altLang="cs-CZ" sz="1600" baseline="-25000"/>
            </a:p>
          </p:txBody>
        </p:sp>
      </p:grpSp>
      <p:grpSp>
        <p:nvGrpSpPr>
          <p:cNvPr id="414753" name="Group 33"/>
          <p:cNvGrpSpPr>
            <a:grpSpLocks/>
          </p:cNvGrpSpPr>
          <p:nvPr/>
        </p:nvGrpSpPr>
        <p:grpSpPr bwMode="auto">
          <a:xfrm>
            <a:off x="6053138" y="4376738"/>
            <a:ext cx="442912" cy="385762"/>
            <a:chOff x="1781" y="2928"/>
            <a:chExt cx="279" cy="243"/>
          </a:xfrm>
        </p:grpSpPr>
        <p:sp>
          <p:nvSpPr>
            <p:cNvPr id="414754" name="Oval 34"/>
            <p:cNvSpPr>
              <a:spLocks noChangeArrowheads="1"/>
            </p:cNvSpPr>
            <p:nvPr/>
          </p:nvSpPr>
          <p:spPr bwMode="auto">
            <a:xfrm>
              <a:off x="1781" y="2928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1824" y="2959"/>
              <a:ext cx="2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sz="1600"/>
                <a:t>o</a:t>
              </a:r>
              <a:r>
                <a:rPr lang="en-US" altLang="cs-CZ" sz="1600" baseline="-25000"/>
                <a:t>3</a:t>
              </a:r>
              <a:endParaRPr lang="cs-CZ" altLang="cs-CZ" sz="1600" baseline="-25000"/>
            </a:p>
          </p:txBody>
        </p:sp>
      </p:grpSp>
    </p:spTree>
    <p:extLst>
      <p:ext uri="{BB962C8B-B14F-4D97-AF65-F5344CB8AC3E}">
        <p14:creationId xmlns:p14="http://schemas.microsoft.com/office/powerpoint/2010/main" val="38069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Pivot Filtering (summary)</a:t>
            </a:r>
            <a:endParaRPr lang="cs-CZ" altLang="cs-CZ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cs-CZ" dirty="0"/>
              <a:t>Given a metric space </a:t>
            </a:r>
            <a:r>
              <a:rPr lang="en-US" altLang="cs-CZ" sz="3400" i="1" dirty="0">
                <a:latin typeface="Monotype Corsiva" panose="03010101010201010101" pitchFamily="66" charset="0"/>
              </a:rPr>
              <a:t>M</a:t>
            </a:r>
            <a:r>
              <a:rPr lang="en-US" altLang="cs-CZ" i="1" dirty="0"/>
              <a:t>=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 and a set of pivots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P = </a:t>
            </a:r>
            <a:r>
              <a:rPr lang="en-US" altLang="cs-CZ" dirty="0"/>
              <a:t>{</a:t>
            </a:r>
            <a:r>
              <a:rPr lang="en-US" altLang="cs-CZ" i="1" dirty="0"/>
              <a:t> </a:t>
            </a:r>
            <a:r>
              <a:rPr lang="cs-CZ" altLang="cs-CZ" i="1" dirty="0"/>
              <a:t>p</a:t>
            </a:r>
            <a:r>
              <a:rPr lang="en-US" altLang="cs-CZ" i="1" baseline="-25000" dirty="0"/>
              <a:t>1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2</a:t>
            </a:r>
            <a:r>
              <a:rPr lang="en-US" altLang="cs-CZ" i="1" dirty="0"/>
              <a:t>, p</a:t>
            </a:r>
            <a:r>
              <a:rPr lang="en-US" altLang="cs-CZ" i="1" baseline="-25000" dirty="0"/>
              <a:t>3</a:t>
            </a:r>
            <a:r>
              <a:rPr lang="en-US" altLang="cs-CZ" i="1" dirty="0"/>
              <a:t>,…, </a:t>
            </a:r>
            <a:r>
              <a:rPr lang="en-US" altLang="cs-CZ" i="1" dirty="0" err="1"/>
              <a:t>p</a:t>
            </a:r>
            <a:r>
              <a:rPr lang="en-US" altLang="cs-CZ" i="1" baseline="-25000" dirty="0" err="1"/>
              <a:t>n</a:t>
            </a:r>
            <a:r>
              <a:rPr lang="cs-CZ" altLang="cs-CZ" i="1" dirty="0"/>
              <a:t> </a:t>
            </a:r>
            <a:r>
              <a:rPr lang="en-US" altLang="cs-CZ" dirty="0"/>
              <a:t>}. We define a mapping function </a:t>
            </a:r>
            <a:r>
              <a:rPr lang="en-US" altLang="cs-CZ" i="1" dirty="0">
                <a:sym typeface="Symbol" panose="05050102010706020507" pitchFamily="18" charset="2"/>
              </a:rPr>
              <a:t>: </a:t>
            </a:r>
            <a:r>
              <a:rPr lang="en-US" altLang="cs-CZ" dirty="0"/>
              <a:t>(</a:t>
            </a:r>
            <a:r>
              <a:rPr lang="en-US" altLang="cs-CZ" sz="3400" i="1" dirty="0" err="1">
                <a:latin typeface="Monotype Corsiva" panose="03010101010201010101" pitchFamily="66" charset="0"/>
              </a:rPr>
              <a:t>D</a:t>
            </a:r>
            <a:r>
              <a:rPr lang="en-US" altLang="cs-CZ" i="1" dirty="0" err="1"/>
              <a:t>,d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>
                <a:sym typeface="Symbol" panose="05050102010706020507" pitchFamily="18" charset="2"/>
              </a:rPr>
              <a:t></a:t>
            </a:r>
            <a:r>
              <a:rPr lang="en-US" altLang="cs-CZ" dirty="0"/>
              <a:t> </a:t>
            </a:r>
            <a:r>
              <a:rPr lang="en-US" altLang="cs-CZ" dirty="0" smtClean="0"/>
              <a:t>(</a:t>
            </a:r>
            <a:r>
              <a:rPr lang="en-US" altLang="cs-CZ" i="1" dirty="0" err="1">
                <a:sym typeface="DBsymbols" pitchFamily="2" charset="2"/>
              </a:rPr>
              <a:t>R</a:t>
            </a:r>
            <a:r>
              <a:rPr lang="en-US" altLang="cs-CZ" i="1" baseline="30000" dirty="0" err="1" smtClean="0"/>
              <a:t>n</a:t>
            </a:r>
            <a:r>
              <a:rPr lang="en-US" altLang="cs-CZ" i="1" dirty="0" err="1" smtClean="0"/>
              <a:t>,L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)</a:t>
            </a:r>
            <a:r>
              <a:rPr lang="en-US" altLang="cs-CZ" i="1" dirty="0"/>
              <a:t> </a:t>
            </a:r>
            <a:r>
              <a:rPr lang="en-US" altLang="cs-CZ" dirty="0"/>
              <a:t>as follows: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 = </a:t>
            </a:r>
            <a:r>
              <a:rPr lang="en-US" altLang="cs-CZ" dirty="0"/>
              <a:t>(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/>
              <a:t>o,p</a:t>
            </a:r>
            <a:r>
              <a:rPr lang="en-US" altLang="cs-CZ" i="1" baseline="-25000" dirty="0"/>
              <a:t>1</a:t>
            </a:r>
            <a:r>
              <a:rPr lang="en-US" altLang="cs-CZ" dirty="0"/>
              <a:t>)</a:t>
            </a:r>
            <a:r>
              <a:rPr lang="en-US" altLang="cs-CZ" i="1" dirty="0"/>
              <a:t>, …, d</a:t>
            </a:r>
            <a:r>
              <a:rPr lang="en-US" altLang="cs-CZ" dirty="0"/>
              <a:t>(</a:t>
            </a:r>
            <a:r>
              <a:rPr lang="en-US" altLang="cs-CZ" i="1" dirty="0" err="1"/>
              <a:t>o,p</a:t>
            </a:r>
            <a:r>
              <a:rPr lang="en-US" altLang="cs-CZ" i="1" baseline="-25000" dirty="0" err="1"/>
              <a:t>n</a:t>
            </a:r>
            <a:r>
              <a:rPr lang="en-US" altLang="cs-CZ" dirty="0"/>
              <a:t>))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i="1" dirty="0"/>
              <a:t>	</a:t>
            </a:r>
            <a:r>
              <a:rPr lang="en-US" altLang="cs-CZ" dirty="0"/>
              <a:t>Then, we can bound the distance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 from below: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/>
              <a:t>			 </a:t>
            </a:r>
            <a:r>
              <a:rPr lang="en-US" altLang="cs-CZ" i="1" dirty="0"/>
              <a:t>L</a:t>
            </a:r>
            <a:r>
              <a:rPr lang="en-US" altLang="cs-CZ" baseline="-25000" dirty="0">
                <a:cs typeface="Arial" panose="020B0604020202020204" pitchFamily="34" charset="0"/>
              </a:rPr>
              <a:t>∞</a:t>
            </a:r>
            <a:r>
              <a:rPr lang="en-US" altLang="cs-CZ" dirty="0"/>
              <a:t>(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o</a:t>
            </a:r>
            <a:r>
              <a:rPr lang="en-US" altLang="cs-CZ" dirty="0"/>
              <a:t>)</a:t>
            </a:r>
            <a:r>
              <a:rPr lang="en-US" altLang="cs-CZ" i="1" dirty="0"/>
              <a:t>, </a:t>
            </a:r>
            <a:r>
              <a:rPr lang="en-US" altLang="cs-CZ" sz="3000" i="1" dirty="0">
                <a:sym typeface="Symbol" panose="05050102010706020507" pitchFamily="18" charset="2"/>
              </a:rPr>
              <a:t></a:t>
            </a:r>
            <a:r>
              <a:rPr lang="en-US" altLang="cs-CZ" dirty="0"/>
              <a:t>(</a:t>
            </a:r>
            <a:r>
              <a:rPr lang="en-US" altLang="cs-CZ" i="1" dirty="0"/>
              <a:t>q</a:t>
            </a:r>
            <a:r>
              <a:rPr lang="en-US" altLang="cs-CZ" dirty="0"/>
              <a:t>)) ≤ </a:t>
            </a:r>
            <a:r>
              <a:rPr lang="en-US" altLang="cs-CZ" i="1" dirty="0"/>
              <a:t>d</a:t>
            </a:r>
            <a:r>
              <a:rPr lang="en-US" altLang="cs-CZ" dirty="0"/>
              <a:t>(</a:t>
            </a:r>
            <a:r>
              <a:rPr lang="en-US" altLang="cs-CZ" i="1" dirty="0" err="1"/>
              <a:t>q,o</a:t>
            </a:r>
            <a:r>
              <a:rPr lang="en-US" altLang="cs-CZ" dirty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726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it-IT" dirty="0"/>
              <a:t>The M-tree </a:t>
            </a:r>
            <a:r>
              <a:rPr lang="en-US" altLang="it-IT" sz="3100" dirty="0"/>
              <a:t>[Ciaccia, Patella, Zezula, VLDB 1997] 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382000" cy="32400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endParaRPr lang="en-US" altLang="it-IT" dirty="0"/>
          </a:p>
          <a:p>
            <a:pPr>
              <a:buFont typeface="Wingdings" pitchFamily="2" charset="2"/>
              <a:buNone/>
            </a:pPr>
            <a:r>
              <a:rPr lang="en-US" altLang="it-IT" dirty="0"/>
              <a:t>1)	Paged organization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2)	Dynamic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3) Suitable for arbitrary metric spaces</a:t>
            </a:r>
          </a:p>
          <a:p>
            <a:pPr>
              <a:buFont typeface="Wingdings" pitchFamily="2" charset="2"/>
              <a:buNone/>
            </a:pPr>
            <a:r>
              <a:rPr lang="en-US" altLang="it-IT" dirty="0"/>
              <a:t>4) I/O and CPU </a:t>
            </a:r>
            <a:r>
              <a:rPr lang="en-US" altLang="it-IT" dirty="0" smtClean="0"/>
              <a:t>optimization</a:t>
            </a:r>
          </a:p>
          <a:p>
            <a:pPr lvl="1">
              <a:buFont typeface="Wingdings" pitchFamily="2" charset="2"/>
              <a:buNone/>
            </a:pPr>
            <a:r>
              <a:rPr lang="en-US" altLang="it-IT" dirty="0" smtClean="0"/>
              <a:t>- computing </a:t>
            </a:r>
            <a:r>
              <a:rPr lang="en-US" altLang="it-IT" i="1" dirty="0"/>
              <a:t>d</a:t>
            </a:r>
            <a:r>
              <a:rPr lang="en-US" altLang="it-IT" dirty="0"/>
              <a:t> can be time-consuming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78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543800" cy="765175"/>
          </a:xfrm>
        </p:spPr>
        <p:txBody>
          <a:bodyPr/>
          <a:lstStyle/>
          <a:p>
            <a:r>
              <a:rPr lang="en-US" altLang="it-IT"/>
              <a:t>The M-tree Idea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141663"/>
            <a:ext cx="8382000" cy="585787"/>
          </a:xfrm>
        </p:spPr>
        <p:txBody>
          <a:bodyPr>
            <a:normAutofit fontScale="70000" lnSpcReduction="20000"/>
          </a:bodyPr>
          <a:lstStyle/>
          <a:p>
            <a:r>
              <a:rPr lang="en-US" altLang="it-IT"/>
              <a:t>Depending on the metric, the “shape” of index regions changes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75" y="1052513"/>
            <a:ext cx="5570538" cy="2160587"/>
            <a:chOff x="930" y="663"/>
            <a:chExt cx="3509" cy="1361"/>
          </a:xfrm>
        </p:grpSpPr>
        <p:sp>
          <p:nvSpPr>
            <p:cNvPr id="175109" name="Rectangle 5"/>
            <p:cNvSpPr>
              <a:spLocks noChangeArrowheads="1"/>
            </p:cNvSpPr>
            <p:nvPr/>
          </p:nvSpPr>
          <p:spPr bwMode="auto">
            <a:xfrm>
              <a:off x="3019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auto">
            <a:xfrm>
              <a:off x="3043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auto">
            <a:xfrm>
              <a:off x="311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2" name="Oval 8"/>
            <p:cNvSpPr>
              <a:spLocks noChangeArrowheads="1"/>
            </p:cNvSpPr>
            <p:nvPr/>
          </p:nvSpPr>
          <p:spPr bwMode="auto">
            <a:xfrm>
              <a:off x="319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3" name="Oval 9"/>
            <p:cNvSpPr>
              <a:spLocks noChangeArrowheads="1"/>
            </p:cNvSpPr>
            <p:nvPr/>
          </p:nvSpPr>
          <p:spPr bwMode="auto">
            <a:xfrm>
              <a:off x="3264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4" name="Rectangle 10"/>
            <p:cNvSpPr>
              <a:spLocks noChangeArrowheads="1"/>
            </p:cNvSpPr>
            <p:nvPr/>
          </p:nvSpPr>
          <p:spPr bwMode="auto">
            <a:xfrm>
              <a:off x="3388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5" name="Oval 11"/>
            <p:cNvSpPr>
              <a:spLocks noChangeArrowheads="1"/>
            </p:cNvSpPr>
            <p:nvPr/>
          </p:nvSpPr>
          <p:spPr bwMode="auto">
            <a:xfrm>
              <a:off x="3413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6" name="Oval 12"/>
            <p:cNvSpPr>
              <a:spLocks noChangeArrowheads="1"/>
            </p:cNvSpPr>
            <p:nvPr/>
          </p:nvSpPr>
          <p:spPr bwMode="auto">
            <a:xfrm>
              <a:off x="3486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7" name="Rectangle 13"/>
            <p:cNvSpPr>
              <a:spLocks noChangeArrowheads="1"/>
            </p:cNvSpPr>
            <p:nvPr/>
          </p:nvSpPr>
          <p:spPr bwMode="auto">
            <a:xfrm>
              <a:off x="4126" y="1699"/>
              <a:ext cx="313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8" name="Oval 14"/>
            <p:cNvSpPr>
              <a:spLocks noChangeArrowheads="1"/>
            </p:cNvSpPr>
            <p:nvPr/>
          </p:nvSpPr>
          <p:spPr bwMode="auto">
            <a:xfrm>
              <a:off x="4150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19" name="Oval 15"/>
            <p:cNvSpPr>
              <a:spLocks noChangeArrowheads="1"/>
            </p:cNvSpPr>
            <p:nvPr/>
          </p:nvSpPr>
          <p:spPr bwMode="auto">
            <a:xfrm>
              <a:off x="4224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0" name="Oval 16"/>
            <p:cNvSpPr>
              <a:spLocks noChangeArrowheads="1"/>
            </p:cNvSpPr>
            <p:nvPr/>
          </p:nvSpPr>
          <p:spPr bwMode="auto">
            <a:xfrm>
              <a:off x="4297" y="1749"/>
              <a:ext cx="44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1" name="Oval 17"/>
            <p:cNvSpPr>
              <a:spLocks noChangeArrowheads="1"/>
            </p:cNvSpPr>
            <p:nvPr/>
          </p:nvSpPr>
          <p:spPr bwMode="auto">
            <a:xfrm>
              <a:off x="4002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>
              <a:off x="3756" y="1699"/>
              <a:ext cx="314" cy="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3" name="Oval 19"/>
            <p:cNvSpPr>
              <a:spLocks noChangeArrowheads="1"/>
            </p:cNvSpPr>
            <p:nvPr/>
          </p:nvSpPr>
          <p:spPr bwMode="auto">
            <a:xfrm>
              <a:off x="3781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4" name="Oval 20"/>
            <p:cNvSpPr>
              <a:spLocks noChangeArrowheads="1"/>
            </p:cNvSpPr>
            <p:nvPr/>
          </p:nvSpPr>
          <p:spPr bwMode="auto">
            <a:xfrm>
              <a:off x="3855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5" name="Oval 21"/>
            <p:cNvSpPr>
              <a:spLocks noChangeArrowheads="1"/>
            </p:cNvSpPr>
            <p:nvPr/>
          </p:nvSpPr>
          <p:spPr bwMode="auto">
            <a:xfrm>
              <a:off x="3929" y="1749"/>
              <a:ext cx="43" cy="43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6" name="AutoShape 22"/>
            <p:cNvSpPr>
              <a:spLocks noChangeArrowheads="1"/>
            </p:cNvSpPr>
            <p:nvPr/>
          </p:nvSpPr>
          <p:spPr bwMode="auto">
            <a:xfrm>
              <a:off x="3452" y="1305"/>
              <a:ext cx="489" cy="167"/>
            </a:xfrm>
            <a:prstGeom prst="roundRect">
              <a:avLst>
                <a:gd name="adj" fmla="val 29394"/>
              </a:avLst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rgbClr val="0A0AC2"/>
                  </a:solidFill>
                  <a:latin typeface="Times" pitchFamily="18" charset="0"/>
                </a:rPr>
                <a:t>C D E F</a:t>
              </a:r>
              <a:endParaRPr lang="it-IT" altLang="it-IT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27" name="Line 23"/>
            <p:cNvSpPr>
              <a:spLocks noChangeShapeType="1"/>
            </p:cNvSpPr>
            <p:nvPr/>
          </p:nvSpPr>
          <p:spPr bwMode="auto">
            <a:xfrm flipH="1">
              <a:off x="3188" y="1451"/>
              <a:ext cx="34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8" name="Line 24"/>
            <p:cNvSpPr>
              <a:spLocks noChangeShapeType="1"/>
            </p:cNvSpPr>
            <p:nvPr/>
          </p:nvSpPr>
          <p:spPr bwMode="auto">
            <a:xfrm flipH="1">
              <a:off x="3557" y="1451"/>
              <a:ext cx="74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29" name="Line 25"/>
            <p:cNvSpPr>
              <a:spLocks noChangeShapeType="1"/>
            </p:cNvSpPr>
            <p:nvPr/>
          </p:nvSpPr>
          <p:spPr bwMode="auto">
            <a:xfrm>
              <a:off x="3778" y="1451"/>
              <a:ext cx="123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0" name="Line 26"/>
            <p:cNvSpPr>
              <a:spLocks noChangeShapeType="1"/>
            </p:cNvSpPr>
            <p:nvPr/>
          </p:nvSpPr>
          <p:spPr bwMode="auto">
            <a:xfrm>
              <a:off x="3876" y="1451"/>
              <a:ext cx="418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1" name="AutoShape 27"/>
            <p:cNvSpPr>
              <a:spLocks noChangeArrowheads="1"/>
            </p:cNvSpPr>
            <p:nvPr/>
          </p:nvSpPr>
          <p:spPr bwMode="auto">
            <a:xfrm>
              <a:off x="3830" y="912"/>
              <a:ext cx="535" cy="166"/>
            </a:xfrm>
            <a:prstGeom prst="roundRect">
              <a:avLst>
                <a:gd name="adj" fmla="val 29394"/>
              </a:avLst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hlink"/>
                  </a:solidFill>
                  <a:latin typeface="Times" pitchFamily="18" charset="0"/>
                </a:rPr>
                <a:t>A  B</a:t>
              </a:r>
              <a:endParaRPr lang="it-IT" altLang="it-IT" sz="1600">
                <a:solidFill>
                  <a:schemeClr val="tx1"/>
                </a:solidFill>
                <a:latin typeface="Times" pitchFamily="18" charset="0"/>
              </a:endParaRPr>
            </a:p>
          </p:txBody>
        </p:sp>
        <p:sp>
          <p:nvSpPr>
            <p:cNvPr id="175132" name="Line 28"/>
            <p:cNvSpPr>
              <a:spLocks noChangeShapeType="1"/>
            </p:cNvSpPr>
            <p:nvPr/>
          </p:nvSpPr>
          <p:spPr bwMode="auto">
            <a:xfrm flipH="1">
              <a:off x="3705" y="1057"/>
              <a:ext cx="319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3" name="Line 29"/>
            <p:cNvSpPr>
              <a:spLocks noChangeShapeType="1"/>
            </p:cNvSpPr>
            <p:nvPr/>
          </p:nvSpPr>
          <p:spPr bwMode="auto">
            <a:xfrm>
              <a:off x="4171" y="1057"/>
              <a:ext cx="247" cy="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4" name="Oval 30"/>
            <p:cNvSpPr>
              <a:spLocks noChangeArrowheads="1"/>
            </p:cNvSpPr>
            <p:nvPr/>
          </p:nvSpPr>
          <p:spPr bwMode="auto">
            <a:xfrm>
              <a:off x="1938" y="989"/>
              <a:ext cx="971" cy="970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5" name="Line 31"/>
            <p:cNvSpPr>
              <a:spLocks noChangeShapeType="1"/>
            </p:cNvSpPr>
            <p:nvPr/>
          </p:nvSpPr>
          <p:spPr bwMode="auto">
            <a:xfrm>
              <a:off x="2424" y="1473"/>
              <a:ext cx="359" cy="3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6" name="Rectangle 32"/>
            <p:cNvSpPr>
              <a:spLocks noChangeArrowheads="1"/>
            </p:cNvSpPr>
            <p:nvPr/>
          </p:nvSpPr>
          <p:spPr bwMode="auto">
            <a:xfrm>
              <a:off x="2418" y="1272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B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37" name="Oval 33"/>
            <p:cNvSpPr>
              <a:spLocks noChangeArrowheads="1"/>
            </p:cNvSpPr>
            <p:nvPr/>
          </p:nvSpPr>
          <p:spPr bwMode="auto">
            <a:xfrm>
              <a:off x="2395" y="144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8" name="Oval 34"/>
            <p:cNvSpPr>
              <a:spLocks noChangeArrowheads="1"/>
            </p:cNvSpPr>
            <p:nvPr/>
          </p:nvSpPr>
          <p:spPr bwMode="auto">
            <a:xfrm>
              <a:off x="930" y="663"/>
              <a:ext cx="1361" cy="1361"/>
            </a:xfrm>
            <a:prstGeom prst="ellipse">
              <a:avLst/>
            </a:prstGeom>
            <a:solidFill>
              <a:srgbClr val="FFAFAF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39" name="Oval 35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0" name="Oval 36"/>
            <p:cNvSpPr>
              <a:spLocks noChangeArrowheads="1"/>
            </p:cNvSpPr>
            <p:nvPr/>
          </p:nvSpPr>
          <p:spPr bwMode="auto">
            <a:xfrm>
              <a:off x="1484" y="1802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1" name="Oval 37"/>
            <p:cNvSpPr>
              <a:spLocks noChangeArrowheads="1"/>
            </p:cNvSpPr>
            <p:nvPr/>
          </p:nvSpPr>
          <p:spPr bwMode="auto">
            <a:xfrm>
              <a:off x="1321" y="1607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2" name="Rectangle 38"/>
            <p:cNvSpPr>
              <a:spLocks noChangeArrowheads="1"/>
            </p:cNvSpPr>
            <p:nvPr/>
          </p:nvSpPr>
          <p:spPr bwMode="auto">
            <a:xfrm>
              <a:off x="1344" y="1467"/>
              <a:ext cx="166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F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3" name="Oval 39"/>
            <p:cNvSpPr>
              <a:spLocks noChangeArrowheads="1"/>
            </p:cNvSpPr>
            <p:nvPr/>
          </p:nvSpPr>
          <p:spPr bwMode="auto">
            <a:xfrm>
              <a:off x="1256" y="1737"/>
              <a:ext cx="59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4" name="Oval 40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5" name="Oval 41"/>
            <p:cNvSpPr>
              <a:spLocks noChangeArrowheads="1"/>
            </p:cNvSpPr>
            <p:nvPr/>
          </p:nvSpPr>
          <p:spPr bwMode="auto">
            <a:xfrm>
              <a:off x="1931" y="1713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6" name="Oval 42"/>
            <p:cNvSpPr>
              <a:spLocks noChangeArrowheads="1"/>
            </p:cNvSpPr>
            <p:nvPr/>
          </p:nvSpPr>
          <p:spPr bwMode="auto">
            <a:xfrm>
              <a:off x="1963" y="1550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7" name="Rectangle 43"/>
            <p:cNvSpPr>
              <a:spLocks noChangeArrowheads="1"/>
            </p:cNvSpPr>
            <p:nvPr/>
          </p:nvSpPr>
          <p:spPr bwMode="auto">
            <a:xfrm>
              <a:off x="1987" y="1410"/>
              <a:ext cx="18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D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48" name="Oval 44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49" name="Oval 45"/>
            <p:cNvSpPr>
              <a:spLocks noChangeArrowheads="1"/>
            </p:cNvSpPr>
            <p:nvPr/>
          </p:nvSpPr>
          <p:spPr bwMode="auto">
            <a:xfrm>
              <a:off x="1743" y="1249"/>
              <a:ext cx="60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0" name="Rectangle 46"/>
            <p:cNvSpPr>
              <a:spLocks noChangeArrowheads="1"/>
            </p:cNvSpPr>
            <p:nvPr/>
          </p:nvSpPr>
          <p:spPr bwMode="auto">
            <a:xfrm>
              <a:off x="1779" y="1199"/>
              <a:ext cx="17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rgbClr val="0A0AC2"/>
                  </a:solidFill>
                  <a:latin typeface="Times" pitchFamily="18" charset="0"/>
                </a:rPr>
                <a:t>E</a:t>
              </a:r>
              <a:endParaRPr lang="it-IT" altLang="it-IT" sz="1800" b="1">
                <a:solidFill>
                  <a:srgbClr val="0A0AC2"/>
                </a:solidFill>
                <a:latin typeface="Times" pitchFamily="18" charset="0"/>
              </a:endParaRPr>
            </a:p>
          </p:txBody>
        </p:sp>
        <p:sp>
          <p:nvSpPr>
            <p:cNvPr id="175151" name="Oval 47"/>
            <p:cNvSpPr>
              <a:spLocks noChangeArrowheads="1"/>
            </p:cNvSpPr>
            <p:nvPr/>
          </p:nvSpPr>
          <p:spPr bwMode="auto">
            <a:xfrm>
              <a:off x="1743" y="1494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2" name="Oval 48"/>
            <p:cNvSpPr>
              <a:spLocks noChangeArrowheads="1"/>
            </p:cNvSpPr>
            <p:nvPr/>
          </p:nvSpPr>
          <p:spPr bwMode="auto">
            <a:xfrm>
              <a:off x="1743" y="1053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3" name="Oval 49"/>
            <p:cNvSpPr>
              <a:spLocks noChangeArrowheads="1"/>
            </p:cNvSpPr>
            <p:nvPr/>
          </p:nvSpPr>
          <p:spPr bwMode="auto">
            <a:xfrm>
              <a:off x="1581" y="1314"/>
              <a:ext cx="59" cy="5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4" name="Rectangle 50"/>
            <p:cNvSpPr>
              <a:spLocks noChangeArrowheads="1"/>
            </p:cNvSpPr>
            <p:nvPr/>
          </p:nvSpPr>
          <p:spPr bwMode="auto">
            <a:xfrm>
              <a:off x="1448" y="1174"/>
              <a:ext cx="13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hlink"/>
                  </a:solidFill>
                  <a:latin typeface="Times" pitchFamily="18" charset="0"/>
                </a:rPr>
                <a:t>A</a:t>
              </a:r>
              <a:endParaRPr lang="it-IT" altLang="it-IT" sz="1800" b="1">
                <a:solidFill>
                  <a:schemeClr val="hlink"/>
                </a:solidFill>
                <a:latin typeface="Times" pitchFamily="18" charset="0"/>
              </a:endParaRPr>
            </a:p>
          </p:txBody>
        </p:sp>
        <p:sp>
          <p:nvSpPr>
            <p:cNvPr id="175155" name="Oval 51"/>
            <p:cNvSpPr>
              <a:spLocks noChangeArrowheads="1"/>
            </p:cNvSpPr>
            <p:nvPr/>
          </p:nvSpPr>
          <p:spPr bwMode="auto">
            <a:xfrm>
              <a:off x="1219" y="700"/>
              <a:ext cx="515" cy="51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6" name="Oval 52"/>
            <p:cNvSpPr>
              <a:spLocks noChangeArrowheads="1"/>
            </p:cNvSpPr>
            <p:nvPr/>
          </p:nvSpPr>
          <p:spPr bwMode="auto">
            <a:xfrm>
              <a:off x="1447" y="928"/>
              <a:ext cx="59" cy="59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7" name="Rectangle 53"/>
            <p:cNvSpPr>
              <a:spLocks noChangeArrowheads="1"/>
            </p:cNvSpPr>
            <p:nvPr/>
          </p:nvSpPr>
          <p:spPr bwMode="auto">
            <a:xfrm>
              <a:off x="1270" y="890"/>
              <a:ext cx="19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850" tIns="34925" rIns="69850" bIns="34925">
              <a:spAutoFit/>
            </a:bodyPr>
            <a:lstStyle/>
            <a:p>
              <a:pPr defTabSz="51435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A0AC2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175158" name="Oval 54"/>
            <p:cNvSpPr>
              <a:spLocks noChangeArrowheads="1"/>
            </p:cNvSpPr>
            <p:nvPr/>
          </p:nvSpPr>
          <p:spPr bwMode="auto">
            <a:xfrm>
              <a:off x="1545" y="895"/>
              <a:ext cx="60" cy="5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59" name="Oval 55"/>
            <p:cNvSpPr>
              <a:spLocks noChangeArrowheads="1"/>
            </p:cNvSpPr>
            <p:nvPr/>
          </p:nvSpPr>
          <p:spPr bwMode="auto">
            <a:xfrm>
              <a:off x="1284" y="765"/>
              <a:ext cx="60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0" name="Oval 56"/>
            <p:cNvSpPr>
              <a:spLocks noChangeArrowheads="1"/>
            </p:cNvSpPr>
            <p:nvPr/>
          </p:nvSpPr>
          <p:spPr bwMode="auto">
            <a:xfrm>
              <a:off x="1643" y="1025"/>
              <a:ext cx="59" cy="6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1" name="Oval 57"/>
            <p:cNvSpPr>
              <a:spLocks noChangeArrowheads="1"/>
            </p:cNvSpPr>
            <p:nvPr/>
          </p:nvSpPr>
          <p:spPr bwMode="auto">
            <a:xfrm>
              <a:off x="1060" y="1346"/>
              <a:ext cx="580" cy="581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2" name="Oval 58"/>
            <p:cNvSpPr>
              <a:spLocks noChangeArrowheads="1"/>
            </p:cNvSpPr>
            <p:nvPr/>
          </p:nvSpPr>
          <p:spPr bwMode="auto">
            <a:xfrm>
              <a:off x="1484" y="989"/>
              <a:ext cx="580" cy="58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3" name="Oval 59"/>
            <p:cNvSpPr>
              <a:spLocks noChangeArrowheads="1"/>
            </p:cNvSpPr>
            <p:nvPr/>
          </p:nvSpPr>
          <p:spPr bwMode="auto">
            <a:xfrm>
              <a:off x="1769" y="1355"/>
              <a:ext cx="417" cy="417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4" name="Oval 60"/>
            <p:cNvSpPr>
              <a:spLocks noChangeArrowheads="1"/>
            </p:cNvSpPr>
            <p:nvPr/>
          </p:nvSpPr>
          <p:spPr bwMode="auto">
            <a:xfrm>
              <a:off x="1939" y="989"/>
              <a:ext cx="971" cy="970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5" name="Line 61"/>
            <p:cNvSpPr>
              <a:spLocks noChangeShapeType="1"/>
            </p:cNvSpPr>
            <p:nvPr/>
          </p:nvSpPr>
          <p:spPr bwMode="auto">
            <a:xfrm>
              <a:off x="1611" y="1343"/>
              <a:ext cx="128" cy="67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5166" name="Rectangle 62"/>
          <p:cNvSpPr>
            <a:spLocks noChangeArrowheads="1"/>
          </p:cNvSpPr>
          <p:nvPr/>
        </p:nvSpPr>
        <p:spPr bwMode="auto">
          <a:xfrm>
            <a:off x="5292725" y="908050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Metric: </a:t>
            </a:r>
            <a:r>
              <a:rPr lang="en-US" altLang="it-IT" sz="1800" i="1">
                <a:solidFill>
                  <a:schemeClr val="tx1"/>
                </a:solidFill>
                <a:latin typeface="Times" pitchFamily="18" charset="0"/>
              </a:rPr>
              <a:t>L</a:t>
            </a:r>
            <a:r>
              <a:rPr lang="en-US" altLang="it-IT" i="1" baseline="-10000">
                <a:solidFill>
                  <a:schemeClr val="tx1"/>
                </a:solidFill>
                <a:latin typeface="Times" pitchFamily="18" charset="0"/>
              </a:rPr>
              <a:t>2</a:t>
            </a:r>
            <a:r>
              <a:rPr lang="en-US" altLang="it-IT" sz="1800">
                <a:solidFill>
                  <a:schemeClr val="tx1"/>
                </a:solidFill>
                <a:latin typeface="Times" pitchFamily="18" charset="0"/>
              </a:rPr>
              <a:t> (Euclidean)</a:t>
            </a: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323850" y="4076700"/>
            <a:ext cx="1574800" cy="2232025"/>
            <a:chOff x="208" y="2656"/>
            <a:chExt cx="992" cy="1406"/>
          </a:xfrm>
        </p:grpSpPr>
        <p:sp>
          <p:nvSpPr>
            <p:cNvPr id="175168" name="AutoShape 64"/>
            <p:cNvSpPr>
              <a:spLocks noChangeArrowheads="1"/>
            </p:cNvSpPr>
            <p:nvPr/>
          </p:nvSpPr>
          <p:spPr bwMode="auto">
            <a:xfrm>
              <a:off x="224" y="2656"/>
              <a:ext cx="976" cy="976"/>
            </a:xfrm>
            <a:prstGeom prst="diamond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69" name="Rectangle 65"/>
            <p:cNvSpPr>
              <a:spLocks noChangeArrowheads="1"/>
            </p:cNvSpPr>
            <p:nvPr/>
          </p:nvSpPr>
          <p:spPr bwMode="auto">
            <a:xfrm>
              <a:off x="208" y="3831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</a:rPr>
                <a:t>1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(city-block)</a:t>
              </a:r>
            </a:p>
          </p:txBody>
        </p:sp>
        <p:sp>
          <p:nvSpPr>
            <p:cNvPr id="175170" name="Oval 66"/>
            <p:cNvSpPr>
              <a:spLocks noChangeArrowheads="1"/>
            </p:cNvSpPr>
            <p:nvPr/>
          </p:nvSpPr>
          <p:spPr bwMode="auto">
            <a:xfrm>
              <a:off x="691" y="3124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2195513" y="4149725"/>
            <a:ext cx="1712912" cy="2159000"/>
            <a:chOff x="1424" y="2728"/>
            <a:chExt cx="1079" cy="1360"/>
          </a:xfrm>
        </p:grpSpPr>
        <p:sp>
          <p:nvSpPr>
            <p:cNvPr id="175172" name="Rectangle 68"/>
            <p:cNvSpPr>
              <a:spLocks noChangeAspect="1" noChangeArrowheads="1"/>
            </p:cNvSpPr>
            <p:nvPr/>
          </p:nvSpPr>
          <p:spPr bwMode="auto">
            <a:xfrm>
              <a:off x="1592" y="2728"/>
              <a:ext cx="887" cy="822"/>
            </a:xfrm>
            <a:prstGeom prst="rect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3" name="Rectangle 69"/>
            <p:cNvSpPr>
              <a:spLocks noChangeArrowheads="1"/>
            </p:cNvSpPr>
            <p:nvPr/>
          </p:nvSpPr>
          <p:spPr bwMode="auto">
            <a:xfrm>
              <a:off x="1424" y="3857"/>
              <a:ext cx="10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 i="1">
                  <a:solidFill>
                    <a:schemeClr val="tx1"/>
                  </a:solidFill>
                  <a:latin typeface="Times" pitchFamily="18" charset="0"/>
                </a:rPr>
                <a:t>L</a:t>
              </a:r>
              <a:r>
                <a:rPr lang="en-US" altLang="it-IT" i="1" baseline="-10000">
                  <a:solidFill>
                    <a:schemeClr val="tx1"/>
                  </a:solidFill>
                  <a:latin typeface="Times" pitchFamily="18" charset="0"/>
                  <a:sym typeface="Symbol" pitchFamily="18" charset="2"/>
                </a:rPr>
                <a:t></a:t>
              </a: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 (max-metric)</a:t>
              </a:r>
            </a:p>
          </p:txBody>
        </p:sp>
        <p:sp>
          <p:nvSpPr>
            <p:cNvPr id="175174" name="Oval 70"/>
            <p:cNvSpPr>
              <a:spLocks noChangeArrowheads="1"/>
            </p:cNvSpPr>
            <p:nvPr/>
          </p:nvSpPr>
          <p:spPr bwMode="auto">
            <a:xfrm>
              <a:off x="2003" y="3108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4284663" y="4437063"/>
            <a:ext cx="2298700" cy="1863725"/>
            <a:chOff x="2728" y="2904"/>
            <a:chExt cx="1448" cy="1174"/>
          </a:xfrm>
        </p:grpSpPr>
        <p:sp>
          <p:nvSpPr>
            <p:cNvPr id="175176" name="Oval 72"/>
            <p:cNvSpPr>
              <a:spLocks noChangeArrowheads="1"/>
            </p:cNvSpPr>
            <p:nvPr/>
          </p:nvSpPr>
          <p:spPr bwMode="auto">
            <a:xfrm>
              <a:off x="2728" y="2904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77" name="Rectangle 73"/>
            <p:cNvSpPr>
              <a:spLocks noChangeArrowheads="1"/>
            </p:cNvSpPr>
            <p:nvPr/>
          </p:nvSpPr>
          <p:spPr bwMode="auto">
            <a:xfrm>
              <a:off x="2824" y="3847"/>
              <a:ext cx="1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weighted-Euclidean</a:t>
              </a:r>
            </a:p>
          </p:txBody>
        </p:sp>
        <p:sp>
          <p:nvSpPr>
            <p:cNvPr id="175178" name="Oval 74"/>
            <p:cNvSpPr>
              <a:spLocks noChangeArrowheads="1"/>
            </p:cNvSpPr>
            <p:nvPr/>
          </p:nvSpPr>
          <p:spPr bwMode="auto">
            <a:xfrm>
              <a:off x="3403" y="3116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659563" y="4437063"/>
            <a:ext cx="2298700" cy="1825625"/>
            <a:chOff x="4312" y="2896"/>
            <a:chExt cx="1448" cy="1150"/>
          </a:xfrm>
        </p:grpSpPr>
        <p:sp>
          <p:nvSpPr>
            <p:cNvPr id="175180" name="Oval 76"/>
            <p:cNvSpPr>
              <a:spLocks noChangeArrowheads="1"/>
            </p:cNvSpPr>
            <p:nvPr/>
          </p:nvSpPr>
          <p:spPr bwMode="auto">
            <a:xfrm rot="-1369912">
              <a:off x="4312" y="2896"/>
              <a:ext cx="1448" cy="480"/>
            </a:xfrm>
            <a:prstGeom prst="ellipse">
              <a:avLst/>
            </a:prstGeom>
            <a:solidFill>
              <a:srgbClr val="FFAFAF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181" name="Rectangle 77"/>
            <p:cNvSpPr>
              <a:spLocks noChangeArrowheads="1"/>
            </p:cNvSpPr>
            <p:nvPr/>
          </p:nvSpPr>
          <p:spPr bwMode="auto">
            <a:xfrm>
              <a:off x="4496" y="3815"/>
              <a:ext cx="9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en-US" altLang="it-IT" sz="1800">
                  <a:solidFill>
                    <a:schemeClr val="tx1"/>
                  </a:solidFill>
                  <a:latin typeface="Times" pitchFamily="18" charset="0"/>
                </a:rPr>
                <a:t>quadratic form</a:t>
              </a:r>
            </a:p>
          </p:txBody>
        </p:sp>
        <p:sp>
          <p:nvSpPr>
            <p:cNvPr id="175182" name="Oval 78"/>
            <p:cNvSpPr>
              <a:spLocks noChangeArrowheads="1"/>
            </p:cNvSpPr>
            <p:nvPr/>
          </p:nvSpPr>
          <p:spPr bwMode="auto">
            <a:xfrm>
              <a:off x="5011" y="3100"/>
              <a:ext cx="60" cy="6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" name="Zástupný symbol pro datum 8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4" name="Zástupný symbol pro zápatí 8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1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 altLang="en-US"/>
          </a:p>
        </p:txBody>
      </p:sp>
      <p:sp>
        <p:nvSpPr>
          <p:cNvPr id="22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sp>
        <p:nvSpPr>
          <p:cNvPr id="1366240" name="Line 224"/>
          <p:cNvSpPr>
            <a:spLocks noChangeShapeType="1"/>
          </p:cNvSpPr>
          <p:nvPr/>
        </p:nvSpPr>
        <p:spPr bwMode="auto">
          <a:xfrm flipH="1">
            <a:off x="3616325" y="1819275"/>
            <a:ext cx="193675" cy="49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953000" y="1887538"/>
            <a:ext cx="395288" cy="381000"/>
            <a:chOff x="3072" y="1776"/>
            <a:chExt cx="249" cy="240"/>
          </a:xfrm>
        </p:grpSpPr>
        <p:sp>
          <p:nvSpPr>
            <p:cNvPr id="1366038" name="AutoShape 22"/>
            <p:cNvSpPr>
              <a:spLocks noChangeArrowheads="1"/>
            </p:cNvSpPr>
            <p:nvPr/>
          </p:nvSpPr>
          <p:spPr bwMode="auto">
            <a:xfrm>
              <a:off x="3180" y="1776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9" name="Text Box 23"/>
            <p:cNvSpPr txBox="1">
              <a:spLocks noChangeArrowheads="1"/>
            </p:cNvSpPr>
            <p:nvPr/>
          </p:nvSpPr>
          <p:spPr bwMode="auto">
            <a:xfrm>
              <a:off x="3072" y="1785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7</a:t>
              </a:r>
              <a:endParaRPr lang="cs-CZ" baseline="-25000"/>
            </a:p>
          </p:txBody>
        </p:sp>
      </p:grpSp>
      <p:sp>
        <p:nvSpPr>
          <p:cNvPr id="1366237" name="Line 221"/>
          <p:cNvSpPr>
            <a:spLocks noChangeShapeType="1"/>
          </p:cNvSpPr>
          <p:nvPr/>
        </p:nvSpPr>
        <p:spPr bwMode="auto">
          <a:xfrm flipH="1" flipV="1">
            <a:off x="4394200" y="1079500"/>
            <a:ext cx="1541463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6" name="Line 220"/>
          <p:cNvSpPr>
            <a:spLocks noChangeShapeType="1"/>
          </p:cNvSpPr>
          <p:nvPr/>
        </p:nvSpPr>
        <p:spPr bwMode="auto">
          <a:xfrm>
            <a:off x="3694113" y="2536825"/>
            <a:ext cx="42862" cy="93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0" name="Line 214"/>
          <p:cNvSpPr>
            <a:spLocks noChangeShapeType="1"/>
          </p:cNvSpPr>
          <p:nvPr/>
        </p:nvSpPr>
        <p:spPr bwMode="auto">
          <a:xfrm flipH="1">
            <a:off x="3632200" y="1816100"/>
            <a:ext cx="192088" cy="2714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1" name="Line 215"/>
          <p:cNvSpPr>
            <a:spLocks noChangeShapeType="1"/>
          </p:cNvSpPr>
          <p:nvPr/>
        </p:nvSpPr>
        <p:spPr bwMode="auto">
          <a:xfrm flipH="1">
            <a:off x="5602288" y="1546225"/>
            <a:ext cx="320675" cy="57943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2" name="Line 216"/>
          <p:cNvSpPr>
            <a:spLocks noChangeShapeType="1"/>
          </p:cNvSpPr>
          <p:nvPr/>
        </p:nvSpPr>
        <p:spPr bwMode="auto">
          <a:xfrm flipH="1">
            <a:off x="5537200" y="2667000"/>
            <a:ext cx="88900" cy="3730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33" name="Line 217"/>
          <p:cNvSpPr>
            <a:spLocks noChangeShapeType="1"/>
          </p:cNvSpPr>
          <p:nvPr/>
        </p:nvSpPr>
        <p:spPr bwMode="auto">
          <a:xfrm flipH="1" flipV="1">
            <a:off x="4879975" y="1958975"/>
            <a:ext cx="307975" cy="12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29" name="Line 213"/>
          <p:cNvSpPr>
            <a:spLocks noChangeShapeType="1"/>
          </p:cNvSpPr>
          <p:nvPr/>
        </p:nvSpPr>
        <p:spPr bwMode="auto">
          <a:xfrm flipH="1">
            <a:off x="3516313" y="2536825"/>
            <a:ext cx="179387" cy="3222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6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M-tree: Example</a:t>
            </a:r>
            <a:endParaRPr lang="cs-CZ"/>
          </a:p>
        </p:txBody>
      </p:sp>
      <p:sp>
        <p:nvSpPr>
          <p:cNvPr id="1366019" name="AutoShape 3"/>
          <p:cNvSpPr>
            <a:spLocks noChangeArrowheads="1"/>
          </p:cNvSpPr>
          <p:nvPr/>
        </p:nvSpPr>
        <p:spPr bwMode="auto">
          <a:xfrm>
            <a:off x="3629025" y="2468563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0" name="Text Box 4"/>
          <p:cNvSpPr txBox="1">
            <a:spLocks noChangeArrowheads="1"/>
          </p:cNvSpPr>
          <p:nvPr/>
        </p:nvSpPr>
        <p:spPr bwMode="auto">
          <a:xfrm>
            <a:off x="3700463" y="23447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</a:t>
            </a:r>
            <a:endParaRPr lang="cs-CZ" baseline="-25000"/>
          </a:p>
        </p:txBody>
      </p:sp>
      <p:sp>
        <p:nvSpPr>
          <p:cNvPr id="1366021" name="Oval 5"/>
          <p:cNvSpPr>
            <a:spLocks noChangeArrowheads="1"/>
          </p:cNvSpPr>
          <p:nvPr/>
        </p:nvSpPr>
        <p:spPr bwMode="auto">
          <a:xfrm>
            <a:off x="3338513" y="25733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2" name="Text Box 6"/>
          <p:cNvSpPr txBox="1">
            <a:spLocks noChangeArrowheads="1"/>
          </p:cNvSpPr>
          <p:nvPr/>
        </p:nvSpPr>
        <p:spPr bwMode="auto">
          <a:xfrm>
            <a:off x="30337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6</a:t>
            </a:r>
            <a:endParaRPr lang="cs-CZ" baseline="-2500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657600" y="1444625"/>
            <a:ext cx="479425" cy="447675"/>
            <a:chOff x="2256" y="1497"/>
            <a:chExt cx="302" cy="282"/>
          </a:xfrm>
        </p:grpSpPr>
        <p:sp>
          <p:nvSpPr>
            <p:cNvPr id="1366024" name="AutoShape 8"/>
            <p:cNvSpPr>
              <a:spLocks noChangeArrowheads="1"/>
            </p:cNvSpPr>
            <p:nvPr/>
          </p:nvSpPr>
          <p:spPr bwMode="auto">
            <a:xfrm>
              <a:off x="2331" y="1689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25" name="Text Box 9"/>
            <p:cNvSpPr txBox="1">
              <a:spLocks noChangeArrowheads="1"/>
            </p:cNvSpPr>
            <p:nvPr/>
          </p:nvSpPr>
          <p:spPr bwMode="auto">
            <a:xfrm>
              <a:off x="2256" y="1497"/>
              <a:ext cx="3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10</a:t>
              </a:r>
              <a:endParaRPr lang="cs-CZ" baseline="-25000"/>
            </a:p>
          </p:txBody>
        </p:sp>
      </p:grpSp>
      <p:sp>
        <p:nvSpPr>
          <p:cNvPr id="1366026" name="Text Box 10"/>
          <p:cNvSpPr txBox="1">
            <a:spLocks noChangeArrowheads="1"/>
          </p:cNvSpPr>
          <p:nvPr/>
        </p:nvSpPr>
        <p:spPr bwMode="auto">
          <a:xfrm>
            <a:off x="3124200" y="1735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3</a:t>
            </a:r>
            <a:endParaRPr lang="cs-CZ" baseline="-25000"/>
          </a:p>
        </p:txBody>
      </p:sp>
      <p:sp>
        <p:nvSpPr>
          <p:cNvPr id="1366027" name="Oval 11"/>
          <p:cNvSpPr>
            <a:spLocks noChangeArrowheads="1"/>
          </p:cNvSpPr>
          <p:nvPr/>
        </p:nvSpPr>
        <p:spPr bwMode="auto">
          <a:xfrm>
            <a:off x="3533775" y="17970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8" name="Oval 12"/>
          <p:cNvSpPr>
            <a:spLocks noChangeArrowheads="1"/>
          </p:cNvSpPr>
          <p:nvPr/>
        </p:nvSpPr>
        <p:spPr bwMode="auto">
          <a:xfrm>
            <a:off x="2667000" y="1506538"/>
            <a:ext cx="19812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29" name="Oval 13"/>
          <p:cNvSpPr>
            <a:spLocks noChangeArrowheads="1"/>
          </p:cNvSpPr>
          <p:nvPr/>
        </p:nvSpPr>
        <p:spPr bwMode="auto">
          <a:xfrm>
            <a:off x="3305175" y="2144713"/>
            <a:ext cx="762000" cy="7620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0" name="Oval 14"/>
          <p:cNvSpPr>
            <a:spLocks noChangeArrowheads="1"/>
          </p:cNvSpPr>
          <p:nvPr/>
        </p:nvSpPr>
        <p:spPr bwMode="auto">
          <a:xfrm>
            <a:off x="3533775" y="1520825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31" name="Arc 15"/>
          <p:cNvSpPr>
            <a:spLocks/>
          </p:cNvSpPr>
          <p:nvPr/>
        </p:nvSpPr>
        <p:spPr bwMode="auto">
          <a:xfrm flipH="1" flipV="1">
            <a:off x="4330700" y="685800"/>
            <a:ext cx="2628900" cy="2422525"/>
          </a:xfrm>
          <a:custGeom>
            <a:avLst/>
            <a:gdLst>
              <a:gd name="G0" fmla="+- 13894 0 0"/>
              <a:gd name="G1" fmla="+- 21600 0 0"/>
              <a:gd name="G2" fmla="+- 21600 0 0"/>
              <a:gd name="T0" fmla="*/ 0 w 35494"/>
              <a:gd name="T1" fmla="*/ 5062 h 32699"/>
              <a:gd name="T2" fmla="*/ 32424 w 35494"/>
              <a:gd name="T3" fmla="*/ 32699 h 32699"/>
              <a:gd name="T4" fmla="*/ 13894 w 35494"/>
              <a:gd name="T5" fmla="*/ 21600 h 3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494" h="32699" fill="none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</a:path>
              <a:path w="35494" h="32699" stroke="0" extrusionOk="0">
                <a:moveTo>
                  <a:pt x="-1" y="5061"/>
                </a:moveTo>
                <a:cubicBezTo>
                  <a:pt x="3891" y="1792"/>
                  <a:pt x="8811" y="-1"/>
                  <a:pt x="13894" y="0"/>
                </a:cubicBezTo>
                <a:cubicBezTo>
                  <a:pt x="25823" y="0"/>
                  <a:pt x="35494" y="9670"/>
                  <a:pt x="35494" y="21600"/>
                </a:cubicBezTo>
                <a:cubicBezTo>
                  <a:pt x="35494" y="25509"/>
                  <a:pt x="34433" y="29345"/>
                  <a:pt x="32424" y="32699"/>
                </a:cubicBezTo>
                <a:lnTo>
                  <a:pt x="13894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872163" y="1473200"/>
            <a:ext cx="466725" cy="366713"/>
            <a:chOff x="2256" y="2160"/>
            <a:chExt cx="294" cy="231"/>
          </a:xfrm>
        </p:grpSpPr>
        <p:sp>
          <p:nvSpPr>
            <p:cNvPr id="1366033" name="AutoShape 17"/>
            <p:cNvSpPr>
              <a:spLocks noChangeArrowheads="1"/>
            </p:cNvSpPr>
            <p:nvPr/>
          </p:nvSpPr>
          <p:spPr bwMode="auto">
            <a:xfrm>
              <a:off x="2256" y="2160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66034" name="Text Box 18"/>
            <p:cNvSpPr txBox="1">
              <a:spLocks noChangeArrowheads="1"/>
            </p:cNvSpPr>
            <p:nvPr/>
          </p:nvSpPr>
          <p:spPr bwMode="auto">
            <a:xfrm>
              <a:off x="2301" y="216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/>
                <a:t>o</a:t>
              </a:r>
              <a:r>
                <a:rPr lang="en-US" baseline="-25000"/>
                <a:t>2</a:t>
              </a:r>
              <a:endParaRPr lang="cs-CZ" baseline="-25000"/>
            </a:p>
          </p:txBody>
        </p:sp>
      </p:grp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4648200" y="12779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5</a:t>
            </a:r>
            <a:endParaRPr lang="cs-CZ" baseline="-25000"/>
          </a:p>
        </p:txBody>
      </p:sp>
      <p:sp>
        <p:nvSpPr>
          <p:cNvPr id="1366036" name="Oval 20"/>
          <p:cNvSpPr>
            <a:spLocks noChangeArrowheads="1"/>
          </p:cNvSpPr>
          <p:nvPr/>
        </p:nvSpPr>
        <p:spPr bwMode="auto">
          <a:xfrm>
            <a:off x="4981575" y="16922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0" name="AutoShape 24"/>
          <p:cNvSpPr>
            <a:spLocks noChangeArrowheads="1"/>
          </p:cNvSpPr>
          <p:nvPr/>
        </p:nvSpPr>
        <p:spPr bwMode="auto">
          <a:xfrm>
            <a:off x="5576888" y="2601913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1" name="Text Box 25"/>
          <p:cNvSpPr txBox="1">
            <a:spLocks noChangeArrowheads="1"/>
          </p:cNvSpPr>
          <p:nvPr/>
        </p:nvSpPr>
        <p:spPr bwMode="auto">
          <a:xfrm>
            <a:off x="5624513" y="2573338"/>
            <a:ext cx="39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4</a:t>
            </a:r>
            <a:endParaRPr lang="cs-CZ" baseline="-25000"/>
          </a:p>
        </p:txBody>
      </p:sp>
      <p:sp>
        <p:nvSpPr>
          <p:cNvPr id="1366042" name="Oval 26"/>
          <p:cNvSpPr>
            <a:spLocks noChangeArrowheads="1"/>
          </p:cNvSpPr>
          <p:nvPr/>
        </p:nvSpPr>
        <p:spPr bwMode="auto">
          <a:xfrm>
            <a:off x="4876800" y="1658938"/>
            <a:ext cx="609600" cy="6096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3" name="Oval 27"/>
          <p:cNvSpPr>
            <a:spLocks noChangeArrowheads="1"/>
          </p:cNvSpPr>
          <p:nvPr/>
        </p:nvSpPr>
        <p:spPr bwMode="auto">
          <a:xfrm>
            <a:off x="5305425" y="1758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4" name="Oval 28"/>
          <p:cNvSpPr>
            <a:spLocks noChangeArrowheads="1"/>
          </p:cNvSpPr>
          <p:nvPr/>
        </p:nvSpPr>
        <p:spPr bwMode="auto">
          <a:xfrm>
            <a:off x="5235575" y="2246313"/>
            <a:ext cx="806450" cy="8064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5" name="Oval 29"/>
          <p:cNvSpPr>
            <a:spLocks noChangeArrowheads="1"/>
          </p:cNvSpPr>
          <p:nvPr/>
        </p:nvSpPr>
        <p:spPr bwMode="auto">
          <a:xfrm>
            <a:off x="5235575" y="798513"/>
            <a:ext cx="1416050" cy="141605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6" name="Text Box 30"/>
          <p:cNvSpPr txBox="1">
            <a:spLocks noChangeArrowheads="1"/>
          </p:cNvSpPr>
          <p:nvPr/>
        </p:nvSpPr>
        <p:spPr bwMode="auto">
          <a:xfrm>
            <a:off x="5014913" y="2892425"/>
            <a:ext cx="395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9</a:t>
            </a:r>
            <a:endParaRPr lang="cs-CZ" baseline="-25000"/>
          </a:p>
        </p:txBody>
      </p:sp>
      <p:sp>
        <p:nvSpPr>
          <p:cNvPr id="1366047" name="Oval 31"/>
          <p:cNvSpPr>
            <a:spLocks noChangeArrowheads="1"/>
          </p:cNvSpPr>
          <p:nvPr/>
        </p:nvSpPr>
        <p:spPr bwMode="auto">
          <a:xfrm>
            <a:off x="5314950" y="2801938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48" name="Text Box 32"/>
          <p:cNvSpPr txBox="1">
            <a:spLocks noChangeArrowheads="1"/>
          </p:cNvSpPr>
          <p:nvPr/>
        </p:nvSpPr>
        <p:spPr bwMode="auto">
          <a:xfrm>
            <a:off x="6019800" y="211613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8</a:t>
            </a:r>
            <a:endParaRPr lang="cs-CZ" baseline="-25000"/>
          </a:p>
        </p:txBody>
      </p:sp>
      <p:sp>
        <p:nvSpPr>
          <p:cNvPr id="1366049" name="Oval 33"/>
          <p:cNvSpPr>
            <a:spLocks noChangeArrowheads="1"/>
          </p:cNvSpPr>
          <p:nvPr/>
        </p:nvSpPr>
        <p:spPr bwMode="auto">
          <a:xfrm>
            <a:off x="5867400" y="206851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050" name="Text Box 34"/>
          <p:cNvSpPr txBox="1">
            <a:spLocks noChangeArrowheads="1"/>
          </p:cNvSpPr>
          <p:nvPr/>
        </p:nvSpPr>
        <p:spPr bwMode="auto">
          <a:xfrm>
            <a:off x="5283200" y="1430338"/>
            <a:ext cx="479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/>
              <a:t>o</a:t>
            </a:r>
            <a:r>
              <a:rPr lang="en-US" baseline="-25000"/>
              <a:t>11</a:t>
            </a:r>
            <a:endParaRPr lang="cs-CZ" baseline="-2500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652713" y="3657600"/>
            <a:ext cx="4205287" cy="728663"/>
            <a:chOff x="1671" y="2304"/>
            <a:chExt cx="2649" cy="459"/>
          </a:xfrm>
        </p:grpSpPr>
        <p:sp>
          <p:nvSpPr>
            <p:cNvPr id="1366052" name="Line 36"/>
            <p:cNvSpPr>
              <a:spLocks noChangeShapeType="1"/>
            </p:cNvSpPr>
            <p:nvPr/>
          </p:nvSpPr>
          <p:spPr bwMode="auto">
            <a:xfrm>
              <a:off x="3314" y="2434"/>
              <a:ext cx="630" cy="3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053" name="Line 37"/>
            <p:cNvSpPr>
              <a:spLocks noChangeShapeType="1"/>
            </p:cNvSpPr>
            <p:nvPr/>
          </p:nvSpPr>
          <p:spPr bwMode="auto">
            <a:xfrm flipH="1">
              <a:off x="1865" y="2430"/>
              <a:ext cx="581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671" y="2304"/>
              <a:ext cx="2649" cy="244"/>
              <a:chOff x="288" y="2466"/>
              <a:chExt cx="2649" cy="244"/>
            </a:xfrm>
          </p:grpSpPr>
          <p:grpSp>
            <p:nvGrpSpPr>
              <p:cNvPr id="7" name="Group 39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5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5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4.5</a:t>
                  </a:r>
                  <a:endParaRPr lang="cs-CZ" sz="1400" baseline="-25000"/>
                </a:p>
              </p:txBody>
            </p:sp>
            <p:sp>
              <p:nvSpPr>
                <p:cNvPr id="136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59" name="Rectangle 43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0" name="Line 44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1" name="Line 45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2" name="Line 46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6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06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6.9</a:t>
                  </a:r>
                  <a:endParaRPr lang="cs-CZ" sz="1400" baseline="-25000"/>
                </a:p>
              </p:txBody>
            </p:sp>
            <p:sp>
              <p:nvSpPr>
                <p:cNvPr id="136606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2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-.-</a:t>
                  </a:r>
                  <a:endParaRPr lang="cs-CZ" sz="1400" baseline="-25000"/>
                </a:p>
              </p:txBody>
            </p:sp>
            <p:sp>
              <p:nvSpPr>
                <p:cNvPr id="1366067" name="Rectangle 51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8" name="Line 52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69" name="Line 53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0" name="Line 54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9" name="Group 55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72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075" name="Rectangle 5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6" name="Line 6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7" name="Line 6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78" name="Line 6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079" name="Rectangle 63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228600" y="4413250"/>
            <a:ext cx="4205288" cy="646113"/>
            <a:chOff x="144" y="2780"/>
            <a:chExt cx="2649" cy="407"/>
          </a:xfrm>
        </p:grpSpPr>
        <p:grpSp>
          <p:nvGrpSpPr>
            <p:cNvPr id="11" name="Group 65"/>
            <p:cNvGrpSpPr>
              <a:grpSpLocks/>
            </p:cNvGrpSpPr>
            <p:nvPr/>
          </p:nvGrpSpPr>
          <p:grpSpPr bwMode="auto">
            <a:xfrm>
              <a:off x="144" y="2780"/>
              <a:ext cx="2649" cy="244"/>
              <a:chOff x="288" y="2466"/>
              <a:chExt cx="2649" cy="244"/>
            </a:xfrm>
          </p:grpSpPr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08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</a:t>
                  </a:r>
                  <a:endParaRPr lang="cs-CZ" sz="1400" baseline="-25000"/>
                </a:p>
              </p:txBody>
            </p:sp>
            <p:sp>
              <p:nvSpPr>
                <p:cNvPr id="136608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1.4</a:t>
                  </a:r>
                  <a:endParaRPr lang="cs-CZ" sz="1400" baseline="-25000"/>
                </a:p>
              </p:txBody>
            </p:sp>
            <p:sp>
              <p:nvSpPr>
                <p:cNvPr id="13660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086" name="Rectangle 70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7" name="Line 71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8" name="Line 72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89" name="Line 73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3" name="Group 74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091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5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10</a:t>
                  </a:r>
                  <a:endParaRPr lang="cs-CZ" sz="1400" baseline="-25000"/>
                </a:p>
              </p:txBody>
            </p:sp>
            <p:sp>
              <p:nvSpPr>
                <p:cNvPr id="136609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1.2</a:t>
                  </a:r>
                  <a:endParaRPr lang="cs-CZ" sz="1400" baseline="-25000"/>
                </a:p>
              </p:txBody>
            </p:sp>
            <p:sp>
              <p:nvSpPr>
                <p:cNvPr id="1366093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3.3</a:t>
                  </a:r>
                  <a:endParaRPr lang="cs-CZ" sz="1400" baseline="-25000"/>
                </a:p>
              </p:txBody>
            </p:sp>
            <p:sp>
              <p:nvSpPr>
                <p:cNvPr id="1366094" name="Rectangle 78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5" name="Line 79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6" name="Line 80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097" name="Line 81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099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40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0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641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1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864" y="1910"/>
                  <a:ext cx="116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sz="1400" baseline="-25000"/>
                </a:p>
              </p:txBody>
            </p:sp>
            <p:sp>
              <p:nvSpPr>
                <p:cNvPr id="1366102" name="Rectangle 86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3" name="Line 87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4" name="Line 88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05" name="Line 89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06" name="Rectangle 90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07" name="Line 91"/>
            <p:cNvSpPr>
              <a:spLocks noChangeShapeType="1"/>
            </p:cNvSpPr>
            <p:nvPr/>
          </p:nvSpPr>
          <p:spPr bwMode="auto">
            <a:xfrm flipH="1">
              <a:off x="632" y="2908"/>
              <a:ext cx="289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08" name="Line 92"/>
            <p:cNvSpPr>
              <a:spLocks noChangeShapeType="1"/>
            </p:cNvSpPr>
            <p:nvPr/>
          </p:nvSpPr>
          <p:spPr bwMode="auto">
            <a:xfrm>
              <a:off x="1781" y="2908"/>
              <a:ext cx="336" cy="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4572000" y="4413250"/>
            <a:ext cx="4205288" cy="1184275"/>
            <a:chOff x="2880" y="2780"/>
            <a:chExt cx="2649" cy="746"/>
          </a:xfrm>
        </p:grpSpPr>
        <p:grpSp>
          <p:nvGrpSpPr>
            <p:cNvPr id="16" name="Group 94"/>
            <p:cNvGrpSpPr>
              <a:grpSpLocks/>
            </p:cNvGrpSpPr>
            <p:nvPr/>
          </p:nvGrpSpPr>
          <p:grpSpPr bwMode="auto">
            <a:xfrm>
              <a:off x="2880" y="2780"/>
              <a:ext cx="2649" cy="244"/>
              <a:chOff x="288" y="2466"/>
              <a:chExt cx="2649" cy="244"/>
            </a:xfrm>
          </p:grpSpPr>
          <p:grpSp>
            <p:nvGrpSpPr>
              <p:cNvPr id="17" name="Group 95"/>
              <p:cNvGrpSpPr>
                <a:grpSpLocks/>
              </p:cNvGrpSpPr>
              <p:nvPr/>
            </p:nvGrpSpPr>
            <p:grpSpPr bwMode="auto">
              <a:xfrm>
                <a:off x="288" y="2496"/>
                <a:ext cx="881" cy="192"/>
                <a:chOff x="440" y="1872"/>
                <a:chExt cx="881" cy="192"/>
              </a:xfrm>
            </p:grpSpPr>
            <p:sp>
              <p:nvSpPr>
                <p:cNvPr id="1366112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7</a:t>
                  </a:r>
                  <a:endParaRPr lang="cs-CZ" sz="1400" baseline="-25000"/>
                </a:p>
              </p:txBody>
            </p:sp>
            <p:sp>
              <p:nvSpPr>
                <p:cNvPr id="1366113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1.3</a:t>
                  </a:r>
                  <a:endParaRPr lang="cs-CZ" sz="1400"/>
                </a:p>
              </p:txBody>
            </p:sp>
            <p:sp>
              <p:nvSpPr>
                <p:cNvPr id="1366114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3.8</a:t>
                  </a:r>
                  <a:endParaRPr lang="cs-CZ" sz="1400" baseline="-25000"/>
                </a:p>
              </p:txBody>
            </p:sp>
            <p:sp>
              <p:nvSpPr>
                <p:cNvPr id="1366115" name="Rectangle 99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6" name="Line 100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7" name="Line 101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18" name="Line 102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8" name="Group 103"/>
              <p:cNvGrpSpPr>
                <a:grpSpLocks/>
              </p:cNvGrpSpPr>
              <p:nvPr/>
            </p:nvGrpSpPr>
            <p:grpSpPr bwMode="auto">
              <a:xfrm>
                <a:off x="1160" y="2496"/>
                <a:ext cx="881" cy="192"/>
                <a:chOff x="440" y="1872"/>
                <a:chExt cx="881" cy="192"/>
              </a:xfrm>
            </p:grpSpPr>
            <p:sp>
              <p:nvSpPr>
                <p:cNvPr id="136612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2</a:t>
                  </a:r>
                  <a:endParaRPr lang="cs-CZ" sz="1400" baseline="-25000"/>
                </a:p>
              </p:txBody>
            </p:sp>
            <p:sp>
              <p:nvSpPr>
                <p:cNvPr id="136612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2.9</a:t>
                  </a:r>
                  <a:endParaRPr lang="cs-CZ" sz="1400" baseline="-25000"/>
                </a:p>
              </p:txBody>
            </p:sp>
            <p:sp>
              <p:nvSpPr>
                <p:cNvPr id="136612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0.0</a:t>
                  </a:r>
                  <a:endParaRPr lang="cs-CZ" sz="1400" baseline="-25000"/>
                </a:p>
              </p:txBody>
            </p:sp>
            <p:sp>
              <p:nvSpPr>
                <p:cNvPr id="1366123" name="Rectangle 107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4" name="Line 108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5" name="Line 109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26" name="Line 110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9" name="Group 111"/>
              <p:cNvGrpSpPr>
                <a:grpSpLocks/>
              </p:cNvGrpSpPr>
              <p:nvPr/>
            </p:nvGrpSpPr>
            <p:grpSpPr bwMode="auto">
              <a:xfrm>
                <a:off x="2024" y="2496"/>
                <a:ext cx="881" cy="192"/>
                <a:chOff x="440" y="1872"/>
                <a:chExt cx="881" cy="192"/>
              </a:xfrm>
            </p:grpSpPr>
            <p:sp>
              <p:nvSpPr>
                <p:cNvPr id="1366128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440" y="1872"/>
                  <a:ext cx="2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o</a:t>
                  </a:r>
                  <a:r>
                    <a:rPr lang="en-US" sz="1400" baseline="-25000"/>
                    <a:t>4</a:t>
                  </a:r>
                  <a:endParaRPr lang="cs-CZ" sz="1400" baseline="-25000"/>
                </a:p>
              </p:txBody>
            </p:sp>
            <p:sp>
              <p:nvSpPr>
                <p:cNvPr id="1366129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641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1.6</a:t>
                  </a:r>
                  <a:endParaRPr lang="cs-CZ" sz="1400" baseline="-25000"/>
                </a:p>
              </p:txBody>
            </p:sp>
            <p:sp>
              <p:nvSpPr>
                <p:cNvPr id="1366130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864" y="1872"/>
                  <a:ext cx="27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1400"/>
                    <a:t>5.3</a:t>
                  </a:r>
                  <a:endParaRPr lang="cs-CZ" sz="1400" baseline="-25000"/>
                </a:p>
              </p:txBody>
            </p:sp>
            <p:sp>
              <p:nvSpPr>
                <p:cNvPr id="1366131" name="Rectangle 115"/>
                <p:cNvSpPr>
                  <a:spLocks noChangeArrowheads="1"/>
                </p:cNvSpPr>
                <p:nvPr/>
              </p:nvSpPr>
              <p:spPr bwMode="auto">
                <a:xfrm>
                  <a:off x="480" y="1872"/>
                  <a:ext cx="841" cy="192"/>
                </a:xfrm>
                <a:prstGeom prst="rect">
                  <a:avLst/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2" name="Line 116"/>
                <p:cNvSpPr>
                  <a:spLocks noChangeShapeType="1"/>
                </p:cNvSpPr>
                <p:nvPr/>
              </p:nvSpPr>
              <p:spPr bwMode="auto">
                <a:xfrm>
                  <a:off x="67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3" name="Line 117"/>
                <p:cNvSpPr>
                  <a:spLocks noChangeShapeType="1"/>
                </p:cNvSpPr>
                <p:nvPr/>
              </p:nvSpPr>
              <p:spPr bwMode="auto">
                <a:xfrm>
                  <a:off x="899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66134" name="Line 118"/>
                <p:cNvSpPr>
                  <a:spLocks noChangeShapeType="1"/>
                </p:cNvSpPr>
                <p:nvPr/>
              </p:nvSpPr>
              <p:spPr bwMode="auto">
                <a:xfrm>
                  <a:off x="1112" y="1872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366135" name="Rectangle 119"/>
              <p:cNvSpPr>
                <a:spLocks noChangeArrowheads="1"/>
              </p:cNvSpPr>
              <p:nvPr/>
            </p:nvSpPr>
            <p:spPr bwMode="auto">
              <a:xfrm>
                <a:off x="300" y="2466"/>
                <a:ext cx="2637" cy="244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36" name="Line 120"/>
            <p:cNvSpPr>
              <a:spLocks noChangeShapeType="1"/>
            </p:cNvSpPr>
            <p:nvPr/>
          </p:nvSpPr>
          <p:spPr bwMode="auto">
            <a:xfrm flipH="1">
              <a:off x="3133" y="2913"/>
              <a:ext cx="522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7" name="Line 121"/>
            <p:cNvSpPr>
              <a:spLocks noChangeShapeType="1"/>
            </p:cNvSpPr>
            <p:nvPr/>
          </p:nvSpPr>
          <p:spPr bwMode="auto">
            <a:xfrm flipH="1">
              <a:off x="4252" y="2921"/>
              <a:ext cx="279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366138" name="Line 122"/>
            <p:cNvSpPr>
              <a:spLocks noChangeShapeType="1"/>
            </p:cNvSpPr>
            <p:nvPr/>
          </p:nvSpPr>
          <p:spPr bwMode="auto">
            <a:xfrm flipH="1">
              <a:off x="5145" y="2921"/>
              <a:ext cx="238" cy="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123"/>
          <p:cNvGrpSpPr>
            <a:grpSpLocks/>
          </p:cNvGrpSpPr>
          <p:nvPr/>
        </p:nvGrpSpPr>
        <p:grpSpPr bwMode="auto">
          <a:xfrm>
            <a:off x="5638800" y="5105400"/>
            <a:ext cx="2192338" cy="387350"/>
            <a:chOff x="3888" y="592"/>
            <a:chExt cx="1381" cy="244"/>
          </a:xfrm>
        </p:grpSpPr>
        <p:grpSp>
          <p:nvGrpSpPr>
            <p:cNvPr id="21" name="Group 124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41" name="Text Box 12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2</a:t>
                </a:r>
                <a:endParaRPr lang="cs-CZ" sz="1400" baseline="-25000"/>
              </a:p>
            </p:txBody>
          </p:sp>
          <p:sp>
            <p:nvSpPr>
              <p:cNvPr id="1366142" name="Text Box 12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43" name="Rectangle 12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44" name="Line 12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45" name="Rectangle 129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2" name="Group 130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47" name="Text Box 131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8</a:t>
                </a:r>
                <a:endParaRPr lang="cs-CZ" sz="1400" baseline="-25000"/>
              </a:p>
            </p:txBody>
          </p:sp>
          <p:sp>
            <p:nvSpPr>
              <p:cNvPr id="1366148" name="Text Box 132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2.9</a:t>
                </a:r>
                <a:endParaRPr lang="cs-CZ" sz="1400" baseline="-25000"/>
              </a:p>
            </p:txBody>
          </p:sp>
          <p:sp>
            <p:nvSpPr>
              <p:cNvPr id="1366149" name="Rectangle 133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0" name="Line 134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3" name="Group 135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52" name="Text Box 136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3" name="Text Box 137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54" name="Rectangle 13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55" name="Line 13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4" name="Group 225"/>
          <p:cNvGrpSpPr>
            <a:grpSpLocks/>
          </p:cNvGrpSpPr>
          <p:nvPr/>
        </p:nvGrpSpPr>
        <p:grpSpPr bwMode="auto">
          <a:xfrm>
            <a:off x="76200" y="5099050"/>
            <a:ext cx="2192338" cy="387350"/>
            <a:chOff x="48" y="3212"/>
            <a:chExt cx="1381" cy="244"/>
          </a:xfrm>
        </p:grpSpPr>
        <p:grpSp>
          <p:nvGrpSpPr>
            <p:cNvPr id="25" name="Group 141"/>
            <p:cNvGrpSpPr>
              <a:grpSpLocks/>
            </p:cNvGrpSpPr>
            <p:nvPr/>
          </p:nvGrpSpPr>
          <p:grpSpPr bwMode="auto">
            <a:xfrm>
              <a:off x="48" y="3244"/>
              <a:ext cx="472" cy="192"/>
              <a:chOff x="3888" y="624"/>
              <a:chExt cx="472" cy="192"/>
            </a:xfrm>
          </p:grpSpPr>
          <p:sp>
            <p:nvSpPr>
              <p:cNvPr id="1366158" name="Text Box 14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</a:t>
                </a:r>
                <a:endParaRPr lang="cs-CZ" sz="1400" baseline="-25000"/>
              </a:p>
            </p:txBody>
          </p:sp>
          <p:sp>
            <p:nvSpPr>
              <p:cNvPr id="1366159" name="Text Box 14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60" name="Rectangle 14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1" name="Line 14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62" name="Rectangle 146"/>
            <p:cNvSpPr>
              <a:spLocks noChangeArrowheads="1"/>
            </p:cNvSpPr>
            <p:nvPr/>
          </p:nvSpPr>
          <p:spPr bwMode="auto">
            <a:xfrm>
              <a:off x="57" y="321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26" name="Group 147"/>
            <p:cNvGrpSpPr>
              <a:grpSpLocks/>
            </p:cNvGrpSpPr>
            <p:nvPr/>
          </p:nvGrpSpPr>
          <p:grpSpPr bwMode="auto">
            <a:xfrm>
              <a:off x="488" y="3244"/>
              <a:ext cx="472" cy="192"/>
              <a:chOff x="3888" y="624"/>
              <a:chExt cx="472" cy="192"/>
            </a:xfrm>
          </p:grpSpPr>
          <p:sp>
            <p:nvSpPr>
              <p:cNvPr id="1366164" name="Text Box 148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6</a:t>
                </a:r>
                <a:endParaRPr lang="cs-CZ" sz="1400" baseline="-25000"/>
              </a:p>
            </p:txBody>
          </p:sp>
          <p:sp>
            <p:nvSpPr>
              <p:cNvPr id="1366165" name="Text Box 149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1.4</a:t>
                </a:r>
                <a:endParaRPr lang="cs-CZ" sz="1400" baseline="-25000"/>
              </a:p>
            </p:txBody>
          </p:sp>
          <p:sp>
            <p:nvSpPr>
              <p:cNvPr id="1366166" name="Rectangle 150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67" name="Line 151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27" name="Group 152"/>
            <p:cNvGrpSpPr>
              <a:grpSpLocks/>
            </p:cNvGrpSpPr>
            <p:nvPr/>
          </p:nvGrpSpPr>
          <p:grpSpPr bwMode="auto">
            <a:xfrm>
              <a:off x="936" y="3244"/>
              <a:ext cx="460" cy="192"/>
              <a:chOff x="3888" y="624"/>
              <a:chExt cx="460" cy="192"/>
            </a:xfrm>
          </p:grpSpPr>
          <p:sp>
            <p:nvSpPr>
              <p:cNvPr id="1366169" name="Text Box 153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0" name="Text Box 154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71" name="Rectangle 15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2" name="Line 15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28" name="Group 157"/>
          <p:cNvGrpSpPr>
            <a:grpSpLocks/>
          </p:cNvGrpSpPr>
          <p:nvPr/>
        </p:nvGrpSpPr>
        <p:grpSpPr bwMode="auto">
          <a:xfrm>
            <a:off x="2362200" y="5099050"/>
            <a:ext cx="2192338" cy="387350"/>
            <a:chOff x="3888" y="592"/>
            <a:chExt cx="1381" cy="244"/>
          </a:xfrm>
        </p:grpSpPr>
        <p:grpSp>
          <p:nvGrpSpPr>
            <p:cNvPr id="29" name="Group 158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75" name="Text Box 15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10</a:t>
                </a:r>
                <a:endParaRPr lang="cs-CZ" sz="1400" baseline="-25000"/>
              </a:p>
            </p:txBody>
          </p:sp>
          <p:sp>
            <p:nvSpPr>
              <p:cNvPr id="1366176" name="Text Box 16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77" name="Rectangle 16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78" name="Line 16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79" name="Rectangle 163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30" name="Group 164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81" name="Text Box 165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3</a:t>
                </a:r>
                <a:endParaRPr lang="cs-CZ" sz="1400" baseline="-25000"/>
              </a:p>
            </p:txBody>
          </p:sp>
          <p:sp>
            <p:nvSpPr>
              <p:cNvPr id="1366182" name="Text Box 166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1.2</a:t>
                </a:r>
                <a:endParaRPr lang="cs-CZ" sz="1400" baseline="-25000"/>
              </a:p>
            </p:txBody>
          </p:sp>
          <p:sp>
            <p:nvSpPr>
              <p:cNvPr id="1366183" name="Rectangle 167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4" name="Line 168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31" name="Group 169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186" name="Text Box 170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7" name="Text Box 171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188" name="Rectangle 172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89" name="Line 173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16" name="Group 174"/>
          <p:cNvGrpSpPr>
            <a:grpSpLocks/>
          </p:cNvGrpSpPr>
          <p:nvPr/>
        </p:nvGrpSpPr>
        <p:grpSpPr bwMode="auto">
          <a:xfrm>
            <a:off x="3810000" y="5632450"/>
            <a:ext cx="2192338" cy="387350"/>
            <a:chOff x="3888" y="592"/>
            <a:chExt cx="1381" cy="244"/>
          </a:xfrm>
        </p:grpSpPr>
        <p:grpSp>
          <p:nvGrpSpPr>
            <p:cNvPr id="1366017" name="Group 175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192" name="Text Box 176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7</a:t>
                </a:r>
                <a:endParaRPr lang="cs-CZ" sz="1400" baseline="-25000"/>
              </a:p>
            </p:txBody>
          </p:sp>
          <p:sp>
            <p:nvSpPr>
              <p:cNvPr id="1366193" name="Text Box 177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194" name="Rectangle 178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195" name="Line 179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196" name="Rectangle 180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23" name="Group 181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198" name="Text Box 182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5</a:t>
                </a:r>
                <a:endParaRPr lang="cs-CZ" sz="1400" baseline="-25000"/>
              </a:p>
            </p:txBody>
          </p:sp>
          <p:sp>
            <p:nvSpPr>
              <p:cNvPr id="1366199" name="Text Box 183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1.3</a:t>
                </a:r>
                <a:endParaRPr lang="cs-CZ" sz="1400" baseline="-25000"/>
              </a:p>
            </p:txBody>
          </p:sp>
          <p:sp>
            <p:nvSpPr>
              <p:cNvPr id="1366200" name="Rectangle 184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1" name="Line 185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32" name="Group 186"/>
            <p:cNvGrpSpPr>
              <a:grpSpLocks/>
            </p:cNvGrpSpPr>
            <p:nvPr/>
          </p:nvGrpSpPr>
          <p:grpSpPr bwMode="auto">
            <a:xfrm>
              <a:off x="4776" y="624"/>
              <a:ext cx="472" cy="192"/>
              <a:chOff x="3888" y="624"/>
              <a:chExt cx="472" cy="192"/>
            </a:xfrm>
          </p:grpSpPr>
          <p:sp>
            <p:nvSpPr>
              <p:cNvPr id="1366203" name="Text Box 187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5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11</a:t>
                </a:r>
                <a:endParaRPr lang="cs-CZ" sz="1400" baseline="-25000"/>
              </a:p>
            </p:txBody>
          </p:sp>
          <p:sp>
            <p:nvSpPr>
              <p:cNvPr id="1366204" name="Text Box 188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1.0</a:t>
                </a:r>
                <a:endParaRPr lang="cs-CZ" sz="1400" baseline="-25000"/>
              </a:p>
            </p:txBody>
          </p:sp>
          <p:sp>
            <p:nvSpPr>
              <p:cNvPr id="1366205" name="Rectangle 189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06" name="Line 190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grpSp>
        <p:nvGrpSpPr>
          <p:cNvPr id="1366037" name="Group 191"/>
          <p:cNvGrpSpPr>
            <a:grpSpLocks/>
          </p:cNvGrpSpPr>
          <p:nvPr/>
        </p:nvGrpSpPr>
        <p:grpSpPr bwMode="auto">
          <a:xfrm>
            <a:off x="6781800" y="5632450"/>
            <a:ext cx="2192338" cy="387350"/>
            <a:chOff x="3888" y="592"/>
            <a:chExt cx="1381" cy="244"/>
          </a:xfrm>
        </p:grpSpPr>
        <p:grpSp>
          <p:nvGrpSpPr>
            <p:cNvPr id="1366051" name="Group 192"/>
            <p:cNvGrpSpPr>
              <a:grpSpLocks/>
            </p:cNvGrpSpPr>
            <p:nvPr/>
          </p:nvGrpSpPr>
          <p:grpSpPr bwMode="auto">
            <a:xfrm>
              <a:off x="3888" y="624"/>
              <a:ext cx="472" cy="192"/>
              <a:chOff x="3888" y="624"/>
              <a:chExt cx="472" cy="192"/>
            </a:xfrm>
          </p:grpSpPr>
          <p:sp>
            <p:nvSpPr>
              <p:cNvPr id="1366209" name="Text Box 193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4</a:t>
                </a:r>
                <a:endParaRPr lang="cs-CZ" sz="1400" baseline="-25000"/>
              </a:p>
            </p:txBody>
          </p:sp>
          <p:sp>
            <p:nvSpPr>
              <p:cNvPr id="1366210" name="Text Box 194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0.0</a:t>
                </a:r>
                <a:endParaRPr lang="cs-CZ" sz="1400" baseline="-25000"/>
              </a:p>
            </p:txBody>
          </p:sp>
          <p:sp>
            <p:nvSpPr>
              <p:cNvPr id="1366211" name="Rectangle 195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2" name="Line 196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sp>
          <p:nvSpPr>
            <p:cNvPr id="1366213" name="Rectangle 197"/>
            <p:cNvSpPr>
              <a:spLocks noChangeArrowheads="1"/>
            </p:cNvSpPr>
            <p:nvPr/>
          </p:nvSpPr>
          <p:spPr bwMode="auto">
            <a:xfrm>
              <a:off x="3897" y="592"/>
              <a:ext cx="1372" cy="24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grpSp>
          <p:nvGrpSpPr>
            <p:cNvPr id="1366054" name="Group 198"/>
            <p:cNvGrpSpPr>
              <a:grpSpLocks/>
            </p:cNvGrpSpPr>
            <p:nvPr/>
          </p:nvGrpSpPr>
          <p:grpSpPr bwMode="auto">
            <a:xfrm>
              <a:off x="4328" y="624"/>
              <a:ext cx="472" cy="192"/>
              <a:chOff x="3888" y="624"/>
              <a:chExt cx="472" cy="192"/>
            </a:xfrm>
          </p:grpSpPr>
          <p:sp>
            <p:nvSpPr>
              <p:cNvPr id="1366215" name="Text Box 199"/>
              <p:cNvSpPr txBox="1">
                <a:spLocks noChangeArrowheads="1"/>
              </p:cNvSpPr>
              <p:nvPr/>
            </p:nvSpPr>
            <p:spPr bwMode="auto">
              <a:xfrm>
                <a:off x="3888" y="624"/>
                <a:ext cx="2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o</a:t>
                </a:r>
                <a:r>
                  <a:rPr lang="en-US" sz="1400" baseline="-25000"/>
                  <a:t>9</a:t>
                </a:r>
                <a:endParaRPr lang="cs-CZ" sz="1400" baseline="-25000"/>
              </a:p>
            </p:txBody>
          </p:sp>
          <p:sp>
            <p:nvSpPr>
              <p:cNvPr id="1366216" name="Text Box 200"/>
              <p:cNvSpPr txBox="1">
                <a:spLocks noChangeArrowheads="1"/>
              </p:cNvSpPr>
              <p:nvPr/>
            </p:nvSpPr>
            <p:spPr bwMode="auto">
              <a:xfrm>
                <a:off x="4089" y="624"/>
                <a:ext cx="27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400"/>
                  <a:t>1.6</a:t>
                </a:r>
                <a:endParaRPr lang="cs-CZ" sz="1400" baseline="-25000"/>
              </a:p>
            </p:txBody>
          </p:sp>
          <p:sp>
            <p:nvSpPr>
              <p:cNvPr id="1366217" name="Rectangle 201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18" name="Line 202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  <p:grpSp>
          <p:nvGrpSpPr>
            <p:cNvPr id="1366055" name="Group 203"/>
            <p:cNvGrpSpPr>
              <a:grpSpLocks/>
            </p:cNvGrpSpPr>
            <p:nvPr/>
          </p:nvGrpSpPr>
          <p:grpSpPr bwMode="auto">
            <a:xfrm>
              <a:off x="4776" y="624"/>
              <a:ext cx="460" cy="192"/>
              <a:chOff x="3888" y="624"/>
              <a:chExt cx="460" cy="192"/>
            </a:xfrm>
          </p:grpSpPr>
          <p:sp>
            <p:nvSpPr>
              <p:cNvPr id="1366220" name="Text Box 204"/>
              <p:cNvSpPr txBox="1">
                <a:spLocks noChangeArrowheads="1"/>
              </p:cNvSpPr>
              <p:nvPr/>
            </p:nvSpPr>
            <p:spPr bwMode="auto">
              <a:xfrm>
                <a:off x="3888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1" name="Text Box 205"/>
              <p:cNvSpPr txBox="1">
                <a:spLocks noChangeArrowheads="1"/>
              </p:cNvSpPr>
              <p:nvPr/>
            </p:nvSpPr>
            <p:spPr bwMode="auto">
              <a:xfrm>
                <a:off x="4089" y="662"/>
                <a:ext cx="11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400" baseline="-25000"/>
              </a:p>
            </p:txBody>
          </p:sp>
          <p:sp>
            <p:nvSpPr>
              <p:cNvPr id="1366222" name="Rectangle 206"/>
              <p:cNvSpPr>
                <a:spLocks noChangeArrowheads="1"/>
              </p:cNvSpPr>
              <p:nvPr/>
            </p:nvSpPr>
            <p:spPr bwMode="auto">
              <a:xfrm>
                <a:off x="3928" y="624"/>
                <a:ext cx="420" cy="192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1366223" name="Line 207"/>
              <p:cNvSpPr>
                <a:spLocks noChangeShapeType="1"/>
              </p:cNvSpPr>
              <p:nvPr/>
            </p:nvSpPr>
            <p:spPr bwMode="auto">
              <a:xfrm>
                <a:off x="4120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cs-CZ"/>
              </a:p>
            </p:txBody>
          </p:sp>
        </p:grpSp>
      </p:grpSp>
      <p:sp>
        <p:nvSpPr>
          <p:cNvPr id="1366224" name="Oval 208"/>
          <p:cNvSpPr>
            <a:spLocks noChangeArrowheads="1"/>
          </p:cNvSpPr>
          <p:nvPr/>
        </p:nvSpPr>
        <p:spPr bwMode="auto">
          <a:xfrm>
            <a:off x="3765550" y="1744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5" name="Oval 209"/>
          <p:cNvSpPr>
            <a:spLocks noChangeArrowheads="1"/>
          </p:cNvSpPr>
          <p:nvPr/>
        </p:nvSpPr>
        <p:spPr bwMode="auto">
          <a:xfrm>
            <a:off x="3624263" y="24653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6" name="Oval 210"/>
          <p:cNvSpPr>
            <a:spLocks noChangeArrowheads="1"/>
          </p:cNvSpPr>
          <p:nvPr/>
        </p:nvSpPr>
        <p:spPr bwMode="auto">
          <a:xfrm>
            <a:off x="5118100" y="18859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7" name="Oval 211"/>
          <p:cNvSpPr>
            <a:spLocks noChangeArrowheads="1"/>
          </p:cNvSpPr>
          <p:nvPr/>
        </p:nvSpPr>
        <p:spPr bwMode="auto">
          <a:xfrm>
            <a:off x="5865813" y="146208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28" name="Oval 212"/>
          <p:cNvSpPr>
            <a:spLocks noChangeArrowheads="1"/>
          </p:cNvSpPr>
          <p:nvPr/>
        </p:nvSpPr>
        <p:spPr bwMode="auto">
          <a:xfrm>
            <a:off x="5568950" y="259397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366234" name="AutoShape 218"/>
          <p:cNvSpPr>
            <a:spLocks noChangeArrowheads="1"/>
          </p:cNvSpPr>
          <p:nvPr/>
        </p:nvSpPr>
        <p:spPr bwMode="auto">
          <a:xfrm>
            <a:off x="304800" y="2514600"/>
            <a:ext cx="1219200" cy="609600"/>
          </a:xfrm>
          <a:prstGeom prst="wedgeRoundRectCallout">
            <a:avLst>
              <a:gd name="adj1" fmla="val -8593"/>
              <a:gd name="adj2" fmla="val 279690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Covering radius</a:t>
            </a:r>
            <a:endParaRPr lang="cs-CZ"/>
          </a:p>
        </p:txBody>
      </p:sp>
      <p:sp>
        <p:nvSpPr>
          <p:cNvPr id="1366238" name="AutoShape 222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133986"/>
              <a:gd name="adj2" fmla="val 27916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4" name="AutoShape 228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43231"/>
              <a:gd name="adj2" fmla="val 169273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5" name="AutoShape 219"/>
          <p:cNvSpPr>
            <a:spLocks noChangeArrowheads="1"/>
          </p:cNvSpPr>
          <p:nvPr/>
        </p:nvSpPr>
        <p:spPr bwMode="auto">
          <a:xfrm>
            <a:off x="1371600" y="3200400"/>
            <a:ext cx="1219200" cy="609600"/>
          </a:xfrm>
          <a:prstGeom prst="wedgeRoundRectCallout">
            <a:avLst>
              <a:gd name="adj1" fmla="val -69921"/>
              <a:gd name="adj2" fmla="val 160676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39" name="Line 223"/>
          <p:cNvSpPr>
            <a:spLocks noChangeShapeType="1"/>
          </p:cNvSpPr>
          <p:nvPr/>
        </p:nvSpPr>
        <p:spPr bwMode="auto">
          <a:xfrm flipH="1">
            <a:off x="3708400" y="1881188"/>
            <a:ext cx="114300" cy="579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66242" name="AutoShape 226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202213"/>
              <a:gd name="adj2" fmla="val -4791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Distance to parent</a:t>
            </a:r>
            <a:endParaRPr lang="cs-CZ"/>
          </a:p>
        </p:txBody>
      </p:sp>
      <p:sp>
        <p:nvSpPr>
          <p:cNvPr id="1366243" name="AutoShape 227"/>
          <p:cNvSpPr>
            <a:spLocks noChangeArrowheads="1"/>
          </p:cNvSpPr>
          <p:nvPr/>
        </p:nvSpPr>
        <p:spPr bwMode="auto">
          <a:xfrm>
            <a:off x="838200" y="5715000"/>
            <a:ext cx="1219200" cy="609600"/>
          </a:xfrm>
          <a:prstGeom prst="wedgeRoundRectCallout">
            <a:avLst>
              <a:gd name="adj1" fmla="val 107944"/>
              <a:gd name="adj2" fmla="val -98699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Leaf entries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6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6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6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6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6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6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6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66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6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240" grpId="0" animBg="1"/>
      <p:bldP spid="1366237" grpId="0" animBg="1"/>
      <p:bldP spid="1366236" grpId="0" animBg="1"/>
      <p:bldP spid="1366230" grpId="0" animBg="1"/>
      <p:bldP spid="1366231" grpId="0" animBg="1"/>
      <p:bldP spid="1366232" grpId="0" animBg="1"/>
      <p:bldP spid="1366233" grpId="0" animBg="1"/>
      <p:bldP spid="1366229" grpId="0" animBg="1"/>
      <p:bldP spid="1366234" grpId="0" animBg="1"/>
      <p:bldP spid="1366238" grpId="0" animBg="1"/>
      <p:bldP spid="1366244" grpId="0" animBg="1"/>
      <p:bldP spid="1366235" grpId="0" animBg="1"/>
      <p:bldP spid="1366239" grpId="0" animBg="1"/>
      <p:bldP spid="1366242" grpId="0" animBg="1"/>
      <p:bldP spid="136624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Similarity Search:</a:t>
            </a:r>
            <a:endParaRPr lang="cs-CZ" altLang="en-US"/>
          </a:p>
        </p:txBody>
      </p:sp>
      <p:sp>
        <p:nvSpPr>
          <p:cNvPr id="4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Part II, Chapter 3</a:t>
            </a:r>
          </a:p>
        </p:txBody>
      </p:sp>
      <p:sp>
        <p:nvSpPr>
          <p:cNvPr id="4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32BF27-B4F5-4E4B-A34F-A0ACCDD14603}" type="slidenum">
              <a:rPr lang="cs-CZ" altLang="en-US">
                <a:latin typeface="Garamond" panose="02020404030301010803" pitchFamily="18" charset="0"/>
              </a:rPr>
              <a:pPr eaLnBrk="1" hangingPunct="1"/>
              <a:t>48</a:t>
            </a:fld>
            <a:endParaRPr lang="cs-CZ" altLang="en-US">
              <a:latin typeface="Garamond" panose="02020404030301010803" pitchFamily="18" charset="0"/>
            </a:endParaRPr>
          </a:p>
        </p:txBody>
      </p:sp>
      <p:sp>
        <p:nvSpPr>
          <p:cNvPr id="26629" name="Line 2"/>
          <p:cNvSpPr>
            <a:spLocks noChangeShapeType="1"/>
          </p:cNvSpPr>
          <p:nvPr/>
        </p:nvSpPr>
        <p:spPr bwMode="auto">
          <a:xfrm flipH="1">
            <a:off x="7316788" y="4308475"/>
            <a:ext cx="3746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 flipV="1">
            <a:off x="6175375" y="4641850"/>
            <a:ext cx="290513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 flipH="1">
            <a:off x="1828800" y="4802188"/>
            <a:ext cx="368300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V="1">
            <a:off x="3557588" y="3884613"/>
            <a:ext cx="314325" cy="284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M-tree: Range Search</a:t>
            </a:r>
            <a:endParaRPr lang="cs-CZ" altLang="cs-CZ" smtClean="0"/>
          </a:p>
        </p:txBody>
      </p:sp>
      <p:sp>
        <p:nvSpPr>
          <p:cNvPr id="2663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1336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dirty="0" smtClean="0"/>
              <a:t>Given </a:t>
            </a:r>
            <a:r>
              <a:rPr lang="en-US" altLang="cs-CZ" i="1" dirty="0" smtClean="0"/>
              <a:t>R</a:t>
            </a:r>
            <a:r>
              <a:rPr lang="en-US" altLang="cs-CZ" dirty="0" smtClean="0"/>
              <a:t>(</a:t>
            </a:r>
            <a:r>
              <a:rPr lang="en-US" altLang="cs-CZ" i="1" dirty="0" err="1" smtClean="0"/>
              <a:t>q,r</a:t>
            </a:r>
            <a:r>
              <a:rPr lang="en-US" altLang="cs-CZ" dirty="0" smtClean="0"/>
              <a:t>):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T</a:t>
            </a:r>
            <a:r>
              <a:rPr lang="en-US" altLang="cs-CZ" dirty="0" err="1" smtClean="0"/>
              <a:t>raverse</a:t>
            </a:r>
            <a:r>
              <a:rPr lang="en-US" altLang="cs-CZ" dirty="0" smtClean="0"/>
              <a:t> the tree in a depth-first manner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I</a:t>
            </a:r>
            <a:r>
              <a:rPr lang="en-US" altLang="cs-CZ" dirty="0" smtClean="0"/>
              <a:t>n an internal node, for each entry </a:t>
            </a:r>
            <a:r>
              <a:rPr lang="en-US" altLang="cs-CZ" dirty="0" smtClean="0">
                <a:sym typeface="Symbol" panose="05050102010706020507" pitchFamily="18" charset="2"/>
              </a:rPr>
              <a:t></a:t>
            </a:r>
            <a:r>
              <a:rPr lang="en-US" altLang="cs-CZ" i="1" dirty="0" err="1" smtClean="0"/>
              <a:t>p,r</a:t>
            </a:r>
            <a:r>
              <a:rPr lang="en-US" altLang="cs-CZ" i="1" baseline="30000" dirty="0" err="1" smtClean="0"/>
              <a:t>c</a:t>
            </a:r>
            <a:r>
              <a:rPr lang="en-US" altLang="cs-CZ" i="1" dirty="0" err="1" smtClean="0"/>
              <a:t>,d</a:t>
            </a:r>
            <a:r>
              <a:rPr lang="en-US" altLang="cs-CZ" dirty="0" smtClean="0"/>
              <a:t>(</a:t>
            </a:r>
            <a:r>
              <a:rPr lang="en-US" altLang="cs-CZ" i="1" dirty="0" err="1" smtClean="0"/>
              <a:t>p,p</a:t>
            </a:r>
            <a:r>
              <a:rPr lang="en-US" altLang="cs-CZ" i="1" baseline="30000" dirty="0" err="1" smtClean="0"/>
              <a:t>p</a:t>
            </a:r>
            <a:r>
              <a:rPr lang="en-US" altLang="cs-CZ" dirty="0" smtClean="0"/>
              <a:t>)</a:t>
            </a:r>
            <a:r>
              <a:rPr lang="en-US" altLang="cs-CZ" i="1" dirty="0" smtClean="0"/>
              <a:t>,</a:t>
            </a:r>
            <a:r>
              <a:rPr lang="en-US" altLang="cs-CZ" i="1" dirty="0" err="1" smtClean="0"/>
              <a:t>ptr</a:t>
            </a:r>
            <a:r>
              <a:rPr lang="en-US" altLang="cs-CZ" dirty="0" smtClean="0">
                <a:sym typeface="Symbol" panose="05050102010706020507" pitchFamily="18" charset="2"/>
              </a:rPr>
              <a:t>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 smtClean="0"/>
              <a:t>P</a:t>
            </a:r>
            <a:r>
              <a:rPr lang="en-US" altLang="cs-CZ" dirty="0" smtClean="0"/>
              <a:t>rune the subtree if |</a:t>
            </a:r>
            <a:r>
              <a:rPr lang="en-US" altLang="cs-CZ" i="1" dirty="0" smtClean="0"/>
              <a:t>d</a:t>
            </a:r>
            <a:r>
              <a:rPr lang="en-US" altLang="cs-CZ" dirty="0" smtClean="0"/>
              <a:t>(</a:t>
            </a:r>
            <a:r>
              <a:rPr lang="en-US" altLang="cs-CZ" i="1" dirty="0" err="1" smtClean="0"/>
              <a:t>q,p</a:t>
            </a:r>
            <a:r>
              <a:rPr lang="en-US" altLang="cs-CZ" i="1" baseline="30000" dirty="0" err="1" smtClean="0"/>
              <a:t>p</a:t>
            </a:r>
            <a:r>
              <a:rPr lang="en-US" altLang="cs-CZ" dirty="0" smtClean="0"/>
              <a:t>)</a:t>
            </a:r>
            <a:r>
              <a:rPr lang="en-US" altLang="cs-CZ" i="1" dirty="0" smtClean="0"/>
              <a:t> – d</a:t>
            </a:r>
            <a:r>
              <a:rPr lang="en-US" altLang="cs-CZ" dirty="0" smtClean="0"/>
              <a:t>(</a:t>
            </a:r>
            <a:r>
              <a:rPr lang="en-US" altLang="cs-CZ" i="1" dirty="0" err="1" smtClean="0"/>
              <a:t>p,p</a:t>
            </a:r>
            <a:r>
              <a:rPr lang="en-US" altLang="cs-CZ" i="1" baseline="30000" dirty="0" err="1" smtClean="0"/>
              <a:t>p</a:t>
            </a:r>
            <a:r>
              <a:rPr lang="en-US" altLang="cs-CZ" dirty="0" smtClean="0"/>
              <a:t>)|</a:t>
            </a:r>
            <a:r>
              <a:rPr lang="en-US" altLang="cs-CZ" i="1" dirty="0" smtClean="0"/>
              <a:t> – </a:t>
            </a:r>
            <a:r>
              <a:rPr lang="en-US" altLang="cs-CZ" i="1" dirty="0" err="1" smtClean="0"/>
              <a:t>r</a:t>
            </a:r>
            <a:r>
              <a:rPr lang="en-US" altLang="cs-CZ" i="1" baseline="30000" dirty="0" err="1" smtClean="0"/>
              <a:t>c</a:t>
            </a:r>
            <a:r>
              <a:rPr lang="en-US" altLang="cs-CZ" i="1" dirty="0" smtClean="0"/>
              <a:t> &gt; r</a:t>
            </a:r>
            <a:endParaRPr lang="en-US" alt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cs-CZ" dirty="0" smtClean="0"/>
              <a:t>Application of the pivot-pivot constraint</a:t>
            </a:r>
            <a:endParaRPr lang="cs-CZ" altLang="cs-CZ" dirty="0" smtClean="0"/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745163" y="4522788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6" name="Group 9"/>
          <p:cNvGrpSpPr>
            <a:grpSpLocks/>
          </p:cNvGrpSpPr>
          <p:nvPr/>
        </p:nvGrpSpPr>
        <p:grpSpPr bwMode="auto">
          <a:xfrm>
            <a:off x="6103938" y="4868863"/>
            <a:ext cx="384175" cy="366712"/>
            <a:chOff x="3787" y="3249"/>
            <a:chExt cx="242" cy="231"/>
          </a:xfrm>
        </p:grpSpPr>
        <p:sp>
          <p:nvSpPr>
            <p:cNvPr id="26667" name="Rectangle 10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8" name="Text Box 11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7" name="Oval 12"/>
          <p:cNvSpPr>
            <a:spLocks noChangeArrowheads="1"/>
          </p:cNvSpPr>
          <p:nvPr/>
        </p:nvSpPr>
        <p:spPr bwMode="auto">
          <a:xfrm>
            <a:off x="3132138" y="3733800"/>
            <a:ext cx="863600" cy="8636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6638" name="Group 13"/>
          <p:cNvGrpSpPr>
            <a:grpSpLocks/>
          </p:cNvGrpSpPr>
          <p:nvPr/>
        </p:nvGrpSpPr>
        <p:grpSpPr bwMode="auto">
          <a:xfrm>
            <a:off x="3476625" y="4110038"/>
            <a:ext cx="384175" cy="366712"/>
            <a:chOff x="3787" y="3249"/>
            <a:chExt cx="242" cy="231"/>
          </a:xfrm>
        </p:grpSpPr>
        <p:sp>
          <p:nvSpPr>
            <p:cNvPr id="26665" name="Rectangle 14"/>
            <p:cNvSpPr>
              <a:spLocks noChangeArrowheads="1"/>
            </p:cNvSpPr>
            <p:nvPr/>
          </p:nvSpPr>
          <p:spPr bwMode="auto">
            <a:xfrm>
              <a:off x="3787" y="3249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666" name="Text Box 15"/>
            <p:cNvSpPr txBox="1">
              <a:spLocks noChangeArrowheads="1"/>
            </p:cNvSpPr>
            <p:nvPr/>
          </p:nvSpPr>
          <p:spPr bwMode="auto">
            <a:xfrm>
              <a:off x="3833" y="324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q</a:t>
              </a:r>
            </a:p>
          </p:txBody>
        </p:sp>
      </p:grpSp>
      <p:sp>
        <p:nvSpPr>
          <p:cNvPr id="26639" name="AutoShape 16"/>
          <p:cNvSpPr>
            <a:spLocks noChangeArrowheads="1"/>
          </p:cNvSpPr>
          <p:nvPr/>
        </p:nvSpPr>
        <p:spPr bwMode="auto">
          <a:xfrm>
            <a:off x="7620000" y="4243388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0" name="AutoShape 17"/>
          <p:cNvSpPr>
            <a:spLocks noChangeArrowheads="1"/>
          </p:cNvSpPr>
          <p:nvPr/>
        </p:nvSpPr>
        <p:spPr bwMode="auto">
          <a:xfrm>
            <a:off x="5313363" y="39624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1" name="AutoShape 18"/>
          <p:cNvSpPr>
            <a:spLocks noChangeArrowheads="1"/>
          </p:cNvSpPr>
          <p:nvPr/>
        </p:nvSpPr>
        <p:spPr bwMode="auto">
          <a:xfrm>
            <a:off x="1411288" y="4038600"/>
            <a:ext cx="144462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2" name="AutoShape 19"/>
          <p:cNvSpPr>
            <a:spLocks noChangeArrowheads="1"/>
          </p:cNvSpPr>
          <p:nvPr/>
        </p:nvSpPr>
        <p:spPr bwMode="auto">
          <a:xfrm>
            <a:off x="2133600" y="4724400"/>
            <a:ext cx="144463" cy="142875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3" name="Text Box 20"/>
          <p:cNvSpPr txBox="1">
            <a:spLocks noChangeArrowheads="1"/>
          </p:cNvSpPr>
          <p:nvPr/>
        </p:nvSpPr>
        <p:spPr bwMode="auto">
          <a:xfrm>
            <a:off x="6319838" y="46672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7545388" y="38735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7689850" y="4233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7402513" y="4449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7042150" y="3657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7834313" y="46656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7113588" y="45212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0" name="Text Box 27"/>
          <p:cNvSpPr txBox="1">
            <a:spLocks noChangeArrowheads="1"/>
          </p:cNvSpPr>
          <p:nvPr/>
        </p:nvSpPr>
        <p:spPr bwMode="auto">
          <a:xfrm>
            <a:off x="4953000" y="4017963"/>
            <a:ext cx="395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>
            <a:off x="5418138" y="4062413"/>
            <a:ext cx="682625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5456238" y="4037013"/>
            <a:ext cx="2151062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53" name="Arc 30"/>
          <p:cNvSpPr>
            <a:spLocks/>
          </p:cNvSpPr>
          <p:nvPr/>
        </p:nvSpPr>
        <p:spPr bwMode="auto">
          <a:xfrm flipV="1">
            <a:off x="5529263" y="37131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4" name="Text Box 31"/>
          <p:cNvSpPr txBox="1">
            <a:spLocks noChangeArrowheads="1"/>
          </p:cNvSpPr>
          <p:nvPr/>
        </p:nvSpPr>
        <p:spPr bwMode="auto">
          <a:xfrm>
            <a:off x="3706813" y="387826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i="1"/>
              <a:t>r</a:t>
            </a: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2051050" y="43815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6" name="Text Box 33"/>
          <p:cNvSpPr txBox="1">
            <a:spLocks noChangeArrowheads="1"/>
          </p:cNvSpPr>
          <p:nvPr/>
        </p:nvSpPr>
        <p:spPr bwMode="auto">
          <a:xfrm>
            <a:off x="2195513" y="474186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endParaRPr lang="cs-CZ" altLang="cs-CZ" i="1" baseline="-25000"/>
          </a:p>
        </p:txBody>
      </p:sp>
      <p:sp>
        <p:nvSpPr>
          <p:cNvPr id="26657" name="Text Box 34"/>
          <p:cNvSpPr txBox="1">
            <a:spLocks noChangeArrowheads="1"/>
          </p:cNvSpPr>
          <p:nvPr/>
        </p:nvSpPr>
        <p:spPr bwMode="auto">
          <a:xfrm>
            <a:off x="1908175" y="49577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r</a:t>
            </a:r>
            <a:r>
              <a:rPr lang="en-US" altLang="cs-CZ" i="1" baseline="30000"/>
              <a:t>c</a:t>
            </a:r>
            <a:endParaRPr lang="cs-CZ" altLang="cs-CZ" i="1" baseline="30000"/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1547813" y="4165600"/>
            <a:ext cx="12954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2339975" y="5173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1619250" y="5029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6661" name="Text Box 38"/>
          <p:cNvSpPr txBox="1">
            <a:spLocks noChangeArrowheads="1"/>
          </p:cNvSpPr>
          <p:nvPr/>
        </p:nvSpPr>
        <p:spPr bwMode="auto">
          <a:xfrm>
            <a:off x="1042988" y="4094163"/>
            <a:ext cx="395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i="1"/>
              <a:t>p</a:t>
            </a:r>
            <a:r>
              <a:rPr lang="en-US" altLang="cs-CZ" i="1" baseline="30000"/>
              <a:t>p</a:t>
            </a:r>
            <a:endParaRPr lang="cs-CZ" altLang="cs-CZ" i="1" baseline="30000"/>
          </a:p>
        </p:txBody>
      </p:sp>
      <p:sp>
        <p:nvSpPr>
          <p:cNvPr id="26662" name="Line 39"/>
          <p:cNvSpPr>
            <a:spLocks noChangeShapeType="1"/>
          </p:cNvSpPr>
          <p:nvPr/>
        </p:nvSpPr>
        <p:spPr bwMode="auto">
          <a:xfrm>
            <a:off x="1506538" y="4146550"/>
            <a:ext cx="650875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3" name="Line 40"/>
          <p:cNvSpPr>
            <a:spLocks noChangeShapeType="1"/>
          </p:cNvSpPr>
          <p:nvPr/>
        </p:nvSpPr>
        <p:spPr bwMode="auto">
          <a:xfrm>
            <a:off x="1557338" y="4114800"/>
            <a:ext cx="1914525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64" name="Arc 41"/>
          <p:cNvSpPr>
            <a:spLocks/>
          </p:cNvSpPr>
          <p:nvPr/>
        </p:nvSpPr>
        <p:spPr bwMode="auto">
          <a:xfrm flipV="1">
            <a:off x="1619250" y="3789363"/>
            <a:ext cx="1441450" cy="1933575"/>
          </a:xfrm>
          <a:custGeom>
            <a:avLst/>
            <a:gdLst>
              <a:gd name="T0" fmla="*/ 443246 w 21600"/>
              <a:gd name="T1" fmla="*/ 0 h 24558"/>
              <a:gd name="T2" fmla="*/ 1416492 w 21600"/>
              <a:gd name="T3" fmla="*/ 1933575 h 24558"/>
              <a:gd name="T4" fmla="*/ 0 w 21600"/>
              <a:gd name="T5" fmla="*/ 1618241 h 24558"/>
              <a:gd name="T6" fmla="*/ 0 60000 65536"/>
              <a:gd name="T7" fmla="*/ 0 60000 65536"/>
              <a:gd name="T8" fmla="*/ 0 60000 65536"/>
              <a:gd name="T9" fmla="*/ 0 w 21600"/>
              <a:gd name="T10" fmla="*/ 0 h 24558"/>
              <a:gd name="T11" fmla="*/ 21600 w 21600"/>
              <a:gd name="T12" fmla="*/ 24558 h 245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4558" fill="none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</a:path>
              <a:path w="21600" h="24558" stroke="0" extrusionOk="0">
                <a:moveTo>
                  <a:pt x="6642" y="-1"/>
                </a:moveTo>
                <a:cubicBezTo>
                  <a:pt x="15558" y="2881"/>
                  <a:pt x="21600" y="11182"/>
                  <a:pt x="21600" y="20553"/>
                </a:cubicBezTo>
                <a:cubicBezTo>
                  <a:pt x="21600" y="21896"/>
                  <a:pt x="21474" y="23237"/>
                  <a:pt x="21225" y="24557"/>
                </a:cubicBezTo>
                <a:lnTo>
                  <a:pt x="0" y="2055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93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Similarity Search:</a:t>
            </a:r>
            <a:endParaRPr lang="cs-CZ" altLang="en-US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Part II, Chapter 3</a:t>
            </a:r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4977B2-6523-46F5-95F3-3DF66400A36D}" type="slidenum">
              <a:rPr lang="cs-CZ" altLang="en-US">
                <a:latin typeface="Garamond" panose="02020404030301010803" pitchFamily="18" charset="0"/>
              </a:rPr>
              <a:pPr eaLnBrk="1" hangingPunct="1"/>
              <a:t>49</a:t>
            </a:fld>
            <a:endParaRPr lang="cs-CZ" altLang="en-US">
              <a:latin typeface="Garamond" panose="02020404030301010803" pitchFamily="18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M-tree: Range Search (cont.)</a:t>
            </a:r>
            <a:endParaRPr lang="cs-CZ" altLang="cs-CZ" smtClean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5307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cs-CZ" smtClean="0"/>
              <a:t>If not discarded, compute </a:t>
            </a:r>
            <a:r>
              <a:rPr lang="en-US" altLang="cs-CZ" i="1" smtClean="0"/>
              <a:t>d</a:t>
            </a:r>
            <a:r>
              <a:rPr lang="en-US" altLang="cs-CZ" smtClean="0"/>
              <a:t>(</a:t>
            </a:r>
            <a:r>
              <a:rPr lang="en-US" altLang="cs-CZ" i="1" smtClean="0"/>
              <a:t>q,p</a:t>
            </a:r>
            <a:r>
              <a:rPr lang="en-US" altLang="cs-CZ" smtClean="0"/>
              <a:t>) and</a:t>
            </a:r>
          </a:p>
          <a:p>
            <a:pPr lvl="1" eaLnBrk="1" hangingPunct="1"/>
            <a:r>
              <a:rPr lang="en-US" altLang="cs-CZ" smtClean="0"/>
              <a:t>Prune the subtree if </a:t>
            </a:r>
            <a:r>
              <a:rPr lang="en-US" altLang="cs-CZ" i="1" smtClean="0"/>
              <a:t>d</a:t>
            </a:r>
            <a:r>
              <a:rPr lang="en-US" altLang="cs-CZ" smtClean="0"/>
              <a:t>(</a:t>
            </a:r>
            <a:r>
              <a:rPr lang="en-US" altLang="cs-CZ" i="1" smtClean="0"/>
              <a:t>q,p</a:t>
            </a:r>
            <a:r>
              <a:rPr lang="en-US" altLang="cs-CZ" smtClean="0"/>
              <a:t>)</a:t>
            </a:r>
            <a:r>
              <a:rPr lang="en-US" altLang="cs-CZ" i="1" smtClean="0"/>
              <a:t> – r</a:t>
            </a:r>
            <a:r>
              <a:rPr lang="en-US" altLang="cs-CZ" i="1" baseline="30000" smtClean="0"/>
              <a:t>c</a:t>
            </a:r>
            <a:r>
              <a:rPr lang="en-US" altLang="cs-CZ" i="1" smtClean="0"/>
              <a:t> &gt; r</a:t>
            </a:r>
          </a:p>
          <a:p>
            <a:pPr lvl="1" eaLnBrk="1" hangingPunct="1"/>
            <a:r>
              <a:rPr lang="en-US" altLang="cs-CZ" smtClean="0"/>
              <a:t>Application of the range-pivot constraint</a:t>
            </a:r>
          </a:p>
          <a:p>
            <a:pPr lvl="1" eaLnBrk="1" hangingPunct="1"/>
            <a:endParaRPr lang="en-US" altLang="cs-CZ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 smtClean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cs-CZ" smtClean="0"/>
          </a:p>
          <a:p>
            <a:pPr eaLnBrk="1" hangingPunct="1"/>
            <a:r>
              <a:rPr lang="en-US" altLang="cs-CZ" smtClean="0"/>
              <a:t>All non-pruned entries are searched recursively.</a:t>
            </a:r>
            <a:endParaRPr lang="cs-CZ" altLang="cs-CZ" smtClean="0"/>
          </a:p>
        </p:txBody>
      </p:sp>
      <p:grpSp>
        <p:nvGrpSpPr>
          <p:cNvPr id="27655" name="Group 4"/>
          <p:cNvGrpSpPr>
            <a:grpSpLocks/>
          </p:cNvGrpSpPr>
          <p:nvPr/>
        </p:nvGrpSpPr>
        <p:grpSpPr bwMode="auto">
          <a:xfrm>
            <a:off x="3060700" y="3200400"/>
            <a:ext cx="2374900" cy="1295400"/>
            <a:chOff x="1928" y="2016"/>
            <a:chExt cx="1496" cy="816"/>
          </a:xfrm>
        </p:grpSpPr>
        <p:sp>
          <p:nvSpPr>
            <p:cNvPr id="27656" name="Line 5"/>
            <p:cNvSpPr>
              <a:spLocks noChangeShapeType="1"/>
            </p:cNvSpPr>
            <p:nvPr/>
          </p:nvSpPr>
          <p:spPr bwMode="auto">
            <a:xfrm flipV="1">
              <a:off x="2342" y="2053"/>
              <a:ext cx="138" cy="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7" name="Line 6"/>
            <p:cNvSpPr>
              <a:spLocks noChangeShapeType="1"/>
            </p:cNvSpPr>
            <p:nvPr/>
          </p:nvSpPr>
          <p:spPr bwMode="auto">
            <a:xfrm flipV="1">
              <a:off x="3150" y="2103"/>
              <a:ext cx="188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658" name="Oval 7"/>
            <p:cNvSpPr>
              <a:spLocks noChangeArrowheads="1"/>
            </p:cNvSpPr>
            <p:nvPr/>
          </p:nvSpPr>
          <p:spPr bwMode="auto">
            <a:xfrm>
              <a:off x="2880" y="2016"/>
              <a:ext cx="544" cy="5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27659" name="Group 8"/>
            <p:cNvGrpSpPr>
              <a:grpSpLocks/>
            </p:cNvGrpSpPr>
            <p:nvPr/>
          </p:nvGrpSpPr>
          <p:grpSpPr bwMode="auto">
            <a:xfrm>
              <a:off x="3102" y="2251"/>
              <a:ext cx="242" cy="231"/>
              <a:chOff x="3787" y="3249"/>
              <a:chExt cx="242" cy="231"/>
            </a:xfrm>
          </p:grpSpPr>
          <p:sp>
            <p:nvSpPr>
              <p:cNvPr id="27669" name="Rectangle 9"/>
              <p:cNvSpPr>
                <a:spLocks noChangeArrowheads="1"/>
              </p:cNvSpPr>
              <p:nvPr/>
            </p:nvSpPr>
            <p:spPr bwMode="auto">
              <a:xfrm>
                <a:off x="3787" y="3249"/>
                <a:ext cx="91" cy="9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27670" name="Text Box 10"/>
              <p:cNvSpPr txBox="1">
                <a:spLocks noChangeArrowheads="1"/>
              </p:cNvSpPr>
              <p:nvPr/>
            </p:nvSpPr>
            <p:spPr bwMode="auto">
              <a:xfrm>
                <a:off x="3833" y="324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cs-CZ" i="1"/>
                  <a:t>q</a:t>
                </a:r>
              </a:p>
            </p:txBody>
          </p:sp>
        </p:grpSp>
        <p:sp>
          <p:nvSpPr>
            <p:cNvPr id="27660" name="AutoShape 11"/>
            <p:cNvSpPr>
              <a:spLocks noChangeArrowheads="1"/>
            </p:cNvSpPr>
            <p:nvPr/>
          </p:nvSpPr>
          <p:spPr bwMode="auto">
            <a:xfrm>
              <a:off x="2294" y="2385"/>
              <a:ext cx="91" cy="9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1" name="Text Box 12"/>
            <p:cNvSpPr txBox="1">
              <a:spLocks noChangeArrowheads="1"/>
            </p:cNvSpPr>
            <p:nvPr/>
          </p:nvSpPr>
          <p:spPr bwMode="auto">
            <a:xfrm>
              <a:off x="2336" y="2379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p</a:t>
              </a:r>
              <a:endParaRPr lang="cs-CZ" altLang="cs-CZ" i="1" baseline="-25000"/>
            </a:p>
          </p:txBody>
        </p:sp>
        <p:sp>
          <p:nvSpPr>
            <p:cNvPr id="27662" name="Text Box 13"/>
            <p:cNvSpPr txBox="1">
              <a:spLocks noChangeArrowheads="1"/>
            </p:cNvSpPr>
            <p:nvPr/>
          </p:nvSpPr>
          <p:spPr bwMode="auto">
            <a:xfrm>
              <a:off x="2472" y="215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cs-CZ" i="1"/>
                <a:t>r</a:t>
              </a:r>
              <a:r>
                <a:rPr lang="en-US" altLang="cs-CZ" i="1" baseline="30000"/>
                <a:t>c</a:t>
              </a:r>
              <a:endParaRPr lang="cs-CZ" altLang="cs-CZ" i="1" baseline="30000"/>
            </a:p>
          </p:txBody>
        </p:sp>
        <p:sp>
          <p:nvSpPr>
            <p:cNvPr id="27663" name="Oval 14"/>
            <p:cNvSpPr>
              <a:spLocks noChangeArrowheads="1"/>
            </p:cNvSpPr>
            <p:nvPr/>
          </p:nvSpPr>
          <p:spPr bwMode="auto">
            <a:xfrm>
              <a:off x="1928" y="2016"/>
              <a:ext cx="816" cy="8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4" name="Text Box 15"/>
            <p:cNvSpPr txBox="1">
              <a:spLocks noChangeArrowheads="1"/>
            </p:cNvSpPr>
            <p:nvPr/>
          </p:nvSpPr>
          <p:spPr bwMode="auto">
            <a:xfrm>
              <a:off x="3242" y="2107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i="1"/>
                <a:t>r</a:t>
              </a:r>
            </a:p>
          </p:txBody>
        </p:sp>
        <p:sp>
          <p:nvSpPr>
            <p:cNvPr id="27665" name="Oval 16"/>
            <p:cNvSpPr>
              <a:spLocks noChangeArrowheads="1"/>
            </p:cNvSpPr>
            <p:nvPr/>
          </p:nvSpPr>
          <p:spPr bwMode="auto">
            <a:xfrm>
              <a:off x="2109" y="2152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6" name="Oval 17"/>
            <p:cNvSpPr>
              <a:spLocks noChangeArrowheads="1"/>
            </p:cNvSpPr>
            <p:nvPr/>
          </p:nvSpPr>
          <p:spPr bwMode="auto">
            <a:xfrm>
              <a:off x="2427" y="2651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7" name="Oval 18"/>
            <p:cNvSpPr>
              <a:spLocks noChangeArrowheads="1"/>
            </p:cNvSpPr>
            <p:nvPr/>
          </p:nvSpPr>
          <p:spPr bwMode="auto">
            <a:xfrm>
              <a:off x="1973" y="2560"/>
              <a:ext cx="91" cy="9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 flipV="1">
              <a:off x="2376" y="2308"/>
              <a:ext cx="728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189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similar?</a:t>
            </a:r>
            <a:endParaRPr lang="cs-CZ" dirty="0"/>
          </a:p>
        </p:txBody>
      </p:sp>
      <p:pic>
        <p:nvPicPr>
          <p:cNvPr id="4" name="Picture 28" descr="http://html.slidesharecdn.com/similarity-120222193728-phpapp02/output001.png?1329961814"/>
          <p:cNvPicPr>
            <a:picLocks noChangeAspect="1" noChangeArrowheads="1"/>
          </p:cNvPicPr>
          <p:nvPr/>
        </p:nvPicPr>
        <p:blipFill>
          <a:blip r:embed="rId2"/>
          <a:srcRect l="10417" t="33334" r="10169" b="29166"/>
          <a:stretch>
            <a:fillRect/>
          </a:stretch>
        </p:blipFill>
        <p:spPr bwMode="auto">
          <a:xfrm>
            <a:off x="1071538" y="2928934"/>
            <a:ext cx="7143800" cy="2530019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Line 2"/>
          <p:cNvSpPr>
            <a:spLocks noChangeShapeType="1"/>
          </p:cNvSpPr>
          <p:nvPr/>
        </p:nvSpPr>
        <p:spPr bwMode="auto">
          <a:xfrm flipH="1">
            <a:off x="2051050" y="37893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7" name="Line 3"/>
          <p:cNvSpPr>
            <a:spLocks noChangeShapeType="1"/>
          </p:cNvSpPr>
          <p:nvPr/>
        </p:nvSpPr>
        <p:spPr bwMode="auto">
          <a:xfrm flipH="1">
            <a:off x="2627313" y="37163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8" name="Line 4"/>
          <p:cNvSpPr>
            <a:spLocks noChangeShapeType="1"/>
          </p:cNvSpPr>
          <p:nvPr/>
        </p:nvSpPr>
        <p:spPr bwMode="auto">
          <a:xfrm flipH="1">
            <a:off x="104298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29" name="Line 5"/>
          <p:cNvSpPr>
            <a:spLocks noChangeShapeType="1"/>
          </p:cNvSpPr>
          <p:nvPr/>
        </p:nvSpPr>
        <p:spPr bwMode="auto">
          <a:xfrm flipH="1">
            <a:off x="1476375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0" name="Line 6"/>
          <p:cNvSpPr>
            <a:spLocks noChangeShapeType="1"/>
          </p:cNvSpPr>
          <p:nvPr/>
        </p:nvSpPr>
        <p:spPr bwMode="auto">
          <a:xfrm flipH="1">
            <a:off x="2916238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1" name="Line 7"/>
          <p:cNvSpPr>
            <a:spLocks noChangeShapeType="1"/>
          </p:cNvSpPr>
          <p:nvPr/>
        </p:nvSpPr>
        <p:spPr bwMode="auto">
          <a:xfrm flipH="1">
            <a:off x="3492500" y="15573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800100" indent="-800100" defTabSz="914400"/>
            <a:r>
              <a:rPr lang="en-US" dirty="0"/>
              <a:t>D-Index </a:t>
            </a:r>
            <a:r>
              <a:rPr lang="en-US" sz="3100" dirty="0"/>
              <a:t>[Dohnal, Gennaro, Zezula, MTA 2002]</a:t>
            </a:r>
            <a:endParaRPr lang="cs-CZ" sz="3100" dirty="0"/>
          </a:p>
        </p:txBody>
      </p:sp>
      <p:sp>
        <p:nvSpPr>
          <p:cNvPr id="180233" name="AutoShape 9"/>
          <p:cNvSpPr>
            <a:spLocks noChangeArrowheads="1"/>
          </p:cNvSpPr>
          <p:nvPr/>
        </p:nvSpPr>
        <p:spPr bwMode="auto">
          <a:xfrm>
            <a:off x="684213" y="1555750"/>
            <a:ext cx="3887787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4" name="AutoShape 10"/>
          <p:cNvSpPr>
            <a:spLocks noChangeArrowheads="1"/>
          </p:cNvSpPr>
          <p:nvPr/>
        </p:nvSpPr>
        <p:spPr bwMode="auto">
          <a:xfrm>
            <a:off x="2339975" y="2420938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3132138" y="1555750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6" name="AutoShape 12"/>
          <p:cNvSpPr>
            <a:spLocks noChangeArrowheads="1"/>
          </p:cNvSpPr>
          <p:nvPr/>
        </p:nvSpPr>
        <p:spPr bwMode="auto">
          <a:xfrm>
            <a:off x="1476375" y="1555750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7" name="AutoShape 13"/>
          <p:cNvSpPr>
            <a:spLocks noChangeArrowheads="1"/>
          </p:cNvSpPr>
          <p:nvPr/>
        </p:nvSpPr>
        <p:spPr bwMode="auto">
          <a:xfrm>
            <a:off x="684213" y="2420938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8" name="Rectangle 14"/>
          <p:cNvSpPr>
            <a:spLocks noChangeArrowheads="1"/>
          </p:cNvSpPr>
          <p:nvPr/>
        </p:nvSpPr>
        <p:spPr bwMode="auto">
          <a:xfrm>
            <a:off x="47879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39" name="Rectangle 15"/>
          <p:cNvSpPr>
            <a:spLocks noChangeArrowheads="1"/>
          </p:cNvSpPr>
          <p:nvPr/>
        </p:nvSpPr>
        <p:spPr bwMode="auto">
          <a:xfrm>
            <a:off x="5435600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0" name="Rectangle 16"/>
          <p:cNvSpPr>
            <a:spLocks noChangeArrowheads="1"/>
          </p:cNvSpPr>
          <p:nvPr/>
        </p:nvSpPr>
        <p:spPr bwMode="auto">
          <a:xfrm>
            <a:off x="60848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1" name="Rectangle 17"/>
          <p:cNvSpPr>
            <a:spLocks noChangeArrowheads="1"/>
          </p:cNvSpPr>
          <p:nvPr/>
        </p:nvSpPr>
        <p:spPr bwMode="auto">
          <a:xfrm>
            <a:off x="6732588" y="19891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2" name="Rectangle 18"/>
          <p:cNvSpPr>
            <a:spLocks noChangeArrowheads="1"/>
          </p:cNvSpPr>
          <p:nvPr/>
        </p:nvSpPr>
        <p:spPr bwMode="auto">
          <a:xfrm>
            <a:off x="7524750" y="1989138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43" name="Freeform 19"/>
          <p:cNvSpPr>
            <a:spLocks/>
          </p:cNvSpPr>
          <p:nvPr/>
        </p:nvSpPr>
        <p:spPr bwMode="auto">
          <a:xfrm>
            <a:off x="1042988" y="3357563"/>
            <a:ext cx="3097212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4" name="Line 20"/>
          <p:cNvSpPr>
            <a:spLocks noChangeShapeType="1"/>
          </p:cNvSpPr>
          <p:nvPr/>
        </p:nvSpPr>
        <p:spPr bwMode="auto">
          <a:xfrm flipH="1">
            <a:off x="1763713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5" name="Line 21"/>
          <p:cNvSpPr>
            <a:spLocks noChangeShapeType="1"/>
          </p:cNvSpPr>
          <p:nvPr/>
        </p:nvSpPr>
        <p:spPr bwMode="auto">
          <a:xfrm flipH="1">
            <a:off x="4140200" y="19891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6" name="Line 22"/>
          <p:cNvSpPr>
            <a:spLocks noChangeShapeType="1"/>
          </p:cNvSpPr>
          <p:nvPr/>
        </p:nvSpPr>
        <p:spPr bwMode="auto">
          <a:xfrm flipH="1">
            <a:off x="3779838" y="24209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7" name="Freeform 23"/>
          <p:cNvSpPr>
            <a:spLocks/>
          </p:cNvSpPr>
          <p:nvPr/>
        </p:nvSpPr>
        <p:spPr bwMode="auto">
          <a:xfrm>
            <a:off x="2051050" y="36798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8" name="Freeform 24"/>
          <p:cNvSpPr>
            <a:spLocks/>
          </p:cNvSpPr>
          <p:nvPr/>
        </p:nvSpPr>
        <p:spPr bwMode="auto">
          <a:xfrm>
            <a:off x="2051050" y="5191125"/>
            <a:ext cx="1062038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49" name="Line 25"/>
          <p:cNvSpPr>
            <a:spLocks noChangeShapeType="1"/>
          </p:cNvSpPr>
          <p:nvPr/>
        </p:nvSpPr>
        <p:spPr bwMode="auto">
          <a:xfrm flipH="1">
            <a:off x="2555875" y="4365625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0" name="Line 26"/>
          <p:cNvSpPr>
            <a:spLocks noChangeShapeType="1"/>
          </p:cNvSpPr>
          <p:nvPr/>
        </p:nvSpPr>
        <p:spPr bwMode="auto">
          <a:xfrm flipH="1">
            <a:off x="3132138" y="422116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1" name="Rectangle 27"/>
          <p:cNvSpPr>
            <a:spLocks noChangeArrowheads="1"/>
          </p:cNvSpPr>
          <p:nvPr/>
        </p:nvSpPr>
        <p:spPr bwMode="auto">
          <a:xfrm>
            <a:off x="47879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2" name="Rectangle 28"/>
          <p:cNvSpPr>
            <a:spLocks noChangeArrowheads="1"/>
          </p:cNvSpPr>
          <p:nvPr/>
        </p:nvSpPr>
        <p:spPr bwMode="auto">
          <a:xfrm>
            <a:off x="5435600" y="378936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3" name="Rectangle 29"/>
          <p:cNvSpPr>
            <a:spLocks noChangeArrowheads="1"/>
          </p:cNvSpPr>
          <p:nvPr/>
        </p:nvSpPr>
        <p:spPr bwMode="auto">
          <a:xfrm>
            <a:off x="6229350" y="3789363"/>
            <a:ext cx="647700" cy="503237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0254" name="Line 30"/>
          <p:cNvSpPr>
            <a:spLocks noChangeShapeType="1"/>
          </p:cNvSpPr>
          <p:nvPr/>
        </p:nvSpPr>
        <p:spPr bwMode="auto">
          <a:xfrm flipH="1">
            <a:off x="2339975" y="2852738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0255" name="Text Box 31"/>
          <p:cNvSpPr txBox="1">
            <a:spLocks noChangeArrowheads="1"/>
          </p:cNvSpPr>
          <p:nvPr/>
        </p:nvSpPr>
        <p:spPr bwMode="auto">
          <a:xfrm>
            <a:off x="5867400" y="60213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endParaRPr lang="en-US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6" name="Text Box 32"/>
          <p:cNvSpPr txBox="1">
            <a:spLocks noChangeArrowheads="1"/>
          </p:cNvSpPr>
          <p:nvPr/>
        </p:nvSpPr>
        <p:spPr bwMode="auto">
          <a:xfrm>
            <a:off x="4716463" y="12954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4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first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7" name="Text Box 33"/>
          <p:cNvSpPr txBox="1">
            <a:spLocks noChangeArrowheads="1"/>
          </p:cNvSpPr>
          <p:nvPr/>
        </p:nvSpPr>
        <p:spPr bwMode="auto">
          <a:xfrm>
            <a:off x="4716463" y="3086100"/>
            <a:ext cx="29035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2 separable buckets at </a:t>
            </a:r>
            <a:r>
              <a:rPr lang="cs-CZ" sz="200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2000">
                <a:solidFill>
                  <a:schemeClr val="tx1"/>
                </a:solidFill>
                <a:latin typeface="Arial" charset="0"/>
              </a:rPr>
              <a:t>second level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8" name="Text Box 34"/>
          <p:cNvSpPr txBox="1">
            <a:spLocks noChangeArrowheads="1"/>
          </p:cNvSpPr>
          <p:nvPr/>
        </p:nvSpPr>
        <p:spPr bwMode="auto">
          <a:xfrm>
            <a:off x="4716463" y="4529138"/>
            <a:ext cx="26749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ClrTx/>
              <a:buSzTx/>
              <a:buFontTx/>
              <a:buNone/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exclusion bucket of the whole structure</a:t>
            </a:r>
            <a:endParaRPr lang="cs-CZ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0259" name="Rectangle 35"/>
          <p:cNvSpPr>
            <a:spLocks noChangeArrowheads="1"/>
          </p:cNvSpPr>
          <p:nvPr/>
        </p:nvSpPr>
        <p:spPr bwMode="auto">
          <a:xfrm>
            <a:off x="4789488" y="5222875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9" name="Zástupný symbol pro datum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1" name="Zástupný symbol pro zápatí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2625 L 8.33333E-7 -1.48148E-6 " pathEditMode="relative" ptsTypes="AA">
                                      <p:cBhvr>
                                        <p:cTn id="58" dur="2000" fill="hold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375 C -0.04097 0.0544 -0.03576 0.11852 -0.07257 0.13912 C -0.10937 0.15972 -0.21788 0.14028 -0.2559 0.16134 C -0.29392 0.18241 -0.29184 0.24375 -0.30121 0.26551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DDD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22037 L -2.22222E-6 6.93889E-18 " pathEditMode="relative" ptsTypes="AA">
                                      <p:cBhvr>
                                        <p:cTn id="115" dur="2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0.03796 C -0.03386 0.06921 -0.03177 0.10069 -0.05122 0.11412 C -0.07066 0.12755 -0.13455 0.10232 -0.15243 0.11875 C -0.17032 0.13519 -0.15955 0.19607 -0.15834 0.2125 " pathEditMode="relative" ptsTypes="aaaA">
                                      <p:cBhvr>
                                        <p:cTn id="117" dur="2000" fill="hold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indefinite"/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CC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indefinite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nimBg="1"/>
      <p:bldP spid="180227" grpId="0" animBg="1"/>
      <p:bldP spid="180228" grpId="0" animBg="1"/>
      <p:bldP spid="180229" grpId="0" animBg="1"/>
      <p:bldP spid="180230" grpId="0" animBg="1"/>
      <p:bldP spid="180231" grpId="0" animBg="1"/>
      <p:bldP spid="180233" grpId="0" animBg="1"/>
      <p:bldP spid="180234" grpId="0" animBg="1"/>
      <p:bldP spid="180235" grpId="0" animBg="1"/>
      <p:bldP spid="180236" grpId="0" animBg="1"/>
      <p:bldP spid="180237" grpId="0" animBg="1"/>
      <p:bldP spid="180238" grpId="0" animBg="1"/>
      <p:bldP spid="180239" grpId="0" animBg="1"/>
      <p:bldP spid="180240" grpId="0" animBg="1"/>
      <p:bldP spid="180241" grpId="0" animBg="1"/>
      <p:bldP spid="180242" grpId="0" animBg="1"/>
      <p:bldP spid="180242" grpId="1" animBg="1"/>
      <p:bldP spid="180242" grpId="2" animBg="1"/>
      <p:bldP spid="180243" grpId="0" animBg="1"/>
      <p:bldP spid="180243" grpId="1" animBg="1"/>
      <p:bldP spid="180244" grpId="0" animBg="1"/>
      <p:bldP spid="180245" grpId="0" animBg="1"/>
      <p:bldP spid="180246" grpId="0" animBg="1"/>
      <p:bldP spid="180247" grpId="0" animBg="1"/>
      <p:bldP spid="180248" grpId="0" animBg="1"/>
      <p:bldP spid="180248" grpId="1" animBg="1"/>
      <p:bldP spid="180249" grpId="0" animBg="1"/>
      <p:bldP spid="180250" grpId="0" animBg="1"/>
      <p:bldP spid="180251" grpId="0" animBg="1"/>
      <p:bldP spid="180252" grpId="0" animBg="1"/>
      <p:bldP spid="180253" grpId="0" animBg="1"/>
      <p:bldP spid="180253" grpId="1" animBg="1"/>
      <p:bldP spid="180254" grpId="0" animBg="1"/>
      <p:bldP spid="180256" grpId="0"/>
      <p:bldP spid="180257" grpId="0"/>
      <p:bldP spid="180258" grpId="0"/>
      <p:bldP spid="18025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15900"/>
            <a:ext cx="7485063" cy="862013"/>
          </a:xfrm>
        </p:spPr>
        <p:txBody>
          <a:bodyPr/>
          <a:lstStyle/>
          <a:p>
            <a:r>
              <a:rPr lang="en-US"/>
              <a:t>D-index: Insertion</a:t>
            </a:r>
            <a:endParaRPr lang="cs-CZ"/>
          </a:p>
        </p:txBody>
      </p:sp>
      <p:sp>
        <p:nvSpPr>
          <p:cNvPr id="182275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6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7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79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0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81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2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3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4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5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6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7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8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7450138" y="1827213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1" name="Freeform 19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2" name="Line 20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3" name="Line 21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4" name="Line 22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5" name="Freeform 23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6" name="Freeform 24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7" name="Line 25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298" name="Rectangle 26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299" name="Rectangle 27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0" name="Rectangle 28"/>
          <p:cNvSpPr>
            <a:spLocks noChangeArrowheads="1"/>
          </p:cNvSpPr>
          <p:nvPr/>
        </p:nvSpPr>
        <p:spPr bwMode="auto">
          <a:xfrm>
            <a:off x="6154738" y="3627438"/>
            <a:ext cx="647700" cy="503237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1" name="Line 29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2" name="Rectangle 30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3" name="Oval 31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4" name="Oval 32"/>
          <p:cNvSpPr>
            <a:spLocks noChangeArrowheads="1"/>
          </p:cNvSpPr>
          <p:nvPr/>
        </p:nvSpPr>
        <p:spPr bwMode="auto">
          <a:xfrm>
            <a:off x="75438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24384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6" name="Oval 34"/>
          <p:cNvSpPr>
            <a:spLocks noChangeArrowheads="1"/>
          </p:cNvSpPr>
          <p:nvPr/>
        </p:nvSpPr>
        <p:spPr bwMode="auto">
          <a:xfrm>
            <a:off x="7848600" y="1905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7" name="Line 35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2308" name="Oval 36"/>
          <p:cNvSpPr>
            <a:spLocks noChangeArrowheads="1"/>
          </p:cNvSpPr>
          <p:nvPr/>
        </p:nvSpPr>
        <p:spPr bwMode="auto">
          <a:xfrm>
            <a:off x="2438400" y="36909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09" name="Oval 37"/>
          <p:cNvSpPr>
            <a:spLocks noChangeArrowheads="1"/>
          </p:cNvSpPr>
          <p:nvPr/>
        </p:nvSpPr>
        <p:spPr bwMode="auto">
          <a:xfrm>
            <a:off x="2438400" y="5203825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0" name="Oval 38"/>
          <p:cNvSpPr>
            <a:spLocks noChangeArrowheads="1"/>
          </p:cNvSpPr>
          <p:nvPr/>
        </p:nvSpPr>
        <p:spPr bwMode="auto">
          <a:xfrm>
            <a:off x="6400800" y="3733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1" name="Oval 39"/>
          <p:cNvSpPr>
            <a:spLocks noChangeArrowheads="1"/>
          </p:cNvSpPr>
          <p:nvPr/>
        </p:nvSpPr>
        <p:spPr bwMode="auto">
          <a:xfrm>
            <a:off x="4746625" y="519271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2" name="Oval 40"/>
          <p:cNvSpPr>
            <a:spLocks noChangeArrowheads="1"/>
          </p:cNvSpPr>
          <p:nvPr/>
        </p:nvSpPr>
        <p:spPr bwMode="auto">
          <a:xfrm>
            <a:off x="5616575" y="37782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2313" name="Oval 41"/>
          <p:cNvSpPr>
            <a:spLocks noChangeArrowheads="1"/>
          </p:cNvSpPr>
          <p:nvPr/>
        </p:nvSpPr>
        <p:spPr bwMode="auto">
          <a:xfrm>
            <a:off x="3135313" y="38100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5" name="Zástupný symbol pro datum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47" name="Zástupný symbol pro zápatí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7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788E-6 L 0.00052 0.26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1134 C -0.07187 0.04673 -0.14028 0.08235 -0.17517 0.1226 C -0.21007 0.16285 -0.20712 0.22947 -0.21284 0.25284 " pathEditMode="relative" ptsTypes="aaA">
                                      <p:cBhvr>
                                        <p:cTn id="33" dur="2000" fill="hold"/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10664E-6 L -0.00035 0.262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35253E-6 C -0.00747 0.02614 -0.01806 0.11288 -0.04497 0.15753 C -0.07188 0.20217 -0.13698 0.2452 -0.16129 0.2681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26232 L 0.00104 0.481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9 0.2681 C -0.21545 0.30072 -0.26945 0.33334 -0.29896 0.3685 C -0.32847 0.40366 -0.33368 0.44159 -0.33889 0.47976 " pathEditMode="relative" ptsTypes="aaA">
                                      <p:cBhvr>
                                        <p:cTn id="57" dur="20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3" grpId="0" animBg="1"/>
      <p:bldP spid="182303" grpId="1" animBg="1"/>
      <p:bldP spid="182304" grpId="0" animBg="1"/>
      <p:bldP spid="182304" grpId="1" animBg="1"/>
      <p:bldP spid="182305" grpId="0" animBg="1"/>
      <p:bldP spid="182305" grpId="1" animBg="1"/>
      <p:bldP spid="182305" grpId="2" animBg="1"/>
      <p:bldP spid="182306" grpId="0" animBg="1"/>
      <p:bldP spid="182306" grpId="1" animBg="1"/>
      <p:bldP spid="182306" grpId="2" animBg="1"/>
      <p:bldP spid="182308" grpId="0" animBg="1"/>
      <p:bldP spid="182309" grpId="0" animBg="1"/>
      <p:bldP spid="182310" grpId="0" animBg="1"/>
      <p:bldP spid="182311" grpId="0" animBg="1"/>
      <p:bldP spid="182312" grpId="0" animBg="1"/>
      <p:bldP spid="1823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144463"/>
            <a:ext cx="7485063" cy="862012"/>
          </a:xfrm>
        </p:spPr>
        <p:txBody>
          <a:bodyPr/>
          <a:lstStyle/>
          <a:p>
            <a:r>
              <a:rPr lang="en-US"/>
              <a:t>D-index: Range Search</a:t>
            </a:r>
            <a:endParaRPr lang="cs-CZ"/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 flipH="1">
            <a:off x="1976438" y="36274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 flipH="1">
            <a:off x="2552700" y="3554413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5" name="Line 5"/>
          <p:cNvSpPr>
            <a:spLocks noChangeShapeType="1"/>
          </p:cNvSpPr>
          <p:nvPr/>
        </p:nvSpPr>
        <p:spPr bwMode="auto">
          <a:xfrm flipH="1">
            <a:off x="96837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 flipH="1">
            <a:off x="1401763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 flipH="1">
            <a:off x="2841625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H="1">
            <a:off x="3417888" y="13954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09600" y="1393825"/>
            <a:ext cx="3887788" cy="1296988"/>
          </a:xfrm>
          <a:prstGeom prst="parallelogram">
            <a:avLst>
              <a:gd name="adj" fmla="val 90620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2265363" y="2259013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3057525" y="1393825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401763" y="1393825"/>
            <a:ext cx="1439862" cy="431800"/>
          </a:xfrm>
          <a:prstGeom prst="parallelogram">
            <a:avLst>
              <a:gd name="adj" fmla="val 91916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609600" y="2259013"/>
            <a:ext cx="1439863" cy="431800"/>
          </a:xfrm>
          <a:prstGeom prst="parallelogram">
            <a:avLst>
              <a:gd name="adj" fmla="val 91917"/>
            </a:avLst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4" name="Rectangle 14"/>
          <p:cNvSpPr>
            <a:spLocks noChangeArrowheads="1"/>
          </p:cNvSpPr>
          <p:nvPr/>
        </p:nvSpPr>
        <p:spPr bwMode="auto">
          <a:xfrm>
            <a:off x="47132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5" name="Rectangle 15"/>
          <p:cNvSpPr>
            <a:spLocks noChangeArrowheads="1"/>
          </p:cNvSpPr>
          <p:nvPr/>
        </p:nvSpPr>
        <p:spPr bwMode="auto">
          <a:xfrm>
            <a:off x="5360988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6" name="Rectangle 16"/>
          <p:cNvSpPr>
            <a:spLocks noChangeArrowheads="1"/>
          </p:cNvSpPr>
          <p:nvPr/>
        </p:nvSpPr>
        <p:spPr bwMode="auto">
          <a:xfrm>
            <a:off x="60102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657975" y="1827213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38" name="Freeform 18"/>
          <p:cNvSpPr>
            <a:spLocks/>
          </p:cNvSpPr>
          <p:nvPr/>
        </p:nvSpPr>
        <p:spPr bwMode="auto">
          <a:xfrm>
            <a:off x="968375" y="3195638"/>
            <a:ext cx="3097213" cy="1295400"/>
          </a:xfrm>
          <a:custGeom>
            <a:avLst/>
            <a:gdLst/>
            <a:ahLst/>
            <a:cxnLst>
              <a:cxn ang="0">
                <a:pos x="1724" y="544"/>
              </a:cxn>
              <a:cxn ang="0">
                <a:pos x="1044" y="544"/>
              </a:cxn>
              <a:cxn ang="0">
                <a:pos x="817" y="816"/>
              </a:cxn>
              <a:cxn ang="0">
                <a:pos x="454" y="816"/>
              </a:cxn>
              <a:cxn ang="0">
                <a:pos x="681" y="544"/>
              </a:cxn>
              <a:cxn ang="0">
                <a:pos x="0" y="544"/>
              </a:cxn>
              <a:cxn ang="0">
                <a:pos x="273" y="272"/>
              </a:cxn>
              <a:cxn ang="0">
                <a:pos x="908" y="272"/>
              </a:cxn>
              <a:cxn ang="0">
                <a:pos x="1180" y="0"/>
              </a:cxn>
              <a:cxn ang="0">
                <a:pos x="1543" y="0"/>
              </a:cxn>
              <a:cxn ang="0">
                <a:pos x="1316" y="272"/>
              </a:cxn>
              <a:cxn ang="0">
                <a:pos x="1951" y="272"/>
              </a:cxn>
              <a:cxn ang="0">
                <a:pos x="1724" y="544"/>
              </a:cxn>
            </a:cxnLst>
            <a:rect l="0" t="0" r="r" b="b"/>
            <a:pathLst>
              <a:path w="1951" h="816">
                <a:moveTo>
                  <a:pt x="1724" y="544"/>
                </a:moveTo>
                <a:lnTo>
                  <a:pt x="1044" y="544"/>
                </a:lnTo>
                <a:lnTo>
                  <a:pt x="817" y="816"/>
                </a:lnTo>
                <a:lnTo>
                  <a:pt x="454" y="816"/>
                </a:lnTo>
                <a:lnTo>
                  <a:pt x="681" y="544"/>
                </a:lnTo>
                <a:lnTo>
                  <a:pt x="0" y="544"/>
                </a:lnTo>
                <a:lnTo>
                  <a:pt x="273" y="272"/>
                </a:lnTo>
                <a:lnTo>
                  <a:pt x="908" y="272"/>
                </a:lnTo>
                <a:lnTo>
                  <a:pt x="1180" y="0"/>
                </a:lnTo>
                <a:lnTo>
                  <a:pt x="1543" y="0"/>
                </a:lnTo>
                <a:lnTo>
                  <a:pt x="1316" y="272"/>
                </a:lnTo>
                <a:lnTo>
                  <a:pt x="1951" y="272"/>
                </a:lnTo>
                <a:lnTo>
                  <a:pt x="1724" y="544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39" name="Line 19"/>
          <p:cNvSpPr>
            <a:spLocks noChangeShapeType="1"/>
          </p:cNvSpPr>
          <p:nvPr/>
        </p:nvSpPr>
        <p:spPr bwMode="auto">
          <a:xfrm flipH="1">
            <a:off x="1689100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0" name="Line 20"/>
          <p:cNvSpPr>
            <a:spLocks noChangeShapeType="1"/>
          </p:cNvSpPr>
          <p:nvPr/>
        </p:nvSpPr>
        <p:spPr bwMode="auto">
          <a:xfrm flipH="1">
            <a:off x="4065588" y="18272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1" name="Line 21"/>
          <p:cNvSpPr>
            <a:spLocks noChangeShapeType="1"/>
          </p:cNvSpPr>
          <p:nvPr/>
        </p:nvSpPr>
        <p:spPr bwMode="auto">
          <a:xfrm flipH="1">
            <a:off x="3705225" y="22590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2" name="Freeform 22"/>
          <p:cNvSpPr>
            <a:spLocks/>
          </p:cNvSpPr>
          <p:nvPr/>
        </p:nvSpPr>
        <p:spPr bwMode="auto">
          <a:xfrm>
            <a:off x="1976438" y="35179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3" name="Freeform 23"/>
          <p:cNvSpPr>
            <a:spLocks/>
          </p:cNvSpPr>
          <p:nvPr/>
        </p:nvSpPr>
        <p:spPr bwMode="auto">
          <a:xfrm>
            <a:off x="1976438" y="5029200"/>
            <a:ext cx="1062037" cy="685800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333" y="432"/>
              </a:cxn>
              <a:cxn ang="0">
                <a:pos x="409" y="341"/>
              </a:cxn>
              <a:cxn ang="0">
                <a:pos x="669" y="343"/>
              </a:cxn>
              <a:cxn ang="0">
                <a:pos x="347" y="0"/>
              </a:cxn>
              <a:cxn ang="0">
                <a:pos x="273" y="69"/>
              </a:cxn>
              <a:cxn ang="0">
                <a:pos x="0" y="69"/>
              </a:cxn>
            </a:cxnLst>
            <a:rect l="0" t="0" r="r" b="b"/>
            <a:pathLst>
              <a:path w="669" h="432">
                <a:moveTo>
                  <a:pt x="0" y="69"/>
                </a:moveTo>
                <a:lnTo>
                  <a:pt x="333" y="432"/>
                </a:lnTo>
                <a:lnTo>
                  <a:pt x="409" y="341"/>
                </a:lnTo>
                <a:lnTo>
                  <a:pt x="669" y="343"/>
                </a:lnTo>
                <a:lnTo>
                  <a:pt x="347" y="0"/>
                </a:lnTo>
                <a:lnTo>
                  <a:pt x="27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3057525" y="4059238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5" name="Rectangle 25"/>
          <p:cNvSpPr>
            <a:spLocks noChangeArrowheads="1"/>
          </p:cNvSpPr>
          <p:nvPr/>
        </p:nvSpPr>
        <p:spPr bwMode="auto">
          <a:xfrm>
            <a:off x="47132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6" name="Rectangle 26"/>
          <p:cNvSpPr>
            <a:spLocks noChangeArrowheads="1"/>
          </p:cNvSpPr>
          <p:nvPr/>
        </p:nvSpPr>
        <p:spPr bwMode="auto">
          <a:xfrm>
            <a:off x="5360988" y="3627438"/>
            <a:ext cx="647700" cy="503237"/>
          </a:xfrm>
          <a:prstGeom prst="rect">
            <a:avLst/>
          </a:prstGeom>
          <a:solidFill>
            <a:srgbClr val="99CCFF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7" name="Line 27"/>
          <p:cNvSpPr>
            <a:spLocks noChangeShapeType="1"/>
          </p:cNvSpPr>
          <p:nvPr/>
        </p:nvSpPr>
        <p:spPr bwMode="auto">
          <a:xfrm flipH="1">
            <a:off x="2265363" y="2690813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48" name="Rectangle 28"/>
          <p:cNvSpPr>
            <a:spLocks noChangeArrowheads="1"/>
          </p:cNvSpPr>
          <p:nvPr/>
        </p:nvSpPr>
        <p:spPr bwMode="auto">
          <a:xfrm>
            <a:off x="4714875" y="5060950"/>
            <a:ext cx="647700" cy="503238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31242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0" name="Line 30"/>
          <p:cNvSpPr>
            <a:spLocks noChangeShapeType="1"/>
          </p:cNvSpPr>
          <p:nvPr/>
        </p:nvSpPr>
        <p:spPr bwMode="auto">
          <a:xfrm flipH="1">
            <a:off x="2481263" y="4203700"/>
            <a:ext cx="0" cy="15113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84351" name="Oval 31"/>
          <p:cNvSpPr>
            <a:spLocks noChangeArrowheads="1"/>
          </p:cNvSpPr>
          <p:nvPr/>
        </p:nvSpPr>
        <p:spPr bwMode="auto">
          <a:xfrm>
            <a:off x="3352800" y="1600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2" name="Oval 32"/>
          <p:cNvSpPr>
            <a:spLocks noChangeArrowheads="1"/>
          </p:cNvSpPr>
          <p:nvPr/>
        </p:nvSpPr>
        <p:spPr bwMode="auto">
          <a:xfrm>
            <a:off x="3810000" y="144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3" name="Oval 33"/>
          <p:cNvSpPr>
            <a:spLocks noChangeArrowheads="1"/>
          </p:cNvSpPr>
          <p:nvPr/>
        </p:nvSpPr>
        <p:spPr bwMode="auto">
          <a:xfrm>
            <a:off x="3886200" y="1676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4" name="Oval 34"/>
          <p:cNvSpPr>
            <a:spLocks noChangeArrowheads="1"/>
          </p:cNvSpPr>
          <p:nvPr/>
        </p:nvSpPr>
        <p:spPr bwMode="auto">
          <a:xfrm>
            <a:off x="17526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5" name="Oval 35"/>
          <p:cNvSpPr>
            <a:spLocks noChangeArrowheads="1"/>
          </p:cNvSpPr>
          <p:nvPr/>
        </p:nvSpPr>
        <p:spPr bwMode="auto">
          <a:xfrm>
            <a:off x="2286000" y="1524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6" name="Oval 36"/>
          <p:cNvSpPr>
            <a:spLocks noChangeArrowheads="1"/>
          </p:cNvSpPr>
          <p:nvPr/>
        </p:nvSpPr>
        <p:spPr bwMode="auto">
          <a:xfrm>
            <a:off x="48768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7" name="Oval 37"/>
          <p:cNvSpPr>
            <a:spLocks noChangeArrowheads="1"/>
          </p:cNvSpPr>
          <p:nvPr/>
        </p:nvSpPr>
        <p:spPr bwMode="auto">
          <a:xfrm>
            <a:off x="51054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8" name="Oval 38"/>
          <p:cNvSpPr>
            <a:spLocks noChangeArrowheads="1"/>
          </p:cNvSpPr>
          <p:nvPr/>
        </p:nvSpPr>
        <p:spPr bwMode="auto">
          <a:xfrm>
            <a:off x="548640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59" name="Oval 39"/>
          <p:cNvSpPr>
            <a:spLocks noChangeArrowheads="1"/>
          </p:cNvSpPr>
          <p:nvPr/>
        </p:nvSpPr>
        <p:spPr bwMode="auto">
          <a:xfrm>
            <a:off x="54102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0" name="Oval 40"/>
          <p:cNvSpPr>
            <a:spLocks noChangeArrowheads="1"/>
          </p:cNvSpPr>
          <p:nvPr/>
        </p:nvSpPr>
        <p:spPr bwMode="auto">
          <a:xfrm>
            <a:off x="57150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1" name="Oval 41"/>
          <p:cNvSpPr>
            <a:spLocks noChangeArrowheads="1"/>
          </p:cNvSpPr>
          <p:nvPr/>
        </p:nvSpPr>
        <p:spPr bwMode="auto">
          <a:xfrm>
            <a:off x="990600" y="2438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2" name="Oval 42"/>
          <p:cNvSpPr>
            <a:spLocks noChangeArrowheads="1"/>
          </p:cNvSpPr>
          <p:nvPr/>
        </p:nvSpPr>
        <p:spPr bwMode="auto">
          <a:xfrm>
            <a:off x="14478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3" name="Oval 43"/>
          <p:cNvSpPr>
            <a:spLocks noChangeArrowheads="1"/>
          </p:cNvSpPr>
          <p:nvPr/>
        </p:nvSpPr>
        <p:spPr bwMode="auto">
          <a:xfrm>
            <a:off x="2647950" y="24384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4" name="Oval 44"/>
          <p:cNvSpPr>
            <a:spLocks noChangeArrowheads="1"/>
          </p:cNvSpPr>
          <p:nvPr/>
        </p:nvSpPr>
        <p:spPr bwMode="auto">
          <a:xfrm>
            <a:off x="2395538" y="2522538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5" name="Oval 45"/>
          <p:cNvSpPr>
            <a:spLocks noChangeArrowheads="1"/>
          </p:cNvSpPr>
          <p:nvPr/>
        </p:nvSpPr>
        <p:spPr bwMode="auto">
          <a:xfrm>
            <a:off x="32004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6" name="Oval 46"/>
          <p:cNvSpPr>
            <a:spLocks noChangeArrowheads="1"/>
          </p:cNvSpPr>
          <p:nvPr/>
        </p:nvSpPr>
        <p:spPr bwMode="auto">
          <a:xfrm>
            <a:off x="2133600" y="2362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7" name="Oval 47"/>
          <p:cNvSpPr>
            <a:spLocks noChangeArrowheads="1"/>
          </p:cNvSpPr>
          <p:nvPr/>
        </p:nvSpPr>
        <p:spPr bwMode="auto">
          <a:xfrm>
            <a:off x="2579688" y="2057400"/>
            <a:ext cx="144462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8" name="Oval 48"/>
          <p:cNvSpPr>
            <a:spLocks noChangeArrowheads="1"/>
          </p:cNvSpPr>
          <p:nvPr/>
        </p:nvSpPr>
        <p:spPr bwMode="auto">
          <a:xfrm>
            <a:off x="1828800" y="1981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69" name="Oval 49"/>
          <p:cNvSpPr>
            <a:spLocks noChangeArrowheads="1"/>
          </p:cNvSpPr>
          <p:nvPr/>
        </p:nvSpPr>
        <p:spPr bwMode="auto">
          <a:xfrm>
            <a:off x="2952750" y="20574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0" name="Oval 50"/>
          <p:cNvSpPr>
            <a:spLocks noChangeArrowheads="1"/>
          </p:cNvSpPr>
          <p:nvPr/>
        </p:nvSpPr>
        <p:spPr bwMode="auto">
          <a:xfrm>
            <a:off x="2286000" y="1871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00313" y="1858963"/>
            <a:ext cx="669925" cy="765175"/>
            <a:chOff x="1548" y="1198"/>
            <a:chExt cx="422" cy="482"/>
          </a:xfrm>
        </p:grpSpPr>
        <p:sp>
          <p:nvSpPr>
            <p:cNvPr id="184372" name="Text Box 52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3" name="Oval 53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74" name="Line 54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75" name="Text Box 55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76" name="Rectangle 56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77" name="Oval 57"/>
          <p:cNvSpPr>
            <a:spLocks noChangeArrowheads="1"/>
          </p:cNvSpPr>
          <p:nvPr/>
        </p:nvSpPr>
        <p:spPr bwMode="auto">
          <a:xfrm>
            <a:off x="6096000" y="21336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8" name="Oval 58"/>
          <p:cNvSpPr>
            <a:spLocks noChangeArrowheads="1"/>
          </p:cNvSpPr>
          <p:nvPr/>
        </p:nvSpPr>
        <p:spPr bwMode="auto">
          <a:xfrm>
            <a:off x="6324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79" name="Oval 59"/>
          <p:cNvSpPr>
            <a:spLocks noChangeArrowheads="1"/>
          </p:cNvSpPr>
          <p:nvPr/>
        </p:nvSpPr>
        <p:spPr bwMode="auto">
          <a:xfrm>
            <a:off x="7115175" y="184785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0" name="Oval 60"/>
          <p:cNvSpPr>
            <a:spLocks noChangeArrowheads="1"/>
          </p:cNvSpPr>
          <p:nvPr/>
        </p:nvSpPr>
        <p:spPr bwMode="auto">
          <a:xfrm>
            <a:off x="6705600" y="19050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1" name="Oval 61"/>
          <p:cNvSpPr>
            <a:spLocks noChangeArrowheads="1"/>
          </p:cNvSpPr>
          <p:nvPr/>
        </p:nvSpPr>
        <p:spPr bwMode="auto">
          <a:xfrm>
            <a:off x="6781800" y="214153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6705600" y="1905000"/>
            <a:ext cx="669925" cy="765175"/>
            <a:chOff x="1548" y="1198"/>
            <a:chExt cx="422" cy="482"/>
          </a:xfrm>
        </p:grpSpPr>
        <p:sp>
          <p:nvSpPr>
            <p:cNvPr id="184383" name="Text Box 6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4" name="Oval 6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85" name="Line 6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86" name="Text Box 6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87" name="Rectangle 6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88" name="Oval 68"/>
          <p:cNvSpPr>
            <a:spLocks noChangeArrowheads="1"/>
          </p:cNvSpPr>
          <p:nvPr/>
        </p:nvSpPr>
        <p:spPr bwMode="auto">
          <a:xfrm>
            <a:off x="31242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89" name="Oval 69"/>
          <p:cNvSpPr>
            <a:spLocks noChangeArrowheads="1"/>
          </p:cNvSpPr>
          <p:nvPr/>
        </p:nvSpPr>
        <p:spPr bwMode="auto">
          <a:xfrm>
            <a:off x="2133600" y="4157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0" name="Oval 70"/>
          <p:cNvSpPr>
            <a:spLocks noChangeArrowheads="1"/>
          </p:cNvSpPr>
          <p:nvPr/>
        </p:nvSpPr>
        <p:spPr bwMode="auto">
          <a:xfrm>
            <a:off x="2579688" y="3852863"/>
            <a:ext cx="144462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1" name="Oval 71"/>
          <p:cNvSpPr>
            <a:spLocks noChangeArrowheads="1"/>
          </p:cNvSpPr>
          <p:nvPr/>
        </p:nvSpPr>
        <p:spPr bwMode="auto">
          <a:xfrm>
            <a:off x="1828800" y="3776663"/>
            <a:ext cx="144463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2" name="Oval 72"/>
          <p:cNvSpPr>
            <a:spLocks noChangeArrowheads="1"/>
          </p:cNvSpPr>
          <p:nvPr/>
        </p:nvSpPr>
        <p:spPr bwMode="auto">
          <a:xfrm>
            <a:off x="2952750" y="385286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393" name="Oval 73"/>
          <p:cNvSpPr>
            <a:spLocks noChangeArrowheads="1"/>
          </p:cNvSpPr>
          <p:nvPr/>
        </p:nvSpPr>
        <p:spPr bwMode="auto">
          <a:xfrm>
            <a:off x="2286000" y="3667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2500313" y="3654425"/>
            <a:ext cx="669925" cy="765175"/>
            <a:chOff x="1548" y="1198"/>
            <a:chExt cx="422" cy="482"/>
          </a:xfrm>
        </p:grpSpPr>
        <p:sp>
          <p:nvSpPr>
            <p:cNvPr id="184395" name="Text Box 7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6" name="Oval 7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397" name="Line 7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398" name="Text Box 7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399" name="Rectangle 7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0" name="Oval 80"/>
          <p:cNvSpPr>
            <a:spLocks noChangeArrowheads="1"/>
          </p:cNvSpPr>
          <p:nvPr/>
        </p:nvSpPr>
        <p:spPr bwMode="auto">
          <a:xfrm>
            <a:off x="2579688" y="537686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1" name="Oval 81"/>
          <p:cNvSpPr>
            <a:spLocks noChangeArrowheads="1"/>
          </p:cNvSpPr>
          <p:nvPr/>
        </p:nvSpPr>
        <p:spPr bwMode="auto">
          <a:xfrm>
            <a:off x="2286000" y="5191125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2500313" y="5178425"/>
            <a:ext cx="669925" cy="765175"/>
            <a:chOff x="1548" y="1198"/>
            <a:chExt cx="422" cy="482"/>
          </a:xfrm>
        </p:grpSpPr>
        <p:sp>
          <p:nvSpPr>
            <p:cNvPr id="184403" name="Text Box 83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4" name="Oval 84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06" name="Text Box 86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07" name="Rectangle 87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408" name="Oval 88"/>
          <p:cNvSpPr>
            <a:spLocks noChangeArrowheads="1"/>
          </p:cNvSpPr>
          <p:nvPr/>
        </p:nvSpPr>
        <p:spPr bwMode="auto">
          <a:xfrm>
            <a:off x="51816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09" name="Oval 89"/>
          <p:cNvSpPr>
            <a:spLocks noChangeArrowheads="1"/>
          </p:cNvSpPr>
          <p:nvPr/>
        </p:nvSpPr>
        <p:spPr bwMode="auto">
          <a:xfrm>
            <a:off x="4800600" y="3733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0" name="Oval 90"/>
          <p:cNvSpPr>
            <a:spLocks noChangeArrowheads="1"/>
          </p:cNvSpPr>
          <p:nvPr/>
        </p:nvSpPr>
        <p:spPr bwMode="auto">
          <a:xfrm>
            <a:off x="5486400" y="38862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1" name="Oval 91"/>
          <p:cNvSpPr>
            <a:spLocks noChangeArrowheads="1"/>
          </p:cNvSpPr>
          <p:nvPr/>
        </p:nvSpPr>
        <p:spPr bwMode="auto">
          <a:xfrm>
            <a:off x="4800600" y="5257800"/>
            <a:ext cx="144463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2" name="Oval 92"/>
          <p:cNvSpPr>
            <a:spLocks noChangeArrowheads="1"/>
          </p:cNvSpPr>
          <p:nvPr/>
        </p:nvSpPr>
        <p:spPr bwMode="auto">
          <a:xfrm>
            <a:off x="5791200" y="38100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84413" name="Oval 93"/>
          <p:cNvSpPr>
            <a:spLocks noChangeArrowheads="1"/>
          </p:cNvSpPr>
          <p:nvPr/>
        </p:nvSpPr>
        <p:spPr bwMode="auto">
          <a:xfrm>
            <a:off x="5105400" y="525780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5715000" y="3352800"/>
            <a:ext cx="669925" cy="765175"/>
            <a:chOff x="1548" y="1198"/>
            <a:chExt cx="422" cy="482"/>
          </a:xfrm>
        </p:grpSpPr>
        <p:sp>
          <p:nvSpPr>
            <p:cNvPr id="184415" name="Text Box 95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6" name="Oval 96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17" name="Line 97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18" name="Text Box 98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19" name="Rectangle 99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4905375" y="4662488"/>
            <a:ext cx="669925" cy="765175"/>
            <a:chOff x="1548" y="1198"/>
            <a:chExt cx="422" cy="482"/>
          </a:xfrm>
        </p:grpSpPr>
        <p:sp>
          <p:nvSpPr>
            <p:cNvPr id="184421" name="Text Box 101"/>
            <p:cNvSpPr txBox="1">
              <a:spLocks noChangeArrowheads="1"/>
            </p:cNvSpPr>
            <p:nvPr/>
          </p:nvSpPr>
          <p:spPr bwMode="auto">
            <a:xfrm>
              <a:off x="1774" y="1406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q</a:t>
              </a:r>
              <a:endParaRPr lang="cs-CZ" sz="1800" i="1" baseline="-25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2" name="Oval 102"/>
            <p:cNvSpPr>
              <a:spLocks noChangeArrowheads="1"/>
            </p:cNvSpPr>
            <p:nvPr/>
          </p:nvSpPr>
          <p:spPr bwMode="auto">
            <a:xfrm>
              <a:off x="1548" y="1260"/>
              <a:ext cx="420" cy="42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423" name="Line 103"/>
            <p:cNvSpPr>
              <a:spLocks noChangeShapeType="1"/>
            </p:cNvSpPr>
            <p:nvPr/>
          </p:nvSpPr>
          <p:spPr bwMode="auto">
            <a:xfrm flipH="1" flipV="1">
              <a:off x="1710" y="1273"/>
              <a:ext cx="48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84424" name="Text Box 104"/>
            <p:cNvSpPr txBox="1">
              <a:spLocks noChangeArrowheads="1"/>
            </p:cNvSpPr>
            <p:nvPr/>
          </p:nvSpPr>
          <p:spPr bwMode="auto">
            <a:xfrm>
              <a:off x="1695" y="1198"/>
              <a:ext cx="1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800" i="1">
                  <a:solidFill>
                    <a:schemeClr val="tx1"/>
                  </a:solidFill>
                  <a:latin typeface="Arial" charset="0"/>
                </a:rPr>
                <a:t>r</a:t>
              </a:r>
              <a:endParaRPr lang="cs-CZ" sz="1800" i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425" name="Rectangle 105"/>
            <p:cNvSpPr>
              <a:spLocks noChangeArrowheads="1"/>
            </p:cNvSpPr>
            <p:nvPr/>
          </p:nvSpPr>
          <p:spPr bwMode="auto">
            <a:xfrm>
              <a:off x="1713" y="1427"/>
              <a:ext cx="91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9" name="Zástupný symbol pro datum 10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111" name="Zástupný symbol pro zápatí 1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2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indefinite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4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4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84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4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Pivot Permutation Approach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Assume a set </a:t>
            </a:r>
            <a:r>
              <a:rPr lang="en-US" i="1" dirty="0" smtClean="0"/>
              <a:t>n</a:t>
            </a:r>
            <a:r>
              <a:rPr lang="en-US" dirty="0" smtClean="0"/>
              <a:t> of pivots {</a:t>
            </a:r>
            <a:r>
              <a:rPr lang="en-US" i="1" dirty="0" smtClean="0"/>
              <a:t>p</a:t>
            </a:r>
            <a:r>
              <a:rPr lang="en-US" i="1" baseline="-25000" dirty="0" smtClean="0"/>
              <a:t>1</a:t>
            </a:r>
            <a:r>
              <a:rPr lang="en-US" i="1" dirty="0" smtClean="0"/>
              <a:t>, p</a:t>
            </a:r>
            <a:r>
              <a:rPr lang="en-US" i="1" baseline="-25000" dirty="0" smtClean="0"/>
              <a:t>2</a:t>
            </a:r>
            <a:r>
              <a:rPr lang="en-US" i="1" dirty="0" smtClean="0"/>
              <a:t>, ... </a:t>
            </a:r>
            <a:r>
              <a:rPr lang="en-US" i="1" dirty="0" err="1"/>
              <a:t>p</a:t>
            </a:r>
            <a:r>
              <a:rPr lang="en-US" i="1" baseline="-25000" dirty="0" err="1" smtClean="0"/>
              <a:t>n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Given object </a:t>
            </a:r>
            <a:r>
              <a:rPr lang="en-US" sz="2400" i="1" dirty="0" smtClean="0"/>
              <a:t>x</a:t>
            </a:r>
            <a:r>
              <a:rPr lang="en-US" sz="2400" dirty="0" smtClean="0"/>
              <a:t> in </a:t>
            </a:r>
            <a:r>
              <a:rPr lang="en-US" sz="2400" i="1" dirty="0" smtClean="0"/>
              <a:t>X,</a:t>
            </a:r>
            <a:r>
              <a:rPr lang="en-US" sz="2400" dirty="0" smtClean="0"/>
              <a:t> </a:t>
            </a:r>
            <a:r>
              <a:rPr lang="en-US" sz="2400" b="1" dirty="0" smtClean="0"/>
              <a:t>order</a:t>
            </a:r>
            <a:r>
              <a:rPr lang="en-US" sz="2400" dirty="0" smtClean="0"/>
              <a:t> the pivots according to </a:t>
            </a:r>
            <a:r>
              <a:rPr lang="en-US" sz="2400" i="1" dirty="0" smtClean="0"/>
              <a:t>d</a:t>
            </a:r>
            <a:r>
              <a:rPr lang="en-US" sz="2400" dirty="0" smtClean="0"/>
              <a:t>(</a:t>
            </a:r>
            <a:r>
              <a:rPr lang="en-US" sz="2400" i="1" dirty="0" smtClean="0"/>
              <a:t>x</a:t>
            </a:r>
            <a:r>
              <a:rPr lang="en-US" sz="2400" dirty="0" smtClean="0"/>
              <a:t>, </a:t>
            </a:r>
            <a:r>
              <a:rPr lang="en-US" sz="2400" i="1" dirty="0" smtClean="0"/>
              <a:t>p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Let ∏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 be a </a:t>
            </a:r>
            <a:r>
              <a:rPr lang="en-US" sz="2400" b="1" dirty="0" smtClean="0"/>
              <a:t>permutation on </a:t>
            </a:r>
            <a:r>
              <a:rPr lang="en-US" sz="2400" dirty="0" smtClean="0"/>
              <a:t>the set of pivot </a:t>
            </a:r>
            <a:r>
              <a:rPr lang="en-US" sz="2400" b="1" dirty="0" smtClean="0"/>
              <a:t>indexes</a:t>
            </a:r>
            <a:r>
              <a:rPr lang="en-US" sz="2400" dirty="0" smtClean="0"/>
              <a:t> {</a:t>
            </a:r>
            <a:r>
              <a:rPr lang="en-US" sz="2400" i="1" dirty="0" smtClean="0"/>
              <a:t>1</a:t>
            </a:r>
            <a:r>
              <a:rPr lang="en-US" sz="2400" dirty="0" smtClean="0"/>
              <a:t>, … , </a:t>
            </a:r>
            <a:r>
              <a:rPr lang="en-US" sz="2400" i="1" dirty="0" smtClean="0"/>
              <a:t>n</a:t>
            </a:r>
            <a:r>
              <a:rPr lang="en-US" sz="2400" dirty="0" smtClean="0"/>
              <a:t>} such that </a:t>
            </a:r>
            <a:r>
              <a:rPr lang="en-US" sz="2400" dirty="0"/>
              <a:t>∏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(j) is index of the </a:t>
            </a:r>
            <a:r>
              <a:rPr lang="en-US" sz="2400" i="1" dirty="0" smtClean="0"/>
              <a:t>j</a:t>
            </a:r>
            <a:r>
              <a:rPr lang="en-US" sz="2400" dirty="0" smtClean="0"/>
              <a:t>-</a:t>
            </a:r>
            <a:r>
              <a:rPr lang="en-US" sz="2400" dirty="0" err="1" smtClean="0"/>
              <a:t>th</a:t>
            </a:r>
            <a:r>
              <a:rPr lang="en-US" sz="2400" dirty="0" smtClean="0"/>
              <a:t> closest pivot from </a:t>
            </a:r>
            <a:r>
              <a:rPr lang="en-US" sz="2400" i="1" dirty="0" smtClean="0"/>
              <a:t>x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.g., </a:t>
            </a:r>
            <a:r>
              <a:rPr lang="en-US" sz="2000" dirty="0"/>
              <a:t>∏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(1) is the </a:t>
            </a:r>
            <a:r>
              <a:rPr lang="en-US" sz="2000" b="1" dirty="0" smtClean="0"/>
              <a:t>index</a:t>
            </a:r>
            <a:r>
              <a:rPr lang="en-US" sz="2000" dirty="0" smtClean="0"/>
              <a:t> of the </a:t>
            </a:r>
            <a:r>
              <a:rPr lang="en-US" sz="2000" b="1" dirty="0" smtClean="0"/>
              <a:t>closest</a:t>
            </a:r>
            <a:r>
              <a:rPr lang="en-US" sz="2000" dirty="0" smtClean="0"/>
              <a:t> pivot to </a:t>
            </a:r>
            <a:r>
              <a:rPr lang="en-US" sz="2000" i="1" dirty="0" smtClean="0"/>
              <a:t>x</a:t>
            </a:r>
          </a:p>
          <a:p>
            <a:pPr lvl="1"/>
            <a:r>
              <a:rPr lang="en-US" sz="2000" dirty="0" err="1" smtClean="0"/>
              <a:t>p</a:t>
            </a:r>
            <a:r>
              <a:rPr lang="en-US" sz="2000" baseline="-25000" dirty="0" err="1" smtClean="0"/>
              <a:t>∏</a:t>
            </a:r>
            <a:r>
              <a:rPr lang="en-US" sz="2000" baseline="-25000" dirty="0" err="1"/>
              <a:t>x</a:t>
            </a:r>
            <a:r>
              <a:rPr lang="en-US" sz="2000" baseline="-25000" dirty="0"/>
              <a:t>(j</a:t>
            </a:r>
            <a:r>
              <a:rPr lang="en-US" sz="2000" baseline="-25000" dirty="0" smtClean="0"/>
              <a:t>) </a:t>
            </a:r>
            <a:r>
              <a:rPr lang="en-US" sz="2000" dirty="0" smtClean="0"/>
              <a:t>is the </a:t>
            </a:r>
            <a:r>
              <a:rPr lang="en-US" sz="2000" i="1" dirty="0" smtClean="0"/>
              <a:t>j</a:t>
            </a:r>
            <a:r>
              <a:rPr lang="en-US" sz="2000" dirty="0" smtClean="0"/>
              <a:t>-</a:t>
            </a:r>
            <a:r>
              <a:rPr lang="en-US" sz="2000" dirty="0" err="1" smtClean="0"/>
              <a:t>th</a:t>
            </a:r>
            <a:r>
              <a:rPr lang="en-US" sz="2000" dirty="0" smtClean="0"/>
              <a:t> closets pivot from </a:t>
            </a:r>
            <a:r>
              <a:rPr lang="en-US" sz="2000" i="1" dirty="0" smtClean="0"/>
              <a:t>x</a:t>
            </a:r>
          </a:p>
          <a:p>
            <a:pPr lvl="1"/>
            <a:endParaRPr lang="en-US" sz="2400" dirty="0" smtClean="0"/>
          </a:p>
          <a:p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 smtClean="0"/>
              <a:t> is denoted as </a:t>
            </a:r>
            <a:r>
              <a:rPr lang="en-US" sz="2400" b="1" dirty="0" smtClean="0"/>
              <a:t>Pivot Permutation </a:t>
            </a:r>
            <a:r>
              <a:rPr lang="en-US" sz="2400" dirty="0" smtClean="0"/>
              <a:t>(PP) with respect to </a:t>
            </a:r>
            <a:r>
              <a:rPr lang="en-US" sz="2400" i="1" dirty="0" smtClean="0"/>
              <a:t>x</a:t>
            </a:r>
            <a:r>
              <a:rPr lang="en-US" sz="2400" dirty="0" smtClean="0"/>
              <a:t>.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9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Permutation Approach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307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Can be seen as a</a:t>
            </a:r>
            <a:r>
              <a:rPr lang="en-US" sz="2400" i="1" dirty="0" smtClean="0"/>
              <a:t> </a:t>
            </a:r>
            <a:r>
              <a:rPr lang="en-US" sz="2400" b="1" dirty="0" smtClean="0"/>
              <a:t>recursive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Voronoi</a:t>
            </a:r>
            <a:r>
              <a:rPr lang="en-US" sz="2400" dirty="0" smtClean="0"/>
              <a:t> partitioning to </a:t>
            </a:r>
            <a:r>
              <a:rPr lang="en-US" sz="2400" b="1" dirty="0" smtClean="0"/>
              <a:t>level</a:t>
            </a:r>
            <a:r>
              <a:rPr lang="en-US" sz="2400" dirty="0" smtClean="0"/>
              <a:t> </a:t>
            </a:r>
            <a:r>
              <a:rPr lang="en-US" sz="2400" i="1" dirty="0" smtClean="0"/>
              <a:t>l</a:t>
            </a:r>
          </a:p>
          <a:p>
            <a:endParaRPr lang="en-US" sz="2400" i="1" dirty="0" smtClean="0"/>
          </a:p>
          <a:p>
            <a:r>
              <a:rPr lang="en-US" sz="2400" dirty="0" smtClean="0"/>
              <a:t>Cell C</a:t>
            </a:r>
            <a:r>
              <a:rPr lang="en-US" sz="2400" baseline="-25000" dirty="0" smtClean="0"/>
              <a:t>(</a:t>
            </a:r>
            <a:r>
              <a:rPr lang="en-US" sz="2400" i="1" baseline="-25000" dirty="0" smtClean="0"/>
              <a:t>i</a:t>
            </a:r>
            <a:r>
              <a:rPr lang="en-US" sz="2400" baseline="-50000" dirty="0" smtClean="0"/>
              <a:t>1</a:t>
            </a:r>
            <a:r>
              <a:rPr lang="en-US" sz="2400" baseline="-25000" dirty="0" smtClean="0"/>
              <a:t>, … </a:t>
            </a:r>
            <a:r>
              <a:rPr lang="en-US" sz="2400" i="1" baseline="-25000" dirty="0" err="1"/>
              <a:t>i</a:t>
            </a:r>
            <a:r>
              <a:rPr lang="en-US" sz="2400" i="1" baseline="-50000" dirty="0" err="1"/>
              <a:t>l</a:t>
            </a:r>
            <a:r>
              <a:rPr lang="en-US" sz="2400" baseline="-25000" dirty="0" smtClean="0"/>
              <a:t>) </a:t>
            </a:r>
            <a:r>
              <a:rPr lang="en-US" sz="2400" dirty="0" smtClean="0"/>
              <a:t>contains objects </a:t>
            </a:r>
            <a:r>
              <a:rPr lang="en-US" sz="2400" i="1" dirty="0" smtClean="0"/>
              <a:t>x</a:t>
            </a:r>
            <a:r>
              <a:rPr lang="en-US" sz="2400" dirty="0" smtClean="0"/>
              <a:t> for which: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 smtClean="0"/>
              <a:t>(1) = </a:t>
            </a:r>
            <a:r>
              <a:rPr lang="en-US" sz="2400" i="1" dirty="0" smtClean="0"/>
              <a:t>i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</a:t>
            </a:r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 (</a:t>
            </a:r>
            <a:r>
              <a:rPr lang="en-US" sz="2400" dirty="0" smtClean="0"/>
              <a:t>2) </a:t>
            </a:r>
            <a:r>
              <a:rPr lang="en-US" sz="2400" dirty="0"/>
              <a:t>= </a:t>
            </a:r>
            <a:r>
              <a:rPr lang="en-US" sz="2400" i="1" dirty="0" smtClean="0"/>
              <a:t>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… , </a:t>
            </a:r>
            <a:r>
              <a:rPr lang="en-US" sz="2400" dirty="0"/>
              <a:t>∏</a:t>
            </a:r>
            <a:r>
              <a:rPr lang="en-US" sz="2400" baseline="-25000" dirty="0"/>
              <a:t>x</a:t>
            </a:r>
            <a:r>
              <a:rPr lang="en-US" sz="2400" dirty="0"/>
              <a:t> (</a:t>
            </a:r>
            <a:r>
              <a:rPr lang="en-US" sz="2400" i="1" dirty="0" smtClean="0"/>
              <a:t>l</a:t>
            </a:r>
            <a:r>
              <a:rPr lang="en-US" sz="2400" dirty="0" smtClean="0"/>
              <a:t>)=</a:t>
            </a:r>
            <a:r>
              <a:rPr lang="en-US" sz="2400" i="1" dirty="0" err="1" smtClean="0"/>
              <a:t>i</a:t>
            </a:r>
            <a:r>
              <a:rPr lang="en-US" sz="2400" i="1" baseline="-25000" dirty="0" err="1" smtClean="0"/>
              <a:t>l</a:t>
            </a:r>
            <a:endParaRPr lang="cs-CZ" sz="2400" i="1" baseline="-25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00200"/>
            <a:ext cx="3379746" cy="29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Metric </a:t>
            </a:r>
            <a:r>
              <a:rPr lang="en-US" dirty="0"/>
              <a:t>Sketches for</a:t>
            </a:r>
            <a:br>
              <a:rPr lang="en-US" dirty="0"/>
            </a:br>
            <a:r>
              <a:rPr lang="en-US" dirty="0"/>
              <a:t>Fast Searching and Filtering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Transformation of any metric space (</a:t>
            </a:r>
            <a:r>
              <a:rPr lang="en-US" i="1" dirty="0" err="1" smtClean="0"/>
              <a:t>D,d</a:t>
            </a:r>
            <a:r>
              <a:rPr lang="en-US" dirty="0" smtClean="0"/>
              <a:t>) to the Hamming space</a:t>
            </a:r>
          </a:p>
          <a:p>
            <a:pPr lvl="1"/>
            <a:r>
              <a:rPr lang="en-US" dirty="0" smtClean="0"/>
              <a:t>Each descriptor </a:t>
            </a:r>
            <a:r>
              <a:rPr lang="en-US" i="1" dirty="0" smtClean="0"/>
              <a:t>o</a:t>
            </a:r>
            <a:r>
              <a:rPr lang="en-US" dirty="0" smtClean="0"/>
              <a:t> is transformed into a </a:t>
            </a:r>
            <a:r>
              <a:rPr lang="en-US" b="1" dirty="0" smtClean="0"/>
              <a:t>bit-string sketch</a:t>
            </a:r>
            <a:r>
              <a:rPr lang="en-US" dirty="0" smtClean="0"/>
              <a:t> of length </a:t>
            </a:r>
            <a:r>
              <a:rPr lang="el-GR" dirty="0" smtClean="0"/>
              <a:t>λ</a:t>
            </a:r>
            <a:r>
              <a:rPr lang="en-US" dirty="0" smtClean="0"/>
              <a:t>. </a:t>
            </a:r>
            <a:r>
              <a:rPr lang="en-US" b="1" dirty="0" smtClean="0"/>
              <a:t>Hamming distance </a:t>
            </a:r>
            <a:r>
              <a:rPr lang="en-US" dirty="0" smtClean="0"/>
              <a:t>evaluates the number of different bits – very efficient, hardware instruction</a:t>
            </a:r>
          </a:p>
          <a:p>
            <a:r>
              <a:rPr lang="en-US" dirty="0" smtClean="0"/>
              <a:t>Sketches compared by the Hamming distance should </a:t>
            </a:r>
            <a:r>
              <a:rPr lang="en-US" b="1" dirty="0" smtClean="0"/>
              <a:t>approximate</a:t>
            </a:r>
            <a:r>
              <a:rPr lang="en-US" dirty="0" smtClean="0"/>
              <a:t> similarity relationships of the original metric</a:t>
            </a:r>
          </a:p>
          <a:p>
            <a:r>
              <a:rPr lang="en-US" dirty="0" smtClean="0"/>
              <a:t>Typical sketch length is 32 – 320 bits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Sketching Transformation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GHP to set one bit of </a:t>
            </a:r>
            <a:r>
              <a:rPr lang="en-US" b="0" i="1" dirty="0" err="1" smtClean="0"/>
              <a:t>sk</a:t>
            </a:r>
            <a:r>
              <a:rPr lang="en-US" b="0" i="1" dirty="0" smtClean="0"/>
              <a:t>(o)</a:t>
            </a:r>
            <a:endParaRPr lang="cs-CZ" b="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GHP to set bits  </a:t>
            </a:r>
            <a:r>
              <a:rPr lang="el-GR" b="0" i="1" dirty="0" smtClean="0"/>
              <a:t>μ</a:t>
            </a:r>
            <a:r>
              <a:rPr lang="en-US" b="0" dirty="0" smtClean="0"/>
              <a:t> and </a:t>
            </a:r>
            <a:r>
              <a:rPr lang="el-GR" b="0" i="1" dirty="0" smtClean="0"/>
              <a:t>ν</a:t>
            </a:r>
            <a:r>
              <a:rPr lang="en-US" b="0" dirty="0" smtClean="0"/>
              <a:t> of </a:t>
            </a:r>
            <a:r>
              <a:rPr lang="en-US" b="0" i="1" dirty="0" err="1" smtClean="0"/>
              <a:t>sk</a:t>
            </a:r>
            <a:r>
              <a:rPr lang="en-US" b="0" i="1" dirty="0" smtClean="0"/>
              <a:t>(o)</a:t>
            </a:r>
            <a:endParaRPr lang="cs-CZ" b="0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1" y="2272725"/>
            <a:ext cx="3743325" cy="27908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t="-1" b="-3843"/>
          <a:stretch/>
        </p:blipFill>
        <p:spPr>
          <a:xfrm>
            <a:off x="4716016" y="2292351"/>
            <a:ext cx="3970784" cy="32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and Application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Good sketches (choosing pivots):</a:t>
            </a:r>
          </a:p>
          <a:p>
            <a:pPr lvl="1"/>
            <a:r>
              <a:rPr lang="en-US" dirty="0" smtClean="0"/>
              <a:t>Balanced split</a:t>
            </a:r>
          </a:p>
          <a:p>
            <a:pPr lvl="1"/>
            <a:r>
              <a:rPr lang="en-US" dirty="0" smtClean="0"/>
              <a:t>Low correlation</a:t>
            </a:r>
          </a:p>
          <a:p>
            <a:r>
              <a:rPr lang="en-US" dirty="0" smtClean="0"/>
              <a:t>Application – even better for filtering than searching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altLang="cs-CZ" smtClean="0"/>
              <a:t>Castiglione della Pescaia</a:t>
            </a: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SEBD 2019, June 16-19</a:t>
            </a:r>
            <a:endParaRPr lang="cs-CZ" alt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507007"/>
            <a:ext cx="3816424" cy="22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Textbooks on</a:t>
            </a:r>
            <a:br>
              <a:rPr lang="en-US" sz="4000" dirty="0" smtClean="0"/>
            </a:br>
            <a:r>
              <a:rPr lang="en-US" sz="3100" dirty="0" smtClean="0"/>
              <a:t>Metric Searching technology</a:t>
            </a:r>
          </a:p>
        </p:txBody>
      </p:sp>
      <p:pic>
        <p:nvPicPr>
          <p:cNvPr id="15365" name="Picture 3" descr="book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81800" y="3733800"/>
            <a:ext cx="1477963" cy="2209800"/>
          </a:xfrm>
        </p:spPr>
      </p:pic>
      <p:pic>
        <p:nvPicPr>
          <p:cNvPr id="15366" name="Picture 4" descr="Foundations of Multidimensional and Metric Data Structures (The Morgan Kaufmann Series in Computer Graphics)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524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1295400" y="2286000"/>
            <a:ext cx="4108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Hanan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Samet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Foundation of Multidimensional and</a:t>
            </a:r>
          </a:p>
          <a:p>
            <a:r>
              <a:rPr lang="en-US" b="1" dirty="0">
                <a:solidFill>
                  <a:prstClr val="black"/>
                </a:solidFill>
              </a:rPr>
              <a:t>Metric Data Structures</a:t>
            </a:r>
          </a:p>
          <a:p>
            <a:r>
              <a:rPr lang="en-US" i="1" dirty="0">
                <a:solidFill>
                  <a:prstClr val="black"/>
                </a:solidFill>
              </a:rPr>
              <a:t>Morgan Kaufmann, 2006</a:t>
            </a: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371600" y="3786190"/>
            <a:ext cx="51879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P. Zezula, G. Amato, V. Dohnal, and M. Batko</a:t>
            </a:r>
          </a:p>
          <a:p>
            <a:r>
              <a:rPr lang="en-US" b="1" dirty="0">
                <a:solidFill>
                  <a:prstClr val="black"/>
                </a:solidFill>
              </a:rPr>
              <a:t>Similarity Search: The Metric Space Approach</a:t>
            </a:r>
          </a:p>
          <a:p>
            <a:r>
              <a:rPr lang="en-US" i="1" dirty="0">
                <a:solidFill>
                  <a:prstClr val="black"/>
                </a:solidFill>
              </a:rPr>
              <a:t>Springer, </a:t>
            </a:r>
            <a:r>
              <a:rPr lang="en-US" i="1" dirty="0" smtClean="0">
                <a:solidFill>
                  <a:prstClr val="black"/>
                </a:solidFill>
              </a:rPr>
              <a:t>2005</a:t>
            </a:r>
          </a:p>
          <a:p>
            <a:endParaRPr lang="en-US" i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Teaching material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n-US" dirty="0" smtClean="0">
                <a:solidFill>
                  <a:prstClr val="black"/>
                </a:solidFill>
                <a:hlinkClick r:id="rId6"/>
              </a:rPr>
              <a:t>http://www.nmis.isti.cnr.it/amato/similarity-search-book/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500" dirty="0" smtClean="0">
                <a:solidFill>
                  <a:srgbClr val="FF0000"/>
                </a:solidFill>
              </a:rPr>
              <a:t>Infrastructure Independence</a:t>
            </a:r>
            <a:r>
              <a:rPr lang="en-US" sz="3500" dirty="0" smtClean="0"/>
              <a:t>: 	MESSIF 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 smtClean="0"/>
              <a:t>		</a:t>
            </a:r>
            <a:r>
              <a:rPr lang="en-US" sz="2300" dirty="0" smtClean="0"/>
              <a:t>Metric </a:t>
            </a:r>
            <a:r>
              <a:rPr lang="en-US" sz="2300" dirty="0"/>
              <a:t>Similarity Search Implementation Framework</a:t>
            </a:r>
          </a:p>
        </p:txBody>
      </p:sp>
      <p:grpSp>
        <p:nvGrpSpPr>
          <p:cNvPr id="2" name="Group 992"/>
          <p:cNvGrpSpPr>
            <a:grpSpLocks/>
          </p:cNvGrpSpPr>
          <p:nvPr/>
        </p:nvGrpSpPr>
        <p:grpSpPr bwMode="auto">
          <a:xfrm>
            <a:off x="611188" y="1512888"/>
            <a:ext cx="7939087" cy="4795837"/>
            <a:chOff x="102" y="845"/>
            <a:chExt cx="5556" cy="3356"/>
          </a:xfrm>
        </p:grpSpPr>
        <p:sp>
          <p:nvSpPr>
            <p:cNvPr id="89591" name="Line 503"/>
            <p:cNvSpPr>
              <a:spLocks noChangeShapeType="1"/>
            </p:cNvSpPr>
            <p:nvPr/>
          </p:nvSpPr>
          <p:spPr bwMode="auto">
            <a:xfrm flipH="1" flipV="1">
              <a:off x="3327" y="1173"/>
              <a:ext cx="1343" cy="152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2" name="Line 504"/>
            <p:cNvSpPr>
              <a:spLocks noChangeShapeType="1"/>
            </p:cNvSpPr>
            <p:nvPr/>
          </p:nvSpPr>
          <p:spPr bwMode="auto">
            <a:xfrm flipV="1">
              <a:off x="3107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3" name="Line 505"/>
            <p:cNvSpPr>
              <a:spLocks noChangeShapeType="1"/>
            </p:cNvSpPr>
            <p:nvPr/>
          </p:nvSpPr>
          <p:spPr bwMode="auto">
            <a:xfrm flipV="1">
              <a:off x="2653" y="1207"/>
              <a:ext cx="0" cy="1497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4" name="Line 506"/>
            <p:cNvSpPr>
              <a:spLocks noChangeShapeType="1"/>
            </p:cNvSpPr>
            <p:nvPr/>
          </p:nvSpPr>
          <p:spPr bwMode="auto">
            <a:xfrm flipV="1">
              <a:off x="1294" y="1213"/>
              <a:ext cx="1124" cy="1488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595" name="AutoShape 507"/>
            <p:cNvSpPr>
              <a:spLocks noChangeArrowheads="1"/>
            </p:cNvSpPr>
            <p:nvPr/>
          </p:nvSpPr>
          <p:spPr bwMode="auto">
            <a:xfrm rot="-5400000">
              <a:off x="3260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6" name="AutoShape 508"/>
            <p:cNvSpPr>
              <a:spLocks noChangeArrowheads="1"/>
            </p:cNvSpPr>
            <p:nvPr/>
          </p:nvSpPr>
          <p:spPr bwMode="auto">
            <a:xfrm rot="-5400000">
              <a:off x="1932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7" name="AutoShape 509"/>
            <p:cNvSpPr>
              <a:spLocks noChangeArrowheads="1"/>
            </p:cNvSpPr>
            <p:nvPr/>
          </p:nvSpPr>
          <p:spPr bwMode="auto">
            <a:xfrm rot="-5400000">
              <a:off x="583" y="2461"/>
              <a:ext cx="182" cy="306"/>
            </a:xfrm>
            <a:prstGeom prst="rightArrow">
              <a:avLst>
                <a:gd name="adj1" fmla="val 50333"/>
                <a:gd name="adj2" fmla="val 26269"/>
              </a:avLst>
            </a:prstGeom>
            <a:solidFill>
              <a:srgbClr val="80C5CA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599" name="AutoShape 511"/>
            <p:cNvSpPr>
              <a:spLocks noChangeArrowheads="1"/>
            </p:cNvSpPr>
            <p:nvPr/>
          </p:nvSpPr>
          <p:spPr bwMode="auto">
            <a:xfrm rot="-5400000">
              <a:off x="527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0" name="AutoShape 512"/>
            <p:cNvSpPr>
              <a:spLocks noChangeArrowheads="1"/>
            </p:cNvSpPr>
            <p:nvPr/>
          </p:nvSpPr>
          <p:spPr bwMode="auto">
            <a:xfrm rot="-5400000">
              <a:off x="4604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1" name="AutoShape 513"/>
            <p:cNvSpPr>
              <a:spLocks noChangeArrowheads="1"/>
            </p:cNvSpPr>
            <p:nvPr/>
          </p:nvSpPr>
          <p:spPr bwMode="auto">
            <a:xfrm rot="-5400000">
              <a:off x="3192" y="2167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2" name="AutoShape 514"/>
            <p:cNvSpPr>
              <a:spLocks noChangeArrowheads="1"/>
            </p:cNvSpPr>
            <p:nvPr/>
          </p:nvSpPr>
          <p:spPr bwMode="auto">
            <a:xfrm rot="-5400000">
              <a:off x="1876" y="2166"/>
              <a:ext cx="861" cy="306"/>
            </a:xfrm>
            <a:prstGeom prst="rightArrow">
              <a:avLst>
                <a:gd name="adj1" fmla="val 49676"/>
                <a:gd name="adj2" fmla="val 41515"/>
              </a:avLst>
            </a:prstGeom>
            <a:solidFill>
              <a:srgbClr val="009999"/>
            </a:solidFill>
            <a:ln w="9525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03" name="Rectangle 515"/>
            <p:cNvSpPr>
              <a:spLocks noChangeArrowheads="1"/>
            </p:cNvSpPr>
            <p:nvPr/>
          </p:nvSpPr>
          <p:spPr bwMode="auto">
            <a:xfrm>
              <a:off x="193" y="2705"/>
              <a:ext cx="1247" cy="6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Metric space (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d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4" name="Rectangle 516"/>
            <p:cNvSpPr>
              <a:spLocks noChangeArrowheads="1"/>
            </p:cNvSpPr>
            <p:nvPr/>
          </p:nvSpPr>
          <p:spPr bwMode="auto">
            <a:xfrm>
              <a:off x="1530" y="2705"/>
              <a:ext cx="1247" cy="68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Operations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5" name="Rectangle 517"/>
            <p:cNvSpPr>
              <a:spLocks noChangeArrowheads="1"/>
            </p:cNvSpPr>
            <p:nvPr/>
          </p:nvSpPr>
          <p:spPr bwMode="auto">
            <a:xfrm>
              <a:off x="2852" y="2705"/>
              <a:ext cx="1247" cy="680"/>
            </a:xfrm>
            <a:prstGeom prst="rect">
              <a:avLst/>
            </a:prstGeom>
            <a:solidFill>
              <a:srgbClr val="BBE0E3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Storage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6" name="Rectangle 518"/>
            <p:cNvSpPr>
              <a:spLocks noChangeArrowheads="1"/>
            </p:cNvSpPr>
            <p:nvPr/>
          </p:nvSpPr>
          <p:spPr bwMode="auto">
            <a:xfrm>
              <a:off x="193" y="2115"/>
              <a:ext cx="4128" cy="413"/>
            </a:xfrm>
            <a:prstGeom prst="rect">
              <a:avLst/>
            </a:pr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Centralized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7" name="Rectangle 519"/>
            <p:cNvSpPr>
              <a:spLocks noChangeArrowheads="1"/>
            </p:cNvSpPr>
            <p:nvPr/>
          </p:nvSpPr>
          <p:spPr bwMode="auto">
            <a:xfrm>
              <a:off x="193" y="1470"/>
              <a:ext cx="5454" cy="413"/>
            </a:xfrm>
            <a:prstGeom prst="rect">
              <a:avLst/>
            </a:prstGeom>
            <a:solidFill>
              <a:srgbClr val="009999"/>
            </a:solidFill>
            <a:ln w="19050">
              <a:solidFill>
                <a:srgbClr val="00737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Distributed index structures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608" name="AutoShape 520"/>
            <p:cNvSpPr>
              <a:spLocks noChangeArrowheads="1"/>
            </p:cNvSpPr>
            <p:nvPr/>
          </p:nvSpPr>
          <p:spPr bwMode="auto">
            <a:xfrm flipH="1" flipV="1">
              <a:off x="3640" y="2977"/>
              <a:ext cx="681" cy="771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rgbClr val="80C5CA"/>
            </a:solidFill>
            <a:ln w="19050">
              <a:solidFill>
                <a:srgbClr val="0099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" name="Group 521"/>
            <p:cNvGrpSpPr>
              <a:grpSpLocks/>
            </p:cNvGrpSpPr>
            <p:nvPr/>
          </p:nvGrpSpPr>
          <p:grpSpPr bwMode="auto">
            <a:xfrm>
              <a:off x="4129" y="2514"/>
              <a:ext cx="192" cy="474"/>
              <a:chOff x="4412" y="2602"/>
              <a:chExt cx="192" cy="481"/>
            </a:xfrm>
          </p:grpSpPr>
          <p:sp>
            <p:nvSpPr>
              <p:cNvPr id="89610" name="Rectangle 522"/>
              <p:cNvSpPr>
                <a:spLocks noChangeArrowheads="1"/>
              </p:cNvSpPr>
              <p:nvPr/>
            </p:nvSpPr>
            <p:spPr bwMode="auto">
              <a:xfrm>
                <a:off x="4416" y="2602"/>
                <a:ext cx="185" cy="481"/>
              </a:xfrm>
              <a:prstGeom prst="rect">
                <a:avLst/>
              </a:prstGeom>
              <a:solidFill>
                <a:srgbClr val="80C5C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89611" name="Line 523"/>
              <p:cNvSpPr>
                <a:spLocks noChangeShapeType="1"/>
              </p:cNvSpPr>
              <p:nvPr/>
            </p:nvSpPr>
            <p:spPr bwMode="auto">
              <a:xfrm flipV="1">
                <a:off x="4412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12" name="Line 524"/>
              <p:cNvSpPr>
                <a:spLocks noChangeShapeType="1"/>
              </p:cNvSpPr>
              <p:nvPr/>
            </p:nvSpPr>
            <p:spPr bwMode="auto">
              <a:xfrm flipV="1">
                <a:off x="4604" y="2614"/>
                <a:ext cx="0" cy="453"/>
              </a:xfrm>
              <a:prstGeom prst="line">
                <a:avLst/>
              </a:prstGeom>
              <a:noFill/>
              <a:ln w="190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9613" name="Rectangle 525"/>
            <p:cNvSpPr>
              <a:spLocks noChangeArrowheads="1"/>
            </p:cNvSpPr>
            <p:nvPr/>
          </p:nvSpPr>
          <p:spPr bwMode="auto">
            <a:xfrm>
              <a:off x="4411" y="2705"/>
              <a:ext cx="1247" cy="1315"/>
            </a:xfrm>
            <a:prstGeom prst="rect">
              <a:avLst/>
            </a:prstGeom>
            <a:solidFill>
              <a:srgbClr val="CEAEC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1" hangingPunct="1">
                <a:buClrTx/>
                <a:buSzTx/>
                <a:buFontTx/>
                <a:buNone/>
              </a:pPr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Communication</a:t>
              </a:r>
              <a:endParaRPr lang="cs-CZ" sz="16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89614" name="Picture 526" descr="x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12000"/>
            </a:blip>
            <a:srcRect/>
            <a:stretch>
              <a:fillRect/>
            </a:stretch>
          </p:blipFill>
          <p:spPr bwMode="auto">
            <a:xfrm rot="-90695691">
              <a:off x="1574" y="2821"/>
              <a:ext cx="590" cy="822"/>
            </a:xfrm>
            <a:prstGeom prst="rect">
              <a:avLst/>
            </a:prstGeom>
            <a:noFill/>
          </p:spPr>
        </p:pic>
        <p:sp>
          <p:nvSpPr>
            <p:cNvPr id="89615" name="AutoShape 527"/>
            <p:cNvSpPr>
              <a:spLocks noChangeArrowheads="1"/>
            </p:cNvSpPr>
            <p:nvPr/>
          </p:nvSpPr>
          <p:spPr bwMode="auto">
            <a:xfrm>
              <a:off x="3242" y="3022"/>
              <a:ext cx="318" cy="272"/>
            </a:xfrm>
            <a:prstGeom prst="flowChartMagneticDisk">
              <a:avLst/>
            </a:prstGeom>
            <a:solidFill>
              <a:srgbClr val="80C5CA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6" name="AutoShape 528"/>
            <p:cNvSpPr>
              <a:spLocks noChangeArrowheads="1"/>
            </p:cNvSpPr>
            <p:nvPr/>
          </p:nvSpPr>
          <p:spPr bwMode="auto">
            <a:xfrm>
              <a:off x="3106" y="3067"/>
              <a:ext cx="318" cy="272"/>
            </a:xfrm>
            <a:prstGeom prst="flowChartMagneticDisk">
              <a:avLst/>
            </a:prstGeom>
            <a:solidFill>
              <a:srgbClr val="98D0D4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7" name="AutoShape 529"/>
            <p:cNvSpPr>
              <a:spLocks noChangeArrowheads="1"/>
            </p:cNvSpPr>
            <p:nvPr/>
          </p:nvSpPr>
          <p:spPr bwMode="auto">
            <a:xfrm>
              <a:off x="2970" y="3113"/>
              <a:ext cx="318" cy="272"/>
            </a:xfrm>
            <a:prstGeom prst="flowChartMagneticDisk">
              <a:avLst/>
            </a:prstGeom>
            <a:solidFill>
              <a:srgbClr val="A0D4D8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8" name="AutoShape 530"/>
            <p:cNvSpPr>
              <a:spLocks noChangeArrowheads="1"/>
            </p:cNvSpPr>
            <p:nvPr/>
          </p:nvSpPr>
          <p:spPr bwMode="auto">
            <a:xfrm>
              <a:off x="2834" y="3158"/>
              <a:ext cx="318" cy="272"/>
            </a:xfrm>
            <a:prstGeom prst="flowChartMagneticDisk">
              <a:avLst/>
            </a:prstGeom>
            <a:solidFill>
              <a:srgbClr val="BBE0E3"/>
            </a:solidFill>
            <a:ln w="38100">
              <a:solidFill>
                <a:srgbClr val="00737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619" name="Line 531"/>
            <p:cNvSpPr>
              <a:spLocks noChangeShapeType="1"/>
            </p:cNvSpPr>
            <p:nvPr/>
          </p:nvSpPr>
          <p:spPr bwMode="auto">
            <a:xfrm>
              <a:off x="4694" y="3113"/>
              <a:ext cx="318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0" name="Line 532"/>
            <p:cNvSpPr>
              <a:spLocks noChangeShapeType="1"/>
            </p:cNvSpPr>
            <p:nvPr/>
          </p:nvSpPr>
          <p:spPr bwMode="auto">
            <a:xfrm flipH="1">
              <a:off x="5057" y="3113"/>
              <a:ext cx="227" cy="363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1" name="Line 533"/>
            <p:cNvSpPr>
              <a:spLocks noChangeShapeType="1"/>
            </p:cNvSpPr>
            <p:nvPr/>
          </p:nvSpPr>
          <p:spPr bwMode="auto">
            <a:xfrm flipH="1">
              <a:off x="5057" y="3476"/>
              <a:ext cx="318" cy="0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2" name="Line 534"/>
            <p:cNvSpPr>
              <a:spLocks noChangeShapeType="1"/>
            </p:cNvSpPr>
            <p:nvPr/>
          </p:nvSpPr>
          <p:spPr bwMode="auto">
            <a:xfrm flipH="1" flipV="1">
              <a:off x="5057" y="3476"/>
              <a:ext cx="227" cy="317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3" name="Line 535"/>
            <p:cNvSpPr>
              <a:spLocks noChangeShapeType="1"/>
            </p:cNvSpPr>
            <p:nvPr/>
          </p:nvSpPr>
          <p:spPr bwMode="auto">
            <a:xfrm flipV="1">
              <a:off x="4694" y="3476"/>
              <a:ext cx="363" cy="272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89624" name="Line 536"/>
            <p:cNvSpPr>
              <a:spLocks noChangeShapeType="1"/>
            </p:cNvSpPr>
            <p:nvPr/>
          </p:nvSpPr>
          <p:spPr bwMode="auto">
            <a:xfrm>
              <a:off x="4604" y="3430"/>
              <a:ext cx="408" cy="46"/>
            </a:xfrm>
            <a:prstGeom prst="line">
              <a:avLst/>
            </a:prstGeom>
            <a:noFill/>
            <a:ln w="57150">
              <a:solidFill>
                <a:srgbClr val="FF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823" y="3243"/>
              <a:ext cx="435" cy="446"/>
              <a:chOff x="4823" y="3152"/>
              <a:chExt cx="435" cy="446"/>
            </a:xfrm>
          </p:grpSpPr>
          <p:sp>
            <p:nvSpPr>
              <p:cNvPr id="89626" name="AutoShape 538"/>
              <p:cNvSpPr>
                <a:spLocks noChangeArrowheads="1"/>
              </p:cNvSpPr>
              <p:nvPr/>
            </p:nvSpPr>
            <p:spPr bwMode="auto">
              <a:xfrm rot="2645872">
                <a:off x="4823" y="3152"/>
                <a:ext cx="435" cy="446"/>
              </a:xfrm>
              <a:prstGeom prst="irregularSeal2">
                <a:avLst/>
              </a:prstGeom>
              <a:solidFill>
                <a:srgbClr val="FF66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endParaRPr lang="en-US" sz="160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89627" name="Text Box 539"/>
              <p:cNvSpPr txBox="1">
                <a:spLocks noChangeArrowheads="1"/>
              </p:cNvSpPr>
              <p:nvPr/>
            </p:nvSpPr>
            <p:spPr bwMode="auto">
              <a:xfrm>
                <a:off x="4853" y="3265"/>
                <a:ext cx="357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sz="1600" b="1">
                    <a:solidFill>
                      <a:srgbClr val="000000"/>
                    </a:solidFill>
                    <a:latin typeface="Arial" charset="0"/>
                  </a:rPr>
                  <a:t>Net</a:t>
                </a:r>
                <a:endParaRPr lang="cs-CZ" sz="16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" name="Group 540"/>
            <p:cNvGrpSpPr>
              <a:grpSpLocks/>
            </p:cNvGrpSpPr>
            <p:nvPr/>
          </p:nvGrpSpPr>
          <p:grpSpPr bwMode="auto">
            <a:xfrm>
              <a:off x="4468" y="3327"/>
              <a:ext cx="304" cy="284"/>
              <a:chOff x="4663" y="3339"/>
              <a:chExt cx="727" cy="679"/>
            </a:xfrm>
          </p:grpSpPr>
          <p:sp>
            <p:nvSpPr>
              <p:cNvPr id="89629" name="Freeform 541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0" name="Freeform 542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1" name="Freeform 543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2" name="Freeform 544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3" name="Freeform 545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4" name="Freeform 546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5" name="Freeform 547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6" name="Freeform 548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7" name="Freeform 549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8" name="Freeform 550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39" name="Freeform 551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0" name="Freeform 552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1" name="Freeform 553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2" name="Freeform 554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3" name="Freeform 555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4" name="Freeform 556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5" name="Freeform 557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6" name="Freeform 558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7" name="Freeform 559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8" name="Freeform 560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49" name="Freeform 561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0" name="Freeform 562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1" name="Freeform 563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2" name="Freeform 564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3" name="Freeform 565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4" name="Freeform 566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5" name="Freeform 567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6" name="Freeform 568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7" name="Freeform 569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8" name="Freeform 570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59" name="Freeform 571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0" name="Freeform 572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1" name="Freeform 573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2" name="Freeform 574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3" name="Freeform 575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4" name="Freeform 576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5" name="Freeform 577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6" name="Freeform 578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7" name="Freeform 579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8" name="Freeform 580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69" name="Freeform 581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0" name="Freeform 582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1" name="Freeform 583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2" name="Freeform 584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3" name="Freeform 585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4" name="Freeform 586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5" name="Freeform 587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6" name="Freeform 588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7" name="Freeform 589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8" name="Freeform 590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79" name="Freeform 591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0" name="Freeform 592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1" name="Freeform 593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2" name="Freeform 594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3" name="Freeform 595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4" name="Freeform 596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5" name="Freeform 597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6" name="Freeform 598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7" name="Freeform 599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8" name="Freeform 600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89" name="Freeform 601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0" name="Freeform 602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1" name="Freeform 603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2" name="Freeform 604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3" name="Freeform 605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4" name="Freeform 606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5" name="Freeform 607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6" name="Freeform 608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7" name="Freeform 609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8" name="Freeform 610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699" name="Freeform 611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0" name="Freeform 612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613"/>
            <p:cNvGrpSpPr>
              <a:grpSpLocks/>
            </p:cNvGrpSpPr>
            <p:nvPr/>
          </p:nvGrpSpPr>
          <p:grpSpPr bwMode="auto">
            <a:xfrm>
              <a:off x="5284" y="3327"/>
              <a:ext cx="304" cy="284"/>
              <a:chOff x="4663" y="3339"/>
              <a:chExt cx="727" cy="679"/>
            </a:xfrm>
          </p:grpSpPr>
          <p:sp>
            <p:nvSpPr>
              <p:cNvPr id="89702" name="Freeform 614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3" name="Freeform 615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4" name="Freeform 616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5" name="Freeform 617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6" name="Freeform 618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7" name="Freeform 619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8" name="Freeform 620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09" name="Freeform 621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0" name="Freeform 622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1" name="Freeform 623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2" name="Freeform 624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3" name="Freeform 625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4" name="Freeform 626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5" name="Freeform 627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6" name="Freeform 628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7" name="Freeform 629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8" name="Freeform 630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19" name="Freeform 631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0" name="Freeform 632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1" name="Freeform 633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2" name="Freeform 634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3" name="Freeform 635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4" name="Freeform 636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5" name="Freeform 637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6" name="Freeform 638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7" name="Freeform 639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8" name="Freeform 640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29" name="Freeform 641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0" name="Freeform 642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1" name="Freeform 643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2" name="Freeform 644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3" name="Freeform 645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4" name="Freeform 646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5" name="Freeform 647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6" name="Freeform 648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7" name="Freeform 649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8" name="Freeform 650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39" name="Freeform 651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0" name="Freeform 652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1" name="Freeform 653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2" name="Freeform 654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3" name="Freeform 655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4" name="Freeform 656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5" name="Freeform 657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6" name="Freeform 658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7" name="Freeform 659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8" name="Freeform 660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49" name="Freeform 661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0" name="Freeform 662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1" name="Freeform 663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2" name="Freeform 664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3" name="Freeform 665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4" name="Freeform 666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5" name="Freeform 667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6" name="Freeform 668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7" name="Freeform 669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8" name="Freeform 670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59" name="Freeform 671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0" name="Freeform 672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1" name="Freeform 673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2" name="Freeform 674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3" name="Freeform 675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4" name="Freeform 676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5" name="Freeform 677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6" name="Freeform 678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7" name="Freeform 679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8" name="Freeform 680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69" name="Freeform 681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0" name="Freeform 682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1" name="Freeform 683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2" name="Freeform 684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3" name="Freeform 685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686"/>
            <p:cNvGrpSpPr>
              <a:grpSpLocks/>
            </p:cNvGrpSpPr>
            <p:nvPr/>
          </p:nvGrpSpPr>
          <p:grpSpPr bwMode="auto">
            <a:xfrm>
              <a:off x="4558" y="3645"/>
              <a:ext cx="304" cy="284"/>
              <a:chOff x="4663" y="3339"/>
              <a:chExt cx="727" cy="679"/>
            </a:xfrm>
          </p:grpSpPr>
          <p:sp>
            <p:nvSpPr>
              <p:cNvPr id="89775" name="Freeform 687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6" name="Freeform 688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7" name="Freeform 689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8" name="Freeform 690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79" name="Freeform 691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0" name="Freeform 692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1" name="Freeform 693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2" name="Freeform 694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3" name="Freeform 695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4" name="Freeform 696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5" name="Freeform 697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6" name="Freeform 698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7" name="Freeform 699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8" name="Freeform 700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89" name="Freeform 701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0" name="Freeform 702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1" name="Freeform 703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2" name="Freeform 704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3" name="Freeform 705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4" name="Freeform 706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5" name="Freeform 707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6" name="Freeform 708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7" name="Freeform 709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8" name="Freeform 710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799" name="Freeform 711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0" name="Freeform 712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1" name="Freeform 713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2" name="Freeform 714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3" name="Freeform 715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4" name="Freeform 716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5" name="Freeform 717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6" name="Freeform 718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7" name="Freeform 719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8" name="Freeform 720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09" name="Freeform 721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0" name="Freeform 722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1" name="Freeform 723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2" name="Freeform 724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3" name="Freeform 725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4" name="Freeform 726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5" name="Freeform 727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6" name="Freeform 728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7" name="Freeform 729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8" name="Freeform 730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19" name="Freeform 731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0" name="Freeform 732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1" name="Freeform 733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2" name="Freeform 734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3" name="Freeform 735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4" name="Freeform 736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5" name="Freeform 737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6" name="Freeform 738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7" name="Freeform 739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8" name="Freeform 740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29" name="Freeform 741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0" name="Freeform 742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1" name="Freeform 743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2" name="Freeform 744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3" name="Freeform 745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4" name="Freeform 746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5" name="Freeform 747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6" name="Freeform 748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7" name="Freeform 749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8" name="Freeform 750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39" name="Freeform 751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0" name="Freeform 752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1" name="Freeform 753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2" name="Freeform 754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3" name="Freeform 755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4" name="Freeform 756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5" name="Freeform 757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6" name="Freeform 758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759"/>
            <p:cNvGrpSpPr>
              <a:grpSpLocks/>
            </p:cNvGrpSpPr>
            <p:nvPr/>
          </p:nvGrpSpPr>
          <p:grpSpPr bwMode="auto">
            <a:xfrm>
              <a:off x="5148" y="3645"/>
              <a:ext cx="304" cy="284"/>
              <a:chOff x="4663" y="3339"/>
              <a:chExt cx="727" cy="679"/>
            </a:xfrm>
          </p:grpSpPr>
          <p:sp>
            <p:nvSpPr>
              <p:cNvPr id="89848" name="Freeform 760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49" name="Freeform 761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0" name="Freeform 762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1" name="Freeform 763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2" name="Freeform 764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3" name="Freeform 765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4" name="Freeform 766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5" name="Freeform 767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6" name="Freeform 768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7" name="Freeform 769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8" name="Freeform 770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59" name="Freeform 771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0" name="Freeform 772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1" name="Freeform 773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2" name="Freeform 774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3" name="Freeform 775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4" name="Freeform 776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5" name="Freeform 777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6" name="Freeform 778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7" name="Freeform 779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8" name="Freeform 780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69" name="Freeform 781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0" name="Freeform 782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1" name="Freeform 783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2" name="Freeform 784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3" name="Freeform 785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4" name="Freeform 786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5" name="Freeform 787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6" name="Freeform 788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7" name="Freeform 789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8" name="Freeform 790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79" name="Freeform 791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0" name="Freeform 792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1" name="Freeform 793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2" name="Freeform 794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3" name="Freeform 795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4" name="Freeform 796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5" name="Freeform 797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6" name="Freeform 798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7" name="Freeform 799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8" name="Freeform 800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89" name="Freeform 801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0" name="Freeform 802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1" name="Freeform 803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2" name="Freeform 804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3" name="Freeform 805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4" name="Freeform 806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5" name="Freeform 807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6" name="Freeform 808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7" name="Freeform 809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8" name="Freeform 810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899" name="Freeform 811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0" name="Freeform 812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1" name="Freeform 813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2" name="Freeform 814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3" name="Freeform 815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4" name="Freeform 816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5" name="Freeform 817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6" name="Freeform 818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7" name="Freeform 819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8" name="Freeform 820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09" name="Freeform 821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0" name="Freeform 822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1" name="Freeform 823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2" name="Freeform 824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3" name="Freeform 825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4" name="Freeform 826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5" name="Freeform 827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6" name="Freeform 828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7" name="Freeform 829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8" name="Freeform 830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19" name="Freeform 831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832"/>
            <p:cNvGrpSpPr>
              <a:grpSpLocks/>
            </p:cNvGrpSpPr>
            <p:nvPr/>
          </p:nvGrpSpPr>
          <p:grpSpPr bwMode="auto">
            <a:xfrm>
              <a:off x="4558" y="2998"/>
              <a:ext cx="304" cy="284"/>
              <a:chOff x="4663" y="3339"/>
              <a:chExt cx="727" cy="679"/>
            </a:xfrm>
          </p:grpSpPr>
          <p:sp>
            <p:nvSpPr>
              <p:cNvPr id="89921" name="Freeform 833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2" name="Freeform 834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3" name="Freeform 835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4" name="Freeform 836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5" name="Freeform 837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6" name="Freeform 838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7" name="Freeform 839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8" name="Freeform 840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29" name="Freeform 841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0" name="Freeform 842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1" name="Freeform 843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2" name="Freeform 844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3" name="Freeform 845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4" name="Freeform 846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5" name="Freeform 847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6" name="Freeform 848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7" name="Freeform 849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8" name="Freeform 850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39" name="Freeform 851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0" name="Freeform 852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1" name="Freeform 853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2" name="Freeform 854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3" name="Freeform 855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4" name="Freeform 856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5" name="Freeform 857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6" name="Freeform 858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7" name="Freeform 859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8" name="Freeform 860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49" name="Freeform 861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0" name="Freeform 862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1" name="Freeform 863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2" name="Freeform 864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3" name="Freeform 865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4" name="Freeform 866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5" name="Freeform 867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6" name="Freeform 868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7" name="Freeform 869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8" name="Freeform 870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59" name="Freeform 871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0" name="Freeform 872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1" name="Freeform 873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2" name="Freeform 874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3" name="Freeform 875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4" name="Freeform 876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5" name="Freeform 877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6" name="Freeform 878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7" name="Freeform 879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8" name="Freeform 880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69" name="Freeform 881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0" name="Freeform 882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1" name="Freeform 883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2" name="Freeform 884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3" name="Freeform 885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4" name="Freeform 886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5" name="Freeform 887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6" name="Freeform 888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7" name="Freeform 889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8" name="Freeform 890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79" name="Freeform 891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0" name="Freeform 892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1" name="Freeform 893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2" name="Freeform 894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3" name="Freeform 895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4" name="Freeform 896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5" name="Freeform 897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6" name="Freeform 898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7" name="Freeform 899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8" name="Freeform 900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89" name="Freeform 901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0" name="Freeform 902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1" name="Freeform 903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2" name="Freeform 904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905"/>
            <p:cNvGrpSpPr>
              <a:grpSpLocks/>
            </p:cNvGrpSpPr>
            <p:nvPr/>
          </p:nvGrpSpPr>
          <p:grpSpPr bwMode="auto">
            <a:xfrm>
              <a:off x="5148" y="2998"/>
              <a:ext cx="304" cy="284"/>
              <a:chOff x="4663" y="3339"/>
              <a:chExt cx="727" cy="679"/>
            </a:xfrm>
          </p:grpSpPr>
          <p:sp>
            <p:nvSpPr>
              <p:cNvPr id="89994" name="Freeform 906"/>
              <p:cNvSpPr>
                <a:spLocks/>
              </p:cNvSpPr>
              <p:nvPr/>
            </p:nvSpPr>
            <p:spPr bwMode="auto">
              <a:xfrm>
                <a:off x="4667" y="3339"/>
                <a:ext cx="723" cy="671"/>
              </a:xfrm>
              <a:custGeom>
                <a:avLst/>
                <a:gdLst/>
                <a:ahLst/>
                <a:cxnLst>
                  <a:cxn ang="0">
                    <a:pos x="832" y="8"/>
                  </a:cxn>
                  <a:cxn ang="0">
                    <a:pos x="888" y="24"/>
                  </a:cxn>
                  <a:cxn ang="0">
                    <a:pos x="937" y="38"/>
                  </a:cxn>
                  <a:cxn ang="0">
                    <a:pos x="977" y="55"/>
                  </a:cxn>
                  <a:cxn ang="0">
                    <a:pos x="1013" y="76"/>
                  </a:cxn>
                  <a:cxn ang="0">
                    <a:pos x="1044" y="105"/>
                  </a:cxn>
                  <a:cxn ang="0">
                    <a:pos x="1073" y="143"/>
                  </a:cxn>
                  <a:cxn ang="0">
                    <a:pos x="1102" y="192"/>
                  </a:cxn>
                  <a:cxn ang="0">
                    <a:pos x="1430" y="409"/>
                  </a:cxn>
                  <a:cxn ang="0">
                    <a:pos x="1445" y="564"/>
                  </a:cxn>
                  <a:cxn ang="0">
                    <a:pos x="1446" y="728"/>
                  </a:cxn>
                  <a:cxn ang="0">
                    <a:pos x="1436" y="885"/>
                  </a:cxn>
                  <a:cxn ang="0">
                    <a:pos x="1421" y="1020"/>
                  </a:cxn>
                  <a:cxn ang="0">
                    <a:pos x="972" y="1138"/>
                  </a:cxn>
                  <a:cxn ang="0">
                    <a:pos x="1020" y="1154"/>
                  </a:cxn>
                  <a:cxn ang="0">
                    <a:pos x="1058" y="1171"/>
                  </a:cxn>
                  <a:cxn ang="0">
                    <a:pos x="1085" y="1190"/>
                  </a:cxn>
                  <a:cxn ang="0">
                    <a:pos x="1103" y="1210"/>
                  </a:cxn>
                  <a:cxn ang="0">
                    <a:pos x="1107" y="1231"/>
                  </a:cxn>
                  <a:cxn ang="0">
                    <a:pos x="1099" y="1253"/>
                  </a:cxn>
                  <a:cxn ang="0">
                    <a:pos x="1076" y="1275"/>
                  </a:cxn>
                  <a:cxn ang="0">
                    <a:pos x="1037" y="1298"/>
                  </a:cxn>
                  <a:cxn ang="0">
                    <a:pos x="609" y="1324"/>
                  </a:cxn>
                  <a:cxn ang="0">
                    <a:pos x="566" y="1324"/>
                  </a:cxn>
                  <a:cxn ang="0">
                    <a:pos x="516" y="1326"/>
                  </a:cxn>
                  <a:cxn ang="0">
                    <a:pos x="463" y="1327"/>
                  </a:cxn>
                  <a:cxn ang="0">
                    <a:pos x="409" y="1324"/>
                  </a:cxn>
                  <a:cxn ang="0">
                    <a:pos x="356" y="1319"/>
                  </a:cxn>
                  <a:cxn ang="0">
                    <a:pos x="309" y="1308"/>
                  </a:cxn>
                  <a:cxn ang="0">
                    <a:pos x="269" y="1292"/>
                  </a:cxn>
                  <a:cxn ang="0">
                    <a:pos x="238" y="1267"/>
                  </a:cxn>
                  <a:cxn ang="0">
                    <a:pos x="340" y="1228"/>
                  </a:cxn>
                  <a:cxn ang="0">
                    <a:pos x="353" y="1163"/>
                  </a:cxn>
                  <a:cxn ang="0">
                    <a:pos x="276" y="1121"/>
                  </a:cxn>
                  <a:cxn ang="0">
                    <a:pos x="249" y="1117"/>
                  </a:cxn>
                  <a:cxn ang="0">
                    <a:pos x="220" y="1113"/>
                  </a:cxn>
                  <a:cxn ang="0">
                    <a:pos x="190" y="1106"/>
                  </a:cxn>
                  <a:cxn ang="0">
                    <a:pos x="158" y="1098"/>
                  </a:cxn>
                  <a:cxn ang="0">
                    <a:pos x="124" y="1086"/>
                  </a:cxn>
                  <a:cxn ang="0">
                    <a:pos x="87" y="1072"/>
                  </a:cxn>
                  <a:cxn ang="0">
                    <a:pos x="48" y="1056"/>
                  </a:cxn>
                  <a:cxn ang="0">
                    <a:pos x="10" y="934"/>
                  </a:cxn>
                  <a:cxn ang="0">
                    <a:pos x="1" y="727"/>
                  </a:cxn>
                  <a:cxn ang="0">
                    <a:pos x="1" y="532"/>
                  </a:cxn>
                  <a:cxn ang="0">
                    <a:pos x="14" y="339"/>
                  </a:cxn>
                  <a:cxn ang="0">
                    <a:pos x="45" y="135"/>
                  </a:cxn>
                  <a:cxn ang="0">
                    <a:pos x="92" y="124"/>
                  </a:cxn>
                  <a:cxn ang="0">
                    <a:pos x="139" y="114"/>
                  </a:cxn>
                  <a:cxn ang="0">
                    <a:pos x="186" y="104"/>
                  </a:cxn>
                  <a:cxn ang="0">
                    <a:pos x="233" y="94"/>
                  </a:cxn>
                  <a:cxn ang="0">
                    <a:pos x="280" y="86"/>
                  </a:cxn>
                  <a:cxn ang="0">
                    <a:pos x="327" y="77"/>
                  </a:cxn>
                  <a:cxn ang="0">
                    <a:pos x="375" y="69"/>
                  </a:cxn>
                  <a:cxn ang="0">
                    <a:pos x="422" y="61"/>
                  </a:cxn>
                  <a:cxn ang="0">
                    <a:pos x="469" y="53"/>
                  </a:cxn>
                  <a:cxn ang="0">
                    <a:pos x="516" y="45"/>
                  </a:cxn>
                  <a:cxn ang="0">
                    <a:pos x="564" y="38"/>
                  </a:cxn>
                  <a:cxn ang="0">
                    <a:pos x="611" y="30"/>
                  </a:cxn>
                  <a:cxn ang="0">
                    <a:pos x="658" y="23"/>
                  </a:cxn>
                  <a:cxn ang="0">
                    <a:pos x="705" y="15"/>
                  </a:cxn>
                  <a:cxn ang="0">
                    <a:pos x="752" y="8"/>
                  </a:cxn>
                  <a:cxn ang="0">
                    <a:pos x="800" y="0"/>
                  </a:cxn>
                </a:cxnLst>
                <a:rect l="0" t="0" r="r" b="b"/>
                <a:pathLst>
                  <a:path w="1447" h="1343">
                    <a:moveTo>
                      <a:pt x="800" y="0"/>
                    </a:moveTo>
                    <a:lnTo>
                      <a:pt x="832" y="8"/>
                    </a:lnTo>
                    <a:lnTo>
                      <a:pt x="862" y="16"/>
                    </a:lnTo>
                    <a:lnTo>
                      <a:pt x="888" y="24"/>
                    </a:lnTo>
                    <a:lnTo>
                      <a:pt x="914" y="31"/>
                    </a:lnTo>
                    <a:lnTo>
                      <a:pt x="937" y="38"/>
                    </a:lnTo>
                    <a:lnTo>
                      <a:pt x="958" y="46"/>
                    </a:lnTo>
                    <a:lnTo>
                      <a:pt x="977" y="55"/>
                    </a:lnTo>
                    <a:lnTo>
                      <a:pt x="996" y="64"/>
                    </a:lnTo>
                    <a:lnTo>
                      <a:pt x="1013" y="76"/>
                    </a:lnTo>
                    <a:lnTo>
                      <a:pt x="1029" y="89"/>
                    </a:lnTo>
                    <a:lnTo>
                      <a:pt x="1044" y="105"/>
                    </a:lnTo>
                    <a:lnTo>
                      <a:pt x="1059" y="122"/>
                    </a:lnTo>
                    <a:lnTo>
                      <a:pt x="1073" y="143"/>
                    </a:lnTo>
                    <a:lnTo>
                      <a:pt x="1088" y="166"/>
                    </a:lnTo>
                    <a:lnTo>
                      <a:pt x="1102" y="192"/>
                    </a:lnTo>
                    <a:lnTo>
                      <a:pt x="1115" y="223"/>
                    </a:lnTo>
                    <a:lnTo>
                      <a:pt x="1430" y="409"/>
                    </a:lnTo>
                    <a:lnTo>
                      <a:pt x="1439" y="485"/>
                    </a:lnTo>
                    <a:lnTo>
                      <a:pt x="1445" y="564"/>
                    </a:lnTo>
                    <a:lnTo>
                      <a:pt x="1447" y="646"/>
                    </a:lnTo>
                    <a:lnTo>
                      <a:pt x="1446" y="728"/>
                    </a:lnTo>
                    <a:lnTo>
                      <a:pt x="1441" y="809"/>
                    </a:lnTo>
                    <a:lnTo>
                      <a:pt x="1436" y="885"/>
                    </a:lnTo>
                    <a:lnTo>
                      <a:pt x="1429" y="956"/>
                    </a:lnTo>
                    <a:lnTo>
                      <a:pt x="1421" y="1020"/>
                    </a:lnTo>
                    <a:lnTo>
                      <a:pt x="1128" y="1075"/>
                    </a:lnTo>
                    <a:lnTo>
                      <a:pt x="972" y="1138"/>
                    </a:lnTo>
                    <a:lnTo>
                      <a:pt x="997" y="1146"/>
                    </a:lnTo>
                    <a:lnTo>
                      <a:pt x="1020" y="1154"/>
                    </a:lnTo>
                    <a:lnTo>
                      <a:pt x="1039" y="1162"/>
                    </a:lnTo>
                    <a:lnTo>
                      <a:pt x="1058" y="1171"/>
                    </a:lnTo>
                    <a:lnTo>
                      <a:pt x="1073" y="1181"/>
                    </a:lnTo>
                    <a:lnTo>
                      <a:pt x="1085" y="1190"/>
                    </a:lnTo>
                    <a:lnTo>
                      <a:pt x="1096" y="1200"/>
                    </a:lnTo>
                    <a:lnTo>
                      <a:pt x="1103" y="1210"/>
                    </a:lnTo>
                    <a:lnTo>
                      <a:pt x="1107" y="1221"/>
                    </a:lnTo>
                    <a:lnTo>
                      <a:pt x="1107" y="1231"/>
                    </a:lnTo>
                    <a:lnTo>
                      <a:pt x="1105" y="1243"/>
                    </a:lnTo>
                    <a:lnTo>
                      <a:pt x="1099" y="1253"/>
                    </a:lnTo>
                    <a:lnTo>
                      <a:pt x="1090" y="1265"/>
                    </a:lnTo>
                    <a:lnTo>
                      <a:pt x="1076" y="1275"/>
                    </a:lnTo>
                    <a:lnTo>
                      <a:pt x="1059" y="1286"/>
                    </a:lnTo>
                    <a:lnTo>
                      <a:pt x="1037" y="1298"/>
                    </a:lnTo>
                    <a:lnTo>
                      <a:pt x="879" y="1343"/>
                    </a:lnTo>
                    <a:lnTo>
                      <a:pt x="609" y="1324"/>
                    </a:lnTo>
                    <a:lnTo>
                      <a:pt x="588" y="1324"/>
                    </a:lnTo>
                    <a:lnTo>
                      <a:pt x="566" y="1324"/>
                    </a:lnTo>
                    <a:lnTo>
                      <a:pt x="542" y="1326"/>
                    </a:lnTo>
                    <a:lnTo>
                      <a:pt x="516" y="1326"/>
                    </a:lnTo>
                    <a:lnTo>
                      <a:pt x="490" y="1327"/>
                    </a:lnTo>
                    <a:lnTo>
                      <a:pt x="463" y="1327"/>
                    </a:lnTo>
                    <a:lnTo>
                      <a:pt x="436" y="1326"/>
                    </a:lnTo>
                    <a:lnTo>
                      <a:pt x="409" y="1324"/>
                    </a:lnTo>
                    <a:lnTo>
                      <a:pt x="383" y="1322"/>
                    </a:lnTo>
                    <a:lnTo>
                      <a:pt x="356" y="1319"/>
                    </a:lnTo>
                    <a:lnTo>
                      <a:pt x="332" y="1315"/>
                    </a:lnTo>
                    <a:lnTo>
                      <a:pt x="309" y="1308"/>
                    </a:lnTo>
                    <a:lnTo>
                      <a:pt x="287" y="1301"/>
                    </a:lnTo>
                    <a:lnTo>
                      <a:pt x="269" y="1292"/>
                    </a:lnTo>
                    <a:lnTo>
                      <a:pt x="251" y="1281"/>
                    </a:lnTo>
                    <a:lnTo>
                      <a:pt x="238" y="1267"/>
                    </a:lnTo>
                    <a:lnTo>
                      <a:pt x="271" y="1248"/>
                    </a:lnTo>
                    <a:lnTo>
                      <a:pt x="340" y="1228"/>
                    </a:lnTo>
                    <a:lnTo>
                      <a:pt x="390" y="1191"/>
                    </a:lnTo>
                    <a:lnTo>
                      <a:pt x="353" y="1163"/>
                    </a:lnTo>
                    <a:lnTo>
                      <a:pt x="288" y="1122"/>
                    </a:lnTo>
                    <a:lnTo>
                      <a:pt x="276" y="1121"/>
                    </a:lnTo>
                    <a:lnTo>
                      <a:pt x="263" y="1118"/>
                    </a:lnTo>
                    <a:lnTo>
                      <a:pt x="249" y="1117"/>
                    </a:lnTo>
                    <a:lnTo>
                      <a:pt x="235" y="1115"/>
                    </a:lnTo>
                    <a:lnTo>
                      <a:pt x="220" y="1113"/>
                    </a:lnTo>
                    <a:lnTo>
                      <a:pt x="205" y="1109"/>
                    </a:lnTo>
                    <a:lnTo>
                      <a:pt x="190" y="1106"/>
                    </a:lnTo>
                    <a:lnTo>
                      <a:pt x="174" y="1102"/>
                    </a:lnTo>
                    <a:lnTo>
                      <a:pt x="158" y="1098"/>
                    </a:lnTo>
                    <a:lnTo>
                      <a:pt x="141" y="1092"/>
                    </a:lnTo>
                    <a:lnTo>
                      <a:pt x="124" y="1086"/>
                    </a:lnTo>
                    <a:lnTo>
                      <a:pt x="105" y="1080"/>
                    </a:lnTo>
                    <a:lnTo>
                      <a:pt x="87" y="1072"/>
                    </a:lnTo>
                    <a:lnTo>
                      <a:pt x="67" y="1064"/>
                    </a:lnTo>
                    <a:lnTo>
                      <a:pt x="48" y="1056"/>
                    </a:lnTo>
                    <a:lnTo>
                      <a:pt x="27" y="1046"/>
                    </a:lnTo>
                    <a:lnTo>
                      <a:pt x="10" y="934"/>
                    </a:lnTo>
                    <a:lnTo>
                      <a:pt x="5" y="828"/>
                    </a:lnTo>
                    <a:lnTo>
                      <a:pt x="1" y="727"/>
                    </a:lnTo>
                    <a:lnTo>
                      <a:pt x="0" y="629"/>
                    </a:lnTo>
                    <a:lnTo>
                      <a:pt x="1" y="532"/>
                    </a:lnTo>
                    <a:lnTo>
                      <a:pt x="5" y="436"/>
                    </a:lnTo>
                    <a:lnTo>
                      <a:pt x="14" y="339"/>
                    </a:lnTo>
                    <a:lnTo>
                      <a:pt x="27" y="238"/>
                    </a:lnTo>
                    <a:lnTo>
                      <a:pt x="45" y="135"/>
                    </a:lnTo>
                    <a:lnTo>
                      <a:pt x="68" y="129"/>
                    </a:lnTo>
                    <a:lnTo>
                      <a:pt x="92" y="124"/>
                    </a:lnTo>
                    <a:lnTo>
                      <a:pt x="115" y="119"/>
                    </a:lnTo>
                    <a:lnTo>
                      <a:pt x="139" y="114"/>
                    </a:lnTo>
                    <a:lnTo>
                      <a:pt x="163" y="109"/>
                    </a:lnTo>
                    <a:lnTo>
                      <a:pt x="186" y="104"/>
                    </a:lnTo>
                    <a:lnTo>
                      <a:pt x="210" y="99"/>
                    </a:lnTo>
                    <a:lnTo>
                      <a:pt x="233" y="94"/>
                    </a:lnTo>
                    <a:lnTo>
                      <a:pt x="257" y="90"/>
                    </a:lnTo>
                    <a:lnTo>
                      <a:pt x="280" y="86"/>
                    </a:lnTo>
                    <a:lnTo>
                      <a:pt x="303" y="82"/>
                    </a:lnTo>
                    <a:lnTo>
                      <a:pt x="327" y="77"/>
                    </a:lnTo>
                    <a:lnTo>
                      <a:pt x="350" y="73"/>
                    </a:lnTo>
                    <a:lnTo>
                      <a:pt x="375" y="69"/>
                    </a:lnTo>
                    <a:lnTo>
                      <a:pt x="398" y="64"/>
                    </a:lnTo>
                    <a:lnTo>
                      <a:pt x="422" y="61"/>
                    </a:lnTo>
                    <a:lnTo>
                      <a:pt x="445" y="56"/>
                    </a:lnTo>
                    <a:lnTo>
                      <a:pt x="469" y="53"/>
                    </a:lnTo>
                    <a:lnTo>
                      <a:pt x="492" y="50"/>
                    </a:lnTo>
                    <a:lnTo>
                      <a:pt x="516" y="45"/>
                    </a:lnTo>
                    <a:lnTo>
                      <a:pt x="539" y="41"/>
                    </a:lnTo>
                    <a:lnTo>
                      <a:pt x="564" y="38"/>
                    </a:lnTo>
                    <a:lnTo>
                      <a:pt x="587" y="35"/>
                    </a:lnTo>
                    <a:lnTo>
                      <a:pt x="611" y="30"/>
                    </a:lnTo>
                    <a:lnTo>
                      <a:pt x="634" y="26"/>
                    </a:lnTo>
                    <a:lnTo>
                      <a:pt x="658" y="23"/>
                    </a:lnTo>
                    <a:lnTo>
                      <a:pt x="681" y="20"/>
                    </a:lnTo>
                    <a:lnTo>
                      <a:pt x="705" y="15"/>
                    </a:lnTo>
                    <a:lnTo>
                      <a:pt x="728" y="12"/>
                    </a:lnTo>
                    <a:lnTo>
                      <a:pt x="752" y="8"/>
                    </a:lnTo>
                    <a:lnTo>
                      <a:pt x="776" y="3"/>
                    </a:lnTo>
                    <a:lnTo>
                      <a:pt x="800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5" name="Freeform 907"/>
              <p:cNvSpPr>
                <a:spLocks/>
              </p:cNvSpPr>
              <p:nvPr/>
            </p:nvSpPr>
            <p:spPr bwMode="auto">
              <a:xfrm>
                <a:off x="5110" y="3352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69"/>
                  </a:cxn>
                  <a:cxn ang="0">
                    <a:pos x="14" y="318"/>
                  </a:cxn>
                  <a:cxn ang="0">
                    <a:pos x="16" y="3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2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69"/>
                    </a:lnTo>
                    <a:lnTo>
                      <a:pt x="14" y="318"/>
                    </a:lnTo>
                    <a:lnTo>
                      <a:pt x="16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6" name="Freeform 908"/>
              <p:cNvSpPr>
                <a:spLocks/>
              </p:cNvSpPr>
              <p:nvPr/>
            </p:nvSpPr>
            <p:spPr bwMode="auto">
              <a:xfrm>
                <a:off x="5107" y="3351"/>
                <a:ext cx="8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2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6" y="1023"/>
                  </a:cxn>
                  <a:cxn ang="0">
                    <a:pos x="10" y="1023"/>
                  </a:cxn>
                  <a:cxn ang="0">
                    <a:pos x="13" y="1023"/>
                  </a:cxn>
                  <a:cxn ang="0">
                    <a:pos x="16" y="1023"/>
                  </a:cxn>
                  <a:cxn ang="0">
                    <a:pos x="12" y="793"/>
                  </a:cxn>
                  <a:cxn ang="0">
                    <a:pos x="12" y="570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4">
                    <a:moveTo>
                      <a:pt x="6" y="0"/>
                    </a:moveTo>
                    <a:lnTo>
                      <a:pt x="3" y="159"/>
                    </a:lnTo>
                    <a:lnTo>
                      <a:pt x="0" y="512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6" y="1023"/>
                    </a:lnTo>
                    <a:lnTo>
                      <a:pt x="10" y="1023"/>
                    </a:lnTo>
                    <a:lnTo>
                      <a:pt x="13" y="1023"/>
                    </a:lnTo>
                    <a:lnTo>
                      <a:pt x="16" y="1023"/>
                    </a:lnTo>
                    <a:lnTo>
                      <a:pt x="12" y="793"/>
                    </a:lnTo>
                    <a:lnTo>
                      <a:pt x="12" y="570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7" name="Freeform 909"/>
              <p:cNvSpPr>
                <a:spLocks/>
              </p:cNvSpPr>
              <p:nvPr/>
            </p:nvSpPr>
            <p:spPr bwMode="auto">
              <a:xfrm>
                <a:off x="5103" y="3351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4"/>
                  </a:cxn>
                  <a:cxn ang="0">
                    <a:pos x="4" y="1024"/>
                  </a:cxn>
                  <a:cxn ang="0">
                    <a:pos x="7" y="1023"/>
                  </a:cxn>
                  <a:cxn ang="0">
                    <a:pos x="11" y="1023"/>
                  </a:cxn>
                  <a:cxn ang="0">
                    <a:pos x="14" y="1023"/>
                  </a:cxn>
                  <a:cxn ang="0">
                    <a:pos x="18" y="1022"/>
                  </a:cxn>
                  <a:cxn ang="0">
                    <a:pos x="13" y="791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4">
                    <a:moveTo>
                      <a:pt x="7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4"/>
                    </a:lnTo>
                    <a:lnTo>
                      <a:pt x="4" y="1024"/>
                    </a:lnTo>
                    <a:lnTo>
                      <a:pt x="7" y="1023"/>
                    </a:lnTo>
                    <a:lnTo>
                      <a:pt x="11" y="1023"/>
                    </a:lnTo>
                    <a:lnTo>
                      <a:pt x="14" y="1023"/>
                    </a:lnTo>
                    <a:lnTo>
                      <a:pt x="18" y="1022"/>
                    </a:lnTo>
                    <a:lnTo>
                      <a:pt x="13" y="791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8" name="Freeform 910"/>
              <p:cNvSpPr>
                <a:spLocks/>
              </p:cNvSpPr>
              <p:nvPr/>
            </p:nvSpPr>
            <p:spPr bwMode="auto">
              <a:xfrm>
                <a:off x="5100" y="3350"/>
                <a:ext cx="10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3" y="1023"/>
                  </a:cxn>
                  <a:cxn ang="0">
                    <a:pos x="7" y="1023"/>
                  </a:cxn>
                  <a:cxn ang="0">
                    <a:pos x="10" y="1021"/>
                  </a:cxn>
                  <a:cxn ang="0">
                    <a:pos x="13" y="1021"/>
                  </a:cxn>
                  <a:cxn ang="0">
                    <a:pos x="18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5" y="319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3">
                    <a:moveTo>
                      <a:pt x="7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3" y="1023"/>
                    </a:lnTo>
                    <a:lnTo>
                      <a:pt x="7" y="1023"/>
                    </a:lnTo>
                    <a:lnTo>
                      <a:pt x="10" y="1021"/>
                    </a:lnTo>
                    <a:lnTo>
                      <a:pt x="13" y="1021"/>
                    </a:lnTo>
                    <a:lnTo>
                      <a:pt x="18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5" y="319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999" name="Freeform 911"/>
              <p:cNvSpPr>
                <a:spLocks/>
              </p:cNvSpPr>
              <p:nvPr/>
            </p:nvSpPr>
            <p:spPr bwMode="auto">
              <a:xfrm>
                <a:off x="5097" y="3349"/>
                <a:ext cx="9" cy="5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1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2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3" y="791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2" y="159"/>
                    </a:lnTo>
                    <a:lnTo>
                      <a:pt x="0" y="511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2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3" y="791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0" name="Freeform 912"/>
              <p:cNvSpPr>
                <a:spLocks/>
              </p:cNvSpPr>
              <p:nvPr/>
            </p:nvSpPr>
            <p:spPr bwMode="auto">
              <a:xfrm>
                <a:off x="5095" y="3349"/>
                <a:ext cx="8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4" y="1022"/>
                  </a:cxn>
                  <a:cxn ang="0">
                    <a:pos x="7" y="1021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6" y="1020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6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6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4" y="1022"/>
                    </a:lnTo>
                    <a:lnTo>
                      <a:pt x="7" y="1021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6" y="1020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1" name="Freeform 913"/>
              <p:cNvSpPr>
                <a:spLocks/>
              </p:cNvSpPr>
              <p:nvPr/>
            </p:nvSpPr>
            <p:spPr bwMode="auto">
              <a:xfrm>
                <a:off x="5092" y="3348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1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2"/>
                  </a:cxn>
                  <a:cxn ang="0">
                    <a:pos x="13" y="1022"/>
                  </a:cxn>
                  <a:cxn ang="0">
                    <a:pos x="17" y="1021"/>
                  </a:cxn>
                  <a:cxn ang="0">
                    <a:pos x="12" y="791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0"/>
                  </a:cxn>
                </a:cxnLst>
                <a:rect l="0" t="0" r="r" b="b"/>
                <a:pathLst>
                  <a:path w="17" h="1022">
                    <a:moveTo>
                      <a:pt x="6" y="0"/>
                    </a:moveTo>
                    <a:lnTo>
                      <a:pt x="3" y="159"/>
                    </a:lnTo>
                    <a:lnTo>
                      <a:pt x="0" y="511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2"/>
                    </a:lnTo>
                    <a:lnTo>
                      <a:pt x="13" y="1022"/>
                    </a:lnTo>
                    <a:lnTo>
                      <a:pt x="17" y="1021"/>
                    </a:lnTo>
                    <a:lnTo>
                      <a:pt x="12" y="791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2" name="Freeform 914"/>
              <p:cNvSpPr>
                <a:spLocks/>
              </p:cNvSpPr>
              <p:nvPr/>
            </p:nvSpPr>
            <p:spPr bwMode="auto">
              <a:xfrm>
                <a:off x="5088" y="3348"/>
                <a:ext cx="9" cy="51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3"/>
                  </a:cxn>
                  <a:cxn ang="0">
                    <a:pos x="4" y="1022"/>
                  </a:cxn>
                  <a:cxn ang="0">
                    <a:pos x="7" y="1022"/>
                  </a:cxn>
                  <a:cxn ang="0">
                    <a:pos x="11" y="1021"/>
                  </a:cxn>
                  <a:cxn ang="0">
                    <a:pos x="14" y="1021"/>
                  </a:cxn>
                  <a:cxn ang="0">
                    <a:pos x="18" y="1021"/>
                  </a:cxn>
                  <a:cxn ang="0">
                    <a:pos x="13" y="790"/>
                  </a:cxn>
                  <a:cxn ang="0">
                    <a:pos x="13" y="569"/>
                  </a:cxn>
                  <a:cxn ang="0">
                    <a:pos x="14" y="319"/>
                  </a:cxn>
                  <a:cxn ang="0">
                    <a:pos x="18" y="4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7" y="0"/>
                  </a:cxn>
                </a:cxnLst>
                <a:rect l="0" t="0" r="r" b="b"/>
                <a:pathLst>
                  <a:path w="18" h="1022">
                    <a:moveTo>
                      <a:pt x="7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3"/>
                    </a:lnTo>
                    <a:lnTo>
                      <a:pt x="4" y="1022"/>
                    </a:lnTo>
                    <a:lnTo>
                      <a:pt x="7" y="1022"/>
                    </a:lnTo>
                    <a:lnTo>
                      <a:pt x="11" y="1021"/>
                    </a:lnTo>
                    <a:lnTo>
                      <a:pt x="14" y="1021"/>
                    </a:lnTo>
                    <a:lnTo>
                      <a:pt x="18" y="1021"/>
                    </a:lnTo>
                    <a:lnTo>
                      <a:pt x="13" y="790"/>
                    </a:lnTo>
                    <a:lnTo>
                      <a:pt x="13" y="569"/>
                    </a:lnTo>
                    <a:lnTo>
                      <a:pt x="14" y="319"/>
                    </a:lnTo>
                    <a:lnTo>
                      <a:pt x="18" y="4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3" name="Freeform 915"/>
              <p:cNvSpPr>
                <a:spLocks/>
              </p:cNvSpPr>
              <p:nvPr/>
            </p:nvSpPr>
            <p:spPr bwMode="auto">
              <a:xfrm>
                <a:off x="5085" y="3347"/>
                <a:ext cx="9" cy="51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2"/>
                  </a:cxn>
                  <a:cxn ang="0">
                    <a:pos x="3" y="1022"/>
                  </a:cxn>
                  <a:cxn ang="0">
                    <a:pos x="7" y="1021"/>
                  </a:cxn>
                  <a:cxn ang="0">
                    <a:pos x="10" y="1021"/>
                  </a:cxn>
                  <a:cxn ang="0">
                    <a:pos x="14" y="1021"/>
                  </a:cxn>
                  <a:cxn ang="0">
                    <a:pos x="17" y="1021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7" y="0"/>
                  </a:cxn>
                </a:cxnLst>
                <a:rect l="0" t="0" r="r" b="b"/>
                <a:pathLst>
                  <a:path w="17" h="1022">
                    <a:moveTo>
                      <a:pt x="7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2"/>
                    </a:lnTo>
                    <a:lnTo>
                      <a:pt x="3" y="1022"/>
                    </a:lnTo>
                    <a:lnTo>
                      <a:pt x="7" y="1021"/>
                    </a:lnTo>
                    <a:lnTo>
                      <a:pt x="10" y="1021"/>
                    </a:lnTo>
                    <a:lnTo>
                      <a:pt x="14" y="1021"/>
                    </a:lnTo>
                    <a:lnTo>
                      <a:pt x="17" y="1021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4" name="Freeform 916"/>
              <p:cNvSpPr>
                <a:spLocks/>
              </p:cNvSpPr>
              <p:nvPr/>
            </p:nvSpPr>
            <p:spPr bwMode="auto">
              <a:xfrm>
                <a:off x="5082" y="3346"/>
                <a:ext cx="9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5" y="1020"/>
                  </a:cxn>
                  <a:cxn ang="0">
                    <a:pos x="7" y="1020"/>
                  </a:cxn>
                  <a:cxn ang="0">
                    <a:pos x="10" y="1020"/>
                  </a:cxn>
                  <a:cxn ang="0">
                    <a:pos x="14" y="1020"/>
                  </a:cxn>
                  <a:cxn ang="0">
                    <a:pos x="17" y="1019"/>
                  </a:cxn>
                  <a:cxn ang="0">
                    <a:pos x="13" y="790"/>
                  </a:cxn>
                  <a:cxn ang="0">
                    <a:pos x="11" y="569"/>
                  </a:cxn>
                  <a:cxn ang="0">
                    <a:pos x="14" y="319"/>
                  </a:cxn>
                  <a:cxn ang="0">
                    <a:pos x="16" y="5"/>
                  </a:cxn>
                  <a:cxn ang="0">
                    <a:pos x="14" y="3"/>
                  </a:cxn>
                  <a:cxn ang="0">
                    <a:pos x="11" y="2"/>
                  </a:cxn>
                  <a:cxn ang="0">
                    <a:pos x="8" y="1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2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5" y="1020"/>
                    </a:lnTo>
                    <a:lnTo>
                      <a:pt x="7" y="1020"/>
                    </a:lnTo>
                    <a:lnTo>
                      <a:pt x="10" y="1020"/>
                    </a:lnTo>
                    <a:lnTo>
                      <a:pt x="14" y="1020"/>
                    </a:lnTo>
                    <a:lnTo>
                      <a:pt x="17" y="1019"/>
                    </a:lnTo>
                    <a:lnTo>
                      <a:pt x="13" y="790"/>
                    </a:lnTo>
                    <a:lnTo>
                      <a:pt x="11" y="569"/>
                    </a:lnTo>
                    <a:lnTo>
                      <a:pt x="14" y="319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5" name="Freeform 917"/>
              <p:cNvSpPr>
                <a:spLocks/>
              </p:cNvSpPr>
              <p:nvPr/>
            </p:nvSpPr>
            <p:spPr bwMode="auto">
              <a:xfrm>
                <a:off x="5080" y="3346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7" y="1020"/>
                  </a:cxn>
                  <a:cxn ang="0">
                    <a:pos x="11" y="1019"/>
                  </a:cxn>
                  <a:cxn ang="0">
                    <a:pos x="14" y="1019"/>
                  </a:cxn>
                  <a:cxn ang="0">
                    <a:pos x="16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6" y="4"/>
                  </a:cxn>
                  <a:cxn ang="0">
                    <a:pos x="14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6" y="0"/>
                  </a:cxn>
                </a:cxnLst>
                <a:rect l="0" t="0" r="r" b="b"/>
                <a:pathLst>
                  <a:path w="16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7" y="1020"/>
                    </a:lnTo>
                    <a:lnTo>
                      <a:pt x="11" y="1019"/>
                    </a:lnTo>
                    <a:lnTo>
                      <a:pt x="14" y="1019"/>
                    </a:lnTo>
                    <a:lnTo>
                      <a:pt x="16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6" y="4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6" name="Freeform 918"/>
              <p:cNvSpPr>
                <a:spLocks/>
              </p:cNvSpPr>
              <p:nvPr/>
            </p:nvSpPr>
            <p:spPr bwMode="auto">
              <a:xfrm>
                <a:off x="5077" y="3345"/>
                <a:ext cx="8" cy="51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3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3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7" name="Freeform 919"/>
              <p:cNvSpPr>
                <a:spLocks/>
              </p:cNvSpPr>
              <p:nvPr/>
            </p:nvSpPr>
            <p:spPr bwMode="auto">
              <a:xfrm>
                <a:off x="5115" y="3353"/>
                <a:ext cx="8" cy="51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159"/>
                  </a:cxn>
                  <a:cxn ang="0">
                    <a:pos x="0" y="510"/>
                  </a:cxn>
                  <a:cxn ang="0">
                    <a:pos x="0" y="861"/>
                  </a:cxn>
                  <a:cxn ang="0">
                    <a:pos x="4" y="1020"/>
                  </a:cxn>
                  <a:cxn ang="0">
                    <a:pos x="17" y="1019"/>
                  </a:cxn>
                  <a:cxn ang="0">
                    <a:pos x="12" y="790"/>
                  </a:cxn>
                  <a:cxn ang="0">
                    <a:pos x="12" y="569"/>
                  </a:cxn>
                  <a:cxn ang="0">
                    <a:pos x="14" y="319"/>
                  </a:cxn>
                  <a:cxn ang="0">
                    <a:pos x="17" y="4"/>
                  </a:cxn>
                  <a:cxn ang="0">
                    <a:pos x="6" y="0"/>
                  </a:cxn>
                </a:cxnLst>
                <a:rect l="0" t="0" r="r" b="b"/>
                <a:pathLst>
                  <a:path w="17" h="1020">
                    <a:moveTo>
                      <a:pt x="6" y="0"/>
                    </a:moveTo>
                    <a:lnTo>
                      <a:pt x="3" y="159"/>
                    </a:lnTo>
                    <a:lnTo>
                      <a:pt x="0" y="510"/>
                    </a:lnTo>
                    <a:lnTo>
                      <a:pt x="0" y="861"/>
                    </a:lnTo>
                    <a:lnTo>
                      <a:pt x="4" y="1020"/>
                    </a:lnTo>
                    <a:lnTo>
                      <a:pt x="17" y="1019"/>
                    </a:lnTo>
                    <a:lnTo>
                      <a:pt x="12" y="790"/>
                    </a:lnTo>
                    <a:lnTo>
                      <a:pt x="12" y="569"/>
                    </a:lnTo>
                    <a:lnTo>
                      <a:pt x="14" y="319"/>
                    </a:lnTo>
                    <a:lnTo>
                      <a:pt x="17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2D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8" name="Freeform 920"/>
              <p:cNvSpPr>
                <a:spLocks/>
              </p:cNvSpPr>
              <p:nvPr/>
            </p:nvSpPr>
            <p:spPr bwMode="auto">
              <a:xfrm>
                <a:off x="4663" y="3339"/>
                <a:ext cx="404" cy="542"/>
              </a:xfrm>
              <a:custGeom>
                <a:avLst/>
                <a:gdLst/>
                <a:ahLst/>
                <a:cxnLst>
                  <a:cxn ang="0">
                    <a:pos x="65" y="112"/>
                  </a:cxn>
                  <a:cxn ang="0">
                    <a:pos x="112" y="99"/>
                  </a:cxn>
                  <a:cxn ang="0">
                    <a:pos x="159" y="88"/>
                  </a:cxn>
                  <a:cxn ang="0">
                    <a:pos x="206" y="77"/>
                  </a:cxn>
                  <a:cxn ang="0">
                    <a:pos x="254" y="67"/>
                  </a:cxn>
                  <a:cxn ang="0">
                    <a:pos x="302" y="58"/>
                  </a:cxn>
                  <a:cxn ang="0">
                    <a:pos x="349" y="48"/>
                  </a:cxn>
                  <a:cxn ang="0">
                    <a:pos x="398" y="40"/>
                  </a:cxn>
                  <a:cxn ang="0">
                    <a:pos x="445" y="33"/>
                  </a:cxn>
                  <a:cxn ang="0">
                    <a:pos x="493" y="26"/>
                  </a:cxn>
                  <a:cxn ang="0">
                    <a:pos x="542" y="21"/>
                  </a:cxn>
                  <a:cxn ang="0">
                    <a:pos x="590" y="15"/>
                  </a:cxn>
                  <a:cxn ang="0">
                    <a:pos x="638" y="10"/>
                  </a:cxn>
                  <a:cxn ang="0">
                    <a:pos x="687" y="7"/>
                  </a:cxn>
                  <a:cxn ang="0">
                    <a:pos x="735" y="3"/>
                  </a:cxn>
                  <a:cxn ang="0">
                    <a:pos x="785" y="1"/>
                  </a:cxn>
                  <a:cxn ang="0">
                    <a:pos x="796" y="264"/>
                  </a:cxn>
                  <a:cxn ang="0">
                    <a:pos x="786" y="788"/>
                  </a:cxn>
                  <a:cxn ang="0">
                    <a:pos x="775" y="1056"/>
                  </a:cxn>
                  <a:cxn ang="0">
                    <a:pos x="739" y="1063"/>
                  </a:cxn>
                  <a:cxn ang="0">
                    <a:pos x="697" y="1070"/>
                  </a:cxn>
                  <a:cxn ang="0">
                    <a:pos x="652" y="1075"/>
                  </a:cxn>
                  <a:cxn ang="0">
                    <a:pos x="604" y="1079"/>
                  </a:cxn>
                  <a:cxn ang="0">
                    <a:pos x="553" y="1081"/>
                  </a:cxn>
                  <a:cxn ang="0">
                    <a:pos x="500" y="1084"/>
                  </a:cxn>
                  <a:cxn ang="0">
                    <a:pos x="446" y="1084"/>
                  </a:cxn>
                  <a:cxn ang="0">
                    <a:pos x="392" y="1083"/>
                  </a:cxn>
                  <a:cxn ang="0">
                    <a:pos x="338" y="1080"/>
                  </a:cxn>
                  <a:cxn ang="0">
                    <a:pos x="284" y="1077"/>
                  </a:cxn>
                  <a:cxn ang="0">
                    <a:pos x="232" y="1072"/>
                  </a:cxn>
                  <a:cxn ang="0">
                    <a:pos x="182" y="1066"/>
                  </a:cxn>
                  <a:cxn ang="0">
                    <a:pos x="135" y="1058"/>
                  </a:cxn>
                  <a:cxn ang="0">
                    <a:pos x="91" y="1050"/>
                  </a:cxn>
                  <a:cxn ang="0">
                    <a:pos x="52" y="1040"/>
                  </a:cxn>
                  <a:cxn ang="0">
                    <a:pos x="19" y="919"/>
                  </a:cxn>
                  <a:cxn ang="0">
                    <a:pos x="1" y="694"/>
                  </a:cxn>
                  <a:cxn ang="0">
                    <a:pos x="3" y="470"/>
                  </a:cxn>
                  <a:cxn ang="0">
                    <a:pos x="23" y="238"/>
                  </a:cxn>
                </a:cxnLst>
                <a:rect l="0" t="0" r="r" b="b"/>
                <a:pathLst>
                  <a:path w="809" h="1084">
                    <a:moveTo>
                      <a:pt x="41" y="117"/>
                    </a:moveTo>
                    <a:lnTo>
                      <a:pt x="65" y="112"/>
                    </a:lnTo>
                    <a:lnTo>
                      <a:pt x="88" y="105"/>
                    </a:lnTo>
                    <a:lnTo>
                      <a:pt x="112" y="99"/>
                    </a:lnTo>
                    <a:lnTo>
                      <a:pt x="135" y="93"/>
                    </a:lnTo>
                    <a:lnTo>
                      <a:pt x="159" y="88"/>
                    </a:lnTo>
                    <a:lnTo>
                      <a:pt x="182" y="82"/>
                    </a:lnTo>
                    <a:lnTo>
                      <a:pt x="206" y="77"/>
                    </a:lnTo>
                    <a:lnTo>
                      <a:pt x="231" y="71"/>
                    </a:lnTo>
                    <a:lnTo>
                      <a:pt x="254" y="67"/>
                    </a:lnTo>
                    <a:lnTo>
                      <a:pt x="278" y="62"/>
                    </a:lnTo>
                    <a:lnTo>
                      <a:pt x="302" y="58"/>
                    </a:lnTo>
                    <a:lnTo>
                      <a:pt x="325" y="53"/>
                    </a:lnTo>
                    <a:lnTo>
                      <a:pt x="349" y="48"/>
                    </a:lnTo>
                    <a:lnTo>
                      <a:pt x="373" y="45"/>
                    </a:lnTo>
                    <a:lnTo>
                      <a:pt x="398" y="40"/>
                    </a:lnTo>
                    <a:lnTo>
                      <a:pt x="422" y="37"/>
                    </a:lnTo>
                    <a:lnTo>
                      <a:pt x="445" y="33"/>
                    </a:lnTo>
                    <a:lnTo>
                      <a:pt x="469" y="30"/>
                    </a:lnTo>
                    <a:lnTo>
                      <a:pt x="493" y="26"/>
                    </a:lnTo>
                    <a:lnTo>
                      <a:pt x="517" y="23"/>
                    </a:lnTo>
                    <a:lnTo>
                      <a:pt x="542" y="21"/>
                    </a:lnTo>
                    <a:lnTo>
                      <a:pt x="566" y="17"/>
                    </a:lnTo>
                    <a:lnTo>
                      <a:pt x="590" y="15"/>
                    </a:lnTo>
                    <a:lnTo>
                      <a:pt x="614" y="13"/>
                    </a:lnTo>
                    <a:lnTo>
                      <a:pt x="638" y="10"/>
                    </a:lnTo>
                    <a:lnTo>
                      <a:pt x="663" y="8"/>
                    </a:lnTo>
                    <a:lnTo>
                      <a:pt x="687" y="7"/>
                    </a:lnTo>
                    <a:lnTo>
                      <a:pt x="711" y="5"/>
                    </a:lnTo>
                    <a:lnTo>
                      <a:pt x="735" y="3"/>
                    </a:lnTo>
                    <a:lnTo>
                      <a:pt x="760" y="2"/>
                    </a:lnTo>
                    <a:lnTo>
                      <a:pt x="785" y="1"/>
                    </a:lnTo>
                    <a:lnTo>
                      <a:pt x="809" y="0"/>
                    </a:lnTo>
                    <a:lnTo>
                      <a:pt x="796" y="264"/>
                    </a:lnTo>
                    <a:lnTo>
                      <a:pt x="788" y="525"/>
                    </a:lnTo>
                    <a:lnTo>
                      <a:pt x="786" y="788"/>
                    </a:lnTo>
                    <a:lnTo>
                      <a:pt x="792" y="1052"/>
                    </a:lnTo>
                    <a:lnTo>
                      <a:pt x="775" y="1056"/>
                    </a:lnTo>
                    <a:lnTo>
                      <a:pt x="757" y="1060"/>
                    </a:lnTo>
                    <a:lnTo>
                      <a:pt x="739" y="1063"/>
                    </a:lnTo>
                    <a:lnTo>
                      <a:pt x="718" y="1066"/>
                    </a:lnTo>
                    <a:lnTo>
                      <a:pt x="697" y="1070"/>
                    </a:lnTo>
                    <a:lnTo>
                      <a:pt x="675" y="1072"/>
                    </a:lnTo>
                    <a:lnTo>
                      <a:pt x="652" y="1075"/>
                    </a:lnTo>
                    <a:lnTo>
                      <a:pt x="628" y="1077"/>
                    </a:lnTo>
                    <a:lnTo>
                      <a:pt x="604" y="1079"/>
                    </a:lnTo>
                    <a:lnTo>
                      <a:pt x="578" y="1080"/>
                    </a:lnTo>
                    <a:lnTo>
                      <a:pt x="553" y="1081"/>
                    </a:lnTo>
                    <a:lnTo>
                      <a:pt x="527" y="1083"/>
                    </a:lnTo>
                    <a:lnTo>
                      <a:pt x="500" y="1084"/>
                    </a:lnTo>
                    <a:lnTo>
                      <a:pt x="473" y="1084"/>
                    </a:lnTo>
                    <a:lnTo>
                      <a:pt x="446" y="1084"/>
                    </a:lnTo>
                    <a:lnTo>
                      <a:pt x="418" y="1084"/>
                    </a:lnTo>
                    <a:lnTo>
                      <a:pt x="392" y="1083"/>
                    </a:lnTo>
                    <a:lnTo>
                      <a:pt x="364" y="1081"/>
                    </a:lnTo>
                    <a:lnTo>
                      <a:pt x="338" y="1080"/>
                    </a:lnTo>
                    <a:lnTo>
                      <a:pt x="310" y="1079"/>
                    </a:lnTo>
                    <a:lnTo>
                      <a:pt x="284" y="1077"/>
                    </a:lnTo>
                    <a:lnTo>
                      <a:pt x="257" y="1075"/>
                    </a:lnTo>
                    <a:lnTo>
                      <a:pt x="232" y="1072"/>
                    </a:lnTo>
                    <a:lnTo>
                      <a:pt x="206" y="1070"/>
                    </a:lnTo>
                    <a:lnTo>
                      <a:pt x="182" y="1066"/>
                    </a:lnTo>
                    <a:lnTo>
                      <a:pt x="158" y="1063"/>
                    </a:lnTo>
                    <a:lnTo>
                      <a:pt x="135" y="1058"/>
                    </a:lnTo>
                    <a:lnTo>
                      <a:pt x="113" y="1055"/>
                    </a:lnTo>
                    <a:lnTo>
                      <a:pt x="91" y="1050"/>
                    </a:lnTo>
                    <a:lnTo>
                      <a:pt x="72" y="1046"/>
                    </a:lnTo>
                    <a:lnTo>
                      <a:pt x="52" y="1040"/>
                    </a:lnTo>
                    <a:lnTo>
                      <a:pt x="35" y="1034"/>
                    </a:lnTo>
                    <a:lnTo>
                      <a:pt x="19" y="919"/>
                    </a:lnTo>
                    <a:lnTo>
                      <a:pt x="7" y="806"/>
                    </a:lnTo>
                    <a:lnTo>
                      <a:pt x="1" y="694"/>
                    </a:lnTo>
                    <a:lnTo>
                      <a:pt x="0" y="583"/>
                    </a:lnTo>
                    <a:lnTo>
                      <a:pt x="3" y="470"/>
                    </a:lnTo>
                    <a:lnTo>
                      <a:pt x="11" y="356"/>
                    </a:lnTo>
                    <a:lnTo>
                      <a:pt x="23" y="238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09" name="Freeform 921"/>
              <p:cNvSpPr>
                <a:spLocks/>
              </p:cNvSpPr>
              <p:nvPr/>
            </p:nvSpPr>
            <p:spPr bwMode="auto">
              <a:xfrm>
                <a:off x="4663" y="3340"/>
                <a:ext cx="395" cy="522"/>
              </a:xfrm>
              <a:custGeom>
                <a:avLst/>
                <a:gdLst/>
                <a:ahLst/>
                <a:cxnLst>
                  <a:cxn ang="0">
                    <a:pos x="41" y="117"/>
                  </a:cxn>
                  <a:cxn ang="0">
                    <a:pos x="64" y="111"/>
                  </a:cxn>
                  <a:cxn ang="0">
                    <a:pos x="87" y="105"/>
                  </a:cxn>
                  <a:cxn ang="0">
                    <a:pos x="110" y="99"/>
                  </a:cxn>
                  <a:cxn ang="0">
                    <a:pos x="133" y="94"/>
                  </a:cxn>
                  <a:cxn ang="0">
                    <a:pos x="156" y="88"/>
                  </a:cxn>
                  <a:cxn ang="0">
                    <a:pos x="179" y="82"/>
                  </a:cxn>
                  <a:cxn ang="0">
                    <a:pos x="202" y="77"/>
                  </a:cxn>
                  <a:cxn ang="0">
                    <a:pos x="225" y="72"/>
                  </a:cxn>
                  <a:cxn ang="0">
                    <a:pos x="248" y="67"/>
                  </a:cxn>
                  <a:cxn ang="0">
                    <a:pos x="271" y="62"/>
                  </a:cxn>
                  <a:cxn ang="0">
                    <a:pos x="295" y="58"/>
                  </a:cxn>
                  <a:cxn ang="0">
                    <a:pos x="318" y="53"/>
                  </a:cxn>
                  <a:cxn ang="0">
                    <a:pos x="341" y="49"/>
                  </a:cxn>
                  <a:cxn ang="0">
                    <a:pos x="366" y="45"/>
                  </a:cxn>
                  <a:cxn ang="0">
                    <a:pos x="389" y="41"/>
                  </a:cxn>
                  <a:cxn ang="0">
                    <a:pos x="412" y="37"/>
                  </a:cxn>
                  <a:cxn ang="0">
                    <a:pos x="436" y="34"/>
                  </a:cxn>
                  <a:cxn ang="0">
                    <a:pos x="459" y="30"/>
                  </a:cxn>
                  <a:cxn ang="0">
                    <a:pos x="483" y="27"/>
                  </a:cxn>
                  <a:cxn ang="0">
                    <a:pos x="506" y="23"/>
                  </a:cxn>
                  <a:cxn ang="0">
                    <a:pos x="530" y="21"/>
                  </a:cxn>
                  <a:cxn ang="0">
                    <a:pos x="553" y="18"/>
                  </a:cxn>
                  <a:cxn ang="0">
                    <a:pos x="577" y="15"/>
                  </a:cxn>
                  <a:cxn ang="0">
                    <a:pos x="601" y="13"/>
                  </a:cxn>
                  <a:cxn ang="0">
                    <a:pos x="625" y="11"/>
                  </a:cxn>
                  <a:cxn ang="0">
                    <a:pos x="648" y="8"/>
                  </a:cxn>
                  <a:cxn ang="0">
                    <a:pos x="672" y="7"/>
                  </a:cxn>
                  <a:cxn ang="0">
                    <a:pos x="695" y="5"/>
                  </a:cxn>
                  <a:cxn ang="0">
                    <a:pos x="719" y="4"/>
                  </a:cxn>
                  <a:cxn ang="0">
                    <a:pos x="742" y="3"/>
                  </a:cxn>
                  <a:cxn ang="0">
                    <a:pos x="766" y="1"/>
                  </a:cxn>
                  <a:cxn ang="0">
                    <a:pos x="789" y="0"/>
                  </a:cxn>
                  <a:cxn ang="0">
                    <a:pos x="778" y="254"/>
                  </a:cxn>
                  <a:cxn ang="0">
                    <a:pos x="769" y="505"/>
                  </a:cxn>
                  <a:cxn ang="0">
                    <a:pos x="766" y="756"/>
                  </a:cxn>
                  <a:cxn ang="0">
                    <a:pos x="772" y="1009"/>
                  </a:cxn>
                  <a:cxn ang="0">
                    <a:pos x="739" y="1017"/>
                  </a:cxn>
                  <a:cxn ang="0">
                    <a:pos x="701" y="1024"/>
                  </a:cxn>
                  <a:cxn ang="0">
                    <a:pos x="658" y="1031"/>
                  </a:cxn>
                  <a:cxn ang="0">
                    <a:pos x="612" y="1036"/>
                  </a:cxn>
                  <a:cxn ang="0">
                    <a:pos x="564" y="1040"/>
                  </a:cxn>
                  <a:cxn ang="0">
                    <a:pos x="514" y="1043"/>
                  </a:cxn>
                  <a:cxn ang="0">
                    <a:pos x="461" y="1044"/>
                  </a:cxn>
                  <a:cxn ang="0">
                    <a:pos x="409" y="1045"/>
                  </a:cxn>
                  <a:cxn ang="0">
                    <a:pos x="355" y="1044"/>
                  </a:cxn>
                  <a:cxn ang="0">
                    <a:pos x="303" y="1041"/>
                  </a:cxn>
                  <a:cxn ang="0">
                    <a:pos x="252" y="1038"/>
                  </a:cxn>
                  <a:cxn ang="0">
                    <a:pos x="202" y="1033"/>
                  </a:cxn>
                  <a:cxn ang="0">
                    <a:pos x="155" y="1026"/>
                  </a:cxn>
                  <a:cxn ang="0">
                    <a:pos x="111" y="1020"/>
                  </a:cxn>
                  <a:cxn ang="0">
                    <a:pos x="71" y="1009"/>
                  </a:cxn>
                  <a:cxn ang="0">
                    <a:pos x="35" y="999"/>
                  </a:cxn>
                  <a:cxn ang="0">
                    <a:pos x="19" y="888"/>
                  </a:cxn>
                  <a:cxn ang="0">
                    <a:pos x="8" y="780"/>
                  </a:cxn>
                  <a:cxn ang="0">
                    <a:pos x="2" y="672"/>
                  </a:cxn>
                  <a:cxn ang="0">
                    <a:pos x="0" y="565"/>
                  </a:cxn>
                  <a:cxn ang="0">
                    <a:pos x="4" y="456"/>
                  </a:cxn>
                  <a:cxn ang="0">
                    <a:pos x="12" y="346"/>
                  </a:cxn>
                  <a:cxn ang="0">
                    <a:pos x="25" y="233"/>
                  </a:cxn>
                  <a:cxn ang="0">
                    <a:pos x="41" y="117"/>
                  </a:cxn>
                </a:cxnLst>
                <a:rect l="0" t="0" r="r" b="b"/>
                <a:pathLst>
                  <a:path w="789" h="1045">
                    <a:moveTo>
                      <a:pt x="41" y="117"/>
                    </a:moveTo>
                    <a:lnTo>
                      <a:pt x="64" y="111"/>
                    </a:lnTo>
                    <a:lnTo>
                      <a:pt x="87" y="105"/>
                    </a:lnTo>
                    <a:lnTo>
                      <a:pt x="110" y="99"/>
                    </a:lnTo>
                    <a:lnTo>
                      <a:pt x="133" y="94"/>
                    </a:lnTo>
                    <a:lnTo>
                      <a:pt x="156" y="88"/>
                    </a:lnTo>
                    <a:lnTo>
                      <a:pt x="179" y="82"/>
                    </a:lnTo>
                    <a:lnTo>
                      <a:pt x="202" y="77"/>
                    </a:lnTo>
                    <a:lnTo>
                      <a:pt x="225" y="72"/>
                    </a:lnTo>
                    <a:lnTo>
                      <a:pt x="248" y="67"/>
                    </a:lnTo>
                    <a:lnTo>
                      <a:pt x="271" y="62"/>
                    </a:lnTo>
                    <a:lnTo>
                      <a:pt x="295" y="58"/>
                    </a:lnTo>
                    <a:lnTo>
                      <a:pt x="318" y="53"/>
                    </a:lnTo>
                    <a:lnTo>
                      <a:pt x="341" y="49"/>
                    </a:lnTo>
                    <a:lnTo>
                      <a:pt x="366" y="45"/>
                    </a:lnTo>
                    <a:lnTo>
                      <a:pt x="389" y="41"/>
                    </a:lnTo>
                    <a:lnTo>
                      <a:pt x="412" y="37"/>
                    </a:lnTo>
                    <a:lnTo>
                      <a:pt x="436" y="34"/>
                    </a:lnTo>
                    <a:lnTo>
                      <a:pt x="459" y="30"/>
                    </a:lnTo>
                    <a:lnTo>
                      <a:pt x="483" y="27"/>
                    </a:lnTo>
                    <a:lnTo>
                      <a:pt x="506" y="23"/>
                    </a:lnTo>
                    <a:lnTo>
                      <a:pt x="530" y="21"/>
                    </a:lnTo>
                    <a:lnTo>
                      <a:pt x="553" y="18"/>
                    </a:lnTo>
                    <a:lnTo>
                      <a:pt x="577" y="15"/>
                    </a:lnTo>
                    <a:lnTo>
                      <a:pt x="601" y="13"/>
                    </a:lnTo>
                    <a:lnTo>
                      <a:pt x="625" y="11"/>
                    </a:lnTo>
                    <a:lnTo>
                      <a:pt x="648" y="8"/>
                    </a:lnTo>
                    <a:lnTo>
                      <a:pt x="672" y="7"/>
                    </a:lnTo>
                    <a:lnTo>
                      <a:pt x="695" y="5"/>
                    </a:lnTo>
                    <a:lnTo>
                      <a:pt x="719" y="4"/>
                    </a:lnTo>
                    <a:lnTo>
                      <a:pt x="742" y="3"/>
                    </a:lnTo>
                    <a:lnTo>
                      <a:pt x="766" y="1"/>
                    </a:lnTo>
                    <a:lnTo>
                      <a:pt x="789" y="0"/>
                    </a:lnTo>
                    <a:lnTo>
                      <a:pt x="778" y="254"/>
                    </a:lnTo>
                    <a:lnTo>
                      <a:pt x="769" y="505"/>
                    </a:lnTo>
                    <a:lnTo>
                      <a:pt x="766" y="756"/>
                    </a:lnTo>
                    <a:lnTo>
                      <a:pt x="772" y="1009"/>
                    </a:lnTo>
                    <a:lnTo>
                      <a:pt x="739" y="1017"/>
                    </a:lnTo>
                    <a:lnTo>
                      <a:pt x="701" y="1024"/>
                    </a:lnTo>
                    <a:lnTo>
                      <a:pt x="658" y="1031"/>
                    </a:lnTo>
                    <a:lnTo>
                      <a:pt x="612" y="1036"/>
                    </a:lnTo>
                    <a:lnTo>
                      <a:pt x="564" y="1040"/>
                    </a:lnTo>
                    <a:lnTo>
                      <a:pt x="514" y="1043"/>
                    </a:lnTo>
                    <a:lnTo>
                      <a:pt x="461" y="1044"/>
                    </a:lnTo>
                    <a:lnTo>
                      <a:pt x="409" y="1045"/>
                    </a:lnTo>
                    <a:lnTo>
                      <a:pt x="355" y="1044"/>
                    </a:lnTo>
                    <a:lnTo>
                      <a:pt x="303" y="1041"/>
                    </a:lnTo>
                    <a:lnTo>
                      <a:pt x="252" y="1038"/>
                    </a:lnTo>
                    <a:lnTo>
                      <a:pt x="202" y="1033"/>
                    </a:lnTo>
                    <a:lnTo>
                      <a:pt x="155" y="1026"/>
                    </a:lnTo>
                    <a:lnTo>
                      <a:pt x="111" y="1020"/>
                    </a:lnTo>
                    <a:lnTo>
                      <a:pt x="71" y="1009"/>
                    </a:lnTo>
                    <a:lnTo>
                      <a:pt x="35" y="999"/>
                    </a:lnTo>
                    <a:lnTo>
                      <a:pt x="19" y="888"/>
                    </a:lnTo>
                    <a:lnTo>
                      <a:pt x="8" y="780"/>
                    </a:lnTo>
                    <a:lnTo>
                      <a:pt x="2" y="672"/>
                    </a:lnTo>
                    <a:lnTo>
                      <a:pt x="0" y="565"/>
                    </a:lnTo>
                    <a:lnTo>
                      <a:pt x="4" y="456"/>
                    </a:lnTo>
                    <a:lnTo>
                      <a:pt x="12" y="346"/>
                    </a:lnTo>
                    <a:lnTo>
                      <a:pt x="25" y="233"/>
                    </a:lnTo>
                    <a:lnTo>
                      <a:pt x="41" y="117"/>
                    </a:lnTo>
                    <a:close/>
                  </a:path>
                </a:pathLst>
              </a:custGeom>
              <a:solidFill>
                <a:srgbClr val="AF93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0" name="Freeform 922"/>
              <p:cNvSpPr>
                <a:spLocks/>
              </p:cNvSpPr>
              <p:nvPr/>
            </p:nvSpPr>
            <p:spPr bwMode="auto">
              <a:xfrm>
                <a:off x="4665" y="3341"/>
                <a:ext cx="384" cy="502"/>
              </a:xfrm>
              <a:custGeom>
                <a:avLst/>
                <a:gdLst/>
                <a:ahLst/>
                <a:cxnLst>
                  <a:cxn ang="0">
                    <a:pos x="38" y="115"/>
                  </a:cxn>
                  <a:cxn ang="0">
                    <a:pos x="82" y="103"/>
                  </a:cxn>
                  <a:cxn ang="0">
                    <a:pos x="127" y="92"/>
                  </a:cxn>
                  <a:cxn ang="0">
                    <a:pos x="171" y="81"/>
                  </a:cxn>
                  <a:cxn ang="0">
                    <a:pos x="216" y="71"/>
                  </a:cxn>
                  <a:cxn ang="0">
                    <a:pos x="261" y="61"/>
                  </a:cxn>
                  <a:cxn ang="0">
                    <a:pos x="307" y="53"/>
                  </a:cxn>
                  <a:cxn ang="0">
                    <a:pos x="353" y="43"/>
                  </a:cxn>
                  <a:cxn ang="0">
                    <a:pos x="400" y="36"/>
                  </a:cxn>
                  <a:cxn ang="0">
                    <a:pos x="446" y="28"/>
                  </a:cxn>
                  <a:cxn ang="0">
                    <a:pos x="492" y="23"/>
                  </a:cxn>
                  <a:cxn ang="0">
                    <a:pos x="538" y="17"/>
                  </a:cxn>
                  <a:cxn ang="0">
                    <a:pos x="584" y="12"/>
                  </a:cxn>
                  <a:cxn ang="0">
                    <a:pos x="631" y="8"/>
                  </a:cxn>
                  <a:cxn ang="0">
                    <a:pos x="677" y="4"/>
                  </a:cxn>
                  <a:cxn ang="0">
                    <a:pos x="722" y="2"/>
                  </a:cxn>
                  <a:cxn ang="0">
                    <a:pos x="768" y="0"/>
                  </a:cxn>
                  <a:cxn ang="0">
                    <a:pos x="755" y="244"/>
                  </a:cxn>
                  <a:cxn ang="0">
                    <a:pos x="746" y="483"/>
                  </a:cxn>
                  <a:cxn ang="0">
                    <a:pos x="743" y="723"/>
                  </a:cxn>
                  <a:cxn ang="0">
                    <a:pos x="747" y="967"/>
                  </a:cxn>
                  <a:cxn ang="0">
                    <a:pos x="715" y="975"/>
                  </a:cxn>
                  <a:cxn ang="0">
                    <a:pos x="678" y="982"/>
                  </a:cxn>
                  <a:cxn ang="0">
                    <a:pos x="637" y="988"/>
                  </a:cxn>
                  <a:cxn ang="0">
                    <a:pos x="593" y="994"/>
                  </a:cxn>
                  <a:cxn ang="0">
                    <a:pos x="546" y="998"/>
                  </a:cxn>
                  <a:cxn ang="0">
                    <a:pos x="496" y="1000"/>
                  </a:cxn>
                  <a:cxn ang="0">
                    <a:pos x="447" y="1003"/>
                  </a:cxn>
                  <a:cxn ang="0">
                    <a:pos x="395" y="1004"/>
                  </a:cxn>
                  <a:cxn ang="0">
                    <a:pos x="343" y="1004"/>
                  </a:cxn>
                  <a:cxn ang="0">
                    <a:pos x="292" y="1003"/>
                  </a:cxn>
                  <a:cxn ang="0">
                    <a:pos x="243" y="999"/>
                  </a:cxn>
                  <a:cxn ang="0">
                    <a:pos x="195" y="996"/>
                  </a:cxn>
                  <a:cxn ang="0">
                    <a:pos x="148" y="990"/>
                  </a:cxn>
                  <a:cxn ang="0">
                    <a:pos x="106" y="983"/>
                  </a:cxn>
                  <a:cxn ang="0">
                    <a:pos x="67" y="974"/>
                  </a:cxn>
                  <a:cxn ang="0">
                    <a:pos x="32" y="964"/>
                  </a:cxn>
                  <a:cxn ang="0">
                    <a:pos x="17" y="856"/>
                  </a:cxn>
                  <a:cxn ang="0">
                    <a:pos x="7" y="752"/>
                  </a:cxn>
                  <a:cxn ang="0">
                    <a:pos x="1" y="649"/>
                  </a:cxn>
                  <a:cxn ang="0">
                    <a:pos x="0" y="546"/>
                  </a:cxn>
                  <a:cxn ang="0">
                    <a:pos x="3" y="441"/>
                  </a:cxn>
                  <a:cxn ang="0">
                    <a:pos x="10" y="335"/>
                  </a:cxn>
                  <a:cxn ang="0">
                    <a:pos x="22" y="226"/>
                  </a:cxn>
                  <a:cxn ang="0">
                    <a:pos x="38" y="115"/>
                  </a:cxn>
                </a:cxnLst>
                <a:rect l="0" t="0" r="r" b="b"/>
                <a:pathLst>
                  <a:path w="768" h="1004">
                    <a:moveTo>
                      <a:pt x="38" y="115"/>
                    </a:moveTo>
                    <a:lnTo>
                      <a:pt x="82" y="103"/>
                    </a:lnTo>
                    <a:lnTo>
                      <a:pt x="127" y="92"/>
                    </a:lnTo>
                    <a:lnTo>
                      <a:pt x="171" y="81"/>
                    </a:lnTo>
                    <a:lnTo>
                      <a:pt x="216" y="71"/>
                    </a:lnTo>
                    <a:lnTo>
                      <a:pt x="261" y="61"/>
                    </a:lnTo>
                    <a:lnTo>
                      <a:pt x="307" y="53"/>
                    </a:lnTo>
                    <a:lnTo>
                      <a:pt x="353" y="43"/>
                    </a:lnTo>
                    <a:lnTo>
                      <a:pt x="400" y="36"/>
                    </a:lnTo>
                    <a:lnTo>
                      <a:pt x="446" y="28"/>
                    </a:lnTo>
                    <a:lnTo>
                      <a:pt x="492" y="23"/>
                    </a:lnTo>
                    <a:lnTo>
                      <a:pt x="538" y="17"/>
                    </a:lnTo>
                    <a:lnTo>
                      <a:pt x="584" y="12"/>
                    </a:lnTo>
                    <a:lnTo>
                      <a:pt x="631" y="8"/>
                    </a:lnTo>
                    <a:lnTo>
                      <a:pt x="677" y="4"/>
                    </a:lnTo>
                    <a:lnTo>
                      <a:pt x="722" y="2"/>
                    </a:lnTo>
                    <a:lnTo>
                      <a:pt x="768" y="0"/>
                    </a:lnTo>
                    <a:lnTo>
                      <a:pt x="755" y="244"/>
                    </a:lnTo>
                    <a:lnTo>
                      <a:pt x="746" y="483"/>
                    </a:lnTo>
                    <a:lnTo>
                      <a:pt x="743" y="723"/>
                    </a:lnTo>
                    <a:lnTo>
                      <a:pt x="747" y="967"/>
                    </a:lnTo>
                    <a:lnTo>
                      <a:pt x="715" y="975"/>
                    </a:lnTo>
                    <a:lnTo>
                      <a:pt x="678" y="982"/>
                    </a:lnTo>
                    <a:lnTo>
                      <a:pt x="637" y="988"/>
                    </a:lnTo>
                    <a:lnTo>
                      <a:pt x="593" y="994"/>
                    </a:lnTo>
                    <a:lnTo>
                      <a:pt x="546" y="998"/>
                    </a:lnTo>
                    <a:lnTo>
                      <a:pt x="496" y="1000"/>
                    </a:lnTo>
                    <a:lnTo>
                      <a:pt x="447" y="1003"/>
                    </a:lnTo>
                    <a:lnTo>
                      <a:pt x="395" y="1004"/>
                    </a:lnTo>
                    <a:lnTo>
                      <a:pt x="343" y="1004"/>
                    </a:lnTo>
                    <a:lnTo>
                      <a:pt x="292" y="1003"/>
                    </a:lnTo>
                    <a:lnTo>
                      <a:pt x="243" y="999"/>
                    </a:lnTo>
                    <a:lnTo>
                      <a:pt x="195" y="996"/>
                    </a:lnTo>
                    <a:lnTo>
                      <a:pt x="148" y="990"/>
                    </a:lnTo>
                    <a:lnTo>
                      <a:pt x="106" y="983"/>
                    </a:lnTo>
                    <a:lnTo>
                      <a:pt x="67" y="974"/>
                    </a:lnTo>
                    <a:lnTo>
                      <a:pt x="32" y="964"/>
                    </a:lnTo>
                    <a:lnTo>
                      <a:pt x="17" y="856"/>
                    </a:lnTo>
                    <a:lnTo>
                      <a:pt x="7" y="752"/>
                    </a:lnTo>
                    <a:lnTo>
                      <a:pt x="1" y="649"/>
                    </a:lnTo>
                    <a:lnTo>
                      <a:pt x="0" y="546"/>
                    </a:lnTo>
                    <a:lnTo>
                      <a:pt x="3" y="441"/>
                    </a:lnTo>
                    <a:lnTo>
                      <a:pt x="10" y="335"/>
                    </a:lnTo>
                    <a:lnTo>
                      <a:pt x="22" y="22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B296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1" name="Freeform 923"/>
              <p:cNvSpPr>
                <a:spLocks/>
              </p:cNvSpPr>
              <p:nvPr/>
            </p:nvSpPr>
            <p:spPr bwMode="auto">
              <a:xfrm>
                <a:off x="4666" y="3342"/>
                <a:ext cx="373" cy="483"/>
              </a:xfrm>
              <a:custGeom>
                <a:avLst/>
                <a:gdLst/>
                <a:ahLst/>
                <a:cxnLst>
                  <a:cxn ang="0">
                    <a:pos x="37" y="114"/>
                  </a:cxn>
                  <a:cxn ang="0">
                    <a:pos x="80" y="102"/>
                  </a:cxn>
                  <a:cxn ang="0">
                    <a:pos x="122" y="91"/>
                  </a:cxn>
                  <a:cxn ang="0">
                    <a:pos x="166" y="81"/>
                  </a:cxn>
                  <a:cxn ang="0">
                    <a:pos x="210" y="70"/>
                  </a:cxn>
                  <a:cxn ang="0">
                    <a:pos x="255" y="61"/>
                  </a:cxn>
                  <a:cxn ang="0">
                    <a:pos x="300" y="52"/>
                  </a:cxn>
                  <a:cxn ang="0">
                    <a:pos x="345" y="44"/>
                  </a:cxn>
                  <a:cxn ang="0">
                    <a:pos x="389" y="36"/>
                  </a:cxn>
                  <a:cxn ang="0">
                    <a:pos x="434" y="29"/>
                  </a:cxn>
                  <a:cxn ang="0">
                    <a:pos x="479" y="23"/>
                  </a:cxn>
                  <a:cxn ang="0">
                    <a:pos x="524" y="17"/>
                  </a:cxn>
                  <a:cxn ang="0">
                    <a:pos x="569" y="13"/>
                  </a:cxn>
                  <a:cxn ang="0">
                    <a:pos x="614" y="8"/>
                  </a:cxn>
                  <a:cxn ang="0">
                    <a:pos x="659" y="5"/>
                  </a:cxn>
                  <a:cxn ang="0">
                    <a:pos x="703" y="2"/>
                  </a:cxn>
                  <a:cxn ang="0">
                    <a:pos x="747" y="0"/>
                  </a:cxn>
                  <a:cxn ang="0">
                    <a:pos x="735" y="234"/>
                  </a:cxn>
                  <a:cxn ang="0">
                    <a:pos x="726" y="462"/>
                  </a:cxn>
                  <a:cxn ang="0">
                    <a:pos x="722" y="691"/>
                  </a:cxn>
                  <a:cxn ang="0">
                    <a:pos x="727" y="925"/>
                  </a:cxn>
                  <a:cxn ang="0">
                    <a:pos x="696" y="933"/>
                  </a:cxn>
                  <a:cxn ang="0">
                    <a:pos x="659" y="940"/>
                  </a:cxn>
                  <a:cxn ang="0">
                    <a:pos x="620" y="945"/>
                  </a:cxn>
                  <a:cxn ang="0">
                    <a:pos x="576" y="951"/>
                  </a:cxn>
                  <a:cxn ang="0">
                    <a:pos x="530" y="956"/>
                  </a:cxn>
                  <a:cxn ang="0">
                    <a:pos x="483" y="960"/>
                  </a:cxn>
                  <a:cxn ang="0">
                    <a:pos x="433" y="963"/>
                  </a:cxn>
                  <a:cxn ang="0">
                    <a:pos x="384" y="965"/>
                  </a:cxn>
                  <a:cxn ang="0">
                    <a:pos x="334" y="965"/>
                  </a:cxn>
                  <a:cxn ang="0">
                    <a:pos x="285" y="964"/>
                  </a:cxn>
                  <a:cxn ang="0">
                    <a:pos x="236" y="963"/>
                  </a:cxn>
                  <a:cxn ang="0">
                    <a:pos x="189" y="959"/>
                  </a:cxn>
                  <a:cxn ang="0">
                    <a:pos x="144" y="954"/>
                  </a:cxn>
                  <a:cxn ang="0">
                    <a:pos x="103" y="948"/>
                  </a:cxn>
                  <a:cxn ang="0">
                    <a:pos x="65" y="940"/>
                  </a:cxn>
                  <a:cxn ang="0">
                    <a:pos x="31" y="929"/>
                  </a:cxn>
                  <a:cxn ang="0">
                    <a:pos x="16" y="827"/>
                  </a:cxn>
                  <a:cxn ang="0">
                    <a:pos x="7" y="727"/>
                  </a:cxn>
                  <a:cxn ang="0">
                    <a:pos x="1" y="626"/>
                  </a:cxn>
                  <a:cxn ang="0">
                    <a:pos x="0" y="527"/>
                  </a:cxn>
                  <a:cxn ang="0">
                    <a:pos x="4" y="427"/>
                  </a:cxn>
                  <a:cxn ang="0">
                    <a:pos x="11" y="326"/>
                  </a:cxn>
                  <a:cxn ang="0">
                    <a:pos x="22" y="222"/>
                  </a:cxn>
                  <a:cxn ang="0">
                    <a:pos x="37" y="114"/>
                  </a:cxn>
                </a:cxnLst>
                <a:rect l="0" t="0" r="r" b="b"/>
                <a:pathLst>
                  <a:path w="747" h="965">
                    <a:moveTo>
                      <a:pt x="37" y="114"/>
                    </a:moveTo>
                    <a:lnTo>
                      <a:pt x="80" y="102"/>
                    </a:lnTo>
                    <a:lnTo>
                      <a:pt x="122" y="91"/>
                    </a:lnTo>
                    <a:lnTo>
                      <a:pt x="166" y="81"/>
                    </a:lnTo>
                    <a:lnTo>
                      <a:pt x="210" y="70"/>
                    </a:lnTo>
                    <a:lnTo>
                      <a:pt x="255" y="61"/>
                    </a:lnTo>
                    <a:lnTo>
                      <a:pt x="300" y="52"/>
                    </a:lnTo>
                    <a:lnTo>
                      <a:pt x="345" y="44"/>
                    </a:lnTo>
                    <a:lnTo>
                      <a:pt x="389" y="36"/>
                    </a:lnTo>
                    <a:lnTo>
                      <a:pt x="434" y="29"/>
                    </a:lnTo>
                    <a:lnTo>
                      <a:pt x="479" y="23"/>
                    </a:lnTo>
                    <a:lnTo>
                      <a:pt x="524" y="17"/>
                    </a:lnTo>
                    <a:lnTo>
                      <a:pt x="569" y="13"/>
                    </a:lnTo>
                    <a:lnTo>
                      <a:pt x="614" y="8"/>
                    </a:lnTo>
                    <a:lnTo>
                      <a:pt x="659" y="5"/>
                    </a:lnTo>
                    <a:lnTo>
                      <a:pt x="703" y="2"/>
                    </a:lnTo>
                    <a:lnTo>
                      <a:pt x="747" y="0"/>
                    </a:lnTo>
                    <a:lnTo>
                      <a:pt x="735" y="234"/>
                    </a:lnTo>
                    <a:lnTo>
                      <a:pt x="726" y="462"/>
                    </a:lnTo>
                    <a:lnTo>
                      <a:pt x="722" y="691"/>
                    </a:lnTo>
                    <a:lnTo>
                      <a:pt x="727" y="925"/>
                    </a:lnTo>
                    <a:lnTo>
                      <a:pt x="696" y="933"/>
                    </a:lnTo>
                    <a:lnTo>
                      <a:pt x="659" y="940"/>
                    </a:lnTo>
                    <a:lnTo>
                      <a:pt x="620" y="945"/>
                    </a:lnTo>
                    <a:lnTo>
                      <a:pt x="576" y="951"/>
                    </a:lnTo>
                    <a:lnTo>
                      <a:pt x="530" y="956"/>
                    </a:lnTo>
                    <a:lnTo>
                      <a:pt x="483" y="960"/>
                    </a:lnTo>
                    <a:lnTo>
                      <a:pt x="433" y="963"/>
                    </a:lnTo>
                    <a:lnTo>
                      <a:pt x="384" y="965"/>
                    </a:lnTo>
                    <a:lnTo>
                      <a:pt x="334" y="965"/>
                    </a:lnTo>
                    <a:lnTo>
                      <a:pt x="285" y="964"/>
                    </a:lnTo>
                    <a:lnTo>
                      <a:pt x="236" y="963"/>
                    </a:lnTo>
                    <a:lnTo>
                      <a:pt x="189" y="959"/>
                    </a:lnTo>
                    <a:lnTo>
                      <a:pt x="144" y="954"/>
                    </a:lnTo>
                    <a:lnTo>
                      <a:pt x="103" y="948"/>
                    </a:lnTo>
                    <a:lnTo>
                      <a:pt x="65" y="940"/>
                    </a:lnTo>
                    <a:lnTo>
                      <a:pt x="31" y="929"/>
                    </a:lnTo>
                    <a:lnTo>
                      <a:pt x="16" y="827"/>
                    </a:lnTo>
                    <a:lnTo>
                      <a:pt x="7" y="727"/>
                    </a:lnTo>
                    <a:lnTo>
                      <a:pt x="1" y="626"/>
                    </a:lnTo>
                    <a:lnTo>
                      <a:pt x="0" y="527"/>
                    </a:lnTo>
                    <a:lnTo>
                      <a:pt x="4" y="427"/>
                    </a:lnTo>
                    <a:lnTo>
                      <a:pt x="11" y="326"/>
                    </a:lnTo>
                    <a:lnTo>
                      <a:pt x="22" y="222"/>
                    </a:lnTo>
                    <a:lnTo>
                      <a:pt x="37" y="114"/>
                    </a:lnTo>
                    <a:close/>
                  </a:path>
                </a:pathLst>
              </a:custGeom>
              <a:solidFill>
                <a:srgbClr val="B79B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2" name="Freeform 924"/>
              <p:cNvSpPr>
                <a:spLocks/>
              </p:cNvSpPr>
              <p:nvPr/>
            </p:nvSpPr>
            <p:spPr bwMode="auto">
              <a:xfrm>
                <a:off x="4667" y="3344"/>
                <a:ext cx="363" cy="463"/>
              </a:xfrm>
              <a:custGeom>
                <a:avLst/>
                <a:gdLst/>
                <a:ahLst/>
                <a:cxnLst>
                  <a:cxn ang="0">
                    <a:pos x="36" y="113"/>
                  </a:cxn>
                  <a:cxn ang="0">
                    <a:pos x="76" y="102"/>
                  </a:cxn>
                  <a:cxn ang="0">
                    <a:pos x="118" y="91"/>
                  </a:cxn>
                  <a:cxn ang="0">
                    <a:pos x="161" y="81"/>
                  </a:cxn>
                  <a:cxn ang="0">
                    <a:pos x="203" y="70"/>
                  </a:cxn>
                  <a:cxn ang="0">
                    <a:pos x="246" y="61"/>
                  </a:cxn>
                  <a:cxn ang="0">
                    <a:pos x="290" y="53"/>
                  </a:cxn>
                  <a:cxn ang="0">
                    <a:pos x="335" y="44"/>
                  </a:cxn>
                  <a:cxn ang="0">
                    <a:pos x="378" y="37"/>
                  </a:cxn>
                  <a:cxn ang="0">
                    <a:pos x="422" y="30"/>
                  </a:cxn>
                  <a:cxn ang="0">
                    <a:pos x="467" y="23"/>
                  </a:cxn>
                  <a:cxn ang="0">
                    <a:pos x="511" y="17"/>
                  </a:cxn>
                  <a:cxn ang="0">
                    <a:pos x="555" y="13"/>
                  </a:cxn>
                  <a:cxn ang="0">
                    <a:pos x="598" y="8"/>
                  </a:cxn>
                  <a:cxn ang="0">
                    <a:pos x="641" y="5"/>
                  </a:cxn>
                  <a:cxn ang="0">
                    <a:pos x="685" y="3"/>
                  </a:cxn>
                  <a:cxn ang="0">
                    <a:pos x="726" y="0"/>
                  </a:cxn>
                  <a:cxn ang="0">
                    <a:pos x="715" y="224"/>
                  </a:cxn>
                  <a:cxn ang="0">
                    <a:pos x="705" y="441"/>
                  </a:cxn>
                  <a:cxn ang="0">
                    <a:pos x="701" y="660"/>
                  </a:cxn>
                  <a:cxn ang="0">
                    <a:pos x="705" y="882"/>
                  </a:cxn>
                  <a:cxn ang="0">
                    <a:pos x="674" y="890"/>
                  </a:cxn>
                  <a:cxn ang="0">
                    <a:pos x="640" y="897"/>
                  </a:cxn>
                  <a:cxn ang="0">
                    <a:pos x="601" y="903"/>
                  </a:cxn>
                  <a:cxn ang="0">
                    <a:pos x="559" y="910"/>
                  </a:cxn>
                  <a:cxn ang="0">
                    <a:pos x="514" y="915"/>
                  </a:cxn>
                  <a:cxn ang="0">
                    <a:pos x="468" y="919"/>
                  </a:cxn>
                  <a:cxn ang="0">
                    <a:pos x="421" y="923"/>
                  </a:cxn>
                  <a:cxn ang="0">
                    <a:pos x="373" y="925"/>
                  </a:cxn>
                  <a:cxn ang="0">
                    <a:pos x="324" y="926"/>
                  </a:cxn>
                  <a:cxn ang="0">
                    <a:pos x="276" y="926"/>
                  </a:cxn>
                  <a:cxn ang="0">
                    <a:pos x="229" y="925"/>
                  </a:cxn>
                  <a:cxn ang="0">
                    <a:pos x="184" y="922"/>
                  </a:cxn>
                  <a:cxn ang="0">
                    <a:pos x="140" y="917"/>
                  </a:cxn>
                  <a:cxn ang="0">
                    <a:pos x="100" y="911"/>
                  </a:cxn>
                  <a:cxn ang="0">
                    <a:pos x="63" y="903"/>
                  </a:cxn>
                  <a:cxn ang="0">
                    <a:pos x="30" y="894"/>
                  </a:cxn>
                  <a:cxn ang="0">
                    <a:pos x="17" y="796"/>
                  </a:cxn>
                  <a:cxn ang="0">
                    <a:pos x="6" y="700"/>
                  </a:cxn>
                  <a:cxn ang="0">
                    <a:pos x="2" y="605"/>
                  </a:cxn>
                  <a:cxn ang="0">
                    <a:pos x="0" y="509"/>
                  </a:cxn>
                  <a:cxn ang="0">
                    <a:pos x="4" y="414"/>
                  </a:cxn>
                  <a:cxn ang="0">
                    <a:pos x="11" y="316"/>
                  </a:cxn>
                  <a:cxn ang="0">
                    <a:pos x="21" y="217"/>
                  </a:cxn>
                  <a:cxn ang="0">
                    <a:pos x="36" y="113"/>
                  </a:cxn>
                </a:cxnLst>
                <a:rect l="0" t="0" r="r" b="b"/>
                <a:pathLst>
                  <a:path w="726" h="926">
                    <a:moveTo>
                      <a:pt x="36" y="113"/>
                    </a:moveTo>
                    <a:lnTo>
                      <a:pt x="76" y="102"/>
                    </a:lnTo>
                    <a:lnTo>
                      <a:pt x="118" y="91"/>
                    </a:lnTo>
                    <a:lnTo>
                      <a:pt x="161" y="81"/>
                    </a:lnTo>
                    <a:lnTo>
                      <a:pt x="203" y="70"/>
                    </a:lnTo>
                    <a:lnTo>
                      <a:pt x="246" y="61"/>
                    </a:lnTo>
                    <a:lnTo>
                      <a:pt x="290" y="53"/>
                    </a:lnTo>
                    <a:lnTo>
                      <a:pt x="335" y="44"/>
                    </a:lnTo>
                    <a:lnTo>
                      <a:pt x="378" y="37"/>
                    </a:lnTo>
                    <a:lnTo>
                      <a:pt x="422" y="30"/>
                    </a:lnTo>
                    <a:lnTo>
                      <a:pt x="467" y="23"/>
                    </a:lnTo>
                    <a:lnTo>
                      <a:pt x="511" y="17"/>
                    </a:lnTo>
                    <a:lnTo>
                      <a:pt x="555" y="13"/>
                    </a:lnTo>
                    <a:lnTo>
                      <a:pt x="598" y="8"/>
                    </a:lnTo>
                    <a:lnTo>
                      <a:pt x="641" y="5"/>
                    </a:lnTo>
                    <a:lnTo>
                      <a:pt x="685" y="3"/>
                    </a:lnTo>
                    <a:lnTo>
                      <a:pt x="726" y="0"/>
                    </a:lnTo>
                    <a:lnTo>
                      <a:pt x="715" y="224"/>
                    </a:lnTo>
                    <a:lnTo>
                      <a:pt x="705" y="441"/>
                    </a:lnTo>
                    <a:lnTo>
                      <a:pt x="701" y="660"/>
                    </a:lnTo>
                    <a:lnTo>
                      <a:pt x="705" y="882"/>
                    </a:lnTo>
                    <a:lnTo>
                      <a:pt x="674" y="890"/>
                    </a:lnTo>
                    <a:lnTo>
                      <a:pt x="640" y="897"/>
                    </a:lnTo>
                    <a:lnTo>
                      <a:pt x="601" y="903"/>
                    </a:lnTo>
                    <a:lnTo>
                      <a:pt x="559" y="910"/>
                    </a:lnTo>
                    <a:lnTo>
                      <a:pt x="514" y="915"/>
                    </a:lnTo>
                    <a:lnTo>
                      <a:pt x="468" y="919"/>
                    </a:lnTo>
                    <a:lnTo>
                      <a:pt x="421" y="923"/>
                    </a:lnTo>
                    <a:lnTo>
                      <a:pt x="373" y="925"/>
                    </a:lnTo>
                    <a:lnTo>
                      <a:pt x="324" y="926"/>
                    </a:lnTo>
                    <a:lnTo>
                      <a:pt x="276" y="926"/>
                    </a:lnTo>
                    <a:lnTo>
                      <a:pt x="229" y="925"/>
                    </a:lnTo>
                    <a:lnTo>
                      <a:pt x="184" y="922"/>
                    </a:lnTo>
                    <a:lnTo>
                      <a:pt x="140" y="917"/>
                    </a:lnTo>
                    <a:lnTo>
                      <a:pt x="100" y="911"/>
                    </a:lnTo>
                    <a:lnTo>
                      <a:pt x="63" y="903"/>
                    </a:lnTo>
                    <a:lnTo>
                      <a:pt x="30" y="894"/>
                    </a:lnTo>
                    <a:lnTo>
                      <a:pt x="17" y="796"/>
                    </a:lnTo>
                    <a:lnTo>
                      <a:pt x="6" y="700"/>
                    </a:lnTo>
                    <a:lnTo>
                      <a:pt x="2" y="605"/>
                    </a:lnTo>
                    <a:lnTo>
                      <a:pt x="0" y="509"/>
                    </a:lnTo>
                    <a:lnTo>
                      <a:pt x="4" y="414"/>
                    </a:lnTo>
                    <a:lnTo>
                      <a:pt x="11" y="316"/>
                    </a:lnTo>
                    <a:lnTo>
                      <a:pt x="21" y="217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BCA0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3" name="Freeform 925"/>
              <p:cNvSpPr>
                <a:spLocks/>
              </p:cNvSpPr>
              <p:nvPr/>
            </p:nvSpPr>
            <p:spPr bwMode="auto">
              <a:xfrm>
                <a:off x="4668" y="3345"/>
                <a:ext cx="353" cy="444"/>
              </a:xfrm>
              <a:custGeom>
                <a:avLst/>
                <a:gdLst/>
                <a:ahLst/>
                <a:cxnLst>
                  <a:cxn ang="0">
                    <a:pos x="33" y="111"/>
                  </a:cxn>
                  <a:cxn ang="0">
                    <a:pos x="72" y="100"/>
                  </a:cxn>
                  <a:cxn ang="0">
                    <a:pos x="113" y="89"/>
                  </a:cxn>
                  <a:cxn ang="0">
                    <a:pos x="153" y="79"/>
                  </a:cxn>
                  <a:cxn ang="0">
                    <a:pos x="196" y="70"/>
                  </a:cxn>
                  <a:cxn ang="0">
                    <a:pos x="237" y="61"/>
                  </a:cxn>
                  <a:cxn ang="0">
                    <a:pos x="280" y="51"/>
                  </a:cxn>
                  <a:cxn ang="0">
                    <a:pos x="323" y="43"/>
                  </a:cxn>
                  <a:cxn ang="0">
                    <a:pos x="366" y="36"/>
                  </a:cxn>
                  <a:cxn ang="0">
                    <a:pos x="410" y="29"/>
                  </a:cxn>
                  <a:cxn ang="0">
                    <a:pos x="452" y="23"/>
                  </a:cxn>
                  <a:cxn ang="0">
                    <a:pos x="496" y="17"/>
                  </a:cxn>
                  <a:cxn ang="0">
                    <a:pos x="539" y="12"/>
                  </a:cxn>
                  <a:cxn ang="0">
                    <a:pos x="581" y="8"/>
                  </a:cxn>
                  <a:cxn ang="0">
                    <a:pos x="623" y="4"/>
                  </a:cxn>
                  <a:cxn ang="0">
                    <a:pos x="664" y="2"/>
                  </a:cxn>
                  <a:cxn ang="0">
                    <a:pos x="705" y="0"/>
                  </a:cxn>
                  <a:cxn ang="0">
                    <a:pos x="693" y="213"/>
                  </a:cxn>
                  <a:cxn ang="0">
                    <a:pos x="684" y="420"/>
                  </a:cxn>
                  <a:cxn ang="0">
                    <a:pos x="679" y="627"/>
                  </a:cxn>
                  <a:cxn ang="0">
                    <a:pos x="683" y="840"/>
                  </a:cxn>
                  <a:cxn ang="0">
                    <a:pos x="653" y="847"/>
                  </a:cxn>
                  <a:cxn ang="0">
                    <a:pos x="619" y="855"/>
                  </a:cxn>
                  <a:cxn ang="0">
                    <a:pos x="581" y="862"/>
                  </a:cxn>
                  <a:cxn ang="0">
                    <a:pos x="541" y="868"/>
                  </a:cxn>
                  <a:cxn ang="0">
                    <a:pos x="497" y="874"/>
                  </a:cxn>
                  <a:cxn ang="0">
                    <a:pos x="452" y="878"/>
                  </a:cxn>
                  <a:cxn ang="0">
                    <a:pos x="406" y="882"/>
                  </a:cxn>
                  <a:cxn ang="0">
                    <a:pos x="359" y="885"/>
                  </a:cxn>
                  <a:cxn ang="0">
                    <a:pos x="312" y="886"/>
                  </a:cxn>
                  <a:cxn ang="0">
                    <a:pos x="266" y="887"/>
                  </a:cxn>
                  <a:cxn ang="0">
                    <a:pos x="220" y="886"/>
                  </a:cxn>
                  <a:cxn ang="0">
                    <a:pos x="176" y="884"/>
                  </a:cxn>
                  <a:cxn ang="0">
                    <a:pos x="135" y="881"/>
                  </a:cxn>
                  <a:cxn ang="0">
                    <a:pos x="95" y="875"/>
                  </a:cxn>
                  <a:cxn ang="0">
                    <a:pos x="60" y="868"/>
                  </a:cxn>
                  <a:cxn ang="0">
                    <a:pos x="29" y="859"/>
                  </a:cxn>
                  <a:cxn ang="0">
                    <a:pos x="15" y="765"/>
                  </a:cxn>
                  <a:cxn ang="0">
                    <a:pos x="6" y="673"/>
                  </a:cxn>
                  <a:cxn ang="0">
                    <a:pos x="1" y="581"/>
                  </a:cxn>
                  <a:cxn ang="0">
                    <a:pos x="0" y="490"/>
                  </a:cxn>
                  <a:cxn ang="0">
                    <a:pos x="2" y="399"/>
                  </a:cxn>
                  <a:cxn ang="0">
                    <a:pos x="9" y="306"/>
                  </a:cxn>
                  <a:cxn ang="0">
                    <a:pos x="19" y="210"/>
                  </a:cxn>
                  <a:cxn ang="0">
                    <a:pos x="33" y="111"/>
                  </a:cxn>
                </a:cxnLst>
                <a:rect l="0" t="0" r="r" b="b"/>
                <a:pathLst>
                  <a:path w="705" h="887">
                    <a:moveTo>
                      <a:pt x="33" y="111"/>
                    </a:moveTo>
                    <a:lnTo>
                      <a:pt x="72" y="100"/>
                    </a:lnTo>
                    <a:lnTo>
                      <a:pt x="113" y="89"/>
                    </a:lnTo>
                    <a:lnTo>
                      <a:pt x="153" y="79"/>
                    </a:lnTo>
                    <a:lnTo>
                      <a:pt x="196" y="70"/>
                    </a:lnTo>
                    <a:lnTo>
                      <a:pt x="237" y="61"/>
                    </a:lnTo>
                    <a:lnTo>
                      <a:pt x="280" y="51"/>
                    </a:lnTo>
                    <a:lnTo>
                      <a:pt x="323" y="43"/>
                    </a:lnTo>
                    <a:lnTo>
                      <a:pt x="366" y="36"/>
                    </a:lnTo>
                    <a:lnTo>
                      <a:pt x="410" y="29"/>
                    </a:lnTo>
                    <a:lnTo>
                      <a:pt x="452" y="23"/>
                    </a:lnTo>
                    <a:lnTo>
                      <a:pt x="496" y="17"/>
                    </a:lnTo>
                    <a:lnTo>
                      <a:pt x="539" y="12"/>
                    </a:lnTo>
                    <a:lnTo>
                      <a:pt x="581" y="8"/>
                    </a:lnTo>
                    <a:lnTo>
                      <a:pt x="623" y="4"/>
                    </a:lnTo>
                    <a:lnTo>
                      <a:pt x="664" y="2"/>
                    </a:lnTo>
                    <a:lnTo>
                      <a:pt x="705" y="0"/>
                    </a:lnTo>
                    <a:lnTo>
                      <a:pt x="693" y="213"/>
                    </a:lnTo>
                    <a:lnTo>
                      <a:pt x="684" y="420"/>
                    </a:lnTo>
                    <a:lnTo>
                      <a:pt x="679" y="627"/>
                    </a:lnTo>
                    <a:lnTo>
                      <a:pt x="683" y="840"/>
                    </a:lnTo>
                    <a:lnTo>
                      <a:pt x="653" y="847"/>
                    </a:lnTo>
                    <a:lnTo>
                      <a:pt x="619" y="855"/>
                    </a:lnTo>
                    <a:lnTo>
                      <a:pt x="581" y="862"/>
                    </a:lnTo>
                    <a:lnTo>
                      <a:pt x="541" y="868"/>
                    </a:lnTo>
                    <a:lnTo>
                      <a:pt x="497" y="874"/>
                    </a:lnTo>
                    <a:lnTo>
                      <a:pt x="452" y="878"/>
                    </a:lnTo>
                    <a:lnTo>
                      <a:pt x="406" y="882"/>
                    </a:lnTo>
                    <a:lnTo>
                      <a:pt x="359" y="885"/>
                    </a:lnTo>
                    <a:lnTo>
                      <a:pt x="312" y="886"/>
                    </a:lnTo>
                    <a:lnTo>
                      <a:pt x="266" y="887"/>
                    </a:lnTo>
                    <a:lnTo>
                      <a:pt x="220" y="886"/>
                    </a:lnTo>
                    <a:lnTo>
                      <a:pt x="176" y="884"/>
                    </a:lnTo>
                    <a:lnTo>
                      <a:pt x="135" y="881"/>
                    </a:lnTo>
                    <a:lnTo>
                      <a:pt x="95" y="875"/>
                    </a:lnTo>
                    <a:lnTo>
                      <a:pt x="60" y="868"/>
                    </a:lnTo>
                    <a:lnTo>
                      <a:pt x="29" y="859"/>
                    </a:lnTo>
                    <a:lnTo>
                      <a:pt x="15" y="765"/>
                    </a:lnTo>
                    <a:lnTo>
                      <a:pt x="6" y="673"/>
                    </a:lnTo>
                    <a:lnTo>
                      <a:pt x="1" y="581"/>
                    </a:lnTo>
                    <a:lnTo>
                      <a:pt x="0" y="490"/>
                    </a:lnTo>
                    <a:lnTo>
                      <a:pt x="2" y="399"/>
                    </a:lnTo>
                    <a:lnTo>
                      <a:pt x="9" y="306"/>
                    </a:lnTo>
                    <a:lnTo>
                      <a:pt x="19" y="21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rgbClr val="C1A5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4" name="Freeform 926"/>
              <p:cNvSpPr>
                <a:spLocks/>
              </p:cNvSpPr>
              <p:nvPr/>
            </p:nvSpPr>
            <p:spPr bwMode="auto">
              <a:xfrm>
                <a:off x="4670" y="3346"/>
                <a:ext cx="342" cy="424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9" y="100"/>
                  </a:cxn>
                  <a:cxn ang="0">
                    <a:pos x="107" y="90"/>
                  </a:cxn>
                  <a:cxn ang="0">
                    <a:pos x="148" y="79"/>
                  </a:cxn>
                  <a:cxn ang="0">
                    <a:pos x="188" y="70"/>
                  </a:cxn>
                  <a:cxn ang="0">
                    <a:pos x="229" y="61"/>
                  </a:cxn>
                  <a:cxn ang="0">
                    <a:pos x="271" y="52"/>
                  </a:cxn>
                  <a:cxn ang="0">
                    <a:pos x="312" y="44"/>
                  </a:cxn>
                  <a:cxn ang="0">
                    <a:pos x="355" y="36"/>
                  </a:cxn>
                  <a:cxn ang="0">
                    <a:pos x="398" y="29"/>
                  </a:cxn>
                  <a:cxn ang="0">
                    <a:pos x="440" y="23"/>
                  </a:cxn>
                  <a:cxn ang="0">
                    <a:pos x="482" y="17"/>
                  </a:cxn>
                  <a:cxn ang="0">
                    <a:pos x="523" y="11"/>
                  </a:cxn>
                  <a:cxn ang="0">
                    <a:pos x="565" y="8"/>
                  </a:cxn>
                  <a:cxn ang="0">
                    <a:pos x="605" y="4"/>
                  </a:cxn>
                  <a:cxn ang="0">
                    <a:pos x="645" y="2"/>
                  </a:cxn>
                  <a:cxn ang="0">
                    <a:pos x="683" y="0"/>
                  </a:cxn>
                  <a:cxn ang="0">
                    <a:pos x="673" y="203"/>
                  </a:cxn>
                  <a:cxn ang="0">
                    <a:pos x="663" y="398"/>
                  </a:cxn>
                  <a:cxn ang="0">
                    <a:pos x="658" y="595"/>
                  </a:cxn>
                  <a:cxn ang="0">
                    <a:pos x="663" y="798"/>
                  </a:cxn>
                  <a:cxn ang="0">
                    <a:pos x="634" y="805"/>
                  </a:cxn>
                  <a:cxn ang="0">
                    <a:pos x="600" y="813"/>
                  </a:cxn>
                  <a:cxn ang="0">
                    <a:pos x="563" y="820"/>
                  </a:cxn>
                  <a:cxn ang="0">
                    <a:pos x="524" y="826"/>
                  </a:cxn>
                  <a:cxn ang="0">
                    <a:pos x="482" y="831"/>
                  </a:cxn>
                  <a:cxn ang="0">
                    <a:pos x="438" y="837"/>
                  </a:cxn>
                  <a:cxn ang="0">
                    <a:pos x="393" y="842"/>
                  </a:cxn>
                  <a:cxn ang="0">
                    <a:pos x="348" y="845"/>
                  </a:cxn>
                  <a:cxn ang="0">
                    <a:pos x="302" y="847"/>
                  </a:cxn>
                  <a:cxn ang="0">
                    <a:pos x="257" y="849"/>
                  </a:cxn>
                  <a:cxn ang="0">
                    <a:pos x="212" y="849"/>
                  </a:cxn>
                  <a:cxn ang="0">
                    <a:pos x="170" y="847"/>
                  </a:cxn>
                  <a:cxn ang="0">
                    <a:pos x="129" y="845"/>
                  </a:cxn>
                  <a:cxn ang="0">
                    <a:pos x="91" y="839"/>
                  </a:cxn>
                  <a:cxn ang="0">
                    <a:pos x="58" y="834"/>
                  </a:cxn>
                  <a:cxn ang="0">
                    <a:pos x="27" y="824"/>
                  </a:cxn>
                  <a:cxn ang="0">
                    <a:pos x="14" y="735"/>
                  </a:cxn>
                  <a:cxn ang="0">
                    <a:pos x="6" y="647"/>
                  </a:cxn>
                  <a:cxn ang="0">
                    <a:pos x="0" y="560"/>
                  </a:cxn>
                  <a:cxn ang="0">
                    <a:pos x="0" y="472"/>
                  </a:cxn>
                  <a:cxn ang="0">
                    <a:pos x="3" y="384"/>
                  </a:cxn>
                  <a:cxn ang="0">
                    <a:pos x="8" y="296"/>
                  </a:cxn>
                  <a:cxn ang="0">
                    <a:pos x="19" y="205"/>
                  </a:cxn>
                  <a:cxn ang="0">
                    <a:pos x="31" y="110"/>
                  </a:cxn>
                </a:cxnLst>
                <a:rect l="0" t="0" r="r" b="b"/>
                <a:pathLst>
                  <a:path w="683" h="849">
                    <a:moveTo>
                      <a:pt x="31" y="110"/>
                    </a:moveTo>
                    <a:lnTo>
                      <a:pt x="69" y="100"/>
                    </a:lnTo>
                    <a:lnTo>
                      <a:pt x="107" y="90"/>
                    </a:lnTo>
                    <a:lnTo>
                      <a:pt x="148" y="79"/>
                    </a:lnTo>
                    <a:lnTo>
                      <a:pt x="188" y="70"/>
                    </a:lnTo>
                    <a:lnTo>
                      <a:pt x="229" y="61"/>
                    </a:lnTo>
                    <a:lnTo>
                      <a:pt x="271" y="52"/>
                    </a:lnTo>
                    <a:lnTo>
                      <a:pt x="312" y="44"/>
                    </a:lnTo>
                    <a:lnTo>
                      <a:pt x="355" y="36"/>
                    </a:lnTo>
                    <a:lnTo>
                      <a:pt x="398" y="29"/>
                    </a:lnTo>
                    <a:lnTo>
                      <a:pt x="440" y="23"/>
                    </a:lnTo>
                    <a:lnTo>
                      <a:pt x="482" y="17"/>
                    </a:lnTo>
                    <a:lnTo>
                      <a:pt x="523" y="11"/>
                    </a:lnTo>
                    <a:lnTo>
                      <a:pt x="565" y="8"/>
                    </a:lnTo>
                    <a:lnTo>
                      <a:pt x="605" y="4"/>
                    </a:lnTo>
                    <a:lnTo>
                      <a:pt x="645" y="2"/>
                    </a:lnTo>
                    <a:lnTo>
                      <a:pt x="683" y="0"/>
                    </a:lnTo>
                    <a:lnTo>
                      <a:pt x="673" y="203"/>
                    </a:lnTo>
                    <a:lnTo>
                      <a:pt x="663" y="398"/>
                    </a:lnTo>
                    <a:lnTo>
                      <a:pt x="658" y="595"/>
                    </a:lnTo>
                    <a:lnTo>
                      <a:pt x="663" y="798"/>
                    </a:lnTo>
                    <a:lnTo>
                      <a:pt x="634" y="805"/>
                    </a:lnTo>
                    <a:lnTo>
                      <a:pt x="600" y="813"/>
                    </a:lnTo>
                    <a:lnTo>
                      <a:pt x="563" y="820"/>
                    </a:lnTo>
                    <a:lnTo>
                      <a:pt x="524" y="826"/>
                    </a:lnTo>
                    <a:lnTo>
                      <a:pt x="482" y="831"/>
                    </a:lnTo>
                    <a:lnTo>
                      <a:pt x="438" y="837"/>
                    </a:lnTo>
                    <a:lnTo>
                      <a:pt x="393" y="842"/>
                    </a:lnTo>
                    <a:lnTo>
                      <a:pt x="348" y="845"/>
                    </a:lnTo>
                    <a:lnTo>
                      <a:pt x="302" y="847"/>
                    </a:lnTo>
                    <a:lnTo>
                      <a:pt x="257" y="849"/>
                    </a:lnTo>
                    <a:lnTo>
                      <a:pt x="212" y="849"/>
                    </a:lnTo>
                    <a:lnTo>
                      <a:pt x="170" y="847"/>
                    </a:lnTo>
                    <a:lnTo>
                      <a:pt x="129" y="845"/>
                    </a:lnTo>
                    <a:lnTo>
                      <a:pt x="91" y="839"/>
                    </a:lnTo>
                    <a:lnTo>
                      <a:pt x="58" y="834"/>
                    </a:lnTo>
                    <a:lnTo>
                      <a:pt x="27" y="824"/>
                    </a:lnTo>
                    <a:lnTo>
                      <a:pt x="14" y="735"/>
                    </a:lnTo>
                    <a:lnTo>
                      <a:pt x="6" y="647"/>
                    </a:lnTo>
                    <a:lnTo>
                      <a:pt x="0" y="560"/>
                    </a:lnTo>
                    <a:lnTo>
                      <a:pt x="0" y="472"/>
                    </a:lnTo>
                    <a:lnTo>
                      <a:pt x="3" y="384"/>
                    </a:lnTo>
                    <a:lnTo>
                      <a:pt x="8" y="296"/>
                    </a:lnTo>
                    <a:lnTo>
                      <a:pt x="19" y="205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4A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5" name="Freeform 927"/>
              <p:cNvSpPr>
                <a:spLocks/>
              </p:cNvSpPr>
              <p:nvPr/>
            </p:nvSpPr>
            <p:spPr bwMode="auto">
              <a:xfrm>
                <a:off x="4671" y="3347"/>
                <a:ext cx="332" cy="406"/>
              </a:xfrm>
              <a:custGeom>
                <a:avLst/>
                <a:gdLst/>
                <a:ahLst/>
                <a:cxnLst>
                  <a:cxn ang="0">
                    <a:pos x="31" y="110"/>
                  </a:cxn>
                  <a:cxn ang="0">
                    <a:pos x="67" y="99"/>
                  </a:cxn>
                  <a:cxn ang="0">
                    <a:pos x="105" y="89"/>
                  </a:cxn>
                  <a:cxn ang="0">
                    <a:pos x="143" y="80"/>
                  </a:cxn>
                  <a:cxn ang="0">
                    <a:pos x="182" y="69"/>
                  </a:cxn>
                  <a:cxn ang="0">
                    <a:pos x="223" y="60"/>
                  </a:cxn>
                  <a:cxn ang="0">
                    <a:pos x="263" y="52"/>
                  </a:cxn>
                  <a:cxn ang="0">
                    <a:pos x="304" y="44"/>
                  </a:cxn>
                  <a:cxn ang="0">
                    <a:pos x="346" y="36"/>
                  </a:cxn>
                  <a:cxn ang="0">
                    <a:pos x="387" y="29"/>
                  </a:cxn>
                  <a:cxn ang="0">
                    <a:pos x="429" y="23"/>
                  </a:cxn>
                  <a:cxn ang="0">
                    <a:pos x="469" y="17"/>
                  </a:cxn>
                  <a:cxn ang="0">
                    <a:pos x="511" y="12"/>
                  </a:cxn>
                  <a:cxn ang="0">
                    <a:pos x="550" y="8"/>
                  </a:cxn>
                  <a:cxn ang="0">
                    <a:pos x="590" y="5"/>
                  </a:cxn>
                  <a:cxn ang="0">
                    <a:pos x="628" y="2"/>
                  </a:cxn>
                  <a:cxn ang="0">
                    <a:pos x="665" y="0"/>
                  </a:cxn>
                  <a:cxn ang="0">
                    <a:pos x="659" y="98"/>
                  </a:cxn>
                  <a:cxn ang="0">
                    <a:pos x="653" y="192"/>
                  </a:cxn>
                  <a:cxn ang="0">
                    <a:pos x="648" y="286"/>
                  </a:cxn>
                  <a:cxn ang="0">
                    <a:pos x="643" y="378"/>
                  </a:cxn>
                  <a:cxn ang="0">
                    <a:pos x="640" y="471"/>
                  </a:cxn>
                  <a:cxn ang="0">
                    <a:pos x="637" y="564"/>
                  </a:cxn>
                  <a:cxn ang="0">
                    <a:pos x="637" y="659"/>
                  </a:cxn>
                  <a:cxn ang="0">
                    <a:pos x="641" y="757"/>
                  </a:cxn>
                  <a:cxn ang="0">
                    <a:pos x="613" y="764"/>
                  </a:cxn>
                  <a:cxn ang="0">
                    <a:pos x="581" y="771"/>
                  </a:cxn>
                  <a:cxn ang="0">
                    <a:pos x="545" y="778"/>
                  </a:cxn>
                  <a:cxn ang="0">
                    <a:pos x="507" y="784"/>
                  </a:cxn>
                  <a:cxn ang="0">
                    <a:pos x="467" y="791"/>
                  </a:cxn>
                  <a:cxn ang="0">
                    <a:pos x="424" y="797"/>
                  </a:cxn>
                  <a:cxn ang="0">
                    <a:pos x="380" y="802"/>
                  </a:cxn>
                  <a:cxn ang="0">
                    <a:pos x="337" y="806"/>
                  </a:cxn>
                  <a:cxn ang="0">
                    <a:pos x="293" y="810"/>
                  </a:cxn>
                  <a:cxn ang="0">
                    <a:pos x="249" y="812"/>
                  </a:cxn>
                  <a:cxn ang="0">
                    <a:pos x="207" y="812"/>
                  </a:cxn>
                  <a:cxn ang="0">
                    <a:pos x="165" y="812"/>
                  </a:cxn>
                  <a:cxn ang="0">
                    <a:pos x="126" y="809"/>
                  </a:cxn>
                  <a:cxn ang="0">
                    <a:pos x="89" y="805"/>
                  </a:cxn>
                  <a:cxn ang="0">
                    <a:pos x="57" y="798"/>
                  </a:cxn>
                  <a:cxn ang="0">
                    <a:pos x="27" y="790"/>
                  </a:cxn>
                  <a:cxn ang="0">
                    <a:pos x="14" y="705"/>
                  </a:cxn>
                  <a:cxn ang="0">
                    <a:pos x="6" y="621"/>
                  </a:cxn>
                  <a:cxn ang="0">
                    <a:pos x="2" y="538"/>
                  </a:cxn>
                  <a:cxn ang="0">
                    <a:pos x="0" y="455"/>
                  </a:cxn>
                  <a:cxn ang="0">
                    <a:pos x="4" y="371"/>
                  </a:cxn>
                  <a:cxn ang="0">
                    <a:pos x="10" y="287"/>
                  </a:cxn>
                  <a:cxn ang="0">
                    <a:pos x="19" y="199"/>
                  </a:cxn>
                  <a:cxn ang="0">
                    <a:pos x="31" y="110"/>
                  </a:cxn>
                </a:cxnLst>
                <a:rect l="0" t="0" r="r" b="b"/>
                <a:pathLst>
                  <a:path w="665" h="812">
                    <a:moveTo>
                      <a:pt x="31" y="110"/>
                    </a:moveTo>
                    <a:lnTo>
                      <a:pt x="67" y="99"/>
                    </a:lnTo>
                    <a:lnTo>
                      <a:pt x="105" y="89"/>
                    </a:lnTo>
                    <a:lnTo>
                      <a:pt x="143" y="80"/>
                    </a:lnTo>
                    <a:lnTo>
                      <a:pt x="182" y="69"/>
                    </a:lnTo>
                    <a:lnTo>
                      <a:pt x="223" y="60"/>
                    </a:lnTo>
                    <a:lnTo>
                      <a:pt x="263" y="52"/>
                    </a:lnTo>
                    <a:lnTo>
                      <a:pt x="304" y="44"/>
                    </a:lnTo>
                    <a:lnTo>
                      <a:pt x="346" y="36"/>
                    </a:lnTo>
                    <a:lnTo>
                      <a:pt x="387" y="29"/>
                    </a:lnTo>
                    <a:lnTo>
                      <a:pt x="429" y="23"/>
                    </a:lnTo>
                    <a:lnTo>
                      <a:pt x="469" y="17"/>
                    </a:lnTo>
                    <a:lnTo>
                      <a:pt x="511" y="12"/>
                    </a:lnTo>
                    <a:lnTo>
                      <a:pt x="550" y="8"/>
                    </a:lnTo>
                    <a:lnTo>
                      <a:pt x="590" y="5"/>
                    </a:lnTo>
                    <a:lnTo>
                      <a:pt x="628" y="2"/>
                    </a:lnTo>
                    <a:lnTo>
                      <a:pt x="665" y="0"/>
                    </a:lnTo>
                    <a:lnTo>
                      <a:pt x="659" y="98"/>
                    </a:lnTo>
                    <a:lnTo>
                      <a:pt x="653" y="192"/>
                    </a:lnTo>
                    <a:lnTo>
                      <a:pt x="648" y="286"/>
                    </a:lnTo>
                    <a:lnTo>
                      <a:pt x="643" y="378"/>
                    </a:lnTo>
                    <a:lnTo>
                      <a:pt x="640" y="471"/>
                    </a:lnTo>
                    <a:lnTo>
                      <a:pt x="637" y="564"/>
                    </a:lnTo>
                    <a:lnTo>
                      <a:pt x="637" y="659"/>
                    </a:lnTo>
                    <a:lnTo>
                      <a:pt x="641" y="757"/>
                    </a:lnTo>
                    <a:lnTo>
                      <a:pt x="613" y="764"/>
                    </a:lnTo>
                    <a:lnTo>
                      <a:pt x="581" y="771"/>
                    </a:lnTo>
                    <a:lnTo>
                      <a:pt x="545" y="778"/>
                    </a:lnTo>
                    <a:lnTo>
                      <a:pt x="507" y="784"/>
                    </a:lnTo>
                    <a:lnTo>
                      <a:pt x="467" y="791"/>
                    </a:lnTo>
                    <a:lnTo>
                      <a:pt x="424" y="797"/>
                    </a:lnTo>
                    <a:lnTo>
                      <a:pt x="380" y="802"/>
                    </a:lnTo>
                    <a:lnTo>
                      <a:pt x="337" y="806"/>
                    </a:lnTo>
                    <a:lnTo>
                      <a:pt x="293" y="810"/>
                    </a:lnTo>
                    <a:lnTo>
                      <a:pt x="249" y="812"/>
                    </a:lnTo>
                    <a:lnTo>
                      <a:pt x="207" y="812"/>
                    </a:lnTo>
                    <a:lnTo>
                      <a:pt x="165" y="812"/>
                    </a:lnTo>
                    <a:lnTo>
                      <a:pt x="126" y="809"/>
                    </a:lnTo>
                    <a:lnTo>
                      <a:pt x="89" y="805"/>
                    </a:lnTo>
                    <a:lnTo>
                      <a:pt x="57" y="798"/>
                    </a:lnTo>
                    <a:lnTo>
                      <a:pt x="27" y="790"/>
                    </a:lnTo>
                    <a:lnTo>
                      <a:pt x="14" y="705"/>
                    </a:lnTo>
                    <a:lnTo>
                      <a:pt x="6" y="621"/>
                    </a:lnTo>
                    <a:lnTo>
                      <a:pt x="2" y="538"/>
                    </a:lnTo>
                    <a:lnTo>
                      <a:pt x="0" y="455"/>
                    </a:lnTo>
                    <a:lnTo>
                      <a:pt x="4" y="371"/>
                    </a:lnTo>
                    <a:lnTo>
                      <a:pt x="10" y="287"/>
                    </a:lnTo>
                    <a:lnTo>
                      <a:pt x="19" y="199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rgbClr val="C9A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6" name="Freeform 928"/>
              <p:cNvSpPr>
                <a:spLocks/>
              </p:cNvSpPr>
              <p:nvPr/>
            </p:nvSpPr>
            <p:spPr bwMode="auto">
              <a:xfrm>
                <a:off x="4672" y="3348"/>
                <a:ext cx="322" cy="387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63" y="98"/>
                  </a:cxn>
                  <a:cxn ang="0">
                    <a:pos x="99" y="89"/>
                  </a:cxn>
                  <a:cxn ang="0">
                    <a:pos x="136" y="79"/>
                  </a:cxn>
                  <a:cxn ang="0">
                    <a:pos x="174" y="70"/>
                  </a:cxn>
                  <a:cxn ang="0">
                    <a:pos x="213" y="61"/>
                  </a:cxn>
                  <a:cxn ang="0">
                    <a:pos x="253" y="52"/>
                  </a:cxn>
                  <a:cxn ang="0">
                    <a:pos x="292" y="44"/>
                  </a:cxn>
                  <a:cxn ang="0">
                    <a:pos x="334" y="37"/>
                  </a:cxn>
                  <a:cxn ang="0">
                    <a:pos x="374" y="30"/>
                  </a:cxn>
                  <a:cxn ang="0">
                    <a:pos x="415" y="23"/>
                  </a:cxn>
                  <a:cxn ang="0">
                    <a:pos x="455" y="18"/>
                  </a:cxn>
                  <a:cxn ang="0">
                    <a:pos x="494" y="13"/>
                  </a:cxn>
                  <a:cxn ang="0">
                    <a:pos x="533" y="8"/>
                  </a:cxn>
                  <a:cxn ang="0">
                    <a:pos x="571" y="5"/>
                  </a:cxn>
                  <a:cxn ang="0">
                    <a:pos x="607" y="3"/>
                  </a:cxn>
                  <a:cxn ang="0">
                    <a:pos x="643" y="0"/>
                  </a:cxn>
                  <a:cxn ang="0">
                    <a:pos x="637" y="93"/>
                  </a:cxn>
                  <a:cxn ang="0">
                    <a:pos x="631" y="182"/>
                  </a:cxn>
                  <a:cxn ang="0">
                    <a:pos x="625" y="270"/>
                  </a:cxn>
                  <a:cxn ang="0">
                    <a:pos x="621" y="357"/>
                  </a:cxn>
                  <a:cxn ang="0">
                    <a:pos x="617" y="445"/>
                  </a:cxn>
                  <a:cxn ang="0">
                    <a:pos x="615" y="533"/>
                  </a:cxn>
                  <a:cxn ang="0">
                    <a:pos x="615" y="622"/>
                  </a:cxn>
                  <a:cxn ang="0">
                    <a:pos x="617" y="714"/>
                  </a:cxn>
                  <a:cxn ang="0">
                    <a:pos x="590" y="721"/>
                  </a:cxn>
                  <a:cxn ang="0">
                    <a:pos x="560" y="728"/>
                  </a:cxn>
                  <a:cxn ang="0">
                    <a:pos x="525" y="735"/>
                  </a:cxn>
                  <a:cxn ang="0">
                    <a:pos x="488" y="743"/>
                  </a:cxn>
                  <a:cxn ang="0">
                    <a:pos x="449" y="750"/>
                  </a:cxn>
                  <a:cxn ang="0">
                    <a:pos x="408" y="756"/>
                  </a:cxn>
                  <a:cxn ang="0">
                    <a:pos x="366" y="762"/>
                  </a:cxn>
                  <a:cxn ang="0">
                    <a:pos x="324" y="766"/>
                  </a:cxn>
                  <a:cxn ang="0">
                    <a:pos x="281" y="771"/>
                  </a:cxn>
                  <a:cxn ang="0">
                    <a:pos x="238" y="773"/>
                  </a:cxn>
                  <a:cxn ang="0">
                    <a:pos x="197" y="774"/>
                  </a:cxn>
                  <a:cxn ang="0">
                    <a:pos x="158" y="774"/>
                  </a:cxn>
                  <a:cxn ang="0">
                    <a:pos x="120" y="772"/>
                  </a:cxn>
                  <a:cxn ang="0">
                    <a:pos x="84" y="769"/>
                  </a:cxn>
                  <a:cxn ang="0">
                    <a:pos x="53" y="763"/>
                  </a:cxn>
                  <a:cxn ang="0">
                    <a:pos x="24" y="755"/>
                  </a:cxn>
                  <a:cxn ang="0">
                    <a:pos x="12" y="674"/>
                  </a:cxn>
                  <a:cxn ang="0">
                    <a:pos x="4" y="594"/>
                  </a:cxn>
                  <a:cxn ang="0">
                    <a:pos x="0" y="515"/>
                  </a:cxn>
                  <a:cxn ang="0">
                    <a:pos x="0" y="437"/>
                  </a:cxn>
                  <a:cxn ang="0">
                    <a:pos x="2" y="357"/>
                  </a:cxn>
                  <a:cxn ang="0">
                    <a:pos x="8" y="277"/>
                  </a:cxn>
                  <a:cxn ang="0">
                    <a:pos x="17" y="194"/>
                  </a:cxn>
                  <a:cxn ang="0">
                    <a:pos x="29" y="109"/>
                  </a:cxn>
                </a:cxnLst>
                <a:rect l="0" t="0" r="r" b="b"/>
                <a:pathLst>
                  <a:path w="643" h="774">
                    <a:moveTo>
                      <a:pt x="29" y="109"/>
                    </a:moveTo>
                    <a:lnTo>
                      <a:pt x="63" y="98"/>
                    </a:lnTo>
                    <a:lnTo>
                      <a:pt x="99" y="89"/>
                    </a:lnTo>
                    <a:lnTo>
                      <a:pt x="136" y="79"/>
                    </a:lnTo>
                    <a:lnTo>
                      <a:pt x="174" y="70"/>
                    </a:lnTo>
                    <a:lnTo>
                      <a:pt x="213" y="61"/>
                    </a:lnTo>
                    <a:lnTo>
                      <a:pt x="253" y="52"/>
                    </a:lnTo>
                    <a:lnTo>
                      <a:pt x="292" y="44"/>
                    </a:lnTo>
                    <a:lnTo>
                      <a:pt x="334" y="37"/>
                    </a:lnTo>
                    <a:lnTo>
                      <a:pt x="374" y="30"/>
                    </a:lnTo>
                    <a:lnTo>
                      <a:pt x="415" y="23"/>
                    </a:lnTo>
                    <a:lnTo>
                      <a:pt x="455" y="18"/>
                    </a:lnTo>
                    <a:lnTo>
                      <a:pt x="494" y="13"/>
                    </a:lnTo>
                    <a:lnTo>
                      <a:pt x="533" y="8"/>
                    </a:lnTo>
                    <a:lnTo>
                      <a:pt x="571" y="5"/>
                    </a:lnTo>
                    <a:lnTo>
                      <a:pt x="607" y="3"/>
                    </a:lnTo>
                    <a:lnTo>
                      <a:pt x="643" y="0"/>
                    </a:lnTo>
                    <a:lnTo>
                      <a:pt x="637" y="93"/>
                    </a:lnTo>
                    <a:lnTo>
                      <a:pt x="631" y="182"/>
                    </a:lnTo>
                    <a:lnTo>
                      <a:pt x="625" y="270"/>
                    </a:lnTo>
                    <a:lnTo>
                      <a:pt x="621" y="357"/>
                    </a:lnTo>
                    <a:lnTo>
                      <a:pt x="617" y="445"/>
                    </a:lnTo>
                    <a:lnTo>
                      <a:pt x="615" y="533"/>
                    </a:lnTo>
                    <a:lnTo>
                      <a:pt x="615" y="622"/>
                    </a:lnTo>
                    <a:lnTo>
                      <a:pt x="617" y="714"/>
                    </a:lnTo>
                    <a:lnTo>
                      <a:pt x="590" y="721"/>
                    </a:lnTo>
                    <a:lnTo>
                      <a:pt x="560" y="728"/>
                    </a:lnTo>
                    <a:lnTo>
                      <a:pt x="525" y="735"/>
                    </a:lnTo>
                    <a:lnTo>
                      <a:pt x="488" y="743"/>
                    </a:lnTo>
                    <a:lnTo>
                      <a:pt x="449" y="750"/>
                    </a:lnTo>
                    <a:lnTo>
                      <a:pt x="408" y="756"/>
                    </a:lnTo>
                    <a:lnTo>
                      <a:pt x="366" y="762"/>
                    </a:lnTo>
                    <a:lnTo>
                      <a:pt x="324" y="766"/>
                    </a:lnTo>
                    <a:lnTo>
                      <a:pt x="281" y="771"/>
                    </a:lnTo>
                    <a:lnTo>
                      <a:pt x="238" y="773"/>
                    </a:lnTo>
                    <a:lnTo>
                      <a:pt x="197" y="774"/>
                    </a:lnTo>
                    <a:lnTo>
                      <a:pt x="158" y="774"/>
                    </a:lnTo>
                    <a:lnTo>
                      <a:pt x="120" y="772"/>
                    </a:lnTo>
                    <a:lnTo>
                      <a:pt x="84" y="769"/>
                    </a:lnTo>
                    <a:lnTo>
                      <a:pt x="53" y="763"/>
                    </a:lnTo>
                    <a:lnTo>
                      <a:pt x="24" y="755"/>
                    </a:lnTo>
                    <a:lnTo>
                      <a:pt x="12" y="674"/>
                    </a:lnTo>
                    <a:lnTo>
                      <a:pt x="4" y="594"/>
                    </a:lnTo>
                    <a:lnTo>
                      <a:pt x="0" y="515"/>
                    </a:lnTo>
                    <a:lnTo>
                      <a:pt x="0" y="437"/>
                    </a:lnTo>
                    <a:lnTo>
                      <a:pt x="2" y="357"/>
                    </a:lnTo>
                    <a:lnTo>
                      <a:pt x="8" y="277"/>
                    </a:lnTo>
                    <a:lnTo>
                      <a:pt x="17" y="194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CCB5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7" name="Freeform 929"/>
              <p:cNvSpPr>
                <a:spLocks/>
              </p:cNvSpPr>
              <p:nvPr/>
            </p:nvSpPr>
            <p:spPr bwMode="auto">
              <a:xfrm>
                <a:off x="4674" y="3349"/>
                <a:ext cx="311" cy="369"/>
              </a:xfrm>
              <a:custGeom>
                <a:avLst/>
                <a:gdLst/>
                <a:ahLst/>
                <a:cxnLst>
                  <a:cxn ang="0">
                    <a:pos x="28" y="107"/>
                  </a:cxn>
                  <a:cxn ang="0">
                    <a:pos x="60" y="96"/>
                  </a:cxn>
                  <a:cxn ang="0">
                    <a:pos x="95" y="87"/>
                  </a:cxn>
                  <a:cxn ang="0">
                    <a:pos x="130" y="78"/>
                  </a:cxn>
                  <a:cxn ang="0">
                    <a:pos x="167" y="69"/>
                  </a:cxn>
                  <a:cxn ang="0">
                    <a:pos x="205" y="60"/>
                  </a:cxn>
                  <a:cxn ang="0">
                    <a:pos x="243" y="52"/>
                  </a:cxn>
                  <a:cxn ang="0">
                    <a:pos x="282" y="43"/>
                  </a:cxn>
                  <a:cxn ang="0">
                    <a:pos x="323" y="35"/>
                  </a:cxn>
                  <a:cxn ang="0">
                    <a:pos x="362" y="29"/>
                  </a:cxn>
                  <a:cxn ang="0">
                    <a:pos x="401" y="23"/>
                  </a:cxn>
                  <a:cxn ang="0">
                    <a:pos x="440" y="17"/>
                  </a:cxn>
                  <a:cxn ang="0">
                    <a:pos x="479" y="12"/>
                  </a:cxn>
                  <a:cxn ang="0">
                    <a:pos x="516" y="8"/>
                  </a:cxn>
                  <a:cxn ang="0">
                    <a:pos x="553" y="4"/>
                  </a:cxn>
                  <a:cxn ang="0">
                    <a:pos x="589" y="2"/>
                  </a:cxn>
                  <a:cxn ang="0">
                    <a:pos x="622" y="0"/>
                  </a:cxn>
                  <a:cxn ang="0">
                    <a:pos x="618" y="87"/>
                  </a:cxn>
                  <a:cxn ang="0">
                    <a:pos x="612" y="171"/>
                  </a:cxn>
                  <a:cxn ang="0">
                    <a:pos x="606" y="254"/>
                  </a:cxn>
                  <a:cxn ang="0">
                    <a:pos x="600" y="336"/>
                  </a:cxn>
                  <a:cxn ang="0">
                    <a:pos x="597" y="418"/>
                  </a:cxn>
                  <a:cxn ang="0">
                    <a:pos x="595" y="500"/>
                  </a:cxn>
                  <a:cxn ang="0">
                    <a:pos x="593" y="584"/>
                  </a:cxn>
                  <a:cxn ang="0">
                    <a:pos x="596" y="671"/>
                  </a:cxn>
                  <a:cxn ang="0">
                    <a:pos x="569" y="678"/>
                  </a:cxn>
                  <a:cxn ang="0">
                    <a:pos x="539" y="685"/>
                  </a:cxn>
                  <a:cxn ang="0">
                    <a:pos x="507" y="693"/>
                  </a:cxn>
                  <a:cxn ang="0">
                    <a:pos x="471" y="700"/>
                  </a:cxn>
                  <a:cxn ang="0">
                    <a:pos x="433" y="708"/>
                  </a:cxn>
                  <a:cxn ang="0">
                    <a:pos x="394" y="715"/>
                  </a:cxn>
                  <a:cxn ang="0">
                    <a:pos x="353" y="721"/>
                  </a:cxn>
                  <a:cxn ang="0">
                    <a:pos x="312" y="726"/>
                  </a:cxn>
                  <a:cxn ang="0">
                    <a:pos x="271" y="731"/>
                  </a:cxn>
                  <a:cxn ang="0">
                    <a:pos x="231" y="735"/>
                  </a:cxn>
                  <a:cxn ang="0">
                    <a:pos x="190" y="737"/>
                  </a:cxn>
                  <a:cxn ang="0">
                    <a:pos x="152" y="737"/>
                  </a:cxn>
                  <a:cxn ang="0">
                    <a:pos x="115" y="736"/>
                  </a:cxn>
                  <a:cxn ang="0">
                    <a:pos x="82" y="732"/>
                  </a:cxn>
                  <a:cxn ang="0">
                    <a:pos x="51" y="728"/>
                  </a:cxn>
                  <a:cxn ang="0">
                    <a:pos x="23" y="720"/>
                  </a:cxn>
                  <a:cxn ang="0">
                    <a:pos x="13" y="642"/>
                  </a:cxn>
                  <a:cxn ang="0">
                    <a:pos x="5" y="568"/>
                  </a:cxn>
                  <a:cxn ang="0">
                    <a:pos x="1" y="493"/>
                  </a:cxn>
                  <a:cxn ang="0">
                    <a:pos x="0" y="418"/>
                  </a:cxn>
                  <a:cxn ang="0">
                    <a:pos x="2" y="343"/>
                  </a:cxn>
                  <a:cxn ang="0">
                    <a:pos x="8" y="266"/>
                  </a:cxn>
                  <a:cxn ang="0">
                    <a:pos x="16" y="187"/>
                  </a:cxn>
                  <a:cxn ang="0">
                    <a:pos x="28" y="107"/>
                  </a:cxn>
                </a:cxnLst>
                <a:rect l="0" t="0" r="r" b="b"/>
                <a:pathLst>
                  <a:path w="622" h="737">
                    <a:moveTo>
                      <a:pt x="28" y="107"/>
                    </a:moveTo>
                    <a:lnTo>
                      <a:pt x="60" y="96"/>
                    </a:lnTo>
                    <a:lnTo>
                      <a:pt x="95" y="87"/>
                    </a:lnTo>
                    <a:lnTo>
                      <a:pt x="130" y="78"/>
                    </a:lnTo>
                    <a:lnTo>
                      <a:pt x="167" y="69"/>
                    </a:lnTo>
                    <a:lnTo>
                      <a:pt x="205" y="60"/>
                    </a:lnTo>
                    <a:lnTo>
                      <a:pt x="243" y="52"/>
                    </a:lnTo>
                    <a:lnTo>
                      <a:pt x="282" y="43"/>
                    </a:lnTo>
                    <a:lnTo>
                      <a:pt x="323" y="35"/>
                    </a:lnTo>
                    <a:lnTo>
                      <a:pt x="362" y="29"/>
                    </a:lnTo>
                    <a:lnTo>
                      <a:pt x="401" y="23"/>
                    </a:lnTo>
                    <a:lnTo>
                      <a:pt x="440" y="17"/>
                    </a:lnTo>
                    <a:lnTo>
                      <a:pt x="479" y="12"/>
                    </a:lnTo>
                    <a:lnTo>
                      <a:pt x="516" y="8"/>
                    </a:lnTo>
                    <a:lnTo>
                      <a:pt x="553" y="4"/>
                    </a:lnTo>
                    <a:lnTo>
                      <a:pt x="589" y="2"/>
                    </a:lnTo>
                    <a:lnTo>
                      <a:pt x="622" y="0"/>
                    </a:lnTo>
                    <a:lnTo>
                      <a:pt x="618" y="87"/>
                    </a:lnTo>
                    <a:lnTo>
                      <a:pt x="612" y="171"/>
                    </a:lnTo>
                    <a:lnTo>
                      <a:pt x="606" y="254"/>
                    </a:lnTo>
                    <a:lnTo>
                      <a:pt x="600" y="336"/>
                    </a:lnTo>
                    <a:lnTo>
                      <a:pt x="597" y="418"/>
                    </a:lnTo>
                    <a:lnTo>
                      <a:pt x="595" y="500"/>
                    </a:lnTo>
                    <a:lnTo>
                      <a:pt x="593" y="584"/>
                    </a:lnTo>
                    <a:lnTo>
                      <a:pt x="596" y="671"/>
                    </a:lnTo>
                    <a:lnTo>
                      <a:pt x="569" y="678"/>
                    </a:lnTo>
                    <a:lnTo>
                      <a:pt x="539" y="685"/>
                    </a:lnTo>
                    <a:lnTo>
                      <a:pt x="507" y="693"/>
                    </a:lnTo>
                    <a:lnTo>
                      <a:pt x="471" y="700"/>
                    </a:lnTo>
                    <a:lnTo>
                      <a:pt x="433" y="708"/>
                    </a:lnTo>
                    <a:lnTo>
                      <a:pt x="394" y="715"/>
                    </a:lnTo>
                    <a:lnTo>
                      <a:pt x="353" y="721"/>
                    </a:lnTo>
                    <a:lnTo>
                      <a:pt x="312" y="726"/>
                    </a:lnTo>
                    <a:lnTo>
                      <a:pt x="271" y="731"/>
                    </a:lnTo>
                    <a:lnTo>
                      <a:pt x="231" y="735"/>
                    </a:lnTo>
                    <a:lnTo>
                      <a:pt x="190" y="737"/>
                    </a:lnTo>
                    <a:lnTo>
                      <a:pt x="152" y="737"/>
                    </a:lnTo>
                    <a:lnTo>
                      <a:pt x="115" y="736"/>
                    </a:lnTo>
                    <a:lnTo>
                      <a:pt x="82" y="732"/>
                    </a:lnTo>
                    <a:lnTo>
                      <a:pt x="51" y="728"/>
                    </a:lnTo>
                    <a:lnTo>
                      <a:pt x="23" y="720"/>
                    </a:lnTo>
                    <a:lnTo>
                      <a:pt x="13" y="642"/>
                    </a:lnTo>
                    <a:lnTo>
                      <a:pt x="5" y="568"/>
                    </a:lnTo>
                    <a:lnTo>
                      <a:pt x="1" y="493"/>
                    </a:lnTo>
                    <a:lnTo>
                      <a:pt x="0" y="418"/>
                    </a:lnTo>
                    <a:lnTo>
                      <a:pt x="2" y="343"/>
                    </a:lnTo>
                    <a:lnTo>
                      <a:pt x="8" y="266"/>
                    </a:lnTo>
                    <a:lnTo>
                      <a:pt x="16" y="187"/>
                    </a:lnTo>
                    <a:lnTo>
                      <a:pt x="28" y="107"/>
                    </a:lnTo>
                    <a:close/>
                  </a:path>
                </a:pathLst>
              </a:custGeom>
              <a:solidFill>
                <a:srgbClr val="D1BA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8" name="Freeform 930"/>
              <p:cNvSpPr>
                <a:spLocks/>
              </p:cNvSpPr>
              <p:nvPr/>
            </p:nvSpPr>
            <p:spPr bwMode="auto">
              <a:xfrm>
                <a:off x="4675" y="3351"/>
                <a:ext cx="300" cy="35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58" y="97"/>
                  </a:cxn>
                  <a:cxn ang="0">
                    <a:pos x="90" y="88"/>
                  </a:cxn>
                  <a:cxn ang="0">
                    <a:pos x="125" y="78"/>
                  </a:cxn>
                  <a:cxn ang="0">
                    <a:pos x="161" y="69"/>
                  </a:cxn>
                  <a:cxn ang="0">
                    <a:pos x="197" y="60"/>
                  </a:cxn>
                  <a:cxn ang="0">
                    <a:pos x="235" y="52"/>
                  </a:cxn>
                  <a:cxn ang="0">
                    <a:pos x="273" y="44"/>
                  </a:cxn>
                  <a:cxn ang="0">
                    <a:pos x="311" y="36"/>
                  </a:cxn>
                  <a:cxn ang="0">
                    <a:pos x="351" y="29"/>
                  </a:cxn>
                  <a:cxn ang="0">
                    <a:pos x="389" y="23"/>
                  </a:cxn>
                  <a:cxn ang="0">
                    <a:pos x="427" y="17"/>
                  </a:cxn>
                  <a:cxn ang="0">
                    <a:pos x="465" y="12"/>
                  </a:cxn>
                  <a:cxn ang="0">
                    <a:pos x="500" y="8"/>
                  </a:cxn>
                  <a:cxn ang="0">
                    <a:pos x="536" y="5"/>
                  </a:cxn>
                  <a:cxn ang="0">
                    <a:pos x="569" y="1"/>
                  </a:cxn>
                  <a:cxn ang="0">
                    <a:pos x="602" y="0"/>
                  </a:cxn>
                  <a:cxn ang="0">
                    <a:pos x="597" y="82"/>
                  </a:cxn>
                  <a:cxn ang="0">
                    <a:pos x="591" y="161"/>
                  </a:cxn>
                  <a:cxn ang="0">
                    <a:pos x="586" y="238"/>
                  </a:cxn>
                  <a:cxn ang="0">
                    <a:pos x="580" y="314"/>
                  </a:cxn>
                  <a:cxn ang="0">
                    <a:pos x="576" y="392"/>
                  </a:cxn>
                  <a:cxn ang="0">
                    <a:pos x="574" y="469"/>
                  </a:cxn>
                  <a:cxn ang="0">
                    <a:pos x="573" y="548"/>
                  </a:cxn>
                  <a:cxn ang="0">
                    <a:pos x="575" y="630"/>
                  </a:cxn>
                  <a:cxn ang="0">
                    <a:pos x="550" y="637"/>
                  </a:cxn>
                  <a:cxn ang="0">
                    <a:pos x="521" y="644"/>
                  </a:cxn>
                  <a:cxn ang="0">
                    <a:pos x="489" y="652"/>
                  </a:cxn>
                  <a:cxn ang="0">
                    <a:pos x="454" y="659"/>
                  </a:cxn>
                  <a:cxn ang="0">
                    <a:pos x="417" y="667"/>
                  </a:cxn>
                  <a:cxn ang="0">
                    <a:pos x="379" y="674"/>
                  </a:cxn>
                  <a:cxn ang="0">
                    <a:pos x="340" y="681"/>
                  </a:cxn>
                  <a:cxn ang="0">
                    <a:pos x="301" y="686"/>
                  </a:cxn>
                  <a:cxn ang="0">
                    <a:pos x="261" y="692"/>
                  </a:cxn>
                  <a:cxn ang="0">
                    <a:pos x="222" y="697"/>
                  </a:cxn>
                  <a:cxn ang="0">
                    <a:pos x="184" y="699"/>
                  </a:cxn>
                  <a:cxn ang="0">
                    <a:pos x="147" y="700"/>
                  </a:cxn>
                  <a:cxn ang="0">
                    <a:pos x="111" y="700"/>
                  </a:cxn>
                  <a:cxn ang="0">
                    <a:pos x="79" y="697"/>
                  </a:cxn>
                  <a:cxn ang="0">
                    <a:pos x="50" y="692"/>
                  </a:cxn>
                  <a:cxn ang="0">
                    <a:pos x="23" y="685"/>
                  </a:cxn>
                  <a:cxn ang="0">
                    <a:pos x="13" y="613"/>
                  </a:cxn>
                  <a:cxn ang="0">
                    <a:pos x="5" y="541"/>
                  </a:cxn>
                  <a:cxn ang="0">
                    <a:pos x="2" y="471"/>
                  </a:cxn>
                  <a:cxn ang="0">
                    <a:pos x="0" y="400"/>
                  </a:cxn>
                  <a:cxn ang="0">
                    <a:pos x="3" y="328"/>
                  </a:cxn>
                  <a:cxn ang="0">
                    <a:pos x="8" y="257"/>
                  </a:cxn>
                  <a:cxn ang="0">
                    <a:pos x="17" y="182"/>
                  </a:cxn>
                  <a:cxn ang="0">
                    <a:pos x="27" y="106"/>
                  </a:cxn>
                </a:cxnLst>
                <a:rect l="0" t="0" r="r" b="b"/>
                <a:pathLst>
                  <a:path w="602" h="700">
                    <a:moveTo>
                      <a:pt x="27" y="106"/>
                    </a:moveTo>
                    <a:lnTo>
                      <a:pt x="58" y="97"/>
                    </a:lnTo>
                    <a:lnTo>
                      <a:pt x="90" y="88"/>
                    </a:lnTo>
                    <a:lnTo>
                      <a:pt x="125" y="78"/>
                    </a:lnTo>
                    <a:lnTo>
                      <a:pt x="161" y="69"/>
                    </a:lnTo>
                    <a:lnTo>
                      <a:pt x="197" y="60"/>
                    </a:lnTo>
                    <a:lnTo>
                      <a:pt x="235" y="52"/>
                    </a:lnTo>
                    <a:lnTo>
                      <a:pt x="273" y="44"/>
                    </a:lnTo>
                    <a:lnTo>
                      <a:pt x="311" y="36"/>
                    </a:lnTo>
                    <a:lnTo>
                      <a:pt x="351" y="29"/>
                    </a:lnTo>
                    <a:lnTo>
                      <a:pt x="389" y="23"/>
                    </a:lnTo>
                    <a:lnTo>
                      <a:pt x="427" y="17"/>
                    </a:lnTo>
                    <a:lnTo>
                      <a:pt x="465" y="12"/>
                    </a:lnTo>
                    <a:lnTo>
                      <a:pt x="500" y="8"/>
                    </a:lnTo>
                    <a:lnTo>
                      <a:pt x="536" y="5"/>
                    </a:lnTo>
                    <a:lnTo>
                      <a:pt x="569" y="1"/>
                    </a:lnTo>
                    <a:lnTo>
                      <a:pt x="602" y="0"/>
                    </a:lnTo>
                    <a:lnTo>
                      <a:pt x="597" y="82"/>
                    </a:lnTo>
                    <a:lnTo>
                      <a:pt x="591" y="161"/>
                    </a:lnTo>
                    <a:lnTo>
                      <a:pt x="586" y="238"/>
                    </a:lnTo>
                    <a:lnTo>
                      <a:pt x="580" y="314"/>
                    </a:lnTo>
                    <a:lnTo>
                      <a:pt x="576" y="392"/>
                    </a:lnTo>
                    <a:lnTo>
                      <a:pt x="574" y="469"/>
                    </a:lnTo>
                    <a:lnTo>
                      <a:pt x="573" y="548"/>
                    </a:lnTo>
                    <a:lnTo>
                      <a:pt x="575" y="630"/>
                    </a:lnTo>
                    <a:lnTo>
                      <a:pt x="550" y="637"/>
                    </a:lnTo>
                    <a:lnTo>
                      <a:pt x="521" y="644"/>
                    </a:lnTo>
                    <a:lnTo>
                      <a:pt x="489" y="652"/>
                    </a:lnTo>
                    <a:lnTo>
                      <a:pt x="454" y="659"/>
                    </a:lnTo>
                    <a:lnTo>
                      <a:pt x="417" y="667"/>
                    </a:lnTo>
                    <a:lnTo>
                      <a:pt x="379" y="674"/>
                    </a:lnTo>
                    <a:lnTo>
                      <a:pt x="340" y="681"/>
                    </a:lnTo>
                    <a:lnTo>
                      <a:pt x="301" y="686"/>
                    </a:lnTo>
                    <a:lnTo>
                      <a:pt x="261" y="692"/>
                    </a:lnTo>
                    <a:lnTo>
                      <a:pt x="222" y="697"/>
                    </a:lnTo>
                    <a:lnTo>
                      <a:pt x="184" y="699"/>
                    </a:lnTo>
                    <a:lnTo>
                      <a:pt x="147" y="700"/>
                    </a:lnTo>
                    <a:lnTo>
                      <a:pt x="111" y="700"/>
                    </a:lnTo>
                    <a:lnTo>
                      <a:pt x="79" y="697"/>
                    </a:lnTo>
                    <a:lnTo>
                      <a:pt x="50" y="692"/>
                    </a:lnTo>
                    <a:lnTo>
                      <a:pt x="23" y="685"/>
                    </a:lnTo>
                    <a:lnTo>
                      <a:pt x="13" y="613"/>
                    </a:lnTo>
                    <a:lnTo>
                      <a:pt x="5" y="541"/>
                    </a:lnTo>
                    <a:lnTo>
                      <a:pt x="2" y="471"/>
                    </a:lnTo>
                    <a:lnTo>
                      <a:pt x="0" y="400"/>
                    </a:lnTo>
                    <a:lnTo>
                      <a:pt x="3" y="328"/>
                    </a:lnTo>
                    <a:lnTo>
                      <a:pt x="8" y="257"/>
                    </a:lnTo>
                    <a:lnTo>
                      <a:pt x="17" y="182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D3BC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19" name="Freeform 931"/>
              <p:cNvSpPr>
                <a:spLocks/>
              </p:cNvSpPr>
              <p:nvPr/>
            </p:nvSpPr>
            <p:spPr bwMode="auto">
              <a:xfrm>
                <a:off x="4676" y="3352"/>
                <a:ext cx="290" cy="331"/>
              </a:xfrm>
              <a:custGeom>
                <a:avLst/>
                <a:gdLst/>
                <a:ahLst/>
                <a:cxnLst>
                  <a:cxn ang="0">
                    <a:pos x="25" y="105"/>
                  </a:cxn>
                  <a:cxn ang="0">
                    <a:pos x="54" y="96"/>
                  </a:cxn>
                  <a:cxn ang="0">
                    <a:pos x="85" y="87"/>
                  </a:cxn>
                  <a:cxn ang="0">
                    <a:pos x="118" y="78"/>
                  </a:cxn>
                  <a:cxn ang="0">
                    <a:pos x="153" y="68"/>
                  </a:cxn>
                  <a:cxn ang="0">
                    <a:pos x="189" y="60"/>
                  </a:cxn>
                  <a:cxn ang="0">
                    <a:pos x="226" y="52"/>
                  </a:cxn>
                  <a:cxn ang="0">
                    <a:pos x="262" y="44"/>
                  </a:cxn>
                  <a:cxn ang="0">
                    <a:pos x="300" y="36"/>
                  </a:cxn>
                  <a:cxn ang="0">
                    <a:pos x="338" y="29"/>
                  </a:cxn>
                  <a:cxn ang="0">
                    <a:pos x="375" y="23"/>
                  </a:cxn>
                  <a:cxn ang="0">
                    <a:pos x="413" y="18"/>
                  </a:cxn>
                  <a:cxn ang="0">
                    <a:pos x="449" y="12"/>
                  </a:cxn>
                  <a:cxn ang="0">
                    <a:pos x="485" y="8"/>
                  </a:cxn>
                  <a:cxn ang="0">
                    <a:pos x="518" y="5"/>
                  </a:cxn>
                  <a:cxn ang="0">
                    <a:pos x="550" y="1"/>
                  </a:cxn>
                  <a:cxn ang="0">
                    <a:pos x="580" y="0"/>
                  </a:cxn>
                  <a:cxn ang="0">
                    <a:pos x="576" y="78"/>
                  </a:cxn>
                  <a:cxn ang="0">
                    <a:pos x="570" y="152"/>
                  </a:cxn>
                  <a:cxn ang="0">
                    <a:pos x="564" y="224"/>
                  </a:cxn>
                  <a:cxn ang="0">
                    <a:pos x="558" y="294"/>
                  </a:cxn>
                  <a:cxn ang="0">
                    <a:pos x="554" y="365"/>
                  </a:cxn>
                  <a:cxn ang="0">
                    <a:pos x="551" y="437"/>
                  </a:cxn>
                  <a:cxn ang="0">
                    <a:pos x="550" y="511"/>
                  </a:cxn>
                  <a:cxn ang="0">
                    <a:pos x="553" y="588"/>
                  </a:cxn>
                  <a:cxn ang="0">
                    <a:pos x="528" y="595"/>
                  </a:cxn>
                  <a:cxn ang="0">
                    <a:pos x="500" y="602"/>
                  </a:cxn>
                  <a:cxn ang="0">
                    <a:pos x="469" y="610"/>
                  </a:cxn>
                  <a:cxn ang="0">
                    <a:pos x="435" y="618"/>
                  </a:cxn>
                  <a:cxn ang="0">
                    <a:pos x="401" y="626"/>
                  </a:cxn>
                  <a:cxn ang="0">
                    <a:pos x="364" y="633"/>
                  </a:cxn>
                  <a:cxn ang="0">
                    <a:pos x="326" y="641"/>
                  </a:cxn>
                  <a:cxn ang="0">
                    <a:pos x="288" y="648"/>
                  </a:cxn>
                  <a:cxn ang="0">
                    <a:pos x="250" y="653"/>
                  </a:cxn>
                  <a:cxn ang="0">
                    <a:pos x="212" y="658"/>
                  </a:cxn>
                  <a:cxn ang="0">
                    <a:pos x="175" y="661"/>
                  </a:cxn>
                  <a:cxn ang="0">
                    <a:pos x="139" y="664"/>
                  </a:cxn>
                  <a:cxn ang="0">
                    <a:pos x="106" y="664"/>
                  </a:cxn>
                  <a:cxn ang="0">
                    <a:pos x="75" y="661"/>
                  </a:cxn>
                  <a:cxn ang="0">
                    <a:pos x="47" y="658"/>
                  </a:cxn>
                  <a:cxn ang="0">
                    <a:pos x="22" y="651"/>
                  </a:cxn>
                  <a:cxn ang="0">
                    <a:pos x="11" y="582"/>
                  </a:cxn>
                  <a:cxn ang="0">
                    <a:pos x="4" y="515"/>
                  </a:cxn>
                  <a:cxn ang="0">
                    <a:pos x="1" y="448"/>
                  </a:cxn>
                  <a:cxn ang="0">
                    <a:pos x="0" y="382"/>
                  </a:cxn>
                  <a:cxn ang="0">
                    <a:pos x="2" y="315"/>
                  </a:cxn>
                  <a:cxn ang="0">
                    <a:pos x="7" y="247"/>
                  </a:cxn>
                  <a:cxn ang="0">
                    <a:pos x="15" y="178"/>
                  </a:cxn>
                  <a:cxn ang="0">
                    <a:pos x="25" y="105"/>
                  </a:cxn>
                </a:cxnLst>
                <a:rect l="0" t="0" r="r" b="b"/>
                <a:pathLst>
                  <a:path w="580" h="664">
                    <a:moveTo>
                      <a:pt x="25" y="105"/>
                    </a:moveTo>
                    <a:lnTo>
                      <a:pt x="54" y="96"/>
                    </a:lnTo>
                    <a:lnTo>
                      <a:pt x="85" y="87"/>
                    </a:lnTo>
                    <a:lnTo>
                      <a:pt x="118" y="78"/>
                    </a:lnTo>
                    <a:lnTo>
                      <a:pt x="153" y="68"/>
                    </a:lnTo>
                    <a:lnTo>
                      <a:pt x="189" y="60"/>
                    </a:lnTo>
                    <a:lnTo>
                      <a:pt x="226" y="52"/>
                    </a:lnTo>
                    <a:lnTo>
                      <a:pt x="262" y="44"/>
                    </a:lnTo>
                    <a:lnTo>
                      <a:pt x="300" y="36"/>
                    </a:lnTo>
                    <a:lnTo>
                      <a:pt x="338" y="29"/>
                    </a:lnTo>
                    <a:lnTo>
                      <a:pt x="375" y="23"/>
                    </a:lnTo>
                    <a:lnTo>
                      <a:pt x="413" y="18"/>
                    </a:lnTo>
                    <a:lnTo>
                      <a:pt x="449" y="12"/>
                    </a:lnTo>
                    <a:lnTo>
                      <a:pt x="485" y="8"/>
                    </a:lnTo>
                    <a:lnTo>
                      <a:pt x="518" y="5"/>
                    </a:lnTo>
                    <a:lnTo>
                      <a:pt x="550" y="1"/>
                    </a:lnTo>
                    <a:lnTo>
                      <a:pt x="580" y="0"/>
                    </a:lnTo>
                    <a:lnTo>
                      <a:pt x="576" y="78"/>
                    </a:lnTo>
                    <a:lnTo>
                      <a:pt x="570" y="152"/>
                    </a:lnTo>
                    <a:lnTo>
                      <a:pt x="564" y="224"/>
                    </a:lnTo>
                    <a:lnTo>
                      <a:pt x="558" y="294"/>
                    </a:lnTo>
                    <a:lnTo>
                      <a:pt x="554" y="365"/>
                    </a:lnTo>
                    <a:lnTo>
                      <a:pt x="551" y="437"/>
                    </a:lnTo>
                    <a:lnTo>
                      <a:pt x="550" y="511"/>
                    </a:lnTo>
                    <a:lnTo>
                      <a:pt x="553" y="588"/>
                    </a:lnTo>
                    <a:lnTo>
                      <a:pt x="528" y="595"/>
                    </a:lnTo>
                    <a:lnTo>
                      <a:pt x="500" y="602"/>
                    </a:lnTo>
                    <a:lnTo>
                      <a:pt x="469" y="610"/>
                    </a:lnTo>
                    <a:lnTo>
                      <a:pt x="435" y="618"/>
                    </a:lnTo>
                    <a:lnTo>
                      <a:pt x="401" y="626"/>
                    </a:lnTo>
                    <a:lnTo>
                      <a:pt x="364" y="633"/>
                    </a:lnTo>
                    <a:lnTo>
                      <a:pt x="326" y="641"/>
                    </a:lnTo>
                    <a:lnTo>
                      <a:pt x="288" y="648"/>
                    </a:lnTo>
                    <a:lnTo>
                      <a:pt x="250" y="653"/>
                    </a:lnTo>
                    <a:lnTo>
                      <a:pt x="212" y="658"/>
                    </a:lnTo>
                    <a:lnTo>
                      <a:pt x="175" y="661"/>
                    </a:lnTo>
                    <a:lnTo>
                      <a:pt x="139" y="664"/>
                    </a:lnTo>
                    <a:lnTo>
                      <a:pt x="106" y="664"/>
                    </a:lnTo>
                    <a:lnTo>
                      <a:pt x="75" y="661"/>
                    </a:lnTo>
                    <a:lnTo>
                      <a:pt x="47" y="658"/>
                    </a:lnTo>
                    <a:lnTo>
                      <a:pt x="22" y="651"/>
                    </a:lnTo>
                    <a:lnTo>
                      <a:pt x="11" y="582"/>
                    </a:lnTo>
                    <a:lnTo>
                      <a:pt x="4" y="515"/>
                    </a:lnTo>
                    <a:lnTo>
                      <a:pt x="1" y="448"/>
                    </a:lnTo>
                    <a:lnTo>
                      <a:pt x="0" y="382"/>
                    </a:lnTo>
                    <a:lnTo>
                      <a:pt x="2" y="315"/>
                    </a:lnTo>
                    <a:lnTo>
                      <a:pt x="7" y="247"/>
                    </a:lnTo>
                    <a:lnTo>
                      <a:pt x="15" y="178"/>
                    </a:lnTo>
                    <a:lnTo>
                      <a:pt x="25" y="105"/>
                    </a:lnTo>
                    <a:close/>
                  </a:path>
                </a:pathLst>
              </a:custGeom>
              <a:solidFill>
                <a:srgbClr val="D8C1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0" name="Freeform 932"/>
              <p:cNvSpPr>
                <a:spLocks/>
              </p:cNvSpPr>
              <p:nvPr/>
            </p:nvSpPr>
            <p:spPr bwMode="auto">
              <a:xfrm>
                <a:off x="4678" y="3353"/>
                <a:ext cx="279" cy="313"/>
              </a:xfrm>
              <a:custGeom>
                <a:avLst/>
                <a:gdLst/>
                <a:ahLst/>
                <a:cxnLst>
                  <a:cxn ang="0">
                    <a:pos x="22" y="103"/>
                  </a:cxn>
                  <a:cxn ang="0">
                    <a:pos x="50" y="94"/>
                  </a:cxn>
                  <a:cxn ang="0">
                    <a:pos x="80" y="86"/>
                  </a:cxn>
                  <a:cxn ang="0">
                    <a:pos x="112" y="77"/>
                  </a:cxn>
                  <a:cxn ang="0">
                    <a:pos x="145" y="68"/>
                  </a:cxn>
                  <a:cxn ang="0">
                    <a:pos x="180" y="60"/>
                  </a:cxn>
                  <a:cxn ang="0">
                    <a:pos x="216" y="51"/>
                  </a:cxn>
                  <a:cxn ang="0">
                    <a:pos x="252" y="43"/>
                  </a:cxn>
                  <a:cxn ang="0">
                    <a:pos x="289" y="35"/>
                  </a:cxn>
                  <a:cxn ang="0">
                    <a:pos x="325" y="28"/>
                  </a:cxn>
                  <a:cxn ang="0">
                    <a:pos x="362" y="23"/>
                  </a:cxn>
                  <a:cxn ang="0">
                    <a:pos x="398" y="17"/>
                  </a:cxn>
                  <a:cxn ang="0">
                    <a:pos x="433" y="11"/>
                  </a:cxn>
                  <a:cxn ang="0">
                    <a:pos x="467" y="8"/>
                  </a:cxn>
                  <a:cxn ang="0">
                    <a:pos x="500" y="4"/>
                  </a:cxn>
                  <a:cxn ang="0">
                    <a:pos x="530" y="1"/>
                  </a:cxn>
                  <a:cxn ang="0">
                    <a:pos x="559" y="0"/>
                  </a:cxn>
                  <a:cxn ang="0">
                    <a:pos x="554" y="72"/>
                  </a:cxn>
                  <a:cxn ang="0">
                    <a:pos x="548" y="141"/>
                  </a:cxn>
                  <a:cxn ang="0">
                    <a:pos x="543" y="207"/>
                  </a:cxn>
                  <a:cxn ang="0">
                    <a:pos x="538" y="273"/>
                  </a:cxn>
                  <a:cxn ang="0">
                    <a:pos x="532" y="338"/>
                  </a:cxn>
                  <a:cxn ang="0">
                    <a:pos x="530" y="404"/>
                  </a:cxn>
                  <a:cxn ang="0">
                    <a:pos x="529" y="473"/>
                  </a:cxn>
                  <a:cxn ang="0">
                    <a:pos x="530" y="546"/>
                  </a:cxn>
                  <a:cxn ang="0">
                    <a:pos x="506" y="551"/>
                  </a:cxn>
                  <a:cxn ang="0">
                    <a:pos x="479" y="559"/>
                  </a:cxn>
                  <a:cxn ang="0">
                    <a:pos x="449" y="566"/>
                  </a:cxn>
                  <a:cxn ang="0">
                    <a:pos x="417" y="574"/>
                  </a:cxn>
                  <a:cxn ang="0">
                    <a:pos x="384" y="584"/>
                  </a:cxn>
                  <a:cxn ang="0">
                    <a:pos x="348" y="592"/>
                  </a:cxn>
                  <a:cxn ang="0">
                    <a:pos x="312" y="600"/>
                  </a:cxn>
                  <a:cxn ang="0">
                    <a:pos x="275" y="607"/>
                  </a:cxn>
                  <a:cxn ang="0">
                    <a:pos x="239" y="614"/>
                  </a:cxn>
                  <a:cxn ang="0">
                    <a:pos x="203" y="619"/>
                  </a:cxn>
                  <a:cxn ang="0">
                    <a:pos x="167" y="623"/>
                  </a:cxn>
                  <a:cxn ang="0">
                    <a:pos x="133" y="625"/>
                  </a:cxn>
                  <a:cxn ang="0">
                    <a:pos x="100" y="626"/>
                  </a:cxn>
                  <a:cxn ang="0">
                    <a:pos x="70" y="625"/>
                  </a:cxn>
                  <a:cxn ang="0">
                    <a:pos x="44" y="622"/>
                  </a:cxn>
                  <a:cxn ang="0">
                    <a:pos x="20" y="615"/>
                  </a:cxn>
                  <a:cxn ang="0">
                    <a:pos x="4" y="488"/>
                  </a:cxn>
                  <a:cxn ang="0">
                    <a:pos x="0" y="362"/>
                  </a:cxn>
                  <a:cxn ang="0">
                    <a:pos x="6" y="236"/>
                  </a:cxn>
                  <a:cxn ang="0">
                    <a:pos x="22" y="103"/>
                  </a:cxn>
                </a:cxnLst>
                <a:rect l="0" t="0" r="r" b="b"/>
                <a:pathLst>
                  <a:path w="559" h="626">
                    <a:moveTo>
                      <a:pt x="22" y="103"/>
                    </a:moveTo>
                    <a:lnTo>
                      <a:pt x="50" y="94"/>
                    </a:lnTo>
                    <a:lnTo>
                      <a:pt x="80" y="86"/>
                    </a:lnTo>
                    <a:lnTo>
                      <a:pt x="112" y="77"/>
                    </a:lnTo>
                    <a:lnTo>
                      <a:pt x="145" y="68"/>
                    </a:lnTo>
                    <a:lnTo>
                      <a:pt x="180" y="60"/>
                    </a:lnTo>
                    <a:lnTo>
                      <a:pt x="216" y="51"/>
                    </a:lnTo>
                    <a:lnTo>
                      <a:pt x="252" y="43"/>
                    </a:lnTo>
                    <a:lnTo>
                      <a:pt x="289" y="35"/>
                    </a:lnTo>
                    <a:lnTo>
                      <a:pt x="325" y="28"/>
                    </a:lnTo>
                    <a:lnTo>
                      <a:pt x="362" y="23"/>
                    </a:lnTo>
                    <a:lnTo>
                      <a:pt x="398" y="17"/>
                    </a:lnTo>
                    <a:lnTo>
                      <a:pt x="433" y="11"/>
                    </a:lnTo>
                    <a:lnTo>
                      <a:pt x="467" y="8"/>
                    </a:lnTo>
                    <a:lnTo>
                      <a:pt x="500" y="4"/>
                    </a:lnTo>
                    <a:lnTo>
                      <a:pt x="530" y="1"/>
                    </a:lnTo>
                    <a:lnTo>
                      <a:pt x="559" y="0"/>
                    </a:lnTo>
                    <a:lnTo>
                      <a:pt x="554" y="72"/>
                    </a:lnTo>
                    <a:lnTo>
                      <a:pt x="548" y="141"/>
                    </a:lnTo>
                    <a:lnTo>
                      <a:pt x="543" y="207"/>
                    </a:lnTo>
                    <a:lnTo>
                      <a:pt x="538" y="273"/>
                    </a:lnTo>
                    <a:lnTo>
                      <a:pt x="532" y="338"/>
                    </a:lnTo>
                    <a:lnTo>
                      <a:pt x="530" y="404"/>
                    </a:lnTo>
                    <a:lnTo>
                      <a:pt x="529" y="473"/>
                    </a:lnTo>
                    <a:lnTo>
                      <a:pt x="530" y="546"/>
                    </a:lnTo>
                    <a:lnTo>
                      <a:pt x="506" y="551"/>
                    </a:lnTo>
                    <a:lnTo>
                      <a:pt x="479" y="559"/>
                    </a:lnTo>
                    <a:lnTo>
                      <a:pt x="449" y="566"/>
                    </a:lnTo>
                    <a:lnTo>
                      <a:pt x="417" y="574"/>
                    </a:lnTo>
                    <a:lnTo>
                      <a:pt x="384" y="584"/>
                    </a:lnTo>
                    <a:lnTo>
                      <a:pt x="348" y="592"/>
                    </a:lnTo>
                    <a:lnTo>
                      <a:pt x="312" y="600"/>
                    </a:lnTo>
                    <a:lnTo>
                      <a:pt x="275" y="607"/>
                    </a:lnTo>
                    <a:lnTo>
                      <a:pt x="239" y="614"/>
                    </a:lnTo>
                    <a:lnTo>
                      <a:pt x="203" y="619"/>
                    </a:lnTo>
                    <a:lnTo>
                      <a:pt x="167" y="623"/>
                    </a:lnTo>
                    <a:lnTo>
                      <a:pt x="133" y="625"/>
                    </a:lnTo>
                    <a:lnTo>
                      <a:pt x="100" y="626"/>
                    </a:lnTo>
                    <a:lnTo>
                      <a:pt x="70" y="625"/>
                    </a:lnTo>
                    <a:lnTo>
                      <a:pt x="44" y="622"/>
                    </a:lnTo>
                    <a:lnTo>
                      <a:pt x="20" y="615"/>
                    </a:lnTo>
                    <a:lnTo>
                      <a:pt x="4" y="488"/>
                    </a:lnTo>
                    <a:lnTo>
                      <a:pt x="0" y="362"/>
                    </a:lnTo>
                    <a:lnTo>
                      <a:pt x="6" y="236"/>
                    </a:lnTo>
                    <a:lnTo>
                      <a:pt x="22" y="103"/>
                    </a:lnTo>
                    <a:close/>
                  </a:path>
                </a:pathLst>
              </a:custGeom>
              <a:solidFill>
                <a:srgbClr val="DDC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1" name="Freeform 933"/>
              <p:cNvSpPr>
                <a:spLocks/>
              </p:cNvSpPr>
              <p:nvPr/>
            </p:nvSpPr>
            <p:spPr bwMode="auto">
              <a:xfrm>
                <a:off x="4678" y="3354"/>
                <a:ext cx="270" cy="295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49" y="93"/>
                  </a:cxn>
                  <a:cxn ang="0">
                    <a:pos x="76" y="85"/>
                  </a:cxn>
                  <a:cxn ang="0">
                    <a:pos x="107" y="76"/>
                  </a:cxn>
                  <a:cxn ang="0">
                    <a:pos x="140" y="68"/>
                  </a:cxn>
                  <a:cxn ang="0">
                    <a:pos x="173" y="60"/>
                  </a:cxn>
                  <a:cxn ang="0">
                    <a:pos x="208" y="52"/>
                  </a:cxn>
                  <a:cxn ang="0">
                    <a:pos x="243" y="44"/>
                  </a:cxn>
                  <a:cxn ang="0">
                    <a:pos x="279" y="36"/>
                  </a:cxn>
                  <a:cxn ang="0">
                    <a:pos x="316" y="29"/>
                  </a:cxn>
                  <a:cxn ang="0">
                    <a:pos x="351" y="23"/>
                  </a:cxn>
                  <a:cxn ang="0">
                    <a:pos x="386" y="17"/>
                  </a:cxn>
                  <a:cxn ang="0">
                    <a:pos x="420" y="11"/>
                  </a:cxn>
                  <a:cxn ang="0">
                    <a:pos x="453" y="8"/>
                  </a:cxn>
                  <a:cxn ang="0">
                    <a:pos x="484" y="5"/>
                  </a:cxn>
                  <a:cxn ang="0">
                    <a:pos x="513" y="1"/>
                  </a:cxn>
                  <a:cxn ang="0">
                    <a:pos x="539" y="0"/>
                  </a:cxn>
                  <a:cxn ang="0">
                    <a:pos x="535" y="67"/>
                  </a:cxn>
                  <a:cxn ang="0">
                    <a:pos x="529" y="131"/>
                  </a:cxn>
                  <a:cxn ang="0">
                    <a:pos x="523" y="192"/>
                  </a:cxn>
                  <a:cxn ang="0">
                    <a:pos x="519" y="251"/>
                  </a:cxn>
                  <a:cxn ang="0">
                    <a:pos x="513" y="311"/>
                  </a:cxn>
                  <a:cxn ang="0">
                    <a:pos x="511" y="372"/>
                  </a:cxn>
                  <a:cxn ang="0">
                    <a:pos x="509" y="436"/>
                  </a:cxn>
                  <a:cxn ang="0">
                    <a:pos x="511" y="503"/>
                  </a:cxn>
                  <a:cxn ang="0">
                    <a:pos x="488" y="509"/>
                  </a:cxn>
                  <a:cxn ang="0">
                    <a:pos x="461" y="517"/>
                  </a:cxn>
                  <a:cxn ang="0">
                    <a:pos x="432" y="525"/>
                  </a:cxn>
                  <a:cxn ang="0">
                    <a:pos x="401" y="533"/>
                  </a:cxn>
                  <a:cxn ang="0">
                    <a:pos x="369" y="542"/>
                  </a:cxn>
                  <a:cxn ang="0">
                    <a:pos x="336" y="552"/>
                  </a:cxn>
                  <a:cxn ang="0">
                    <a:pos x="300" y="560"/>
                  </a:cxn>
                  <a:cxn ang="0">
                    <a:pos x="265" y="568"/>
                  </a:cxn>
                  <a:cxn ang="0">
                    <a:pos x="230" y="576"/>
                  </a:cxn>
                  <a:cxn ang="0">
                    <a:pos x="195" y="582"/>
                  </a:cxn>
                  <a:cxn ang="0">
                    <a:pos x="160" y="586"/>
                  </a:cxn>
                  <a:cxn ang="0">
                    <a:pos x="128" y="590"/>
                  </a:cxn>
                  <a:cxn ang="0">
                    <a:pos x="97" y="591"/>
                  </a:cxn>
                  <a:cxn ang="0">
                    <a:pos x="68" y="590"/>
                  </a:cxn>
                  <a:cxn ang="0">
                    <a:pos x="43" y="586"/>
                  </a:cxn>
                  <a:cxn ang="0">
                    <a:pos x="20" y="580"/>
                  </a:cxn>
                  <a:cxn ang="0">
                    <a:pos x="5" y="462"/>
                  </a:cxn>
                  <a:cxn ang="0">
                    <a:pos x="0" y="345"/>
                  </a:cxn>
                  <a:cxn ang="0">
                    <a:pos x="7" y="227"/>
                  </a:cxn>
                  <a:cxn ang="0">
                    <a:pos x="22" y="102"/>
                  </a:cxn>
                </a:cxnLst>
                <a:rect l="0" t="0" r="r" b="b"/>
                <a:pathLst>
                  <a:path w="539" h="591">
                    <a:moveTo>
                      <a:pt x="22" y="102"/>
                    </a:moveTo>
                    <a:lnTo>
                      <a:pt x="49" y="93"/>
                    </a:lnTo>
                    <a:lnTo>
                      <a:pt x="76" y="85"/>
                    </a:lnTo>
                    <a:lnTo>
                      <a:pt x="107" y="76"/>
                    </a:lnTo>
                    <a:lnTo>
                      <a:pt x="140" y="68"/>
                    </a:lnTo>
                    <a:lnTo>
                      <a:pt x="173" y="60"/>
                    </a:lnTo>
                    <a:lnTo>
                      <a:pt x="208" y="52"/>
                    </a:lnTo>
                    <a:lnTo>
                      <a:pt x="243" y="44"/>
                    </a:lnTo>
                    <a:lnTo>
                      <a:pt x="279" y="36"/>
                    </a:lnTo>
                    <a:lnTo>
                      <a:pt x="316" y="29"/>
                    </a:lnTo>
                    <a:lnTo>
                      <a:pt x="351" y="23"/>
                    </a:lnTo>
                    <a:lnTo>
                      <a:pt x="386" y="17"/>
                    </a:lnTo>
                    <a:lnTo>
                      <a:pt x="420" y="11"/>
                    </a:lnTo>
                    <a:lnTo>
                      <a:pt x="453" y="8"/>
                    </a:lnTo>
                    <a:lnTo>
                      <a:pt x="484" y="5"/>
                    </a:lnTo>
                    <a:lnTo>
                      <a:pt x="513" y="1"/>
                    </a:lnTo>
                    <a:lnTo>
                      <a:pt x="539" y="0"/>
                    </a:lnTo>
                    <a:lnTo>
                      <a:pt x="535" y="67"/>
                    </a:lnTo>
                    <a:lnTo>
                      <a:pt x="529" y="131"/>
                    </a:lnTo>
                    <a:lnTo>
                      <a:pt x="523" y="192"/>
                    </a:lnTo>
                    <a:lnTo>
                      <a:pt x="519" y="251"/>
                    </a:lnTo>
                    <a:lnTo>
                      <a:pt x="513" y="311"/>
                    </a:lnTo>
                    <a:lnTo>
                      <a:pt x="511" y="372"/>
                    </a:lnTo>
                    <a:lnTo>
                      <a:pt x="509" y="436"/>
                    </a:lnTo>
                    <a:lnTo>
                      <a:pt x="511" y="503"/>
                    </a:lnTo>
                    <a:lnTo>
                      <a:pt x="488" y="509"/>
                    </a:lnTo>
                    <a:lnTo>
                      <a:pt x="461" y="517"/>
                    </a:lnTo>
                    <a:lnTo>
                      <a:pt x="432" y="525"/>
                    </a:lnTo>
                    <a:lnTo>
                      <a:pt x="401" y="533"/>
                    </a:lnTo>
                    <a:lnTo>
                      <a:pt x="369" y="542"/>
                    </a:lnTo>
                    <a:lnTo>
                      <a:pt x="336" y="552"/>
                    </a:lnTo>
                    <a:lnTo>
                      <a:pt x="300" y="560"/>
                    </a:lnTo>
                    <a:lnTo>
                      <a:pt x="265" y="568"/>
                    </a:lnTo>
                    <a:lnTo>
                      <a:pt x="230" y="576"/>
                    </a:lnTo>
                    <a:lnTo>
                      <a:pt x="195" y="582"/>
                    </a:lnTo>
                    <a:lnTo>
                      <a:pt x="160" y="586"/>
                    </a:lnTo>
                    <a:lnTo>
                      <a:pt x="128" y="590"/>
                    </a:lnTo>
                    <a:lnTo>
                      <a:pt x="97" y="591"/>
                    </a:lnTo>
                    <a:lnTo>
                      <a:pt x="68" y="590"/>
                    </a:lnTo>
                    <a:lnTo>
                      <a:pt x="43" y="586"/>
                    </a:lnTo>
                    <a:lnTo>
                      <a:pt x="20" y="580"/>
                    </a:lnTo>
                    <a:lnTo>
                      <a:pt x="5" y="462"/>
                    </a:lnTo>
                    <a:lnTo>
                      <a:pt x="0" y="345"/>
                    </a:lnTo>
                    <a:lnTo>
                      <a:pt x="7" y="227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E2CC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2" name="Freeform 934"/>
              <p:cNvSpPr>
                <a:spLocks/>
              </p:cNvSpPr>
              <p:nvPr/>
            </p:nvSpPr>
            <p:spPr bwMode="auto">
              <a:xfrm>
                <a:off x="4680" y="3356"/>
                <a:ext cx="258" cy="277"/>
              </a:xfrm>
              <a:custGeom>
                <a:avLst/>
                <a:gdLst/>
                <a:ahLst/>
                <a:cxnLst>
                  <a:cxn ang="0">
                    <a:pos x="19" y="101"/>
                  </a:cxn>
                  <a:cxn ang="0">
                    <a:pos x="44" y="93"/>
                  </a:cxn>
                  <a:cxn ang="0">
                    <a:pos x="70" y="83"/>
                  </a:cxn>
                  <a:cxn ang="0">
                    <a:pos x="100" y="75"/>
                  </a:cxn>
                  <a:cxn ang="0">
                    <a:pos x="131" y="67"/>
                  </a:cxn>
                  <a:cxn ang="0">
                    <a:pos x="163" y="59"/>
                  </a:cxn>
                  <a:cxn ang="0">
                    <a:pos x="197" y="51"/>
                  </a:cxn>
                  <a:cxn ang="0">
                    <a:pos x="231" y="43"/>
                  </a:cxn>
                  <a:cxn ang="0">
                    <a:pos x="267" y="35"/>
                  </a:cxn>
                  <a:cxn ang="0">
                    <a:pos x="302" y="28"/>
                  </a:cxn>
                  <a:cxn ang="0">
                    <a:pos x="336" y="22"/>
                  </a:cxn>
                  <a:cxn ang="0">
                    <a:pos x="370" y="17"/>
                  </a:cxn>
                  <a:cxn ang="0">
                    <a:pos x="403" y="12"/>
                  </a:cxn>
                  <a:cxn ang="0">
                    <a:pos x="434" y="7"/>
                  </a:cxn>
                  <a:cxn ang="0">
                    <a:pos x="464" y="4"/>
                  </a:cxn>
                  <a:cxn ang="0">
                    <a:pos x="492" y="2"/>
                  </a:cxn>
                  <a:cxn ang="0">
                    <a:pos x="517" y="0"/>
                  </a:cxn>
                  <a:cxn ang="0">
                    <a:pos x="512" y="63"/>
                  </a:cxn>
                  <a:cxn ang="0">
                    <a:pos x="508" y="120"/>
                  </a:cxn>
                  <a:cxn ang="0">
                    <a:pos x="502" y="175"/>
                  </a:cxn>
                  <a:cxn ang="0">
                    <a:pos x="496" y="230"/>
                  </a:cxn>
                  <a:cxn ang="0">
                    <a:pos x="491" y="285"/>
                  </a:cxn>
                  <a:cxn ang="0">
                    <a:pos x="487" y="340"/>
                  </a:cxn>
                  <a:cxn ang="0">
                    <a:pos x="486" y="398"/>
                  </a:cxn>
                  <a:cxn ang="0">
                    <a:pos x="487" y="460"/>
                  </a:cxn>
                  <a:cxn ang="0">
                    <a:pos x="465" y="466"/>
                  </a:cxn>
                  <a:cxn ang="0">
                    <a:pos x="440" y="474"/>
                  </a:cxn>
                  <a:cxn ang="0">
                    <a:pos x="412" y="482"/>
                  </a:cxn>
                  <a:cxn ang="0">
                    <a:pos x="382" y="491"/>
                  </a:cxn>
                  <a:cxn ang="0">
                    <a:pos x="351" y="500"/>
                  </a:cxn>
                  <a:cxn ang="0">
                    <a:pos x="319" y="509"/>
                  </a:cxn>
                  <a:cxn ang="0">
                    <a:pos x="285" y="519"/>
                  </a:cxn>
                  <a:cxn ang="0">
                    <a:pos x="251" y="528"/>
                  </a:cxn>
                  <a:cxn ang="0">
                    <a:pos x="218" y="536"/>
                  </a:cxn>
                  <a:cxn ang="0">
                    <a:pos x="184" y="543"/>
                  </a:cxn>
                  <a:cxn ang="0">
                    <a:pos x="152" y="547"/>
                  </a:cxn>
                  <a:cxn ang="0">
                    <a:pos x="121" y="552"/>
                  </a:cxn>
                  <a:cxn ang="0">
                    <a:pos x="91" y="554"/>
                  </a:cxn>
                  <a:cxn ang="0">
                    <a:pos x="63" y="553"/>
                  </a:cxn>
                  <a:cxn ang="0">
                    <a:pos x="39" y="551"/>
                  </a:cxn>
                  <a:cxn ang="0">
                    <a:pos x="17" y="545"/>
                  </a:cxn>
                  <a:cxn ang="0">
                    <a:pos x="3" y="435"/>
                  </a:cxn>
                  <a:cxn ang="0">
                    <a:pos x="0" y="326"/>
                  </a:cxn>
                  <a:cxn ang="0">
                    <a:pos x="6" y="216"/>
                  </a:cxn>
                  <a:cxn ang="0">
                    <a:pos x="19" y="101"/>
                  </a:cxn>
                </a:cxnLst>
                <a:rect l="0" t="0" r="r" b="b"/>
                <a:pathLst>
                  <a:path w="517" h="554">
                    <a:moveTo>
                      <a:pt x="19" y="101"/>
                    </a:moveTo>
                    <a:lnTo>
                      <a:pt x="44" y="93"/>
                    </a:lnTo>
                    <a:lnTo>
                      <a:pt x="70" y="83"/>
                    </a:lnTo>
                    <a:lnTo>
                      <a:pt x="100" y="75"/>
                    </a:lnTo>
                    <a:lnTo>
                      <a:pt x="131" y="67"/>
                    </a:lnTo>
                    <a:lnTo>
                      <a:pt x="163" y="59"/>
                    </a:lnTo>
                    <a:lnTo>
                      <a:pt x="197" y="51"/>
                    </a:lnTo>
                    <a:lnTo>
                      <a:pt x="231" y="43"/>
                    </a:lnTo>
                    <a:lnTo>
                      <a:pt x="267" y="35"/>
                    </a:lnTo>
                    <a:lnTo>
                      <a:pt x="302" y="28"/>
                    </a:lnTo>
                    <a:lnTo>
                      <a:pt x="336" y="22"/>
                    </a:lnTo>
                    <a:lnTo>
                      <a:pt x="370" y="17"/>
                    </a:lnTo>
                    <a:lnTo>
                      <a:pt x="403" y="12"/>
                    </a:lnTo>
                    <a:lnTo>
                      <a:pt x="434" y="7"/>
                    </a:lnTo>
                    <a:lnTo>
                      <a:pt x="464" y="4"/>
                    </a:lnTo>
                    <a:lnTo>
                      <a:pt x="492" y="2"/>
                    </a:lnTo>
                    <a:lnTo>
                      <a:pt x="517" y="0"/>
                    </a:lnTo>
                    <a:lnTo>
                      <a:pt x="512" y="63"/>
                    </a:lnTo>
                    <a:lnTo>
                      <a:pt x="508" y="120"/>
                    </a:lnTo>
                    <a:lnTo>
                      <a:pt x="502" y="175"/>
                    </a:lnTo>
                    <a:lnTo>
                      <a:pt x="496" y="230"/>
                    </a:lnTo>
                    <a:lnTo>
                      <a:pt x="491" y="285"/>
                    </a:lnTo>
                    <a:lnTo>
                      <a:pt x="487" y="340"/>
                    </a:lnTo>
                    <a:lnTo>
                      <a:pt x="486" y="398"/>
                    </a:lnTo>
                    <a:lnTo>
                      <a:pt x="487" y="460"/>
                    </a:lnTo>
                    <a:lnTo>
                      <a:pt x="465" y="466"/>
                    </a:lnTo>
                    <a:lnTo>
                      <a:pt x="440" y="474"/>
                    </a:lnTo>
                    <a:lnTo>
                      <a:pt x="412" y="482"/>
                    </a:lnTo>
                    <a:lnTo>
                      <a:pt x="382" y="491"/>
                    </a:lnTo>
                    <a:lnTo>
                      <a:pt x="351" y="500"/>
                    </a:lnTo>
                    <a:lnTo>
                      <a:pt x="319" y="509"/>
                    </a:lnTo>
                    <a:lnTo>
                      <a:pt x="285" y="519"/>
                    </a:lnTo>
                    <a:lnTo>
                      <a:pt x="251" y="528"/>
                    </a:lnTo>
                    <a:lnTo>
                      <a:pt x="218" y="536"/>
                    </a:lnTo>
                    <a:lnTo>
                      <a:pt x="184" y="543"/>
                    </a:lnTo>
                    <a:lnTo>
                      <a:pt x="152" y="547"/>
                    </a:lnTo>
                    <a:lnTo>
                      <a:pt x="121" y="552"/>
                    </a:lnTo>
                    <a:lnTo>
                      <a:pt x="91" y="554"/>
                    </a:lnTo>
                    <a:lnTo>
                      <a:pt x="63" y="553"/>
                    </a:lnTo>
                    <a:lnTo>
                      <a:pt x="39" y="551"/>
                    </a:lnTo>
                    <a:lnTo>
                      <a:pt x="17" y="545"/>
                    </a:lnTo>
                    <a:lnTo>
                      <a:pt x="3" y="435"/>
                    </a:lnTo>
                    <a:lnTo>
                      <a:pt x="0" y="326"/>
                    </a:lnTo>
                    <a:lnTo>
                      <a:pt x="6" y="216"/>
                    </a:ln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E5C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3" name="Freeform 935"/>
              <p:cNvSpPr>
                <a:spLocks/>
              </p:cNvSpPr>
              <p:nvPr/>
            </p:nvSpPr>
            <p:spPr bwMode="auto">
              <a:xfrm>
                <a:off x="4681" y="3357"/>
                <a:ext cx="248" cy="258"/>
              </a:xfrm>
              <a:custGeom>
                <a:avLst/>
                <a:gdLst/>
                <a:ahLst/>
                <a:cxnLst>
                  <a:cxn ang="0">
                    <a:pos x="19" y="99"/>
                  </a:cxn>
                  <a:cxn ang="0">
                    <a:pos x="42" y="91"/>
                  </a:cxn>
                  <a:cxn ang="0">
                    <a:pos x="67" y="83"/>
                  </a:cxn>
                  <a:cxn ang="0">
                    <a:pos x="95" y="75"/>
                  </a:cxn>
                  <a:cxn ang="0">
                    <a:pos x="125" y="65"/>
                  </a:cxn>
                  <a:cxn ang="0">
                    <a:pos x="156" y="57"/>
                  </a:cxn>
                  <a:cxn ang="0">
                    <a:pos x="189" y="49"/>
                  </a:cxn>
                  <a:cxn ang="0">
                    <a:pos x="222" y="42"/>
                  </a:cxn>
                  <a:cxn ang="0">
                    <a:pos x="256" y="34"/>
                  </a:cxn>
                  <a:cxn ang="0">
                    <a:pos x="290" y="27"/>
                  </a:cxn>
                  <a:cxn ang="0">
                    <a:pos x="324" y="22"/>
                  </a:cxn>
                  <a:cxn ang="0">
                    <a:pos x="357" y="16"/>
                  </a:cxn>
                  <a:cxn ang="0">
                    <a:pos x="388" y="10"/>
                  </a:cxn>
                  <a:cxn ang="0">
                    <a:pos x="419" y="7"/>
                  </a:cxn>
                  <a:cxn ang="0">
                    <a:pos x="447" y="3"/>
                  </a:cxn>
                  <a:cxn ang="0">
                    <a:pos x="474" y="1"/>
                  </a:cxn>
                  <a:cxn ang="0">
                    <a:pos x="497" y="0"/>
                  </a:cxn>
                  <a:cxn ang="0">
                    <a:pos x="493" y="57"/>
                  </a:cxn>
                  <a:cxn ang="0">
                    <a:pos x="487" y="110"/>
                  </a:cxn>
                  <a:cxn ang="0">
                    <a:pos x="482" y="160"/>
                  </a:cxn>
                  <a:cxn ang="0">
                    <a:pos x="476" y="208"/>
                  </a:cxn>
                  <a:cxn ang="0">
                    <a:pos x="470" y="258"/>
                  </a:cxn>
                  <a:cxn ang="0">
                    <a:pos x="467" y="307"/>
                  </a:cxn>
                  <a:cxn ang="0">
                    <a:pos x="464" y="360"/>
                  </a:cxn>
                  <a:cxn ang="0">
                    <a:pos x="465" y="418"/>
                  </a:cxn>
                  <a:cxn ang="0">
                    <a:pos x="445" y="424"/>
                  </a:cxn>
                  <a:cxn ang="0">
                    <a:pos x="421" y="430"/>
                  </a:cxn>
                  <a:cxn ang="0">
                    <a:pos x="394" y="440"/>
                  </a:cxn>
                  <a:cxn ang="0">
                    <a:pos x="365" y="449"/>
                  </a:cxn>
                  <a:cxn ang="0">
                    <a:pos x="335" y="458"/>
                  </a:cxn>
                  <a:cxn ang="0">
                    <a:pos x="304" y="468"/>
                  </a:cxn>
                  <a:cxn ang="0">
                    <a:pos x="272" y="478"/>
                  </a:cxn>
                  <a:cxn ang="0">
                    <a:pos x="240" y="487"/>
                  </a:cxn>
                  <a:cxn ang="0">
                    <a:pos x="207" y="496"/>
                  </a:cxn>
                  <a:cxn ang="0">
                    <a:pos x="176" y="503"/>
                  </a:cxn>
                  <a:cxn ang="0">
                    <a:pos x="145" y="510"/>
                  </a:cxn>
                  <a:cxn ang="0">
                    <a:pos x="115" y="515"/>
                  </a:cxn>
                  <a:cxn ang="0">
                    <a:pos x="86" y="517"/>
                  </a:cxn>
                  <a:cxn ang="0">
                    <a:pos x="61" y="517"/>
                  </a:cxn>
                  <a:cxn ang="0">
                    <a:pos x="37" y="515"/>
                  </a:cxn>
                  <a:cxn ang="0">
                    <a:pos x="16" y="510"/>
                  </a:cxn>
                  <a:cxn ang="0">
                    <a:pos x="4" y="407"/>
                  </a:cxn>
                  <a:cxn ang="0">
                    <a:pos x="0" y="307"/>
                  </a:cxn>
                  <a:cxn ang="0">
                    <a:pos x="5" y="206"/>
                  </a:cxn>
                  <a:cxn ang="0">
                    <a:pos x="19" y="99"/>
                  </a:cxn>
                </a:cxnLst>
                <a:rect l="0" t="0" r="r" b="b"/>
                <a:pathLst>
                  <a:path w="497" h="517">
                    <a:moveTo>
                      <a:pt x="19" y="99"/>
                    </a:moveTo>
                    <a:lnTo>
                      <a:pt x="42" y="91"/>
                    </a:lnTo>
                    <a:lnTo>
                      <a:pt x="67" y="83"/>
                    </a:lnTo>
                    <a:lnTo>
                      <a:pt x="95" y="75"/>
                    </a:lnTo>
                    <a:lnTo>
                      <a:pt x="125" y="65"/>
                    </a:lnTo>
                    <a:lnTo>
                      <a:pt x="156" y="57"/>
                    </a:lnTo>
                    <a:lnTo>
                      <a:pt x="189" y="49"/>
                    </a:lnTo>
                    <a:lnTo>
                      <a:pt x="222" y="42"/>
                    </a:lnTo>
                    <a:lnTo>
                      <a:pt x="256" y="34"/>
                    </a:lnTo>
                    <a:lnTo>
                      <a:pt x="290" y="27"/>
                    </a:lnTo>
                    <a:lnTo>
                      <a:pt x="324" y="22"/>
                    </a:lnTo>
                    <a:lnTo>
                      <a:pt x="357" y="16"/>
                    </a:lnTo>
                    <a:lnTo>
                      <a:pt x="388" y="10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497" y="0"/>
                    </a:lnTo>
                    <a:lnTo>
                      <a:pt x="493" y="57"/>
                    </a:lnTo>
                    <a:lnTo>
                      <a:pt x="487" y="110"/>
                    </a:lnTo>
                    <a:lnTo>
                      <a:pt x="482" y="160"/>
                    </a:lnTo>
                    <a:lnTo>
                      <a:pt x="476" y="208"/>
                    </a:lnTo>
                    <a:lnTo>
                      <a:pt x="470" y="258"/>
                    </a:lnTo>
                    <a:lnTo>
                      <a:pt x="467" y="307"/>
                    </a:lnTo>
                    <a:lnTo>
                      <a:pt x="464" y="360"/>
                    </a:lnTo>
                    <a:lnTo>
                      <a:pt x="465" y="418"/>
                    </a:lnTo>
                    <a:lnTo>
                      <a:pt x="445" y="424"/>
                    </a:lnTo>
                    <a:lnTo>
                      <a:pt x="421" y="430"/>
                    </a:lnTo>
                    <a:lnTo>
                      <a:pt x="394" y="440"/>
                    </a:lnTo>
                    <a:lnTo>
                      <a:pt x="365" y="449"/>
                    </a:lnTo>
                    <a:lnTo>
                      <a:pt x="335" y="458"/>
                    </a:lnTo>
                    <a:lnTo>
                      <a:pt x="304" y="468"/>
                    </a:lnTo>
                    <a:lnTo>
                      <a:pt x="272" y="478"/>
                    </a:lnTo>
                    <a:lnTo>
                      <a:pt x="240" y="487"/>
                    </a:lnTo>
                    <a:lnTo>
                      <a:pt x="207" y="496"/>
                    </a:lnTo>
                    <a:lnTo>
                      <a:pt x="176" y="503"/>
                    </a:lnTo>
                    <a:lnTo>
                      <a:pt x="145" y="510"/>
                    </a:lnTo>
                    <a:lnTo>
                      <a:pt x="115" y="515"/>
                    </a:lnTo>
                    <a:lnTo>
                      <a:pt x="86" y="517"/>
                    </a:lnTo>
                    <a:lnTo>
                      <a:pt x="61" y="517"/>
                    </a:lnTo>
                    <a:lnTo>
                      <a:pt x="37" y="515"/>
                    </a:lnTo>
                    <a:lnTo>
                      <a:pt x="16" y="510"/>
                    </a:lnTo>
                    <a:lnTo>
                      <a:pt x="4" y="407"/>
                    </a:lnTo>
                    <a:lnTo>
                      <a:pt x="0" y="307"/>
                    </a:lnTo>
                    <a:lnTo>
                      <a:pt x="5" y="206"/>
                    </a:lnTo>
                    <a:lnTo>
                      <a:pt x="19" y="99"/>
                    </a:lnTo>
                    <a:close/>
                  </a:path>
                </a:pathLst>
              </a:custGeom>
              <a:solidFill>
                <a:srgbClr val="EAD3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4" name="Freeform 936"/>
              <p:cNvSpPr>
                <a:spLocks/>
              </p:cNvSpPr>
              <p:nvPr/>
            </p:nvSpPr>
            <p:spPr bwMode="auto">
              <a:xfrm>
                <a:off x="4691" y="3383"/>
                <a:ext cx="367" cy="68"/>
              </a:xfrm>
              <a:custGeom>
                <a:avLst/>
                <a:gdLst/>
                <a:ahLst/>
                <a:cxnLst>
                  <a:cxn ang="0">
                    <a:pos x="0" y="111"/>
                  </a:cxn>
                  <a:cxn ang="0">
                    <a:pos x="198" y="77"/>
                  </a:cxn>
                  <a:cxn ang="0">
                    <a:pos x="530" y="29"/>
                  </a:cxn>
                  <a:cxn ang="0">
                    <a:pos x="669" y="18"/>
                  </a:cxn>
                  <a:cxn ang="0">
                    <a:pos x="734" y="0"/>
                  </a:cxn>
                  <a:cxn ang="0">
                    <a:pos x="658" y="41"/>
                  </a:cxn>
                  <a:cxn ang="0">
                    <a:pos x="36" y="135"/>
                  </a:cxn>
                  <a:cxn ang="0">
                    <a:pos x="0" y="111"/>
                  </a:cxn>
                </a:cxnLst>
                <a:rect l="0" t="0" r="r" b="b"/>
                <a:pathLst>
                  <a:path w="734" h="135">
                    <a:moveTo>
                      <a:pt x="0" y="111"/>
                    </a:moveTo>
                    <a:lnTo>
                      <a:pt x="198" y="77"/>
                    </a:lnTo>
                    <a:lnTo>
                      <a:pt x="530" y="29"/>
                    </a:lnTo>
                    <a:lnTo>
                      <a:pt x="669" y="18"/>
                    </a:lnTo>
                    <a:lnTo>
                      <a:pt x="734" y="0"/>
                    </a:lnTo>
                    <a:lnTo>
                      <a:pt x="658" y="41"/>
                    </a:lnTo>
                    <a:lnTo>
                      <a:pt x="36" y="13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B66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5" name="Freeform 937"/>
              <p:cNvSpPr>
                <a:spLocks/>
              </p:cNvSpPr>
              <p:nvPr/>
            </p:nvSpPr>
            <p:spPr bwMode="auto">
              <a:xfrm>
                <a:off x="4698" y="3402"/>
                <a:ext cx="322" cy="382"/>
              </a:xfrm>
              <a:custGeom>
                <a:avLst/>
                <a:gdLst/>
                <a:ahLst/>
                <a:cxnLst>
                  <a:cxn ang="0">
                    <a:pos x="642" y="0"/>
                  </a:cxn>
                  <a:cxn ang="0">
                    <a:pos x="639" y="172"/>
                  </a:cxn>
                  <a:cxn ang="0">
                    <a:pos x="638" y="361"/>
                  </a:cxn>
                  <a:cxn ang="0">
                    <a:pos x="639" y="557"/>
                  </a:cxn>
                  <a:cxn ang="0">
                    <a:pos x="644" y="749"/>
                  </a:cxn>
                  <a:cxn ang="0">
                    <a:pos x="606" y="754"/>
                  </a:cxn>
                  <a:cxn ang="0">
                    <a:pos x="566" y="757"/>
                  </a:cxn>
                  <a:cxn ang="0">
                    <a:pos x="528" y="760"/>
                  </a:cxn>
                  <a:cxn ang="0">
                    <a:pos x="489" y="761"/>
                  </a:cxn>
                  <a:cxn ang="0">
                    <a:pos x="450" y="763"/>
                  </a:cxn>
                  <a:cxn ang="0">
                    <a:pos x="411" y="763"/>
                  </a:cxn>
                  <a:cxn ang="0">
                    <a:pos x="372" y="763"/>
                  </a:cxn>
                  <a:cxn ang="0">
                    <a:pos x="333" y="763"/>
                  </a:cxn>
                  <a:cxn ang="0">
                    <a:pos x="293" y="762"/>
                  </a:cxn>
                  <a:cxn ang="0">
                    <a:pos x="254" y="762"/>
                  </a:cxn>
                  <a:cxn ang="0">
                    <a:pos x="215" y="761"/>
                  </a:cxn>
                  <a:cxn ang="0">
                    <a:pos x="177" y="760"/>
                  </a:cxn>
                  <a:cxn ang="0">
                    <a:pos x="138" y="759"/>
                  </a:cxn>
                  <a:cxn ang="0">
                    <a:pos x="99" y="757"/>
                  </a:cxn>
                  <a:cxn ang="0">
                    <a:pos x="60" y="756"/>
                  </a:cxn>
                  <a:cxn ang="0">
                    <a:pos x="22" y="755"/>
                  </a:cxn>
                  <a:cxn ang="0">
                    <a:pos x="10" y="657"/>
                  </a:cxn>
                  <a:cxn ang="0">
                    <a:pos x="3" y="564"/>
                  </a:cxn>
                  <a:cxn ang="0">
                    <a:pos x="0" y="476"/>
                  </a:cxn>
                  <a:cxn ang="0">
                    <a:pos x="0" y="392"/>
                  </a:cxn>
                  <a:cxn ang="0">
                    <a:pos x="3" y="312"/>
                  </a:cxn>
                  <a:cxn ang="0">
                    <a:pos x="8" y="233"/>
                  </a:cxn>
                  <a:cxn ang="0">
                    <a:pos x="15" y="156"/>
                  </a:cxn>
                  <a:cxn ang="0">
                    <a:pos x="22" y="79"/>
                  </a:cxn>
                  <a:cxn ang="0">
                    <a:pos x="60" y="72"/>
                  </a:cxn>
                  <a:cxn ang="0">
                    <a:pos x="98" y="64"/>
                  </a:cxn>
                  <a:cxn ang="0">
                    <a:pos x="136" y="57"/>
                  </a:cxn>
                  <a:cxn ang="0">
                    <a:pos x="175" y="51"/>
                  </a:cxn>
                  <a:cxn ang="0">
                    <a:pos x="214" y="44"/>
                  </a:cxn>
                  <a:cxn ang="0">
                    <a:pos x="252" y="39"/>
                  </a:cxn>
                  <a:cxn ang="0">
                    <a:pos x="291" y="33"/>
                  </a:cxn>
                  <a:cxn ang="0">
                    <a:pos x="330" y="27"/>
                  </a:cxn>
                  <a:cxn ang="0">
                    <a:pos x="369" y="23"/>
                  </a:cxn>
                  <a:cxn ang="0">
                    <a:pos x="409" y="18"/>
                  </a:cxn>
                  <a:cxn ang="0">
                    <a:pos x="448" y="13"/>
                  </a:cxn>
                  <a:cxn ang="0">
                    <a:pos x="487" y="10"/>
                  </a:cxn>
                  <a:cxn ang="0">
                    <a:pos x="526" y="6"/>
                  </a:cxn>
                  <a:cxn ang="0">
                    <a:pos x="565" y="4"/>
                  </a:cxn>
                  <a:cxn ang="0">
                    <a:pos x="603" y="2"/>
                  </a:cxn>
                  <a:cxn ang="0">
                    <a:pos x="642" y="0"/>
                  </a:cxn>
                </a:cxnLst>
                <a:rect l="0" t="0" r="r" b="b"/>
                <a:pathLst>
                  <a:path w="644" h="763">
                    <a:moveTo>
                      <a:pt x="642" y="0"/>
                    </a:moveTo>
                    <a:lnTo>
                      <a:pt x="639" y="172"/>
                    </a:lnTo>
                    <a:lnTo>
                      <a:pt x="638" y="361"/>
                    </a:lnTo>
                    <a:lnTo>
                      <a:pt x="639" y="557"/>
                    </a:lnTo>
                    <a:lnTo>
                      <a:pt x="644" y="749"/>
                    </a:lnTo>
                    <a:lnTo>
                      <a:pt x="606" y="754"/>
                    </a:lnTo>
                    <a:lnTo>
                      <a:pt x="566" y="757"/>
                    </a:lnTo>
                    <a:lnTo>
                      <a:pt x="528" y="760"/>
                    </a:lnTo>
                    <a:lnTo>
                      <a:pt x="489" y="761"/>
                    </a:lnTo>
                    <a:lnTo>
                      <a:pt x="450" y="763"/>
                    </a:lnTo>
                    <a:lnTo>
                      <a:pt x="411" y="763"/>
                    </a:lnTo>
                    <a:lnTo>
                      <a:pt x="372" y="763"/>
                    </a:lnTo>
                    <a:lnTo>
                      <a:pt x="333" y="763"/>
                    </a:lnTo>
                    <a:lnTo>
                      <a:pt x="293" y="762"/>
                    </a:lnTo>
                    <a:lnTo>
                      <a:pt x="254" y="762"/>
                    </a:lnTo>
                    <a:lnTo>
                      <a:pt x="215" y="761"/>
                    </a:lnTo>
                    <a:lnTo>
                      <a:pt x="177" y="760"/>
                    </a:lnTo>
                    <a:lnTo>
                      <a:pt x="138" y="759"/>
                    </a:lnTo>
                    <a:lnTo>
                      <a:pt x="99" y="757"/>
                    </a:lnTo>
                    <a:lnTo>
                      <a:pt x="60" y="756"/>
                    </a:lnTo>
                    <a:lnTo>
                      <a:pt x="22" y="755"/>
                    </a:lnTo>
                    <a:lnTo>
                      <a:pt x="10" y="657"/>
                    </a:lnTo>
                    <a:lnTo>
                      <a:pt x="3" y="564"/>
                    </a:lnTo>
                    <a:lnTo>
                      <a:pt x="0" y="476"/>
                    </a:lnTo>
                    <a:lnTo>
                      <a:pt x="0" y="392"/>
                    </a:lnTo>
                    <a:lnTo>
                      <a:pt x="3" y="312"/>
                    </a:lnTo>
                    <a:lnTo>
                      <a:pt x="8" y="233"/>
                    </a:lnTo>
                    <a:lnTo>
                      <a:pt x="15" y="156"/>
                    </a:lnTo>
                    <a:lnTo>
                      <a:pt x="22" y="79"/>
                    </a:lnTo>
                    <a:lnTo>
                      <a:pt x="60" y="72"/>
                    </a:lnTo>
                    <a:lnTo>
                      <a:pt x="98" y="64"/>
                    </a:lnTo>
                    <a:lnTo>
                      <a:pt x="136" y="57"/>
                    </a:lnTo>
                    <a:lnTo>
                      <a:pt x="175" y="51"/>
                    </a:lnTo>
                    <a:lnTo>
                      <a:pt x="214" y="44"/>
                    </a:lnTo>
                    <a:lnTo>
                      <a:pt x="252" y="39"/>
                    </a:lnTo>
                    <a:lnTo>
                      <a:pt x="291" y="33"/>
                    </a:lnTo>
                    <a:lnTo>
                      <a:pt x="330" y="27"/>
                    </a:lnTo>
                    <a:lnTo>
                      <a:pt x="369" y="23"/>
                    </a:lnTo>
                    <a:lnTo>
                      <a:pt x="409" y="18"/>
                    </a:lnTo>
                    <a:lnTo>
                      <a:pt x="448" y="13"/>
                    </a:lnTo>
                    <a:lnTo>
                      <a:pt x="487" y="10"/>
                    </a:lnTo>
                    <a:lnTo>
                      <a:pt x="526" y="6"/>
                    </a:lnTo>
                    <a:lnTo>
                      <a:pt x="565" y="4"/>
                    </a:lnTo>
                    <a:lnTo>
                      <a:pt x="603" y="2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006D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6" name="Freeform 938"/>
              <p:cNvSpPr>
                <a:spLocks/>
              </p:cNvSpPr>
              <p:nvPr/>
            </p:nvSpPr>
            <p:spPr bwMode="auto">
              <a:xfrm>
                <a:off x="4703" y="3410"/>
                <a:ext cx="308" cy="366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5" y="165"/>
                  </a:cxn>
                  <a:cxn ang="0">
                    <a:pos x="614" y="343"/>
                  </a:cxn>
                  <a:cxn ang="0">
                    <a:pos x="614" y="528"/>
                  </a:cxn>
                  <a:cxn ang="0">
                    <a:pos x="616" y="712"/>
                  </a:cxn>
                  <a:cxn ang="0">
                    <a:pos x="579" y="717"/>
                  </a:cxn>
                  <a:cxn ang="0">
                    <a:pos x="544" y="721"/>
                  </a:cxn>
                  <a:cxn ang="0">
                    <a:pos x="507" y="725"/>
                  </a:cxn>
                  <a:cxn ang="0">
                    <a:pos x="470" y="728"/>
                  </a:cxn>
                  <a:cxn ang="0">
                    <a:pos x="433" y="730"/>
                  </a:cxn>
                  <a:cxn ang="0">
                    <a:pos x="395" y="731"/>
                  </a:cxn>
                  <a:cxn ang="0">
                    <a:pos x="358" y="731"/>
                  </a:cxn>
                  <a:cxn ang="0">
                    <a:pos x="321" y="731"/>
                  </a:cxn>
                  <a:cxn ang="0">
                    <a:pos x="283" y="731"/>
                  </a:cxn>
                  <a:cxn ang="0">
                    <a:pos x="246" y="730"/>
                  </a:cxn>
                  <a:cxn ang="0">
                    <a:pos x="210" y="729"/>
                  </a:cxn>
                  <a:cxn ang="0">
                    <a:pos x="172" y="727"/>
                  </a:cxn>
                  <a:cxn ang="0">
                    <a:pos x="135" y="724"/>
                  </a:cxn>
                  <a:cxn ang="0">
                    <a:pos x="98" y="722"/>
                  </a:cxn>
                  <a:cxn ang="0">
                    <a:pos x="61" y="720"/>
                  </a:cxn>
                  <a:cxn ang="0">
                    <a:pos x="24" y="717"/>
                  </a:cxn>
                  <a:cxn ang="0">
                    <a:pos x="11" y="624"/>
                  </a:cxn>
                  <a:cxn ang="0">
                    <a:pos x="3" y="537"/>
                  </a:cxn>
                  <a:cxn ang="0">
                    <a:pos x="0" y="452"/>
                  </a:cxn>
                  <a:cxn ang="0">
                    <a:pos x="0" y="373"/>
                  </a:cxn>
                  <a:cxn ang="0">
                    <a:pos x="3" y="296"/>
                  </a:cxn>
                  <a:cxn ang="0">
                    <a:pos x="9" y="222"/>
                  </a:cxn>
                  <a:cxn ang="0">
                    <a:pos x="16" y="148"/>
                  </a:cxn>
                  <a:cxn ang="0">
                    <a:pos x="24" y="75"/>
                  </a:cxn>
                  <a:cxn ang="0">
                    <a:pos x="60" y="67"/>
                  </a:cxn>
                  <a:cxn ang="0">
                    <a:pos x="97" y="59"/>
                  </a:cxn>
                  <a:cxn ang="0">
                    <a:pos x="133" y="52"/>
                  </a:cxn>
                  <a:cxn ang="0">
                    <a:pos x="170" y="45"/>
                  </a:cxn>
                  <a:cxn ang="0">
                    <a:pos x="207" y="38"/>
                  </a:cxn>
                  <a:cxn ang="0">
                    <a:pos x="244" y="32"/>
                  </a:cxn>
                  <a:cxn ang="0">
                    <a:pos x="281" y="27"/>
                  </a:cxn>
                  <a:cxn ang="0">
                    <a:pos x="319" y="22"/>
                  </a:cxn>
                  <a:cxn ang="0">
                    <a:pos x="356" y="18"/>
                  </a:cxn>
                  <a:cxn ang="0">
                    <a:pos x="393" y="14"/>
                  </a:cxn>
                  <a:cxn ang="0">
                    <a:pos x="431" y="10"/>
                  </a:cxn>
                  <a:cxn ang="0">
                    <a:pos x="468" y="8"/>
                  </a:cxn>
                  <a:cxn ang="0">
                    <a:pos x="504" y="4"/>
                  </a:cxn>
                  <a:cxn ang="0">
                    <a:pos x="542" y="3"/>
                  </a:cxn>
                  <a:cxn ang="0">
                    <a:pos x="579" y="1"/>
                  </a:cxn>
                  <a:cxn ang="0">
                    <a:pos x="616" y="0"/>
                  </a:cxn>
                </a:cxnLst>
                <a:rect l="0" t="0" r="r" b="b"/>
                <a:pathLst>
                  <a:path w="616" h="731">
                    <a:moveTo>
                      <a:pt x="616" y="0"/>
                    </a:moveTo>
                    <a:lnTo>
                      <a:pt x="615" y="165"/>
                    </a:lnTo>
                    <a:lnTo>
                      <a:pt x="614" y="343"/>
                    </a:lnTo>
                    <a:lnTo>
                      <a:pt x="614" y="528"/>
                    </a:lnTo>
                    <a:lnTo>
                      <a:pt x="616" y="712"/>
                    </a:lnTo>
                    <a:lnTo>
                      <a:pt x="579" y="717"/>
                    </a:lnTo>
                    <a:lnTo>
                      <a:pt x="544" y="721"/>
                    </a:lnTo>
                    <a:lnTo>
                      <a:pt x="507" y="725"/>
                    </a:lnTo>
                    <a:lnTo>
                      <a:pt x="470" y="728"/>
                    </a:lnTo>
                    <a:lnTo>
                      <a:pt x="433" y="730"/>
                    </a:lnTo>
                    <a:lnTo>
                      <a:pt x="395" y="731"/>
                    </a:lnTo>
                    <a:lnTo>
                      <a:pt x="358" y="731"/>
                    </a:lnTo>
                    <a:lnTo>
                      <a:pt x="321" y="731"/>
                    </a:lnTo>
                    <a:lnTo>
                      <a:pt x="283" y="731"/>
                    </a:lnTo>
                    <a:lnTo>
                      <a:pt x="246" y="730"/>
                    </a:lnTo>
                    <a:lnTo>
                      <a:pt x="210" y="729"/>
                    </a:lnTo>
                    <a:lnTo>
                      <a:pt x="172" y="727"/>
                    </a:lnTo>
                    <a:lnTo>
                      <a:pt x="135" y="724"/>
                    </a:lnTo>
                    <a:lnTo>
                      <a:pt x="98" y="722"/>
                    </a:lnTo>
                    <a:lnTo>
                      <a:pt x="61" y="720"/>
                    </a:lnTo>
                    <a:lnTo>
                      <a:pt x="24" y="717"/>
                    </a:lnTo>
                    <a:lnTo>
                      <a:pt x="11" y="624"/>
                    </a:lnTo>
                    <a:lnTo>
                      <a:pt x="3" y="537"/>
                    </a:lnTo>
                    <a:lnTo>
                      <a:pt x="0" y="452"/>
                    </a:lnTo>
                    <a:lnTo>
                      <a:pt x="0" y="373"/>
                    </a:lnTo>
                    <a:lnTo>
                      <a:pt x="3" y="296"/>
                    </a:lnTo>
                    <a:lnTo>
                      <a:pt x="9" y="222"/>
                    </a:lnTo>
                    <a:lnTo>
                      <a:pt x="16" y="148"/>
                    </a:lnTo>
                    <a:lnTo>
                      <a:pt x="24" y="75"/>
                    </a:lnTo>
                    <a:lnTo>
                      <a:pt x="60" y="67"/>
                    </a:lnTo>
                    <a:lnTo>
                      <a:pt x="97" y="59"/>
                    </a:lnTo>
                    <a:lnTo>
                      <a:pt x="133" y="52"/>
                    </a:lnTo>
                    <a:lnTo>
                      <a:pt x="170" y="45"/>
                    </a:lnTo>
                    <a:lnTo>
                      <a:pt x="207" y="38"/>
                    </a:lnTo>
                    <a:lnTo>
                      <a:pt x="244" y="32"/>
                    </a:lnTo>
                    <a:lnTo>
                      <a:pt x="281" y="27"/>
                    </a:lnTo>
                    <a:lnTo>
                      <a:pt x="319" y="22"/>
                    </a:lnTo>
                    <a:lnTo>
                      <a:pt x="356" y="18"/>
                    </a:lnTo>
                    <a:lnTo>
                      <a:pt x="393" y="14"/>
                    </a:lnTo>
                    <a:lnTo>
                      <a:pt x="431" y="10"/>
                    </a:lnTo>
                    <a:lnTo>
                      <a:pt x="468" y="8"/>
                    </a:lnTo>
                    <a:lnTo>
                      <a:pt x="504" y="4"/>
                    </a:lnTo>
                    <a:lnTo>
                      <a:pt x="542" y="3"/>
                    </a:lnTo>
                    <a:lnTo>
                      <a:pt x="579" y="1"/>
                    </a:lnTo>
                    <a:lnTo>
                      <a:pt x="616" y="0"/>
                    </a:lnTo>
                    <a:close/>
                  </a:path>
                </a:pathLst>
              </a:custGeom>
              <a:solidFill>
                <a:srgbClr val="0070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7" name="Freeform 939"/>
              <p:cNvSpPr>
                <a:spLocks/>
              </p:cNvSpPr>
              <p:nvPr/>
            </p:nvSpPr>
            <p:spPr bwMode="auto">
              <a:xfrm>
                <a:off x="4708" y="3418"/>
                <a:ext cx="294" cy="351"/>
              </a:xfrm>
              <a:custGeom>
                <a:avLst/>
                <a:gdLst/>
                <a:ahLst/>
                <a:cxnLst>
                  <a:cxn ang="0">
                    <a:pos x="589" y="0"/>
                  </a:cxn>
                  <a:cxn ang="0">
                    <a:pos x="589" y="157"/>
                  </a:cxn>
                  <a:cxn ang="0">
                    <a:pos x="589" y="327"/>
                  </a:cxn>
                  <a:cxn ang="0">
                    <a:pos x="589" y="502"/>
                  </a:cxn>
                  <a:cxn ang="0">
                    <a:pos x="589" y="676"/>
                  </a:cxn>
                  <a:cxn ang="0">
                    <a:pos x="554" y="682"/>
                  </a:cxn>
                  <a:cxn ang="0">
                    <a:pos x="520" y="688"/>
                  </a:cxn>
                  <a:cxn ang="0">
                    <a:pos x="485" y="691"/>
                  </a:cxn>
                  <a:cxn ang="0">
                    <a:pos x="449" y="694"/>
                  </a:cxn>
                  <a:cxn ang="0">
                    <a:pos x="415" y="697"/>
                  </a:cxn>
                  <a:cxn ang="0">
                    <a:pos x="379" y="699"/>
                  </a:cxn>
                  <a:cxn ang="0">
                    <a:pos x="345" y="700"/>
                  </a:cxn>
                  <a:cxn ang="0">
                    <a:pos x="309" y="700"/>
                  </a:cxn>
                  <a:cxn ang="0">
                    <a:pos x="274" y="699"/>
                  </a:cxn>
                  <a:cxn ang="0">
                    <a:pos x="239" y="698"/>
                  </a:cxn>
                  <a:cxn ang="0">
                    <a:pos x="203" y="697"/>
                  </a:cxn>
                  <a:cxn ang="0">
                    <a:pos x="168" y="694"/>
                  </a:cxn>
                  <a:cxn ang="0">
                    <a:pos x="133" y="692"/>
                  </a:cxn>
                  <a:cxn ang="0">
                    <a:pos x="98" y="689"/>
                  </a:cxn>
                  <a:cxn ang="0">
                    <a:pos x="62" y="685"/>
                  </a:cxn>
                  <a:cxn ang="0">
                    <a:pos x="28" y="681"/>
                  </a:cxn>
                  <a:cxn ang="0">
                    <a:pos x="14" y="592"/>
                  </a:cxn>
                  <a:cxn ang="0">
                    <a:pos x="5" y="509"/>
                  </a:cxn>
                  <a:cxn ang="0">
                    <a:pos x="1" y="430"/>
                  </a:cxn>
                  <a:cxn ang="0">
                    <a:pos x="0" y="354"/>
                  </a:cxn>
                  <a:cxn ang="0">
                    <a:pos x="4" y="281"/>
                  </a:cxn>
                  <a:cxn ang="0">
                    <a:pos x="9" y="211"/>
                  </a:cxn>
                  <a:cxn ang="0">
                    <a:pos x="19" y="140"/>
                  </a:cxn>
                  <a:cxn ang="0">
                    <a:pos x="28" y="71"/>
                  </a:cxn>
                  <a:cxn ang="0">
                    <a:pos x="62" y="62"/>
                  </a:cxn>
                  <a:cxn ang="0">
                    <a:pos x="97" y="53"/>
                  </a:cxn>
                  <a:cxn ang="0">
                    <a:pos x="131" y="45"/>
                  </a:cxn>
                  <a:cxn ang="0">
                    <a:pos x="166" y="38"/>
                  </a:cxn>
                  <a:cxn ang="0">
                    <a:pos x="201" y="32"/>
                  </a:cxn>
                  <a:cxn ang="0">
                    <a:pos x="236" y="26"/>
                  </a:cxn>
                  <a:cxn ang="0">
                    <a:pos x="271" y="21"/>
                  </a:cxn>
                  <a:cxn ang="0">
                    <a:pos x="306" y="16"/>
                  </a:cxn>
                  <a:cxn ang="0">
                    <a:pos x="342" y="13"/>
                  </a:cxn>
                  <a:cxn ang="0">
                    <a:pos x="377" y="9"/>
                  </a:cxn>
                  <a:cxn ang="0">
                    <a:pos x="412" y="7"/>
                  </a:cxn>
                  <a:cxn ang="0">
                    <a:pos x="448" y="5"/>
                  </a:cxn>
                  <a:cxn ang="0">
                    <a:pos x="483" y="3"/>
                  </a:cxn>
                  <a:cxn ang="0">
                    <a:pos x="518" y="1"/>
                  </a:cxn>
                  <a:cxn ang="0">
                    <a:pos x="554" y="1"/>
                  </a:cxn>
                  <a:cxn ang="0">
                    <a:pos x="589" y="0"/>
                  </a:cxn>
                </a:cxnLst>
                <a:rect l="0" t="0" r="r" b="b"/>
                <a:pathLst>
                  <a:path w="589" h="700">
                    <a:moveTo>
                      <a:pt x="589" y="0"/>
                    </a:moveTo>
                    <a:lnTo>
                      <a:pt x="589" y="157"/>
                    </a:lnTo>
                    <a:lnTo>
                      <a:pt x="589" y="327"/>
                    </a:lnTo>
                    <a:lnTo>
                      <a:pt x="589" y="502"/>
                    </a:lnTo>
                    <a:lnTo>
                      <a:pt x="589" y="676"/>
                    </a:lnTo>
                    <a:lnTo>
                      <a:pt x="554" y="682"/>
                    </a:lnTo>
                    <a:lnTo>
                      <a:pt x="520" y="688"/>
                    </a:lnTo>
                    <a:lnTo>
                      <a:pt x="485" y="691"/>
                    </a:lnTo>
                    <a:lnTo>
                      <a:pt x="449" y="694"/>
                    </a:lnTo>
                    <a:lnTo>
                      <a:pt x="415" y="697"/>
                    </a:lnTo>
                    <a:lnTo>
                      <a:pt x="379" y="699"/>
                    </a:lnTo>
                    <a:lnTo>
                      <a:pt x="345" y="700"/>
                    </a:lnTo>
                    <a:lnTo>
                      <a:pt x="309" y="700"/>
                    </a:lnTo>
                    <a:lnTo>
                      <a:pt x="274" y="699"/>
                    </a:lnTo>
                    <a:lnTo>
                      <a:pt x="239" y="698"/>
                    </a:lnTo>
                    <a:lnTo>
                      <a:pt x="203" y="697"/>
                    </a:lnTo>
                    <a:lnTo>
                      <a:pt x="168" y="694"/>
                    </a:lnTo>
                    <a:lnTo>
                      <a:pt x="133" y="692"/>
                    </a:lnTo>
                    <a:lnTo>
                      <a:pt x="98" y="689"/>
                    </a:lnTo>
                    <a:lnTo>
                      <a:pt x="62" y="685"/>
                    </a:lnTo>
                    <a:lnTo>
                      <a:pt x="28" y="681"/>
                    </a:lnTo>
                    <a:lnTo>
                      <a:pt x="14" y="592"/>
                    </a:lnTo>
                    <a:lnTo>
                      <a:pt x="5" y="509"/>
                    </a:lnTo>
                    <a:lnTo>
                      <a:pt x="1" y="430"/>
                    </a:lnTo>
                    <a:lnTo>
                      <a:pt x="0" y="354"/>
                    </a:lnTo>
                    <a:lnTo>
                      <a:pt x="4" y="281"/>
                    </a:lnTo>
                    <a:lnTo>
                      <a:pt x="9" y="211"/>
                    </a:lnTo>
                    <a:lnTo>
                      <a:pt x="19" y="140"/>
                    </a:lnTo>
                    <a:lnTo>
                      <a:pt x="28" y="71"/>
                    </a:lnTo>
                    <a:lnTo>
                      <a:pt x="62" y="62"/>
                    </a:lnTo>
                    <a:lnTo>
                      <a:pt x="97" y="53"/>
                    </a:lnTo>
                    <a:lnTo>
                      <a:pt x="131" y="45"/>
                    </a:lnTo>
                    <a:lnTo>
                      <a:pt x="166" y="38"/>
                    </a:lnTo>
                    <a:lnTo>
                      <a:pt x="201" y="32"/>
                    </a:lnTo>
                    <a:lnTo>
                      <a:pt x="236" y="26"/>
                    </a:lnTo>
                    <a:lnTo>
                      <a:pt x="271" y="21"/>
                    </a:lnTo>
                    <a:lnTo>
                      <a:pt x="306" y="16"/>
                    </a:lnTo>
                    <a:lnTo>
                      <a:pt x="342" y="13"/>
                    </a:lnTo>
                    <a:lnTo>
                      <a:pt x="377" y="9"/>
                    </a:lnTo>
                    <a:lnTo>
                      <a:pt x="412" y="7"/>
                    </a:lnTo>
                    <a:lnTo>
                      <a:pt x="448" y="5"/>
                    </a:lnTo>
                    <a:lnTo>
                      <a:pt x="483" y="3"/>
                    </a:lnTo>
                    <a:lnTo>
                      <a:pt x="518" y="1"/>
                    </a:lnTo>
                    <a:lnTo>
                      <a:pt x="554" y="1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007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8" name="Freeform 940"/>
              <p:cNvSpPr>
                <a:spLocks/>
              </p:cNvSpPr>
              <p:nvPr/>
            </p:nvSpPr>
            <p:spPr bwMode="auto">
              <a:xfrm>
                <a:off x="4712" y="3427"/>
                <a:ext cx="282" cy="334"/>
              </a:xfrm>
              <a:custGeom>
                <a:avLst/>
                <a:gdLst/>
                <a:ahLst/>
                <a:cxnLst>
                  <a:cxn ang="0">
                    <a:pos x="561" y="0"/>
                  </a:cxn>
                  <a:cxn ang="0">
                    <a:pos x="564" y="149"/>
                  </a:cxn>
                  <a:cxn ang="0">
                    <a:pos x="565" y="310"/>
                  </a:cxn>
                  <a:cxn ang="0">
                    <a:pos x="565" y="476"/>
                  </a:cxn>
                  <a:cxn ang="0">
                    <a:pos x="562" y="639"/>
                  </a:cxn>
                  <a:cxn ang="0">
                    <a:pos x="530" y="646"/>
                  </a:cxn>
                  <a:cxn ang="0">
                    <a:pos x="497" y="652"/>
                  </a:cxn>
                  <a:cxn ang="0">
                    <a:pos x="463" y="657"/>
                  </a:cxn>
                  <a:cxn ang="0">
                    <a:pos x="430" y="661"/>
                  </a:cxn>
                  <a:cxn ang="0">
                    <a:pos x="398" y="665"/>
                  </a:cxn>
                  <a:cxn ang="0">
                    <a:pos x="364" y="667"/>
                  </a:cxn>
                  <a:cxn ang="0">
                    <a:pos x="330" y="668"/>
                  </a:cxn>
                  <a:cxn ang="0">
                    <a:pos x="296" y="669"/>
                  </a:cxn>
                  <a:cxn ang="0">
                    <a:pos x="263" y="668"/>
                  </a:cxn>
                  <a:cxn ang="0">
                    <a:pos x="230" y="667"/>
                  </a:cxn>
                  <a:cxn ang="0">
                    <a:pos x="196" y="666"/>
                  </a:cxn>
                  <a:cxn ang="0">
                    <a:pos x="163" y="662"/>
                  </a:cxn>
                  <a:cxn ang="0">
                    <a:pos x="129" y="659"/>
                  </a:cxn>
                  <a:cxn ang="0">
                    <a:pos x="96" y="655"/>
                  </a:cxn>
                  <a:cxn ang="0">
                    <a:pos x="64" y="650"/>
                  </a:cxn>
                  <a:cxn ang="0">
                    <a:pos x="30" y="644"/>
                  </a:cxn>
                  <a:cxn ang="0">
                    <a:pos x="15" y="560"/>
                  </a:cxn>
                  <a:cxn ang="0">
                    <a:pos x="5" y="481"/>
                  </a:cxn>
                  <a:cxn ang="0">
                    <a:pos x="0" y="407"/>
                  </a:cxn>
                  <a:cxn ang="0">
                    <a:pos x="0" y="335"/>
                  </a:cxn>
                  <a:cxn ang="0">
                    <a:pos x="4" y="266"/>
                  </a:cxn>
                  <a:cxn ang="0">
                    <a:pos x="10" y="199"/>
                  </a:cxn>
                  <a:cxn ang="0">
                    <a:pos x="19" y="134"/>
                  </a:cxn>
                  <a:cxn ang="0">
                    <a:pos x="30" y="68"/>
                  </a:cxn>
                  <a:cxn ang="0">
                    <a:pos x="63" y="58"/>
                  </a:cxn>
                  <a:cxn ang="0">
                    <a:pos x="96" y="48"/>
                  </a:cxn>
                  <a:cxn ang="0">
                    <a:pos x="128" y="40"/>
                  </a:cxn>
                  <a:cxn ang="0">
                    <a:pos x="162" y="32"/>
                  </a:cxn>
                  <a:cxn ang="0">
                    <a:pos x="195" y="27"/>
                  </a:cxn>
                  <a:cxn ang="0">
                    <a:pos x="227" y="21"/>
                  </a:cxn>
                  <a:cxn ang="0">
                    <a:pos x="261" y="16"/>
                  </a:cxn>
                  <a:cxn ang="0">
                    <a:pos x="294" y="12"/>
                  </a:cxn>
                  <a:cxn ang="0">
                    <a:pos x="327" y="9"/>
                  </a:cxn>
                  <a:cxn ang="0">
                    <a:pos x="361" y="6"/>
                  </a:cxn>
                  <a:cxn ang="0">
                    <a:pos x="394" y="4"/>
                  </a:cxn>
                  <a:cxn ang="0">
                    <a:pos x="429" y="2"/>
                  </a:cxn>
                  <a:cxn ang="0">
                    <a:pos x="461" y="1"/>
                  </a:cxn>
                  <a:cxn ang="0">
                    <a:pos x="494" y="0"/>
                  </a:cxn>
                  <a:cxn ang="0">
                    <a:pos x="528" y="0"/>
                  </a:cxn>
                  <a:cxn ang="0">
                    <a:pos x="561" y="0"/>
                  </a:cxn>
                </a:cxnLst>
                <a:rect l="0" t="0" r="r" b="b"/>
                <a:pathLst>
                  <a:path w="565" h="669">
                    <a:moveTo>
                      <a:pt x="561" y="0"/>
                    </a:moveTo>
                    <a:lnTo>
                      <a:pt x="564" y="149"/>
                    </a:lnTo>
                    <a:lnTo>
                      <a:pt x="565" y="310"/>
                    </a:lnTo>
                    <a:lnTo>
                      <a:pt x="565" y="476"/>
                    </a:lnTo>
                    <a:lnTo>
                      <a:pt x="562" y="639"/>
                    </a:lnTo>
                    <a:lnTo>
                      <a:pt x="530" y="646"/>
                    </a:lnTo>
                    <a:lnTo>
                      <a:pt x="497" y="652"/>
                    </a:lnTo>
                    <a:lnTo>
                      <a:pt x="463" y="657"/>
                    </a:lnTo>
                    <a:lnTo>
                      <a:pt x="430" y="661"/>
                    </a:lnTo>
                    <a:lnTo>
                      <a:pt x="398" y="665"/>
                    </a:lnTo>
                    <a:lnTo>
                      <a:pt x="364" y="667"/>
                    </a:lnTo>
                    <a:lnTo>
                      <a:pt x="330" y="668"/>
                    </a:lnTo>
                    <a:lnTo>
                      <a:pt x="296" y="669"/>
                    </a:lnTo>
                    <a:lnTo>
                      <a:pt x="263" y="668"/>
                    </a:lnTo>
                    <a:lnTo>
                      <a:pt x="230" y="667"/>
                    </a:lnTo>
                    <a:lnTo>
                      <a:pt x="196" y="666"/>
                    </a:lnTo>
                    <a:lnTo>
                      <a:pt x="163" y="662"/>
                    </a:lnTo>
                    <a:lnTo>
                      <a:pt x="129" y="659"/>
                    </a:lnTo>
                    <a:lnTo>
                      <a:pt x="96" y="655"/>
                    </a:lnTo>
                    <a:lnTo>
                      <a:pt x="64" y="650"/>
                    </a:lnTo>
                    <a:lnTo>
                      <a:pt x="30" y="644"/>
                    </a:lnTo>
                    <a:lnTo>
                      <a:pt x="15" y="560"/>
                    </a:lnTo>
                    <a:lnTo>
                      <a:pt x="5" y="481"/>
                    </a:lnTo>
                    <a:lnTo>
                      <a:pt x="0" y="407"/>
                    </a:lnTo>
                    <a:lnTo>
                      <a:pt x="0" y="335"/>
                    </a:lnTo>
                    <a:lnTo>
                      <a:pt x="4" y="266"/>
                    </a:lnTo>
                    <a:lnTo>
                      <a:pt x="10" y="199"/>
                    </a:lnTo>
                    <a:lnTo>
                      <a:pt x="19" y="134"/>
                    </a:lnTo>
                    <a:lnTo>
                      <a:pt x="30" y="68"/>
                    </a:lnTo>
                    <a:lnTo>
                      <a:pt x="63" y="58"/>
                    </a:lnTo>
                    <a:lnTo>
                      <a:pt x="96" y="48"/>
                    </a:lnTo>
                    <a:lnTo>
                      <a:pt x="128" y="40"/>
                    </a:lnTo>
                    <a:lnTo>
                      <a:pt x="162" y="32"/>
                    </a:lnTo>
                    <a:lnTo>
                      <a:pt x="195" y="27"/>
                    </a:lnTo>
                    <a:lnTo>
                      <a:pt x="227" y="21"/>
                    </a:lnTo>
                    <a:lnTo>
                      <a:pt x="261" y="16"/>
                    </a:lnTo>
                    <a:lnTo>
                      <a:pt x="294" y="12"/>
                    </a:lnTo>
                    <a:lnTo>
                      <a:pt x="327" y="9"/>
                    </a:lnTo>
                    <a:lnTo>
                      <a:pt x="361" y="6"/>
                    </a:lnTo>
                    <a:lnTo>
                      <a:pt x="394" y="4"/>
                    </a:lnTo>
                    <a:lnTo>
                      <a:pt x="429" y="2"/>
                    </a:lnTo>
                    <a:lnTo>
                      <a:pt x="461" y="1"/>
                    </a:lnTo>
                    <a:lnTo>
                      <a:pt x="494" y="0"/>
                    </a:lnTo>
                    <a:lnTo>
                      <a:pt x="528" y="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75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29" name="Freeform 941"/>
              <p:cNvSpPr>
                <a:spLocks/>
              </p:cNvSpPr>
              <p:nvPr/>
            </p:nvSpPr>
            <p:spPr bwMode="auto">
              <a:xfrm>
                <a:off x="4717" y="3434"/>
                <a:ext cx="270" cy="319"/>
              </a:xfrm>
              <a:custGeom>
                <a:avLst/>
                <a:gdLst/>
                <a:ahLst/>
                <a:cxnLst>
                  <a:cxn ang="0">
                    <a:pos x="533" y="1"/>
                  </a:cxn>
                  <a:cxn ang="0">
                    <a:pos x="539" y="143"/>
                  </a:cxn>
                  <a:cxn ang="0">
                    <a:pos x="540" y="294"/>
                  </a:cxn>
                  <a:cxn ang="0">
                    <a:pos x="539" y="449"/>
                  </a:cxn>
                  <a:cxn ang="0">
                    <a:pos x="534" y="604"/>
                  </a:cxn>
                  <a:cxn ang="0">
                    <a:pos x="503" y="612"/>
                  </a:cxn>
                  <a:cxn ang="0">
                    <a:pos x="472" y="619"/>
                  </a:cxn>
                  <a:cxn ang="0">
                    <a:pos x="441" y="624"/>
                  </a:cxn>
                  <a:cxn ang="0">
                    <a:pos x="410" y="629"/>
                  </a:cxn>
                  <a:cxn ang="0">
                    <a:pos x="378" y="633"/>
                  </a:cxn>
                  <a:cxn ang="0">
                    <a:pos x="346" y="636"/>
                  </a:cxn>
                  <a:cxn ang="0">
                    <a:pos x="315" y="638"/>
                  </a:cxn>
                  <a:cxn ang="0">
                    <a:pos x="284" y="638"/>
                  </a:cxn>
                  <a:cxn ang="0">
                    <a:pos x="252" y="638"/>
                  </a:cxn>
                  <a:cxn ang="0">
                    <a:pos x="221" y="637"/>
                  </a:cxn>
                  <a:cxn ang="0">
                    <a:pos x="188" y="635"/>
                  </a:cxn>
                  <a:cxn ang="0">
                    <a:pos x="157" y="631"/>
                  </a:cxn>
                  <a:cxn ang="0">
                    <a:pos x="126" y="628"/>
                  </a:cxn>
                  <a:cxn ang="0">
                    <a:pos x="95" y="622"/>
                  </a:cxn>
                  <a:cxn ang="0">
                    <a:pos x="64" y="615"/>
                  </a:cxn>
                  <a:cxn ang="0">
                    <a:pos x="33" y="608"/>
                  </a:cxn>
                  <a:cxn ang="0">
                    <a:pos x="16" y="530"/>
                  </a:cxn>
                  <a:cxn ang="0">
                    <a:pos x="5" y="455"/>
                  </a:cxn>
                  <a:cxn ang="0">
                    <a:pos x="0" y="385"/>
                  </a:cxn>
                  <a:cxn ang="0">
                    <a:pos x="0" y="318"/>
                  </a:cxn>
                  <a:cxn ang="0">
                    <a:pos x="3" y="253"/>
                  </a:cxn>
                  <a:cxn ang="0">
                    <a:pos x="10" y="190"/>
                  </a:cxn>
                  <a:cxn ang="0">
                    <a:pos x="20" y="128"/>
                  </a:cxn>
                  <a:cxn ang="0">
                    <a:pos x="33" y="66"/>
                  </a:cxn>
                  <a:cxn ang="0">
                    <a:pos x="64" y="54"/>
                  </a:cxn>
                  <a:cxn ang="0">
                    <a:pos x="94" y="44"/>
                  </a:cxn>
                  <a:cxn ang="0">
                    <a:pos x="125" y="36"/>
                  </a:cxn>
                  <a:cxn ang="0">
                    <a:pos x="156" y="28"/>
                  </a:cxn>
                  <a:cxn ang="0">
                    <a:pos x="187" y="22"/>
                  </a:cxn>
                  <a:cxn ang="0">
                    <a:pos x="218" y="16"/>
                  </a:cxn>
                  <a:cxn ang="0">
                    <a:pos x="251" y="12"/>
                  </a:cxn>
                  <a:cxn ang="0">
                    <a:pos x="282" y="8"/>
                  </a:cxn>
                  <a:cxn ang="0">
                    <a:pos x="313" y="5"/>
                  </a:cxn>
                  <a:cxn ang="0">
                    <a:pos x="345" y="3"/>
                  </a:cxn>
                  <a:cxn ang="0">
                    <a:pos x="376" y="1"/>
                  </a:cxn>
                  <a:cxn ang="0">
                    <a:pos x="407" y="1"/>
                  </a:cxn>
                  <a:cxn ang="0">
                    <a:pos x="440" y="0"/>
                  </a:cxn>
                  <a:cxn ang="0">
                    <a:pos x="471" y="0"/>
                  </a:cxn>
                  <a:cxn ang="0">
                    <a:pos x="502" y="1"/>
                  </a:cxn>
                  <a:cxn ang="0">
                    <a:pos x="533" y="1"/>
                  </a:cxn>
                </a:cxnLst>
                <a:rect l="0" t="0" r="r" b="b"/>
                <a:pathLst>
                  <a:path w="540" h="638">
                    <a:moveTo>
                      <a:pt x="533" y="1"/>
                    </a:moveTo>
                    <a:lnTo>
                      <a:pt x="539" y="143"/>
                    </a:lnTo>
                    <a:lnTo>
                      <a:pt x="540" y="294"/>
                    </a:lnTo>
                    <a:lnTo>
                      <a:pt x="539" y="449"/>
                    </a:lnTo>
                    <a:lnTo>
                      <a:pt x="534" y="604"/>
                    </a:lnTo>
                    <a:lnTo>
                      <a:pt x="503" y="612"/>
                    </a:lnTo>
                    <a:lnTo>
                      <a:pt x="472" y="619"/>
                    </a:lnTo>
                    <a:lnTo>
                      <a:pt x="441" y="624"/>
                    </a:lnTo>
                    <a:lnTo>
                      <a:pt x="410" y="629"/>
                    </a:lnTo>
                    <a:lnTo>
                      <a:pt x="378" y="633"/>
                    </a:lnTo>
                    <a:lnTo>
                      <a:pt x="346" y="636"/>
                    </a:lnTo>
                    <a:lnTo>
                      <a:pt x="315" y="638"/>
                    </a:lnTo>
                    <a:lnTo>
                      <a:pt x="284" y="638"/>
                    </a:lnTo>
                    <a:lnTo>
                      <a:pt x="252" y="638"/>
                    </a:lnTo>
                    <a:lnTo>
                      <a:pt x="221" y="637"/>
                    </a:lnTo>
                    <a:lnTo>
                      <a:pt x="188" y="635"/>
                    </a:lnTo>
                    <a:lnTo>
                      <a:pt x="157" y="631"/>
                    </a:lnTo>
                    <a:lnTo>
                      <a:pt x="126" y="628"/>
                    </a:lnTo>
                    <a:lnTo>
                      <a:pt x="95" y="622"/>
                    </a:lnTo>
                    <a:lnTo>
                      <a:pt x="64" y="615"/>
                    </a:lnTo>
                    <a:lnTo>
                      <a:pt x="33" y="608"/>
                    </a:lnTo>
                    <a:lnTo>
                      <a:pt x="16" y="530"/>
                    </a:lnTo>
                    <a:lnTo>
                      <a:pt x="5" y="455"/>
                    </a:lnTo>
                    <a:lnTo>
                      <a:pt x="0" y="385"/>
                    </a:lnTo>
                    <a:lnTo>
                      <a:pt x="0" y="318"/>
                    </a:lnTo>
                    <a:lnTo>
                      <a:pt x="3" y="253"/>
                    </a:lnTo>
                    <a:lnTo>
                      <a:pt x="10" y="190"/>
                    </a:lnTo>
                    <a:lnTo>
                      <a:pt x="20" y="128"/>
                    </a:lnTo>
                    <a:lnTo>
                      <a:pt x="33" y="66"/>
                    </a:lnTo>
                    <a:lnTo>
                      <a:pt x="64" y="54"/>
                    </a:lnTo>
                    <a:lnTo>
                      <a:pt x="94" y="44"/>
                    </a:lnTo>
                    <a:lnTo>
                      <a:pt x="125" y="36"/>
                    </a:lnTo>
                    <a:lnTo>
                      <a:pt x="156" y="28"/>
                    </a:lnTo>
                    <a:lnTo>
                      <a:pt x="187" y="22"/>
                    </a:lnTo>
                    <a:lnTo>
                      <a:pt x="218" y="16"/>
                    </a:lnTo>
                    <a:lnTo>
                      <a:pt x="251" y="12"/>
                    </a:lnTo>
                    <a:lnTo>
                      <a:pt x="282" y="8"/>
                    </a:lnTo>
                    <a:lnTo>
                      <a:pt x="313" y="5"/>
                    </a:lnTo>
                    <a:lnTo>
                      <a:pt x="345" y="3"/>
                    </a:lnTo>
                    <a:lnTo>
                      <a:pt x="376" y="1"/>
                    </a:lnTo>
                    <a:lnTo>
                      <a:pt x="407" y="1"/>
                    </a:lnTo>
                    <a:lnTo>
                      <a:pt x="440" y="0"/>
                    </a:lnTo>
                    <a:lnTo>
                      <a:pt x="471" y="0"/>
                    </a:lnTo>
                    <a:lnTo>
                      <a:pt x="502" y="1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0A77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0" name="Freeform 942"/>
              <p:cNvSpPr>
                <a:spLocks/>
              </p:cNvSpPr>
              <p:nvPr/>
            </p:nvSpPr>
            <p:spPr bwMode="auto">
              <a:xfrm>
                <a:off x="4721" y="3441"/>
                <a:ext cx="258" cy="305"/>
              </a:xfrm>
              <a:custGeom>
                <a:avLst/>
                <a:gdLst/>
                <a:ahLst/>
                <a:cxnLst>
                  <a:cxn ang="0">
                    <a:pos x="505" y="3"/>
                  </a:cxn>
                  <a:cxn ang="0">
                    <a:pos x="512" y="137"/>
                  </a:cxn>
                  <a:cxn ang="0">
                    <a:pos x="515" y="280"/>
                  </a:cxn>
                  <a:cxn ang="0">
                    <a:pos x="513" y="425"/>
                  </a:cxn>
                  <a:cxn ang="0">
                    <a:pos x="507" y="570"/>
                  </a:cxn>
                  <a:cxn ang="0">
                    <a:pos x="478" y="578"/>
                  </a:cxn>
                  <a:cxn ang="0">
                    <a:pos x="448" y="586"/>
                  </a:cxn>
                  <a:cxn ang="0">
                    <a:pos x="419" y="593"/>
                  </a:cxn>
                  <a:cxn ang="0">
                    <a:pos x="390" y="599"/>
                  </a:cxn>
                  <a:cxn ang="0">
                    <a:pos x="360" y="603"/>
                  </a:cxn>
                  <a:cxn ang="0">
                    <a:pos x="330" y="607"/>
                  </a:cxn>
                  <a:cxn ang="0">
                    <a:pos x="302" y="609"/>
                  </a:cxn>
                  <a:cxn ang="0">
                    <a:pos x="272" y="610"/>
                  </a:cxn>
                  <a:cxn ang="0">
                    <a:pos x="242" y="610"/>
                  </a:cxn>
                  <a:cxn ang="0">
                    <a:pos x="213" y="609"/>
                  </a:cxn>
                  <a:cxn ang="0">
                    <a:pos x="183" y="606"/>
                  </a:cxn>
                  <a:cxn ang="0">
                    <a:pos x="153" y="602"/>
                  </a:cxn>
                  <a:cxn ang="0">
                    <a:pos x="124" y="598"/>
                  </a:cxn>
                  <a:cxn ang="0">
                    <a:pos x="95" y="591"/>
                  </a:cxn>
                  <a:cxn ang="0">
                    <a:pos x="65" y="584"/>
                  </a:cxn>
                  <a:cxn ang="0">
                    <a:pos x="37" y="575"/>
                  </a:cxn>
                  <a:cxn ang="0">
                    <a:pos x="18" y="500"/>
                  </a:cxn>
                  <a:cxn ang="0">
                    <a:pos x="7" y="431"/>
                  </a:cxn>
                  <a:cxn ang="0">
                    <a:pos x="1" y="364"/>
                  </a:cxn>
                  <a:cxn ang="0">
                    <a:pos x="0" y="300"/>
                  </a:cxn>
                  <a:cxn ang="0">
                    <a:pos x="3" y="241"/>
                  </a:cxn>
                  <a:cxn ang="0">
                    <a:pos x="11" y="181"/>
                  </a:cxn>
                  <a:cxn ang="0">
                    <a:pos x="22" y="122"/>
                  </a:cxn>
                  <a:cxn ang="0">
                    <a:pos x="37" y="64"/>
                  </a:cxn>
                  <a:cxn ang="0">
                    <a:pos x="65" y="52"/>
                  </a:cxn>
                  <a:cxn ang="0">
                    <a:pos x="94" y="41"/>
                  </a:cxn>
                  <a:cxn ang="0">
                    <a:pos x="123" y="32"/>
                  </a:cxn>
                  <a:cxn ang="0">
                    <a:pos x="152" y="24"/>
                  </a:cxn>
                  <a:cxn ang="0">
                    <a:pos x="182" y="17"/>
                  </a:cxn>
                  <a:cxn ang="0">
                    <a:pos x="211" y="13"/>
                  </a:cxn>
                  <a:cxn ang="0">
                    <a:pos x="240" y="8"/>
                  </a:cxn>
                  <a:cxn ang="0">
                    <a:pos x="269" y="4"/>
                  </a:cxn>
                  <a:cxn ang="0">
                    <a:pos x="299" y="2"/>
                  </a:cxn>
                  <a:cxn ang="0">
                    <a:pos x="329" y="1"/>
                  </a:cxn>
                  <a:cxn ang="0">
                    <a:pos x="358" y="1"/>
                  </a:cxn>
                  <a:cxn ang="0">
                    <a:pos x="388" y="0"/>
                  </a:cxn>
                  <a:cxn ang="0">
                    <a:pos x="418" y="1"/>
                  </a:cxn>
                  <a:cxn ang="0">
                    <a:pos x="447" y="1"/>
                  </a:cxn>
                  <a:cxn ang="0">
                    <a:pos x="477" y="2"/>
                  </a:cxn>
                  <a:cxn ang="0">
                    <a:pos x="505" y="3"/>
                  </a:cxn>
                </a:cxnLst>
                <a:rect l="0" t="0" r="r" b="b"/>
                <a:pathLst>
                  <a:path w="515" h="610">
                    <a:moveTo>
                      <a:pt x="505" y="3"/>
                    </a:moveTo>
                    <a:lnTo>
                      <a:pt x="512" y="137"/>
                    </a:lnTo>
                    <a:lnTo>
                      <a:pt x="515" y="280"/>
                    </a:lnTo>
                    <a:lnTo>
                      <a:pt x="513" y="425"/>
                    </a:lnTo>
                    <a:lnTo>
                      <a:pt x="507" y="570"/>
                    </a:lnTo>
                    <a:lnTo>
                      <a:pt x="478" y="578"/>
                    </a:lnTo>
                    <a:lnTo>
                      <a:pt x="448" y="586"/>
                    </a:lnTo>
                    <a:lnTo>
                      <a:pt x="419" y="593"/>
                    </a:lnTo>
                    <a:lnTo>
                      <a:pt x="390" y="599"/>
                    </a:lnTo>
                    <a:lnTo>
                      <a:pt x="360" y="603"/>
                    </a:lnTo>
                    <a:lnTo>
                      <a:pt x="330" y="607"/>
                    </a:lnTo>
                    <a:lnTo>
                      <a:pt x="302" y="609"/>
                    </a:lnTo>
                    <a:lnTo>
                      <a:pt x="272" y="610"/>
                    </a:lnTo>
                    <a:lnTo>
                      <a:pt x="242" y="610"/>
                    </a:lnTo>
                    <a:lnTo>
                      <a:pt x="213" y="609"/>
                    </a:lnTo>
                    <a:lnTo>
                      <a:pt x="183" y="606"/>
                    </a:lnTo>
                    <a:lnTo>
                      <a:pt x="153" y="602"/>
                    </a:lnTo>
                    <a:lnTo>
                      <a:pt x="124" y="598"/>
                    </a:lnTo>
                    <a:lnTo>
                      <a:pt x="95" y="591"/>
                    </a:lnTo>
                    <a:lnTo>
                      <a:pt x="65" y="584"/>
                    </a:lnTo>
                    <a:lnTo>
                      <a:pt x="37" y="575"/>
                    </a:lnTo>
                    <a:lnTo>
                      <a:pt x="18" y="500"/>
                    </a:lnTo>
                    <a:lnTo>
                      <a:pt x="7" y="431"/>
                    </a:lnTo>
                    <a:lnTo>
                      <a:pt x="1" y="364"/>
                    </a:lnTo>
                    <a:lnTo>
                      <a:pt x="0" y="300"/>
                    </a:lnTo>
                    <a:lnTo>
                      <a:pt x="3" y="241"/>
                    </a:lnTo>
                    <a:lnTo>
                      <a:pt x="11" y="181"/>
                    </a:lnTo>
                    <a:lnTo>
                      <a:pt x="22" y="122"/>
                    </a:lnTo>
                    <a:lnTo>
                      <a:pt x="37" y="64"/>
                    </a:lnTo>
                    <a:lnTo>
                      <a:pt x="65" y="52"/>
                    </a:lnTo>
                    <a:lnTo>
                      <a:pt x="94" y="41"/>
                    </a:lnTo>
                    <a:lnTo>
                      <a:pt x="123" y="32"/>
                    </a:lnTo>
                    <a:lnTo>
                      <a:pt x="152" y="24"/>
                    </a:lnTo>
                    <a:lnTo>
                      <a:pt x="182" y="17"/>
                    </a:lnTo>
                    <a:lnTo>
                      <a:pt x="211" y="13"/>
                    </a:lnTo>
                    <a:lnTo>
                      <a:pt x="240" y="8"/>
                    </a:lnTo>
                    <a:lnTo>
                      <a:pt x="269" y="4"/>
                    </a:lnTo>
                    <a:lnTo>
                      <a:pt x="299" y="2"/>
                    </a:lnTo>
                    <a:lnTo>
                      <a:pt x="329" y="1"/>
                    </a:lnTo>
                    <a:lnTo>
                      <a:pt x="358" y="1"/>
                    </a:lnTo>
                    <a:lnTo>
                      <a:pt x="388" y="0"/>
                    </a:lnTo>
                    <a:lnTo>
                      <a:pt x="418" y="1"/>
                    </a:lnTo>
                    <a:lnTo>
                      <a:pt x="447" y="1"/>
                    </a:lnTo>
                    <a:lnTo>
                      <a:pt x="477" y="2"/>
                    </a:lnTo>
                    <a:lnTo>
                      <a:pt x="505" y="3"/>
                    </a:lnTo>
                    <a:close/>
                  </a:path>
                </a:pathLst>
              </a:custGeom>
              <a:solidFill>
                <a:srgbClr val="147A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1" name="Freeform 943"/>
              <p:cNvSpPr>
                <a:spLocks/>
              </p:cNvSpPr>
              <p:nvPr/>
            </p:nvSpPr>
            <p:spPr bwMode="auto">
              <a:xfrm>
                <a:off x="4726" y="3448"/>
                <a:ext cx="245" cy="291"/>
              </a:xfrm>
              <a:custGeom>
                <a:avLst/>
                <a:gdLst/>
                <a:ahLst/>
                <a:cxnLst>
                  <a:cxn ang="0">
                    <a:pos x="479" y="5"/>
                  </a:cxn>
                  <a:cxn ang="0">
                    <a:pos x="487" y="131"/>
                  </a:cxn>
                  <a:cxn ang="0">
                    <a:pos x="491" y="265"/>
                  </a:cxn>
                  <a:cxn ang="0">
                    <a:pos x="488" y="400"/>
                  </a:cxn>
                  <a:cxn ang="0">
                    <a:pos x="479" y="535"/>
                  </a:cxn>
                  <a:cxn ang="0">
                    <a:pos x="451" y="544"/>
                  </a:cxn>
                  <a:cxn ang="0">
                    <a:pos x="425" y="554"/>
                  </a:cxn>
                  <a:cxn ang="0">
                    <a:pos x="397" y="561"/>
                  </a:cxn>
                  <a:cxn ang="0">
                    <a:pos x="370" y="567"/>
                  </a:cxn>
                  <a:cxn ang="0">
                    <a:pos x="342" y="572"/>
                  </a:cxn>
                  <a:cxn ang="0">
                    <a:pos x="314" y="577"/>
                  </a:cxn>
                  <a:cxn ang="0">
                    <a:pos x="287" y="579"/>
                  </a:cxn>
                  <a:cxn ang="0">
                    <a:pos x="259" y="580"/>
                  </a:cxn>
                  <a:cxn ang="0">
                    <a:pos x="231" y="581"/>
                  </a:cxn>
                  <a:cxn ang="0">
                    <a:pos x="204" y="579"/>
                  </a:cxn>
                  <a:cxn ang="0">
                    <a:pos x="176" y="577"/>
                  </a:cxn>
                  <a:cxn ang="0">
                    <a:pos x="149" y="572"/>
                  </a:cxn>
                  <a:cxn ang="0">
                    <a:pos x="121" y="566"/>
                  </a:cxn>
                  <a:cxn ang="0">
                    <a:pos x="93" y="559"/>
                  </a:cxn>
                  <a:cxn ang="0">
                    <a:pos x="67" y="550"/>
                  </a:cxn>
                  <a:cxn ang="0">
                    <a:pos x="39" y="540"/>
                  </a:cxn>
                  <a:cxn ang="0">
                    <a:pos x="20" y="471"/>
                  </a:cxn>
                  <a:cxn ang="0">
                    <a:pos x="7" y="405"/>
                  </a:cxn>
                  <a:cxn ang="0">
                    <a:pos x="1" y="343"/>
                  </a:cxn>
                  <a:cxn ang="0">
                    <a:pos x="0" y="284"/>
                  </a:cxn>
                  <a:cxn ang="0">
                    <a:pos x="3" y="228"/>
                  </a:cxn>
                  <a:cxn ang="0">
                    <a:pos x="11" y="171"/>
                  </a:cxn>
                  <a:cxn ang="0">
                    <a:pos x="23" y="117"/>
                  </a:cxn>
                  <a:cxn ang="0">
                    <a:pos x="39" y="63"/>
                  </a:cxn>
                  <a:cxn ang="0">
                    <a:pos x="66" y="49"/>
                  </a:cxn>
                  <a:cxn ang="0">
                    <a:pos x="93" y="38"/>
                  </a:cxn>
                  <a:cxn ang="0">
                    <a:pos x="120" y="28"/>
                  </a:cxn>
                  <a:cxn ang="0">
                    <a:pos x="147" y="20"/>
                  </a:cxn>
                  <a:cxn ang="0">
                    <a:pos x="175" y="13"/>
                  </a:cxn>
                  <a:cxn ang="0">
                    <a:pos x="203" y="9"/>
                  </a:cxn>
                  <a:cxn ang="0">
                    <a:pos x="230" y="4"/>
                  </a:cxn>
                  <a:cxn ang="0">
                    <a:pos x="258" y="2"/>
                  </a:cxn>
                  <a:cxn ang="0">
                    <a:pos x="286" y="0"/>
                  </a:cxn>
                  <a:cxn ang="0">
                    <a:pos x="313" y="0"/>
                  </a:cxn>
                  <a:cxn ang="0">
                    <a:pos x="341" y="0"/>
                  </a:cxn>
                  <a:cxn ang="0">
                    <a:pos x="369" y="0"/>
                  </a:cxn>
                  <a:cxn ang="0">
                    <a:pos x="396" y="1"/>
                  </a:cxn>
                  <a:cxn ang="0">
                    <a:pos x="424" y="2"/>
                  </a:cxn>
                  <a:cxn ang="0">
                    <a:pos x="451" y="4"/>
                  </a:cxn>
                  <a:cxn ang="0">
                    <a:pos x="479" y="5"/>
                  </a:cxn>
                </a:cxnLst>
                <a:rect l="0" t="0" r="r" b="b"/>
                <a:pathLst>
                  <a:path w="491" h="581">
                    <a:moveTo>
                      <a:pt x="479" y="5"/>
                    </a:moveTo>
                    <a:lnTo>
                      <a:pt x="487" y="131"/>
                    </a:lnTo>
                    <a:lnTo>
                      <a:pt x="491" y="265"/>
                    </a:lnTo>
                    <a:lnTo>
                      <a:pt x="488" y="400"/>
                    </a:lnTo>
                    <a:lnTo>
                      <a:pt x="479" y="535"/>
                    </a:lnTo>
                    <a:lnTo>
                      <a:pt x="451" y="544"/>
                    </a:lnTo>
                    <a:lnTo>
                      <a:pt x="425" y="554"/>
                    </a:lnTo>
                    <a:lnTo>
                      <a:pt x="397" y="561"/>
                    </a:lnTo>
                    <a:lnTo>
                      <a:pt x="370" y="567"/>
                    </a:lnTo>
                    <a:lnTo>
                      <a:pt x="342" y="572"/>
                    </a:lnTo>
                    <a:lnTo>
                      <a:pt x="314" y="577"/>
                    </a:lnTo>
                    <a:lnTo>
                      <a:pt x="287" y="579"/>
                    </a:lnTo>
                    <a:lnTo>
                      <a:pt x="259" y="580"/>
                    </a:lnTo>
                    <a:lnTo>
                      <a:pt x="231" y="581"/>
                    </a:lnTo>
                    <a:lnTo>
                      <a:pt x="204" y="579"/>
                    </a:lnTo>
                    <a:lnTo>
                      <a:pt x="176" y="577"/>
                    </a:lnTo>
                    <a:lnTo>
                      <a:pt x="149" y="572"/>
                    </a:lnTo>
                    <a:lnTo>
                      <a:pt x="121" y="566"/>
                    </a:lnTo>
                    <a:lnTo>
                      <a:pt x="93" y="559"/>
                    </a:lnTo>
                    <a:lnTo>
                      <a:pt x="67" y="550"/>
                    </a:lnTo>
                    <a:lnTo>
                      <a:pt x="39" y="540"/>
                    </a:lnTo>
                    <a:lnTo>
                      <a:pt x="20" y="471"/>
                    </a:lnTo>
                    <a:lnTo>
                      <a:pt x="7" y="405"/>
                    </a:lnTo>
                    <a:lnTo>
                      <a:pt x="1" y="343"/>
                    </a:lnTo>
                    <a:lnTo>
                      <a:pt x="0" y="284"/>
                    </a:lnTo>
                    <a:lnTo>
                      <a:pt x="3" y="228"/>
                    </a:lnTo>
                    <a:lnTo>
                      <a:pt x="11" y="171"/>
                    </a:lnTo>
                    <a:lnTo>
                      <a:pt x="23" y="117"/>
                    </a:lnTo>
                    <a:lnTo>
                      <a:pt x="39" y="63"/>
                    </a:lnTo>
                    <a:lnTo>
                      <a:pt x="66" y="49"/>
                    </a:lnTo>
                    <a:lnTo>
                      <a:pt x="93" y="38"/>
                    </a:lnTo>
                    <a:lnTo>
                      <a:pt x="120" y="28"/>
                    </a:lnTo>
                    <a:lnTo>
                      <a:pt x="147" y="20"/>
                    </a:lnTo>
                    <a:lnTo>
                      <a:pt x="175" y="13"/>
                    </a:lnTo>
                    <a:lnTo>
                      <a:pt x="203" y="9"/>
                    </a:lnTo>
                    <a:lnTo>
                      <a:pt x="230" y="4"/>
                    </a:lnTo>
                    <a:lnTo>
                      <a:pt x="258" y="2"/>
                    </a:lnTo>
                    <a:lnTo>
                      <a:pt x="286" y="0"/>
                    </a:lnTo>
                    <a:lnTo>
                      <a:pt x="313" y="0"/>
                    </a:lnTo>
                    <a:lnTo>
                      <a:pt x="341" y="0"/>
                    </a:lnTo>
                    <a:lnTo>
                      <a:pt x="369" y="0"/>
                    </a:lnTo>
                    <a:lnTo>
                      <a:pt x="396" y="1"/>
                    </a:lnTo>
                    <a:lnTo>
                      <a:pt x="424" y="2"/>
                    </a:lnTo>
                    <a:lnTo>
                      <a:pt x="451" y="4"/>
                    </a:lnTo>
                    <a:lnTo>
                      <a:pt x="479" y="5"/>
                    </a:lnTo>
                    <a:close/>
                  </a:path>
                </a:pathLst>
              </a:custGeom>
              <a:solidFill>
                <a:srgbClr val="1E7C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2" name="Freeform 944"/>
              <p:cNvSpPr>
                <a:spLocks/>
              </p:cNvSpPr>
              <p:nvPr/>
            </p:nvSpPr>
            <p:spPr bwMode="auto">
              <a:xfrm>
                <a:off x="4730" y="3454"/>
                <a:ext cx="234" cy="277"/>
              </a:xfrm>
              <a:custGeom>
                <a:avLst/>
                <a:gdLst/>
                <a:ahLst/>
                <a:cxnLst>
                  <a:cxn ang="0">
                    <a:pos x="453" y="11"/>
                  </a:cxn>
                  <a:cxn ang="0">
                    <a:pos x="464" y="128"/>
                  </a:cxn>
                  <a:cxn ang="0">
                    <a:pos x="468" y="251"/>
                  </a:cxn>
                  <a:cxn ang="0">
                    <a:pos x="464" y="377"/>
                  </a:cxn>
                  <a:cxn ang="0">
                    <a:pos x="453" y="502"/>
                  </a:cxn>
                  <a:cxn ang="0">
                    <a:pos x="427" y="513"/>
                  </a:cxn>
                  <a:cxn ang="0">
                    <a:pos x="402" y="522"/>
                  </a:cxn>
                  <a:cxn ang="0">
                    <a:pos x="377" y="531"/>
                  </a:cxn>
                  <a:cxn ang="0">
                    <a:pos x="351" y="538"/>
                  </a:cxn>
                  <a:cxn ang="0">
                    <a:pos x="326" y="544"/>
                  </a:cxn>
                  <a:cxn ang="0">
                    <a:pos x="301" y="549"/>
                  </a:cxn>
                  <a:cxn ang="0">
                    <a:pos x="274" y="552"/>
                  </a:cxn>
                  <a:cxn ang="0">
                    <a:pos x="249" y="553"/>
                  </a:cxn>
                  <a:cxn ang="0">
                    <a:pos x="223" y="554"/>
                  </a:cxn>
                  <a:cxn ang="0">
                    <a:pos x="197" y="552"/>
                  </a:cxn>
                  <a:cxn ang="0">
                    <a:pos x="172" y="550"/>
                  </a:cxn>
                  <a:cxn ang="0">
                    <a:pos x="146" y="545"/>
                  </a:cxn>
                  <a:cxn ang="0">
                    <a:pos x="120" y="538"/>
                  </a:cxn>
                  <a:cxn ang="0">
                    <a:pos x="94" y="530"/>
                  </a:cxn>
                  <a:cxn ang="0">
                    <a:pos x="69" y="520"/>
                  </a:cxn>
                  <a:cxn ang="0">
                    <a:pos x="44" y="507"/>
                  </a:cxn>
                  <a:cxn ang="0">
                    <a:pos x="23" y="443"/>
                  </a:cxn>
                  <a:cxn ang="0">
                    <a:pos x="9" y="382"/>
                  </a:cxn>
                  <a:cxn ang="0">
                    <a:pos x="2" y="324"/>
                  </a:cxn>
                  <a:cxn ang="0">
                    <a:pos x="0" y="270"/>
                  </a:cxn>
                  <a:cxn ang="0">
                    <a:pos x="3" y="217"/>
                  </a:cxn>
                  <a:cxn ang="0">
                    <a:pos x="13" y="165"/>
                  </a:cxn>
                  <a:cxn ang="0">
                    <a:pos x="27" y="114"/>
                  </a:cxn>
                  <a:cxn ang="0">
                    <a:pos x="44" y="64"/>
                  </a:cxn>
                  <a:cxn ang="0">
                    <a:pos x="69" y="49"/>
                  </a:cxn>
                  <a:cxn ang="0">
                    <a:pos x="93" y="37"/>
                  </a:cxn>
                  <a:cxn ang="0">
                    <a:pos x="119" y="27"/>
                  </a:cxn>
                  <a:cxn ang="0">
                    <a:pos x="144" y="19"/>
                  </a:cxn>
                  <a:cxn ang="0">
                    <a:pos x="170" y="12"/>
                  </a:cxn>
                  <a:cxn ang="0">
                    <a:pos x="196" y="7"/>
                  </a:cxn>
                  <a:cxn ang="0">
                    <a:pos x="221" y="4"/>
                  </a:cxn>
                  <a:cxn ang="0">
                    <a:pos x="247" y="1"/>
                  </a:cxn>
                  <a:cxn ang="0">
                    <a:pos x="273" y="0"/>
                  </a:cxn>
                  <a:cxn ang="0">
                    <a:pos x="298" y="0"/>
                  </a:cxn>
                  <a:cxn ang="0">
                    <a:pos x="325" y="0"/>
                  </a:cxn>
                  <a:cxn ang="0">
                    <a:pos x="350" y="1"/>
                  </a:cxn>
                  <a:cxn ang="0">
                    <a:pos x="376" y="4"/>
                  </a:cxn>
                  <a:cxn ang="0">
                    <a:pos x="402" y="6"/>
                  </a:cxn>
                  <a:cxn ang="0">
                    <a:pos x="427" y="8"/>
                  </a:cxn>
                  <a:cxn ang="0">
                    <a:pos x="453" y="11"/>
                  </a:cxn>
                </a:cxnLst>
                <a:rect l="0" t="0" r="r" b="b"/>
                <a:pathLst>
                  <a:path w="468" h="554">
                    <a:moveTo>
                      <a:pt x="453" y="11"/>
                    </a:moveTo>
                    <a:lnTo>
                      <a:pt x="464" y="128"/>
                    </a:lnTo>
                    <a:lnTo>
                      <a:pt x="468" y="251"/>
                    </a:lnTo>
                    <a:lnTo>
                      <a:pt x="464" y="377"/>
                    </a:lnTo>
                    <a:lnTo>
                      <a:pt x="453" y="502"/>
                    </a:lnTo>
                    <a:lnTo>
                      <a:pt x="427" y="513"/>
                    </a:lnTo>
                    <a:lnTo>
                      <a:pt x="402" y="522"/>
                    </a:lnTo>
                    <a:lnTo>
                      <a:pt x="377" y="531"/>
                    </a:lnTo>
                    <a:lnTo>
                      <a:pt x="351" y="538"/>
                    </a:lnTo>
                    <a:lnTo>
                      <a:pt x="326" y="544"/>
                    </a:lnTo>
                    <a:lnTo>
                      <a:pt x="301" y="549"/>
                    </a:lnTo>
                    <a:lnTo>
                      <a:pt x="274" y="552"/>
                    </a:lnTo>
                    <a:lnTo>
                      <a:pt x="249" y="553"/>
                    </a:lnTo>
                    <a:lnTo>
                      <a:pt x="223" y="554"/>
                    </a:lnTo>
                    <a:lnTo>
                      <a:pt x="197" y="552"/>
                    </a:lnTo>
                    <a:lnTo>
                      <a:pt x="172" y="550"/>
                    </a:lnTo>
                    <a:lnTo>
                      <a:pt x="146" y="545"/>
                    </a:lnTo>
                    <a:lnTo>
                      <a:pt x="120" y="538"/>
                    </a:lnTo>
                    <a:lnTo>
                      <a:pt x="94" y="530"/>
                    </a:lnTo>
                    <a:lnTo>
                      <a:pt x="69" y="520"/>
                    </a:lnTo>
                    <a:lnTo>
                      <a:pt x="44" y="507"/>
                    </a:lnTo>
                    <a:lnTo>
                      <a:pt x="23" y="443"/>
                    </a:lnTo>
                    <a:lnTo>
                      <a:pt x="9" y="382"/>
                    </a:lnTo>
                    <a:lnTo>
                      <a:pt x="2" y="324"/>
                    </a:lnTo>
                    <a:lnTo>
                      <a:pt x="0" y="270"/>
                    </a:lnTo>
                    <a:lnTo>
                      <a:pt x="3" y="217"/>
                    </a:lnTo>
                    <a:lnTo>
                      <a:pt x="13" y="165"/>
                    </a:lnTo>
                    <a:lnTo>
                      <a:pt x="27" y="114"/>
                    </a:lnTo>
                    <a:lnTo>
                      <a:pt x="44" y="64"/>
                    </a:lnTo>
                    <a:lnTo>
                      <a:pt x="69" y="49"/>
                    </a:lnTo>
                    <a:lnTo>
                      <a:pt x="93" y="37"/>
                    </a:lnTo>
                    <a:lnTo>
                      <a:pt x="119" y="27"/>
                    </a:lnTo>
                    <a:lnTo>
                      <a:pt x="144" y="19"/>
                    </a:lnTo>
                    <a:lnTo>
                      <a:pt x="170" y="12"/>
                    </a:lnTo>
                    <a:lnTo>
                      <a:pt x="196" y="7"/>
                    </a:lnTo>
                    <a:lnTo>
                      <a:pt x="221" y="4"/>
                    </a:lnTo>
                    <a:lnTo>
                      <a:pt x="247" y="1"/>
                    </a:lnTo>
                    <a:lnTo>
                      <a:pt x="273" y="0"/>
                    </a:lnTo>
                    <a:lnTo>
                      <a:pt x="298" y="0"/>
                    </a:lnTo>
                    <a:lnTo>
                      <a:pt x="325" y="0"/>
                    </a:lnTo>
                    <a:lnTo>
                      <a:pt x="350" y="1"/>
                    </a:lnTo>
                    <a:lnTo>
                      <a:pt x="376" y="4"/>
                    </a:lnTo>
                    <a:lnTo>
                      <a:pt x="402" y="6"/>
                    </a:lnTo>
                    <a:lnTo>
                      <a:pt x="427" y="8"/>
                    </a:lnTo>
                    <a:lnTo>
                      <a:pt x="453" y="11"/>
                    </a:lnTo>
                    <a:close/>
                  </a:path>
                </a:pathLst>
              </a:custGeom>
              <a:solidFill>
                <a:srgbClr val="287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3" name="Freeform 945"/>
              <p:cNvSpPr>
                <a:spLocks/>
              </p:cNvSpPr>
              <p:nvPr/>
            </p:nvSpPr>
            <p:spPr bwMode="auto">
              <a:xfrm>
                <a:off x="4735" y="3459"/>
                <a:ext cx="221" cy="264"/>
              </a:xfrm>
              <a:custGeom>
                <a:avLst/>
                <a:gdLst/>
                <a:ahLst/>
                <a:cxnLst>
                  <a:cxn ang="0">
                    <a:pos x="425" y="16"/>
                  </a:cxn>
                  <a:cxn ang="0">
                    <a:pos x="439" y="126"/>
                  </a:cxn>
                  <a:cxn ang="0">
                    <a:pos x="444" y="240"/>
                  </a:cxn>
                  <a:cxn ang="0">
                    <a:pos x="439" y="357"/>
                  </a:cxn>
                  <a:cxn ang="0">
                    <a:pos x="425" y="472"/>
                  </a:cxn>
                  <a:cxn ang="0">
                    <a:pos x="402" y="483"/>
                  </a:cxn>
                  <a:cxn ang="0">
                    <a:pos x="379" y="494"/>
                  </a:cxn>
                  <a:cxn ang="0">
                    <a:pos x="355" y="502"/>
                  </a:cxn>
                  <a:cxn ang="0">
                    <a:pos x="332" y="510"/>
                  </a:cxn>
                  <a:cxn ang="0">
                    <a:pos x="308" y="517"/>
                  </a:cxn>
                  <a:cxn ang="0">
                    <a:pos x="285" y="521"/>
                  </a:cxn>
                  <a:cxn ang="0">
                    <a:pos x="261" y="525"/>
                  </a:cxn>
                  <a:cxn ang="0">
                    <a:pos x="236" y="527"/>
                  </a:cxn>
                  <a:cxn ang="0">
                    <a:pos x="213" y="527"/>
                  </a:cxn>
                  <a:cxn ang="0">
                    <a:pos x="189" y="526"/>
                  </a:cxn>
                  <a:cxn ang="0">
                    <a:pos x="165" y="523"/>
                  </a:cxn>
                  <a:cxn ang="0">
                    <a:pos x="141" y="518"/>
                  </a:cxn>
                  <a:cxn ang="0">
                    <a:pos x="118" y="510"/>
                  </a:cxn>
                  <a:cxn ang="0">
                    <a:pos x="94" y="501"/>
                  </a:cxn>
                  <a:cxn ang="0">
                    <a:pos x="69" y="489"/>
                  </a:cxn>
                  <a:cxn ang="0">
                    <a:pos x="46" y="475"/>
                  </a:cxn>
                  <a:cxn ang="0">
                    <a:pos x="24" y="415"/>
                  </a:cxn>
                  <a:cxn ang="0">
                    <a:pos x="11" y="359"/>
                  </a:cxn>
                  <a:cxn ang="0">
                    <a:pos x="3" y="306"/>
                  </a:cxn>
                  <a:cxn ang="0">
                    <a:pos x="0" y="255"/>
                  </a:cxn>
                  <a:cxn ang="0">
                    <a:pos x="5" y="206"/>
                  </a:cxn>
                  <a:cxn ang="0">
                    <a:pos x="14" y="159"/>
                  </a:cxn>
                  <a:cxn ang="0">
                    <a:pos x="28" y="111"/>
                  </a:cxn>
                  <a:cxn ang="0">
                    <a:pos x="46" y="64"/>
                  </a:cxn>
                  <a:cxn ang="0">
                    <a:pos x="69" y="49"/>
                  </a:cxn>
                  <a:cxn ang="0">
                    <a:pos x="92" y="37"/>
                  </a:cxn>
                  <a:cxn ang="0">
                    <a:pos x="117" y="25"/>
                  </a:cxn>
                  <a:cxn ang="0">
                    <a:pos x="140" y="17"/>
                  </a:cxn>
                  <a:cxn ang="0">
                    <a:pos x="164" y="10"/>
                  </a:cxn>
                  <a:cxn ang="0">
                    <a:pos x="187" y="5"/>
                  </a:cxn>
                  <a:cxn ang="0">
                    <a:pos x="211" y="2"/>
                  </a:cxn>
                  <a:cxn ang="0">
                    <a:pos x="235" y="1"/>
                  </a:cxn>
                  <a:cxn ang="0">
                    <a:pos x="258" y="0"/>
                  </a:cxn>
                  <a:cxn ang="0">
                    <a:pos x="282" y="1"/>
                  </a:cxn>
                  <a:cxn ang="0">
                    <a:pos x="307" y="2"/>
                  </a:cxn>
                  <a:cxn ang="0">
                    <a:pos x="331" y="4"/>
                  </a:cxn>
                  <a:cxn ang="0">
                    <a:pos x="354" y="7"/>
                  </a:cxn>
                  <a:cxn ang="0">
                    <a:pos x="378" y="10"/>
                  </a:cxn>
                  <a:cxn ang="0">
                    <a:pos x="402" y="12"/>
                  </a:cxn>
                  <a:cxn ang="0">
                    <a:pos x="425" y="16"/>
                  </a:cxn>
                </a:cxnLst>
                <a:rect l="0" t="0" r="r" b="b"/>
                <a:pathLst>
                  <a:path w="444" h="527">
                    <a:moveTo>
                      <a:pt x="425" y="16"/>
                    </a:moveTo>
                    <a:lnTo>
                      <a:pt x="439" y="126"/>
                    </a:lnTo>
                    <a:lnTo>
                      <a:pt x="444" y="240"/>
                    </a:lnTo>
                    <a:lnTo>
                      <a:pt x="439" y="357"/>
                    </a:lnTo>
                    <a:lnTo>
                      <a:pt x="425" y="472"/>
                    </a:lnTo>
                    <a:lnTo>
                      <a:pt x="402" y="483"/>
                    </a:lnTo>
                    <a:lnTo>
                      <a:pt x="379" y="494"/>
                    </a:lnTo>
                    <a:lnTo>
                      <a:pt x="355" y="502"/>
                    </a:lnTo>
                    <a:lnTo>
                      <a:pt x="332" y="510"/>
                    </a:lnTo>
                    <a:lnTo>
                      <a:pt x="308" y="517"/>
                    </a:lnTo>
                    <a:lnTo>
                      <a:pt x="285" y="521"/>
                    </a:lnTo>
                    <a:lnTo>
                      <a:pt x="261" y="525"/>
                    </a:lnTo>
                    <a:lnTo>
                      <a:pt x="236" y="527"/>
                    </a:lnTo>
                    <a:lnTo>
                      <a:pt x="213" y="527"/>
                    </a:lnTo>
                    <a:lnTo>
                      <a:pt x="189" y="526"/>
                    </a:lnTo>
                    <a:lnTo>
                      <a:pt x="165" y="523"/>
                    </a:lnTo>
                    <a:lnTo>
                      <a:pt x="141" y="518"/>
                    </a:lnTo>
                    <a:lnTo>
                      <a:pt x="118" y="510"/>
                    </a:lnTo>
                    <a:lnTo>
                      <a:pt x="94" y="501"/>
                    </a:lnTo>
                    <a:lnTo>
                      <a:pt x="69" y="489"/>
                    </a:lnTo>
                    <a:lnTo>
                      <a:pt x="46" y="475"/>
                    </a:lnTo>
                    <a:lnTo>
                      <a:pt x="24" y="415"/>
                    </a:lnTo>
                    <a:lnTo>
                      <a:pt x="11" y="359"/>
                    </a:lnTo>
                    <a:lnTo>
                      <a:pt x="3" y="306"/>
                    </a:lnTo>
                    <a:lnTo>
                      <a:pt x="0" y="255"/>
                    </a:lnTo>
                    <a:lnTo>
                      <a:pt x="5" y="206"/>
                    </a:lnTo>
                    <a:lnTo>
                      <a:pt x="14" y="159"/>
                    </a:lnTo>
                    <a:lnTo>
                      <a:pt x="28" y="111"/>
                    </a:lnTo>
                    <a:lnTo>
                      <a:pt x="46" y="64"/>
                    </a:lnTo>
                    <a:lnTo>
                      <a:pt x="69" y="49"/>
                    </a:lnTo>
                    <a:lnTo>
                      <a:pt x="92" y="37"/>
                    </a:lnTo>
                    <a:lnTo>
                      <a:pt x="117" y="25"/>
                    </a:lnTo>
                    <a:lnTo>
                      <a:pt x="140" y="17"/>
                    </a:lnTo>
                    <a:lnTo>
                      <a:pt x="164" y="10"/>
                    </a:lnTo>
                    <a:lnTo>
                      <a:pt x="187" y="5"/>
                    </a:lnTo>
                    <a:lnTo>
                      <a:pt x="211" y="2"/>
                    </a:lnTo>
                    <a:lnTo>
                      <a:pt x="235" y="1"/>
                    </a:lnTo>
                    <a:lnTo>
                      <a:pt x="258" y="0"/>
                    </a:lnTo>
                    <a:lnTo>
                      <a:pt x="282" y="1"/>
                    </a:lnTo>
                    <a:lnTo>
                      <a:pt x="307" y="2"/>
                    </a:lnTo>
                    <a:lnTo>
                      <a:pt x="331" y="4"/>
                    </a:lnTo>
                    <a:lnTo>
                      <a:pt x="354" y="7"/>
                    </a:lnTo>
                    <a:lnTo>
                      <a:pt x="378" y="10"/>
                    </a:lnTo>
                    <a:lnTo>
                      <a:pt x="402" y="12"/>
                    </a:lnTo>
                    <a:lnTo>
                      <a:pt x="425" y="16"/>
                    </a:lnTo>
                    <a:close/>
                  </a:path>
                </a:pathLst>
              </a:custGeom>
              <a:solidFill>
                <a:srgbClr val="3582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4" name="Freeform 946"/>
              <p:cNvSpPr>
                <a:spLocks/>
              </p:cNvSpPr>
              <p:nvPr/>
            </p:nvSpPr>
            <p:spPr bwMode="auto">
              <a:xfrm>
                <a:off x="4739" y="3465"/>
                <a:ext cx="209" cy="251"/>
              </a:xfrm>
              <a:custGeom>
                <a:avLst/>
                <a:gdLst/>
                <a:ahLst/>
                <a:cxnLst>
                  <a:cxn ang="0">
                    <a:pos x="398" y="21"/>
                  </a:cxn>
                  <a:cxn ang="0">
                    <a:pos x="413" y="123"/>
                  </a:cxn>
                  <a:cxn ang="0">
                    <a:pos x="419" y="228"/>
                  </a:cxn>
                  <a:cxn ang="0">
                    <a:pos x="414" y="334"/>
                  </a:cxn>
                  <a:cxn ang="0">
                    <a:pos x="398" y="440"/>
                  </a:cxn>
                  <a:cxn ang="0">
                    <a:pos x="376" y="453"/>
                  </a:cxn>
                  <a:cxn ang="0">
                    <a:pos x="355" y="463"/>
                  </a:cxn>
                  <a:cxn ang="0">
                    <a:pos x="333" y="474"/>
                  </a:cxn>
                  <a:cxn ang="0">
                    <a:pos x="311" y="482"/>
                  </a:cxn>
                  <a:cxn ang="0">
                    <a:pos x="290" y="490"/>
                  </a:cxn>
                  <a:cxn ang="0">
                    <a:pos x="268" y="495"/>
                  </a:cxn>
                  <a:cxn ang="0">
                    <a:pos x="246" y="499"/>
                  </a:cxn>
                  <a:cxn ang="0">
                    <a:pos x="224" y="501"/>
                  </a:cxn>
                  <a:cxn ang="0">
                    <a:pos x="202" y="502"/>
                  </a:cxn>
                  <a:cxn ang="0">
                    <a:pos x="180" y="500"/>
                  </a:cxn>
                  <a:cxn ang="0">
                    <a:pos x="158" y="497"/>
                  </a:cxn>
                  <a:cxn ang="0">
                    <a:pos x="136" y="491"/>
                  </a:cxn>
                  <a:cxn ang="0">
                    <a:pos x="116" y="483"/>
                  </a:cxn>
                  <a:cxn ang="0">
                    <a:pos x="94" y="472"/>
                  </a:cxn>
                  <a:cxn ang="0">
                    <a:pos x="72" y="460"/>
                  </a:cxn>
                  <a:cxn ang="0">
                    <a:pos x="50" y="444"/>
                  </a:cxn>
                  <a:cxn ang="0">
                    <a:pos x="27" y="388"/>
                  </a:cxn>
                  <a:cxn ang="0">
                    <a:pos x="11" y="338"/>
                  </a:cxn>
                  <a:cxn ang="0">
                    <a:pos x="3" y="288"/>
                  </a:cxn>
                  <a:cxn ang="0">
                    <a:pos x="0" y="241"/>
                  </a:cxn>
                  <a:cxn ang="0">
                    <a:pos x="4" y="196"/>
                  </a:cxn>
                  <a:cxn ang="0">
                    <a:pos x="14" y="152"/>
                  </a:cxn>
                  <a:cxn ang="0">
                    <a:pos x="29" y="108"/>
                  </a:cxn>
                  <a:cxn ang="0">
                    <a:pos x="50" y="66"/>
                  </a:cxn>
                  <a:cxn ang="0">
                    <a:pos x="71" y="50"/>
                  </a:cxn>
                  <a:cxn ang="0">
                    <a:pos x="93" y="36"/>
                  </a:cxn>
                  <a:cxn ang="0">
                    <a:pos x="114" y="24"/>
                  </a:cxn>
                  <a:cxn ang="0">
                    <a:pos x="135" y="16"/>
                  </a:cxn>
                  <a:cxn ang="0">
                    <a:pos x="157" y="9"/>
                  </a:cxn>
                  <a:cxn ang="0">
                    <a:pos x="179" y="5"/>
                  </a:cxn>
                  <a:cxn ang="0">
                    <a:pos x="201" y="3"/>
                  </a:cxn>
                  <a:cxn ang="0">
                    <a:pos x="223" y="0"/>
                  </a:cxn>
                  <a:cxn ang="0">
                    <a:pos x="245" y="0"/>
                  </a:cxn>
                  <a:cxn ang="0">
                    <a:pos x="267" y="1"/>
                  </a:cxn>
                  <a:cxn ang="0">
                    <a:pos x="288" y="4"/>
                  </a:cxn>
                  <a:cxn ang="0">
                    <a:pos x="310" y="6"/>
                  </a:cxn>
                  <a:cxn ang="0">
                    <a:pos x="332" y="9"/>
                  </a:cxn>
                  <a:cxn ang="0">
                    <a:pos x="354" y="13"/>
                  </a:cxn>
                  <a:cxn ang="0">
                    <a:pos x="376" y="18"/>
                  </a:cxn>
                  <a:cxn ang="0">
                    <a:pos x="398" y="21"/>
                  </a:cxn>
                </a:cxnLst>
                <a:rect l="0" t="0" r="r" b="b"/>
                <a:pathLst>
                  <a:path w="419" h="502">
                    <a:moveTo>
                      <a:pt x="398" y="21"/>
                    </a:moveTo>
                    <a:lnTo>
                      <a:pt x="413" y="123"/>
                    </a:lnTo>
                    <a:lnTo>
                      <a:pt x="419" y="228"/>
                    </a:lnTo>
                    <a:lnTo>
                      <a:pt x="414" y="334"/>
                    </a:lnTo>
                    <a:lnTo>
                      <a:pt x="398" y="440"/>
                    </a:lnTo>
                    <a:lnTo>
                      <a:pt x="376" y="453"/>
                    </a:lnTo>
                    <a:lnTo>
                      <a:pt x="355" y="463"/>
                    </a:lnTo>
                    <a:lnTo>
                      <a:pt x="333" y="474"/>
                    </a:lnTo>
                    <a:lnTo>
                      <a:pt x="311" y="482"/>
                    </a:lnTo>
                    <a:lnTo>
                      <a:pt x="290" y="490"/>
                    </a:lnTo>
                    <a:lnTo>
                      <a:pt x="268" y="495"/>
                    </a:lnTo>
                    <a:lnTo>
                      <a:pt x="246" y="499"/>
                    </a:lnTo>
                    <a:lnTo>
                      <a:pt x="224" y="501"/>
                    </a:lnTo>
                    <a:lnTo>
                      <a:pt x="202" y="502"/>
                    </a:lnTo>
                    <a:lnTo>
                      <a:pt x="180" y="500"/>
                    </a:lnTo>
                    <a:lnTo>
                      <a:pt x="158" y="497"/>
                    </a:lnTo>
                    <a:lnTo>
                      <a:pt x="136" y="491"/>
                    </a:lnTo>
                    <a:lnTo>
                      <a:pt x="116" y="483"/>
                    </a:lnTo>
                    <a:lnTo>
                      <a:pt x="94" y="472"/>
                    </a:lnTo>
                    <a:lnTo>
                      <a:pt x="72" y="460"/>
                    </a:lnTo>
                    <a:lnTo>
                      <a:pt x="50" y="444"/>
                    </a:lnTo>
                    <a:lnTo>
                      <a:pt x="27" y="388"/>
                    </a:lnTo>
                    <a:lnTo>
                      <a:pt x="11" y="338"/>
                    </a:lnTo>
                    <a:lnTo>
                      <a:pt x="3" y="288"/>
                    </a:lnTo>
                    <a:lnTo>
                      <a:pt x="0" y="241"/>
                    </a:lnTo>
                    <a:lnTo>
                      <a:pt x="4" y="196"/>
                    </a:lnTo>
                    <a:lnTo>
                      <a:pt x="14" y="152"/>
                    </a:lnTo>
                    <a:lnTo>
                      <a:pt x="29" y="108"/>
                    </a:lnTo>
                    <a:lnTo>
                      <a:pt x="50" y="66"/>
                    </a:lnTo>
                    <a:lnTo>
                      <a:pt x="71" y="50"/>
                    </a:lnTo>
                    <a:lnTo>
                      <a:pt x="93" y="36"/>
                    </a:lnTo>
                    <a:lnTo>
                      <a:pt x="114" y="24"/>
                    </a:lnTo>
                    <a:lnTo>
                      <a:pt x="135" y="16"/>
                    </a:lnTo>
                    <a:lnTo>
                      <a:pt x="157" y="9"/>
                    </a:lnTo>
                    <a:lnTo>
                      <a:pt x="179" y="5"/>
                    </a:lnTo>
                    <a:lnTo>
                      <a:pt x="201" y="3"/>
                    </a:lnTo>
                    <a:lnTo>
                      <a:pt x="223" y="0"/>
                    </a:lnTo>
                    <a:lnTo>
                      <a:pt x="245" y="0"/>
                    </a:lnTo>
                    <a:lnTo>
                      <a:pt x="267" y="1"/>
                    </a:lnTo>
                    <a:lnTo>
                      <a:pt x="288" y="4"/>
                    </a:lnTo>
                    <a:lnTo>
                      <a:pt x="310" y="6"/>
                    </a:lnTo>
                    <a:lnTo>
                      <a:pt x="332" y="9"/>
                    </a:lnTo>
                    <a:lnTo>
                      <a:pt x="354" y="13"/>
                    </a:lnTo>
                    <a:lnTo>
                      <a:pt x="376" y="18"/>
                    </a:lnTo>
                    <a:lnTo>
                      <a:pt x="398" y="21"/>
                    </a:lnTo>
                    <a:close/>
                  </a:path>
                </a:pathLst>
              </a:custGeom>
              <a:solidFill>
                <a:srgbClr val="3F8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5" name="Freeform 947"/>
              <p:cNvSpPr>
                <a:spLocks/>
              </p:cNvSpPr>
              <p:nvPr/>
            </p:nvSpPr>
            <p:spPr bwMode="auto">
              <a:xfrm>
                <a:off x="4744" y="3471"/>
                <a:ext cx="197" cy="237"/>
              </a:xfrm>
              <a:custGeom>
                <a:avLst/>
                <a:gdLst/>
                <a:ahLst/>
                <a:cxnLst>
                  <a:cxn ang="0">
                    <a:pos x="369" y="25"/>
                  </a:cxn>
                  <a:cxn ang="0">
                    <a:pos x="380" y="72"/>
                  </a:cxn>
                  <a:cxn ang="0">
                    <a:pos x="388" y="120"/>
                  </a:cxn>
                  <a:cxn ang="0">
                    <a:pos x="392" y="168"/>
                  </a:cxn>
                  <a:cxn ang="0">
                    <a:pos x="394" y="215"/>
                  </a:cxn>
                  <a:cxn ang="0">
                    <a:pos x="392" y="263"/>
                  </a:cxn>
                  <a:cxn ang="0">
                    <a:pos x="388" y="312"/>
                  </a:cxn>
                  <a:cxn ang="0">
                    <a:pos x="381" y="360"/>
                  </a:cxn>
                  <a:cxn ang="0">
                    <a:pos x="369" y="409"/>
                  </a:cxn>
                  <a:cxn ang="0">
                    <a:pos x="350" y="421"/>
                  </a:cxn>
                  <a:cxn ang="0">
                    <a:pos x="330" y="433"/>
                  </a:cxn>
                  <a:cxn ang="0">
                    <a:pos x="311" y="444"/>
                  </a:cxn>
                  <a:cxn ang="0">
                    <a:pos x="291" y="454"/>
                  </a:cxn>
                  <a:cxn ang="0">
                    <a:pos x="272" y="460"/>
                  </a:cxn>
                  <a:cxn ang="0">
                    <a:pos x="251" y="467"/>
                  </a:cxn>
                  <a:cxn ang="0">
                    <a:pos x="231" y="472"/>
                  </a:cxn>
                  <a:cxn ang="0">
                    <a:pos x="212" y="474"/>
                  </a:cxn>
                  <a:cxn ang="0">
                    <a:pos x="192" y="474"/>
                  </a:cxn>
                  <a:cxn ang="0">
                    <a:pos x="171" y="473"/>
                  </a:cxn>
                  <a:cxn ang="0">
                    <a:pos x="152" y="470"/>
                  </a:cxn>
                  <a:cxn ang="0">
                    <a:pos x="132" y="463"/>
                  </a:cxn>
                  <a:cxn ang="0">
                    <a:pos x="111" y="454"/>
                  </a:cxn>
                  <a:cxn ang="0">
                    <a:pos x="92" y="442"/>
                  </a:cxn>
                  <a:cxn ang="0">
                    <a:pos x="72" y="428"/>
                  </a:cxn>
                  <a:cxn ang="0">
                    <a:pos x="53" y="411"/>
                  </a:cxn>
                  <a:cxn ang="0">
                    <a:pos x="28" y="360"/>
                  </a:cxn>
                  <a:cxn ang="0">
                    <a:pos x="11" y="313"/>
                  </a:cxn>
                  <a:cxn ang="0">
                    <a:pos x="2" y="269"/>
                  </a:cxn>
                  <a:cxn ang="0">
                    <a:pos x="0" y="227"/>
                  </a:cxn>
                  <a:cxn ang="0">
                    <a:pos x="4" y="185"/>
                  </a:cxn>
                  <a:cxn ang="0">
                    <a:pos x="15" y="145"/>
                  </a:cxn>
                  <a:cxn ang="0">
                    <a:pos x="31" y="106"/>
                  </a:cxn>
                  <a:cxn ang="0">
                    <a:pos x="53" y="67"/>
                  </a:cxn>
                  <a:cxn ang="0">
                    <a:pos x="72" y="49"/>
                  </a:cxn>
                  <a:cxn ang="0">
                    <a:pos x="92" y="35"/>
                  </a:cxn>
                  <a:cxn ang="0">
                    <a:pos x="111" y="24"/>
                  </a:cxn>
                  <a:cxn ang="0">
                    <a:pos x="131" y="15"/>
                  </a:cxn>
                  <a:cxn ang="0">
                    <a:pos x="151" y="8"/>
                  </a:cxn>
                  <a:cxn ang="0">
                    <a:pos x="170" y="3"/>
                  </a:cxn>
                  <a:cxn ang="0">
                    <a:pos x="190" y="1"/>
                  </a:cxn>
                  <a:cxn ang="0">
                    <a:pos x="210" y="0"/>
                  </a:cxn>
                  <a:cxn ang="0">
                    <a:pos x="230" y="1"/>
                  </a:cxn>
                  <a:cxn ang="0">
                    <a:pos x="250" y="2"/>
                  </a:cxn>
                  <a:cxn ang="0">
                    <a:pos x="270" y="4"/>
                  </a:cxn>
                  <a:cxn ang="0">
                    <a:pos x="290" y="8"/>
                  </a:cxn>
                  <a:cxn ang="0">
                    <a:pos x="310" y="12"/>
                  </a:cxn>
                  <a:cxn ang="0">
                    <a:pos x="330" y="17"/>
                  </a:cxn>
                  <a:cxn ang="0">
                    <a:pos x="350" y="20"/>
                  </a:cxn>
                  <a:cxn ang="0">
                    <a:pos x="369" y="25"/>
                  </a:cxn>
                </a:cxnLst>
                <a:rect l="0" t="0" r="r" b="b"/>
                <a:pathLst>
                  <a:path w="394" h="474">
                    <a:moveTo>
                      <a:pt x="369" y="25"/>
                    </a:moveTo>
                    <a:lnTo>
                      <a:pt x="380" y="72"/>
                    </a:lnTo>
                    <a:lnTo>
                      <a:pt x="388" y="120"/>
                    </a:lnTo>
                    <a:lnTo>
                      <a:pt x="392" y="168"/>
                    </a:lnTo>
                    <a:lnTo>
                      <a:pt x="394" y="215"/>
                    </a:lnTo>
                    <a:lnTo>
                      <a:pt x="392" y="263"/>
                    </a:lnTo>
                    <a:lnTo>
                      <a:pt x="388" y="312"/>
                    </a:lnTo>
                    <a:lnTo>
                      <a:pt x="381" y="360"/>
                    </a:lnTo>
                    <a:lnTo>
                      <a:pt x="369" y="409"/>
                    </a:lnTo>
                    <a:lnTo>
                      <a:pt x="350" y="421"/>
                    </a:lnTo>
                    <a:lnTo>
                      <a:pt x="330" y="433"/>
                    </a:lnTo>
                    <a:lnTo>
                      <a:pt x="311" y="444"/>
                    </a:lnTo>
                    <a:lnTo>
                      <a:pt x="291" y="454"/>
                    </a:lnTo>
                    <a:lnTo>
                      <a:pt x="272" y="460"/>
                    </a:lnTo>
                    <a:lnTo>
                      <a:pt x="251" y="467"/>
                    </a:lnTo>
                    <a:lnTo>
                      <a:pt x="231" y="472"/>
                    </a:lnTo>
                    <a:lnTo>
                      <a:pt x="212" y="474"/>
                    </a:lnTo>
                    <a:lnTo>
                      <a:pt x="192" y="474"/>
                    </a:lnTo>
                    <a:lnTo>
                      <a:pt x="171" y="473"/>
                    </a:lnTo>
                    <a:lnTo>
                      <a:pt x="152" y="470"/>
                    </a:lnTo>
                    <a:lnTo>
                      <a:pt x="132" y="463"/>
                    </a:lnTo>
                    <a:lnTo>
                      <a:pt x="111" y="454"/>
                    </a:lnTo>
                    <a:lnTo>
                      <a:pt x="92" y="442"/>
                    </a:lnTo>
                    <a:lnTo>
                      <a:pt x="72" y="428"/>
                    </a:lnTo>
                    <a:lnTo>
                      <a:pt x="53" y="411"/>
                    </a:lnTo>
                    <a:lnTo>
                      <a:pt x="28" y="360"/>
                    </a:lnTo>
                    <a:lnTo>
                      <a:pt x="11" y="313"/>
                    </a:lnTo>
                    <a:lnTo>
                      <a:pt x="2" y="269"/>
                    </a:lnTo>
                    <a:lnTo>
                      <a:pt x="0" y="227"/>
                    </a:lnTo>
                    <a:lnTo>
                      <a:pt x="4" y="185"/>
                    </a:lnTo>
                    <a:lnTo>
                      <a:pt x="15" y="145"/>
                    </a:lnTo>
                    <a:lnTo>
                      <a:pt x="31" y="106"/>
                    </a:lnTo>
                    <a:lnTo>
                      <a:pt x="53" y="67"/>
                    </a:lnTo>
                    <a:lnTo>
                      <a:pt x="72" y="49"/>
                    </a:lnTo>
                    <a:lnTo>
                      <a:pt x="92" y="35"/>
                    </a:lnTo>
                    <a:lnTo>
                      <a:pt x="111" y="24"/>
                    </a:lnTo>
                    <a:lnTo>
                      <a:pt x="131" y="15"/>
                    </a:lnTo>
                    <a:lnTo>
                      <a:pt x="151" y="8"/>
                    </a:lnTo>
                    <a:lnTo>
                      <a:pt x="170" y="3"/>
                    </a:lnTo>
                    <a:lnTo>
                      <a:pt x="190" y="1"/>
                    </a:lnTo>
                    <a:lnTo>
                      <a:pt x="210" y="0"/>
                    </a:lnTo>
                    <a:lnTo>
                      <a:pt x="230" y="1"/>
                    </a:lnTo>
                    <a:lnTo>
                      <a:pt x="250" y="2"/>
                    </a:lnTo>
                    <a:lnTo>
                      <a:pt x="270" y="4"/>
                    </a:lnTo>
                    <a:lnTo>
                      <a:pt x="290" y="8"/>
                    </a:lnTo>
                    <a:lnTo>
                      <a:pt x="310" y="12"/>
                    </a:lnTo>
                    <a:lnTo>
                      <a:pt x="330" y="17"/>
                    </a:lnTo>
                    <a:lnTo>
                      <a:pt x="350" y="20"/>
                    </a:lnTo>
                    <a:lnTo>
                      <a:pt x="369" y="25"/>
                    </a:lnTo>
                    <a:close/>
                  </a:path>
                </a:pathLst>
              </a:custGeom>
              <a:solidFill>
                <a:srgbClr val="4C8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6" name="Freeform 948"/>
              <p:cNvSpPr>
                <a:spLocks/>
              </p:cNvSpPr>
              <p:nvPr/>
            </p:nvSpPr>
            <p:spPr bwMode="auto">
              <a:xfrm>
                <a:off x="4748" y="3477"/>
                <a:ext cx="185" cy="224"/>
              </a:xfrm>
              <a:custGeom>
                <a:avLst/>
                <a:gdLst/>
                <a:ahLst/>
                <a:cxnLst>
                  <a:cxn ang="0">
                    <a:pos x="342" y="30"/>
                  </a:cxn>
                  <a:cxn ang="0">
                    <a:pos x="354" y="74"/>
                  </a:cxn>
                  <a:cxn ang="0">
                    <a:pos x="362" y="118"/>
                  </a:cxn>
                  <a:cxn ang="0">
                    <a:pos x="367" y="160"/>
                  </a:cxn>
                  <a:cxn ang="0">
                    <a:pos x="370" y="204"/>
                  </a:cxn>
                  <a:cxn ang="0">
                    <a:pos x="368" y="247"/>
                  </a:cxn>
                  <a:cxn ang="0">
                    <a:pos x="364" y="290"/>
                  </a:cxn>
                  <a:cxn ang="0">
                    <a:pos x="355" y="333"/>
                  </a:cxn>
                  <a:cxn ang="0">
                    <a:pos x="342" y="377"/>
                  </a:cxn>
                  <a:cxn ang="0">
                    <a:pos x="325" y="391"/>
                  </a:cxn>
                  <a:cxn ang="0">
                    <a:pos x="306" y="403"/>
                  </a:cxn>
                  <a:cxn ang="0">
                    <a:pos x="289" y="415"/>
                  </a:cxn>
                  <a:cxn ang="0">
                    <a:pos x="271" y="425"/>
                  </a:cxn>
                  <a:cxn ang="0">
                    <a:pos x="253" y="433"/>
                  </a:cxn>
                  <a:cxn ang="0">
                    <a:pos x="235" y="440"/>
                  </a:cxn>
                  <a:cxn ang="0">
                    <a:pos x="218" y="446"/>
                  </a:cxn>
                  <a:cxn ang="0">
                    <a:pos x="199" y="448"/>
                  </a:cxn>
                  <a:cxn ang="0">
                    <a:pos x="181" y="449"/>
                  </a:cxn>
                  <a:cxn ang="0">
                    <a:pos x="162" y="447"/>
                  </a:cxn>
                  <a:cxn ang="0">
                    <a:pos x="145" y="444"/>
                  </a:cxn>
                  <a:cxn ang="0">
                    <a:pos x="127" y="437"/>
                  </a:cxn>
                  <a:cxn ang="0">
                    <a:pos x="108" y="426"/>
                  </a:cxn>
                  <a:cxn ang="0">
                    <a:pos x="91" y="414"/>
                  </a:cxn>
                  <a:cxn ang="0">
                    <a:pos x="72" y="399"/>
                  </a:cxn>
                  <a:cxn ang="0">
                    <a:pos x="55" y="379"/>
                  </a:cxn>
                  <a:cxn ang="0">
                    <a:pos x="30" y="334"/>
                  </a:cxn>
                  <a:cxn ang="0">
                    <a:pos x="13" y="292"/>
                  </a:cxn>
                  <a:cxn ang="0">
                    <a:pos x="2" y="251"/>
                  </a:cxn>
                  <a:cxn ang="0">
                    <a:pos x="0" y="212"/>
                  </a:cxn>
                  <a:cxn ang="0">
                    <a:pos x="3" y="175"/>
                  </a:cxn>
                  <a:cxn ang="0">
                    <a:pos x="15" y="140"/>
                  </a:cxn>
                  <a:cxn ang="0">
                    <a:pos x="32" y="104"/>
                  </a:cxn>
                  <a:cxn ang="0">
                    <a:pos x="55" y="68"/>
                  </a:cxn>
                  <a:cxn ang="0">
                    <a:pos x="72" y="50"/>
                  </a:cxn>
                  <a:cxn ang="0">
                    <a:pos x="91" y="35"/>
                  </a:cxn>
                  <a:cxn ang="0">
                    <a:pos x="108" y="23"/>
                  </a:cxn>
                  <a:cxn ang="0">
                    <a:pos x="127" y="14"/>
                  </a:cxn>
                  <a:cxn ang="0">
                    <a:pos x="144" y="7"/>
                  </a:cxn>
                  <a:cxn ang="0">
                    <a:pos x="162" y="3"/>
                  </a:cxn>
                  <a:cxn ang="0">
                    <a:pos x="180" y="0"/>
                  </a:cxn>
                  <a:cxn ang="0">
                    <a:pos x="198" y="0"/>
                  </a:cxn>
                  <a:cxn ang="0">
                    <a:pos x="216" y="1"/>
                  </a:cxn>
                  <a:cxn ang="0">
                    <a:pos x="235" y="4"/>
                  </a:cxn>
                  <a:cxn ang="0">
                    <a:pos x="252" y="6"/>
                  </a:cxn>
                  <a:cxn ang="0">
                    <a:pos x="271" y="11"/>
                  </a:cxn>
                  <a:cxn ang="0">
                    <a:pos x="289" y="15"/>
                  </a:cxn>
                  <a:cxn ang="0">
                    <a:pos x="306" y="20"/>
                  </a:cxn>
                  <a:cxn ang="0">
                    <a:pos x="325" y="26"/>
                  </a:cxn>
                  <a:cxn ang="0">
                    <a:pos x="342" y="30"/>
                  </a:cxn>
                </a:cxnLst>
                <a:rect l="0" t="0" r="r" b="b"/>
                <a:pathLst>
                  <a:path w="370" h="449">
                    <a:moveTo>
                      <a:pt x="342" y="30"/>
                    </a:moveTo>
                    <a:lnTo>
                      <a:pt x="354" y="74"/>
                    </a:lnTo>
                    <a:lnTo>
                      <a:pt x="362" y="118"/>
                    </a:lnTo>
                    <a:lnTo>
                      <a:pt x="367" y="160"/>
                    </a:lnTo>
                    <a:lnTo>
                      <a:pt x="370" y="204"/>
                    </a:lnTo>
                    <a:lnTo>
                      <a:pt x="368" y="247"/>
                    </a:lnTo>
                    <a:lnTo>
                      <a:pt x="364" y="290"/>
                    </a:lnTo>
                    <a:lnTo>
                      <a:pt x="355" y="333"/>
                    </a:lnTo>
                    <a:lnTo>
                      <a:pt x="342" y="377"/>
                    </a:lnTo>
                    <a:lnTo>
                      <a:pt x="325" y="391"/>
                    </a:lnTo>
                    <a:lnTo>
                      <a:pt x="306" y="403"/>
                    </a:lnTo>
                    <a:lnTo>
                      <a:pt x="289" y="415"/>
                    </a:lnTo>
                    <a:lnTo>
                      <a:pt x="271" y="425"/>
                    </a:lnTo>
                    <a:lnTo>
                      <a:pt x="253" y="433"/>
                    </a:lnTo>
                    <a:lnTo>
                      <a:pt x="235" y="440"/>
                    </a:lnTo>
                    <a:lnTo>
                      <a:pt x="218" y="446"/>
                    </a:lnTo>
                    <a:lnTo>
                      <a:pt x="199" y="448"/>
                    </a:lnTo>
                    <a:lnTo>
                      <a:pt x="181" y="449"/>
                    </a:lnTo>
                    <a:lnTo>
                      <a:pt x="162" y="447"/>
                    </a:lnTo>
                    <a:lnTo>
                      <a:pt x="145" y="444"/>
                    </a:lnTo>
                    <a:lnTo>
                      <a:pt x="127" y="437"/>
                    </a:lnTo>
                    <a:lnTo>
                      <a:pt x="108" y="426"/>
                    </a:lnTo>
                    <a:lnTo>
                      <a:pt x="91" y="414"/>
                    </a:lnTo>
                    <a:lnTo>
                      <a:pt x="72" y="399"/>
                    </a:lnTo>
                    <a:lnTo>
                      <a:pt x="55" y="379"/>
                    </a:lnTo>
                    <a:lnTo>
                      <a:pt x="30" y="334"/>
                    </a:lnTo>
                    <a:lnTo>
                      <a:pt x="13" y="292"/>
                    </a:lnTo>
                    <a:lnTo>
                      <a:pt x="2" y="251"/>
                    </a:lnTo>
                    <a:lnTo>
                      <a:pt x="0" y="212"/>
                    </a:lnTo>
                    <a:lnTo>
                      <a:pt x="3" y="175"/>
                    </a:lnTo>
                    <a:lnTo>
                      <a:pt x="15" y="140"/>
                    </a:lnTo>
                    <a:lnTo>
                      <a:pt x="32" y="104"/>
                    </a:lnTo>
                    <a:lnTo>
                      <a:pt x="55" y="68"/>
                    </a:lnTo>
                    <a:lnTo>
                      <a:pt x="72" y="50"/>
                    </a:lnTo>
                    <a:lnTo>
                      <a:pt x="91" y="35"/>
                    </a:lnTo>
                    <a:lnTo>
                      <a:pt x="108" y="23"/>
                    </a:lnTo>
                    <a:lnTo>
                      <a:pt x="127" y="14"/>
                    </a:lnTo>
                    <a:lnTo>
                      <a:pt x="144" y="7"/>
                    </a:lnTo>
                    <a:lnTo>
                      <a:pt x="162" y="3"/>
                    </a:lnTo>
                    <a:lnTo>
                      <a:pt x="180" y="0"/>
                    </a:lnTo>
                    <a:lnTo>
                      <a:pt x="198" y="0"/>
                    </a:lnTo>
                    <a:lnTo>
                      <a:pt x="216" y="1"/>
                    </a:lnTo>
                    <a:lnTo>
                      <a:pt x="235" y="4"/>
                    </a:lnTo>
                    <a:lnTo>
                      <a:pt x="252" y="6"/>
                    </a:lnTo>
                    <a:lnTo>
                      <a:pt x="271" y="11"/>
                    </a:lnTo>
                    <a:lnTo>
                      <a:pt x="289" y="15"/>
                    </a:lnTo>
                    <a:lnTo>
                      <a:pt x="306" y="20"/>
                    </a:lnTo>
                    <a:lnTo>
                      <a:pt x="325" y="26"/>
                    </a:lnTo>
                    <a:lnTo>
                      <a:pt x="342" y="30"/>
                    </a:lnTo>
                    <a:close/>
                  </a:path>
                </a:pathLst>
              </a:custGeom>
              <a:solidFill>
                <a:srgbClr val="5689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7" name="Freeform 949"/>
              <p:cNvSpPr>
                <a:spLocks/>
              </p:cNvSpPr>
              <p:nvPr/>
            </p:nvSpPr>
            <p:spPr bwMode="auto">
              <a:xfrm>
                <a:off x="4727" y="3838"/>
                <a:ext cx="244" cy="2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9" y="15"/>
                  </a:cxn>
                  <a:cxn ang="0">
                    <a:pos x="489" y="38"/>
                  </a:cxn>
                  <a:cxn ang="0">
                    <a:pos x="7" y="28"/>
                  </a:cxn>
                  <a:cxn ang="0">
                    <a:pos x="0" y="48"/>
                  </a:cxn>
                  <a:cxn ang="0">
                    <a:pos x="3" y="0"/>
                  </a:cxn>
                </a:cxnLst>
                <a:rect l="0" t="0" r="r" b="b"/>
                <a:pathLst>
                  <a:path w="489" h="48">
                    <a:moveTo>
                      <a:pt x="3" y="0"/>
                    </a:moveTo>
                    <a:lnTo>
                      <a:pt x="489" y="15"/>
                    </a:lnTo>
                    <a:lnTo>
                      <a:pt x="489" y="38"/>
                    </a:lnTo>
                    <a:lnTo>
                      <a:pt x="7" y="28"/>
                    </a:lnTo>
                    <a:lnTo>
                      <a:pt x="0" y="4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14F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8" name="Freeform 950"/>
              <p:cNvSpPr>
                <a:spLocks/>
              </p:cNvSpPr>
              <p:nvPr/>
            </p:nvSpPr>
            <p:spPr bwMode="auto">
              <a:xfrm>
                <a:off x="4730" y="3853"/>
                <a:ext cx="241" cy="1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83" y="10"/>
                  </a:cxn>
                  <a:cxn ang="0">
                    <a:pos x="483" y="23"/>
                  </a:cxn>
                  <a:cxn ang="0">
                    <a:pos x="0" y="11"/>
                  </a:cxn>
                  <a:cxn ang="0">
                    <a:pos x="3" y="0"/>
                  </a:cxn>
                </a:cxnLst>
                <a:rect l="0" t="0" r="r" b="b"/>
                <a:pathLst>
                  <a:path w="483" h="23">
                    <a:moveTo>
                      <a:pt x="3" y="0"/>
                    </a:moveTo>
                    <a:lnTo>
                      <a:pt x="483" y="10"/>
                    </a:lnTo>
                    <a:lnTo>
                      <a:pt x="483" y="23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39" name="Freeform 951"/>
              <p:cNvSpPr>
                <a:spLocks/>
              </p:cNvSpPr>
              <p:nvPr/>
            </p:nvSpPr>
            <p:spPr bwMode="auto">
              <a:xfrm>
                <a:off x="4732" y="3842"/>
                <a:ext cx="45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1"/>
                  </a:cxn>
                  <a:cxn ang="0">
                    <a:pos x="91" y="15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1" h="15">
                    <a:moveTo>
                      <a:pt x="0" y="0"/>
                    </a:moveTo>
                    <a:lnTo>
                      <a:pt x="91" y="1"/>
                    </a:lnTo>
                    <a:lnTo>
                      <a:pt x="91" y="15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0" name="Freeform 952"/>
              <p:cNvSpPr>
                <a:spLocks/>
              </p:cNvSpPr>
              <p:nvPr/>
            </p:nvSpPr>
            <p:spPr bwMode="auto">
              <a:xfrm>
                <a:off x="4783" y="3842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1" name="Freeform 953"/>
              <p:cNvSpPr>
                <a:spLocks/>
              </p:cNvSpPr>
              <p:nvPr/>
            </p:nvSpPr>
            <p:spPr bwMode="auto">
              <a:xfrm>
                <a:off x="4835" y="3843"/>
                <a:ext cx="45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16"/>
                  </a:cxn>
                  <a:cxn ang="0">
                    <a:pos x="0" y="15"/>
                  </a:cxn>
                  <a:cxn ang="0">
                    <a:pos x="0" y="0"/>
                  </a:cxn>
                </a:cxnLst>
                <a:rect l="0" t="0" r="r" b="b"/>
                <a:pathLst>
                  <a:path w="91" h="16">
                    <a:moveTo>
                      <a:pt x="0" y="0"/>
                    </a:moveTo>
                    <a:lnTo>
                      <a:pt x="91" y="2"/>
                    </a:lnTo>
                    <a:lnTo>
                      <a:pt x="91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2" name="Freeform 954"/>
              <p:cNvSpPr>
                <a:spLocks/>
              </p:cNvSpPr>
              <p:nvPr/>
            </p:nvSpPr>
            <p:spPr bwMode="auto">
              <a:xfrm>
                <a:off x="4897" y="3846"/>
                <a:ext cx="46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16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w="92" h="16">
                    <a:moveTo>
                      <a:pt x="0" y="0"/>
                    </a:moveTo>
                    <a:lnTo>
                      <a:pt x="92" y="2"/>
                    </a:lnTo>
                    <a:lnTo>
                      <a:pt x="92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8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3" name="Freeform 955"/>
              <p:cNvSpPr>
                <a:spLocks/>
              </p:cNvSpPr>
              <p:nvPr/>
            </p:nvSpPr>
            <p:spPr bwMode="auto">
              <a:xfrm>
                <a:off x="4732" y="3844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4"/>
                  </a:cxn>
                  <a:cxn ang="0">
                    <a:pos x="91" y="8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4"/>
                    </a:lnTo>
                    <a:lnTo>
                      <a:pt x="91" y="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4" name="Freeform 956"/>
              <p:cNvSpPr>
                <a:spLocks/>
              </p:cNvSpPr>
              <p:nvPr/>
            </p:nvSpPr>
            <p:spPr bwMode="auto">
              <a:xfrm>
                <a:off x="4783" y="3845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3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3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5" name="Freeform 957"/>
              <p:cNvSpPr>
                <a:spLocks/>
              </p:cNvSpPr>
              <p:nvPr/>
            </p:nvSpPr>
            <p:spPr bwMode="auto">
              <a:xfrm>
                <a:off x="4835" y="3846"/>
                <a:ext cx="45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2"/>
                  </a:cxn>
                  <a:cxn ang="0">
                    <a:pos x="9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91" h="8">
                    <a:moveTo>
                      <a:pt x="0" y="0"/>
                    </a:moveTo>
                    <a:lnTo>
                      <a:pt x="91" y="2"/>
                    </a:lnTo>
                    <a:lnTo>
                      <a:pt x="9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6" name="Freeform 958"/>
              <p:cNvSpPr>
                <a:spLocks/>
              </p:cNvSpPr>
              <p:nvPr/>
            </p:nvSpPr>
            <p:spPr bwMode="auto">
              <a:xfrm>
                <a:off x="4897" y="3848"/>
                <a:ext cx="4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2" y="2"/>
                  </a:cxn>
                  <a:cxn ang="0">
                    <a:pos x="92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92" h="8">
                    <a:moveTo>
                      <a:pt x="0" y="0"/>
                    </a:moveTo>
                    <a:lnTo>
                      <a:pt x="92" y="2"/>
                    </a:lnTo>
                    <a:lnTo>
                      <a:pt x="92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4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7" name="Freeform 959"/>
              <p:cNvSpPr>
                <a:spLocks/>
              </p:cNvSpPr>
              <p:nvPr/>
            </p:nvSpPr>
            <p:spPr bwMode="auto">
              <a:xfrm>
                <a:off x="5194" y="3397"/>
                <a:ext cx="28" cy="486"/>
              </a:xfrm>
              <a:custGeom>
                <a:avLst/>
                <a:gdLst/>
                <a:ahLst/>
                <a:cxnLst>
                  <a:cxn ang="0">
                    <a:pos x="43" y="87"/>
                  </a:cxn>
                  <a:cxn ang="0">
                    <a:pos x="57" y="129"/>
                  </a:cxn>
                  <a:cxn ang="0">
                    <a:pos x="57" y="927"/>
                  </a:cxn>
                  <a:cxn ang="0">
                    <a:pos x="0" y="971"/>
                  </a:cxn>
                  <a:cxn ang="0">
                    <a:pos x="0" y="0"/>
                  </a:cxn>
                  <a:cxn ang="0">
                    <a:pos x="43" y="87"/>
                  </a:cxn>
                </a:cxnLst>
                <a:rect l="0" t="0" r="r" b="b"/>
                <a:pathLst>
                  <a:path w="57" h="971">
                    <a:moveTo>
                      <a:pt x="43" y="87"/>
                    </a:moveTo>
                    <a:lnTo>
                      <a:pt x="57" y="129"/>
                    </a:lnTo>
                    <a:lnTo>
                      <a:pt x="57" y="927"/>
                    </a:lnTo>
                    <a:lnTo>
                      <a:pt x="0" y="971"/>
                    </a:lnTo>
                    <a:lnTo>
                      <a:pt x="0" y="0"/>
                    </a:lnTo>
                    <a:lnTo>
                      <a:pt x="43" y="87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8" name="Freeform 960"/>
              <p:cNvSpPr>
                <a:spLocks/>
              </p:cNvSpPr>
              <p:nvPr/>
            </p:nvSpPr>
            <p:spPr bwMode="auto">
              <a:xfrm>
                <a:off x="5345" y="3529"/>
                <a:ext cx="45" cy="3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5" y="43"/>
                  </a:cxn>
                  <a:cxn ang="0">
                    <a:pos x="83" y="114"/>
                  </a:cxn>
                  <a:cxn ang="0">
                    <a:pos x="88" y="191"/>
                  </a:cxn>
                  <a:cxn ang="0">
                    <a:pos x="90" y="272"/>
                  </a:cxn>
                  <a:cxn ang="0">
                    <a:pos x="90" y="354"/>
                  </a:cxn>
                  <a:cxn ang="0">
                    <a:pos x="87" y="433"/>
                  </a:cxn>
                  <a:cxn ang="0">
                    <a:pos x="82" y="509"/>
                  </a:cxn>
                  <a:cxn ang="0">
                    <a:pos x="75" y="578"/>
                  </a:cxn>
                  <a:cxn ang="0">
                    <a:pos x="67" y="638"/>
                  </a:cxn>
                  <a:cxn ang="0">
                    <a:pos x="0" y="648"/>
                  </a:cxn>
                  <a:cxn ang="0">
                    <a:pos x="6" y="555"/>
                  </a:cxn>
                  <a:cxn ang="0">
                    <a:pos x="13" y="476"/>
                  </a:cxn>
                  <a:cxn ang="0">
                    <a:pos x="21" y="405"/>
                  </a:cxn>
                  <a:cxn ang="0">
                    <a:pos x="27" y="338"/>
                  </a:cxn>
                  <a:cxn ang="0">
                    <a:pos x="29" y="267"/>
                  </a:cxn>
                  <a:cxn ang="0">
                    <a:pos x="27" y="191"/>
                  </a:cxn>
                  <a:cxn ang="0">
                    <a:pos x="20" y="104"/>
                  </a:cxn>
                  <a:cxn ang="0">
                    <a:pos x="5" y="0"/>
                  </a:cxn>
                </a:cxnLst>
                <a:rect l="0" t="0" r="r" b="b"/>
                <a:pathLst>
                  <a:path w="90" h="648">
                    <a:moveTo>
                      <a:pt x="5" y="0"/>
                    </a:moveTo>
                    <a:lnTo>
                      <a:pt x="75" y="43"/>
                    </a:lnTo>
                    <a:lnTo>
                      <a:pt x="83" y="114"/>
                    </a:lnTo>
                    <a:lnTo>
                      <a:pt x="88" y="191"/>
                    </a:lnTo>
                    <a:lnTo>
                      <a:pt x="90" y="272"/>
                    </a:lnTo>
                    <a:lnTo>
                      <a:pt x="90" y="354"/>
                    </a:lnTo>
                    <a:lnTo>
                      <a:pt x="87" y="433"/>
                    </a:lnTo>
                    <a:lnTo>
                      <a:pt x="82" y="509"/>
                    </a:lnTo>
                    <a:lnTo>
                      <a:pt x="75" y="578"/>
                    </a:lnTo>
                    <a:lnTo>
                      <a:pt x="67" y="638"/>
                    </a:lnTo>
                    <a:lnTo>
                      <a:pt x="0" y="648"/>
                    </a:lnTo>
                    <a:lnTo>
                      <a:pt x="6" y="555"/>
                    </a:lnTo>
                    <a:lnTo>
                      <a:pt x="13" y="476"/>
                    </a:lnTo>
                    <a:lnTo>
                      <a:pt x="21" y="405"/>
                    </a:lnTo>
                    <a:lnTo>
                      <a:pt x="27" y="338"/>
                    </a:lnTo>
                    <a:lnTo>
                      <a:pt x="29" y="267"/>
                    </a:lnTo>
                    <a:lnTo>
                      <a:pt x="27" y="191"/>
                    </a:lnTo>
                    <a:lnTo>
                      <a:pt x="20" y="10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49" name="Freeform 961"/>
              <p:cNvSpPr>
                <a:spLocks/>
              </p:cNvSpPr>
              <p:nvPr/>
            </p:nvSpPr>
            <p:spPr bwMode="auto">
              <a:xfrm>
                <a:off x="5338" y="3526"/>
                <a:ext cx="46" cy="32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6" y="6"/>
                  </a:cxn>
                  <a:cxn ang="0">
                    <a:pos x="26" y="11"/>
                  </a:cxn>
                  <a:cxn ang="0">
                    <a:pos x="35" y="16"/>
                  </a:cxn>
                  <a:cxn ang="0">
                    <a:pos x="43" y="22"/>
                  </a:cxn>
                  <a:cxn ang="0">
                    <a:pos x="52" y="27"/>
                  </a:cxn>
                  <a:cxn ang="0">
                    <a:pos x="61" y="32"/>
                  </a:cxn>
                  <a:cxn ang="0">
                    <a:pos x="69" y="38"/>
                  </a:cxn>
                  <a:cxn ang="0">
                    <a:pos x="79" y="44"/>
                  </a:cxn>
                  <a:cxn ang="0">
                    <a:pos x="85" y="115"/>
                  </a:cxn>
                  <a:cxn ang="0">
                    <a:pos x="90" y="192"/>
                  </a:cxn>
                  <a:cxn ang="0">
                    <a:pos x="92" y="274"/>
                  </a:cxn>
                  <a:cxn ang="0">
                    <a:pos x="91" y="357"/>
                  </a:cxn>
                  <a:cxn ang="0">
                    <a:pos x="88" y="438"/>
                  </a:cxn>
                  <a:cxn ang="0">
                    <a:pos x="83" y="514"/>
                  </a:cxn>
                  <a:cxn ang="0">
                    <a:pos x="76" y="583"/>
                  </a:cxn>
                  <a:cxn ang="0">
                    <a:pos x="68" y="643"/>
                  </a:cxn>
                  <a:cxn ang="0">
                    <a:pos x="60" y="644"/>
                  </a:cxn>
                  <a:cxn ang="0">
                    <a:pos x="52" y="646"/>
                  </a:cxn>
                  <a:cxn ang="0">
                    <a:pos x="43" y="647"/>
                  </a:cxn>
                  <a:cxn ang="0">
                    <a:pos x="35" y="650"/>
                  </a:cxn>
                  <a:cxn ang="0">
                    <a:pos x="26" y="651"/>
                  </a:cxn>
                  <a:cxn ang="0">
                    <a:pos x="18" y="653"/>
                  </a:cxn>
                  <a:cxn ang="0">
                    <a:pos x="8" y="654"/>
                  </a:cxn>
                  <a:cxn ang="0">
                    <a:pos x="0" y="655"/>
                  </a:cxn>
                  <a:cxn ang="0">
                    <a:pos x="6" y="562"/>
                  </a:cxn>
                  <a:cxn ang="0">
                    <a:pos x="14" y="483"/>
                  </a:cxn>
                  <a:cxn ang="0">
                    <a:pos x="21" y="410"/>
                  </a:cxn>
                  <a:cxn ang="0">
                    <a:pos x="28" y="341"/>
                  </a:cxn>
                  <a:cxn ang="0">
                    <a:pos x="30" y="270"/>
                  </a:cxn>
                  <a:cxn ang="0">
                    <a:pos x="29" y="192"/>
                  </a:cxn>
                  <a:cxn ang="0">
                    <a:pos x="22" y="104"/>
                  </a:cxn>
                  <a:cxn ang="0">
                    <a:pos x="7" y="0"/>
                  </a:cxn>
                </a:cxnLst>
                <a:rect l="0" t="0" r="r" b="b"/>
                <a:pathLst>
                  <a:path w="92" h="655">
                    <a:moveTo>
                      <a:pt x="7" y="0"/>
                    </a:moveTo>
                    <a:lnTo>
                      <a:pt x="16" y="6"/>
                    </a:lnTo>
                    <a:lnTo>
                      <a:pt x="26" y="11"/>
                    </a:lnTo>
                    <a:lnTo>
                      <a:pt x="35" y="16"/>
                    </a:lnTo>
                    <a:lnTo>
                      <a:pt x="43" y="22"/>
                    </a:lnTo>
                    <a:lnTo>
                      <a:pt x="52" y="27"/>
                    </a:lnTo>
                    <a:lnTo>
                      <a:pt x="61" y="32"/>
                    </a:lnTo>
                    <a:lnTo>
                      <a:pt x="69" y="38"/>
                    </a:lnTo>
                    <a:lnTo>
                      <a:pt x="79" y="44"/>
                    </a:lnTo>
                    <a:lnTo>
                      <a:pt x="85" y="115"/>
                    </a:lnTo>
                    <a:lnTo>
                      <a:pt x="90" y="192"/>
                    </a:lnTo>
                    <a:lnTo>
                      <a:pt x="92" y="274"/>
                    </a:lnTo>
                    <a:lnTo>
                      <a:pt x="91" y="357"/>
                    </a:lnTo>
                    <a:lnTo>
                      <a:pt x="88" y="438"/>
                    </a:lnTo>
                    <a:lnTo>
                      <a:pt x="83" y="514"/>
                    </a:lnTo>
                    <a:lnTo>
                      <a:pt x="76" y="583"/>
                    </a:lnTo>
                    <a:lnTo>
                      <a:pt x="68" y="643"/>
                    </a:lnTo>
                    <a:lnTo>
                      <a:pt x="60" y="644"/>
                    </a:lnTo>
                    <a:lnTo>
                      <a:pt x="52" y="646"/>
                    </a:lnTo>
                    <a:lnTo>
                      <a:pt x="43" y="647"/>
                    </a:lnTo>
                    <a:lnTo>
                      <a:pt x="35" y="650"/>
                    </a:lnTo>
                    <a:lnTo>
                      <a:pt x="26" y="651"/>
                    </a:lnTo>
                    <a:lnTo>
                      <a:pt x="18" y="653"/>
                    </a:lnTo>
                    <a:lnTo>
                      <a:pt x="8" y="654"/>
                    </a:lnTo>
                    <a:lnTo>
                      <a:pt x="0" y="655"/>
                    </a:lnTo>
                    <a:lnTo>
                      <a:pt x="6" y="562"/>
                    </a:lnTo>
                    <a:lnTo>
                      <a:pt x="14" y="483"/>
                    </a:lnTo>
                    <a:lnTo>
                      <a:pt x="21" y="410"/>
                    </a:lnTo>
                    <a:lnTo>
                      <a:pt x="28" y="341"/>
                    </a:lnTo>
                    <a:lnTo>
                      <a:pt x="30" y="270"/>
                    </a:lnTo>
                    <a:lnTo>
                      <a:pt x="29" y="192"/>
                    </a:lnTo>
                    <a:lnTo>
                      <a:pt x="22" y="10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742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0" name="Freeform 962"/>
              <p:cNvSpPr>
                <a:spLocks/>
              </p:cNvSpPr>
              <p:nvPr/>
            </p:nvSpPr>
            <p:spPr bwMode="auto">
              <a:xfrm>
                <a:off x="5330" y="3522"/>
                <a:ext cx="46" cy="33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0" y="6"/>
                  </a:cxn>
                  <a:cxn ang="0">
                    <a:pos x="29" y="12"/>
                  </a:cxn>
                  <a:cxn ang="0">
                    <a:pos x="37" y="17"/>
                  </a:cxn>
                  <a:cxn ang="0">
                    <a:pos x="46" y="22"/>
                  </a:cxn>
                  <a:cxn ang="0">
                    <a:pos x="56" y="28"/>
                  </a:cxn>
                  <a:cxn ang="0">
                    <a:pos x="64" y="33"/>
                  </a:cxn>
                  <a:cxn ang="0">
                    <a:pos x="73" y="39"/>
                  </a:cxn>
                  <a:cxn ang="0">
                    <a:pos x="82" y="45"/>
                  </a:cxn>
                  <a:cxn ang="0">
                    <a:pos x="91" y="195"/>
                  </a:cxn>
                  <a:cxn ang="0">
                    <a:pos x="92" y="361"/>
                  </a:cxn>
                  <a:cxn ang="0">
                    <a:pos x="84" y="520"/>
                  </a:cxn>
                  <a:cxn ang="0">
                    <a:pos x="69" y="650"/>
                  </a:cxn>
                  <a:cxn ang="0">
                    <a:pos x="61" y="651"/>
                  </a:cxn>
                  <a:cxn ang="0">
                    <a:pos x="52" y="653"/>
                  </a:cxn>
                  <a:cxn ang="0">
                    <a:pos x="44" y="654"/>
                  </a:cxn>
                  <a:cxn ang="0">
                    <a:pos x="35" y="657"/>
                  </a:cxn>
                  <a:cxn ang="0">
                    <a:pos x="27" y="658"/>
                  </a:cxn>
                  <a:cxn ang="0">
                    <a:pos x="18" y="660"/>
                  </a:cxn>
                  <a:cxn ang="0">
                    <a:pos x="9" y="661"/>
                  </a:cxn>
                  <a:cxn ang="0">
                    <a:pos x="0" y="663"/>
                  </a:cxn>
                  <a:cxn ang="0">
                    <a:pos x="7" y="570"/>
                  </a:cxn>
                  <a:cxn ang="0">
                    <a:pos x="15" y="490"/>
                  </a:cxn>
                  <a:cxn ang="0">
                    <a:pos x="23" y="416"/>
                  </a:cxn>
                  <a:cxn ang="0">
                    <a:pos x="30" y="346"/>
                  </a:cxn>
                  <a:cxn ang="0">
                    <a:pos x="34" y="273"/>
                  </a:cxn>
                  <a:cxn ang="0">
                    <a:pos x="33" y="195"/>
                  </a:cxn>
                  <a:cxn ang="0">
                    <a:pos x="26" y="105"/>
                  </a:cxn>
                  <a:cxn ang="0">
                    <a:pos x="11" y="0"/>
                  </a:cxn>
                </a:cxnLst>
                <a:rect l="0" t="0" r="r" b="b"/>
                <a:pathLst>
                  <a:path w="92" h="663">
                    <a:moveTo>
                      <a:pt x="11" y="0"/>
                    </a:moveTo>
                    <a:lnTo>
                      <a:pt x="20" y="6"/>
                    </a:lnTo>
                    <a:lnTo>
                      <a:pt x="29" y="12"/>
                    </a:lnTo>
                    <a:lnTo>
                      <a:pt x="37" y="17"/>
                    </a:lnTo>
                    <a:lnTo>
                      <a:pt x="46" y="22"/>
                    </a:lnTo>
                    <a:lnTo>
                      <a:pt x="56" y="28"/>
                    </a:lnTo>
                    <a:lnTo>
                      <a:pt x="64" y="33"/>
                    </a:lnTo>
                    <a:lnTo>
                      <a:pt x="73" y="39"/>
                    </a:lnTo>
                    <a:lnTo>
                      <a:pt x="82" y="45"/>
                    </a:lnTo>
                    <a:lnTo>
                      <a:pt x="91" y="195"/>
                    </a:lnTo>
                    <a:lnTo>
                      <a:pt x="92" y="361"/>
                    </a:lnTo>
                    <a:lnTo>
                      <a:pt x="84" y="520"/>
                    </a:lnTo>
                    <a:lnTo>
                      <a:pt x="69" y="650"/>
                    </a:lnTo>
                    <a:lnTo>
                      <a:pt x="61" y="651"/>
                    </a:lnTo>
                    <a:lnTo>
                      <a:pt x="52" y="653"/>
                    </a:lnTo>
                    <a:lnTo>
                      <a:pt x="44" y="654"/>
                    </a:lnTo>
                    <a:lnTo>
                      <a:pt x="35" y="657"/>
                    </a:lnTo>
                    <a:lnTo>
                      <a:pt x="27" y="658"/>
                    </a:lnTo>
                    <a:lnTo>
                      <a:pt x="18" y="660"/>
                    </a:lnTo>
                    <a:lnTo>
                      <a:pt x="9" y="661"/>
                    </a:lnTo>
                    <a:lnTo>
                      <a:pt x="0" y="663"/>
                    </a:lnTo>
                    <a:lnTo>
                      <a:pt x="7" y="570"/>
                    </a:lnTo>
                    <a:lnTo>
                      <a:pt x="15" y="490"/>
                    </a:lnTo>
                    <a:lnTo>
                      <a:pt x="23" y="416"/>
                    </a:lnTo>
                    <a:lnTo>
                      <a:pt x="30" y="346"/>
                    </a:lnTo>
                    <a:lnTo>
                      <a:pt x="34" y="273"/>
                    </a:lnTo>
                    <a:lnTo>
                      <a:pt x="33" y="195"/>
                    </a:lnTo>
                    <a:lnTo>
                      <a:pt x="26" y="10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23F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1" name="Freeform 963"/>
              <p:cNvSpPr>
                <a:spLocks/>
              </p:cNvSpPr>
              <p:nvPr/>
            </p:nvSpPr>
            <p:spPr bwMode="auto">
              <a:xfrm>
                <a:off x="5323" y="3518"/>
                <a:ext cx="46" cy="33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2" y="6"/>
                  </a:cxn>
                  <a:cxn ang="0">
                    <a:pos x="31" y="12"/>
                  </a:cxn>
                  <a:cxn ang="0">
                    <a:pos x="41" y="17"/>
                  </a:cxn>
                  <a:cxn ang="0">
                    <a:pos x="50" y="22"/>
                  </a:cxn>
                  <a:cxn ang="0">
                    <a:pos x="58" y="28"/>
                  </a:cxn>
                  <a:cxn ang="0">
                    <a:pos x="67" y="34"/>
                  </a:cxn>
                  <a:cxn ang="0">
                    <a:pos x="76" y="39"/>
                  </a:cxn>
                  <a:cxn ang="0">
                    <a:pos x="86" y="45"/>
                  </a:cxn>
                  <a:cxn ang="0">
                    <a:pos x="92" y="196"/>
                  </a:cxn>
                  <a:cxn ang="0">
                    <a:pos x="92" y="364"/>
                  </a:cxn>
                  <a:cxn ang="0">
                    <a:pos x="86" y="524"/>
                  </a:cxn>
                  <a:cxn ang="0">
                    <a:pos x="72" y="656"/>
                  </a:cxn>
                  <a:cxn ang="0">
                    <a:pos x="63" y="658"/>
                  </a:cxn>
                  <a:cxn ang="0">
                    <a:pos x="53" y="660"/>
                  </a:cxn>
                  <a:cxn ang="0">
                    <a:pos x="44" y="661"/>
                  </a:cxn>
                  <a:cxn ang="0">
                    <a:pos x="36" y="664"/>
                  </a:cxn>
                  <a:cxn ang="0">
                    <a:pos x="27" y="666"/>
                  </a:cxn>
                  <a:cxn ang="0">
                    <a:pos x="18" y="667"/>
                  </a:cxn>
                  <a:cxn ang="0">
                    <a:pos x="10" y="669"/>
                  </a:cxn>
                  <a:cxn ang="0">
                    <a:pos x="0" y="672"/>
                  </a:cxn>
                  <a:cxn ang="0">
                    <a:pos x="6" y="578"/>
                  </a:cxn>
                  <a:cxn ang="0">
                    <a:pos x="15" y="495"/>
                  </a:cxn>
                  <a:cxn ang="0">
                    <a:pos x="23" y="421"/>
                  </a:cxn>
                  <a:cxn ang="0">
                    <a:pos x="30" y="349"/>
                  </a:cxn>
                  <a:cxn ang="0">
                    <a:pos x="35" y="275"/>
                  </a:cxn>
                  <a:cxn ang="0">
                    <a:pos x="34" y="196"/>
                  </a:cxn>
                  <a:cxn ang="0">
                    <a:pos x="28" y="105"/>
                  </a:cxn>
                  <a:cxn ang="0">
                    <a:pos x="13" y="0"/>
                  </a:cxn>
                </a:cxnLst>
                <a:rect l="0" t="0" r="r" b="b"/>
                <a:pathLst>
                  <a:path w="92" h="672">
                    <a:moveTo>
                      <a:pt x="13" y="0"/>
                    </a:moveTo>
                    <a:lnTo>
                      <a:pt x="22" y="6"/>
                    </a:lnTo>
                    <a:lnTo>
                      <a:pt x="31" y="12"/>
                    </a:lnTo>
                    <a:lnTo>
                      <a:pt x="41" y="17"/>
                    </a:lnTo>
                    <a:lnTo>
                      <a:pt x="50" y="22"/>
                    </a:lnTo>
                    <a:lnTo>
                      <a:pt x="58" y="28"/>
                    </a:lnTo>
                    <a:lnTo>
                      <a:pt x="67" y="34"/>
                    </a:lnTo>
                    <a:lnTo>
                      <a:pt x="76" y="39"/>
                    </a:lnTo>
                    <a:lnTo>
                      <a:pt x="86" y="45"/>
                    </a:lnTo>
                    <a:lnTo>
                      <a:pt x="92" y="196"/>
                    </a:lnTo>
                    <a:lnTo>
                      <a:pt x="92" y="364"/>
                    </a:lnTo>
                    <a:lnTo>
                      <a:pt x="86" y="524"/>
                    </a:lnTo>
                    <a:lnTo>
                      <a:pt x="72" y="656"/>
                    </a:lnTo>
                    <a:lnTo>
                      <a:pt x="63" y="658"/>
                    </a:lnTo>
                    <a:lnTo>
                      <a:pt x="53" y="660"/>
                    </a:lnTo>
                    <a:lnTo>
                      <a:pt x="44" y="661"/>
                    </a:lnTo>
                    <a:lnTo>
                      <a:pt x="36" y="664"/>
                    </a:lnTo>
                    <a:lnTo>
                      <a:pt x="27" y="666"/>
                    </a:lnTo>
                    <a:lnTo>
                      <a:pt x="18" y="667"/>
                    </a:lnTo>
                    <a:lnTo>
                      <a:pt x="10" y="669"/>
                    </a:lnTo>
                    <a:lnTo>
                      <a:pt x="0" y="672"/>
                    </a:lnTo>
                    <a:lnTo>
                      <a:pt x="6" y="578"/>
                    </a:lnTo>
                    <a:lnTo>
                      <a:pt x="15" y="495"/>
                    </a:lnTo>
                    <a:lnTo>
                      <a:pt x="23" y="421"/>
                    </a:lnTo>
                    <a:lnTo>
                      <a:pt x="30" y="349"/>
                    </a:lnTo>
                    <a:lnTo>
                      <a:pt x="35" y="275"/>
                    </a:lnTo>
                    <a:lnTo>
                      <a:pt x="34" y="196"/>
                    </a:lnTo>
                    <a:lnTo>
                      <a:pt x="28" y="10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D3F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2" name="Freeform 964"/>
              <p:cNvSpPr>
                <a:spLocks/>
              </p:cNvSpPr>
              <p:nvPr/>
            </p:nvSpPr>
            <p:spPr bwMode="auto">
              <a:xfrm>
                <a:off x="5315" y="3515"/>
                <a:ext cx="47" cy="33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5" y="6"/>
                  </a:cxn>
                  <a:cxn ang="0">
                    <a:pos x="34" y="12"/>
                  </a:cxn>
                  <a:cxn ang="0">
                    <a:pos x="43" y="18"/>
                  </a:cxn>
                  <a:cxn ang="0">
                    <a:pos x="52" y="23"/>
                  </a:cxn>
                  <a:cxn ang="0">
                    <a:pos x="61" y="29"/>
                  </a:cxn>
                  <a:cxn ang="0">
                    <a:pos x="71" y="35"/>
                  </a:cxn>
                  <a:cxn ang="0">
                    <a:pos x="80" y="41"/>
                  </a:cxn>
                  <a:cxn ang="0">
                    <a:pos x="89" y="46"/>
                  </a:cxn>
                  <a:cxn ang="0">
                    <a:pos x="95" y="198"/>
                  </a:cxn>
                  <a:cxn ang="0">
                    <a:pos x="94" y="367"/>
                  </a:cxn>
                  <a:cxn ang="0">
                    <a:pos x="87" y="529"/>
                  </a:cxn>
                  <a:cxn ang="0">
                    <a:pos x="73" y="661"/>
                  </a:cxn>
                  <a:cxn ang="0">
                    <a:pos x="64" y="664"/>
                  </a:cxn>
                  <a:cxn ang="0">
                    <a:pos x="54" y="666"/>
                  </a:cxn>
                  <a:cxn ang="0">
                    <a:pos x="45" y="668"/>
                  </a:cxn>
                  <a:cxn ang="0">
                    <a:pos x="37" y="669"/>
                  </a:cxn>
                  <a:cxn ang="0">
                    <a:pos x="28" y="672"/>
                  </a:cxn>
                  <a:cxn ang="0">
                    <a:pos x="19" y="674"/>
                  </a:cxn>
                  <a:cxn ang="0">
                    <a:pos x="10" y="676"/>
                  </a:cxn>
                  <a:cxn ang="0">
                    <a:pos x="0" y="679"/>
                  </a:cxn>
                  <a:cxn ang="0">
                    <a:pos x="7" y="584"/>
                  </a:cxn>
                  <a:cxn ang="0">
                    <a:pos x="15" y="501"/>
                  </a:cxn>
                  <a:cxn ang="0">
                    <a:pos x="25" y="425"/>
                  </a:cxn>
                  <a:cxn ang="0">
                    <a:pos x="31" y="353"/>
                  </a:cxn>
                  <a:cxn ang="0">
                    <a:pos x="36" y="278"/>
                  </a:cxn>
                  <a:cxn ang="0">
                    <a:pos x="36" y="196"/>
                  </a:cxn>
                  <a:cxn ang="0">
                    <a:pos x="30" y="106"/>
                  </a:cxn>
                  <a:cxn ang="0">
                    <a:pos x="15" y="0"/>
                  </a:cxn>
                </a:cxnLst>
                <a:rect l="0" t="0" r="r" b="b"/>
                <a:pathLst>
                  <a:path w="95" h="679">
                    <a:moveTo>
                      <a:pt x="15" y="0"/>
                    </a:moveTo>
                    <a:lnTo>
                      <a:pt x="25" y="6"/>
                    </a:lnTo>
                    <a:lnTo>
                      <a:pt x="34" y="12"/>
                    </a:lnTo>
                    <a:lnTo>
                      <a:pt x="43" y="18"/>
                    </a:lnTo>
                    <a:lnTo>
                      <a:pt x="52" y="23"/>
                    </a:lnTo>
                    <a:lnTo>
                      <a:pt x="61" y="29"/>
                    </a:lnTo>
                    <a:lnTo>
                      <a:pt x="71" y="35"/>
                    </a:lnTo>
                    <a:lnTo>
                      <a:pt x="80" y="41"/>
                    </a:lnTo>
                    <a:lnTo>
                      <a:pt x="89" y="46"/>
                    </a:lnTo>
                    <a:lnTo>
                      <a:pt x="95" y="198"/>
                    </a:lnTo>
                    <a:lnTo>
                      <a:pt x="94" y="367"/>
                    </a:lnTo>
                    <a:lnTo>
                      <a:pt x="87" y="529"/>
                    </a:lnTo>
                    <a:lnTo>
                      <a:pt x="73" y="661"/>
                    </a:lnTo>
                    <a:lnTo>
                      <a:pt x="64" y="664"/>
                    </a:lnTo>
                    <a:lnTo>
                      <a:pt x="54" y="666"/>
                    </a:lnTo>
                    <a:lnTo>
                      <a:pt x="45" y="668"/>
                    </a:lnTo>
                    <a:lnTo>
                      <a:pt x="37" y="669"/>
                    </a:lnTo>
                    <a:lnTo>
                      <a:pt x="28" y="672"/>
                    </a:lnTo>
                    <a:lnTo>
                      <a:pt x="19" y="674"/>
                    </a:lnTo>
                    <a:lnTo>
                      <a:pt x="10" y="676"/>
                    </a:lnTo>
                    <a:lnTo>
                      <a:pt x="0" y="679"/>
                    </a:lnTo>
                    <a:lnTo>
                      <a:pt x="7" y="584"/>
                    </a:lnTo>
                    <a:lnTo>
                      <a:pt x="15" y="501"/>
                    </a:lnTo>
                    <a:lnTo>
                      <a:pt x="25" y="425"/>
                    </a:lnTo>
                    <a:lnTo>
                      <a:pt x="31" y="353"/>
                    </a:lnTo>
                    <a:lnTo>
                      <a:pt x="36" y="278"/>
                    </a:lnTo>
                    <a:lnTo>
                      <a:pt x="36" y="196"/>
                    </a:lnTo>
                    <a:lnTo>
                      <a:pt x="30" y="10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68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3" name="Freeform 965"/>
              <p:cNvSpPr>
                <a:spLocks/>
              </p:cNvSpPr>
              <p:nvPr/>
            </p:nvSpPr>
            <p:spPr bwMode="auto">
              <a:xfrm>
                <a:off x="5308" y="3511"/>
                <a:ext cx="47" cy="34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8" y="6"/>
                  </a:cxn>
                  <a:cxn ang="0">
                    <a:pos x="37" y="12"/>
                  </a:cxn>
                  <a:cxn ang="0">
                    <a:pos x="46" y="18"/>
                  </a:cxn>
                  <a:cxn ang="0">
                    <a:pos x="56" y="23"/>
                  </a:cxn>
                  <a:cxn ang="0">
                    <a:pos x="65" y="29"/>
                  </a:cxn>
                  <a:cxn ang="0">
                    <a:pos x="74" y="35"/>
                  </a:cxn>
                  <a:cxn ang="0">
                    <a:pos x="83" y="41"/>
                  </a:cxn>
                  <a:cxn ang="0">
                    <a:pos x="93" y="46"/>
                  </a:cxn>
                  <a:cxn ang="0">
                    <a:pos x="96" y="200"/>
                  </a:cxn>
                  <a:cxn ang="0">
                    <a:pos x="95" y="370"/>
                  </a:cxn>
                  <a:cxn ang="0">
                    <a:pos x="88" y="535"/>
                  </a:cxn>
                  <a:cxn ang="0">
                    <a:pos x="75" y="667"/>
                  </a:cxn>
                  <a:cxn ang="0">
                    <a:pos x="66" y="670"/>
                  </a:cxn>
                  <a:cxn ang="0">
                    <a:pos x="57" y="672"/>
                  </a:cxn>
                  <a:cxn ang="0">
                    <a:pos x="46" y="674"/>
                  </a:cxn>
                  <a:cxn ang="0">
                    <a:pos x="37" y="676"/>
                  </a:cxn>
                  <a:cxn ang="0">
                    <a:pos x="28" y="679"/>
                  </a:cxn>
                  <a:cxn ang="0">
                    <a:pos x="19" y="681"/>
                  </a:cxn>
                  <a:cxn ang="0">
                    <a:pos x="10" y="683"/>
                  </a:cxn>
                  <a:cxn ang="0">
                    <a:pos x="0" y="686"/>
                  </a:cxn>
                  <a:cxn ang="0">
                    <a:pos x="7" y="591"/>
                  </a:cxn>
                  <a:cxn ang="0">
                    <a:pos x="15" y="508"/>
                  </a:cxn>
                  <a:cxn ang="0">
                    <a:pos x="25" y="431"/>
                  </a:cxn>
                  <a:cxn ang="0">
                    <a:pos x="33" y="356"/>
                  </a:cxn>
                  <a:cxn ang="0">
                    <a:pos x="38" y="279"/>
                  </a:cxn>
                  <a:cxn ang="0">
                    <a:pos x="38" y="197"/>
                  </a:cxn>
                  <a:cxn ang="0">
                    <a:pos x="33" y="106"/>
                  </a:cxn>
                  <a:cxn ang="0">
                    <a:pos x="19" y="0"/>
                  </a:cxn>
                </a:cxnLst>
                <a:rect l="0" t="0" r="r" b="b"/>
                <a:pathLst>
                  <a:path w="96" h="686">
                    <a:moveTo>
                      <a:pt x="19" y="0"/>
                    </a:moveTo>
                    <a:lnTo>
                      <a:pt x="28" y="6"/>
                    </a:lnTo>
                    <a:lnTo>
                      <a:pt x="37" y="12"/>
                    </a:lnTo>
                    <a:lnTo>
                      <a:pt x="46" y="18"/>
                    </a:lnTo>
                    <a:lnTo>
                      <a:pt x="56" y="23"/>
                    </a:lnTo>
                    <a:lnTo>
                      <a:pt x="65" y="29"/>
                    </a:lnTo>
                    <a:lnTo>
                      <a:pt x="74" y="35"/>
                    </a:lnTo>
                    <a:lnTo>
                      <a:pt x="83" y="41"/>
                    </a:lnTo>
                    <a:lnTo>
                      <a:pt x="93" y="46"/>
                    </a:lnTo>
                    <a:lnTo>
                      <a:pt x="96" y="200"/>
                    </a:lnTo>
                    <a:lnTo>
                      <a:pt x="95" y="370"/>
                    </a:lnTo>
                    <a:lnTo>
                      <a:pt x="88" y="535"/>
                    </a:lnTo>
                    <a:lnTo>
                      <a:pt x="75" y="667"/>
                    </a:lnTo>
                    <a:lnTo>
                      <a:pt x="66" y="670"/>
                    </a:lnTo>
                    <a:lnTo>
                      <a:pt x="57" y="672"/>
                    </a:lnTo>
                    <a:lnTo>
                      <a:pt x="46" y="674"/>
                    </a:lnTo>
                    <a:lnTo>
                      <a:pt x="37" y="676"/>
                    </a:lnTo>
                    <a:lnTo>
                      <a:pt x="28" y="679"/>
                    </a:lnTo>
                    <a:lnTo>
                      <a:pt x="19" y="681"/>
                    </a:lnTo>
                    <a:lnTo>
                      <a:pt x="10" y="683"/>
                    </a:lnTo>
                    <a:lnTo>
                      <a:pt x="0" y="686"/>
                    </a:lnTo>
                    <a:lnTo>
                      <a:pt x="7" y="591"/>
                    </a:lnTo>
                    <a:lnTo>
                      <a:pt x="15" y="508"/>
                    </a:lnTo>
                    <a:lnTo>
                      <a:pt x="25" y="431"/>
                    </a:lnTo>
                    <a:lnTo>
                      <a:pt x="33" y="356"/>
                    </a:lnTo>
                    <a:lnTo>
                      <a:pt x="38" y="279"/>
                    </a:lnTo>
                    <a:lnTo>
                      <a:pt x="38" y="197"/>
                    </a:lnTo>
                    <a:lnTo>
                      <a:pt x="33" y="1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663F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4" name="Freeform 966"/>
              <p:cNvSpPr>
                <a:spLocks/>
              </p:cNvSpPr>
              <p:nvPr/>
            </p:nvSpPr>
            <p:spPr bwMode="auto">
              <a:xfrm>
                <a:off x="5300" y="3508"/>
                <a:ext cx="49" cy="346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31" y="6"/>
                  </a:cxn>
                  <a:cxn ang="0">
                    <a:pos x="41" y="12"/>
                  </a:cxn>
                  <a:cxn ang="0">
                    <a:pos x="50" y="18"/>
                  </a:cxn>
                  <a:cxn ang="0">
                    <a:pos x="60" y="23"/>
                  </a:cxn>
                  <a:cxn ang="0">
                    <a:pos x="69" y="29"/>
                  </a:cxn>
                  <a:cxn ang="0">
                    <a:pos x="79" y="35"/>
                  </a:cxn>
                  <a:cxn ang="0">
                    <a:pos x="88" y="41"/>
                  </a:cxn>
                  <a:cxn ang="0">
                    <a:pos x="97" y="47"/>
                  </a:cxn>
                  <a:cxn ang="0">
                    <a:pos x="98" y="201"/>
                  </a:cxn>
                  <a:cxn ang="0">
                    <a:pos x="97" y="374"/>
                  </a:cxn>
                  <a:cxn ang="0">
                    <a:pos x="90" y="539"/>
                  </a:cxn>
                  <a:cxn ang="0">
                    <a:pos x="77" y="673"/>
                  </a:cxn>
                  <a:cxn ang="0">
                    <a:pos x="68" y="675"/>
                  </a:cxn>
                  <a:cxn ang="0">
                    <a:pos x="58" y="678"/>
                  </a:cxn>
                  <a:cxn ang="0">
                    <a:pos x="49" y="680"/>
                  </a:cxn>
                  <a:cxn ang="0">
                    <a:pos x="39" y="682"/>
                  </a:cxn>
                  <a:cxn ang="0">
                    <a:pos x="30" y="685"/>
                  </a:cxn>
                  <a:cxn ang="0">
                    <a:pos x="20" y="688"/>
                  </a:cxn>
                  <a:cxn ang="0">
                    <a:pos x="11" y="690"/>
                  </a:cxn>
                  <a:cxn ang="0">
                    <a:pos x="0" y="693"/>
                  </a:cxn>
                  <a:cxn ang="0">
                    <a:pos x="7" y="598"/>
                  </a:cxn>
                  <a:cxn ang="0">
                    <a:pos x="16" y="514"/>
                  </a:cxn>
                  <a:cxn ang="0">
                    <a:pos x="27" y="436"/>
                  </a:cxn>
                  <a:cxn ang="0">
                    <a:pos x="36" y="360"/>
                  </a:cxn>
                  <a:cxn ang="0">
                    <a:pos x="41" y="281"/>
                  </a:cxn>
                  <a:cxn ang="0">
                    <a:pos x="42" y="199"/>
                  </a:cxn>
                  <a:cxn ang="0">
                    <a:pos x="36" y="106"/>
                  </a:cxn>
                  <a:cxn ang="0">
                    <a:pos x="22" y="0"/>
                  </a:cxn>
                </a:cxnLst>
                <a:rect l="0" t="0" r="r" b="b"/>
                <a:pathLst>
                  <a:path w="98" h="693">
                    <a:moveTo>
                      <a:pt x="22" y="0"/>
                    </a:moveTo>
                    <a:lnTo>
                      <a:pt x="31" y="6"/>
                    </a:lnTo>
                    <a:lnTo>
                      <a:pt x="41" y="12"/>
                    </a:lnTo>
                    <a:lnTo>
                      <a:pt x="50" y="18"/>
                    </a:lnTo>
                    <a:lnTo>
                      <a:pt x="60" y="23"/>
                    </a:lnTo>
                    <a:lnTo>
                      <a:pt x="69" y="29"/>
                    </a:lnTo>
                    <a:lnTo>
                      <a:pt x="79" y="35"/>
                    </a:lnTo>
                    <a:lnTo>
                      <a:pt x="88" y="41"/>
                    </a:lnTo>
                    <a:lnTo>
                      <a:pt x="97" y="47"/>
                    </a:lnTo>
                    <a:lnTo>
                      <a:pt x="98" y="201"/>
                    </a:lnTo>
                    <a:lnTo>
                      <a:pt x="97" y="374"/>
                    </a:lnTo>
                    <a:lnTo>
                      <a:pt x="90" y="539"/>
                    </a:lnTo>
                    <a:lnTo>
                      <a:pt x="77" y="673"/>
                    </a:lnTo>
                    <a:lnTo>
                      <a:pt x="68" y="675"/>
                    </a:lnTo>
                    <a:lnTo>
                      <a:pt x="58" y="678"/>
                    </a:lnTo>
                    <a:lnTo>
                      <a:pt x="49" y="680"/>
                    </a:lnTo>
                    <a:lnTo>
                      <a:pt x="39" y="682"/>
                    </a:lnTo>
                    <a:lnTo>
                      <a:pt x="30" y="685"/>
                    </a:lnTo>
                    <a:lnTo>
                      <a:pt x="20" y="688"/>
                    </a:lnTo>
                    <a:lnTo>
                      <a:pt x="11" y="690"/>
                    </a:lnTo>
                    <a:lnTo>
                      <a:pt x="0" y="693"/>
                    </a:lnTo>
                    <a:lnTo>
                      <a:pt x="7" y="598"/>
                    </a:lnTo>
                    <a:lnTo>
                      <a:pt x="16" y="514"/>
                    </a:lnTo>
                    <a:lnTo>
                      <a:pt x="27" y="436"/>
                    </a:lnTo>
                    <a:lnTo>
                      <a:pt x="36" y="360"/>
                    </a:lnTo>
                    <a:lnTo>
                      <a:pt x="41" y="281"/>
                    </a:lnTo>
                    <a:lnTo>
                      <a:pt x="42" y="199"/>
                    </a:lnTo>
                    <a:lnTo>
                      <a:pt x="36" y="10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E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5" name="Freeform 967"/>
              <p:cNvSpPr>
                <a:spLocks/>
              </p:cNvSpPr>
              <p:nvPr/>
            </p:nvSpPr>
            <p:spPr bwMode="auto">
              <a:xfrm>
                <a:off x="5292" y="3504"/>
                <a:ext cx="50" cy="3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4" y="6"/>
                  </a:cxn>
                  <a:cxn ang="0">
                    <a:pos x="44" y="12"/>
                  </a:cxn>
                  <a:cxn ang="0">
                    <a:pos x="53" y="19"/>
                  </a:cxn>
                  <a:cxn ang="0">
                    <a:pos x="62" y="25"/>
                  </a:cxn>
                  <a:cxn ang="0">
                    <a:pos x="72" y="30"/>
                  </a:cxn>
                  <a:cxn ang="0">
                    <a:pos x="82" y="36"/>
                  </a:cxn>
                  <a:cxn ang="0">
                    <a:pos x="91" y="43"/>
                  </a:cxn>
                  <a:cxn ang="0">
                    <a:pos x="100" y="49"/>
                  </a:cxn>
                  <a:cxn ang="0">
                    <a:pos x="99" y="203"/>
                  </a:cxn>
                  <a:cxn ang="0">
                    <a:pos x="97" y="377"/>
                  </a:cxn>
                  <a:cxn ang="0">
                    <a:pos x="91" y="545"/>
                  </a:cxn>
                  <a:cxn ang="0">
                    <a:pos x="79" y="679"/>
                  </a:cxn>
                  <a:cxn ang="0">
                    <a:pos x="69" y="682"/>
                  </a:cxn>
                  <a:cxn ang="0">
                    <a:pos x="59" y="685"/>
                  </a:cxn>
                  <a:cxn ang="0">
                    <a:pos x="50" y="688"/>
                  </a:cxn>
                  <a:cxn ang="0">
                    <a:pos x="39" y="690"/>
                  </a:cxn>
                  <a:cxn ang="0">
                    <a:pos x="30" y="693"/>
                  </a:cxn>
                  <a:cxn ang="0">
                    <a:pos x="20" y="696"/>
                  </a:cxn>
                  <a:cxn ang="0">
                    <a:pos x="11" y="698"/>
                  </a:cxn>
                  <a:cxn ang="0">
                    <a:pos x="0" y="702"/>
                  </a:cxn>
                  <a:cxn ang="0">
                    <a:pos x="7" y="606"/>
                  </a:cxn>
                  <a:cxn ang="0">
                    <a:pos x="18" y="521"/>
                  </a:cxn>
                  <a:cxn ang="0">
                    <a:pos x="28" y="441"/>
                  </a:cxn>
                  <a:cxn ang="0">
                    <a:pos x="37" y="364"/>
                  </a:cxn>
                  <a:cxn ang="0">
                    <a:pos x="43" y="285"/>
                  </a:cxn>
                  <a:cxn ang="0">
                    <a:pos x="44" y="201"/>
                  </a:cxn>
                  <a:cxn ang="0">
                    <a:pos x="38" y="106"/>
                  </a:cxn>
                  <a:cxn ang="0">
                    <a:pos x="24" y="0"/>
                  </a:cxn>
                </a:cxnLst>
                <a:rect l="0" t="0" r="r" b="b"/>
                <a:pathLst>
                  <a:path w="100" h="702">
                    <a:moveTo>
                      <a:pt x="24" y="0"/>
                    </a:moveTo>
                    <a:lnTo>
                      <a:pt x="34" y="6"/>
                    </a:lnTo>
                    <a:lnTo>
                      <a:pt x="44" y="12"/>
                    </a:lnTo>
                    <a:lnTo>
                      <a:pt x="53" y="19"/>
                    </a:lnTo>
                    <a:lnTo>
                      <a:pt x="62" y="25"/>
                    </a:lnTo>
                    <a:lnTo>
                      <a:pt x="72" y="30"/>
                    </a:lnTo>
                    <a:lnTo>
                      <a:pt x="82" y="36"/>
                    </a:lnTo>
                    <a:lnTo>
                      <a:pt x="91" y="43"/>
                    </a:lnTo>
                    <a:lnTo>
                      <a:pt x="100" y="49"/>
                    </a:lnTo>
                    <a:lnTo>
                      <a:pt x="99" y="203"/>
                    </a:lnTo>
                    <a:lnTo>
                      <a:pt x="97" y="377"/>
                    </a:lnTo>
                    <a:lnTo>
                      <a:pt x="91" y="545"/>
                    </a:lnTo>
                    <a:lnTo>
                      <a:pt x="79" y="679"/>
                    </a:lnTo>
                    <a:lnTo>
                      <a:pt x="69" y="682"/>
                    </a:lnTo>
                    <a:lnTo>
                      <a:pt x="59" y="685"/>
                    </a:lnTo>
                    <a:lnTo>
                      <a:pt x="50" y="688"/>
                    </a:lnTo>
                    <a:lnTo>
                      <a:pt x="39" y="690"/>
                    </a:lnTo>
                    <a:lnTo>
                      <a:pt x="30" y="693"/>
                    </a:lnTo>
                    <a:lnTo>
                      <a:pt x="20" y="696"/>
                    </a:lnTo>
                    <a:lnTo>
                      <a:pt x="11" y="698"/>
                    </a:lnTo>
                    <a:lnTo>
                      <a:pt x="0" y="702"/>
                    </a:lnTo>
                    <a:lnTo>
                      <a:pt x="7" y="606"/>
                    </a:lnTo>
                    <a:lnTo>
                      <a:pt x="18" y="521"/>
                    </a:lnTo>
                    <a:lnTo>
                      <a:pt x="28" y="441"/>
                    </a:lnTo>
                    <a:lnTo>
                      <a:pt x="37" y="364"/>
                    </a:lnTo>
                    <a:lnTo>
                      <a:pt x="43" y="285"/>
                    </a:lnTo>
                    <a:lnTo>
                      <a:pt x="44" y="201"/>
                    </a:lnTo>
                    <a:lnTo>
                      <a:pt x="38" y="10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B3D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6" name="Freeform 968"/>
              <p:cNvSpPr>
                <a:spLocks/>
              </p:cNvSpPr>
              <p:nvPr/>
            </p:nvSpPr>
            <p:spPr bwMode="auto">
              <a:xfrm>
                <a:off x="5285" y="3500"/>
                <a:ext cx="52" cy="35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7" y="6"/>
                  </a:cxn>
                  <a:cxn ang="0">
                    <a:pos x="48" y="12"/>
                  </a:cxn>
                  <a:cxn ang="0">
                    <a:pos x="57" y="19"/>
                  </a:cxn>
                  <a:cxn ang="0">
                    <a:pos x="66" y="25"/>
                  </a:cxn>
                  <a:cxn ang="0">
                    <a:pos x="75" y="30"/>
                  </a:cxn>
                  <a:cxn ang="0">
                    <a:pos x="86" y="36"/>
                  </a:cxn>
                  <a:cxn ang="0">
                    <a:pos x="95" y="43"/>
                  </a:cxn>
                  <a:cxn ang="0">
                    <a:pos x="105" y="49"/>
                  </a:cxn>
                  <a:cxn ang="0">
                    <a:pos x="100" y="204"/>
                  </a:cxn>
                  <a:cxn ang="0">
                    <a:pos x="99" y="381"/>
                  </a:cxn>
                  <a:cxn ang="0">
                    <a:pos x="94" y="550"/>
                  </a:cxn>
                  <a:cxn ang="0">
                    <a:pos x="82" y="685"/>
                  </a:cxn>
                  <a:cxn ang="0">
                    <a:pos x="72" y="688"/>
                  </a:cxn>
                  <a:cxn ang="0">
                    <a:pos x="61" y="690"/>
                  </a:cxn>
                  <a:cxn ang="0">
                    <a:pos x="51" y="694"/>
                  </a:cxn>
                  <a:cxn ang="0">
                    <a:pos x="41" y="696"/>
                  </a:cxn>
                  <a:cxn ang="0">
                    <a:pos x="30" y="700"/>
                  </a:cxn>
                  <a:cxn ang="0">
                    <a:pos x="20" y="703"/>
                  </a:cxn>
                  <a:cxn ang="0">
                    <a:pos x="11" y="705"/>
                  </a:cxn>
                  <a:cxn ang="0">
                    <a:pos x="0" y="709"/>
                  </a:cxn>
                  <a:cxn ang="0">
                    <a:pos x="7" y="613"/>
                  </a:cxn>
                  <a:cxn ang="0">
                    <a:pos x="16" y="527"/>
                  </a:cxn>
                  <a:cxn ang="0">
                    <a:pos x="28" y="446"/>
                  </a:cxn>
                  <a:cxn ang="0">
                    <a:pos x="37" y="368"/>
                  </a:cxn>
                  <a:cxn ang="0">
                    <a:pos x="44" y="287"/>
                  </a:cxn>
                  <a:cxn ang="0">
                    <a:pos x="46" y="202"/>
                  </a:cxn>
                  <a:cxn ang="0">
                    <a:pos x="42" y="108"/>
                  </a:cxn>
                  <a:cxn ang="0">
                    <a:pos x="28" y="0"/>
                  </a:cxn>
                </a:cxnLst>
                <a:rect l="0" t="0" r="r" b="b"/>
                <a:pathLst>
                  <a:path w="105" h="709">
                    <a:moveTo>
                      <a:pt x="28" y="0"/>
                    </a:moveTo>
                    <a:lnTo>
                      <a:pt x="37" y="6"/>
                    </a:lnTo>
                    <a:lnTo>
                      <a:pt x="48" y="12"/>
                    </a:lnTo>
                    <a:lnTo>
                      <a:pt x="57" y="19"/>
                    </a:lnTo>
                    <a:lnTo>
                      <a:pt x="66" y="25"/>
                    </a:lnTo>
                    <a:lnTo>
                      <a:pt x="75" y="30"/>
                    </a:lnTo>
                    <a:lnTo>
                      <a:pt x="86" y="36"/>
                    </a:lnTo>
                    <a:lnTo>
                      <a:pt x="95" y="43"/>
                    </a:lnTo>
                    <a:lnTo>
                      <a:pt x="105" y="49"/>
                    </a:lnTo>
                    <a:lnTo>
                      <a:pt x="100" y="204"/>
                    </a:lnTo>
                    <a:lnTo>
                      <a:pt x="99" y="381"/>
                    </a:lnTo>
                    <a:lnTo>
                      <a:pt x="94" y="550"/>
                    </a:lnTo>
                    <a:lnTo>
                      <a:pt x="82" y="685"/>
                    </a:lnTo>
                    <a:lnTo>
                      <a:pt x="72" y="688"/>
                    </a:lnTo>
                    <a:lnTo>
                      <a:pt x="61" y="690"/>
                    </a:lnTo>
                    <a:lnTo>
                      <a:pt x="51" y="694"/>
                    </a:lnTo>
                    <a:lnTo>
                      <a:pt x="41" y="696"/>
                    </a:lnTo>
                    <a:lnTo>
                      <a:pt x="30" y="700"/>
                    </a:lnTo>
                    <a:lnTo>
                      <a:pt x="20" y="703"/>
                    </a:lnTo>
                    <a:lnTo>
                      <a:pt x="11" y="705"/>
                    </a:lnTo>
                    <a:lnTo>
                      <a:pt x="0" y="709"/>
                    </a:lnTo>
                    <a:lnTo>
                      <a:pt x="7" y="613"/>
                    </a:lnTo>
                    <a:lnTo>
                      <a:pt x="16" y="527"/>
                    </a:lnTo>
                    <a:lnTo>
                      <a:pt x="28" y="446"/>
                    </a:lnTo>
                    <a:lnTo>
                      <a:pt x="37" y="368"/>
                    </a:lnTo>
                    <a:lnTo>
                      <a:pt x="44" y="287"/>
                    </a:lnTo>
                    <a:lnTo>
                      <a:pt x="46" y="202"/>
                    </a:lnTo>
                    <a:lnTo>
                      <a:pt x="42" y="10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563D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7" name="Freeform 969"/>
              <p:cNvSpPr>
                <a:spLocks/>
              </p:cNvSpPr>
              <p:nvPr/>
            </p:nvSpPr>
            <p:spPr bwMode="auto">
              <a:xfrm>
                <a:off x="5277" y="3497"/>
                <a:ext cx="54" cy="35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9" y="5"/>
                  </a:cxn>
                  <a:cxn ang="0">
                    <a:pos x="50" y="11"/>
                  </a:cxn>
                  <a:cxn ang="0">
                    <a:pos x="59" y="18"/>
                  </a:cxn>
                  <a:cxn ang="0">
                    <a:pos x="69" y="24"/>
                  </a:cxn>
                  <a:cxn ang="0">
                    <a:pos x="79" y="30"/>
                  </a:cxn>
                  <a:cxn ang="0">
                    <a:pos x="88" y="35"/>
                  </a:cxn>
                  <a:cxn ang="0">
                    <a:pos x="98" y="42"/>
                  </a:cxn>
                  <a:cxn ang="0">
                    <a:pos x="107" y="48"/>
                  </a:cxn>
                  <a:cxn ang="0">
                    <a:pos x="102" y="205"/>
                  </a:cxn>
                  <a:cxn ang="0">
                    <a:pos x="99" y="382"/>
                  </a:cxn>
                  <a:cxn ang="0">
                    <a:pos x="95" y="554"/>
                  </a:cxn>
                  <a:cxn ang="0">
                    <a:pos x="82" y="689"/>
                  </a:cxn>
                  <a:cxn ang="0">
                    <a:pos x="72" y="693"/>
                  </a:cxn>
                  <a:cxn ang="0">
                    <a:pos x="63" y="695"/>
                  </a:cxn>
                  <a:cxn ang="0">
                    <a:pos x="52" y="699"/>
                  </a:cxn>
                  <a:cxn ang="0">
                    <a:pos x="42" y="702"/>
                  </a:cxn>
                  <a:cxn ang="0">
                    <a:pos x="31" y="706"/>
                  </a:cxn>
                  <a:cxn ang="0">
                    <a:pos x="21" y="709"/>
                  </a:cxn>
                  <a:cxn ang="0">
                    <a:pos x="11" y="711"/>
                  </a:cxn>
                  <a:cxn ang="0">
                    <a:pos x="0" y="715"/>
                  </a:cxn>
                  <a:cxn ang="0">
                    <a:pos x="7" y="619"/>
                  </a:cxn>
                  <a:cxn ang="0">
                    <a:pos x="18" y="532"/>
                  </a:cxn>
                  <a:cxn ang="0">
                    <a:pos x="29" y="450"/>
                  </a:cxn>
                  <a:cxn ang="0">
                    <a:pos x="39" y="370"/>
                  </a:cxn>
                  <a:cxn ang="0">
                    <a:pos x="46" y="289"/>
                  </a:cxn>
                  <a:cxn ang="0">
                    <a:pos x="49" y="201"/>
                  </a:cxn>
                  <a:cxn ang="0">
                    <a:pos x="44" y="107"/>
                  </a:cxn>
                  <a:cxn ang="0">
                    <a:pos x="30" y="0"/>
                  </a:cxn>
                </a:cxnLst>
                <a:rect l="0" t="0" r="r" b="b"/>
                <a:pathLst>
                  <a:path w="107" h="715">
                    <a:moveTo>
                      <a:pt x="30" y="0"/>
                    </a:moveTo>
                    <a:lnTo>
                      <a:pt x="39" y="5"/>
                    </a:lnTo>
                    <a:lnTo>
                      <a:pt x="50" y="11"/>
                    </a:lnTo>
                    <a:lnTo>
                      <a:pt x="59" y="18"/>
                    </a:lnTo>
                    <a:lnTo>
                      <a:pt x="69" y="24"/>
                    </a:lnTo>
                    <a:lnTo>
                      <a:pt x="79" y="30"/>
                    </a:lnTo>
                    <a:lnTo>
                      <a:pt x="88" y="35"/>
                    </a:lnTo>
                    <a:lnTo>
                      <a:pt x="98" y="42"/>
                    </a:lnTo>
                    <a:lnTo>
                      <a:pt x="107" y="48"/>
                    </a:lnTo>
                    <a:lnTo>
                      <a:pt x="102" y="205"/>
                    </a:lnTo>
                    <a:lnTo>
                      <a:pt x="99" y="382"/>
                    </a:lnTo>
                    <a:lnTo>
                      <a:pt x="95" y="554"/>
                    </a:lnTo>
                    <a:lnTo>
                      <a:pt x="82" y="689"/>
                    </a:lnTo>
                    <a:lnTo>
                      <a:pt x="72" y="693"/>
                    </a:lnTo>
                    <a:lnTo>
                      <a:pt x="63" y="695"/>
                    </a:lnTo>
                    <a:lnTo>
                      <a:pt x="52" y="699"/>
                    </a:lnTo>
                    <a:lnTo>
                      <a:pt x="42" y="702"/>
                    </a:lnTo>
                    <a:lnTo>
                      <a:pt x="31" y="706"/>
                    </a:lnTo>
                    <a:lnTo>
                      <a:pt x="21" y="709"/>
                    </a:lnTo>
                    <a:lnTo>
                      <a:pt x="11" y="711"/>
                    </a:lnTo>
                    <a:lnTo>
                      <a:pt x="0" y="715"/>
                    </a:lnTo>
                    <a:lnTo>
                      <a:pt x="7" y="619"/>
                    </a:lnTo>
                    <a:lnTo>
                      <a:pt x="18" y="532"/>
                    </a:lnTo>
                    <a:lnTo>
                      <a:pt x="29" y="450"/>
                    </a:lnTo>
                    <a:lnTo>
                      <a:pt x="39" y="370"/>
                    </a:lnTo>
                    <a:lnTo>
                      <a:pt x="46" y="289"/>
                    </a:lnTo>
                    <a:lnTo>
                      <a:pt x="49" y="201"/>
                    </a:lnTo>
                    <a:lnTo>
                      <a:pt x="44" y="10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513D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8" name="Freeform 970"/>
              <p:cNvSpPr>
                <a:spLocks/>
              </p:cNvSpPr>
              <p:nvPr/>
            </p:nvSpPr>
            <p:spPr bwMode="auto">
              <a:xfrm>
                <a:off x="5270" y="3493"/>
                <a:ext cx="56" cy="36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43" y="5"/>
                  </a:cxn>
                  <a:cxn ang="0">
                    <a:pos x="53" y="12"/>
                  </a:cxn>
                  <a:cxn ang="0">
                    <a:pos x="63" y="18"/>
                  </a:cxn>
                  <a:cxn ang="0">
                    <a:pos x="72" y="24"/>
                  </a:cxn>
                  <a:cxn ang="0">
                    <a:pos x="82" y="30"/>
                  </a:cxn>
                  <a:cxn ang="0">
                    <a:pos x="91" y="37"/>
                  </a:cxn>
                  <a:cxn ang="0">
                    <a:pos x="102" y="42"/>
                  </a:cxn>
                  <a:cxn ang="0">
                    <a:pos x="112" y="49"/>
                  </a:cxn>
                  <a:cxn ang="0">
                    <a:pos x="103" y="206"/>
                  </a:cxn>
                  <a:cxn ang="0">
                    <a:pos x="101" y="385"/>
                  </a:cxn>
                  <a:cxn ang="0">
                    <a:pos x="96" y="558"/>
                  </a:cxn>
                  <a:cxn ang="0">
                    <a:pos x="84" y="695"/>
                  </a:cxn>
                  <a:cxn ang="0">
                    <a:pos x="74" y="699"/>
                  </a:cxn>
                  <a:cxn ang="0">
                    <a:pos x="63" y="702"/>
                  </a:cxn>
                  <a:cxn ang="0">
                    <a:pos x="52" y="706"/>
                  </a:cxn>
                  <a:cxn ang="0">
                    <a:pos x="42" y="708"/>
                  </a:cxn>
                  <a:cxn ang="0">
                    <a:pos x="31" y="711"/>
                  </a:cxn>
                  <a:cxn ang="0">
                    <a:pos x="21" y="715"/>
                  </a:cxn>
                  <a:cxn ang="0">
                    <a:pos x="11" y="718"/>
                  </a:cxn>
                  <a:cxn ang="0">
                    <a:pos x="0" y="722"/>
                  </a:cxn>
                  <a:cxn ang="0">
                    <a:pos x="7" y="626"/>
                  </a:cxn>
                  <a:cxn ang="0">
                    <a:pos x="18" y="539"/>
                  </a:cxn>
                  <a:cxn ang="0">
                    <a:pos x="29" y="456"/>
                  </a:cxn>
                  <a:cxn ang="0">
                    <a:pos x="41" y="374"/>
                  </a:cxn>
                  <a:cxn ang="0">
                    <a:pos x="49" y="291"/>
                  </a:cxn>
                  <a:cxn ang="0">
                    <a:pos x="51" y="202"/>
                  </a:cxn>
                  <a:cxn ang="0">
                    <a:pos x="48" y="107"/>
                  </a:cxn>
                  <a:cxn ang="0">
                    <a:pos x="34" y="0"/>
                  </a:cxn>
                </a:cxnLst>
                <a:rect l="0" t="0" r="r" b="b"/>
                <a:pathLst>
                  <a:path w="112" h="722">
                    <a:moveTo>
                      <a:pt x="34" y="0"/>
                    </a:moveTo>
                    <a:lnTo>
                      <a:pt x="43" y="5"/>
                    </a:lnTo>
                    <a:lnTo>
                      <a:pt x="53" y="12"/>
                    </a:lnTo>
                    <a:lnTo>
                      <a:pt x="63" y="18"/>
                    </a:lnTo>
                    <a:lnTo>
                      <a:pt x="72" y="24"/>
                    </a:lnTo>
                    <a:lnTo>
                      <a:pt x="82" y="30"/>
                    </a:lnTo>
                    <a:lnTo>
                      <a:pt x="91" y="37"/>
                    </a:lnTo>
                    <a:lnTo>
                      <a:pt x="102" y="42"/>
                    </a:lnTo>
                    <a:lnTo>
                      <a:pt x="112" y="49"/>
                    </a:lnTo>
                    <a:lnTo>
                      <a:pt x="103" y="206"/>
                    </a:lnTo>
                    <a:lnTo>
                      <a:pt x="101" y="385"/>
                    </a:lnTo>
                    <a:lnTo>
                      <a:pt x="96" y="558"/>
                    </a:lnTo>
                    <a:lnTo>
                      <a:pt x="84" y="695"/>
                    </a:lnTo>
                    <a:lnTo>
                      <a:pt x="74" y="699"/>
                    </a:lnTo>
                    <a:lnTo>
                      <a:pt x="63" y="702"/>
                    </a:lnTo>
                    <a:lnTo>
                      <a:pt x="52" y="706"/>
                    </a:lnTo>
                    <a:lnTo>
                      <a:pt x="42" y="708"/>
                    </a:lnTo>
                    <a:lnTo>
                      <a:pt x="31" y="711"/>
                    </a:lnTo>
                    <a:lnTo>
                      <a:pt x="21" y="715"/>
                    </a:lnTo>
                    <a:lnTo>
                      <a:pt x="11" y="718"/>
                    </a:lnTo>
                    <a:lnTo>
                      <a:pt x="0" y="722"/>
                    </a:lnTo>
                    <a:lnTo>
                      <a:pt x="7" y="626"/>
                    </a:lnTo>
                    <a:lnTo>
                      <a:pt x="18" y="539"/>
                    </a:lnTo>
                    <a:lnTo>
                      <a:pt x="29" y="456"/>
                    </a:lnTo>
                    <a:lnTo>
                      <a:pt x="41" y="374"/>
                    </a:lnTo>
                    <a:lnTo>
                      <a:pt x="49" y="291"/>
                    </a:lnTo>
                    <a:lnTo>
                      <a:pt x="51" y="202"/>
                    </a:lnTo>
                    <a:lnTo>
                      <a:pt x="48" y="1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C3A2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59" name="Freeform 971"/>
              <p:cNvSpPr>
                <a:spLocks/>
              </p:cNvSpPr>
              <p:nvPr/>
            </p:nvSpPr>
            <p:spPr bwMode="auto">
              <a:xfrm>
                <a:off x="5262" y="3490"/>
                <a:ext cx="57" cy="36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14" y="49"/>
                  </a:cxn>
                  <a:cxn ang="0">
                    <a:pos x="104" y="207"/>
                  </a:cxn>
                  <a:cxn ang="0">
                    <a:pos x="101" y="389"/>
                  </a:cxn>
                  <a:cxn ang="0">
                    <a:pos x="97" y="563"/>
                  </a:cxn>
                  <a:cxn ang="0">
                    <a:pos x="86" y="701"/>
                  </a:cxn>
                  <a:cxn ang="0">
                    <a:pos x="0" y="729"/>
                  </a:cxn>
                  <a:cxn ang="0">
                    <a:pos x="7" y="633"/>
                  </a:cxn>
                  <a:cxn ang="0">
                    <a:pos x="19" y="545"/>
                  </a:cxn>
                  <a:cxn ang="0">
                    <a:pos x="30" y="460"/>
                  </a:cxn>
                  <a:cxn ang="0">
                    <a:pos x="42" y="378"/>
                  </a:cxn>
                  <a:cxn ang="0">
                    <a:pos x="50" y="292"/>
                  </a:cxn>
                  <a:cxn ang="0">
                    <a:pos x="53" y="204"/>
                  </a:cxn>
                  <a:cxn ang="0">
                    <a:pos x="50" y="107"/>
                  </a:cxn>
                  <a:cxn ang="0">
                    <a:pos x="36" y="0"/>
                  </a:cxn>
                </a:cxnLst>
                <a:rect l="0" t="0" r="r" b="b"/>
                <a:pathLst>
                  <a:path w="114" h="729">
                    <a:moveTo>
                      <a:pt x="36" y="0"/>
                    </a:moveTo>
                    <a:lnTo>
                      <a:pt x="114" y="49"/>
                    </a:lnTo>
                    <a:lnTo>
                      <a:pt x="104" y="207"/>
                    </a:lnTo>
                    <a:lnTo>
                      <a:pt x="101" y="389"/>
                    </a:lnTo>
                    <a:lnTo>
                      <a:pt x="97" y="563"/>
                    </a:lnTo>
                    <a:lnTo>
                      <a:pt x="86" y="701"/>
                    </a:lnTo>
                    <a:lnTo>
                      <a:pt x="0" y="729"/>
                    </a:lnTo>
                    <a:lnTo>
                      <a:pt x="7" y="633"/>
                    </a:lnTo>
                    <a:lnTo>
                      <a:pt x="19" y="545"/>
                    </a:lnTo>
                    <a:lnTo>
                      <a:pt x="30" y="460"/>
                    </a:lnTo>
                    <a:lnTo>
                      <a:pt x="42" y="378"/>
                    </a:lnTo>
                    <a:lnTo>
                      <a:pt x="50" y="292"/>
                    </a:lnTo>
                    <a:lnTo>
                      <a:pt x="53" y="204"/>
                    </a:lnTo>
                    <a:lnTo>
                      <a:pt x="50" y="107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73A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0" name="Freeform 972"/>
              <p:cNvSpPr>
                <a:spLocks/>
              </p:cNvSpPr>
              <p:nvPr/>
            </p:nvSpPr>
            <p:spPr bwMode="auto">
              <a:xfrm>
                <a:off x="4686" y="3864"/>
                <a:ext cx="473" cy="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6" y="11"/>
                  </a:cxn>
                  <a:cxn ang="0">
                    <a:pos x="89" y="20"/>
                  </a:cxn>
                  <a:cxn ang="0">
                    <a:pos x="130" y="27"/>
                  </a:cxn>
                  <a:cxn ang="0">
                    <a:pos x="170" y="34"/>
                  </a:cxn>
                  <a:cxn ang="0">
                    <a:pos x="210" y="38"/>
                  </a:cxn>
                  <a:cxn ang="0">
                    <a:pos x="249" y="42"/>
                  </a:cxn>
                  <a:cxn ang="0">
                    <a:pos x="288" y="45"/>
                  </a:cxn>
                  <a:cxn ang="0">
                    <a:pos x="330" y="46"/>
                  </a:cxn>
                  <a:cxn ang="0">
                    <a:pos x="371" y="48"/>
                  </a:cxn>
                  <a:cxn ang="0">
                    <a:pos x="414" y="46"/>
                  </a:cxn>
                  <a:cxn ang="0">
                    <a:pos x="460" y="45"/>
                  </a:cxn>
                  <a:cxn ang="0">
                    <a:pos x="507" y="43"/>
                  </a:cxn>
                  <a:cxn ang="0">
                    <a:pos x="558" y="40"/>
                  </a:cxn>
                  <a:cxn ang="0">
                    <a:pos x="612" y="35"/>
                  </a:cxn>
                  <a:cxn ang="0">
                    <a:pos x="670" y="30"/>
                  </a:cxn>
                  <a:cxn ang="0">
                    <a:pos x="732" y="25"/>
                  </a:cxn>
                  <a:cxn ang="0">
                    <a:pos x="769" y="18"/>
                  </a:cxn>
                  <a:cxn ang="0">
                    <a:pos x="839" y="21"/>
                  </a:cxn>
                  <a:cxn ang="0">
                    <a:pos x="946" y="35"/>
                  </a:cxn>
                  <a:cxn ang="0">
                    <a:pos x="826" y="49"/>
                  </a:cxn>
                  <a:cxn ang="0">
                    <a:pos x="736" y="61"/>
                  </a:cxn>
                  <a:cxn ang="0">
                    <a:pos x="698" y="66"/>
                  </a:cxn>
                  <a:cxn ang="0">
                    <a:pos x="660" y="71"/>
                  </a:cxn>
                  <a:cxn ang="0">
                    <a:pos x="622" y="73"/>
                  </a:cxn>
                  <a:cxn ang="0">
                    <a:pos x="585" y="75"/>
                  </a:cxn>
                  <a:cxn ang="0">
                    <a:pos x="549" y="78"/>
                  </a:cxn>
                  <a:cxn ang="0">
                    <a:pos x="513" y="78"/>
                  </a:cxn>
                  <a:cxn ang="0">
                    <a:pos x="477" y="78"/>
                  </a:cxn>
                  <a:cxn ang="0">
                    <a:pos x="443" y="78"/>
                  </a:cxn>
                  <a:cxn ang="0">
                    <a:pos x="409" y="76"/>
                  </a:cxn>
                  <a:cxn ang="0">
                    <a:pos x="376" y="75"/>
                  </a:cxn>
                  <a:cxn ang="0">
                    <a:pos x="345" y="73"/>
                  </a:cxn>
                  <a:cxn ang="0">
                    <a:pos x="314" y="71"/>
                  </a:cxn>
                  <a:cxn ang="0">
                    <a:pos x="284" y="67"/>
                  </a:cxn>
                  <a:cxn ang="0">
                    <a:pos x="255" y="65"/>
                  </a:cxn>
                  <a:cxn ang="0">
                    <a:pos x="227" y="61"/>
                  </a:cxn>
                  <a:cxn ang="0">
                    <a:pos x="202" y="57"/>
                  </a:cxn>
                  <a:cxn ang="0">
                    <a:pos x="177" y="53"/>
                  </a:cxn>
                  <a:cxn ang="0">
                    <a:pos x="154" y="49"/>
                  </a:cxn>
                  <a:cxn ang="0">
                    <a:pos x="130" y="45"/>
                  </a:cxn>
                  <a:cxn ang="0">
                    <a:pos x="111" y="41"/>
                  </a:cxn>
                  <a:cxn ang="0">
                    <a:pos x="91" y="36"/>
                  </a:cxn>
                  <a:cxn ang="0">
                    <a:pos x="74" y="31"/>
                  </a:cxn>
                  <a:cxn ang="0">
                    <a:pos x="58" y="28"/>
                  </a:cxn>
                  <a:cxn ang="0">
                    <a:pos x="44" y="23"/>
                  </a:cxn>
                  <a:cxn ang="0">
                    <a:pos x="33" y="20"/>
                  </a:cxn>
                  <a:cxn ang="0">
                    <a:pos x="22" y="16"/>
                  </a:cxn>
                  <a:cxn ang="0">
                    <a:pos x="13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946" h="78">
                    <a:moveTo>
                      <a:pt x="3" y="0"/>
                    </a:moveTo>
                    <a:lnTo>
                      <a:pt x="46" y="11"/>
                    </a:lnTo>
                    <a:lnTo>
                      <a:pt x="89" y="20"/>
                    </a:lnTo>
                    <a:lnTo>
                      <a:pt x="130" y="27"/>
                    </a:lnTo>
                    <a:lnTo>
                      <a:pt x="170" y="34"/>
                    </a:lnTo>
                    <a:lnTo>
                      <a:pt x="210" y="38"/>
                    </a:lnTo>
                    <a:lnTo>
                      <a:pt x="249" y="42"/>
                    </a:lnTo>
                    <a:lnTo>
                      <a:pt x="288" y="45"/>
                    </a:lnTo>
                    <a:lnTo>
                      <a:pt x="330" y="46"/>
                    </a:lnTo>
                    <a:lnTo>
                      <a:pt x="371" y="48"/>
                    </a:lnTo>
                    <a:lnTo>
                      <a:pt x="414" y="46"/>
                    </a:lnTo>
                    <a:lnTo>
                      <a:pt x="460" y="45"/>
                    </a:lnTo>
                    <a:lnTo>
                      <a:pt x="507" y="43"/>
                    </a:lnTo>
                    <a:lnTo>
                      <a:pt x="558" y="40"/>
                    </a:lnTo>
                    <a:lnTo>
                      <a:pt x="612" y="35"/>
                    </a:lnTo>
                    <a:lnTo>
                      <a:pt x="670" y="30"/>
                    </a:lnTo>
                    <a:lnTo>
                      <a:pt x="732" y="25"/>
                    </a:lnTo>
                    <a:lnTo>
                      <a:pt x="769" y="18"/>
                    </a:lnTo>
                    <a:lnTo>
                      <a:pt x="839" y="21"/>
                    </a:lnTo>
                    <a:lnTo>
                      <a:pt x="946" y="35"/>
                    </a:lnTo>
                    <a:lnTo>
                      <a:pt x="826" y="49"/>
                    </a:lnTo>
                    <a:lnTo>
                      <a:pt x="736" y="61"/>
                    </a:lnTo>
                    <a:lnTo>
                      <a:pt x="698" y="66"/>
                    </a:lnTo>
                    <a:lnTo>
                      <a:pt x="660" y="71"/>
                    </a:lnTo>
                    <a:lnTo>
                      <a:pt x="622" y="73"/>
                    </a:lnTo>
                    <a:lnTo>
                      <a:pt x="585" y="75"/>
                    </a:lnTo>
                    <a:lnTo>
                      <a:pt x="549" y="78"/>
                    </a:lnTo>
                    <a:lnTo>
                      <a:pt x="513" y="78"/>
                    </a:lnTo>
                    <a:lnTo>
                      <a:pt x="477" y="78"/>
                    </a:lnTo>
                    <a:lnTo>
                      <a:pt x="443" y="78"/>
                    </a:lnTo>
                    <a:lnTo>
                      <a:pt x="409" y="76"/>
                    </a:lnTo>
                    <a:lnTo>
                      <a:pt x="376" y="75"/>
                    </a:lnTo>
                    <a:lnTo>
                      <a:pt x="345" y="73"/>
                    </a:lnTo>
                    <a:lnTo>
                      <a:pt x="314" y="71"/>
                    </a:lnTo>
                    <a:lnTo>
                      <a:pt x="284" y="67"/>
                    </a:lnTo>
                    <a:lnTo>
                      <a:pt x="255" y="65"/>
                    </a:lnTo>
                    <a:lnTo>
                      <a:pt x="227" y="61"/>
                    </a:lnTo>
                    <a:lnTo>
                      <a:pt x="202" y="57"/>
                    </a:lnTo>
                    <a:lnTo>
                      <a:pt x="177" y="53"/>
                    </a:lnTo>
                    <a:lnTo>
                      <a:pt x="154" y="49"/>
                    </a:lnTo>
                    <a:lnTo>
                      <a:pt x="130" y="45"/>
                    </a:lnTo>
                    <a:lnTo>
                      <a:pt x="111" y="41"/>
                    </a:lnTo>
                    <a:lnTo>
                      <a:pt x="91" y="36"/>
                    </a:lnTo>
                    <a:lnTo>
                      <a:pt x="74" y="31"/>
                    </a:lnTo>
                    <a:lnTo>
                      <a:pt x="58" y="28"/>
                    </a:lnTo>
                    <a:lnTo>
                      <a:pt x="44" y="23"/>
                    </a:lnTo>
                    <a:lnTo>
                      <a:pt x="33" y="20"/>
                    </a:lnTo>
                    <a:lnTo>
                      <a:pt x="22" y="16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1" name="Freeform 973"/>
              <p:cNvSpPr>
                <a:spLocks/>
              </p:cNvSpPr>
              <p:nvPr/>
            </p:nvSpPr>
            <p:spPr bwMode="auto">
              <a:xfrm>
                <a:off x="4824" y="3903"/>
                <a:ext cx="17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8"/>
                  </a:cxn>
                  <a:cxn ang="0">
                    <a:pos x="128" y="8"/>
                  </a:cxn>
                  <a:cxn ang="0">
                    <a:pos x="189" y="8"/>
                  </a:cxn>
                  <a:cxn ang="0">
                    <a:pos x="252" y="4"/>
                  </a:cxn>
                  <a:cxn ang="0">
                    <a:pos x="260" y="27"/>
                  </a:cxn>
                  <a:cxn ang="0">
                    <a:pos x="278" y="54"/>
                  </a:cxn>
                  <a:cxn ang="0">
                    <a:pos x="319" y="71"/>
                  </a:cxn>
                  <a:cxn ang="0">
                    <a:pos x="352" y="92"/>
                  </a:cxn>
                  <a:cxn ang="0">
                    <a:pos x="291" y="92"/>
                  </a:cxn>
                  <a:cxn ang="0">
                    <a:pos x="211" y="84"/>
                  </a:cxn>
                  <a:cxn ang="0">
                    <a:pos x="135" y="74"/>
                  </a:cxn>
                  <a:cxn ang="0">
                    <a:pos x="83" y="64"/>
                  </a:cxn>
                  <a:cxn ang="0">
                    <a:pos x="20" y="25"/>
                  </a:cxn>
                  <a:cxn ang="0">
                    <a:pos x="0" y="0"/>
                  </a:cxn>
                </a:cxnLst>
                <a:rect l="0" t="0" r="r" b="b"/>
                <a:pathLst>
                  <a:path w="352" h="92">
                    <a:moveTo>
                      <a:pt x="0" y="0"/>
                    </a:moveTo>
                    <a:lnTo>
                      <a:pt x="46" y="8"/>
                    </a:lnTo>
                    <a:lnTo>
                      <a:pt x="128" y="8"/>
                    </a:lnTo>
                    <a:lnTo>
                      <a:pt x="189" y="8"/>
                    </a:lnTo>
                    <a:lnTo>
                      <a:pt x="252" y="4"/>
                    </a:lnTo>
                    <a:lnTo>
                      <a:pt x="260" y="27"/>
                    </a:lnTo>
                    <a:lnTo>
                      <a:pt x="278" y="54"/>
                    </a:lnTo>
                    <a:lnTo>
                      <a:pt x="319" y="71"/>
                    </a:lnTo>
                    <a:lnTo>
                      <a:pt x="352" y="92"/>
                    </a:lnTo>
                    <a:lnTo>
                      <a:pt x="291" y="92"/>
                    </a:lnTo>
                    <a:lnTo>
                      <a:pt x="211" y="84"/>
                    </a:lnTo>
                    <a:lnTo>
                      <a:pt x="135" y="74"/>
                    </a:lnTo>
                    <a:lnTo>
                      <a:pt x="83" y="64"/>
                    </a:lnTo>
                    <a:lnTo>
                      <a:pt x="2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2" name="Freeform 974"/>
              <p:cNvSpPr>
                <a:spLocks/>
              </p:cNvSpPr>
              <p:nvPr/>
            </p:nvSpPr>
            <p:spPr bwMode="auto">
              <a:xfrm>
                <a:off x="4792" y="3942"/>
                <a:ext cx="309" cy="76"/>
              </a:xfrm>
              <a:custGeom>
                <a:avLst/>
                <a:gdLst/>
                <a:ahLst/>
                <a:cxnLst>
                  <a:cxn ang="0">
                    <a:pos x="171" y="0"/>
                  </a:cxn>
                  <a:cxn ang="0">
                    <a:pos x="134" y="0"/>
                  </a:cxn>
                  <a:cxn ang="0">
                    <a:pos x="75" y="20"/>
                  </a:cxn>
                  <a:cxn ang="0">
                    <a:pos x="14" y="47"/>
                  </a:cxn>
                  <a:cxn ang="0">
                    <a:pos x="3" y="60"/>
                  </a:cxn>
                  <a:cxn ang="0">
                    <a:pos x="0" y="71"/>
                  </a:cxn>
                  <a:cxn ang="0">
                    <a:pos x="5" y="82"/>
                  </a:cxn>
                  <a:cxn ang="0">
                    <a:pos x="15" y="91"/>
                  </a:cxn>
                  <a:cxn ang="0">
                    <a:pos x="33" y="100"/>
                  </a:cxn>
                  <a:cxn ang="0">
                    <a:pos x="53" y="107"/>
                  </a:cxn>
                  <a:cxn ang="0">
                    <a:pos x="77" y="114"/>
                  </a:cxn>
                  <a:cxn ang="0">
                    <a:pos x="105" y="120"/>
                  </a:cxn>
                  <a:cxn ang="0">
                    <a:pos x="134" y="126"/>
                  </a:cxn>
                  <a:cxn ang="0">
                    <a:pos x="163" y="130"/>
                  </a:cxn>
                  <a:cxn ang="0">
                    <a:pos x="191" y="134"/>
                  </a:cxn>
                  <a:cxn ang="0">
                    <a:pos x="218" y="137"/>
                  </a:cxn>
                  <a:cxn ang="0">
                    <a:pos x="242" y="139"/>
                  </a:cxn>
                  <a:cxn ang="0">
                    <a:pos x="263" y="142"/>
                  </a:cxn>
                  <a:cxn ang="0">
                    <a:pos x="279" y="143"/>
                  </a:cxn>
                  <a:cxn ang="0">
                    <a:pos x="289" y="144"/>
                  </a:cxn>
                  <a:cxn ang="0">
                    <a:pos x="478" y="151"/>
                  </a:cxn>
                  <a:cxn ang="0">
                    <a:pos x="619" y="134"/>
                  </a:cxn>
                  <a:cxn ang="0">
                    <a:pos x="595" y="121"/>
                  </a:cxn>
                  <a:cxn ang="0">
                    <a:pos x="572" y="109"/>
                  </a:cxn>
                  <a:cxn ang="0">
                    <a:pos x="549" y="98"/>
                  </a:cxn>
                  <a:cxn ang="0">
                    <a:pos x="528" y="86"/>
                  </a:cxn>
                  <a:cxn ang="0">
                    <a:pos x="506" y="74"/>
                  </a:cxn>
                  <a:cxn ang="0">
                    <a:pos x="485" y="61"/>
                  </a:cxn>
                  <a:cxn ang="0">
                    <a:pos x="464" y="47"/>
                  </a:cxn>
                  <a:cxn ang="0">
                    <a:pos x="443" y="32"/>
                  </a:cxn>
                  <a:cxn ang="0">
                    <a:pos x="413" y="31"/>
                  </a:cxn>
                  <a:cxn ang="0">
                    <a:pos x="400" y="31"/>
                  </a:cxn>
                  <a:cxn ang="0">
                    <a:pos x="386" y="30"/>
                  </a:cxn>
                  <a:cxn ang="0">
                    <a:pos x="371" y="30"/>
                  </a:cxn>
                  <a:cxn ang="0">
                    <a:pos x="356" y="29"/>
                  </a:cxn>
                  <a:cxn ang="0">
                    <a:pos x="339" y="29"/>
                  </a:cxn>
                  <a:cxn ang="0">
                    <a:pos x="323" y="28"/>
                  </a:cxn>
                  <a:cxn ang="0">
                    <a:pos x="306" y="26"/>
                  </a:cxn>
                  <a:cxn ang="0">
                    <a:pos x="288" y="25"/>
                  </a:cxn>
                  <a:cxn ang="0">
                    <a:pos x="271" y="23"/>
                  </a:cxn>
                  <a:cxn ang="0">
                    <a:pos x="255" y="22"/>
                  </a:cxn>
                  <a:cxn ang="0">
                    <a:pos x="238" y="18"/>
                  </a:cxn>
                  <a:cxn ang="0">
                    <a:pos x="223" y="16"/>
                  </a:cxn>
                  <a:cxn ang="0">
                    <a:pos x="208" y="13"/>
                  </a:cxn>
                  <a:cxn ang="0">
                    <a:pos x="194" y="9"/>
                  </a:cxn>
                  <a:cxn ang="0">
                    <a:pos x="181" y="5"/>
                  </a:cxn>
                  <a:cxn ang="0">
                    <a:pos x="171" y="0"/>
                  </a:cxn>
                </a:cxnLst>
                <a:rect l="0" t="0" r="r" b="b"/>
                <a:pathLst>
                  <a:path w="619" h="151">
                    <a:moveTo>
                      <a:pt x="171" y="0"/>
                    </a:moveTo>
                    <a:lnTo>
                      <a:pt x="134" y="0"/>
                    </a:lnTo>
                    <a:lnTo>
                      <a:pt x="75" y="20"/>
                    </a:lnTo>
                    <a:lnTo>
                      <a:pt x="14" y="47"/>
                    </a:lnTo>
                    <a:lnTo>
                      <a:pt x="3" y="60"/>
                    </a:lnTo>
                    <a:lnTo>
                      <a:pt x="0" y="71"/>
                    </a:lnTo>
                    <a:lnTo>
                      <a:pt x="5" y="82"/>
                    </a:lnTo>
                    <a:lnTo>
                      <a:pt x="15" y="91"/>
                    </a:lnTo>
                    <a:lnTo>
                      <a:pt x="33" y="100"/>
                    </a:lnTo>
                    <a:lnTo>
                      <a:pt x="53" y="107"/>
                    </a:lnTo>
                    <a:lnTo>
                      <a:pt x="77" y="114"/>
                    </a:lnTo>
                    <a:lnTo>
                      <a:pt x="105" y="120"/>
                    </a:lnTo>
                    <a:lnTo>
                      <a:pt x="134" y="126"/>
                    </a:lnTo>
                    <a:lnTo>
                      <a:pt x="163" y="130"/>
                    </a:lnTo>
                    <a:lnTo>
                      <a:pt x="191" y="134"/>
                    </a:lnTo>
                    <a:lnTo>
                      <a:pt x="218" y="137"/>
                    </a:lnTo>
                    <a:lnTo>
                      <a:pt x="242" y="139"/>
                    </a:lnTo>
                    <a:lnTo>
                      <a:pt x="263" y="142"/>
                    </a:lnTo>
                    <a:lnTo>
                      <a:pt x="279" y="143"/>
                    </a:lnTo>
                    <a:lnTo>
                      <a:pt x="289" y="144"/>
                    </a:lnTo>
                    <a:lnTo>
                      <a:pt x="478" y="151"/>
                    </a:lnTo>
                    <a:lnTo>
                      <a:pt x="619" y="134"/>
                    </a:lnTo>
                    <a:lnTo>
                      <a:pt x="595" y="121"/>
                    </a:lnTo>
                    <a:lnTo>
                      <a:pt x="572" y="109"/>
                    </a:lnTo>
                    <a:lnTo>
                      <a:pt x="549" y="98"/>
                    </a:lnTo>
                    <a:lnTo>
                      <a:pt x="528" y="86"/>
                    </a:lnTo>
                    <a:lnTo>
                      <a:pt x="506" y="74"/>
                    </a:lnTo>
                    <a:lnTo>
                      <a:pt x="485" y="61"/>
                    </a:lnTo>
                    <a:lnTo>
                      <a:pt x="464" y="47"/>
                    </a:lnTo>
                    <a:lnTo>
                      <a:pt x="443" y="32"/>
                    </a:lnTo>
                    <a:lnTo>
                      <a:pt x="413" y="31"/>
                    </a:lnTo>
                    <a:lnTo>
                      <a:pt x="400" y="31"/>
                    </a:lnTo>
                    <a:lnTo>
                      <a:pt x="386" y="30"/>
                    </a:lnTo>
                    <a:lnTo>
                      <a:pt x="371" y="30"/>
                    </a:lnTo>
                    <a:lnTo>
                      <a:pt x="356" y="29"/>
                    </a:lnTo>
                    <a:lnTo>
                      <a:pt x="339" y="29"/>
                    </a:lnTo>
                    <a:lnTo>
                      <a:pt x="323" y="28"/>
                    </a:lnTo>
                    <a:lnTo>
                      <a:pt x="306" y="26"/>
                    </a:lnTo>
                    <a:lnTo>
                      <a:pt x="288" y="25"/>
                    </a:lnTo>
                    <a:lnTo>
                      <a:pt x="271" y="23"/>
                    </a:lnTo>
                    <a:lnTo>
                      <a:pt x="255" y="22"/>
                    </a:lnTo>
                    <a:lnTo>
                      <a:pt x="238" y="18"/>
                    </a:lnTo>
                    <a:lnTo>
                      <a:pt x="223" y="16"/>
                    </a:lnTo>
                    <a:lnTo>
                      <a:pt x="208" y="13"/>
                    </a:lnTo>
                    <a:lnTo>
                      <a:pt x="194" y="9"/>
                    </a:lnTo>
                    <a:lnTo>
                      <a:pt x="181" y="5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7C42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3" name="Freeform 975"/>
              <p:cNvSpPr>
                <a:spLocks/>
              </p:cNvSpPr>
              <p:nvPr/>
            </p:nvSpPr>
            <p:spPr bwMode="auto">
              <a:xfrm>
                <a:off x="4829" y="3901"/>
                <a:ext cx="1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14"/>
                  </a:cxn>
                  <a:cxn ang="0">
                    <a:pos x="28" y="27"/>
                  </a:cxn>
                  <a:cxn ang="0">
                    <a:pos x="42" y="37"/>
                  </a:cxn>
                  <a:cxn ang="0">
                    <a:pos x="54" y="47"/>
                  </a:cxn>
                  <a:cxn ang="0">
                    <a:pos x="68" y="55"/>
                  </a:cxn>
                  <a:cxn ang="0">
                    <a:pos x="81" y="63"/>
                  </a:cxn>
                  <a:cxn ang="0">
                    <a:pos x="93" y="69"/>
                  </a:cxn>
                  <a:cxn ang="0">
                    <a:pos x="107" y="75"/>
                  </a:cxn>
                  <a:cxn ang="0">
                    <a:pos x="121" y="80"/>
                  </a:cxn>
                  <a:cxn ang="0">
                    <a:pos x="135" y="83"/>
                  </a:cxn>
                  <a:cxn ang="0">
                    <a:pos x="150" y="86"/>
                  </a:cxn>
                  <a:cxn ang="0">
                    <a:pos x="166" y="89"/>
                  </a:cxn>
                  <a:cxn ang="0">
                    <a:pos x="182" y="90"/>
                  </a:cxn>
                  <a:cxn ang="0">
                    <a:pos x="199" y="91"/>
                  </a:cxn>
                  <a:cxn ang="0">
                    <a:pos x="217" y="92"/>
                  </a:cxn>
                  <a:cxn ang="0">
                    <a:pos x="236" y="92"/>
                  </a:cxn>
                  <a:cxn ang="0">
                    <a:pos x="221" y="83"/>
                  </a:cxn>
                  <a:cxn ang="0">
                    <a:pos x="210" y="75"/>
                  </a:cxn>
                  <a:cxn ang="0">
                    <a:pos x="199" y="67"/>
                  </a:cxn>
                  <a:cxn ang="0">
                    <a:pos x="190" y="58"/>
                  </a:cxn>
                  <a:cxn ang="0">
                    <a:pos x="182" y="50"/>
                  </a:cxn>
                  <a:cxn ang="0">
                    <a:pos x="174" y="39"/>
                  </a:cxn>
                  <a:cxn ang="0">
                    <a:pos x="165" y="28"/>
                  </a:cxn>
                  <a:cxn ang="0">
                    <a:pos x="154" y="14"/>
                  </a:cxn>
                  <a:cxn ang="0">
                    <a:pos x="100" y="14"/>
                  </a:cxn>
                  <a:cxn ang="0">
                    <a:pos x="0" y="0"/>
                  </a:cxn>
                </a:cxnLst>
                <a:rect l="0" t="0" r="r" b="b"/>
                <a:pathLst>
                  <a:path w="236" h="92">
                    <a:moveTo>
                      <a:pt x="0" y="0"/>
                    </a:moveTo>
                    <a:lnTo>
                      <a:pt x="14" y="14"/>
                    </a:lnTo>
                    <a:lnTo>
                      <a:pt x="28" y="27"/>
                    </a:lnTo>
                    <a:lnTo>
                      <a:pt x="42" y="37"/>
                    </a:lnTo>
                    <a:lnTo>
                      <a:pt x="54" y="47"/>
                    </a:lnTo>
                    <a:lnTo>
                      <a:pt x="68" y="55"/>
                    </a:lnTo>
                    <a:lnTo>
                      <a:pt x="81" y="63"/>
                    </a:lnTo>
                    <a:lnTo>
                      <a:pt x="93" y="69"/>
                    </a:lnTo>
                    <a:lnTo>
                      <a:pt x="107" y="75"/>
                    </a:lnTo>
                    <a:lnTo>
                      <a:pt x="121" y="80"/>
                    </a:lnTo>
                    <a:lnTo>
                      <a:pt x="135" y="83"/>
                    </a:lnTo>
                    <a:lnTo>
                      <a:pt x="150" y="86"/>
                    </a:lnTo>
                    <a:lnTo>
                      <a:pt x="166" y="89"/>
                    </a:lnTo>
                    <a:lnTo>
                      <a:pt x="182" y="90"/>
                    </a:lnTo>
                    <a:lnTo>
                      <a:pt x="199" y="91"/>
                    </a:lnTo>
                    <a:lnTo>
                      <a:pt x="217" y="92"/>
                    </a:lnTo>
                    <a:lnTo>
                      <a:pt x="236" y="92"/>
                    </a:lnTo>
                    <a:lnTo>
                      <a:pt x="221" y="83"/>
                    </a:lnTo>
                    <a:lnTo>
                      <a:pt x="210" y="75"/>
                    </a:lnTo>
                    <a:lnTo>
                      <a:pt x="199" y="67"/>
                    </a:lnTo>
                    <a:lnTo>
                      <a:pt x="190" y="58"/>
                    </a:lnTo>
                    <a:lnTo>
                      <a:pt x="182" y="50"/>
                    </a:lnTo>
                    <a:lnTo>
                      <a:pt x="174" y="39"/>
                    </a:lnTo>
                    <a:lnTo>
                      <a:pt x="165" y="28"/>
                    </a:lnTo>
                    <a:lnTo>
                      <a:pt x="154" y="14"/>
                    </a:lnTo>
                    <a:lnTo>
                      <a:pt x="10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4" name="Freeform 976"/>
              <p:cNvSpPr>
                <a:spLocks/>
              </p:cNvSpPr>
              <p:nvPr/>
            </p:nvSpPr>
            <p:spPr bwMode="auto">
              <a:xfrm>
                <a:off x="4786" y="3937"/>
                <a:ext cx="250" cy="8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4" y="30"/>
                  </a:cxn>
                  <a:cxn ang="0">
                    <a:pos x="0" y="71"/>
                  </a:cxn>
                  <a:cxn ang="0">
                    <a:pos x="6" y="83"/>
                  </a:cxn>
                  <a:cxn ang="0">
                    <a:pos x="17" y="96"/>
                  </a:cxn>
                  <a:cxn ang="0">
                    <a:pos x="33" y="106"/>
                  </a:cxn>
                  <a:cxn ang="0">
                    <a:pos x="54" y="114"/>
                  </a:cxn>
                  <a:cxn ang="0">
                    <a:pos x="77" y="123"/>
                  </a:cxn>
                  <a:cxn ang="0">
                    <a:pos x="102" y="129"/>
                  </a:cxn>
                  <a:cxn ang="0">
                    <a:pos x="131" y="135"/>
                  </a:cxn>
                  <a:cxn ang="0">
                    <a:pos x="160" y="140"/>
                  </a:cxn>
                  <a:cxn ang="0">
                    <a:pos x="190" y="144"/>
                  </a:cxn>
                  <a:cxn ang="0">
                    <a:pos x="220" y="148"/>
                  </a:cxn>
                  <a:cxn ang="0">
                    <a:pos x="249" y="150"/>
                  </a:cxn>
                  <a:cxn ang="0">
                    <a:pos x="277" y="154"/>
                  </a:cxn>
                  <a:cxn ang="0">
                    <a:pos x="303" y="155"/>
                  </a:cxn>
                  <a:cxn ang="0">
                    <a:pos x="327" y="157"/>
                  </a:cxn>
                  <a:cxn ang="0">
                    <a:pos x="348" y="159"/>
                  </a:cxn>
                  <a:cxn ang="0">
                    <a:pos x="364" y="161"/>
                  </a:cxn>
                  <a:cxn ang="0">
                    <a:pos x="500" y="161"/>
                  </a:cxn>
                  <a:cxn ang="0">
                    <a:pos x="432" y="114"/>
                  </a:cxn>
                  <a:cxn ang="0">
                    <a:pos x="382" y="37"/>
                  </a:cxn>
                  <a:cxn ang="0">
                    <a:pos x="291" y="37"/>
                  </a:cxn>
                  <a:cxn ang="0">
                    <a:pos x="173" y="17"/>
                  </a:cxn>
                  <a:cxn ang="0">
                    <a:pos x="132" y="0"/>
                  </a:cxn>
                </a:cxnLst>
                <a:rect l="0" t="0" r="r" b="b"/>
                <a:pathLst>
                  <a:path w="500" h="161">
                    <a:moveTo>
                      <a:pt x="132" y="0"/>
                    </a:moveTo>
                    <a:lnTo>
                      <a:pt x="64" y="30"/>
                    </a:lnTo>
                    <a:lnTo>
                      <a:pt x="0" y="71"/>
                    </a:lnTo>
                    <a:lnTo>
                      <a:pt x="6" y="83"/>
                    </a:lnTo>
                    <a:lnTo>
                      <a:pt x="17" y="96"/>
                    </a:lnTo>
                    <a:lnTo>
                      <a:pt x="33" y="106"/>
                    </a:lnTo>
                    <a:lnTo>
                      <a:pt x="54" y="114"/>
                    </a:lnTo>
                    <a:lnTo>
                      <a:pt x="77" y="123"/>
                    </a:lnTo>
                    <a:lnTo>
                      <a:pt x="102" y="129"/>
                    </a:lnTo>
                    <a:lnTo>
                      <a:pt x="131" y="135"/>
                    </a:lnTo>
                    <a:lnTo>
                      <a:pt x="160" y="140"/>
                    </a:lnTo>
                    <a:lnTo>
                      <a:pt x="190" y="144"/>
                    </a:lnTo>
                    <a:lnTo>
                      <a:pt x="220" y="148"/>
                    </a:lnTo>
                    <a:lnTo>
                      <a:pt x="249" y="150"/>
                    </a:lnTo>
                    <a:lnTo>
                      <a:pt x="277" y="154"/>
                    </a:lnTo>
                    <a:lnTo>
                      <a:pt x="303" y="155"/>
                    </a:lnTo>
                    <a:lnTo>
                      <a:pt x="327" y="157"/>
                    </a:lnTo>
                    <a:lnTo>
                      <a:pt x="348" y="159"/>
                    </a:lnTo>
                    <a:lnTo>
                      <a:pt x="364" y="161"/>
                    </a:lnTo>
                    <a:lnTo>
                      <a:pt x="500" y="161"/>
                    </a:lnTo>
                    <a:lnTo>
                      <a:pt x="432" y="114"/>
                    </a:lnTo>
                    <a:lnTo>
                      <a:pt x="382" y="37"/>
                    </a:lnTo>
                    <a:lnTo>
                      <a:pt x="291" y="37"/>
                    </a:lnTo>
                    <a:lnTo>
                      <a:pt x="173" y="17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9670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0065" name="Freeform 977"/>
              <p:cNvSpPr>
                <a:spLocks/>
              </p:cNvSpPr>
              <p:nvPr/>
            </p:nvSpPr>
            <p:spPr bwMode="auto">
              <a:xfrm>
                <a:off x="5015" y="3395"/>
                <a:ext cx="33" cy="386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66" y="770"/>
                  </a:cxn>
                  <a:cxn ang="0">
                    <a:pos x="15" y="750"/>
                  </a:cxn>
                  <a:cxn ang="0">
                    <a:pos x="16" y="563"/>
                  </a:cxn>
                  <a:cxn ang="0">
                    <a:pos x="21" y="374"/>
                  </a:cxn>
                  <a:cxn ang="0">
                    <a:pos x="27" y="185"/>
                  </a:cxn>
                  <a:cxn ang="0">
                    <a:pos x="36" y="0"/>
                  </a:cxn>
                  <a:cxn ang="0">
                    <a:pos x="9" y="21"/>
                  </a:cxn>
                  <a:cxn ang="0">
                    <a:pos x="8" y="206"/>
                  </a:cxn>
                  <a:cxn ang="0">
                    <a:pos x="5" y="393"/>
                  </a:cxn>
                  <a:cxn ang="0">
                    <a:pos x="0" y="579"/>
                  </a:cxn>
                  <a:cxn ang="0">
                    <a:pos x="0" y="765"/>
                  </a:cxn>
                </a:cxnLst>
                <a:rect l="0" t="0" r="r" b="b"/>
                <a:pathLst>
                  <a:path w="66" h="770">
                    <a:moveTo>
                      <a:pt x="0" y="765"/>
                    </a:moveTo>
                    <a:lnTo>
                      <a:pt x="66" y="770"/>
                    </a:lnTo>
                    <a:lnTo>
                      <a:pt x="15" y="750"/>
                    </a:lnTo>
                    <a:lnTo>
                      <a:pt x="16" y="563"/>
                    </a:lnTo>
                    <a:lnTo>
                      <a:pt x="21" y="374"/>
                    </a:lnTo>
                    <a:lnTo>
                      <a:pt x="27" y="185"/>
                    </a:lnTo>
                    <a:lnTo>
                      <a:pt x="36" y="0"/>
                    </a:lnTo>
                    <a:lnTo>
                      <a:pt x="9" y="21"/>
                    </a:lnTo>
                    <a:lnTo>
                      <a:pt x="8" y="206"/>
                    </a:lnTo>
                    <a:lnTo>
                      <a:pt x="5" y="393"/>
                    </a:lnTo>
                    <a:lnTo>
                      <a:pt x="0" y="579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E0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90066" name="Picture 978" descr="apchart_do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1" y="3068"/>
              <a:ext cx="499" cy="324"/>
            </a:xfrm>
            <a:prstGeom prst="rect">
              <a:avLst/>
            </a:prstGeom>
            <a:noFill/>
          </p:spPr>
        </p:pic>
        <p:pic>
          <p:nvPicPr>
            <p:cNvPr id="90067" name="Picture 979" descr="molecul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83" y="2932"/>
              <a:ext cx="436" cy="499"/>
            </a:xfrm>
            <a:prstGeom prst="rect">
              <a:avLst/>
            </a:prstGeom>
            <a:noFill/>
          </p:spPr>
        </p:pic>
        <p:graphicFrame>
          <p:nvGraphicFramePr>
            <p:cNvPr id="90068" name="Object 980"/>
            <p:cNvGraphicFramePr>
              <a:graphicFrameLocks/>
            </p:cNvGraphicFramePr>
            <p:nvPr/>
          </p:nvGraphicFramePr>
          <p:xfrm>
            <a:off x="204" y="3192"/>
            <a:ext cx="283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78" name="Clip" r:id="rId7" imgW="3657600" imgH="2212920" progId="">
                    <p:embed/>
                  </p:oleObj>
                </mc:Choice>
                <mc:Fallback>
                  <p:oleObj name="Clip" r:id="rId7" imgW="3657600" imgH="2212920" progId="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3192"/>
                          <a:ext cx="283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069" name="Picture 981" descr="MRI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7" y="3023"/>
              <a:ext cx="230" cy="164"/>
            </a:xfrm>
            <a:prstGeom prst="rect">
              <a:avLst/>
            </a:prstGeom>
            <a:noFill/>
          </p:spPr>
        </p:pic>
        <p:pic>
          <p:nvPicPr>
            <p:cNvPr id="90070" name="Picture 982" descr="aa-fmr-slices-fmr.jpg (153663 bytes)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9" y="2932"/>
              <a:ext cx="190" cy="126"/>
            </a:xfrm>
            <a:prstGeom prst="rect">
              <a:avLst/>
            </a:prstGeom>
            <a:noFill/>
          </p:spPr>
        </p:pic>
        <p:sp>
          <p:nvSpPr>
            <p:cNvPr id="90071" name="AutoShape 983"/>
            <p:cNvSpPr>
              <a:spLocks noChangeArrowheads="1"/>
            </p:cNvSpPr>
            <p:nvPr/>
          </p:nvSpPr>
          <p:spPr bwMode="auto">
            <a:xfrm>
              <a:off x="102" y="3475"/>
              <a:ext cx="1497" cy="725"/>
            </a:xfrm>
            <a:prstGeom prst="wedgeEllipseCallout">
              <a:avLst>
                <a:gd name="adj1" fmla="val 21944"/>
                <a:gd name="adj2" fmla="val -8296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Vectors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1000" i="1" baseline="-25000">
                  <a:solidFill>
                    <a:srgbClr val="000000"/>
                  </a:solidFill>
                  <a:latin typeface="Arial" charset="0"/>
                </a:rPr>
                <a:t>p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quadratic form</a:t>
              </a:r>
            </a:p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Strings </a:t>
              </a:r>
            </a:p>
            <a:p>
              <a:pPr marL="179388" lvl="1" defTabSz="914400" eaLnBrk="1" hangingPunct="1">
                <a:buClrTx/>
                <a:buSzTx/>
                <a:buFontTx/>
                <a:buChar char="•"/>
              </a:pP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 (weighted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)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edit</a:t>
              </a: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and</a:t>
              </a:r>
              <a:br>
                <a:rPr lang="en-US" sz="100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  </a:t>
              </a:r>
              <a:r>
                <a:rPr lang="en-US" sz="1000" i="1">
                  <a:solidFill>
                    <a:srgbClr val="000000"/>
                  </a:solidFill>
                  <a:latin typeface="Arial" charset="0"/>
                </a:rPr>
                <a:t>protein sequence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2" name="AutoShape 984"/>
            <p:cNvSpPr>
              <a:spLocks noChangeArrowheads="1"/>
            </p:cNvSpPr>
            <p:nvPr/>
          </p:nvSpPr>
          <p:spPr bwMode="auto">
            <a:xfrm>
              <a:off x="1655" y="3475"/>
              <a:ext cx="1078" cy="725"/>
            </a:xfrm>
            <a:prstGeom prst="wedgeEllipseCallout">
              <a:avLst>
                <a:gd name="adj1" fmla="val 13171"/>
                <a:gd name="adj2" fmla="val -8269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Insert, delete,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range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k-NN query,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Incremental k-NN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0073" name="AutoShape 985"/>
            <p:cNvSpPr>
              <a:spLocks noChangeArrowheads="1"/>
            </p:cNvSpPr>
            <p:nvPr/>
          </p:nvSpPr>
          <p:spPr bwMode="auto">
            <a:xfrm>
              <a:off x="2778" y="3475"/>
              <a:ext cx="1009" cy="726"/>
            </a:xfrm>
            <a:prstGeom prst="wedgeEllipseCallout">
              <a:avLst>
                <a:gd name="adj1" fmla="val 7681"/>
                <a:gd name="adj2" fmla="val -7933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/>
            <a:lstStyle/>
            <a:p>
              <a:pPr eaLnBrk="1" hangingPunct="1">
                <a:buClrTx/>
                <a:buSzTx/>
                <a:buFontTx/>
                <a:buNone/>
              </a:pPr>
              <a:endParaRPr lang="en-US" sz="10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Volatile memory</a:t>
              </a:r>
            </a:p>
            <a:p>
              <a:pPr eaLnBrk="1" hangingPunct="1">
                <a:buClrTx/>
                <a:buSzTx/>
                <a:buFontTx/>
                <a:buNone/>
              </a:pPr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Persistent memory</a:t>
              </a:r>
            </a:p>
          </p:txBody>
        </p:sp>
        <p:pic>
          <p:nvPicPr>
            <p:cNvPr id="90074" name="Picture 986" descr="dna_ico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3" y="2932"/>
              <a:ext cx="407" cy="210"/>
            </a:xfrm>
            <a:prstGeom prst="rect">
              <a:avLst/>
            </a:prstGeom>
            <a:noFill/>
          </p:spPr>
        </p:pic>
        <p:grpSp>
          <p:nvGrpSpPr>
            <p:cNvPr id="11" name="Group 987"/>
            <p:cNvGrpSpPr>
              <a:grpSpLocks/>
            </p:cNvGrpSpPr>
            <p:nvPr/>
          </p:nvGrpSpPr>
          <p:grpSpPr bwMode="auto">
            <a:xfrm>
              <a:off x="1111" y="845"/>
              <a:ext cx="3129" cy="1338"/>
              <a:chOff x="1111" y="845"/>
              <a:chExt cx="3129" cy="1338"/>
            </a:xfrm>
          </p:grpSpPr>
          <p:sp>
            <p:nvSpPr>
              <p:cNvPr id="90076" name="AutoShape 988"/>
              <p:cNvSpPr>
                <a:spLocks noChangeArrowheads="1"/>
              </p:cNvSpPr>
              <p:nvPr/>
            </p:nvSpPr>
            <p:spPr bwMode="auto">
              <a:xfrm>
                <a:off x="1519" y="845"/>
                <a:ext cx="2721" cy="384"/>
              </a:xfrm>
              <a:prstGeom prst="cloudCallout">
                <a:avLst>
                  <a:gd name="adj1" fmla="val 56065"/>
                  <a:gd name="adj2" fmla="val 118491"/>
                </a:avLst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sz="1600">
                    <a:solidFill>
                      <a:srgbClr val="000000"/>
                    </a:solidFill>
                    <a:latin typeface="Arial" charset="0"/>
                  </a:rPr>
                  <a:t>Performance statistics</a:t>
                </a:r>
                <a:endParaRPr lang="cs-CZ" sz="16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0077" name="Oval 989"/>
              <p:cNvSpPr>
                <a:spLocks noChangeArrowheads="1"/>
              </p:cNvSpPr>
              <p:nvPr/>
            </p:nvSpPr>
            <p:spPr bwMode="auto">
              <a:xfrm>
                <a:off x="1429" y="1434"/>
                <a:ext cx="441" cy="6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8" name="Oval 990"/>
              <p:cNvSpPr>
                <a:spLocks noChangeArrowheads="1"/>
              </p:cNvSpPr>
              <p:nvPr/>
            </p:nvSpPr>
            <p:spPr bwMode="auto">
              <a:xfrm>
                <a:off x="1247" y="1797"/>
                <a:ext cx="294" cy="44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0079" name="Oval 991"/>
              <p:cNvSpPr>
                <a:spLocks noChangeArrowheads="1"/>
              </p:cNvSpPr>
              <p:nvPr/>
            </p:nvSpPr>
            <p:spPr bwMode="auto">
              <a:xfrm>
                <a:off x="1111" y="2160"/>
                <a:ext cx="149" cy="23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95" name="Zástupný symbol pro datum 49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similar?</a:t>
            </a:r>
            <a:endParaRPr lang="cs-CZ" dirty="0"/>
          </a:p>
        </p:txBody>
      </p:sp>
      <p:pic>
        <p:nvPicPr>
          <p:cNvPr id="4" name="Picture 17" descr="http://html.slidesharecdn.com/similarity-120222193728-phpapp02/output004.png?1329961814"/>
          <p:cNvPicPr>
            <a:picLocks noChangeAspect="1" noChangeArrowheads="1"/>
          </p:cNvPicPr>
          <p:nvPr/>
        </p:nvPicPr>
        <p:blipFill>
          <a:blip r:embed="rId2"/>
          <a:srcRect l="11458" t="20833" r="12500" b="19444"/>
          <a:stretch>
            <a:fillRect/>
          </a:stretch>
        </p:blipFill>
        <p:spPr bwMode="auto">
          <a:xfrm>
            <a:off x="1214414" y="2714620"/>
            <a:ext cx="6215106" cy="2928958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Search Demos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20M </a:t>
            </a:r>
            <a:r>
              <a:rPr lang="en-US" dirty="0"/>
              <a:t>images: </a:t>
            </a:r>
            <a:r>
              <a:rPr lang="en-US" dirty="0">
                <a:hlinkClick r:id="rId2"/>
              </a:rPr>
              <a:t>http://disa.fi.muni.cz/demos/profiset-decaf/</a:t>
            </a:r>
            <a:endParaRPr lang="en-US" dirty="0"/>
          </a:p>
          <a:p>
            <a:r>
              <a:rPr lang="en-US" dirty="0"/>
              <a:t>Fashion: </a:t>
            </a:r>
            <a:r>
              <a:rPr lang="en-US" dirty="0">
                <a:hlinkClick r:id="rId3"/>
              </a:rPr>
              <a:t>http://disa.fi.muni.cz/twenga/</a:t>
            </a:r>
            <a:endParaRPr lang="en-US" dirty="0"/>
          </a:p>
          <a:p>
            <a:r>
              <a:rPr lang="en-US" dirty="0"/>
              <a:t>Image annotation: </a:t>
            </a:r>
            <a:r>
              <a:rPr lang="en-US" dirty="0">
                <a:hlinkClick r:id="rId4"/>
              </a:rPr>
              <a:t>http://disa.fi.muni.cz/annotation/</a:t>
            </a:r>
            <a:endParaRPr lang="en-US" dirty="0"/>
          </a:p>
          <a:p>
            <a:endParaRPr lang="en-US" dirty="0"/>
          </a:p>
          <a:p>
            <a:r>
              <a:rPr lang="en-US" dirty="0"/>
              <a:t>Fingerprints: </a:t>
            </a:r>
            <a:r>
              <a:rPr lang="cs-CZ" dirty="0">
                <a:hlinkClick r:id="rId5"/>
              </a:rPr>
              <a:t>http://disa.fi.muni.cz/fingerprints/</a:t>
            </a:r>
            <a:endParaRPr lang="en-US" dirty="0"/>
          </a:p>
          <a:p>
            <a:r>
              <a:rPr lang="en-US" dirty="0"/>
              <a:t>Time series: </a:t>
            </a:r>
            <a:r>
              <a:rPr lang="en-US" dirty="0">
                <a:hlinkClick r:id="rId6"/>
              </a:rPr>
              <a:t>http://disa.fi.muni.cz/subseq/</a:t>
            </a:r>
            <a:endParaRPr lang="en-US" dirty="0"/>
          </a:p>
          <a:p>
            <a:r>
              <a:rPr lang="en-US" dirty="0"/>
              <a:t>Multi-modal person ident.:</a:t>
            </a:r>
            <a:r>
              <a:rPr lang="cs-CZ" dirty="0"/>
              <a:t> </a:t>
            </a:r>
            <a:r>
              <a:rPr lang="cs-CZ" dirty="0">
                <a:hlinkClick r:id="rId7"/>
              </a:rPr>
              <a:t>http://disa.fi.muni.cz/mmpi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Přímá spojnice se šipkou 98"/>
          <p:cNvCxnSpPr/>
          <p:nvPr/>
        </p:nvCxnSpPr>
        <p:spPr>
          <a:xfrm flipH="1" flipV="1">
            <a:off x="8505374" y="4104647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se šipkou 91"/>
          <p:cNvCxnSpPr>
            <a:stCxn id="19" idx="3"/>
          </p:cNvCxnSpPr>
          <p:nvPr/>
        </p:nvCxnSpPr>
        <p:spPr>
          <a:xfrm flipH="1" flipV="1">
            <a:off x="6276689" y="3908840"/>
            <a:ext cx="252" cy="531262"/>
          </a:xfrm>
          <a:prstGeom prst="straightConnector1">
            <a:avLst/>
          </a:prstGeom>
          <a:ln w="127000" cap="sq" cmpd="dbl">
            <a:solidFill>
              <a:schemeClr val="accent3"/>
            </a:solidFill>
            <a:miter lim="800000"/>
            <a:headEnd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Bublinový popisek ve tvaru obláčku 62"/>
          <p:cNvSpPr/>
          <p:nvPr/>
        </p:nvSpPr>
        <p:spPr>
          <a:xfrm>
            <a:off x="4651389" y="1585498"/>
            <a:ext cx="2479701" cy="22316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1668 w 2476490"/>
              <a:gd name="connsiteY0" fmla="*/ 2422586 h 2053230"/>
              <a:gd name="connsiteX1" fmla="*/ 404634 w 2476490"/>
              <a:gd name="connsiteY1" fmla="*/ 2479620 h 2053230"/>
              <a:gd name="connsiteX2" fmla="*/ 347600 w 2476490"/>
              <a:gd name="connsiteY2" fmla="*/ 2422586 h 2053230"/>
              <a:gd name="connsiteX3" fmla="*/ 404634 w 2476490"/>
              <a:gd name="connsiteY3" fmla="*/ 2365552 h 2053230"/>
              <a:gd name="connsiteX4" fmla="*/ 461668 w 2476490"/>
              <a:gd name="connsiteY4" fmla="*/ 2422586 h 2053230"/>
              <a:gd name="connsiteX0" fmla="*/ 593945 w 2476490"/>
              <a:gd name="connsiteY0" fmla="*/ 2296584 h 2053230"/>
              <a:gd name="connsiteX1" fmla="*/ 479877 w 2476490"/>
              <a:gd name="connsiteY1" fmla="*/ 2410652 h 2053230"/>
              <a:gd name="connsiteX2" fmla="*/ 365809 w 2476490"/>
              <a:gd name="connsiteY2" fmla="*/ 2296584 h 2053230"/>
              <a:gd name="connsiteX3" fmla="*/ 479877 w 2476490"/>
              <a:gd name="connsiteY3" fmla="*/ 2182516 h 2053230"/>
              <a:gd name="connsiteX4" fmla="*/ 593945 w 2476490"/>
              <a:gd name="connsiteY4" fmla="*/ 2296584 h 2053230"/>
              <a:gd name="connsiteX0" fmla="*/ 784704 w 2476490"/>
              <a:gd name="connsiteY0" fmla="*/ 2072647 h 2053230"/>
              <a:gd name="connsiteX1" fmla="*/ 613601 w 2476490"/>
              <a:gd name="connsiteY1" fmla="*/ 2243750 h 2053230"/>
              <a:gd name="connsiteX2" fmla="*/ 442498 w 2476490"/>
              <a:gd name="connsiteY2" fmla="*/ 2072647 h 2053230"/>
              <a:gd name="connsiteX3" fmla="*/ 613601 w 2476490"/>
              <a:gd name="connsiteY3" fmla="*/ 1901544 h 2053230"/>
              <a:gd name="connsiteX4" fmla="*/ 784704 w 2476490"/>
              <a:gd name="connsiteY4" fmla="*/ 2072647 h 205323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444562 w 2479701"/>
              <a:gd name="connsiteY2" fmla="*/ 2065945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786768 w 2479701"/>
              <a:gd name="connsiteY0" fmla="*/ 2065945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786768 w 2479701"/>
              <a:gd name="connsiteY4" fmla="*/ 2065945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15665 w 2479701"/>
              <a:gd name="connsiteY1" fmla="*/ 2237048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481941 w 2479701"/>
              <a:gd name="connsiteY3" fmla="*/ 2175814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030"/>
              <a:gd name="connsiteX1" fmla="*/ 5659 w 43256"/>
              <a:gd name="connsiteY1" fmla="*/ 6766 h 52030"/>
              <a:gd name="connsiteX2" fmla="*/ 14041 w 43256"/>
              <a:gd name="connsiteY2" fmla="*/ 5061 h 52030"/>
              <a:gd name="connsiteX3" fmla="*/ 22492 w 43256"/>
              <a:gd name="connsiteY3" fmla="*/ 3291 h 52030"/>
              <a:gd name="connsiteX4" fmla="*/ 25785 w 43256"/>
              <a:gd name="connsiteY4" fmla="*/ 59 h 52030"/>
              <a:gd name="connsiteX5" fmla="*/ 29869 w 43256"/>
              <a:gd name="connsiteY5" fmla="*/ 2340 h 52030"/>
              <a:gd name="connsiteX6" fmla="*/ 35499 w 43256"/>
              <a:gd name="connsiteY6" fmla="*/ 549 h 52030"/>
              <a:gd name="connsiteX7" fmla="*/ 38354 w 43256"/>
              <a:gd name="connsiteY7" fmla="*/ 5435 h 52030"/>
              <a:gd name="connsiteX8" fmla="*/ 42018 w 43256"/>
              <a:gd name="connsiteY8" fmla="*/ 10177 h 52030"/>
              <a:gd name="connsiteX9" fmla="*/ 41854 w 43256"/>
              <a:gd name="connsiteY9" fmla="*/ 15319 h 52030"/>
              <a:gd name="connsiteX10" fmla="*/ 43052 w 43256"/>
              <a:gd name="connsiteY10" fmla="*/ 23181 h 52030"/>
              <a:gd name="connsiteX11" fmla="*/ 37440 w 43256"/>
              <a:gd name="connsiteY11" fmla="*/ 30063 h 52030"/>
              <a:gd name="connsiteX12" fmla="*/ 35431 w 43256"/>
              <a:gd name="connsiteY12" fmla="*/ 35960 h 52030"/>
              <a:gd name="connsiteX13" fmla="*/ 28591 w 43256"/>
              <a:gd name="connsiteY13" fmla="*/ 36674 h 52030"/>
              <a:gd name="connsiteX14" fmla="*/ 23703 w 43256"/>
              <a:gd name="connsiteY14" fmla="*/ 42965 h 52030"/>
              <a:gd name="connsiteX15" fmla="*/ 16516 w 43256"/>
              <a:gd name="connsiteY15" fmla="*/ 39125 h 52030"/>
              <a:gd name="connsiteX16" fmla="*/ 5840 w 43256"/>
              <a:gd name="connsiteY16" fmla="*/ 35331 h 52030"/>
              <a:gd name="connsiteX17" fmla="*/ 1146 w 43256"/>
              <a:gd name="connsiteY17" fmla="*/ 31109 h 52030"/>
              <a:gd name="connsiteX18" fmla="*/ 2149 w 43256"/>
              <a:gd name="connsiteY18" fmla="*/ 25410 h 52030"/>
              <a:gd name="connsiteX19" fmla="*/ 31 w 43256"/>
              <a:gd name="connsiteY19" fmla="*/ 19563 h 52030"/>
              <a:gd name="connsiteX20" fmla="*/ 3899 w 43256"/>
              <a:gd name="connsiteY20" fmla="*/ 14366 h 52030"/>
              <a:gd name="connsiteX21" fmla="*/ 3936 w 43256"/>
              <a:gd name="connsiteY21" fmla="*/ 14229 h 52030"/>
              <a:gd name="connsiteX0" fmla="*/ 463732 w 2479701"/>
              <a:gd name="connsiteY0" fmla="*/ 2415884 h 2472918"/>
              <a:gd name="connsiteX1" fmla="*/ 406698 w 2479701"/>
              <a:gd name="connsiteY1" fmla="*/ 2472918 h 2472918"/>
              <a:gd name="connsiteX2" fmla="*/ 349664 w 2479701"/>
              <a:gd name="connsiteY2" fmla="*/ 2415884 h 2472918"/>
              <a:gd name="connsiteX3" fmla="*/ 406698 w 2479701"/>
              <a:gd name="connsiteY3" fmla="*/ 2358850 h 2472918"/>
              <a:gd name="connsiteX4" fmla="*/ 463732 w 2479701"/>
              <a:gd name="connsiteY4" fmla="*/ 2415884 h 2472918"/>
              <a:gd name="connsiteX0" fmla="*/ 596009 w 2479701"/>
              <a:gd name="connsiteY0" fmla="*/ 2289882 h 2472918"/>
              <a:gd name="connsiteX1" fmla="*/ 481941 w 2479701"/>
              <a:gd name="connsiteY1" fmla="*/ 2403950 h 2472918"/>
              <a:gd name="connsiteX2" fmla="*/ 367873 w 2479701"/>
              <a:gd name="connsiteY2" fmla="*/ 2289882 h 2472918"/>
              <a:gd name="connsiteX3" fmla="*/ 595062 w 2479701"/>
              <a:gd name="connsiteY3" fmla="*/ 2043839 h 2472918"/>
              <a:gd name="connsiteX4" fmla="*/ 596009 w 2479701"/>
              <a:gd name="connsiteY4" fmla="*/ 2289882 h 2472918"/>
              <a:gd name="connsiteX0" fmla="*/ 617085 w 2479701"/>
              <a:gd name="connsiteY0" fmla="*/ 2084799 h 2472918"/>
              <a:gd name="connsiteX1" fmla="*/ 634519 w 2479701"/>
              <a:gd name="connsiteY1" fmla="*/ 2057939 h 2472918"/>
              <a:gd name="connsiteX2" fmla="*/ 604818 w 2479701"/>
              <a:gd name="connsiteY2" fmla="*/ 2056518 h 2472918"/>
              <a:gd name="connsiteX3" fmla="*/ 634519 w 2479701"/>
              <a:gd name="connsiteY3" fmla="*/ 2017390 h 2472918"/>
              <a:gd name="connsiteX4" fmla="*/ 617085 w 2479701"/>
              <a:gd name="connsiteY4" fmla="*/ 2084799 h 2472918"/>
              <a:gd name="connsiteX0" fmla="*/ 4729 w 43256"/>
              <a:gd name="connsiteY0" fmla="*/ 26036 h 52030"/>
              <a:gd name="connsiteX1" fmla="*/ 2196 w 43256"/>
              <a:gd name="connsiteY1" fmla="*/ 25239 h 52030"/>
              <a:gd name="connsiteX2" fmla="*/ 6964 w 43256"/>
              <a:gd name="connsiteY2" fmla="*/ 34758 h 52030"/>
              <a:gd name="connsiteX3" fmla="*/ 5856 w 43256"/>
              <a:gd name="connsiteY3" fmla="*/ 35139 h 52030"/>
              <a:gd name="connsiteX4" fmla="*/ 16514 w 43256"/>
              <a:gd name="connsiteY4" fmla="*/ 38949 h 52030"/>
              <a:gd name="connsiteX5" fmla="*/ 15846 w 43256"/>
              <a:gd name="connsiteY5" fmla="*/ 37209 h 52030"/>
              <a:gd name="connsiteX6" fmla="*/ 28863 w 43256"/>
              <a:gd name="connsiteY6" fmla="*/ 34610 h 52030"/>
              <a:gd name="connsiteX7" fmla="*/ 28596 w 43256"/>
              <a:gd name="connsiteY7" fmla="*/ 36519 h 52030"/>
              <a:gd name="connsiteX8" fmla="*/ 34165 w 43256"/>
              <a:gd name="connsiteY8" fmla="*/ 22813 h 52030"/>
              <a:gd name="connsiteX9" fmla="*/ 37416 w 43256"/>
              <a:gd name="connsiteY9" fmla="*/ 29949 h 52030"/>
              <a:gd name="connsiteX10" fmla="*/ 41834 w 43256"/>
              <a:gd name="connsiteY10" fmla="*/ 15213 h 52030"/>
              <a:gd name="connsiteX11" fmla="*/ 40386 w 43256"/>
              <a:gd name="connsiteY11" fmla="*/ 17889 h 52030"/>
              <a:gd name="connsiteX12" fmla="*/ 38360 w 43256"/>
              <a:gd name="connsiteY12" fmla="*/ 5285 h 52030"/>
              <a:gd name="connsiteX13" fmla="*/ 38436 w 43256"/>
              <a:gd name="connsiteY13" fmla="*/ 6549 h 52030"/>
              <a:gd name="connsiteX14" fmla="*/ 29114 w 43256"/>
              <a:gd name="connsiteY14" fmla="*/ 3811 h 52030"/>
              <a:gd name="connsiteX15" fmla="*/ 29856 w 43256"/>
              <a:gd name="connsiteY15" fmla="*/ 2199 h 52030"/>
              <a:gd name="connsiteX16" fmla="*/ 22177 w 43256"/>
              <a:gd name="connsiteY16" fmla="*/ 4579 h 52030"/>
              <a:gd name="connsiteX17" fmla="*/ 22536 w 43256"/>
              <a:gd name="connsiteY17" fmla="*/ 3189 h 52030"/>
              <a:gd name="connsiteX18" fmla="*/ 14036 w 43256"/>
              <a:gd name="connsiteY18" fmla="*/ 5051 h 52030"/>
              <a:gd name="connsiteX19" fmla="*/ 15336 w 43256"/>
              <a:gd name="connsiteY19" fmla="*/ 6399 h 52030"/>
              <a:gd name="connsiteX20" fmla="*/ 4163 w 43256"/>
              <a:gd name="connsiteY20" fmla="*/ 15648 h 52030"/>
              <a:gd name="connsiteX21" fmla="*/ 3936 w 43256"/>
              <a:gd name="connsiteY21" fmla="*/ 14229 h 52030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406698 w 2479701"/>
              <a:gd name="connsiteY3" fmla="*/ 2358850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367873 w 2479701"/>
              <a:gd name="connsiteY2" fmla="*/ 2289882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596009 w 2479701"/>
              <a:gd name="connsiteY0" fmla="*/ 228988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596009 w 2479701"/>
              <a:gd name="connsiteY4" fmla="*/ 228988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481941 w 2479701"/>
              <a:gd name="connsiteY1" fmla="*/ 2403950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383"/>
              <a:gd name="connsiteX1" fmla="*/ 5659 w 43256"/>
              <a:gd name="connsiteY1" fmla="*/ 6766 h 52383"/>
              <a:gd name="connsiteX2" fmla="*/ 14041 w 43256"/>
              <a:gd name="connsiteY2" fmla="*/ 5061 h 52383"/>
              <a:gd name="connsiteX3" fmla="*/ 22492 w 43256"/>
              <a:gd name="connsiteY3" fmla="*/ 3291 h 52383"/>
              <a:gd name="connsiteX4" fmla="*/ 25785 w 43256"/>
              <a:gd name="connsiteY4" fmla="*/ 59 h 52383"/>
              <a:gd name="connsiteX5" fmla="*/ 29869 w 43256"/>
              <a:gd name="connsiteY5" fmla="*/ 2340 h 52383"/>
              <a:gd name="connsiteX6" fmla="*/ 35499 w 43256"/>
              <a:gd name="connsiteY6" fmla="*/ 549 h 52383"/>
              <a:gd name="connsiteX7" fmla="*/ 38354 w 43256"/>
              <a:gd name="connsiteY7" fmla="*/ 5435 h 52383"/>
              <a:gd name="connsiteX8" fmla="*/ 42018 w 43256"/>
              <a:gd name="connsiteY8" fmla="*/ 10177 h 52383"/>
              <a:gd name="connsiteX9" fmla="*/ 41854 w 43256"/>
              <a:gd name="connsiteY9" fmla="*/ 15319 h 52383"/>
              <a:gd name="connsiteX10" fmla="*/ 43052 w 43256"/>
              <a:gd name="connsiteY10" fmla="*/ 23181 h 52383"/>
              <a:gd name="connsiteX11" fmla="*/ 37440 w 43256"/>
              <a:gd name="connsiteY11" fmla="*/ 30063 h 52383"/>
              <a:gd name="connsiteX12" fmla="*/ 35431 w 43256"/>
              <a:gd name="connsiteY12" fmla="*/ 35960 h 52383"/>
              <a:gd name="connsiteX13" fmla="*/ 28591 w 43256"/>
              <a:gd name="connsiteY13" fmla="*/ 36674 h 52383"/>
              <a:gd name="connsiteX14" fmla="*/ 23703 w 43256"/>
              <a:gd name="connsiteY14" fmla="*/ 42965 h 52383"/>
              <a:gd name="connsiteX15" fmla="*/ 16516 w 43256"/>
              <a:gd name="connsiteY15" fmla="*/ 39125 h 52383"/>
              <a:gd name="connsiteX16" fmla="*/ 5840 w 43256"/>
              <a:gd name="connsiteY16" fmla="*/ 35331 h 52383"/>
              <a:gd name="connsiteX17" fmla="*/ 1146 w 43256"/>
              <a:gd name="connsiteY17" fmla="*/ 31109 h 52383"/>
              <a:gd name="connsiteX18" fmla="*/ 2149 w 43256"/>
              <a:gd name="connsiteY18" fmla="*/ 25410 h 52383"/>
              <a:gd name="connsiteX19" fmla="*/ 31 w 43256"/>
              <a:gd name="connsiteY19" fmla="*/ 19563 h 52383"/>
              <a:gd name="connsiteX20" fmla="*/ 3899 w 43256"/>
              <a:gd name="connsiteY20" fmla="*/ 14366 h 52383"/>
              <a:gd name="connsiteX21" fmla="*/ 3936 w 43256"/>
              <a:gd name="connsiteY21" fmla="*/ 14229 h 52383"/>
              <a:gd name="connsiteX0" fmla="*/ 614561 w 2479701"/>
              <a:gd name="connsiteY0" fmla="*/ 2114226 h 2489686"/>
              <a:gd name="connsiteX1" fmla="*/ 406698 w 2479701"/>
              <a:gd name="connsiteY1" fmla="*/ 2472918 h 2489686"/>
              <a:gd name="connsiteX2" fmla="*/ 349664 w 2479701"/>
              <a:gd name="connsiteY2" fmla="*/ 2415884 h 2489686"/>
              <a:gd name="connsiteX3" fmla="*/ 623515 w 2479701"/>
              <a:gd name="connsiteY3" fmla="*/ 2038339 h 2489686"/>
              <a:gd name="connsiteX4" fmla="*/ 614561 w 2479701"/>
              <a:gd name="connsiteY4" fmla="*/ 2114226 h 2489686"/>
              <a:gd name="connsiteX0" fmla="*/ 624290 w 2479701"/>
              <a:gd name="connsiteY0" fmla="*/ 2082492 h 2489686"/>
              <a:gd name="connsiteX1" fmla="*/ 585636 w 2479701"/>
              <a:gd name="connsiteY1" fmla="*/ 2139999 h 2489686"/>
              <a:gd name="connsiteX2" fmla="*/ 603543 w 2479701"/>
              <a:gd name="connsiteY2" fmla="*/ 2082493 h 2489686"/>
              <a:gd name="connsiteX3" fmla="*/ 595062 w 2479701"/>
              <a:gd name="connsiteY3" fmla="*/ 2043839 h 2489686"/>
              <a:gd name="connsiteX4" fmla="*/ 624290 w 2479701"/>
              <a:gd name="connsiteY4" fmla="*/ 2082492 h 2489686"/>
              <a:gd name="connsiteX0" fmla="*/ 617085 w 2479701"/>
              <a:gd name="connsiteY0" fmla="*/ 2084799 h 2489686"/>
              <a:gd name="connsiteX1" fmla="*/ 634519 w 2479701"/>
              <a:gd name="connsiteY1" fmla="*/ 2057939 h 2489686"/>
              <a:gd name="connsiteX2" fmla="*/ 604818 w 2479701"/>
              <a:gd name="connsiteY2" fmla="*/ 2056518 h 2489686"/>
              <a:gd name="connsiteX3" fmla="*/ 634519 w 2479701"/>
              <a:gd name="connsiteY3" fmla="*/ 2017390 h 2489686"/>
              <a:gd name="connsiteX4" fmla="*/ 617085 w 2479701"/>
              <a:gd name="connsiteY4" fmla="*/ 2084799 h 2489686"/>
              <a:gd name="connsiteX0" fmla="*/ 4729 w 43256"/>
              <a:gd name="connsiteY0" fmla="*/ 26036 h 52383"/>
              <a:gd name="connsiteX1" fmla="*/ 2196 w 43256"/>
              <a:gd name="connsiteY1" fmla="*/ 25239 h 52383"/>
              <a:gd name="connsiteX2" fmla="*/ 6964 w 43256"/>
              <a:gd name="connsiteY2" fmla="*/ 34758 h 52383"/>
              <a:gd name="connsiteX3" fmla="*/ 5856 w 43256"/>
              <a:gd name="connsiteY3" fmla="*/ 35139 h 52383"/>
              <a:gd name="connsiteX4" fmla="*/ 16514 w 43256"/>
              <a:gd name="connsiteY4" fmla="*/ 38949 h 52383"/>
              <a:gd name="connsiteX5" fmla="*/ 15846 w 43256"/>
              <a:gd name="connsiteY5" fmla="*/ 37209 h 52383"/>
              <a:gd name="connsiteX6" fmla="*/ 28863 w 43256"/>
              <a:gd name="connsiteY6" fmla="*/ 34610 h 52383"/>
              <a:gd name="connsiteX7" fmla="*/ 28596 w 43256"/>
              <a:gd name="connsiteY7" fmla="*/ 36519 h 52383"/>
              <a:gd name="connsiteX8" fmla="*/ 34165 w 43256"/>
              <a:gd name="connsiteY8" fmla="*/ 22813 h 52383"/>
              <a:gd name="connsiteX9" fmla="*/ 37416 w 43256"/>
              <a:gd name="connsiteY9" fmla="*/ 29949 h 52383"/>
              <a:gd name="connsiteX10" fmla="*/ 41834 w 43256"/>
              <a:gd name="connsiteY10" fmla="*/ 15213 h 52383"/>
              <a:gd name="connsiteX11" fmla="*/ 40386 w 43256"/>
              <a:gd name="connsiteY11" fmla="*/ 17889 h 52383"/>
              <a:gd name="connsiteX12" fmla="*/ 38360 w 43256"/>
              <a:gd name="connsiteY12" fmla="*/ 5285 h 52383"/>
              <a:gd name="connsiteX13" fmla="*/ 38436 w 43256"/>
              <a:gd name="connsiteY13" fmla="*/ 6549 h 52383"/>
              <a:gd name="connsiteX14" fmla="*/ 29114 w 43256"/>
              <a:gd name="connsiteY14" fmla="*/ 3811 h 52383"/>
              <a:gd name="connsiteX15" fmla="*/ 29856 w 43256"/>
              <a:gd name="connsiteY15" fmla="*/ 2199 h 52383"/>
              <a:gd name="connsiteX16" fmla="*/ 22177 w 43256"/>
              <a:gd name="connsiteY16" fmla="*/ 4579 h 52383"/>
              <a:gd name="connsiteX17" fmla="*/ 22536 w 43256"/>
              <a:gd name="connsiteY17" fmla="*/ 3189 h 52383"/>
              <a:gd name="connsiteX18" fmla="*/ 14036 w 43256"/>
              <a:gd name="connsiteY18" fmla="*/ 5051 h 52383"/>
              <a:gd name="connsiteX19" fmla="*/ 15336 w 43256"/>
              <a:gd name="connsiteY19" fmla="*/ 6399 h 52383"/>
              <a:gd name="connsiteX20" fmla="*/ 4163 w 43256"/>
              <a:gd name="connsiteY20" fmla="*/ 15648 h 52383"/>
              <a:gd name="connsiteX21" fmla="*/ 3936 w 43256"/>
              <a:gd name="connsiteY21" fmla="*/ 14229 h 52383"/>
              <a:gd name="connsiteX0" fmla="*/ 3936 w 43256"/>
              <a:gd name="connsiteY0" fmla="*/ 14229 h 52031"/>
              <a:gd name="connsiteX1" fmla="*/ 5659 w 43256"/>
              <a:gd name="connsiteY1" fmla="*/ 6766 h 52031"/>
              <a:gd name="connsiteX2" fmla="*/ 14041 w 43256"/>
              <a:gd name="connsiteY2" fmla="*/ 5061 h 52031"/>
              <a:gd name="connsiteX3" fmla="*/ 22492 w 43256"/>
              <a:gd name="connsiteY3" fmla="*/ 3291 h 52031"/>
              <a:gd name="connsiteX4" fmla="*/ 25785 w 43256"/>
              <a:gd name="connsiteY4" fmla="*/ 59 h 52031"/>
              <a:gd name="connsiteX5" fmla="*/ 29869 w 43256"/>
              <a:gd name="connsiteY5" fmla="*/ 2340 h 52031"/>
              <a:gd name="connsiteX6" fmla="*/ 35499 w 43256"/>
              <a:gd name="connsiteY6" fmla="*/ 549 h 52031"/>
              <a:gd name="connsiteX7" fmla="*/ 38354 w 43256"/>
              <a:gd name="connsiteY7" fmla="*/ 5435 h 52031"/>
              <a:gd name="connsiteX8" fmla="*/ 42018 w 43256"/>
              <a:gd name="connsiteY8" fmla="*/ 10177 h 52031"/>
              <a:gd name="connsiteX9" fmla="*/ 41854 w 43256"/>
              <a:gd name="connsiteY9" fmla="*/ 15319 h 52031"/>
              <a:gd name="connsiteX10" fmla="*/ 43052 w 43256"/>
              <a:gd name="connsiteY10" fmla="*/ 23181 h 52031"/>
              <a:gd name="connsiteX11" fmla="*/ 37440 w 43256"/>
              <a:gd name="connsiteY11" fmla="*/ 30063 h 52031"/>
              <a:gd name="connsiteX12" fmla="*/ 35431 w 43256"/>
              <a:gd name="connsiteY12" fmla="*/ 35960 h 52031"/>
              <a:gd name="connsiteX13" fmla="*/ 28591 w 43256"/>
              <a:gd name="connsiteY13" fmla="*/ 36674 h 52031"/>
              <a:gd name="connsiteX14" fmla="*/ 23703 w 43256"/>
              <a:gd name="connsiteY14" fmla="*/ 42965 h 52031"/>
              <a:gd name="connsiteX15" fmla="*/ 16516 w 43256"/>
              <a:gd name="connsiteY15" fmla="*/ 39125 h 52031"/>
              <a:gd name="connsiteX16" fmla="*/ 5840 w 43256"/>
              <a:gd name="connsiteY16" fmla="*/ 35331 h 52031"/>
              <a:gd name="connsiteX17" fmla="*/ 1146 w 43256"/>
              <a:gd name="connsiteY17" fmla="*/ 31109 h 52031"/>
              <a:gd name="connsiteX18" fmla="*/ 2149 w 43256"/>
              <a:gd name="connsiteY18" fmla="*/ 25410 h 52031"/>
              <a:gd name="connsiteX19" fmla="*/ 31 w 43256"/>
              <a:gd name="connsiteY19" fmla="*/ 19563 h 52031"/>
              <a:gd name="connsiteX20" fmla="*/ 3899 w 43256"/>
              <a:gd name="connsiteY20" fmla="*/ 14366 h 52031"/>
              <a:gd name="connsiteX21" fmla="*/ 3936 w 43256"/>
              <a:gd name="connsiteY21" fmla="*/ 14229 h 52031"/>
              <a:gd name="connsiteX0" fmla="*/ 614561 w 2479701"/>
              <a:gd name="connsiteY0" fmla="*/ 2114226 h 2472943"/>
              <a:gd name="connsiteX1" fmla="*/ 406698 w 2479701"/>
              <a:gd name="connsiteY1" fmla="*/ 2472918 h 2472943"/>
              <a:gd name="connsiteX2" fmla="*/ 604187 w 2479701"/>
              <a:gd name="connsiteY2" fmla="*/ 2095373 h 2472943"/>
              <a:gd name="connsiteX3" fmla="*/ 623515 w 2479701"/>
              <a:gd name="connsiteY3" fmla="*/ 2038339 h 2472943"/>
              <a:gd name="connsiteX4" fmla="*/ 614561 w 2479701"/>
              <a:gd name="connsiteY4" fmla="*/ 2114226 h 2472943"/>
              <a:gd name="connsiteX0" fmla="*/ 624290 w 2479701"/>
              <a:gd name="connsiteY0" fmla="*/ 2082492 h 2472943"/>
              <a:gd name="connsiteX1" fmla="*/ 585636 w 2479701"/>
              <a:gd name="connsiteY1" fmla="*/ 2139999 h 2472943"/>
              <a:gd name="connsiteX2" fmla="*/ 603543 w 2479701"/>
              <a:gd name="connsiteY2" fmla="*/ 2082493 h 2472943"/>
              <a:gd name="connsiteX3" fmla="*/ 595062 w 2479701"/>
              <a:gd name="connsiteY3" fmla="*/ 2043839 h 2472943"/>
              <a:gd name="connsiteX4" fmla="*/ 624290 w 2479701"/>
              <a:gd name="connsiteY4" fmla="*/ 2082492 h 2472943"/>
              <a:gd name="connsiteX0" fmla="*/ 617085 w 2479701"/>
              <a:gd name="connsiteY0" fmla="*/ 2084799 h 2472943"/>
              <a:gd name="connsiteX1" fmla="*/ 634519 w 2479701"/>
              <a:gd name="connsiteY1" fmla="*/ 2057939 h 2472943"/>
              <a:gd name="connsiteX2" fmla="*/ 604818 w 2479701"/>
              <a:gd name="connsiteY2" fmla="*/ 2056518 h 2472943"/>
              <a:gd name="connsiteX3" fmla="*/ 634519 w 2479701"/>
              <a:gd name="connsiteY3" fmla="*/ 2017390 h 2472943"/>
              <a:gd name="connsiteX4" fmla="*/ 617085 w 2479701"/>
              <a:gd name="connsiteY4" fmla="*/ 2084799 h 2472943"/>
              <a:gd name="connsiteX0" fmla="*/ 4729 w 43256"/>
              <a:gd name="connsiteY0" fmla="*/ 26036 h 52031"/>
              <a:gd name="connsiteX1" fmla="*/ 2196 w 43256"/>
              <a:gd name="connsiteY1" fmla="*/ 25239 h 52031"/>
              <a:gd name="connsiteX2" fmla="*/ 6964 w 43256"/>
              <a:gd name="connsiteY2" fmla="*/ 34758 h 52031"/>
              <a:gd name="connsiteX3" fmla="*/ 5856 w 43256"/>
              <a:gd name="connsiteY3" fmla="*/ 35139 h 52031"/>
              <a:gd name="connsiteX4" fmla="*/ 16514 w 43256"/>
              <a:gd name="connsiteY4" fmla="*/ 38949 h 52031"/>
              <a:gd name="connsiteX5" fmla="*/ 15846 w 43256"/>
              <a:gd name="connsiteY5" fmla="*/ 37209 h 52031"/>
              <a:gd name="connsiteX6" fmla="*/ 28863 w 43256"/>
              <a:gd name="connsiteY6" fmla="*/ 34610 h 52031"/>
              <a:gd name="connsiteX7" fmla="*/ 28596 w 43256"/>
              <a:gd name="connsiteY7" fmla="*/ 36519 h 52031"/>
              <a:gd name="connsiteX8" fmla="*/ 34165 w 43256"/>
              <a:gd name="connsiteY8" fmla="*/ 22813 h 52031"/>
              <a:gd name="connsiteX9" fmla="*/ 37416 w 43256"/>
              <a:gd name="connsiteY9" fmla="*/ 29949 h 52031"/>
              <a:gd name="connsiteX10" fmla="*/ 41834 w 43256"/>
              <a:gd name="connsiteY10" fmla="*/ 15213 h 52031"/>
              <a:gd name="connsiteX11" fmla="*/ 40386 w 43256"/>
              <a:gd name="connsiteY11" fmla="*/ 17889 h 52031"/>
              <a:gd name="connsiteX12" fmla="*/ 38360 w 43256"/>
              <a:gd name="connsiteY12" fmla="*/ 5285 h 52031"/>
              <a:gd name="connsiteX13" fmla="*/ 38436 w 43256"/>
              <a:gd name="connsiteY13" fmla="*/ 6549 h 52031"/>
              <a:gd name="connsiteX14" fmla="*/ 29114 w 43256"/>
              <a:gd name="connsiteY14" fmla="*/ 3811 h 52031"/>
              <a:gd name="connsiteX15" fmla="*/ 29856 w 43256"/>
              <a:gd name="connsiteY15" fmla="*/ 2199 h 52031"/>
              <a:gd name="connsiteX16" fmla="*/ 22177 w 43256"/>
              <a:gd name="connsiteY16" fmla="*/ 4579 h 52031"/>
              <a:gd name="connsiteX17" fmla="*/ 22536 w 43256"/>
              <a:gd name="connsiteY17" fmla="*/ 3189 h 52031"/>
              <a:gd name="connsiteX18" fmla="*/ 14036 w 43256"/>
              <a:gd name="connsiteY18" fmla="*/ 5051 h 52031"/>
              <a:gd name="connsiteX19" fmla="*/ 15336 w 43256"/>
              <a:gd name="connsiteY19" fmla="*/ 6399 h 52031"/>
              <a:gd name="connsiteX20" fmla="*/ 4163 w 43256"/>
              <a:gd name="connsiteY20" fmla="*/ 15648 h 52031"/>
              <a:gd name="connsiteX21" fmla="*/ 3936 w 43256"/>
              <a:gd name="connsiteY21" fmla="*/ 14229 h 52031"/>
              <a:gd name="connsiteX0" fmla="*/ 3936 w 43256"/>
              <a:gd name="connsiteY0" fmla="*/ 14229 h 45028"/>
              <a:gd name="connsiteX1" fmla="*/ 5659 w 43256"/>
              <a:gd name="connsiteY1" fmla="*/ 6766 h 45028"/>
              <a:gd name="connsiteX2" fmla="*/ 14041 w 43256"/>
              <a:gd name="connsiteY2" fmla="*/ 5061 h 45028"/>
              <a:gd name="connsiteX3" fmla="*/ 22492 w 43256"/>
              <a:gd name="connsiteY3" fmla="*/ 3291 h 45028"/>
              <a:gd name="connsiteX4" fmla="*/ 25785 w 43256"/>
              <a:gd name="connsiteY4" fmla="*/ 59 h 45028"/>
              <a:gd name="connsiteX5" fmla="*/ 29869 w 43256"/>
              <a:gd name="connsiteY5" fmla="*/ 2340 h 45028"/>
              <a:gd name="connsiteX6" fmla="*/ 35499 w 43256"/>
              <a:gd name="connsiteY6" fmla="*/ 549 h 45028"/>
              <a:gd name="connsiteX7" fmla="*/ 38354 w 43256"/>
              <a:gd name="connsiteY7" fmla="*/ 5435 h 45028"/>
              <a:gd name="connsiteX8" fmla="*/ 42018 w 43256"/>
              <a:gd name="connsiteY8" fmla="*/ 10177 h 45028"/>
              <a:gd name="connsiteX9" fmla="*/ 41854 w 43256"/>
              <a:gd name="connsiteY9" fmla="*/ 15319 h 45028"/>
              <a:gd name="connsiteX10" fmla="*/ 43052 w 43256"/>
              <a:gd name="connsiteY10" fmla="*/ 23181 h 45028"/>
              <a:gd name="connsiteX11" fmla="*/ 37440 w 43256"/>
              <a:gd name="connsiteY11" fmla="*/ 30063 h 45028"/>
              <a:gd name="connsiteX12" fmla="*/ 35431 w 43256"/>
              <a:gd name="connsiteY12" fmla="*/ 35960 h 45028"/>
              <a:gd name="connsiteX13" fmla="*/ 28591 w 43256"/>
              <a:gd name="connsiteY13" fmla="*/ 36674 h 45028"/>
              <a:gd name="connsiteX14" fmla="*/ 23703 w 43256"/>
              <a:gd name="connsiteY14" fmla="*/ 42965 h 45028"/>
              <a:gd name="connsiteX15" fmla="*/ 16516 w 43256"/>
              <a:gd name="connsiteY15" fmla="*/ 39125 h 45028"/>
              <a:gd name="connsiteX16" fmla="*/ 5840 w 43256"/>
              <a:gd name="connsiteY16" fmla="*/ 35331 h 45028"/>
              <a:gd name="connsiteX17" fmla="*/ 1146 w 43256"/>
              <a:gd name="connsiteY17" fmla="*/ 31109 h 45028"/>
              <a:gd name="connsiteX18" fmla="*/ 2149 w 43256"/>
              <a:gd name="connsiteY18" fmla="*/ 25410 h 45028"/>
              <a:gd name="connsiteX19" fmla="*/ 31 w 43256"/>
              <a:gd name="connsiteY19" fmla="*/ 19563 h 45028"/>
              <a:gd name="connsiteX20" fmla="*/ 3899 w 43256"/>
              <a:gd name="connsiteY20" fmla="*/ 14366 h 45028"/>
              <a:gd name="connsiteX21" fmla="*/ 3936 w 43256"/>
              <a:gd name="connsiteY21" fmla="*/ 14229 h 45028"/>
              <a:gd name="connsiteX0" fmla="*/ 614561 w 2479701"/>
              <a:gd name="connsiteY0" fmla="*/ 2114226 h 2140120"/>
              <a:gd name="connsiteX1" fmla="*/ 604661 w 2479701"/>
              <a:gd name="connsiteY1" fmla="*/ 2124126 h 2140120"/>
              <a:gd name="connsiteX2" fmla="*/ 604187 w 2479701"/>
              <a:gd name="connsiteY2" fmla="*/ 2095373 h 2140120"/>
              <a:gd name="connsiteX3" fmla="*/ 623515 w 2479701"/>
              <a:gd name="connsiteY3" fmla="*/ 2038339 h 2140120"/>
              <a:gd name="connsiteX4" fmla="*/ 614561 w 2479701"/>
              <a:gd name="connsiteY4" fmla="*/ 2114226 h 2140120"/>
              <a:gd name="connsiteX0" fmla="*/ 624290 w 2479701"/>
              <a:gd name="connsiteY0" fmla="*/ 2082492 h 2140120"/>
              <a:gd name="connsiteX1" fmla="*/ 585636 w 2479701"/>
              <a:gd name="connsiteY1" fmla="*/ 2139999 h 2140120"/>
              <a:gd name="connsiteX2" fmla="*/ 603543 w 2479701"/>
              <a:gd name="connsiteY2" fmla="*/ 2082493 h 2140120"/>
              <a:gd name="connsiteX3" fmla="*/ 595062 w 2479701"/>
              <a:gd name="connsiteY3" fmla="*/ 2043839 h 2140120"/>
              <a:gd name="connsiteX4" fmla="*/ 624290 w 2479701"/>
              <a:gd name="connsiteY4" fmla="*/ 2082492 h 2140120"/>
              <a:gd name="connsiteX0" fmla="*/ 617085 w 2479701"/>
              <a:gd name="connsiteY0" fmla="*/ 2084799 h 2140120"/>
              <a:gd name="connsiteX1" fmla="*/ 634519 w 2479701"/>
              <a:gd name="connsiteY1" fmla="*/ 2057939 h 2140120"/>
              <a:gd name="connsiteX2" fmla="*/ 604818 w 2479701"/>
              <a:gd name="connsiteY2" fmla="*/ 2056518 h 2140120"/>
              <a:gd name="connsiteX3" fmla="*/ 634519 w 2479701"/>
              <a:gd name="connsiteY3" fmla="*/ 2017390 h 2140120"/>
              <a:gd name="connsiteX4" fmla="*/ 617085 w 2479701"/>
              <a:gd name="connsiteY4" fmla="*/ 2084799 h 2140120"/>
              <a:gd name="connsiteX0" fmla="*/ 4729 w 43256"/>
              <a:gd name="connsiteY0" fmla="*/ 26036 h 45028"/>
              <a:gd name="connsiteX1" fmla="*/ 2196 w 43256"/>
              <a:gd name="connsiteY1" fmla="*/ 25239 h 45028"/>
              <a:gd name="connsiteX2" fmla="*/ 6964 w 43256"/>
              <a:gd name="connsiteY2" fmla="*/ 34758 h 45028"/>
              <a:gd name="connsiteX3" fmla="*/ 5856 w 43256"/>
              <a:gd name="connsiteY3" fmla="*/ 35139 h 45028"/>
              <a:gd name="connsiteX4" fmla="*/ 16514 w 43256"/>
              <a:gd name="connsiteY4" fmla="*/ 38949 h 45028"/>
              <a:gd name="connsiteX5" fmla="*/ 15846 w 43256"/>
              <a:gd name="connsiteY5" fmla="*/ 37209 h 45028"/>
              <a:gd name="connsiteX6" fmla="*/ 28863 w 43256"/>
              <a:gd name="connsiteY6" fmla="*/ 34610 h 45028"/>
              <a:gd name="connsiteX7" fmla="*/ 28596 w 43256"/>
              <a:gd name="connsiteY7" fmla="*/ 36519 h 45028"/>
              <a:gd name="connsiteX8" fmla="*/ 34165 w 43256"/>
              <a:gd name="connsiteY8" fmla="*/ 22813 h 45028"/>
              <a:gd name="connsiteX9" fmla="*/ 37416 w 43256"/>
              <a:gd name="connsiteY9" fmla="*/ 29949 h 45028"/>
              <a:gd name="connsiteX10" fmla="*/ 41834 w 43256"/>
              <a:gd name="connsiteY10" fmla="*/ 15213 h 45028"/>
              <a:gd name="connsiteX11" fmla="*/ 40386 w 43256"/>
              <a:gd name="connsiteY11" fmla="*/ 17889 h 45028"/>
              <a:gd name="connsiteX12" fmla="*/ 38360 w 43256"/>
              <a:gd name="connsiteY12" fmla="*/ 5285 h 45028"/>
              <a:gd name="connsiteX13" fmla="*/ 38436 w 43256"/>
              <a:gd name="connsiteY13" fmla="*/ 6549 h 45028"/>
              <a:gd name="connsiteX14" fmla="*/ 29114 w 43256"/>
              <a:gd name="connsiteY14" fmla="*/ 3811 h 45028"/>
              <a:gd name="connsiteX15" fmla="*/ 29856 w 43256"/>
              <a:gd name="connsiteY15" fmla="*/ 2199 h 45028"/>
              <a:gd name="connsiteX16" fmla="*/ 22177 w 43256"/>
              <a:gd name="connsiteY16" fmla="*/ 4579 h 45028"/>
              <a:gd name="connsiteX17" fmla="*/ 22536 w 43256"/>
              <a:gd name="connsiteY17" fmla="*/ 3189 h 45028"/>
              <a:gd name="connsiteX18" fmla="*/ 14036 w 43256"/>
              <a:gd name="connsiteY18" fmla="*/ 5051 h 45028"/>
              <a:gd name="connsiteX19" fmla="*/ 15336 w 43256"/>
              <a:gd name="connsiteY19" fmla="*/ 6399 h 45028"/>
              <a:gd name="connsiteX20" fmla="*/ 4163 w 43256"/>
              <a:gd name="connsiteY20" fmla="*/ 15648 h 45028"/>
              <a:gd name="connsiteX21" fmla="*/ 3936 w 43256"/>
              <a:gd name="connsiteY21" fmla="*/ 14229 h 45028"/>
              <a:gd name="connsiteX0" fmla="*/ 3936 w 43256"/>
              <a:gd name="connsiteY0" fmla="*/ 14229 h 45656"/>
              <a:gd name="connsiteX1" fmla="*/ 5659 w 43256"/>
              <a:gd name="connsiteY1" fmla="*/ 6766 h 45656"/>
              <a:gd name="connsiteX2" fmla="*/ 14041 w 43256"/>
              <a:gd name="connsiteY2" fmla="*/ 5061 h 45656"/>
              <a:gd name="connsiteX3" fmla="*/ 22492 w 43256"/>
              <a:gd name="connsiteY3" fmla="*/ 3291 h 45656"/>
              <a:gd name="connsiteX4" fmla="*/ 25785 w 43256"/>
              <a:gd name="connsiteY4" fmla="*/ 59 h 45656"/>
              <a:gd name="connsiteX5" fmla="*/ 29869 w 43256"/>
              <a:gd name="connsiteY5" fmla="*/ 2340 h 45656"/>
              <a:gd name="connsiteX6" fmla="*/ 35499 w 43256"/>
              <a:gd name="connsiteY6" fmla="*/ 549 h 45656"/>
              <a:gd name="connsiteX7" fmla="*/ 38354 w 43256"/>
              <a:gd name="connsiteY7" fmla="*/ 5435 h 45656"/>
              <a:gd name="connsiteX8" fmla="*/ 42018 w 43256"/>
              <a:gd name="connsiteY8" fmla="*/ 10177 h 45656"/>
              <a:gd name="connsiteX9" fmla="*/ 41854 w 43256"/>
              <a:gd name="connsiteY9" fmla="*/ 15319 h 45656"/>
              <a:gd name="connsiteX10" fmla="*/ 43052 w 43256"/>
              <a:gd name="connsiteY10" fmla="*/ 23181 h 45656"/>
              <a:gd name="connsiteX11" fmla="*/ 37440 w 43256"/>
              <a:gd name="connsiteY11" fmla="*/ 30063 h 45656"/>
              <a:gd name="connsiteX12" fmla="*/ 35431 w 43256"/>
              <a:gd name="connsiteY12" fmla="*/ 35960 h 45656"/>
              <a:gd name="connsiteX13" fmla="*/ 28591 w 43256"/>
              <a:gd name="connsiteY13" fmla="*/ 36674 h 45656"/>
              <a:gd name="connsiteX14" fmla="*/ 23703 w 43256"/>
              <a:gd name="connsiteY14" fmla="*/ 42965 h 45656"/>
              <a:gd name="connsiteX15" fmla="*/ 16516 w 43256"/>
              <a:gd name="connsiteY15" fmla="*/ 39125 h 45656"/>
              <a:gd name="connsiteX16" fmla="*/ 5840 w 43256"/>
              <a:gd name="connsiteY16" fmla="*/ 35331 h 45656"/>
              <a:gd name="connsiteX17" fmla="*/ 1146 w 43256"/>
              <a:gd name="connsiteY17" fmla="*/ 31109 h 45656"/>
              <a:gd name="connsiteX18" fmla="*/ 2149 w 43256"/>
              <a:gd name="connsiteY18" fmla="*/ 25410 h 45656"/>
              <a:gd name="connsiteX19" fmla="*/ 31 w 43256"/>
              <a:gd name="connsiteY19" fmla="*/ 19563 h 45656"/>
              <a:gd name="connsiteX20" fmla="*/ 3899 w 43256"/>
              <a:gd name="connsiteY20" fmla="*/ 14366 h 45656"/>
              <a:gd name="connsiteX21" fmla="*/ 3936 w 43256"/>
              <a:gd name="connsiteY21" fmla="*/ 14229 h 45656"/>
              <a:gd name="connsiteX0" fmla="*/ 614561 w 2479701"/>
              <a:gd name="connsiteY0" fmla="*/ 2114226 h 2169968"/>
              <a:gd name="connsiteX1" fmla="*/ 604661 w 2479701"/>
              <a:gd name="connsiteY1" fmla="*/ 2124126 h 2169968"/>
              <a:gd name="connsiteX2" fmla="*/ 604187 w 2479701"/>
              <a:gd name="connsiteY2" fmla="*/ 2095373 h 2169968"/>
              <a:gd name="connsiteX3" fmla="*/ 623515 w 2479701"/>
              <a:gd name="connsiteY3" fmla="*/ 2038339 h 2169968"/>
              <a:gd name="connsiteX4" fmla="*/ 614561 w 2479701"/>
              <a:gd name="connsiteY4" fmla="*/ 2114226 h 2169968"/>
              <a:gd name="connsiteX0" fmla="*/ 624290 w 2479701"/>
              <a:gd name="connsiteY0" fmla="*/ 2082492 h 2169968"/>
              <a:gd name="connsiteX1" fmla="*/ 585636 w 2479701"/>
              <a:gd name="connsiteY1" fmla="*/ 2139999 h 2169968"/>
              <a:gd name="connsiteX2" fmla="*/ 603543 w 2479701"/>
              <a:gd name="connsiteY2" fmla="*/ 2082493 h 2169968"/>
              <a:gd name="connsiteX3" fmla="*/ 595062 w 2479701"/>
              <a:gd name="connsiteY3" fmla="*/ 2043839 h 2169968"/>
              <a:gd name="connsiteX4" fmla="*/ 624290 w 2479701"/>
              <a:gd name="connsiteY4" fmla="*/ 2082492 h 2169968"/>
              <a:gd name="connsiteX0" fmla="*/ 532244 w 2479701"/>
              <a:gd name="connsiteY0" fmla="*/ 2169640 h 2169968"/>
              <a:gd name="connsiteX1" fmla="*/ 634519 w 2479701"/>
              <a:gd name="connsiteY1" fmla="*/ 2057939 h 2169968"/>
              <a:gd name="connsiteX2" fmla="*/ 604818 w 2479701"/>
              <a:gd name="connsiteY2" fmla="*/ 2056518 h 2169968"/>
              <a:gd name="connsiteX3" fmla="*/ 634519 w 2479701"/>
              <a:gd name="connsiteY3" fmla="*/ 2017390 h 2169968"/>
              <a:gd name="connsiteX4" fmla="*/ 532244 w 2479701"/>
              <a:gd name="connsiteY4" fmla="*/ 2169640 h 2169968"/>
              <a:gd name="connsiteX0" fmla="*/ 4729 w 43256"/>
              <a:gd name="connsiteY0" fmla="*/ 26036 h 45656"/>
              <a:gd name="connsiteX1" fmla="*/ 2196 w 43256"/>
              <a:gd name="connsiteY1" fmla="*/ 25239 h 45656"/>
              <a:gd name="connsiteX2" fmla="*/ 6964 w 43256"/>
              <a:gd name="connsiteY2" fmla="*/ 34758 h 45656"/>
              <a:gd name="connsiteX3" fmla="*/ 5856 w 43256"/>
              <a:gd name="connsiteY3" fmla="*/ 35139 h 45656"/>
              <a:gd name="connsiteX4" fmla="*/ 16514 w 43256"/>
              <a:gd name="connsiteY4" fmla="*/ 38949 h 45656"/>
              <a:gd name="connsiteX5" fmla="*/ 15846 w 43256"/>
              <a:gd name="connsiteY5" fmla="*/ 37209 h 45656"/>
              <a:gd name="connsiteX6" fmla="*/ 28863 w 43256"/>
              <a:gd name="connsiteY6" fmla="*/ 34610 h 45656"/>
              <a:gd name="connsiteX7" fmla="*/ 28596 w 43256"/>
              <a:gd name="connsiteY7" fmla="*/ 36519 h 45656"/>
              <a:gd name="connsiteX8" fmla="*/ 34165 w 43256"/>
              <a:gd name="connsiteY8" fmla="*/ 22813 h 45656"/>
              <a:gd name="connsiteX9" fmla="*/ 37416 w 43256"/>
              <a:gd name="connsiteY9" fmla="*/ 29949 h 45656"/>
              <a:gd name="connsiteX10" fmla="*/ 41834 w 43256"/>
              <a:gd name="connsiteY10" fmla="*/ 15213 h 45656"/>
              <a:gd name="connsiteX11" fmla="*/ 40386 w 43256"/>
              <a:gd name="connsiteY11" fmla="*/ 17889 h 45656"/>
              <a:gd name="connsiteX12" fmla="*/ 38360 w 43256"/>
              <a:gd name="connsiteY12" fmla="*/ 5285 h 45656"/>
              <a:gd name="connsiteX13" fmla="*/ 38436 w 43256"/>
              <a:gd name="connsiteY13" fmla="*/ 6549 h 45656"/>
              <a:gd name="connsiteX14" fmla="*/ 29114 w 43256"/>
              <a:gd name="connsiteY14" fmla="*/ 3811 h 45656"/>
              <a:gd name="connsiteX15" fmla="*/ 29856 w 43256"/>
              <a:gd name="connsiteY15" fmla="*/ 2199 h 45656"/>
              <a:gd name="connsiteX16" fmla="*/ 22177 w 43256"/>
              <a:gd name="connsiteY16" fmla="*/ 4579 h 45656"/>
              <a:gd name="connsiteX17" fmla="*/ 22536 w 43256"/>
              <a:gd name="connsiteY17" fmla="*/ 3189 h 45656"/>
              <a:gd name="connsiteX18" fmla="*/ 14036 w 43256"/>
              <a:gd name="connsiteY18" fmla="*/ 5051 h 45656"/>
              <a:gd name="connsiteX19" fmla="*/ 15336 w 43256"/>
              <a:gd name="connsiteY19" fmla="*/ 6399 h 45656"/>
              <a:gd name="connsiteX20" fmla="*/ 4163 w 43256"/>
              <a:gd name="connsiteY20" fmla="*/ 15648 h 45656"/>
              <a:gd name="connsiteX21" fmla="*/ 3936 w 43256"/>
              <a:gd name="connsiteY21" fmla="*/ 14229 h 45656"/>
              <a:gd name="connsiteX0" fmla="*/ 3936 w 43256"/>
              <a:gd name="connsiteY0" fmla="*/ 14229 h 45928"/>
              <a:gd name="connsiteX1" fmla="*/ 5659 w 43256"/>
              <a:gd name="connsiteY1" fmla="*/ 6766 h 45928"/>
              <a:gd name="connsiteX2" fmla="*/ 14041 w 43256"/>
              <a:gd name="connsiteY2" fmla="*/ 5061 h 45928"/>
              <a:gd name="connsiteX3" fmla="*/ 22492 w 43256"/>
              <a:gd name="connsiteY3" fmla="*/ 3291 h 45928"/>
              <a:gd name="connsiteX4" fmla="*/ 25785 w 43256"/>
              <a:gd name="connsiteY4" fmla="*/ 59 h 45928"/>
              <a:gd name="connsiteX5" fmla="*/ 29869 w 43256"/>
              <a:gd name="connsiteY5" fmla="*/ 2340 h 45928"/>
              <a:gd name="connsiteX6" fmla="*/ 35499 w 43256"/>
              <a:gd name="connsiteY6" fmla="*/ 549 h 45928"/>
              <a:gd name="connsiteX7" fmla="*/ 38354 w 43256"/>
              <a:gd name="connsiteY7" fmla="*/ 5435 h 45928"/>
              <a:gd name="connsiteX8" fmla="*/ 42018 w 43256"/>
              <a:gd name="connsiteY8" fmla="*/ 10177 h 45928"/>
              <a:gd name="connsiteX9" fmla="*/ 41854 w 43256"/>
              <a:gd name="connsiteY9" fmla="*/ 15319 h 45928"/>
              <a:gd name="connsiteX10" fmla="*/ 43052 w 43256"/>
              <a:gd name="connsiteY10" fmla="*/ 23181 h 45928"/>
              <a:gd name="connsiteX11" fmla="*/ 37440 w 43256"/>
              <a:gd name="connsiteY11" fmla="*/ 30063 h 45928"/>
              <a:gd name="connsiteX12" fmla="*/ 35431 w 43256"/>
              <a:gd name="connsiteY12" fmla="*/ 35960 h 45928"/>
              <a:gd name="connsiteX13" fmla="*/ 28591 w 43256"/>
              <a:gd name="connsiteY13" fmla="*/ 36674 h 45928"/>
              <a:gd name="connsiteX14" fmla="*/ 23703 w 43256"/>
              <a:gd name="connsiteY14" fmla="*/ 42965 h 45928"/>
              <a:gd name="connsiteX15" fmla="*/ 16516 w 43256"/>
              <a:gd name="connsiteY15" fmla="*/ 39125 h 45928"/>
              <a:gd name="connsiteX16" fmla="*/ 5840 w 43256"/>
              <a:gd name="connsiteY16" fmla="*/ 35331 h 45928"/>
              <a:gd name="connsiteX17" fmla="*/ 1146 w 43256"/>
              <a:gd name="connsiteY17" fmla="*/ 31109 h 45928"/>
              <a:gd name="connsiteX18" fmla="*/ 2149 w 43256"/>
              <a:gd name="connsiteY18" fmla="*/ 25410 h 45928"/>
              <a:gd name="connsiteX19" fmla="*/ 31 w 43256"/>
              <a:gd name="connsiteY19" fmla="*/ 19563 h 45928"/>
              <a:gd name="connsiteX20" fmla="*/ 3899 w 43256"/>
              <a:gd name="connsiteY20" fmla="*/ 14366 h 45928"/>
              <a:gd name="connsiteX21" fmla="*/ 3936 w 43256"/>
              <a:gd name="connsiteY21" fmla="*/ 14229 h 45928"/>
              <a:gd name="connsiteX0" fmla="*/ 614561 w 2479701"/>
              <a:gd name="connsiteY0" fmla="*/ 2114226 h 2182906"/>
              <a:gd name="connsiteX1" fmla="*/ 604661 w 2479701"/>
              <a:gd name="connsiteY1" fmla="*/ 2124126 h 2182906"/>
              <a:gd name="connsiteX2" fmla="*/ 604187 w 2479701"/>
              <a:gd name="connsiteY2" fmla="*/ 2095373 h 2182906"/>
              <a:gd name="connsiteX3" fmla="*/ 623515 w 2479701"/>
              <a:gd name="connsiteY3" fmla="*/ 2038339 h 2182906"/>
              <a:gd name="connsiteX4" fmla="*/ 614561 w 2479701"/>
              <a:gd name="connsiteY4" fmla="*/ 2114226 h 2182906"/>
              <a:gd name="connsiteX0" fmla="*/ 624290 w 2479701"/>
              <a:gd name="connsiteY0" fmla="*/ 2082492 h 2182906"/>
              <a:gd name="connsiteX1" fmla="*/ 585636 w 2479701"/>
              <a:gd name="connsiteY1" fmla="*/ 2139999 h 2182906"/>
              <a:gd name="connsiteX2" fmla="*/ 603543 w 2479701"/>
              <a:gd name="connsiteY2" fmla="*/ 2082493 h 2182906"/>
              <a:gd name="connsiteX3" fmla="*/ 595062 w 2479701"/>
              <a:gd name="connsiteY3" fmla="*/ 2043839 h 2182906"/>
              <a:gd name="connsiteX4" fmla="*/ 624290 w 2479701"/>
              <a:gd name="connsiteY4" fmla="*/ 2082492 h 2182906"/>
              <a:gd name="connsiteX0" fmla="*/ 532244 w 2479701"/>
              <a:gd name="connsiteY0" fmla="*/ 2169640 h 2182906"/>
              <a:gd name="connsiteX1" fmla="*/ 634519 w 2479701"/>
              <a:gd name="connsiteY1" fmla="*/ 2057939 h 2182906"/>
              <a:gd name="connsiteX2" fmla="*/ 604818 w 2479701"/>
              <a:gd name="connsiteY2" fmla="*/ 2056518 h 2182906"/>
              <a:gd name="connsiteX3" fmla="*/ 511970 w 2479701"/>
              <a:gd name="connsiteY3" fmla="*/ 2168219 h 2182906"/>
              <a:gd name="connsiteX4" fmla="*/ 532244 w 2479701"/>
              <a:gd name="connsiteY4" fmla="*/ 2169640 h 2182906"/>
              <a:gd name="connsiteX0" fmla="*/ 4729 w 43256"/>
              <a:gd name="connsiteY0" fmla="*/ 26036 h 45928"/>
              <a:gd name="connsiteX1" fmla="*/ 2196 w 43256"/>
              <a:gd name="connsiteY1" fmla="*/ 25239 h 45928"/>
              <a:gd name="connsiteX2" fmla="*/ 6964 w 43256"/>
              <a:gd name="connsiteY2" fmla="*/ 34758 h 45928"/>
              <a:gd name="connsiteX3" fmla="*/ 5856 w 43256"/>
              <a:gd name="connsiteY3" fmla="*/ 35139 h 45928"/>
              <a:gd name="connsiteX4" fmla="*/ 16514 w 43256"/>
              <a:gd name="connsiteY4" fmla="*/ 38949 h 45928"/>
              <a:gd name="connsiteX5" fmla="*/ 15846 w 43256"/>
              <a:gd name="connsiteY5" fmla="*/ 37209 h 45928"/>
              <a:gd name="connsiteX6" fmla="*/ 28863 w 43256"/>
              <a:gd name="connsiteY6" fmla="*/ 34610 h 45928"/>
              <a:gd name="connsiteX7" fmla="*/ 28596 w 43256"/>
              <a:gd name="connsiteY7" fmla="*/ 36519 h 45928"/>
              <a:gd name="connsiteX8" fmla="*/ 34165 w 43256"/>
              <a:gd name="connsiteY8" fmla="*/ 22813 h 45928"/>
              <a:gd name="connsiteX9" fmla="*/ 37416 w 43256"/>
              <a:gd name="connsiteY9" fmla="*/ 29949 h 45928"/>
              <a:gd name="connsiteX10" fmla="*/ 41834 w 43256"/>
              <a:gd name="connsiteY10" fmla="*/ 15213 h 45928"/>
              <a:gd name="connsiteX11" fmla="*/ 40386 w 43256"/>
              <a:gd name="connsiteY11" fmla="*/ 17889 h 45928"/>
              <a:gd name="connsiteX12" fmla="*/ 38360 w 43256"/>
              <a:gd name="connsiteY12" fmla="*/ 5285 h 45928"/>
              <a:gd name="connsiteX13" fmla="*/ 38436 w 43256"/>
              <a:gd name="connsiteY13" fmla="*/ 6549 h 45928"/>
              <a:gd name="connsiteX14" fmla="*/ 29114 w 43256"/>
              <a:gd name="connsiteY14" fmla="*/ 3811 h 45928"/>
              <a:gd name="connsiteX15" fmla="*/ 29856 w 43256"/>
              <a:gd name="connsiteY15" fmla="*/ 2199 h 45928"/>
              <a:gd name="connsiteX16" fmla="*/ 22177 w 43256"/>
              <a:gd name="connsiteY16" fmla="*/ 4579 h 45928"/>
              <a:gd name="connsiteX17" fmla="*/ 22536 w 43256"/>
              <a:gd name="connsiteY17" fmla="*/ 3189 h 45928"/>
              <a:gd name="connsiteX18" fmla="*/ 14036 w 43256"/>
              <a:gd name="connsiteY18" fmla="*/ 5051 h 45928"/>
              <a:gd name="connsiteX19" fmla="*/ 15336 w 43256"/>
              <a:gd name="connsiteY19" fmla="*/ 6399 h 45928"/>
              <a:gd name="connsiteX20" fmla="*/ 4163 w 43256"/>
              <a:gd name="connsiteY20" fmla="*/ 15648 h 45928"/>
              <a:gd name="connsiteX21" fmla="*/ 3936 w 43256"/>
              <a:gd name="connsiteY21" fmla="*/ 14229 h 45928"/>
              <a:gd name="connsiteX0" fmla="*/ 3936 w 43256"/>
              <a:gd name="connsiteY0" fmla="*/ 14229 h 45828"/>
              <a:gd name="connsiteX1" fmla="*/ 5659 w 43256"/>
              <a:gd name="connsiteY1" fmla="*/ 6766 h 45828"/>
              <a:gd name="connsiteX2" fmla="*/ 14041 w 43256"/>
              <a:gd name="connsiteY2" fmla="*/ 5061 h 45828"/>
              <a:gd name="connsiteX3" fmla="*/ 22492 w 43256"/>
              <a:gd name="connsiteY3" fmla="*/ 3291 h 45828"/>
              <a:gd name="connsiteX4" fmla="*/ 25785 w 43256"/>
              <a:gd name="connsiteY4" fmla="*/ 59 h 45828"/>
              <a:gd name="connsiteX5" fmla="*/ 29869 w 43256"/>
              <a:gd name="connsiteY5" fmla="*/ 2340 h 45828"/>
              <a:gd name="connsiteX6" fmla="*/ 35499 w 43256"/>
              <a:gd name="connsiteY6" fmla="*/ 549 h 45828"/>
              <a:gd name="connsiteX7" fmla="*/ 38354 w 43256"/>
              <a:gd name="connsiteY7" fmla="*/ 5435 h 45828"/>
              <a:gd name="connsiteX8" fmla="*/ 42018 w 43256"/>
              <a:gd name="connsiteY8" fmla="*/ 10177 h 45828"/>
              <a:gd name="connsiteX9" fmla="*/ 41854 w 43256"/>
              <a:gd name="connsiteY9" fmla="*/ 15319 h 45828"/>
              <a:gd name="connsiteX10" fmla="*/ 43052 w 43256"/>
              <a:gd name="connsiteY10" fmla="*/ 23181 h 45828"/>
              <a:gd name="connsiteX11" fmla="*/ 37440 w 43256"/>
              <a:gd name="connsiteY11" fmla="*/ 30063 h 45828"/>
              <a:gd name="connsiteX12" fmla="*/ 35431 w 43256"/>
              <a:gd name="connsiteY12" fmla="*/ 35960 h 45828"/>
              <a:gd name="connsiteX13" fmla="*/ 28591 w 43256"/>
              <a:gd name="connsiteY13" fmla="*/ 36674 h 45828"/>
              <a:gd name="connsiteX14" fmla="*/ 23703 w 43256"/>
              <a:gd name="connsiteY14" fmla="*/ 42965 h 45828"/>
              <a:gd name="connsiteX15" fmla="*/ 16516 w 43256"/>
              <a:gd name="connsiteY15" fmla="*/ 39125 h 45828"/>
              <a:gd name="connsiteX16" fmla="*/ 5840 w 43256"/>
              <a:gd name="connsiteY16" fmla="*/ 35331 h 45828"/>
              <a:gd name="connsiteX17" fmla="*/ 1146 w 43256"/>
              <a:gd name="connsiteY17" fmla="*/ 31109 h 45828"/>
              <a:gd name="connsiteX18" fmla="*/ 2149 w 43256"/>
              <a:gd name="connsiteY18" fmla="*/ 25410 h 45828"/>
              <a:gd name="connsiteX19" fmla="*/ 31 w 43256"/>
              <a:gd name="connsiteY19" fmla="*/ 19563 h 45828"/>
              <a:gd name="connsiteX20" fmla="*/ 3899 w 43256"/>
              <a:gd name="connsiteY20" fmla="*/ 14366 h 45828"/>
              <a:gd name="connsiteX21" fmla="*/ 3936 w 43256"/>
              <a:gd name="connsiteY21" fmla="*/ 14229 h 45828"/>
              <a:gd name="connsiteX0" fmla="*/ 614561 w 2479701"/>
              <a:gd name="connsiteY0" fmla="*/ 2114226 h 2178145"/>
              <a:gd name="connsiteX1" fmla="*/ 604661 w 2479701"/>
              <a:gd name="connsiteY1" fmla="*/ 2124126 h 2178145"/>
              <a:gd name="connsiteX2" fmla="*/ 604187 w 2479701"/>
              <a:gd name="connsiteY2" fmla="*/ 2095373 h 2178145"/>
              <a:gd name="connsiteX3" fmla="*/ 623515 w 2479701"/>
              <a:gd name="connsiteY3" fmla="*/ 2038339 h 2178145"/>
              <a:gd name="connsiteX4" fmla="*/ 614561 w 2479701"/>
              <a:gd name="connsiteY4" fmla="*/ 2114226 h 2178145"/>
              <a:gd name="connsiteX0" fmla="*/ 624290 w 2479701"/>
              <a:gd name="connsiteY0" fmla="*/ 2082492 h 2178145"/>
              <a:gd name="connsiteX1" fmla="*/ 585636 w 2479701"/>
              <a:gd name="connsiteY1" fmla="*/ 2139999 h 2178145"/>
              <a:gd name="connsiteX2" fmla="*/ 603543 w 2479701"/>
              <a:gd name="connsiteY2" fmla="*/ 2082493 h 2178145"/>
              <a:gd name="connsiteX3" fmla="*/ 595062 w 2479701"/>
              <a:gd name="connsiteY3" fmla="*/ 2043839 h 2178145"/>
              <a:gd name="connsiteX4" fmla="*/ 624290 w 2479701"/>
              <a:gd name="connsiteY4" fmla="*/ 2082492 h 2178145"/>
              <a:gd name="connsiteX0" fmla="*/ 532244 w 2479701"/>
              <a:gd name="connsiteY0" fmla="*/ 2169640 h 2178145"/>
              <a:gd name="connsiteX1" fmla="*/ 634519 w 2479701"/>
              <a:gd name="connsiteY1" fmla="*/ 2057939 h 2178145"/>
              <a:gd name="connsiteX2" fmla="*/ 510550 w 2479701"/>
              <a:gd name="connsiteY2" fmla="*/ 2150786 h 2178145"/>
              <a:gd name="connsiteX3" fmla="*/ 511970 w 2479701"/>
              <a:gd name="connsiteY3" fmla="*/ 2168219 h 2178145"/>
              <a:gd name="connsiteX4" fmla="*/ 532244 w 2479701"/>
              <a:gd name="connsiteY4" fmla="*/ 2169640 h 2178145"/>
              <a:gd name="connsiteX0" fmla="*/ 4729 w 43256"/>
              <a:gd name="connsiteY0" fmla="*/ 26036 h 45828"/>
              <a:gd name="connsiteX1" fmla="*/ 2196 w 43256"/>
              <a:gd name="connsiteY1" fmla="*/ 25239 h 45828"/>
              <a:gd name="connsiteX2" fmla="*/ 6964 w 43256"/>
              <a:gd name="connsiteY2" fmla="*/ 34758 h 45828"/>
              <a:gd name="connsiteX3" fmla="*/ 5856 w 43256"/>
              <a:gd name="connsiteY3" fmla="*/ 35139 h 45828"/>
              <a:gd name="connsiteX4" fmla="*/ 16514 w 43256"/>
              <a:gd name="connsiteY4" fmla="*/ 38949 h 45828"/>
              <a:gd name="connsiteX5" fmla="*/ 15846 w 43256"/>
              <a:gd name="connsiteY5" fmla="*/ 37209 h 45828"/>
              <a:gd name="connsiteX6" fmla="*/ 28863 w 43256"/>
              <a:gd name="connsiteY6" fmla="*/ 34610 h 45828"/>
              <a:gd name="connsiteX7" fmla="*/ 28596 w 43256"/>
              <a:gd name="connsiteY7" fmla="*/ 36519 h 45828"/>
              <a:gd name="connsiteX8" fmla="*/ 34165 w 43256"/>
              <a:gd name="connsiteY8" fmla="*/ 22813 h 45828"/>
              <a:gd name="connsiteX9" fmla="*/ 37416 w 43256"/>
              <a:gd name="connsiteY9" fmla="*/ 29949 h 45828"/>
              <a:gd name="connsiteX10" fmla="*/ 41834 w 43256"/>
              <a:gd name="connsiteY10" fmla="*/ 15213 h 45828"/>
              <a:gd name="connsiteX11" fmla="*/ 40386 w 43256"/>
              <a:gd name="connsiteY11" fmla="*/ 17889 h 45828"/>
              <a:gd name="connsiteX12" fmla="*/ 38360 w 43256"/>
              <a:gd name="connsiteY12" fmla="*/ 5285 h 45828"/>
              <a:gd name="connsiteX13" fmla="*/ 38436 w 43256"/>
              <a:gd name="connsiteY13" fmla="*/ 6549 h 45828"/>
              <a:gd name="connsiteX14" fmla="*/ 29114 w 43256"/>
              <a:gd name="connsiteY14" fmla="*/ 3811 h 45828"/>
              <a:gd name="connsiteX15" fmla="*/ 29856 w 43256"/>
              <a:gd name="connsiteY15" fmla="*/ 2199 h 45828"/>
              <a:gd name="connsiteX16" fmla="*/ 22177 w 43256"/>
              <a:gd name="connsiteY16" fmla="*/ 4579 h 45828"/>
              <a:gd name="connsiteX17" fmla="*/ 22536 w 43256"/>
              <a:gd name="connsiteY17" fmla="*/ 3189 h 45828"/>
              <a:gd name="connsiteX18" fmla="*/ 14036 w 43256"/>
              <a:gd name="connsiteY18" fmla="*/ 5051 h 45828"/>
              <a:gd name="connsiteX19" fmla="*/ 15336 w 43256"/>
              <a:gd name="connsiteY19" fmla="*/ 6399 h 45828"/>
              <a:gd name="connsiteX20" fmla="*/ 4163 w 43256"/>
              <a:gd name="connsiteY20" fmla="*/ 15648 h 45828"/>
              <a:gd name="connsiteX21" fmla="*/ 3936 w 43256"/>
              <a:gd name="connsiteY21" fmla="*/ 14229 h 45828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624290 w 2479701"/>
              <a:gd name="connsiteY0" fmla="*/ 2082492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624290 w 2479701"/>
              <a:gd name="connsiteY4" fmla="*/ 2082492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595062 w 2479701"/>
              <a:gd name="connsiteY3" fmla="*/ 2043839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183"/>
              <a:gd name="connsiteX1" fmla="*/ 5659 w 43256"/>
              <a:gd name="connsiteY1" fmla="*/ 6766 h 46183"/>
              <a:gd name="connsiteX2" fmla="*/ 14041 w 43256"/>
              <a:gd name="connsiteY2" fmla="*/ 5061 h 46183"/>
              <a:gd name="connsiteX3" fmla="*/ 22492 w 43256"/>
              <a:gd name="connsiteY3" fmla="*/ 3291 h 46183"/>
              <a:gd name="connsiteX4" fmla="*/ 25785 w 43256"/>
              <a:gd name="connsiteY4" fmla="*/ 59 h 46183"/>
              <a:gd name="connsiteX5" fmla="*/ 29869 w 43256"/>
              <a:gd name="connsiteY5" fmla="*/ 2340 h 46183"/>
              <a:gd name="connsiteX6" fmla="*/ 35499 w 43256"/>
              <a:gd name="connsiteY6" fmla="*/ 549 h 46183"/>
              <a:gd name="connsiteX7" fmla="*/ 38354 w 43256"/>
              <a:gd name="connsiteY7" fmla="*/ 5435 h 46183"/>
              <a:gd name="connsiteX8" fmla="*/ 42018 w 43256"/>
              <a:gd name="connsiteY8" fmla="*/ 10177 h 46183"/>
              <a:gd name="connsiteX9" fmla="*/ 41854 w 43256"/>
              <a:gd name="connsiteY9" fmla="*/ 15319 h 46183"/>
              <a:gd name="connsiteX10" fmla="*/ 43052 w 43256"/>
              <a:gd name="connsiteY10" fmla="*/ 23181 h 46183"/>
              <a:gd name="connsiteX11" fmla="*/ 37440 w 43256"/>
              <a:gd name="connsiteY11" fmla="*/ 30063 h 46183"/>
              <a:gd name="connsiteX12" fmla="*/ 35431 w 43256"/>
              <a:gd name="connsiteY12" fmla="*/ 35960 h 46183"/>
              <a:gd name="connsiteX13" fmla="*/ 28591 w 43256"/>
              <a:gd name="connsiteY13" fmla="*/ 36674 h 46183"/>
              <a:gd name="connsiteX14" fmla="*/ 23703 w 43256"/>
              <a:gd name="connsiteY14" fmla="*/ 42965 h 46183"/>
              <a:gd name="connsiteX15" fmla="*/ 16516 w 43256"/>
              <a:gd name="connsiteY15" fmla="*/ 39125 h 46183"/>
              <a:gd name="connsiteX16" fmla="*/ 5840 w 43256"/>
              <a:gd name="connsiteY16" fmla="*/ 35331 h 46183"/>
              <a:gd name="connsiteX17" fmla="*/ 1146 w 43256"/>
              <a:gd name="connsiteY17" fmla="*/ 31109 h 46183"/>
              <a:gd name="connsiteX18" fmla="*/ 2149 w 43256"/>
              <a:gd name="connsiteY18" fmla="*/ 25410 h 46183"/>
              <a:gd name="connsiteX19" fmla="*/ 31 w 43256"/>
              <a:gd name="connsiteY19" fmla="*/ 19563 h 46183"/>
              <a:gd name="connsiteX20" fmla="*/ 3899 w 43256"/>
              <a:gd name="connsiteY20" fmla="*/ 14366 h 46183"/>
              <a:gd name="connsiteX21" fmla="*/ 3936 w 43256"/>
              <a:gd name="connsiteY21" fmla="*/ 14229 h 46183"/>
              <a:gd name="connsiteX0" fmla="*/ 614561 w 2479701"/>
              <a:gd name="connsiteY0" fmla="*/ 2114226 h 2195019"/>
              <a:gd name="connsiteX1" fmla="*/ 604661 w 2479701"/>
              <a:gd name="connsiteY1" fmla="*/ 2124126 h 2195019"/>
              <a:gd name="connsiteX2" fmla="*/ 604187 w 2479701"/>
              <a:gd name="connsiteY2" fmla="*/ 2095373 h 2195019"/>
              <a:gd name="connsiteX3" fmla="*/ 623515 w 2479701"/>
              <a:gd name="connsiteY3" fmla="*/ 2038339 h 2195019"/>
              <a:gd name="connsiteX4" fmla="*/ 614561 w 2479701"/>
              <a:gd name="connsiteY4" fmla="*/ 2114226 h 2195019"/>
              <a:gd name="connsiteX0" fmla="*/ 473461 w 2479701"/>
              <a:gd name="connsiteY0" fmla="*/ 2186186 h 2195019"/>
              <a:gd name="connsiteX1" fmla="*/ 585636 w 2479701"/>
              <a:gd name="connsiteY1" fmla="*/ 2139999 h 2195019"/>
              <a:gd name="connsiteX2" fmla="*/ 603543 w 2479701"/>
              <a:gd name="connsiteY2" fmla="*/ 2082493 h 2195019"/>
              <a:gd name="connsiteX3" fmla="*/ 491367 w 2479701"/>
              <a:gd name="connsiteY3" fmla="*/ 2175814 h 2195019"/>
              <a:gd name="connsiteX4" fmla="*/ 473461 w 2479701"/>
              <a:gd name="connsiteY4" fmla="*/ 2186186 h 2195019"/>
              <a:gd name="connsiteX0" fmla="*/ 532244 w 2479701"/>
              <a:gd name="connsiteY0" fmla="*/ 2169640 h 2195019"/>
              <a:gd name="connsiteX1" fmla="*/ 530824 w 2479701"/>
              <a:gd name="connsiteY1" fmla="*/ 2161634 h 2195019"/>
              <a:gd name="connsiteX2" fmla="*/ 510550 w 2479701"/>
              <a:gd name="connsiteY2" fmla="*/ 2150786 h 2195019"/>
              <a:gd name="connsiteX3" fmla="*/ 511970 w 2479701"/>
              <a:gd name="connsiteY3" fmla="*/ 2168219 h 2195019"/>
              <a:gd name="connsiteX4" fmla="*/ 532244 w 2479701"/>
              <a:gd name="connsiteY4" fmla="*/ 2169640 h 2195019"/>
              <a:gd name="connsiteX0" fmla="*/ 4729 w 43256"/>
              <a:gd name="connsiteY0" fmla="*/ 26036 h 46183"/>
              <a:gd name="connsiteX1" fmla="*/ 2196 w 43256"/>
              <a:gd name="connsiteY1" fmla="*/ 25239 h 46183"/>
              <a:gd name="connsiteX2" fmla="*/ 6964 w 43256"/>
              <a:gd name="connsiteY2" fmla="*/ 34758 h 46183"/>
              <a:gd name="connsiteX3" fmla="*/ 5856 w 43256"/>
              <a:gd name="connsiteY3" fmla="*/ 35139 h 46183"/>
              <a:gd name="connsiteX4" fmla="*/ 16514 w 43256"/>
              <a:gd name="connsiteY4" fmla="*/ 38949 h 46183"/>
              <a:gd name="connsiteX5" fmla="*/ 15846 w 43256"/>
              <a:gd name="connsiteY5" fmla="*/ 37209 h 46183"/>
              <a:gd name="connsiteX6" fmla="*/ 28863 w 43256"/>
              <a:gd name="connsiteY6" fmla="*/ 34610 h 46183"/>
              <a:gd name="connsiteX7" fmla="*/ 28596 w 43256"/>
              <a:gd name="connsiteY7" fmla="*/ 36519 h 46183"/>
              <a:gd name="connsiteX8" fmla="*/ 34165 w 43256"/>
              <a:gd name="connsiteY8" fmla="*/ 22813 h 46183"/>
              <a:gd name="connsiteX9" fmla="*/ 37416 w 43256"/>
              <a:gd name="connsiteY9" fmla="*/ 29949 h 46183"/>
              <a:gd name="connsiteX10" fmla="*/ 41834 w 43256"/>
              <a:gd name="connsiteY10" fmla="*/ 15213 h 46183"/>
              <a:gd name="connsiteX11" fmla="*/ 40386 w 43256"/>
              <a:gd name="connsiteY11" fmla="*/ 17889 h 46183"/>
              <a:gd name="connsiteX12" fmla="*/ 38360 w 43256"/>
              <a:gd name="connsiteY12" fmla="*/ 5285 h 46183"/>
              <a:gd name="connsiteX13" fmla="*/ 38436 w 43256"/>
              <a:gd name="connsiteY13" fmla="*/ 6549 h 46183"/>
              <a:gd name="connsiteX14" fmla="*/ 29114 w 43256"/>
              <a:gd name="connsiteY14" fmla="*/ 3811 h 46183"/>
              <a:gd name="connsiteX15" fmla="*/ 29856 w 43256"/>
              <a:gd name="connsiteY15" fmla="*/ 2199 h 46183"/>
              <a:gd name="connsiteX16" fmla="*/ 22177 w 43256"/>
              <a:gd name="connsiteY16" fmla="*/ 4579 h 46183"/>
              <a:gd name="connsiteX17" fmla="*/ 22536 w 43256"/>
              <a:gd name="connsiteY17" fmla="*/ 3189 h 46183"/>
              <a:gd name="connsiteX18" fmla="*/ 14036 w 43256"/>
              <a:gd name="connsiteY18" fmla="*/ 5051 h 46183"/>
              <a:gd name="connsiteX19" fmla="*/ 15336 w 43256"/>
              <a:gd name="connsiteY19" fmla="*/ 6399 h 46183"/>
              <a:gd name="connsiteX20" fmla="*/ 4163 w 43256"/>
              <a:gd name="connsiteY20" fmla="*/ 15648 h 46183"/>
              <a:gd name="connsiteX21" fmla="*/ 3936 w 43256"/>
              <a:gd name="connsiteY21" fmla="*/ 14229 h 46183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623515 w 2479701"/>
              <a:gd name="connsiteY3" fmla="*/ 2038339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767"/>
              <a:gd name="connsiteX1" fmla="*/ 5659 w 43256"/>
              <a:gd name="connsiteY1" fmla="*/ 6766 h 46767"/>
              <a:gd name="connsiteX2" fmla="*/ 14041 w 43256"/>
              <a:gd name="connsiteY2" fmla="*/ 5061 h 46767"/>
              <a:gd name="connsiteX3" fmla="*/ 22492 w 43256"/>
              <a:gd name="connsiteY3" fmla="*/ 3291 h 46767"/>
              <a:gd name="connsiteX4" fmla="*/ 25785 w 43256"/>
              <a:gd name="connsiteY4" fmla="*/ 59 h 46767"/>
              <a:gd name="connsiteX5" fmla="*/ 29869 w 43256"/>
              <a:gd name="connsiteY5" fmla="*/ 2340 h 46767"/>
              <a:gd name="connsiteX6" fmla="*/ 35499 w 43256"/>
              <a:gd name="connsiteY6" fmla="*/ 549 h 46767"/>
              <a:gd name="connsiteX7" fmla="*/ 38354 w 43256"/>
              <a:gd name="connsiteY7" fmla="*/ 5435 h 46767"/>
              <a:gd name="connsiteX8" fmla="*/ 42018 w 43256"/>
              <a:gd name="connsiteY8" fmla="*/ 10177 h 46767"/>
              <a:gd name="connsiteX9" fmla="*/ 41854 w 43256"/>
              <a:gd name="connsiteY9" fmla="*/ 15319 h 46767"/>
              <a:gd name="connsiteX10" fmla="*/ 43052 w 43256"/>
              <a:gd name="connsiteY10" fmla="*/ 23181 h 46767"/>
              <a:gd name="connsiteX11" fmla="*/ 37440 w 43256"/>
              <a:gd name="connsiteY11" fmla="*/ 30063 h 46767"/>
              <a:gd name="connsiteX12" fmla="*/ 35431 w 43256"/>
              <a:gd name="connsiteY12" fmla="*/ 35960 h 46767"/>
              <a:gd name="connsiteX13" fmla="*/ 28591 w 43256"/>
              <a:gd name="connsiteY13" fmla="*/ 36674 h 46767"/>
              <a:gd name="connsiteX14" fmla="*/ 23703 w 43256"/>
              <a:gd name="connsiteY14" fmla="*/ 42965 h 46767"/>
              <a:gd name="connsiteX15" fmla="*/ 16516 w 43256"/>
              <a:gd name="connsiteY15" fmla="*/ 39125 h 46767"/>
              <a:gd name="connsiteX16" fmla="*/ 5840 w 43256"/>
              <a:gd name="connsiteY16" fmla="*/ 35331 h 46767"/>
              <a:gd name="connsiteX17" fmla="*/ 1146 w 43256"/>
              <a:gd name="connsiteY17" fmla="*/ 31109 h 46767"/>
              <a:gd name="connsiteX18" fmla="*/ 2149 w 43256"/>
              <a:gd name="connsiteY18" fmla="*/ 25410 h 46767"/>
              <a:gd name="connsiteX19" fmla="*/ 31 w 43256"/>
              <a:gd name="connsiteY19" fmla="*/ 19563 h 46767"/>
              <a:gd name="connsiteX20" fmla="*/ 3899 w 43256"/>
              <a:gd name="connsiteY20" fmla="*/ 14366 h 46767"/>
              <a:gd name="connsiteX21" fmla="*/ 3936 w 43256"/>
              <a:gd name="connsiteY21" fmla="*/ 14229 h 46767"/>
              <a:gd name="connsiteX0" fmla="*/ 614561 w 2479701"/>
              <a:gd name="connsiteY0" fmla="*/ 2114226 h 2222769"/>
              <a:gd name="connsiteX1" fmla="*/ 604661 w 2479701"/>
              <a:gd name="connsiteY1" fmla="*/ 2124126 h 2222769"/>
              <a:gd name="connsiteX2" fmla="*/ 604187 w 2479701"/>
              <a:gd name="connsiteY2" fmla="*/ 2095373 h 2222769"/>
              <a:gd name="connsiteX3" fmla="*/ 500966 w 2479701"/>
              <a:gd name="connsiteY3" fmla="*/ 2189167 h 2222769"/>
              <a:gd name="connsiteX4" fmla="*/ 614561 w 2479701"/>
              <a:gd name="connsiteY4" fmla="*/ 2114226 h 2222769"/>
              <a:gd name="connsiteX0" fmla="*/ 473461 w 2479701"/>
              <a:gd name="connsiteY0" fmla="*/ 2186186 h 2222769"/>
              <a:gd name="connsiteX1" fmla="*/ 585636 w 2479701"/>
              <a:gd name="connsiteY1" fmla="*/ 2139999 h 2222769"/>
              <a:gd name="connsiteX2" fmla="*/ 480994 w 2479701"/>
              <a:gd name="connsiteY2" fmla="*/ 2205041 h 2222769"/>
              <a:gd name="connsiteX3" fmla="*/ 491367 w 2479701"/>
              <a:gd name="connsiteY3" fmla="*/ 2175814 h 2222769"/>
              <a:gd name="connsiteX4" fmla="*/ 473461 w 2479701"/>
              <a:gd name="connsiteY4" fmla="*/ 2186186 h 2222769"/>
              <a:gd name="connsiteX0" fmla="*/ 532244 w 2479701"/>
              <a:gd name="connsiteY0" fmla="*/ 2169640 h 2222769"/>
              <a:gd name="connsiteX1" fmla="*/ 530824 w 2479701"/>
              <a:gd name="connsiteY1" fmla="*/ 2161634 h 2222769"/>
              <a:gd name="connsiteX2" fmla="*/ 510550 w 2479701"/>
              <a:gd name="connsiteY2" fmla="*/ 2150786 h 2222769"/>
              <a:gd name="connsiteX3" fmla="*/ 511970 w 2479701"/>
              <a:gd name="connsiteY3" fmla="*/ 2168219 h 2222769"/>
              <a:gd name="connsiteX4" fmla="*/ 532244 w 2479701"/>
              <a:gd name="connsiteY4" fmla="*/ 2169640 h 2222769"/>
              <a:gd name="connsiteX0" fmla="*/ 4729 w 43256"/>
              <a:gd name="connsiteY0" fmla="*/ 26036 h 46767"/>
              <a:gd name="connsiteX1" fmla="*/ 2196 w 43256"/>
              <a:gd name="connsiteY1" fmla="*/ 25239 h 46767"/>
              <a:gd name="connsiteX2" fmla="*/ 6964 w 43256"/>
              <a:gd name="connsiteY2" fmla="*/ 34758 h 46767"/>
              <a:gd name="connsiteX3" fmla="*/ 5856 w 43256"/>
              <a:gd name="connsiteY3" fmla="*/ 35139 h 46767"/>
              <a:gd name="connsiteX4" fmla="*/ 16514 w 43256"/>
              <a:gd name="connsiteY4" fmla="*/ 38949 h 46767"/>
              <a:gd name="connsiteX5" fmla="*/ 15846 w 43256"/>
              <a:gd name="connsiteY5" fmla="*/ 37209 h 46767"/>
              <a:gd name="connsiteX6" fmla="*/ 28863 w 43256"/>
              <a:gd name="connsiteY6" fmla="*/ 34610 h 46767"/>
              <a:gd name="connsiteX7" fmla="*/ 28596 w 43256"/>
              <a:gd name="connsiteY7" fmla="*/ 36519 h 46767"/>
              <a:gd name="connsiteX8" fmla="*/ 34165 w 43256"/>
              <a:gd name="connsiteY8" fmla="*/ 22813 h 46767"/>
              <a:gd name="connsiteX9" fmla="*/ 37416 w 43256"/>
              <a:gd name="connsiteY9" fmla="*/ 29949 h 46767"/>
              <a:gd name="connsiteX10" fmla="*/ 41834 w 43256"/>
              <a:gd name="connsiteY10" fmla="*/ 15213 h 46767"/>
              <a:gd name="connsiteX11" fmla="*/ 40386 w 43256"/>
              <a:gd name="connsiteY11" fmla="*/ 17889 h 46767"/>
              <a:gd name="connsiteX12" fmla="*/ 38360 w 43256"/>
              <a:gd name="connsiteY12" fmla="*/ 5285 h 46767"/>
              <a:gd name="connsiteX13" fmla="*/ 38436 w 43256"/>
              <a:gd name="connsiteY13" fmla="*/ 6549 h 46767"/>
              <a:gd name="connsiteX14" fmla="*/ 29114 w 43256"/>
              <a:gd name="connsiteY14" fmla="*/ 3811 h 46767"/>
              <a:gd name="connsiteX15" fmla="*/ 29856 w 43256"/>
              <a:gd name="connsiteY15" fmla="*/ 2199 h 46767"/>
              <a:gd name="connsiteX16" fmla="*/ 22177 w 43256"/>
              <a:gd name="connsiteY16" fmla="*/ 4579 h 46767"/>
              <a:gd name="connsiteX17" fmla="*/ 22536 w 43256"/>
              <a:gd name="connsiteY17" fmla="*/ 3189 h 46767"/>
              <a:gd name="connsiteX18" fmla="*/ 14036 w 43256"/>
              <a:gd name="connsiteY18" fmla="*/ 5051 h 46767"/>
              <a:gd name="connsiteX19" fmla="*/ 15336 w 43256"/>
              <a:gd name="connsiteY19" fmla="*/ 6399 h 46767"/>
              <a:gd name="connsiteX20" fmla="*/ 4163 w 43256"/>
              <a:gd name="connsiteY20" fmla="*/ 15648 h 46767"/>
              <a:gd name="connsiteX21" fmla="*/ 3936 w 43256"/>
              <a:gd name="connsiteY21" fmla="*/ 14229 h 46767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614561 w 2479701"/>
              <a:gd name="connsiteY0" fmla="*/ 2114226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614561 w 2479701"/>
              <a:gd name="connsiteY4" fmla="*/ 2114226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604187 w 2479701"/>
              <a:gd name="connsiteY2" fmla="*/ 2095373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604661 w 2479701"/>
              <a:gd name="connsiteY1" fmla="*/ 2124126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596 w 43256"/>
              <a:gd name="connsiteY7" fmla="*/ 36519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461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591 w 43256"/>
              <a:gd name="connsiteY13" fmla="*/ 36674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9685 w 43256"/>
              <a:gd name="connsiteY6" fmla="*/ 36197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5846 w 43256"/>
              <a:gd name="connsiteY5" fmla="*/ 3720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175 w 43256"/>
              <a:gd name="connsiteY5" fmla="*/ 37606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  <a:gd name="connsiteX0" fmla="*/ 3936 w 43256"/>
              <a:gd name="connsiteY0" fmla="*/ 14229 h 46953"/>
              <a:gd name="connsiteX1" fmla="*/ 5659 w 43256"/>
              <a:gd name="connsiteY1" fmla="*/ 6766 h 46953"/>
              <a:gd name="connsiteX2" fmla="*/ 14041 w 43256"/>
              <a:gd name="connsiteY2" fmla="*/ 5061 h 46953"/>
              <a:gd name="connsiteX3" fmla="*/ 22492 w 43256"/>
              <a:gd name="connsiteY3" fmla="*/ 3291 h 46953"/>
              <a:gd name="connsiteX4" fmla="*/ 25785 w 43256"/>
              <a:gd name="connsiteY4" fmla="*/ 59 h 46953"/>
              <a:gd name="connsiteX5" fmla="*/ 29869 w 43256"/>
              <a:gd name="connsiteY5" fmla="*/ 2340 h 46953"/>
              <a:gd name="connsiteX6" fmla="*/ 35499 w 43256"/>
              <a:gd name="connsiteY6" fmla="*/ 549 h 46953"/>
              <a:gd name="connsiteX7" fmla="*/ 38354 w 43256"/>
              <a:gd name="connsiteY7" fmla="*/ 5435 h 46953"/>
              <a:gd name="connsiteX8" fmla="*/ 42018 w 43256"/>
              <a:gd name="connsiteY8" fmla="*/ 10177 h 46953"/>
              <a:gd name="connsiteX9" fmla="*/ 41854 w 43256"/>
              <a:gd name="connsiteY9" fmla="*/ 15319 h 46953"/>
              <a:gd name="connsiteX10" fmla="*/ 43052 w 43256"/>
              <a:gd name="connsiteY10" fmla="*/ 23181 h 46953"/>
              <a:gd name="connsiteX11" fmla="*/ 37440 w 43256"/>
              <a:gd name="connsiteY11" fmla="*/ 30063 h 46953"/>
              <a:gd name="connsiteX12" fmla="*/ 35431 w 43256"/>
              <a:gd name="connsiteY12" fmla="*/ 35960 h 46953"/>
              <a:gd name="connsiteX13" fmla="*/ 28427 w 43256"/>
              <a:gd name="connsiteY13" fmla="*/ 38459 h 46953"/>
              <a:gd name="connsiteX14" fmla="*/ 23703 w 43256"/>
              <a:gd name="connsiteY14" fmla="*/ 42965 h 46953"/>
              <a:gd name="connsiteX15" fmla="*/ 16516 w 43256"/>
              <a:gd name="connsiteY15" fmla="*/ 39125 h 46953"/>
              <a:gd name="connsiteX16" fmla="*/ 5840 w 43256"/>
              <a:gd name="connsiteY16" fmla="*/ 35331 h 46953"/>
              <a:gd name="connsiteX17" fmla="*/ 1146 w 43256"/>
              <a:gd name="connsiteY17" fmla="*/ 31109 h 46953"/>
              <a:gd name="connsiteX18" fmla="*/ 2149 w 43256"/>
              <a:gd name="connsiteY18" fmla="*/ 25410 h 46953"/>
              <a:gd name="connsiteX19" fmla="*/ 31 w 43256"/>
              <a:gd name="connsiteY19" fmla="*/ 19563 h 46953"/>
              <a:gd name="connsiteX20" fmla="*/ 3899 w 43256"/>
              <a:gd name="connsiteY20" fmla="*/ 14366 h 46953"/>
              <a:gd name="connsiteX21" fmla="*/ 3936 w 43256"/>
              <a:gd name="connsiteY21" fmla="*/ 14229 h 46953"/>
              <a:gd name="connsiteX0" fmla="*/ 501439 w 2479701"/>
              <a:gd name="connsiteY0" fmla="*/ 2161360 h 2231622"/>
              <a:gd name="connsiteX1" fmla="*/ 510393 w 2479701"/>
              <a:gd name="connsiteY1" fmla="*/ 2161833 h 2231622"/>
              <a:gd name="connsiteX2" fmla="*/ 500493 w 2479701"/>
              <a:gd name="connsiteY2" fmla="*/ 2161361 h 2231622"/>
              <a:gd name="connsiteX3" fmla="*/ 500966 w 2479701"/>
              <a:gd name="connsiteY3" fmla="*/ 2189167 h 2231622"/>
              <a:gd name="connsiteX4" fmla="*/ 501439 w 2479701"/>
              <a:gd name="connsiteY4" fmla="*/ 2161360 h 2231622"/>
              <a:gd name="connsiteX0" fmla="*/ 473461 w 2479701"/>
              <a:gd name="connsiteY0" fmla="*/ 2186186 h 2231622"/>
              <a:gd name="connsiteX1" fmla="*/ 491368 w 2479701"/>
              <a:gd name="connsiteY1" fmla="*/ 2196560 h 2231622"/>
              <a:gd name="connsiteX2" fmla="*/ 480994 w 2479701"/>
              <a:gd name="connsiteY2" fmla="*/ 2205041 h 2231622"/>
              <a:gd name="connsiteX3" fmla="*/ 491367 w 2479701"/>
              <a:gd name="connsiteY3" fmla="*/ 2175814 h 2231622"/>
              <a:gd name="connsiteX4" fmla="*/ 473461 w 2479701"/>
              <a:gd name="connsiteY4" fmla="*/ 2186186 h 2231622"/>
              <a:gd name="connsiteX0" fmla="*/ 532244 w 2479701"/>
              <a:gd name="connsiteY0" fmla="*/ 2169640 h 2231622"/>
              <a:gd name="connsiteX1" fmla="*/ 530824 w 2479701"/>
              <a:gd name="connsiteY1" fmla="*/ 2161634 h 2231622"/>
              <a:gd name="connsiteX2" fmla="*/ 510550 w 2479701"/>
              <a:gd name="connsiteY2" fmla="*/ 2150786 h 2231622"/>
              <a:gd name="connsiteX3" fmla="*/ 511970 w 2479701"/>
              <a:gd name="connsiteY3" fmla="*/ 2168219 h 2231622"/>
              <a:gd name="connsiteX4" fmla="*/ 532244 w 2479701"/>
              <a:gd name="connsiteY4" fmla="*/ 2169640 h 2231622"/>
              <a:gd name="connsiteX0" fmla="*/ 4729 w 43256"/>
              <a:gd name="connsiteY0" fmla="*/ 26036 h 46953"/>
              <a:gd name="connsiteX1" fmla="*/ 2196 w 43256"/>
              <a:gd name="connsiteY1" fmla="*/ 25239 h 46953"/>
              <a:gd name="connsiteX2" fmla="*/ 6964 w 43256"/>
              <a:gd name="connsiteY2" fmla="*/ 34758 h 46953"/>
              <a:gd name="connsiteX3" fmla="*/ 5856 w 43256"/>
              <a:gd name="connsiteY3" fmla="*/ 35139 h 46953"/>
              <a:gd name="connsiteX4" fmla="*/ 16514 w 43256"/>
              <a:gd name="connsiteY4" fmla="*/ 38949 h 46953"/>
              <a:gd name="connsiteX5" fmla="*/ 16668 w 43256"/>
              <a:gd name="connsiteY5" fmla="*/ 38399 h 46953"/>
              <a:gd name="connsiteX6" fmla="*/ 28863 w 43256"/>
              <a:gd name="connsiteY6" fmla="*/ 38180 h 46953"/>
              <a:gd name="connsiteX7" fmla="*/ 28925 w 43256"/>
              <a:gd name="connsiteY7" fmla="*/ 38701 h 46953"/>
              <a:gd name="connsiteX8" fmla="*/ 34165 w 43256"/>
              <a:gd name="connsiteY8" fmla="*/ 22813 h 46953"/>
              <a:gd name="connsiteX9" fmla="*/ 37416 w 43256"/>
              <a:gd name="connsiteY9" fmla="*/ 29949 h 46953"/>
              <a:gd name="connsiteX10" fmla="*/ 41834 w 43256"/>
              <a:gd name="connsiteY10" fmla="*/ 15213 h 46953"/>
              <a:gd name="connsiteX11" fmla="*/ 40386 w 43256"/>
              <a:gd name="connsiteY11" fmla="*/ 17889 h 46953"/>
              <a:gd name="connsiteX12" fmla="*/ 38360 w 43256"/>
              <a:gd name="connsiteY12" fmla="*/ 5285 h 46953"/>
              <a:gd name="connsiteX13" fmla="*/ 38436 w 43256"/>
              <a:gd name="connsiteY13" fmla="*/ 6549 h 46953"/>
              <a:gd name="connsiteX14" fmla="*/ 29114 w 43256"/>
              <a:gd name="connsiteY14" fmla="*/ 3811 h 46953"/>
              <a:gd name="connsiteX15" fmla="*/ 29856 w 43256"/>
              <a:gd name="connsiteY15" fmla="*/ 2199 h 46953"/>
              <a:gd name="connsiteX16" fmla="*/ 22177 w 43256"/>
              <a:gd name="connsiteY16" fmla="*/ 4579 h 46953"/>
              <a:gd name="connsiteX17" fmla="*/ 22536 w 43256"/>
              <a:gd name="connsiteY17" fmla="*/ 3189 h 46953"/>
              <a:gd name="connsiteX18" fmla="*/ 14036 w 43256"/>
              <a:gd name="connsiteY18" fmla="*/ 5051 h 46953"/>
              <a:gd name="connsiteX19" fmla="*/ 15336 w 43256"/>
              <a:gd name="connsiteY19" fmla="*/ 6399 h 46953"/>
              <a:gd name="connsiteX20" fmla="*/ 4163 w 43256"/>
              <a:gd name="connsiteY20" fmla="*/ 15648 h 46953"/>
              <a:gd name="connsiteX21" fmla="*/ 3936 w 43256"/>
              <a:gd name="connsiteY21" fmla="*/ 14229 h 4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695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933" y="34561"/>
                  <a:pt x="35431" y="35960"/>
                </a:cubicBezTo>
                <a:cubicBezTo>
                  <a:pt x="33929" y="37359"/>
                  <a:pt x="30576" y="40283"/>
                  <a:pt x="28427" y="38459"/>
                </a:cubicBezTo>
                <a:cubicBezTo>
                  <a:pt x="27732" y="41592"/>
                  <a:pt x="25688" y="42854"/>
                  <a:pt x="23703" y="42965"/>
                </a:cubicBezTo>
                <a:cubicBezTo>
                  <a:pt x="21718" y="43076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479701" h="2231622">
                <a:moveTo>
                  <a:pt x="501439" y="2161360"/>
                </a:moveTo>
                <a:cubicBezTo>
                  <a:pt x="503010" y="2156804"/>
                  <a:pt x="510551" y="2161833"/>
                  <a:pt x="510393" y="2161833"/>
                </a:cubicBezTo>
                <a:cubicBezTo>
                  <a:pt x="510235" y="2161833"/>
                  <a:pt x="500493" y="2192860"/>
                  <a:pt x="500493" y="2161361"/>
                </a:cubicBezTo>
                <a:cubicBezTo>
                  <a:pt x="500493" y="2129862"/>
                  <a:pt x="500808" y="2189167"/>
                  <a:pt x="500966" y="2189167"/>
                </a:cubicBezTo>
                <a:cubicBezTo>
                  <a:pt x="501124" y="2189167"/>
                  <a:pt x="499868" y="2165916"/>
                  <a:pt x="501439" y="2161360"/>
                </a:cubicBezTo>
                <a:close/>
              </a:path>
              <a:path w="2479701" h="2231622">
                <a:moveTo>
                  <a:pt x="473461" y="2186186"/>
                </a:moveTo>
                <a:cubicBezTo>
                  <a:pt x="473461" y="2189644"/>
                  <a:pt x="490113" y="2193418"/>
                  <a:pt x="491368" y="2196560"/>
                </a:cubicBezTo>
                <a:cubicBezTo>
                  <a:pt x="492623" y="2199702"/>
                  <a:pt x="480994" y="2268039"/>
                  <a:pt x="480994" y="2205041"/>
                </a:cubicBezTo>
                <a:cubicBezTo>
                  <a:pt x="480994" y="2142043"/>
                  <a:pt x="492622" y="2178956"/>
                  <a:pt x="491367" y="2175814"/>
                </a:cubicBezTo>
                <a:cubicBezTo>
                  <a:pt x="490112" y="2172672"/>
                  <a:pt x="473461" y="2182728"/>
                  <a:pt x="473461" y="2186186"/>
                </a:cubicBezTo>
                <a:close/>
              </a:path>
              <a:path w="2479701" h="2231622">
                <a:moveTo>
                  <a:pt x="532244" y="2169640"/>
                </a:moveTo>
                <a:cubicBezTo>
                  <a:pt x="535386" y="2168542"/>
                  <a:pt x="534440" y="2164776"/>
                  <a:pt x="530824" y="2161634"/>
                </a:cubicBezTo>
                <a:cubicBezTo>
                  <a:pt x="527208" y="2158492"/>
                  <a:pt x="510550" y="2245284"/>
                  <a:pt x="510550" y="2150786"/>
                </a:cubicBezTo>
                <a:cubicBezTo>
                  <a:pt x="510550" y="2056288"/>
                  <a:pt x="508354" y="2165077"/>
                  <a:pt x="511970" y="2168219"/>
                </a:cubicBezTo>
                <a:cubicBezTo>
                  <a:pt x="515586" y="2171361"/>
                  <a:pt x="529102" y="2170738"/>
                  <a:pt x="532244" y="2169640"/>
                </a:cubicBezTo>
                <a:close/>
              </a:path>
              <a:path w="43256" h="4695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845" y="39010"/>
                  <a:pt x="16668" y="38399"/>
                </a:cubicBezTo>
                <a:moveTo>
                  <a:pt x="28863" y="38180"/>
                </a:moveTo>
                <a:cubicBezTo>
                  <a:pt x="28824" y="38827"/>
                  <a:pt x="29063" y="38079"/>
                  <a:pt x="28925" y="38701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sp>
        <p:nvSpPr>
          <p:cNvPr id="50" name="Bublinový popisek ve tvaru obláčku 49"/>
          <p:cNvSpPr/>
          <p:nvPr/>
        </p:nvSpPr>
        <p:spPr>
          <a:xfrm>
            <a:off x="1505931" y="1279038"/>
            <a:ext cx="3132169" cy="259271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957726 w 3128114"/>
              <a:gd name="connsiteY0" fmla="*/ 2662051 h 2420839"/>
              <a:gd name="connsiteX1" fmla="*/ 890480 w 3128114"/>
              <a:gd name="connsiteY1" fmla="*/ 2729297 h 2420839"/>
              <a:gd name="connsiteX2" fmla="*/ 823234 w 3128114"/>
              <a:gd name="connsiteY2" fmla="*/ 2662051 h 2420839"/>
              <a:gd name="connsiteX3" fmla="*/ 890480 w 3128114"/>
              <a:gd name="connsiteY3" fmla="*/ 2594805 h 2420839"/>
              <a:gd name="connsiteX4" fmla="*/ 957726 w 3128114"/>
              <a:gd name="connsiteY4" fmla="*/ 2662051 h 2420839"/>
              <a:gd name="connsiteX0" fmla="*/ 1054427 w 3128114"/>
              <a:gd name="connsiteY0" fmla="*/ 2598572 h 2420839"/>
              <a:gd name="connsiteX1" fmla="*/ 919936 w 3128114"/>
              <a:gd name="connsiteY1" fmla="*/ 2733063 h 2420839"/>
              <a:gd name="connsiteX2" fmla="*/ 785445 w 3128114"/>
              <a:gd name="connsiteY2" fmla="*/ 2598572 h 2420839"/>
              <a:gd name="connsiteX3" fmla="*/ 919936 w 3128114"/>
              <a:gd name="connsiteY3" fmla="*/ 2464081 h 2420839"/>
              <a:gd name="connsiteX4" fmla="*/ 1054427 w 3128114"/>
              <a:gd name="connsiteY4" fmla="*/ 2598572 h 2420839"/>
              <a:gd name="connsiteX0" fmla="*/ 1207736 w 3128114"/>
              <a:gd name="connsiteY0" fmla="*/ 2413095 h 2420839"/>
              <a:gd name="connsiteX1" fmla="*/ 1005999 w 3128114"/>
              <a:gd name="connsiteY1" fmla="*/ 2614832 h 2420839"/>
              <a:gd name="connsiteX2" fmla="*/ 804262 w 3128114"/>
              <a:gd name="connsiteY2" fmla="*/ 2413095 h 2420839"/>
              <a:gd name="connsiteX3" fmla="*/ 1005999 w 3128114"/>
              <a:gd name="connsiteY3" fmla="*/ 2211358 h 2420839"/>
              <a:gd name="connsiteX4" fmla="*/ 1207736 w 3128114"/>
              <a:gd name="connsiteY4" fmla="*/ 2413095 h 2420839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960333 w 3132169"/>
              <a:gd name="connsiteY0" fmla="*/ 2654150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960333 w 3132169"/>
              <a:gd name="connsiteY4" fmla="*/ 2654150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70"/>
              <a:gd name="connsiteX1" fmla="*/ 5659 w 43256"/>
              <a:gd name="connsiteY1" fmla="*/ 6766 h 48670"/>
              <a:gd name="connsiteX2" fmla="*/ 14041 w 43256"/>
              <a:gd name="connsiteY2" fmla="*/ 5061 h 48670"/>
              <a:gd name="connsiteX3" fmla="*/ 22492 w 43256"/>
              <a:gd name="connsiteY3" fmla="*/ 3291 h 48670"/>
              <a:gd name="connsiteX4" fmla="*/ 25785 w 43256"/>
              <a:gd name="connsiteY4" fmla="*/ 59 h 48670"/>
              <a:gd name="connsiteX5" fmla="*/ 29869 w 43256"/>
              <a:gd name="connsiteY5" fmla="*/ 2340 h 48670"/>
              <a:gd name="connsiteX6" fmla="*/ 35499 w 43256"/>
              <a:gd name="connsiteY6" fmla="*/ 549 h 48670"/>
              <a:gd name="connsiteX7" fmla="*/ 38354 w 43256"/>
              <a:gd name="connsiteY7" fmla="*/ 5435 h 48670"/>
              <a:gd name="connsiteX8" fmla="*/ 42018 w 43256"/>
              <a:gd name="connsiteY8" fmla="*/ 10177 h 48670"/>
              <a:gd name="connsiteX9" fmla="*/ 41854 w 43256"/>
              <a:gd name="connsiteY9" fmla="*/ 15319 h 48670"/>
              <a:gd name="connsiteX10" fmla="*/ 43052 w 43256"/>
              <a:gd name="connsiteY10" fmla="*/ 23181 h 48670"/>
              <a:gd name="connsiteX11" fmla="*/ 37440 w 43256"/>
              <a:gd name="connsiteY11" fmla="*/ 30063 h 48670"/>
              <a:gd name="connsiteX12" fmla="*/ 35431 w 43256"/>
              <a:gd name="connsiteY12" fmla="*/ 35960 h 48670"/>
              <a:gd name="connsiteX13" fmla="*/ 28591 w 43256"/>
              <a:gd name="connsiteY13" fmla="*/ 36674 h 48670"/>
              <a:gd name="connsiteX14" fmla="*/ 23703 w 43256"/>
              <a:gd name="connsiteY14" fmla="*/ 42965 h 48670"/>
              <a:gd name="connsiteX15" fmla="*/ 16516 w 43256"/>
              <a:gd name="connsiteY15" fmla="*/ 39125 h 48670"/>
              <a:gd name="connsiteX16" fmla="*/ 5840 w 43256"/>
              <a:gd name="connsiteY16" fmla="*/ 35331 h 48670"/>
              <a:gd name="connsiteX17" fmla="*/ 1146 w 43256"/>
              <a:gd name="connsiteY17" fmla="*/ 31109 h 48670"/>
              <a:gd name="connsiteX18" fmla="*/ 2149 w 43256"/>
              <a:gd name="connsiteY18" fmla="*/ 25410 h 48670"/>
              <a:gd name="connsiteX19" fmla="*/ 31 w 43256"/>
              <a:gd name="connsiteY19" fmla="*/ 19563 h 48670"/>
              <a:gd name="connsiteX20" fmla="*/ 3899 w 43256"/>
              <a:gd name="connsiteY20" fmla="*/ 14366 h 48670"/>
              <a:gd name="connsiteX21" fmla="*/ 3936 w 43256"/>
              <a:gd name="connsiteY21" fmla="*/ 14229 h 48670"/>
              <a:gd name="connsiteX0" fmla="*/ 1020789 w 3132169"/>
              <a:gd name="connsiteY0" fmla="*/ 2518124 h 2727394"/>
              <a:gd name="connsiteX1" fmla="*/ 893087 w 3132169"/>
              <a:gd name="connsiteY1" fmla="*/ 2721396 h 2727394"/>
              <a:gd name="connsiteX2" fmla="*/ 825841 w 3132169"/>
              <a:gd name="connsiteY2" fmla="*/ 2654150 h 2727394"/>
              <a:gd name="connsiteX3" fmla="*/ 893087 w 3132169"/>
              <a:gd name="connsiteY3" fmla="*/ 2586904 h 2727394"/>
              <a:gd name="connsiteX4" fmla="*/ 1020789 w 3132169"/>
              <a:gd name="connsiteY4" fmla="*/ 2518124 h 2727394"/>
              <a:gd name="connsiteX0" fmla="*/ 1057034 w 3132169"/>
              <a:gd name="connsiteY0" fmla="*/ 2590671 h 2727394"/>
              <a:gd name="connsiteX1" fmla="*/ 922543 w 3132169"/>
              <a:gd name="connsiteY1" fmla="*/ 2725162 h 2727394"/>
              <a:gd name="connsiteX2" fmla="*/ 1135675 w 3132169"/>
              <a:gd name="connsiteY2" fmla="*/ 2492429 h 2727394"/>
              <a:gd name="connsiteX3" fmla="*/ 922543 w 3132169"/>
              <a:gd name="connsiteY3" fmla="*/ 2456180 h 2727394"/>
              <a:gd name="connsiteX4" fmla="*/ 1057034 w 3132169"/>
              <a:gd name="connsiteY4" fmla="*/ 2590671 h 2727394"/>
              <a:gd name="connsiteX0" fmla="*/ 1210343 w 3132169"/>
              <a:gd name="connsiteY0" fmla="*/ 2405194 h 2727394"/>
              <a:gd name="connsiteX1" fmla="*/ 1008606 w 3132169"/>
              <a:gd name="connsiteY1" fmla="*/ 2606931 h 2727394"/>
              <a:gd name="connsiteX2" fmla="*/ 806869 w 3132169"/>
              <a:gd name="connsiteY2" fmla="*/ 2405194 h 2727394"/>
              <a:gd name="connsiteX3" fmla="*/ 1008606 w 3132169"/>
              <a:gd name="connsiteY3" fmla="*/ 2203457 h 2727394"/>
              <a:gd name="connsiteX4" fmla="*/ 1210343 w 3132169"/>
              <a:gd name="connsiteY4" fmla="*/ 2405194 h 2727394"/>
              <a:gd name="connsiteX0" fmla="*/ 4729 w 43256"/>
              <a:gd name="connsiteY0" fmla="*/ 26036 h 48670"/>
              <a:gd name="connsiteX1" fmla="*/ 2196 w 43256"/>
              <a:gd name="connsiteY1" fmla="*/ 25239 h 48670"/>
              <a:gd name="connsiteX2" fmla="*/ 6964 w 43256"/>
              <a:gd name="connsiteY2" fmla="*/ 34758 h 48670"/>
              <a:gd name="connsiteX3" fmla="*/ 5856 w 43256"/>
              <a:gd name="connsiteY3" fmla="*/ 35139 h 48670"/>
              <a:gd name="connsiteX4" fmla="*/ 16514 w 43256"/>
              <a:gd name="connsiteY4" fmla="*/ 38949 h 48670"/>
              <a:gd name="connsiteX5" fmla="*/ 15846 w 43256"/>
              <a:gd name="connsiteY5" fmla="*/ 37209 h 48670"/>
              <a:gd name="connsiteX6" fmla="*/ 28863 w 43256"/>
              <a:gd name="connsiteY6" fmla="*/ 34610 h 48670"/>
              <a:gd name="connsiteX7" fmla="*/ 28596 w 43256"/>
              <a:gd name="connsiteY7" fmla="*/ 36519 h 48670"/>
              <a:gd name="connsiteX8" fmla="*/ 34165 w 43256"/>
              <a:gd name="connsiteY8" fmla="*/ 22813 h 48670"/>
              <a:gd name="connsiteX9" fmla="*/ 37416 w 43256"/>
              <a:gd name="connsiteY9" fmla="*/ 29949 h 48670"/>
              <a:gd name="connsiteX10" fmla="*/ 41834 w 43256"/>
              <a:gd name="connsiteY10" fmla="*/ 15213 h 48670"/>
              <a:gd name="connsiteX11" fmla="*/ 40386 w 43256"/>
              <a:gd name="connsiteY11" fmla="*/ 17889 h 48670"/>
              <a:gd name="connsiteX12" fmla="*/ 38360 w 43256"/>
              <a:gd name="connsiteY12" fmla="*/ 5285 h 48670"/>
              <a:gd name="connsiteX13" fmla="*/ 38436 w 43256"/>
              <a:gd name="connsiteY13" fmla="*/ 6549 h 48670"/>
              <a:gd name="connsiteX14" fmla="*/ 29114 w 43256"/>
              <a:gd name="connsiteY14" fmla="*/ 3811 h 48670"/>
              <a:gd name="connsiteX15" fmla="*/ 29856 w 43256"/>
              <a:gd name="connsiteY15" fmla="*/ 2199 h 48670"/>
              <a:gd name="connsiteX16" fmla="*/ 22177 w 43256"/>
              <a:gd name="connsiteY16" fmla="*/ 4579 h 48670"/>
              <a:gd name="connsiteX17" fmla="*/ 22536 w 43256"/>
              <a:gd name="connsiteY17" fmla="*/ 3189 h 48670"/>
              <a:gd name="connsiteX18" fmla="*/ 14036 w 43256"/>
              <a:gd name="connsiteY18" fmla="*/ 5051 h 48670"/>
              <a:gd name="connsiteX19" fmla="*/ 15336 w 43256"/>
              <a:gd name="connsiteY19" fmla="*/ 6399 h 48670"/>
              <a:gd name="connsiteX20" fmla="*/ 4163 w 43256"/>
              <a:gd name="connsiteY20" fmla="*/ 15648 h 48670"/>
              <a:gd name="connsiteX21" fmla="*/ 3936 w 43256"/>
              <a:gd name="connsiteY21" fmla="*/ 14229 h 48670"/>
              <a:gd name="connsiteX0" fmla="*/ 3936 w 43256"/>
              <a:gd name="connsiteY0" fmla="*/ 14229 h 48661"/>
              <a:gd name="connsiteX1" fmla="*/ 5659 w 43256"/>
              <a:gd name="connsiteY1" fmla="*/ 6766 h 48661"/>
              <a:gd name="connsiteX2" fmla="*/ 14041 w 43256"/>
              <a:gd name="connsiteY2" fmla="*/ 5061 h 48661"/>
              <a:gd name="connsiteX3" fmla="*/ 22492 w 43256"/>
              <a:gd name="connsiteY3" fmla="*/ 3291 h 48661"/>
              <a:gd name="connsiteX4" fmla="*/ 25785 w 43256"/>
              <a:gd name="connsiteY4" fmla="*/ 59 h 48661"/>
              <a:gd name="connsiteX5" fmla="*/ 29869 w 43256"/>
              <a:gd name="connsiteY5" fmla="*/ 2340 h 48661"/>
              <a:gd name="connsiteX6" fmla="*/ 35499 w 43256"/>
              <a:gd name="connsiteY6" fmla="*/ 549 h 48661"/>
              <a:gd name="connsiteX7" fmla="*/ 38354 w 43256"/>
              <a:gd name="connsiteY7" fmla="*/ 5435 h 48661"/>
              <a:gd name="connsiteX8" fmla="*/ 42018 w 43256"/>
              <a:gd name="connsiteY8" fmla="*/ 10177 h 48661"/>
              <a:gd name="connsiteX9" fmla="*/ 41854 w 43256"/>
              <a:gd name="connsiteY9" fmla="*/ 15319 h 48661"/>
              <a:gd name="connsiteX10" fmla="*/ 43052 w 43256"/>
              <a:gd name="connsiteY10" fmla="*/ 23181 h 48661"/>
              <a:gd name="connsiteX11" fmla="*/ 37440 w 43256"/>
              <a:gd name="connsiteY11" fmla="*/ 30063 h 48661"/>
              <a:gd name="connsiteX12" fmla="*/ 35431 w 43256"/>
              <a:gd name="connsiteY12" fmla="*/ 35960 h 48661"/>
              <a:gd name="connsiteX13" fmla="*/ 28591 w 43256"/>
              <a:gd name="connsiteY13" fmla="*/ 36674 h 48661"/>
              <a:gd name="connsiteX14" fmla="*/ 23703 w 43256"/>
              <a:gd name="connsiteY14" fmla="*/ 42965 h 48661"/>
              <a:gd name="connsiteX15" fmla="*/ 16516 w 43256"/>
              <a:gd name="connsiteY15" fmla="*/ 39125 h 48661"/>
              <a:gd name="connsiteX16" fmla="*/ 5840 w 43256"/>
              <a:gd name="connsiteY16" fmla="*/ 35331 h 48661"/>
              <a:gd name="connsiteX17" fmla="*/ 1146 w 43256"/>
              <a:gd name="connsiteY17" fmla="*/ 31109 h 48661"/>
              <a:gd name="connsiteX18" fmla="*/ 2149 w 43256"/>
              <a:gd name="connsiteY18" fmla="*/ 25410 h 48661"/>
              <a:gd name="connsiteX19" fmla="*/ 31 w 43256"/>
              <a:gd name="connsiteY19" fmla="*/ 19563 h 48661"/>
              <a:gd name="connsiteX20" fmla="*/ 3899 w 43256"/>
              <a:gd name="connsiteY20" fmla="*/ 14366 h 48661"/>
              <a:gd name="connsiteX21" fmla="*/ 3936 w 43256"/>
              <a:gd name="connsiteY21" fmla="*/ 14229 h 48661"/>
              <a:gd name="connsiteX0" fmla="*/ 1020789 w 3132169"/>
              <a:gd name="connsiteY0" fmla="*/ 2518124 h 2726865"/>
              <a:gd name="connsiteX1" fmla="*/ 893087 w 3132169"/>
              <a:gd name="connsiteY1" fmla="*/ 2721396 h 2726865"/>
              <a:gd name="connsiteX2" fmla="*/ 825841 w 3132169"/>
              <a:gd name="connsiteY2" fmla="*/ 2654150 h 2726865"/>
              <a:gd name="connsiteX3" fmla="*/ 893087 w 3132169"/>
              <a:gd name="connsiteY3" fmla="*/ 2586904 h 2726865"/>
              <a:gd name="connsiteX4" fmla="*/ 1020789 w 3132169"/>
              <a:gd name="connsiteY4" fmla="*/ 2518124 h 2726865"/>
              <a:gd name="connsiteX0" fmla="*/ 1057034 w 3132169"/>
              <a:gd name="connsiteY0" fmla="*/ 2590671 h 2726865"/>
              <a:gd name="connsiteX1" fmla="*/ 1020784 w 3132169"/>
              <a:gd name="connsiteY1" fmla="*/ 2453109 h 2726865"/>
              <a:gd name="connsiteX2" fmla="*/ 1135675 w 3132169"/>
              <a:gd name="connsiteY2" fmla="*/ 2492429 h 2726865"/>
              <a:gd name="connsiteX3" fmla="*/ 922543 w 3132169"/>
              <a:gd name="connsiteY3" fmla="*/ 2456180 h 2726865"/>
              <a:gd name="connsiteX4" fmla="*/ 1057034 w 3132169"/>
              <a:gd name="connsiteY4" fmla="*/ 2590671 h 2726865"/>
              <a:gd name="connsiteX0" fmla="*/ 1210343 w 3132169"/>
              <a:gd name="connsiteY0" fmla="*/ 2405194 h 2726865"/>
              <a:gd name="connsiteX1" fmla="*/ 1008606 w 3132169"/>
              <a:gd name="connsiteY1" fmla="*/ 2606931 h 2726865"/>
              <a:gd name="connsiteX2" fmla="*/ 806869 w 3132169"/>
              <a:gd name="connsiteY2" fmla="*/ 2405194 h 2726865"/>
              <a:gd name="connsiteX3" fmla="*/ 1008606 w 3132169"/>
              <a:gd name="connsiteY3" fmla="*/ 2203457 h 2726865"/>
              <a:gd name="connsiteX4" fmla="*/ 1210343 w 3132169"/>
              <a:gd name="connsiteY4" fmla="*/ 2405194 h 2726865"/>
              <a:gd name="connsiteX0" fmla="*/ 4729 w 43256"/>
              <a:gd name="connsiteY0" fmla="*/ 26036 h 48661"/>
              <a:gd name="connsiteX1" fmla="*/ 2196 w 43256"/>
              <a:gd name="connsiteY1" fmla="*/ 25239 h 48661"/>
              <a:gd name="connsiteX2" fmla="*/ 6964 w 43256"/>
              <a:gd name="connsiteY2" fmla="*/ 34758 h 48661"/>
              <a:gd name="connsiteX3" fmla="*/ 5856 w 43256"/>
              <a:gd name="connsiteY3" fmla="*/ 35139 h 48661"/>
              <a:gd name="connsiteX4" fmla="*/ 16514 w 43256"/>
              <a:gd name="connsiteY4" fmla="*/ 38949 h 48661"/>
              <a:gd name="connsiteX5" fmla="*/ 15846 w 43256"/>
              <a:gd name="connsiteY5" fmla="*/ 37209 h 48661"/>
              <a:gd name="connsiteX6" fmla="*/ 28863 w 43256"/>
              <a:gd name="connsiteY6" fmla="*/ 34610 h 48661"/>
              <a:gd name="connsiteX7" fmla="*/ 28596 w 43256"/>
              <a:gd name="connsiteY7" fmla="*/ 36519 h 48661"/>
              <a:gd name="connsiteX8" fmla="*/ 34165 w 43256"/>
              <a:gd name="connsiteY8" fmla="*/ 22813 h 48661"/>
              <a:gd name="connsiteX9" fmla="*/ 37416 w 43256"/>
              <a:gd name="connsiteY9" fmla="*/ 29949 h 48661"/>
              <a:gd name="connsiteX10" fmla="*/ 41834 w 43256"/>
              <a:gd name="connsiteY10" fmla="*/ 15213 h 48661"/>
              <a:gd name="connsiteX11" fmla="*/ 40386 w 43256"/>
              <a:gd name="connsiteY11" fmla="*/ 17889 h 48661"/>
              <a:gd name="connsiteX12" fmla="*/ 38360 w 43256"/>
              <a:gd name="connsiteY12" fmla="*/ 5285 h 48661"/>
              <a:gd name="connsiteX13" fmla="*/ 38436 w 43256"/>
              <a:gd name="connsiteY13" fmla="*/ 6549 h 48661"/>
              <a:gd name="connsiteX14" fmla="*/ 29114 w 43256"/>
              <a:gd name="connsiteY14" fmla="*/ 3811 h 48661"/>
              <a:gd name="connsiteX15" fmla="*/ 29856 w 43256"/>
              <a:gd name="connsiteY15" fmla="*/ 2199 h 48661"/>
              <a:gd name="connsiteX16" fmla="*/ 22177 w 43256"/>
              <a:gd name="connsiteY16" fmla="*/ 4579 h 48661"/>
              <a:gd name="connsiteX17" fmla="*/ 22536 w 43256"/>
              <a:gd name="connsiteY17" fmla="*/ 3189 h 48661"/>
              <a:gd name="connsiteX18" fmla="*/ 14036 w 43256"/>
              <a:gd name="connsiteY18" fmla="*/ 5051 h 48661"/>
              <a:gd name="connsiteX19" fmla="*/ 15336 w 43256"/>
              <a:gd name="connsiteY19" fmla="*/ 6399 h 48661"/>
              <a:gd name="connsiteX20" fmla="*/ 4163 w 43256"/>
              <a:gd name="connsiteY20" fmla="*/ 15648 h 48661"/>
              <a:gd name="connsiteX21" fmla="*/ 3936 w 43256"/>
              <a:gd name="connsiteY21" fmla="*/ 14229 h 48661"/>
              <a:gd name="connsiteX0" fmla="*/ 3936 w 43256"/>
              <a:gd name="connsiteY0" fmla="*/ 14229 h 48888"/>
              <a:gd name="connsiteX1" fmla="*/ 5659 w 43256"/>
              <a:gd name="connsiteY1" fmla="*/ 6766 h 48888"/>
              <a:gd name="connsiteX2" fmla="*/ 14041 w 43256"/>
              <a:gd name="connsiteY2" fmla="*/ 5061 h 48888"/>
              <a:gd name="connsiteX3" fmla="*/ 22492 w 43256"/>
              <a:gd name="connsiteY3" fmla="*/ 3291 h 48888"/>
              <a:gd name="connsiteX4" fmla="*/ 25785 w 43256"/>
              <a:gd name="connsiteY4" fmla="*/ 59 h 48888"/>
              <a:gd name="connsiteX5" fmla="*/ 29869 w 43256"/>
              <a:gd name="connsiteY5" fmla="*/ 2340 h 48888"/>
              <a:gd name="connsiteX6" fmla="*/ 35499 w 43256"/>
              <a:gd name="connsiteY6" fmla="*/ 549 h 48888"/>
              <a:gd name="connsiteX7" fmla="*/ 38354 w 43256"/>
              <a:gd name="connsiteY7" fmla="*/ 5435 h 48888"/>
              <a:gd name="connsiteX8" fmla="*/ 42018 w 43256"/>
              <a:gd name="connsiteY8" fmla="*/ 10177 h 48888"/>
              <a:gd name="connsiteX9" fmla="*/ 41854 w 43256"/>
              <a:gd name="connsiteY9" fmla="*/ 15319 h 48888"/>
              <a:gd name="connsiteX10" fmla="*/ 43052 w 43256"/>
              <a:gd name="connsiteY10" fmla="*/ 23181 h 48888"/>
              <a:gd name="connsiteX11" fmla="*/ 37440 w 43256"/>
              <a:gd name="connsiteY11" fmla="*/ 30063 h 48888"/>
              <a:gd name="connsiteX12" fmla="*/ 35431 w 43256"/>
              <a:gd name="connsiteY12" fmla="*/ 35960 h 48888"/>
              <a:gd name="connsiteX13" fmla="*/ 28591 w 43256"/>
              <a:gd name="connsiteY13" fmla="*/ 36674 h 48888"/>
              <a:gd name="connsiteX14" fmla="*/ 23703 w 43256"/>
              <a:gd name="connsiteY14" fmla="*/ 42965 h 48888"/>
              <a:gd name="connsiteX15" fmla="*/ 16516 w 43256"/>
              <a:gd name="connsiteY15" fmla="*/ 39125 h 48888"/>
              <a:gd name="connsiteX16" fmla="*/ 5840 w 43256"/>
              <a:gd name="connsiteY16" fmla="*/ 35331 h 48888"/>
              <a:gd name="connsiteX17" fmla="*/ 1146 w 43256"/>
              <a:gd name="connsiteY17" fmla="*/ 31109 h 48888"/>
              <a:gd name="connsiteX18" fmla="*/ 2149 w 43256"/>
              <a:gd name="connsiteY18" fmla="*/ 25410 h 48888"/>
              <a:gd name="connsiteX19" fmla="*/ 31 w 43256"/>
              <a:gd name="connsiteY19" fmla="*/ 19563 h 48888"/>
              <a:gd name="connsiteX20" fmla="*/ 3899 w 43256"/>
              <a:gd name="connsiteY20" fmla="*/ 14366 h 48888"/>
              <a:gd name="connsiteX21" fmla="*/ 3936 w 43256"/>
              <a:gd name="connsiteY21" fmla="*/ 14229 h 48888"/>
              <a:gd name="connsiteX0" fmla="*/ 1141701 w 3132169"/>
              <a:gd name="connsiteY0" fmla="*/ 2321642 h 2739573"/>
              <a:gd name="connsiteX1" fmla="*/ 893087 w 3132169"/>
              <a:gd name="connsiteY1" fmla="*/ 2721396 h 2739573"/>
              <a:gd name="connsiteX2" fmla="*/ 825841 w 3132169"/>
              <a:gd name="connsiteY2" fmla="*/ 2654150 h 2739573"/>
              <a:gd name="connsiteX3" fmla="*/ 893087 w 3132169"/>
              <a:gd name="connsiteY3" fmla="*/ 2586904 h 2739573"/>
              <a:gd name="connsiteX4" fmla="*/ 1141701 w 3132169"/>
              <a:gd name="connsiteY4" fmla="*/ 2321642 h 2739573"/>
              <a:gd name="connsiteX0" fmla="*/ 1057034 w 3132169"/>
              <a:gd name="connsiteY0" fmla="*/ 2590671 h 2739573"/>
              <a:gd name="connsiteX1" fmla="*/ 1020784 w 3132169"/>
              <a:gd name="connsiteY1" fmla="*/ 2453109 h 2739573"/>
              <a:gd name="connsiteX2" fmla="*/ 1135675 w 3132169"/>
              <a:gd name="connsiteY2" fmla="*/ 2492429 h 2739573"/>
              <a:gd name="connsiteX3" fmla="*/ 922543 w 3132169"/>
              <a:gd name="connsiteY3" fmla="*/ 2456180 h 2739573"/>
              <a:gd name="connsiteX4" fmla="*/ 1057034 w 3132169"/>
              <a:gd name="connsiteY4" fmla="*/ 2590671 h 2739573"/>
              <a:gd name="connsiteX0" fmla="*/ 1210343 w 3132169"/>
              <a:gd name="connsiteY0" fmla="*/ 2405194 h 2739573"/>
              <a:gd name="connsiteX1" fmla="*/ 1008606 w 3132169"/>
              <a:gd name="connsiteY1" fmla="*/ 2606931 h 2739573"/>
              <a:gd name="connsiteX2" fmla="*/ 806869 w 3132169"/>
              <a:gd name="connsiteY2" fmla="*/ 2405194 h 2739573"/>
              <a:gd name="connsiteX3" fmla="*/ 1008606 w 3132169"/>
              <a:gd name="connsiteY3" fmla="*/ 2203457 h 2739573"/>
              <a:gd name="connsiteX4" fmla="*/ 1210343 w 3132169"/>
              <a:gd name="connsiteY4" fmla="*/ 2405194 h 2739573"/>
              <a:gd name="connsiteX0" fmla="*/ 4729 w 43256"/>
              <a:gd name="connsiteY0" fmla="*/ 26036 h 48888"/>
              <a:gd name="connsiteX1" fmla="*/ 2196 w 43256"/>
              <a:gd name="connsiteY1" fmla="*/ 25239 h 48888"/>
              <a:gd name="connsiteX2" fmla="*/ 6964 w 43256"/>
              <a:gd name="connsiteY2" fmla="*/ 34758 h 48888"/>
              <a:gd name="connsiteX3" fmla="*/ 5856 w 43256"/>
              <a:gd name="connsiteY3" fmla="*/ 35139 h 48888"/>
              <a:gd name="connsiteX4" fmla="*/ 16514 w 43256"/>
              <a:gd name="connsiteY4" fmla="*/ 38949 h 48888"/>
              <a:gd name="connsiteX5" fmla="*/ 15846 w 43256"/>
              <a:gd name="connsiteY5" fmla="*/ 37209 h 48888"/>
              <a:gd name="connsiteX6" fmla="*/ 28863 w 43256"/>
              <a:gd name="connsiteY6" fmla="*/ 34610 h 48888"/>
              <a:gd name="connsiteX7" fmla="*/ 28596 w 43256"/>
              <a:gd name="connsiteY7" fmla="*/ 36519 h 48888"/>
              <a:gd name="connsiteX8" fmla="*/ 34165 w 43256"/>
              <a:gd name="connsiteY8" fmla="*/ 22813 h 48888"/>
              <a:gd name="connsiteX9" fmla="*/ 37416 w 43256"/>
              <a:gd name="connsiteY9" fmla="*/ 29949 h 48888"/>
              <a:gd name="connsiteX10" fmla="*/ 41834 w 43256"/>
              <a:gd name="connsiteY10" fmla="*/ 15213 h 48888"/>
              <a:gd name="connsiteX11" fmla="*/ 40386 w 43256"/>
              <a:gd name="connsiteY11" fmla="*/ 17889 h 48888"/>
              <a:gd name="connsiteX12" fmla="*/ 38360 w 43256"/>
              <a:gd name="connsiteY12" fmla="*/ 5285 h 48888"/>
              <a:gd name="connsiteX13" fmla="*/ 38436 w 43256"/>
              <a:gd name="connsiteY13" fmla="*/ 6549 h 48888"/>
              <a:gd name="connsiteX14" fmla="*/ 29114 w 43256"/>
              <a:gd name="connsiteY14" fmla="*/ 3811 h 48888"/>
              <a:gd name="connsiteX15" fmla="*/ 29856 w 43256"/>
              <a:gd name="connsiteY15" fmla="*/ 2199 h 48888"/>
              <a:gd name="connsiteX16" fmla="*/ 22177 w 43256"/>
              <a:gd name="connsiteY16" fmla="*/ 4579 h 48888"/>
              <a:gd name="connsiteX17" fmla="*/ 22536 w 43256"/>
              <a:gd name="connsiteY17" fmla="*/ 3189 h 48888"/>
              <a:gd name="connsiteX18" fmla="*/ 14036 w 43256"/>
              <a:gd name="connsiteY18" fmla="*/ 5051 h 48888"/>
              <a:gd name="connsiteX19" fmla="*/ 15336 w 43256"/>
              <a:gd name="connsiteY19" fmla="*/ 6399 h 48888"/>
              <a:gd name="connsiteX20" fmla="*/ 4163 w 43256"/>
              <a:gd name="connsiteY20" fmla="*/ 15648 h 48888"/>
              <a:gd name="connsiteX21" fmla="*/ 3936 w 43256"/>
              <a:gd name="connsiteY21" fmla="*/ 14229 h 48888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806869 w 3132169"/>
              <a:gd name="connsiteY2" fmla="*/ 2405194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1008606 w 3132169"/>
              <a:gd name="connsiteY3" fmla="*/ 2203457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7"/>
              <a:gd name="connsiteX1" fmla="*/ 5659 w 43256"/>
              <a:gd name="connsiteY1" fmla="*/ 6766 h 47417"/>
              <a:gd name="connsiteX2" fmla="*/ 14041 w 43256"/>
              <a:gd name="connsiteY2" fmla="*/ 5061 h 47417"/>
              <a:gd name="connsiteX3" fmla="*/ 22492 w 43256"/>
              <a:gd name="connsiteY3" fmla="*/ 3291 h 47417"/>
              <a:gd name="connsiteX4" fmla="*/ 25785 w 43256"/>
              <a:gd name="connsiteY4" fmla="*/ 59 h 47417"/>
              <a:gd name="connsiteX5" fmla="*/ 29869 w 43256"/>
              <a:gd name="connsiteY5" fmla="*/ 2340 h 47417"/>
              <a:gd name="connsiteX6" fmla="*/ 35499 w 43256"/>
              <a:gd name="connsiteY6" fmla="*/ 549 h 47417"/>
              <a:gd name="connsiteX7" fmla="*/ 38354 w 43256"/>
              <a:gd name="connsiteY7" fmla="*/ 5435 h 47417"/>
              <a:gd name="connsiteX8" fmla="*/ 42018 w 43256"/>
              <a:gd name="connsiteY8" fmla="*/ 10177 h 47417"/>
              <a:gd name="connsiteX9" fmla="*/ 41854 w 43256"/>
              <a:gd name="connsiteY9" fmla="*/ 15319 h 47417"/>
              <a:gd name="connsiteX10" fmla="*/ 43052 w 43256"/>
              <a:gd name="connsiteY10" fmla="*/ 23181 h 47417"/>
              <a:gd name="connsiteX11" fmla="*/ 37440 w 43256"/>
              <a:gd name="connsiteY11" fmla="*/ 30063 h 47417"/>
              <a:gd name="connsiteX12" fmla="*/ 35431 w 43256"/>
              <a:gd name="connsiteY12" fmla="*/ 35960 h 47417"/>
              <a:gd name="connsiteX13" fmla="*/ 28591 w 43256"/>
              <a:gd name="connsiteY13" fmla="*/ 36674 h 47417"/>
              <a:gd name="connsiteX14" fmla="*/ 23703 w 43256"/>
              <a:gd name="connsiteY14" fmla="*/ 42965 h 47417"/>
              <a:gd name="connsiteX15" fmla="*/ 16516 w 43256"/>
              <a:gd name="connsiteY15" fmla="*/ 39125 h 47417"/>
              <a:gd name="connsiteX16" fmla="*/ 5840 w 43256"/>
              <a:gd name="connsiteY16" fmla="*/ 35331 h 47417"/>
              <a:gd name="connsiteX17" fmla="*/ 1146 w 43256"/>
              <a:gd name="connsiteY17" fmla="*/ 31109 h 47417"/>
              <a:gd name="connsiteX18" fmla="*/ 2149 w 43256"/>
              <a:gd name="connsiteY18" fmla="*/ 25410 h 47417"/>
              <a:gd name="connsiteX19" fmla="*/ 31 w 43256"/>
              <a:gd name="connsiteY19" fmla="*/ 19563 h 47417"/>
              <a:gd name="connsiteX20" fmla="*/ 3899 w 43256"/>
              <a:gd name="connsiteY20" fmla="*/ 14366 h 47417"/>
              <a:gd name="connsiteX21" fmla="*/ 3936 w 43256"/>
              <a:gd name="connsiteY21" fmla="*/ 14229 h 47417"/>
              <a:gd name="connsiteX0" fmla="*/ 1141701 w 3132169"/>
              <a:gd name="connsiteY0" fmla="*/ 2321642 h 2657118"/>
              <a:gd name="connsiteX1" fmla="*/ 1165140 w 3132169"/>
              <a:gd name="connsiteY1" fmla="*/ 2313317 h 2657118"/>
              <a:gd name="connsiteX2" fmla="*/ 825841 w 3132169"/>
              <a:gd name="connsiteY2" fmla="*/ 2654150 h 2657118"/>
              <a:gd name="connsiteX3" fmla="*/ 893087 w 3132169"/>
              <a:gd name="connsiteY3" fmla="*/ 2586904 h 2657118"/>
              <a:gd name="connsiteX4" fmla="*/ 1141701 w 3132169"/>
              <a:gd name="connsiteY4" fmla="*/ 2321642 h 2657118"/>
              <a:gd name="connsiteX0" fmla="*/ 1057034 w 3132169"/>
              <a:gd name="connsiteY0" fmla="*/ 2590671 h 2657118"/>
              <a:gd name="connsiteX1" fmla="*/ 1020784 w 3132169"/>
              <a:gd name="connsiteY1" fmla="*/ 2453109 h 2657118"/>
              <a:gd name="connsiteX2" fmla="*/ 1135675 w 3132169"/>
              <a:gd name="connsiteY2" fmla="*/ 2492429 h 2657118"/>
              <a:gd name="connsiteX3" fmla="*/ 922543 w 3132169"/>
              <a:gd name="connsiteY3" fmla="*/ 2456180 h 2657118"/>
              <a:gd name="connsiteX4" fmla="*/ 1057034 w 3132169"/>
              <a:gd name="connsiteY4" fmla="*/ 2590671 h 2657118"/>
              <a:gd name="connsiteX0" fmla="*/ 1210343 w 3132169"/>
              <a:gd name="connsiteY0" fmla="*/ 2405194 h 2657118"/>
              <a:gd name="connsiteX1" fmla="*/ 1008606 w 3132169"/>
              <a:gd name="connsiteY1" fmla="*/ 2606931 h 2657118"/>
              <a:gd name="connsiteX2" fmla="*/ 942896 w 3132169"/>
              <a:gd name="connsiteY2" fmla="*/ 2488321 h 2657118"/>
              <a:gd name="connsiteX3" fmla="*/ 993492 w 3132169"/>
              <a:gd name="connsiteY3" fmla="*/ 2475510 h 2657118"/>
              <a:gd name="connsiteX4" fmla="*/ 1210343 w 3132169"/>
              <a:gd name="connsiteY4" fmla="*/ 2405194 h 2657118"/>
              <a:gd name="connsiteX0" fmla="*/ 4729 w 43256"/>
              <a:gd name="connsiteY0" fmla="*/ 26036 h 47417"/>
              <a:gd name="connsiteX1" fmla="*/ 2196 w 43256"/>
              <a:gd name="connsiteY1" fmla="*/ 25239 h 47417"/>
              <a:gd name="connsiteX2" fmla="*/ 6964 w 43256"/>
              <a:gd name="connsiteY2" fmla="*/ 34758 h 47417"/>
              <a:gd name="connsiteX3" fmla="*/ 5856 w 43256"/>
              <a:gd name="connsiteY3" fmla="*/ 35139 h 47417"/>
              <a:gd name="connsiteX4" fmla="*/ 16514 w 43256"/>
              <a:gd name="connsiteY4" fmla="*/ 38949 h 47417"/>
              <a:gd name="connsiteX5" fmla="*/ 15846 w 43256"/>
              <a:gd name="connsiteY5" fmla="*/ 37209 h 47417"/>
              <a:gd name="connsiteX6" fmla="*/ 28863 w 43256"/>
              <a:gd name="connsiteY6" fmla="*/ 34610 h 47417"/>
              <a:gd name="connsiteX7" fmla="*/ 28596 w 43256"/>
              <a:gd name="connsiteY7" fmla="*/ 36519 h 47417"/>
              <a:gd name="connsiteX8" fmla="*/ 34165 w 43256"/>
              <a:gd name="connsiteY8" fmla="*/ 22813 h 47417"/>
              <a:gd name="connsiteX9" fmla="*/ 37416 w 43256"/>
              <a:gd name="connsiteY9" fmla="*/ 29949 h 47417"/>
              <a:gd name="connsiteX10" fmla="*/ 41834 w 43256"/>
              <a:gd name="connsiteY10" fmla="*/ 15213 h 47417"/>
              <a:gd name="connsiteX11" fmla="*/ 40386 w 43256"/>
              <a:gd name="connsiteY11" fmla="*/ 17889 h 47417"/>
              <a:gd name="connsiteX12" fmla="*/ 38360 w 43256"/>
              <a:gd name="connsiteY12" fmla="*/ 5285 h 47417"/>
              <a:gd name="connsiteX13" fmla="*/ 38436 w 43256"/>
              <a:gd name="connsiteY13" fmla="*/ 6549 h 47417"/>
              <a:gd name="connsiteX14" fmla="*/ 29114 w 43256"/>
              <a:gd name="connsiteY14" fmla="*/ 3811 h 47417"/>
              <a:gd name="connsiteX15" fmla="*/ 29856 w 43256"/>
              <a:gd name="connsiteY15" fmla="*/ 2199 h 47417"/>
              <a:gd name="connsiteX16" fmla="*/ 22177 w 43256"/>
              <a:gd name="connsiteY16" fmla="*/ 4579 h 47417"/>
              <a:gd name="connsiteX17" fmla="*/ 22536 w 43256"/>
              <a:gd name="connsiteY17" fmla="*/ 3189 h 47417"/>
              <a:gd name="connsiteX18" fmla="*/ 14036 w 43256"/>
              <a:gd name="connsiteY18" fmla="*/ 5051 h 47417"/>
              <a:gd name="connsiteX19" fmla="*/ 15336 w 43256"/>
              <a:gd name="connsiteY19" fmla="*/ 6399 h 47417"/>
              <a:gd name="connsiteX20" fmla="*/ 4163 w 43256"/>
              <a:gd name="connsiteY20" fmla="*/ 15648 h 47417"/>
              <a:gd name="connsiteX21" fmla="*/ 3936 w 43256"/>
              <a:gd name="connsiteY21" fmla="*/ 14229 h 47417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1210343 w 3132169"/>
              <a:gd name="connsiteY0" fmla="*/ 2405194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1210343 w 3132169"/>
              <a:gd name="connsiteY4" fmla="*/ 2405194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1057034 w 3132169"/>
              <a:gd name="connsiteY0" fmla="*/ 2590671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1057034 w 3132169"/>
              <a:gd name="connsiteY4" fmla="*/ 2590671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1008606 w 3132169"/>
              <a:gd name="connsiteY1" fmla="*/ 2606931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135675 w 3132169"/>
              <a:gd name="connsiteY2" fmla="*/ 2492429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7413"/>
              <a:gd name="connsiteX1" fmla="*/ 5659 w 43256"/>
              <a:gd name="connsiteY1" fmla="*/ 6766 h 47413"/>
              <a:gd name="connsiteX2" fmla="*/ 14041 w 43256"/>
              <a:gd name="connsiteY2" fmla="*/ 5061 h 47413"/>
              <a:gd name="connsiteX3" fmla="*/ 22492 w 43256"/>
              <a:gd name="connsiteY3" fmla="*/ 3291 h 47413"/>
              <a:gd name="connsiteX4" fmla="*/ 25785 w 43256"/>
              <a:gd name="connsiteY4" fmla="*/ 59 h 47413"/>
              <a:gd name="connsiteX5" fmla="*/ 29869 w 43256"/>
              <a:gd name="connsiteY5" fmla="*/ 2340 h 47413"/>
              <a:gd name="connsiteX6" fmla="*/ 35499 w 43256"/>
              <a:gd name="connsiteY6" fmla="*/ 549 h 47413"/>
              <a:gd name="connsiteX7" fmla="*/ 38354 w 43256"/>
              <a:gd name="connsiteY7" fmla="*/ 5435 h 47413"/>
              <a:gd name="connsiteX8" fmla="*/ 42018 w 43256"/>
              <a:gd name="connsiteY8" fmla="*/ 10177 h 47413"/>
              <a:gd name="connsiteX9" fmla="*/ 41854 w 43256"/>
              <a:gd name="connsiteY9" fmla="*/ 15319 h 47413"/>
              <a:gd name="connsiteX10" fmla="*/ 43052 w 43256"/>
              <a:gd name="connsiteY10" fmla="*/ 23181 h 47413"/>
              <a:gd name="connsiteX11" fmla="*/ 37440 w 43256"/>
              <a:gd name="connsiteY11" fmla="*/ 30063 h 47413"/>
              <a:gd name="connsiteX12" fmla="*/ 35431 w 43256"/>
              <a:gd name="connsiteY12" fmla="*/ 35960 h 47413"/>
              <a:gd name="connsiteX13" fmla="*/ 28591 w 43256"/>
              <a:gd name="connsiteY13" fmla="*/ 36674 h 47413"/>
              <a:gd name="connsiteX14" fmla="*/ 23703 w 43256"/>
              <a:gd name="connsiteY14" fmla="*/ 42965 h 47413"/>
              <a:gd name="connsiteX15" fmla="*/ 16516 w 43256"/>
              <a:gd name="connsiteY15" fmla="*/ 39125 h 47413"/>
              <a:gd name="connsiteX16" fmla="*/ 5840 w 43256"/>
              <a:gd name="connsiteY16" fmla="*/ 35331 h 47413"/>
              <a:gd name="connsiteX17" fmla="*/ 1146 w 43256"/>
              <a:gd name="connsiteY17" fmla="*/ 31109 h 47413"/>
              <a:gd name="connsiteX18" fmla="*/ 2149 w 43256"/>
              <a:gd name="connsiteY18" fmla="*/ 25410 h 47413"/>
              <a:gd name="connsiteX19" fmla="*/ 31 w 43256"/>
              <a:gd name="connsiteY19" fmla="*/ 19563 h 47413"/>
              <a:gd name="connsiteX20" fmla="*/ 3899 w 43256"/>
              <a:gd name="connsiteY20" fmla="*/ 14366 h 47413"/>
              <a:gd name="connsiteX21" fmla="*/ 3936 w 43256"/>
              <a:gd name="connsiteY21" fmla="*/ 14229 h 47413"/>
              <a:gd name="connsiteX0" fmla="*/ 967890 w 3132169"/>
              <a:gd name="connsiteY0" fmla="*/ 2480339 h 2656913"/>
              <a:gd name="connsiteX1" fmla="*/ 1165140 w 3132169"/>
              <a:gd name="connsiteY1" fmla="*/ 2313317 h 2656913"/>
              <a:gd name="connsiteX2" fmla="*/ 825841 w 3132169"/>
              <a:gd name="connsiteY2" fmla="*/ 2654150 h 2656913"/>
              <a:gd name="connsiteX3" fmla="*/ 893087 w 3132169"/>
              <a:gd name="connsiteY3" fmla="*/ 2586904 h 2656913"/>
              <a:gd name="connsiteX4" fmla="*/ 967890 w 3132169"/>
              <a:gd name="connsiteY4" fmla="*/ 2480339 h 2656913"/>
              <a:gd name="connsiteX0" fmla="*/ 989021 w 3132169"/>
              <a:gd name="connsiteY0" fmla="*/ 2447087 h 2656913"/>
              <a:gd name="connsiteX1" fmla="*/ 1020784 w 3132169"/>
              <a:gd name="connsiteY1" fmla="*/ 2453109 h 2656913"/>
              <a:gd name="connsiteX2" fmla="*/ 1007206 w 3132169"/>
              <a:gd name="connsiteY2" fmla="*/ 2484872 h 2656913"/>
              <a:gd name="connsiteX3" fmla="*/ 922543 w 3132169"/>
              <a:gd name="connsiteY3" fmla="*/ 2456180 h 2656913"/>
              <a:gd name="connsiteX4" fmla="*/ 989021 w 3132169"/>
              <a:gd name="connsiteY4" fmla="*/ 2447087 h 2656913"/>
              <a:gd name="connsiteX0" fmla="*/ 998746 w 3132169"/>
              <a:gd name="connsiteY0" fmla="*/ 2442979 h 2656913"/>
              <a:gd name="connsiteX1" fmla="*/ 978378 w 3132169"/>
              <a:gd name="connsiteY1" fmla="*/ 2470904 h 2656913"/>
              <a:gd name="connsiteX2" fmla="*/ 942896 w 3132169"/>
              <a:gd name="connsiteY2" fmla="*/ 2488321 h 2656913"/>
              <a:gd name="connsiteX3" fmla="*/ 993492 w 3132169"/>
              <a:gd name="connsiteY3" fmla="*/ 2475510 h 2656913"/>
              <a:gd name="connsiteX4" fmla="*/ 998746 w 3132169"/>
              <a:gd name="connsiteY4" fmla="*/ 2442979 h 2656913"/>
              <a:gd name="connsiteX0" fmla="*/ 4729 w 43256"/>
              <a:gd name="connsiteY0" fmla="*/ 26036 h 47413"/>
              <a:gd name="connsiteX1" fmla="*/ 2196 w 43256"/>
              <a:gd name="connsiteY1" fmla="*/ 25239 h 47413"/>
              <a:gd name="connsiteX2" fmla="*/ 6964 w 43256"/>
              <a:gd name="connsiteY2" fmla="*/ 34758 h 47413"/>
              <a:gd name="connsiteX3" fmla="*/ 5856 w 43256"/>
              <a:gd name="connsiteY3" fmla="*/ 35139 h 47413"/>
              <a:gd name="connsiteX4" fmla="*/ 16514 w 43256"/>
              <a:gd name="connsiteY4" fmla="*/ 38949 h 47413"/>
              <a:gd name="connsiteX5" fmla="*/ 15846 w 43256"/>
              <a:gd name="connsiteY5" fmla="*/ 37209 h 47413"/>
              <a:gd name="connsiteX6" fmla="*/ 28863 w 43256"/>
              <a:gd name="connsiteY6" fmla="*/ 34610 h 47413"/>
              <a:gd name="connsiteX7" fmla="*/ 28596 w 43256"/>
              <a:gd name="connsiteY7" fmla="*/ 36519 h 47413"/>
              <a:gd name="connsiteX8" fmla="*/ 34165 w 43256"/>
              <a:gd name="connsiteY8" fmla="*/ 22813 h 47413"/>
              <a:gd name="connsiteX9" fmla="*/ 37416 w 43256"/>
              <a:gd name="connsiteY9" fmla="*/ 29949 h 47413"/>
              <a:gd name="connsiteX10" fmla="*/ 41834 w 43256"/>
              <a:gd name="connsiteY10" fmla="*/ 15213 h 47413"/>
              <a:gd name="connsiteX11" fmla="*/ 40386 w 43256"/>
              <a:gd name="connsiteY11" fmla="*/ 17889 h 47413"/>
              <a:gd name="connsiteX12" fmla="*/ 38360 w 43256"/>
              <a:gd name="connsiteY12" fmla="*/ 5285 h 47413"/>
              <a:gd name="connsiteX13" fmla="*/ 38436 w 43256"/>
              <a:gd name="connsiteY13" fmla="*/ 6549 h 47413"/>
              <a:gd name="connsiteX14" fmla="*/ 29114 w 43256"/>
              <a:gd name="connsiteY14" fmla="*/ 3811 h 47413"/>
              <a:gd name="connsiteX15" fmla="*/ 29856 w 43256"/>
              <a:gd name="connsiteY15" fmla="*/ 2199 h 47413"/>
              <a:gd name="connsiteX16" fmla="*/ 22177 w 43256"/>
              <a:gd name="connsiteY16" fmla="*/ 4579 h 47413"/>
              <a:gd name="connsiteX17" fmla="*/ 22536 w 43256"/>
              <a:gd name="connsiteY17" fmla="*/ 3189 h 47413"/>
              <a:gd name="connsiteX18" fmla="*/ 14036 w 43256"/>
              <a:gd name="connsiteY18" fmla="*/ 5051 h 47413"/>
              <a:gd name="connsiteX19" fmla="*/ 15336 w 43256"/>
              <a:gd name="connsiteY19" fmla="*/ 6399 h 47413"/>
              <a:gd name="connsiteX20" fmla="*/ 4163 w 43256"/>
              <a:gd name="connsiteY20" fmla="*/ 15648 h 47413"/>
              <a:gd name="connsiteX21" fmla="*/ 3936 w 43256"/>
              <a:gd name="connsiteY21" fmla="*/ 14229 h 47413"/>
              <a:gd name="connsiteX0" fmla="*/ 3936 w 43256"/>
              <a:gd name="connsiteY0" fmla="*/ 14229 h 46171"/>
              <a:gd name="connsiteX1" fmla="*/ 5659 w 43256"/>
              <a:gd name="connsiteY1" fmla="*/ 6766 h 46171"/>
              <a:gd name="connsiteX2" fmla="*/ 14041 w 43256"/>
              <a:gd name="connsiteY2" fmla="*/ 5061 h 46171"/>
              <a:gd name="connsiteX3" fmla="*/ 22492 w 43256"/>
              <a:gd name="connsiteY3" fmla="*/ 3291 h 46171"/>
              <a:gd name="connsiteX4" fmla="*/ 25785 w 43256"/>
              <a:gd name="connsiteY4" fmla="*/ 59 h 46171"/>
              <a:gd name="connsiteX5" fmla="*/ 29869 w 43256"/>
              <a:gd name="connsiteY5" fmla="*/ 2340 h 46171"/>
              <a:gd name="connsiteX6" fmla="*/ 35499 w 43256"/>
              <a:gd name="connsiteY6" fmla="*/ 549 h 46171"/>
              <a:gd name="connsiteX7" fmla="*/ 38354 w 43256"/>
              <a:gd name="connsiteY7" fmla="*/ 5435 h 46171"/>
              <a:gd name="connsiteX8" fmla="*/ 42018 w 43256"/>
              <a:gd name="connsiteY8" fmla="*/ 10177 h 46171"/>
              <a:gd name="connsiteX9" fmla="*/ 41854 w 43256"/>
              <a:gd name="connsiteY9" fmla="*/ 15319 h 46171"/>
              <a:gd name="connsiteX10" fmla="*/ 43052 w 43256"/>
              <a:gd name="connsiteY10" fmla="*/ 23181 h 46171"/>
              <a:gd name="connsiteX11" fmla="*/ 37440 w 43256"/>
              <a:gd name="connsiteY11" fmla="*/ 30063 h 46171"/>
              <a:gd name="connsiteX12" fmla="*/ 35431 w 43256"/>
              <a:gd name="connsiteY12" fmla="*/ 35960 h 46171"/>
              <a:gd name="connsiteX13" fmla="*/ 28591 w 43256"/>
              <a:gd name="connsiteY13" fmla="*/ 36674 h 46171"/>
              <a:gd name="connsiteX14" fmla="*/ 23703 w 43256"/>
              <a:gd name="connsiteY14" fmla="*/ 42965 h 46171"/>
              <a:gd name="connsiteX15" fmla="*/ 16516 w 43256"/>
              <a:gd name="connsiteY15" fmla="*/ 39125 h 46171"/>
              <a:gd name="connsiteX16" fmla="*/ 5840 w 43256"/>
              <a:gd name="connsiteY16" fmla="*/ 35331 h 46171"/>
              <a:gd name="connsiteX17" fmla="*/ 1146 w 43256"/>
              <a:gd name="connsiteY17" fmla="*/ 31109 h 46171"/>
              <a:gd name="connsiteX18" fmla="*/ 2149 w 43256"/>
              <a:gd name="connsiteY18" fmla="*/ 25410 h 46171"/>
              <a:gd name="connsiteX19" fmla="*/ 31 w 43256"/>
              <a:gd name="connsiteY19" fmla="*/ 19563 h 46171"/>
              <a:gd name="connsiteX20" fmla="*/ 3899 w 43256"/>
              <a:gd name="connsiteY20" fmla="*/ 14366 h 46171"/>
              <a:gd name="connsiteX21" fmla="*/ 3936 w 43256"/>
              <a:gd name="connsiteY21" fmla="*/ 14229 h 46171"/>
              <a:gd name="connsiteX0" fmla="*/ 967890 w 3132169"/>
              <a:gd name="connsiteY0" fmla="*/ 2480339 h 2587316"/>
              <a:gd name="connsiteX1" fmla="*/ 1165140 w 3132169"/>
              <a:gd name="connsiteY1" fmla="*/ 2313317 h 2587316"/>
              <a:gd name="connsiteX2" fmla="*/ 1007210 w 3132169"/>
              <a:gd name="connsiteY2" fmla="*/ 2442553 h 2587316"/>
              <a:gd name="connsiteX3" fmla="*/ 893087 w 3132169"/>
              <a:gd name="connsiteY3" fmla="*/ 2586904 h 2587316"/>
              <a:gd name="connsiteX4" fmla="*/ 967890 w 3132169"/>
              <a:gd name="connsiteY4" fmla="*/ 2480339 h 2587316"/>
              <a:gd name="connsiteX0" fmla="*/ 989021 w 3132169"/>
              <a:gd name="connsiteY0" fmla="*/ 2447087 h 2587316"/>
              <a:gd name="connsiteX1" fmla="*/ 1020784 w 3132169"/>
              <a:gd name="connsiteY1" fmla="*/ 2453109 h 2587316"/>
              <a:gd name="connsiteX2" fmla="*/ 1007206 w 3132169"/>
              <a:gd name="connsiteY2" fmla="*/ 2484872 h 2587316"/>
              <a:gd name="connsiteX3" fmla="*/ 922543 w 3132169"/>
              <a:gd name="connsiteY3" fmla="*/ 2456180 h 2587316"/>
              <a:gd name="connsiteX4" fmla="*/ 989021 w 3132169"/>
              <a:gd name="connsiteY4" fmla="*/ 2447087 h 2587316"/>
              <a:gd name="connsiteX0" fmla="*/ 998746 w 3132169"/>
              <a:gd name="connsiteY0" fmla="*/ 2442979 h 2587316"/>
              <a:gd name="connsiteX1" fmla="*/ 978378 w 3132169"/>
              <a:gd name="connsiteY1" fmla="*/ 2470904 h 2587316"/>
              <a:gd name="connsiteX2" fmla="*/ 942896 w 3132169"/>
              <a:gd name="connsiteY2" fmla="*/ 2488321 h 2587316"/>
              <a:gd name="connsiteX3" fmla="*/ 993492 w 3132169"/>
              <a:gd name="connsiteY3" fmla="*/ 2475510 h 2587316"/>
              <a:gd name="connsiteX4" fmla="*/ 998746 w 3132169"/>
              <a:gd name="connsiteY4" fmla="*/ 2442979 h 2587316"/>
              <a:gd name="connsiteX0" fmla="*/ 4729 w 43256"/>
              <a:gd name="connsiteY0" fmla="*/ 26036 h 46171"/>
              <a:gd name="connsiteX1" fmla="*/ 2196 w 43256"/>
              <a:gd name="connsiteY1" fmla="*/ 25239 h 46171"/>
              <a:gd name="connsiteX2" fmla="*/ 6964 w 43256"/>
              <a:gd name="connsiteY2" fmla="*/ 34758 h 46171"/>
              <a:gd name="connsiteX3" fmla="*/ 5856 w 43256"/>
              <a:gd name="connsiteY3" fmla="*/ 35139 h 46171"/>
              <a:gd name="connsiteX4" fmla="*/ 16514 w 43256"/>
              <a:gd name="connsiteY4" fmla="*/ 38949 h 46171"/>
              <a:gd name="connsiteX5" fmla="*/ 15846 w 43256"/>
              <a:gd name="connsiteY5" fmla="*/ 37209 h 46171"/>
              <a:gd name="connsiteX6" fmla="*/ 28863 w 43256"/>
              <a:gd name="connsiteY6" fmla="*/ 34610 h 46171"/>
              <a:gd name="connsiteX7" fmla="*/ 28596 w 43256"/>
              <a:gd name="connsiteY7" fmla="*/ 36519 h 46171"/>
              <a:gd name="connsiteX8" fmla="*/ 34165 w 43256"/>
              <a:gd name="connsiteY8" fmla="*/ 22813 h 46171"/>
              <a:gd name="connsiteX9" fmla="*/ 37416 w 43256"/>
              <a:gd name="connsiteY9" fmla="*/ 29949 h 46171"/>
              <a:gd name="connsiteX10" fmla="*/ 41834 w 43256"/>
              <a:gd name="connsiteY10" fmla="*/ 15213 h 46171"/>
              <a:gd name="connsiteX11" fmla="*/ 40386 w 43256"/>
              <a:gd name="connsiteY11" fmla="*/ 17889 h 46171"/>
              <a:gd name="connsiteX12" fmla="*/ 38360 w 43256"/>
              <a:gd name="connsiteY12" fmla="*/ 5285 h 46171"/>
              <a:gd name="connsiteX13" fmla="*/ 38436 w 43256"/>
              <a:gd name="connsiteY13" fmla="*/ 6549 h 46171"/>
              <a:gd name="connsiteX14" fmla="*/ 29114 w 43256"/>
              <a:gd name="connsiteY14" fmla="*/ 3811 h 46171"/>
              <a:gd name="connsiteX15" fmla="*/ 29856 w 43256"/>
              <a:gd name="connsiteY15" fmla="*/ 2199 h 46171"/>
              <a:gd name="connsiteX16" fmla="*/ 22177 w 43256"/>
              <a:gd name="connsiteY16" fmla="*/ 4579 h 46171"/>
              <a:gd name="connsiteX17" fmla="*/ 22536 w 43256"/>
              <a:gd name="connsiteY17" fmla="*/ 3189 h 46171"/>
              <a:gd name="connsiteX18" fmla="*/ 14036 w 43256"/>
              <a:gd name="connsiteY18" fmla="*/ 5051 h 46171"/>
              <a:gd name="connsiteX19" fmla="*/ 15336 w 43256"/>
              <a:gd name="connsiteY19" fmla="*/ 6399 h 46171"/>
              <a:gd name="connsiteX20" fmla="*/ 4163 w 43256"/>
              <a:gd name="connsiteY20" fmla="*/ 15648 h 46171"/>
              <a:gd name="connsiteX21" fmla="*/ 3936 w 43256"/>
              <a:gd name="connsiteY21" fmla="*/ 14229 h 4617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1165140 w 3132169"/>
              <a:gd name="connsiteY1" fmla="*/ 231331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98746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98746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993492 w 3132169"/>
              <a:gd name="connsiteY3" fmla="*/ 2475510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241"/>
              <a:gd name="connsiteX1" fmla="*/ 5659 w 43256"/>
              <a:gd name="connsiteY1" fmla="*/ 6766 h 45241"/>
              <a:gd name="connsiteX2" fmla="*/ 14041 w 43256"/>
              <a:gd name="connsiteY2" fmla="*/ 5061 h 45241"/>
              <a:gd name="connsiteX3" fmla="*/ 22492 w 43256"/>
              <a:gd name="connsiteY3" fmla="*/ 3291 h 45241"/>
              <a:gd name="connsiteX4" fmla="*/ 25785 w 43256"/>
              <a:gd name="connsiteY4" fmla="*/ 59 h 45241"/>
              <a:gd name="connsiteX5" fmla="*/ 29869 w 43256"/>
              <a:gd name="connsiteY5" fmla="*/ 2340 h 45241"/>
              <a:gd name="connsiteX6" fmla="*/ 35499 w 43256"/>
              <a:gd name="connsiteY6" fmla="*/ 549 h 45241"/>
              <a:gd name="connsiteX7" fmla="*/ 38354 w 43256"/>
              <a:gd name="connsiteY7" fmla="*/ 5435 h 45241"/>
              <a:gd name="connsiteX8" fmla="*/ 42018 w 43256"/>
              <a:gd name="connsiteY8" fmla="*/ 10177 h 45241"/>
              <a:gd name="connsiteX9" fmla="*/ 41854 w 43256"/>
              <a:gd name="connsiteY9" fmla="*/ 15319 h 45241"/>
              <a:gd name="connsiteX10" fmla="*/ 43052 w 43256"/>
              <a:gd name="connsiteY10" fmla="*/ 23181 h 45241"/>
              <a:gd name="connsiteX11" fmla="*/ 37440 w 43256"/>
              <a:gd name="connsiteY11" fmla="*/ 30063 h 45241"/>
              <a:gd name="connsiteX12" fmla="*/ 35431 w 43256"/>
              <a:gd name="connsiteY12" fmla="*/ 35960 h 45241"/>
              <a:gd name="connsiteX13" fmla="*/ 28591 w 43256"/>
              <a:gd name="connsiteY13" fmla="*/ 36674 h 45241"/>
              <a:gd name="connsiteX14" fmla="*/ 23703 w 43256"/>
              <a:gd name="connsiteY14" fmla="*/ 42965 h 45241"/>
              <a:gd name="connsiteX15" fmla="*/ 16516 w 43256"/>
              <a:gd name="connsiteY15" fmla="*/ 39125 h 45241"/>
              <a:gd name="connsiteX16" fmla="*/ 5840 w 43256"/>
              <a:gd name="connsiteY16" fmla="*/ 35331 h 45241"/>
              <a:gd name="connsiteX17" fmla="*/ 1146 w 43256"/>
              <a:gd name="connsiteY17" fmla="*/ 31109 h 45241"/>
              <a:gd name="connsiteX18" fmla="*/ 2149 w 43256"/>
              <a:gd name="connsiteY18" fmla="*/ 25410 h 45241"/>
              <a:gd name="connsiteX19" fmla="*/ 31 w 43256"/>
              <a:gd name="connsiteY19" fmla="*/ 19563 h 45241"/>
              <a:gd name="connsiteX20" fmla="*/ 3899 w 43256"/>
              <a:gd name="connsiteY20" fmla="*/ 14366 h 45241"/>
              <a:gd name="connsiteX21" fmla="*/ 3936 w 43256"/>
              <a:gd name="connsiteY21" fmla="*/ 14229 h 45241"/>
              <a:gd name="connsiteX0" fmla="*/ 967890 w 3132169"/>
              <a:gd name="connsiteY0" fmla="*/ 2480339 h 2535173"/>
              <a:gd name="connsiteX1" fmla="*/ 998886 w 3132169"/>
              <a:gd name="connsiteY1" fmla="*/ 2464457 h 2535173"/>
              <a:gd name="connsiteX2" fmla="*/ 1007210 w 3132169"/>
              <a:gd name="connsiteY2" fmla="*/ 2442553 h 2535173"/>
              <a:gd name="connsiteX3" fmla="*/ 976214 w 3132169"/>
              <a:gd name="connsiteY3" fmla="*/ 2465991 h 2535173"/>
              <a:gd name="connsiteX4" fmla="*/ 967890 w 3132169"/>
              <a:gd name="connsiteY4" fmla="*/ 2480339 h 2535173"/>
              <a:gd name="connsiteX0" fmla="*/ 989021 w 3132169"/>
              <a:gd name="connsiteY0" fmla="*/ 2447087 h 2535173"/>
              <a:gd name="connsiteX1" fmla="*/ 1020784 w 3132169"/>
              <a:gd name="connsiteY1" fmla="*/ 2453109 h 2535173"/>
              <a:gd name="connsiteX2" fmla="*/ 1007206 w 3132169"/>
              <a:gd name="connsiteY2" fmla="*/ 2484872 h 2535173"/>
              <a:gd name="connsiteX3" fmla="*/ 922543 w 3132169"/>
              <a:gd name="connsiteY3" fmla="*/ 2456180 h 2535173"/>
              <a:gd name="connsiteX4" fmla="*/ 989021 w 3132169"/>
              <a:gd name="connsiteY4" fmla="*/ 2447087 h 2535173"/>
              <a:gd name="connsiteX0" fmla="*/ 942185 w 3132169"/>
              <a:gd name="connsiteY0" fmla="*/ 2442979 h 2535173"/>
              <a:gd name="connsiteX1" fmla="*/ 978378 w 3132169"/>
              <a:gd name="connsiteY1" fmla="*/ 2470904 h 2535173"/>
              <a:gd name="connsiteX2" fmla="*/ 942896 w 3132169"/>
              <a:gd name="connsiteY2" fmla="*/ 2488321 h 2535173"/>
              <a:gd name="connsiteX3" fmla="*/ 899224 w 3132169"/>
              <a:gd name="connsiteY3" fmla="*/ 2456657 h 2535173"/>
              <a:gd name="connsiteX4" fmla="*/ 942185 w 3132169"/>
              <a:gd name="connsiteY4" fmla="*/ 2442979 h 2535173"/>
              <a:gd name="connsiteX0" fmla="*/ 4729 w 43256"/>
              <a:gd name="connsiteY0" fmla="*/ 26036 h 45241"/>
              <a:gd name="connsiteX1" fmla="*/ 2196 w 43256"/>
              <a:gd name="connsiteY1" fmla="*/ 25239 h 45241"/>
              <a:gd name="connsiteX2" fmla="*/ 6964 w 43256"/>
              <a:gd name="connsiteY2" fmla="*/ 34758 h 45241"/>
              <a:gd name="connsiteX3" fmla="*/ 5856 w 43256"/>
              <a:gd name="connsiteY3" fmla="*/ 35139 h 45241"/>
              <a:gd name="connsiteX4" fmla="*/ 16514 w 43256"/>
              <a:gd name="connsiteY4" fmla="*/ 38949 h 45241"/>
              <a:gd name="connsiteX5" fmla="*/ 15846 w 43256"/>
              <a:gd name="connsiteY5" fmla="*/ 37209 h 45241"/>
              <a:gd name="connsiteX6" fmla="*/ 28863 w 43256"/>
              <a:gd name="connsiteY6" fmla="*/ 34610 h 45241"/>
              <a:gd name="connsiteX7" fmla="*/ 28596 w 43256"/>
              <a:gd name="connsiteY7" fmla="*/ 36519 h 45241"/>
              <a:gd name="connsiteX8" fmla="*/ 34165 w 43256"/>
              <a:gd name="connsiteY8" fmla="*/ 22813 h 45241"/>
              <a:gd name="connsiteX9" fmla="*/ 37416 w 43256"/>
              <a:gd name="connsiteY9" fmla="*/ 29949 h 45241"/>
              <a:gd name="connsiteX10" fmla="*/ 41834 w 43256"/>
              <a:gd name="connsiteY10" fmla="*/ 15213 h 45241"/>
              <a:gd name="connsiteX11" fmla="*/ 40386 w 43256"/>
              <a:gd name="connsiteY11" fmla="*/ 17889 h 45241"/>
              <a:gd name="connsiteX12" fmla="*/ 38360 w 43256"/>
              <a:gd name="connsiteY12" fmla="*/ 5285 h 45241"/>
              <a:gd name="connsiteX13" fmla="*/ 38436 w 43256"/>
              <a:gd name="connsiteY13" fmla="*/ 6549 h 45241"/>
              <a:gd name="connsiteX14" fmla="*/ 29114 w 43256"/>
              <a:gd name="connsiteY14" fmla="*/ 3811 h 45241"/>
              <a:gd name="connsiteX15" fmla="*/ 29856 w 43256"/>
              <a:gd name="connsiteY15" fmla="*/ 2199 h 45241"/>
              <a:gd name="connsiteX16" fmla="*/ 22177 w 43256"/>
              <a:gd name="connsiteY16" fmla="*/ 4579 h 45241"/>
              <a:gd name="connsiteX17" fmla="*/ 22536 w 43256"/>
              <a:gd name="connsiteY17" fmla="*/ 3189 h 45241"/>
              <a:gd name="connsiteX18" fmla="*/ 14036 w 43256"/>
              <a:gd name="connsiteY18" fmla="*/ 5051 h 45241"/>
              <a:gd name="connsiteX19" fmla="*/ 15336 w 43256"/>
              <a:gd name="connsiteY19" fmla="*/ 6399 h 45241"/>
              <a:gd name="connsiteX20" fmla="*/ 4163 w 43256"/>
              <a:gd name="connsiteY20" fmla="*/ 15648 h 45241"/>
              <a:gd name="connsiteX21" fmla="*/ 3936 w 43256"/>
              <a:gd name="connsiteY21" fmla="*/ 14229 h 45241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89021 w 3132169"/>
              <a:gd name="connsiteY0" fmla="*/ 2447087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89021 w 3132169"/>
              <a:gd name="connsiteY4" fmla="*/ 2447087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1007206 w 3132169"/>
              <a:gd name="connsiteY2" fmla="*/ 2484872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1020784 w 3132169"/>
              <a:gd name="connsiteY1" fmla="*/ 245310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83077 w 3132169"/>
              <a:gd name="connsiteY1" fmla="*/ 2405975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1007210 w 3132169"/>
              <a:gd name="connsiteY2" fmla="*/ 2442553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67890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67890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76214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98886 w 3132169"/>
              <a:gd name="connsiteY1" fmla="*/ 2464457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  <a:gd name="connsiteX0" fmla="*/ 3936 w 43256"/>
              <a:gd name="connsiteY0" fmla="*/ 14229 h 45138"/>
              <a:gd name="connsiteX1" fmla="*/ 5659 w 43256"/>
              <a:gd name="connsiteY1" fmla="*/ 6766 h 45138"/>
              <a:gd name="connsiteX2" fmla="*/ 14041 w 43256"/>
              <a:gd name="connsiteY2" fmla="*/ 5061 h 45138"/>
              <a:gd name="connsiteX3" fmla="*/ 22492 w 43256"/>
              <a:gd name="connsiteY3" fmla="*/ 3291 h 45138"/>
              <a:gd name="connsiteX4" fmla="*/ 25785 w 43256"/>
              <a:gd name="connsiteY4" fmla="*/ 59 h 45138"/>
              <a:gd name="connsiteX5" fmla="*/ 29869 w 43256"/>
              <a:gd name="connsiteY5" fmla="*/ 2340 h 45138"/>
              <a:gd name="connsiteX6" fmla="*/ 35499 w 43256"/>
              <a:gd name="connsiteY6" fmla="*/ 549 h 45138"/>
              <a:gd name="connsiteX7" fmla="*/ 38354 w 43256"/>
              <a:gd name="connsiteY7" fmla="*/ 5435 h 45138"/>
              <a:gd name="connsiteX8" fmla="*/ 42018 w 43256"/>
              <a:gd name="connsiteY8" fmla="*/ 10177 h 45138"/>
              <a:gd name="connsiteX9" fmla="*/ 41854 w 43256"/>
              <a:gd name="connsiteY9" fmla="*/ 15319 h 45138"/>
              <a:gd name="connsiteX10" fmla="*/ 43052 w 43256"/>
              <a:gd name="connsiteY10" fmla="*/ 23181 h 45138"/>
              <a:gd name="connsiteX11" fmla="*/ 37440 w 43256"/>
              <a:gd name="connsiteY11" fmla="*/ 30063 h 45138"/>
              <a:gd name="connsiteX12" fmla="*/ 35431 w 43256"/>
              <a:gd name="connsiteY12" fmla="*/ 35960 h 45138"/>
              <a:gd name="connsiteX13" fmla="*/ 28591 w 43256"/>
              <a:gd name="connsiteY13" fmla="*/ 36674 h 45138"/>
              <a:gd name="connsiteX14" fmla="*/ 23703 w 43256"/>
              <a:gd name="connsiteY14" fmla="*/ 42965 h 45138"/>
              <a:gd name="connsiteX15" fmla="*/ 16516 w 43256"/>
              <a:gd name="connsiteY15" fmla="*/ 39125 h 45138"/>
              <a:gd name="connsiteX16" fmla="*/ 5840 w 43256"/>
              <a:gd name="connsiteY16" fmla="*/ 35331 h 45138"/>
              <a:gd name="connsiteX17" fmla="*/ 1146 w 43256"/>
              <a:gd name="connsiteY17" fmla="*/ 31109 h 45138"/>
              <a:gd name="connsiteX18" fmla="*/ 2149 w 43256"/>
              <a:gd name="connsiteY18" fmla="*/ 25410 h 45138"/>
              <a:gd name="connsiteX19" fmla="*/ 31 w 43256"/>
              <a:gd name="connsiteY19" fmla="*/ 19563 h 45138"/>
              <a:gd name="connsiteX20" fmla="*/ 3899 w 43256"/>
              <a:gd name="connsiteY20" fmla="*/ 14366 h 45138"/>
              <a:gd name="connsiteX21" fmla="*/ 3936 w 43256"/>
              <a:gd name="connsiteY21" fmla="*/ 14229 h 45138"/>
              <a:gd name="connsiteX0" fmla="*/ 911329 w 3132169"/>
              <a:gd name="connsiteY0" fmla="*/ 2480339 h 2529424"/>
              <a:gd name="connsiteX1" fmla="*/ 942325 w 3132169"/>
              <a:gd name="connsiteY1" fmla="*/ 2455030 h 2529424"/>
              <a:gd name="connsiteX2" fmla="*/ 941223 w 3132169"/>
              <a:gd name="connsiteY2" fmla="*/ 2470834 h 2529424"/>
              <a:gd name="connsiteX3" fmla="*/ 900800 w 3132169"/>
              <a:gd name="connsiteY3" fmla="*/ 2465991 h 2529424"/>
              <a:gd name="connsiteX4" fmla="*/ 911329 w 3132169"/>
              <a:gd name="connsiteY4" fmla="*/ 2480339 h 2529424"/>
              <a:gd name="connsiteX0" fmla="*/ 923034 w 3132169"/>
              <a:gd name="connsiteY0" fmla="*/ 2428233 h 2529424"/>
              <a:gd name="connsiteX1" fmla="*/ 935943 w 3132169"/>
              <a:gd name="connsiteY1" fmla="*/ 2424829 h 2529424"/>
              <a:gd name="connsiteX2" fmla="*/ 931792 w 3132169"/>
              <a:gd name="connsiteY2" fmla="*/ 2475446 h 2529424"/>
              <a:gd name="connsiteX3" fmla="*/ 922543 w 3132169"/>
              <a:gd name="connsiteY3" fmla="*/ 2456180 h 2529424"/>
              <a:gd name="connsiteX4" fmla="*/ 923034 w 3132169"/>
              <a:gd name="connsiteY4" fmla="*/ 2428233 h 2529424"/>
              <a:gd name="connsiteX0" fmla="*/ 942185 w 3132169"/>
              <a:gd name="connsiteY0" fmla="*/ 2442979 h 2529424"/>
              <a:gd name="connsiteX1" fmla="*/ 931244 w 3132169"/>
              <a:gd name="connsiteY1" fmla="*/ 2442623 h 2529424"/>
              <a:gd name="connsiteX2" fmla="*/ 942896 w 3132169"/>
              <a:gd name="connsiteY2" fmla="*/ 2488321 h 2529424"/>
              <a:gd name="connsiteX3" fmla="*/ 899224 w 3132169"/>
              <a:gd name="connsiteY3" fmla="*/ 2456657 h 2529424"/>
              <a:gd name="connsiteX4" fmla="*/ 942185 w 3132169"/>
              <a:gd name="connsiteY4" fmla="*/ 2442979 h 2529424"/>
              <a:gd name="connsiteX0" fmla="*/ 4729 w 43256"/>
              <a:gd name="connsiteY0" fmla="*/ 26036 h 45138"/>
              <a:gd name="connsiteX1" fmla="*/ 2196 w 43256"/>
              <a:gd name="connsiteY1" fmla="*/ 25239 h 45138"/>
              <a:gd name="connsiteX2" fmla="*/ 6964 w 43256"/>
              <a:gd name="connsiteY2" fmla="*/ 34758 h 45138"/>
              <a:gd name="connsiteX3" fmla="*/ 5856 w 43256"/>
              <a:gd name="connsiteY3" fmla="*/ 35139 h 45138"/>
              <a:gd name="connsiteX4" fmla="*/ 16514 w 43256"/>
              <a:gd name="connsiteY4" fmla="*/ 38949 h 45138"/>
              <a:gd name="connsiteX5" fmla="*/ 15846 w 43256"/>
              <a:gd name="connsiteY5" fmla="*/ 37209 h 45138"/>
              <a:gd name="connsiteX6" fmla="*/ 28863 w 43256"/>
              <a:gd name="connsiteY6" fmla="*/ 34610 h 45138"/>
              <a:gd name="connsiteX7" fmla="*/ 28596 w 43256"/>
              <a:gd name="connsiteY7" fmla="*/ 36519 h 45138"/>
              <a:gd name="connsiteX8" fmla="*/ 34165 w 43256"/>
              <a:gd name="connsiteY8" fmla="*/ 22813 h 45138"/>
              <a:gd name="connsiteX9" fmla="*/ 37416 w 43256"/>
              <a:gd name="connsiteY9" fmla="*/ 29949 h 45138"/>
              <a:gd name="connsiteX10" fmla="*/ 41834 w 43256"/>
              <a:gd name="connsiteY10" fmla="*/ 15213 h 45138"/>
              <a:gd name="connsiteX11" fmla="*/ 40386 w 43256"/>
              <a:gd name="connsiteY11" fmla="*/ 17889 h 45138"/>
              <a:gd name="connsiteX12" fmla="*/ 38360 w 43256"/>
              <a:gd name="connsiteY12" fmla="*/ 5285 h 45138"/>
              <a:gd name="connsiteX13" fmla="*/ 38436 w 43256"/>
              <a:gd name="connsiteY13" fmla="*/ 6549 h 45138"/>
              <a:gd name="connsiteX14" fmla="*/ 29114 w 43256"/>
              <a:gd name="connsiteY14" fmla="*/ 3811 h 45138"/>
              <a:gd name="connsiteX15" fmla="*/ 29856 w 43256"/>
              <a:gd name="connsiteY15" fmla="*/ 2199 h 45138"/>
              <a:gd name="connsiteX16" fmla="*/ 22177 w 43256"/>
              <a:gd name="connsiteY16" fmla="*/ 4579 h 45138"/>
              <a:gd name="connsiteX17" fmla="*/ 22536 w 43256"/>
              <a:gd name="connsiteY17" fmla="*/ 3189 h 45138"/>
              <a:gd name="connsiteX18" fmla="*/ 14036 w 43256"/>
              <a:gd name="connsiteY18" fmla="*/ 5051 h 45138"/>
              <a:gd name="connsiteX19" fmla="*/ 15336 w 43256"/>
              <a:gd name="connsiteY19" fmla="*/ 6399 h 45138"/>
              <a:gd name="connsiteX20" fmla="*/ 4163 w 43256"/>
              <a:gd name="connsiteY20" fmla="*/ 15648 h 45138"/>
              <a:gd name="connsiteX21" fmla="*/ 3936 w 43256"/>
              <a:gd name="connsiteY21" fmla="*/ 14229 h 4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5138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132169" h="2529424">
                <a:moveTo>
                  <a:pt x="911329" y="2480339"/>
                </a:moveTo>
                <a:cubicBezTo>
                  <a:pt x="918250" y="2478512"/>
                  <a:pt x="937343" y="2456614"/>
                  <a:pt x="942325" y="2455030"/>
                </a:cubicBezTo>
                <a:cubicBezTo>
                  <a:pt x="947307" y="2453446"/>
                  <a:pt x="941223" y="2507973"/>
                  <a:pt x="941223" y="2470834"/>
                </a:cubicBezTo>
                <a:cubicBezTo>
                  <a:pt x="941223" y="2433695"/>
                  <a:pt x="905782" y="2464407"/>
                  <a:pt x="900800" y="2465991"/>
                </a:cubicBezTo>
                <a:cubicBezTo>
                  <a:pt x="895818" y="2467575"/>
                  <a:pt x="904408" y="2482166"/>
                  <a:pt x="911329" y="2480339"/>
                </a:cubicBezTo>
                <a:close/>
              </a:path>
              <a:path w="3132169" h="2529424">
                <a:moveTo>
                  <a:pt x="923034" y="2428233"/>
                </a:moveTo>
                <a:cubicBezTo>
                  <a:pt x="925267" y="2423008"/>
                  <a:pt x="934483" y="2416960"/>
                  <a:pt x="935943" y="2424829"/>
                </a:cubicBezTo>
                <a:cubicBezTo>
                  <a:pt x="937403" y="2432698"/>
                  <a:pt x="939349" y="2527052"/>
                  <a:pt x="931792" y="2475446"/>
                </a:cubicBezTo>
                <a:cubicBezTo>
                  <a:pt x="931792" y="2401169"/>
                  <a:pt x="924003" y="2464049"/>
                  <a:pt x="922543" y="2456180"/>
                </a:cubicBezTo>
                <a:cubicBezTo>
                  <a:pt x="921083" y="2448311"/>
                  <a:pt x="920801" y="2433458"/>
                  <a:pt x="923034" y="2428233"/>
                </a:cubicBezTo>
                <a:close/>
              </a:path>
              <a:path w="3132169" h="2529424">
                <a:moveTo>
                  <a:pt x="942185" y="2442979"/>
                </a:moveTo>
                <a:cubicBezTo>
                  <a:pt x="947522" y="2440640"/>
                  <a:pt x="931126" y="2435066"/>
                  <a:pt x="931244" y="2442623"/>
                </a:cubicBezTo>
                <a:cubicBezTo>
                  <a:pt x="931362" y="2450180"/>
                  <a:pt x="942896" y="2599737"/>
                  <a:pt x="942896" y="2488321"/>
                </a:cubicBezTo>
                <a:cubicBezTo>
                  <a:pt x="942896" y="2376905"/>
                  <a:pt x="899342" y="2464214"/>
                  <a:pt x="899224" y="2456657"/>
                </a:cubicBezTo>
                <a:cubicBezTo>
                  <a:pt x="899106" y="2449100"/>
                  <a:pt x="936848" y="2445318"/>
                  <a:pt x="942185" y="2442979"/>
                </a:cubicBezTo>
                <a:close/>
              </a:path>
              <a:path w="43256" h="45138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2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>
              <a:solidFill>
                <a:prstClr val="white"/>
              </a:solidFill>
            </a:endParaRPr>
          </a:p>
        </p:txBody>
      </p:sp>
      <p:pic>
        <p:nvPicPr>
          <p:cNvPr id="6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61" y="1615686"/>
            <a:ext cx="910340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40" y="1450327"/>
            <a:ext cx="910497" cy="13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090219" y="1662120"/>
            <a:ext cx="758518" cy="497328"/>
            <a:chOff x="839380" y="2565401"/>
            <a:chExt cx="2362168" cy="1502145"/>
          </a:xfrm>
        </p:grpSpPr>
        <p:sp>
          <p:nvSpPr>
            <p:cNvPr id="12" name="Zaoblený obdélník 32"/>
            <p:cNvSpPr>
              <a:spLocks noChangeArrowheads="1"/>
            </p:cNvSpPr>
            <p:nvPr/>
          </p:nvSpPr>
          <p:spPr bwMode="auto">
            <a:xfrm>
              <a:off x="2156621" y="2952503"/>
              <a:ext cx="526504" cy="673473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Zaoblený obdélník 32"/>
            <p:cNvSpPr>
              <a:spLocks noChangeArrowheads="1"/>
            </p:cNvSpPr>
            <p:nvPr/>
          </p:nvSpPr>
          <p:spPr bwMode="auto">
            <a:xfrm>
              <a:off x="971600" y="3419474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Zaoblený obdélník 32"/>
            <p:cNvSpPr>
              <a:spLocks noChangeArrowheads="1"/>
            </p:cNvSpPr>
            <p:nvPr/>
          </p:nvSpPr>
          <p:spPr bwMode="auto">
            <a:xfrm>
              <a:off x="839380" y="2805189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Zaoblený obdélník 32"/>
            <p:cNvSpPr>
              <a:spLocks noChangeArrowheads="1"/>
            </p:cNvSpPr>
            <p:nvPr/>
          </p:nvSpPr>
          <p:spPr bwMode="auto">
            <a:xfrm>
              <a:off x="2721082" y="2565401"/>
              <a:ext cx="480466" cy="64807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Skupina 15"/>
          <p:cNvGrpSpPr>
            <a:grpSpLocks/>
          </p:cNvGrpSpPr>
          <p:nvPr/>
        </p:nvGrpSpPr>
        <p:grpSpPr bwMode="auto">
          <a:xfrm>
            <a:off x="2139551" y="1821505"/>
            <a:ext cx="506188" cy="321213"/>
            <a:chOff x="1017323" y="3035619"/>
            <a:chExt cx="1575979" cy="969445"/>
          </a:xfrm>
        </p:grpSpPr>
        <p:sp>
          <p:nvSpPr>
            <p:cNvPr id="17" name="Zaoblený obdélník 32"/>
            <p:cNvSpPr>
              <a:spLocks noChangeArrowheads="1"/>
            </p:cNvSpPr>
            <p:nvPr/>
          </p:nvSpPr>
          <p:spPr bwMode="auto">
            <a:xfrm>
              <a:off x="1017323" y="3500562"/>
              <a:ext cx="393945" cy="50450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Zaoblený obdélník 32"/>
            <p:cNvSpPr>
              <a:spLocks noChangeArrowheads="1"/>
            </p:cNvSpPr>
            <p:nvPr/>
          </p:nvSpPr>
          <p:spPr bwMode="auto">
            <a:xfrm>
              <a:off x="2243365" y="3035619"/>
              <a:ext cx="349937" cy="51288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2106517" y="1756571"/>
            <a:ext cx="561400" cy="874094"/>
            <a:chOff x="894858" y="2877071"/>
            <a:chExt cx="1748330" cy="2639492"/>
          </a:xfrm>
        </p:grpSpPr>
        <p:grpSp>
          <p:nvGrpSpPr>
            <p:cNvPr id="30" name="Skupina 29"/>
            <p:cNvGrpSpPr>
              <a:grpSpLocks/>
            </p:cNvGrpSpPr>
            <p:nvPr/>
          </p:nvGrpSpPr>
          <p:grpSpPr bwMode="auto">
            <a:xfrm>
              <a:off x="900113" y="2997200"/>
              <a:ext cx="1743075" cy="2519363"/>
              <a:chOff x="899593" y="2996952"/>
              <a:chExt cx="1743908" cy="2520281"/>
            </a:xfrm>
          </p:grpSpPr>
          <p:sp>
            <p:nvSpPr>
              <p:cNvPr id="32" name="Zaoblený obdélník 32"/>
              <p:cNvSpPr>
                <a:spLocks noChangeArrowheads="1"/>
              </p:cNvSpPr>
              <p:nvPr/>
            </p:nvSpPr>
            <p:spPr bwMode="auto">
              <a:xfrm>
                <a:off x="2195736" y="2996952"/>
                <a:ext cx="447765" cy="585801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Zaoblený obdélník 32"/>
              <p:cNvSpPr>
                <a:spLocks noChangeArrowheads="1"/>
              </p:cNvSpPr>
              <p:nvPr/>
            </p:nvSpPr>
            <p:spPr bwMode="auto">
              <a:xfrm>
                <a:off x="899593" y="5085185"/>
                <a:ext cx="360040" cy="432048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00B05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Zaoblený obdélník 32"/>
            <p:cNvSpPr>
              <a:spLocks noChangeArrowheads="1"/>
            </p:cNvSpPr>
            <p:nvPr/>
          </p:nvSpPr>
          <p:spPr bwMode="auto">
            <a:xfrm>
              <a:off x="894858" y="2877071"/>
              <a:ext cx="359868" cy="486196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384893" y="1564686"/>
            <a:ext cx="592962" cy="417895"/>
            <a:chOff x="3882665" y="2816376"/>
            <a:chExt cx="1846623" cy="1261912"/>
          </a:xfrm>
        </p:grpSpPr>
        <p:grpSp>
          <p:nvGrpSpPr>
            <p:cNvPr id="35" name="Skupina 34"/>
            <p:cNvGrpSpPr>
              <a:grpSpLocks/>
            </p:cNvGrpSpPr>
            <p:nvPr/>
          </p:nvGrpSpPr>
          <p:grpSpPr bwMode="auto">
            <a:xfrm>
              <a:off x="4017963" y="2963863"/>
              <a:ext cx="1711325" cy="1114425"/>
              <a:chOff x="4017843" y="2964286"/>
              <a:chExt cx="1711525" cy="1115043"/>
            </a:xfrm>
          </p:grpSpPr>
          <p:sp>
            <p:nvSpPr>
              <p:cNvPr id="37" name="Zaoblený obdélník 32"/>
              <p:cNvSpPr>
                <a:spLocks noChangeArrowheads="1"/>
              </p:cNvSpPr>
              <p:nvPr/>
            </p:nvSpPr>
            <p:spPr bwMode="auto">
              <a:xfrm>
                <a:off x="5202864" y="2964286"/>
                <a:ext cx="526504" cy="673473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Zaoblený obdélník 32"/>
              <p:cNvSpPr>
                <a:spLocks noChangeArrowheads="1"/>
              </p:cNvSpPr>
              <p:nvPr/>
            </p:nvSpPr>
            <p:spPr bwMode="auto">
              <a:xfrm>
                <a:off x="4017843" y="3431257"/>
                <a:ext cx="480466" cy="648072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Palatino Linotype" panose="020405020505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Zaoblený obdélník 32"/>
            <p:cNvSpPr>
              <a:spLocks noChangeArrowheads="1"/>
            </p:cNvSpPr>
            <p:nvPr/>
          </p:nvSpPr>
          <p:spPr bwMode="auto">
            <a:xfrm>
              <a:off x="3882665" y="2816376"/>
              <a:ext cx="480473" cy="648274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cxnSp>
        <p:nvCxnSpPr>
          <p:cNvPr id="40" name="Přímá spojnice 39"/>
          <p:cNvCxnSpPr/>
          <p:nvPr/>
        </p:nvCxnSpPr>
        <p:spPr bwMode="auto">
          <a:xfrm>
            <a:off x="134634" y="4370278"/>
            <a:ext cx="8944762" cy="59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ysDot"/>
            <a:round/>
            <a:headEnd type="none" w="med" len="med"/>
            <a:tailEnd type="none" w="med" len="lg"/>
          </a:ln>
          <a:effectLst/>
        </p:spPr>
      </p:cxnSp>
      <p:sp>
        <p:nvSpPr>
          <p:cNvPr id="41" name="TextovéPole 9"/>
          <p:cNvSpPr txBox="1">
            <a:spLocks noChangeArrowheads="1"/>
          </p:cNvSpPr>
          <p:nvPr/>
        </p:nvSpPr>
        <p:spPr bwMode="auto">
          <a:xfrm>
            <a:off x="135737" y="412226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F0"/>
                </a:solidFill>
              </a:rPr>
              <a:t>Preprocessing</a:t>
            </a:r>
          </a:p>
        </p:txBody>
      </p:sp>
      <p:sp>
        <p:nvSpPr>
          <p:cNvPr id="42" name="TextovéPole 9"/>
          <p:cNvSpPr txBox="1">
            <a:spLocks noChangeArrowheads="1"/>
          </p:cNvSpPr>
          <p:nvPr/>
        </p:nvSpPr>
        <p:spPr bwMode="auto">
          <a:xfrm>
            <a:off x="134634" y="4377838"/>
            <a:ext cx="1665084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B050"/>
                </a:solidFill>
              </a:rPr>
              <a:t>Retrieval</a:t>
            </a:r>
          </a:p>
        </p:txBody>
      </p:sp>
      <p:pic>
        <p:nvPicPr>
          <p:cNvPr id="45" name="Picture 10" descr="http://disa.fi.muni.cz/FaceMatch/image/215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" y="1250895"/>
            <a:ext cx="1409400" cy="21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Přímá spojnice se šipkou 46"/>
          <p:cNvCxnSpPr/>
          <p:nvPr/>
        </p:nvCxnSpPr>
        <p:spPr>
          <a:xfrm>
            <a:off x="148963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1745064" y="2909160"/>
            <a:ext cx="156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detection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056901" y="2777699"/>
            <a:ext cx="118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Merge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of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detected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faces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54" name="Přímá spojnice se šipkou 53"/>
          <p:cNvCxnSpPr/>
          <p:nvPr/>
        </p:nvCxnSpPr>
        <p:spPr>
          <a:xfrm>
            <a:off x="3783300" y="36000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Obrázek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71" y="1849572"/>
            <a:ext cx="300080" cy="392961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7" y="2331417"/>
            <a:ext cx="250067" cy="335803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50" y="2714404"/>
            <a:ext cx="242921" cy="335803"/>
          </a:xfrm>
          <a:prstGeom prst="rect">
            <a:avLst/>
          </a:prstGeom>
        </p:spPr>
      </p:pic>
      <p:sp>
        <p:nvSpPr>
          <p:cNvPr id="58" name="TextovéPole 58"/>
          <p:cNvSpPr txBox="1">
            <a:spLocks noChangeArrowheads="1"/>
          </p:cNvSpPr>
          <p:nvPr/>
        </p:nvSpPr>
        <p:spPr bwMode="auto">
          <a:xfrm>
            <a:off x="5408450" y="1822667"/>
            <a:ext cx="139333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&lt;13.9, 9.5, -6.0, 712.1, …&gt;</a:t>
            </a:r>
            <a:r>
              <a:rPr lang="cs-CZ" altLang="en-US" sz="825" dirty="0">
                <a:solidFill>
                  <a:prstClr val="black"/>
                </a:solidFill>
              </a:rPr>
              <a:t/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en-US" altLang="en-US" sz="825" dirty="0">
                <a:solidFill>
                  <a:prstClr val="black"/>
                </a:solidFill>
              </a:rPr>
              <a:t>&lt;17.9, 12.1, -9.1, 692.0, …&gt;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&lt;8.8, 7.7, -3.5, 570.8, …&gt;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1" name="TextovéPole 58"/>
          <p:cNvSpPr txBox="1">
            <a:spLocks noChangeArrowheads="1"/>
          </p:cNvSpPr>
          <p:nvPr/>
        </p:nvSpPr>
        <p:spPr bwMode="auto">
          <a:xfrm>
            <a:off x="5408450" y="2304525"/>
            <a:ext cx="13404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&lt;14.4, 8.2, -8.4, 704.0, …&gt;</a:t>
            </a:r>
            <a:r>
              <a:rPr lang="cs-CZ" altLang="en-US" sz="825" dirty="0">
                <a:solidFill>
                  <a:prstClr val="black"/>
                </a:solidFill>
              </a:rPr>
              <a:t/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&lt;10.1, 5.8, 40.6, 99.6,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sp>
        <p:nvSpPr>
          <p:cNvPr id="62" name="TextovéPole 58"/>
          <p:cNvSpPr txBox="1">
            <a:spLocks noChangeArrowheads="1"/>
          </p:cNvSpPr>
          <p:nvPr/>
        </p:nvSpPr>
        <p:spPr bwMode="auto">
          <a:xfrm>
            <a:off x="5399780" y="2720722"/>
            <a:ext cx="135806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25" dirty="0">
                <a:solidFill>
                  <a:prstClr val="black"/>
                </a:solidFill>
              </a:rPr>
              <a:t>&lt;</a:t>
            </a:r>
            <a:r>
              <a:rPr lang="cs-CZ" altLang="en-US" sz="825" dirty="0">
                <a:solidFill>
                  <a:prstClr val="black"/>
                </a:solidFill>
              </a:rPr>
              <a:t>5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1</a:t>
            </a:r>
            <a:r>
              <a:rPr lang="en-US" altLang="en-US" sz="825" dirty="0">
                <a:solidFill>
                  <a:prstClr val="black"/>
                </a:solidFill>
              </a:rPr>
              <a:t>.2, -</a:t>
            </a:r>
            <a:r>
              <a:rPr lang="cs-CZ" altLang="en-US" sz="825" dirty="0">
                <a:solidFill>
                  <a:prstClr val="black"/>
                </a:solidFill>
              </a:rPr>
              <a:t>60</a:t>
            </a:r>
            <a:r>
              <a:rPr lang="en-US" altLang="en-US" sz="825" dirty="0">
                <a:solidFill>
                  <a:prstClr val="black"/>
                </a:solidFill>
              </a:rPr>
              <a:t>.4, </a:t>
            </a:r>
            <a:r>
              <a:rPr lang="cs-CZ" altLang="en-US" sz="825" dirty="0">
                <a:solidFill>
                  <a:prstClr val="black"/>
                </a:solidFill>
              </a:rPr>
              <a:t>88</a:t>
            </a:r>
            <a:r>
              <a:rPr lang="en-US" altLang="en-US" sz="825" dirty="0">
                <a:solidFill>
                  <a:prstClr val="black"/>
                </a:solidFill>
              </a:rPr>
              <a:t>.0, …&gt;</a:t>
            </a:r>
            <a:r>
              <a:rPr lang="cs-CZ" altLang="en-US" sz="825" dirty="0">
                <a:solidFill>
                  <a:prstClr val="black"/>
                </a:solidFill>
              </a:rPr>
              <a:t/>
            </a:r>
            <a:br>
              <a:rPr lang="cs-CZ" altLang="en-US" sz="825" dirty="0">
                <a:solidFill>
                  <a:prstClr val="black"/>
                </a:solidFill>
              </a:rPr>
            </a:br>
            <a:r>
              <a:rPr lang="cs-CZ" altLang="en-US" sz="825" dirty="0">
                <a:solidFill>
                  <a:prstClr val="black"/>
                </a:solidFill>
              </a:rPr>
              <a:t>&lt;45.1, 64.8, 90.6, 78.6, </a:t>
            </a:r>
            <a:r>
              <a:rPr lang="en-US" altLang="en-US" sz="825" dirty="0">
                <a:solidFill>
                  <a:prstClr val="black"/>
                </a:solidFill>
              </a:rPr>
              <a:t>…</a:t>
            </a:r>
            <a:r>
              <a:rPr lang="cs-CZ" altLang="en-US" sz="825" dirty="0">
                <a:solidFill>
                  <a:prstClr val="black"/>
                </a:solidFill>
              </a:rPr>
              <a:t>&gt;</a:t>
            </a:r>
            <a:endParaRPr lang="en-US" altLang="en-US" sz="825" dirty="0">
              <a:solidFill>
                <a:prstClr val="black"/>
              </a:solidFill>
            </a:endParaRP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6291610" y="3492991"/>
            <a:ext cx="409687" cy="22826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ovéPole 65"/>
          <p:cNvSpPr txBox="1"/>
          <p:nvPr/>
        </p:nvSpPr>
        <p:spPr>
          <a:xfrm>
            <a:off x="4748457" y="2973006"/>
            <a:ext cx="203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description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with</a:t>
            </a:r>
            <a:r>
              <a:rPr lang="cs-CZ" sz="1200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several</a:t>
            </a:r>
            <a:r>
              <a:rPr lang="cs-CZ" sz="12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black"/>
                </a:solidFill>
                <a:latin typeface="Palatino Linotype" panose="02040502050505030304" pitchFamily="18" charset="0"/>
              </a:rPr>
              <a:t>technologies</a:t>
            </a:r>
            <a:endParaRPr lang="cs-CZ" sz="12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Nadpis 26"/>
          <p:cNvSpPr>
            <a:spLocks noGrp="1"/>
          </p:cNvSpPr>
          <p:nvPr>
            <p:ph type="title"/>
          </p:nvPr>
        </p:nvSpPr>
        <p:spPr>
          <a:xfrm>
            <a:off x="630000" y="360000"/>
            <a:ext cx="7886700" cy="720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+mn-lt"/>
              </a:rPr>
              <a:t>Similarity Search in Collections of Faces</a:t>
            </a:r>
            <a:endParaRPr lang="en-US" sz="3200" dirty="0">
              <a:latin typeface="+mn-lt"/>
            </a:endParaRPr>
          </a:p>
        </p:txBody>
      </p:sp>
      <p:pic>
        <p:nvPicPr>
          <p:cNvPr id="67" name="Picture 18" descr="http://upload.wikimedia.org/wikipedia/commons/8/88/Cameron_Diaz_WE_2012_Shankbone_3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" y="4993144"/>
            <a:ext cx="1197033" cy="1496291"/>
          </a:xfrm>
          <a:noFill/>
        </p:spPr>
      </p:pic>
      <p:grpSp>
        <p:nvGrpSpPr>
          <p:cNvPr id="68" name="Skupina 67"/>
          <p:cNvGrpSpPr>
            <a:grpSpLocks/>
          </p:cNvGrpSpPr>
          <p:nvPr/>
        </p:nvGrpSpPr>
        <p:grpSpPr bwMode="auto">
          <a:xfrm>
            <a:off x="2938556" y="5221581"/>
            <a:ext cx="896541" cy="1120379"/>
            <a:chOff x="1803686" y="4816279"/>
            <a:chExt cx="1195735" cy="1494332"/>
          </a:xfrm>
        </p:grpSpPr>
        <p:pic>
          <p:nvPicPr>
            <p:cNvPr id="69" name="Picture 18" descr="http://upload.wikimedia.org/wikipedia/commons/8/88/Cameron_Diaz_WE_2012_Shankbone_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686" y="4816279"/>
              <a:ext cx="1195735" cy="149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Zaoblený obdélník 32"/>
            <p:cNvSpPr>
              <a:spLocks noChangeArrowheads="1"/>
            </p:cNvSpPr>
            <p:nvPr/>
          </p:nvSpPr>
          <p:spPr bwMode="auto">
            <a:xfrm>
              <a:off x="2123728" y="5049615"/>
              <a:ext cx="447895" cy="585995"/>
            </a:xfrm>
            <a:prstGeom prst="roundRect">
              <a:avLst>
                <a:gd name="adj" fmla="val 16667"/>
              </a:avLst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Skupina 72"/>
          <p:cNvGrpSpPr>
            <a:grpSpLocks/>
          </p:cNvGrpSpPr>
          <p:nvPr/>
        </p:nvGrpSpPr>
        <p:grpSpPr bwMode="auto">
          <a:xfrm>
            <a:off x="4702125" y="5319005"/>
            <a:ext cx="1446230" cy="924485"/>
            <a:chOff x="2835170" y="5237045"/>
            <a:chExt cx="1927648" cy="1233459"/>
          </a:xfrm>
        </p:grpSpPr>
        <p:pic>
          <p:nvPicPr>
            <p:cNvPr id="74" name="Picture 20" descr="http://disa.fi.muni.cz/FaceMatch/face/1064592_0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237045"/>
              <a:ext cx="542925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ovéPole 58"/>
            <p:cNvSpPr txBox="1">
              <a:spLocks noChangeArrowheads="1"/>
            </p:cNvSpPr>
            <p:nvPr/>
          </p:nvSpPr>
          <p:spPr bwMode="auto">
            <a:xfrm>
              <a:off x="2835170" y="6008534"/>
              <a:ext cx="1927648" cy="46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&lt;13.9, 9.5, -6.0, 712.1, …&gt;</a:t>
              </a:r>
              <a:r>
                <a:rPr lang="cs-CZ" altLang="en-US" sz="825" dirty="0">
                  <a:solidFill>
                    <a:prstClr val="black"/>
                  </a:solidFill>
                </a:rPr>
                <a:t/>
              </a:r>
              <a:br>
                <a:rPr lang="cs-CZ" altLang="en-US" sz="825" dirty="0">
                  <a:solidFill>
                    <a:prstClr val="black"/>
                  </a:solidFill>
                </a:rPr>
              </a:br>
              <a:r>
                <a:rPr lang="cs-CZ" altLang="en-US" sz="825" dirty="0">
                  <a:solidFill>
                    <a:prstClr val="black"/>
                  </a:solidFill>
                </a:rPr>
                <a:t>&lt;10.6, 78.9, -45.6, 101.3, </a:t>
              </a:r>
              <a:r>
                <a:rPr lang="en-US" altLang="en-US" sz="825" dirty="0">
                  <a:solidFill>
                    <a:prstClr val="black"/>
                  </a:solidFill>
                </a:rPr>
                <a:t>…&gt;</a:t>
              </a:r>
            </a:p>
          </p:txBody>
        </p:sp>
      </p:grpSp>
      <p:grpSp>
        <p:nvGrpSpPr>
          <p:cNvPr id="82" name="Skupina 81"/>
          <p:cNvGrpSpPr>
            <a:grpSpLocks/>
          </p:cNvGrpSpPr>
          <p:nvPr/>
        </p:nvGrpSpPr>
        <p:grpSpPr bwMode="auto">
          <a:xfrm>
            <a:off x="7138535" y="5897241"/>
            <a:ext cx="1981436" cy="829466"/>
            <a:chOff x="5479798" y="5283050"/>
            <a:chExt cx="2641913" cy="1105680"/>
          </a:xfrm>
        </p:grpSpPr>
        <p:pic>
          <p:nvPicPr>
            <p:cNvPr id="83" name="Picture 22" descr="http://disa.fi.muni.cz/FaceMatch/face/368876_0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798" y="5474865"/>
              <a:ext cx="623886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4" descr="http://disa.fi.muni.cz/FaceMatch/face/774788_0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941" y="5533602"/>
              <a:ext cx="620711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6" descr="http://disa.fi.muni.cz/FaceMatch/face/983986_0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802" y="5593927"/>
              <a:ext cx="622299" cy="7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8" descr="http://disa.fi.muni.cz/FaceMatch/face/888469_0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811" y="5660067"/>
              <a:ext cx="596900" cy="72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ovéPole 58"/>
            <p:cNvSpPr txBox="1">
              <a:spLocks noChangeArrowheads="1"/>
            </p:cNvSpPr>
            <p:nvPr/>
          </p:nvSpPr>
          <p:spPr bwMode="auto">
            <a:xfrm>
              <a:off x="5568039" y="528305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88" name="TextovéPole 58"/>
            <p:cNvSpPr txBox="1">
              <a:spLocks noChangeArrowheads="1"/>
            </p:cNvSpPr>
            <p:nvPr/>
          </p:nvSpPr>
          <p:spPr bwMode="auto">
            <a:xfrm>
              <a:off x="6215048" y="5338380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>
                  <a:solidFill>
                    <a:prstClr val="black"/>
                  </a:solidFill>
                </a:rPr>
                <a:t>0.17</a:t>
              </a:r>
            </a:p>
          </p:txBody>
        </p:sp>
        <p:sp>
          <p:nvSpPr>
            <p:cNvPr id="89" name="TextovéPole 58"/>
            <p:cNvSpPr txBox="1">
              <a:spLocks noChangeArrowheads="1"/>
            </p:cNvSpPr>
            <p:nvPr/>
          </p:nvSpPr>
          <p:spPr bwMode="auto">
            <a:xfrm>
              <a:off x="6897957" y="5388048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0.18</a:t>
              </a:r>
            </a:p>
          </p:txBody>
        </p:sp>
        <p:sp>
          <p:nvSpPr>
            <p:cNvPr id="90" name="TextovéPole 58"/>
            <p:cNvSpPr txBox="1">
              <a:spLocks noChangeArrowheads="1"/>
            </p:cNvSpPr>
            <p:nvPr/>
          </p:nvSpPr>
          <p:spPr bwMode="auto">
            <a:xfrm>
              <a:off x="7577406" y="5462299"/>
              <a:ext cx="494152" cy="29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25" dirty="0">
                  <a:solidFill>
                    <a:prstClr val="black"/>
                  </a:solidFill>
                </a:rPr>
                <a:t>0.23</a:t>
              </a:r>
            </a:p>
          </p:txBody>
        </p:sp>
      </p:grpSp>
      <p:cxnSp>
        <p:nvCxnSpPr>
          <p:cNvPr id="91" name="Přímá spojnice se šipkou 90"/>
          <p:cNvCxnSpPr/>
          <p:nvPr/>
        </p:nvCxnSpPr>
        <p:spPr>
          <a:xfrm flipV="1">
            <a:off x="1434369" y="478209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se šipkou 93"/>
          <p:cNvCxnSpPr/>
          <p:nvPr/>
        </p:nvCxnSpPr>
        <p:spPr>
          <a:xfrm>
            <a:off x="2305752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>
          <a:xfrm flipV="1">
            <a:off x="3949133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Vývojový diagram: magnetický disk 95"/>
          <p:cNvSpPr/>
          <p:nvPr/>
        </p:nvSpPr>
        <p:spPr>
          <a:xfrm>
            <a:off x="7955484" y="4438287"/>
            <a:ext cx="1099780" cy="599034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 smtClean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 smtClean="0">
                <a:solidFill>
                  <a:prstClr val="white"/>
                </a:solidFill>
                <a:latin typeface="Palatino Linotype" panose="02040502050505030304" pitchFamily="18" charset="0"/>
              </a:rPr>
              <a:t> DB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01" name="Přímá spojnice se šipkou 100"/>
          <p:cNvCxnSpPr/>
          <p:nvPr/>
        </p:nvCxnSpPr>
        <p:spPr>
          <a:xfrm>
            <a:off x="47408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5544493" y="4775427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H="1">
            <a:off x="8746985" y="5088093"/>
            <a:ext cx="3926" cy="841552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5970051" y="3790922"/>
            <a:ext cx="1470068" cy="4255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indexing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by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one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technique</a:t>
            </a:r>
            <a:endParaRPr lang="cs-CZ" sz="1200" dirty="0" smtClean="0">
              <a:solidFill>
                <a:prstClr val="white"/>
              </a:solidFill>
            </a:endParaRPr>
          </a:p>
        </p:txBody>
      </p:sp>
      <p:sp>
        <p:nvSpPr>
          <p:cNvPr id="78" name="Zaoblený obdélník 77"/>
          <p:cNvSpPr/>
          <p:nvPr/>
        </p:nvSpPr>
        <p:spPr>
          <a:xfrm>
            <a:off x="1494918" y="4148452"/>
            <a:ext cx="1138184" cy="453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Face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Detection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9" name="Zaoblený obdélník 78"/>
          <p:cNvSpPr/>
          <p:nvPr/>
        </p:nvSpPr>
        <p:spPr>
          <a:xfrm>
            <a:off x="3826708" y="4141868"/>
            <a:ext cx="1470068" cy="4603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Palatino Linotype" panose="02040502050505030304" pitchFamily="18" charset="0"/>
              </a:rPr>
              <a:t>Extraction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3" name="TextovéPole 9"/>
          <p:cNvSpPr txBox="1">
            <a:spLocks noChangeArrowheads="1"/>
          </p:cNvSpPr>
          <p:nvPr/>
        </p:nvSpPr>
        <p:spPr bwMode="auto">
          <a:xfrm>
            <a:off x="7822395" y="5112932"/>
            <a:ext cx="960519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200" dirty="0" err="1" smtClean="0">
                <a:solidFill>
                  <a:prstClr val="black"/>
                </a:solidFill>
              </a:rPr>
              <a:t>Candidates</a:t>
            </a:r>
            <a:r>
              <a:rPr lang="cs-CZ" altLang="en-US" sz="1200" dirty="0">
                <a:solidFill>
                  <a:prstClr val="black"/>
                </a:solidFill>
              </a:rPr>
              <a:t/>
            </a:r>
            <a:br>
              <a:rPr lang="cs-CZ" altLang="en-US" sz="1200" dirty="0">
                <a:solidFill>
                  <a:prstClr val="black"/>
                </a:solidFill>
              </a:rPr>
            </a:br>
            <a:r>
              <a:rPr lang="cs-CZ" altLang="en-US" sz="1200" dirty="0" err="1" smtClean="0">
                <a:solidFill>
                  <a:prstClr val="black"/>
                </a:solidFill>
              </a:rPr>
              <a:t>filtering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cxnSp>
        <p:nvCxnSpPr>
          <p:cNvPr id="71" name="Přímá spojnice se šipkou 70"/>
          <p:cNvCxnSpPr/>
          <p:nvPr/>
        </p:nvCxnSpPr>
        <p:spPr>
          <a:xfrm flipV="1">
            <a:off x="2156486" y="36000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4835267" y="3598303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se zakulacenými rohy na opačné straně 18"/>
          <p:cNvSpPr/>
          <p:nvPr/>
        </p:nvSpPr>
        <p:spPr>
          <a:xfrm>
            <a:off x="5973330" y="4440102"/>
            <a:ext cx="607222" cy="278238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prstClr val="white"/>
                </a:solidFill>
                <a:latin typeface="Palatino Linotype" panose="02040502050505030304" pitchFamily="18" charset="0"/>
              </a:rPr>
              <a:t>Index</a:t>
            </a:r>
            <a:endParaRPr lang="cs-CZ" sz="1200" dirty="0">
              <a:solidFill>
                <a:prstClr val="white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98" name="Přímá spojnice se šipkou 97"/>
          <p:cNvCxnSpPr/>
          <p:nvPr/>
        </p:nvCxnSpPr>
        <p:spPr>
          <a:xfrm>
            <a:off x="7106898" y="2903688"/>
            <a:ext cx="1066420" cy="6825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aoblený obdélník 99"/>
          <p:cNvSpPr/>
          <p:nvPr/>
        </p:nvSpPr>
        <p:spPr>
          <a:xfrm>
            <a:off x="7673932" y="3786495"/>
            <a:ext cx="1381332" cy="4299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Fused</a:t>
            </a:r>
            <a:r>
              <a:rPr lang="cs-CZ" sz="1200" dirty="0" smtClean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features</a:t>
            </a:r>
            <a:r>
              <a:rPr lang="cs-CZ" sz="1200" dirty="0" smtClean="0">
                <a:solidFill>
                  <a:prstClr val="white"/>
                </a:solidFill>
                <a:latin typeface="Palatino Linotype" panose="02040502050505030304" pitchFamily="18" charset="0"/>
              </a:rPr>
              <a:t> </a:t>
            </a:r>
            <a:r>
              <a:rPr lang="cs-CZ" sz="1200" dirty="0" err="1" smtClean="0">
                <a:solidFill>
                  <a:prstClr val="white"/>
                </a:solidFill>
                <a:latin typeface="Palatino Linotype" panose="02040502050505030304" pitchFamily="18" charset="0"/>
              </a:rPr>
              <a:t>saving</a:t>
            </a:r>
            <a:endParaRPr lang="cs-CZ" sz="1200" dirty="0" smtClean="0">
              <a:solidFill>
                <a:prstClr val="white"/>
              </a:solidFill>
            </a:endParaRPr>
          </a:p>
        </p:txBody>
      </p:sp>
      <p:cxnSp>
        <p:nvCxnSpPr>
          <p:cNvPr id="102" name="Přímá spojnice se šipkou 101"/>
          <p:cNvCxnSpPr/>
          <p:nvPr/>
        </p:nvCxnSpPr>
        <p:spPr>
          <a:xfrm>
            <a:off x="6511675" y="4780800"/>
            <a:ext cx="462488" cy="420566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se šipkou 104"/>
          <p:cNvCxnSpPr/>
          <p:nvPr/>
        </p:nvCxnSpPr>
        <p:spPr>
          <a:xfrm flipV="1">
            <a:off x="7400912" y="4780800"/>
            <a:ext cx="461700" cy="421200"/>
          </a:xfrm>
          <a:prstGeom prst="straightConnector1">
            <a:avLst/>
          </a:prstGeom>
          <a:ln w="63500" cap="flat">
            <a:miter lim="800000"/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ovéPole 9"/>
          <p:cNvSpPr txBox="1">
            <a:spLocks noChangeArrowheads="1"/>
          </p:cNvSpPr>
          <p:nvPr/>
        </p:nvSpPr>
        <p:spPr bwMode="auto">
          <a:xfrm>
            <a:off x="6693383" y="5143026"/>
            <a:ext cx="894797" cy="461665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 smtClean="0">
                <a:solidFill>
                  <a:prstClr val="black"/>
                </a:solidFill>
              </a:rPr>
              <a:t>Candidate</a:t>
            </a:r>
            <a:r>
              <a:rPr lang="cs-CZ" altLang="en-US" sz="1200" dirty="0" smtClean="0">
                <a:solidFill>
                  <a:prstClr val="black"/>
                </a:solidFill>
              </a:rPr>
              <a:t/>
            </a:r>
            <a:br>
              <a:rPr lang="cs-CZ" altLang="en-US" sz="1200" dirty="0" smtClean="0">
                <a:solidFill>
                  <a:prstClr val="black"/>
                </a:solidFill>
              </a:rPr>
            </a:br>
            <a:r>
              <a:rPr lang="cs-CZ" altLang="en-US" sz="1200" dirty="0" err="1" smtClean="0">
                <a:solidFill>
                  <a:prstClr val="black"/>
                </a:solidFill>
              </a:rPr>
              <a:t>faces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107" name="TextovéPole 9"/>
          <p:cNvSpPr txBox="1">
            <a:spLocks noChangeArrowheads="1"/>
          </p:cNvSpPr>
          <p:nvPr/>
        </p:nvSpPr>
        <p:spPr bwMode="auto">
          <a:xfrm>
            <a:off x="232048" y="6429885"/>
            <a:ext cx="1107996" cy="276999"/>
          </a:xfrm>
          <a:prstGeom prst="rect">
            <a:avLst/>
          </a:prstGeom>
          <a:noFill/>
          <a:ln w="9525" cap="rnd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1200" dirty="0" err="1" smtClean="0">
                <a:solidFill>
                  <a:prstClr val="black"/>
                </a:solidFill>
              </a:rPr>
              <a:t>Query</a:t>
            </a:r>
            <a:r>
              <a:rPr lang="cs-CZ" altLang="en-US" sz="1200" dirty="0" smtClean="0">
                <a:solidFill>
                  <a:prstClr val="black"/>
                </a:solidFill>
              </a:rPr>
              <a:t> image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Fused Face Detection and Face Matching</a:t>
            </a:r>
            <a:endParaRPr lang="en-GB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68924"/>
            <a:ext cx="7920000" cy="540000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Fused face detection:</a:t>
            </a:r>
          </a:p>
          <a:p>
            <a:pPr lvl="1"/>
            <a:r>
              <a:rPr lang="en-GB" dirty="0" smtClean="0"/>
              <a:t>Faces detected by </a:t>
            </a:r>
            <a:r>
              <a:rPr lang="en-GB" dirty="0" smtClean="0">
                <a:solidFill>
                  <a:srgbClr val="FF0000"/>
                </a:solidFill>
              </a:rPr>
              <a:t>more technologies </a:t>
            </a:r>
            <a:r>
              <a:rPr lang="en-GB" dirty="0" smtClean="0"/>
              <a:t>are taken into account</a:t>
            </a:r>
          </a:p>
          <a:p>
            <a:pPr lvl="1"/>
            <a:r>
              <a:rPr lang="en-GB" dirty="0" smtClean="0"/>
              <a:t>Showcase: 3 technologies, compliance of </a:t>
            </a:r>
            <a:r>
              <a:rPr lang="en-GB" dirty="0" smtClean="0">
                <a:solidFill>
                  <a:srgbClr val="FF0000"/>
                </a:solidFill>
              </a:rPr>
              <a:t>at least two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dirty="0" smtClean="0"/>
              <a:t>Fused face matching:</a:t>
            </a:r>
          </a:p>
          <a:p>
            <a:pPr lvl="1"/>
            <a:r>
              <a:rPr lang="en-GB" dirty="0" smtClean="0"/>
              <a:t>Characteristic</a:t>
            </a:r>
            <a:r>
              <a:rPr lang="en-GB" dirty="0" smtClean="0">
                <a:solidFill>
                  <a:srgbClr val="FF0000"/>
                </a:solidFill>
              </a:rPr>
              <a:t> features </a:t>
            </a:r>
            <a:r>
              <a:rPr lang="en-GB" dirty="0" smtClean="0"/>
              <a:t>from</a:t>
            </a:r>
            <a:r>
              <a:rPr lang="en-GB" dirty="0" smtClean="0">
                <a:solidFill>
                  <a:srgbClr val="FF0000"/>
                </a:solidFill>
              </a:rPr>
              <a:t> more technologies </a:t>
            </a:r>
            <a:r>
              <a:rPr lang="en-GB" dirty="0" smtClean="0"/>
              <a:t>are available</a:t>
            </a:r>
            <a:r>
              <a:rPr lang="en-GB" dirty="0" smtClean="0">
                <a:solidFill>
                  <a:srgbClr val="FF0000"/>
                </a:solidFill>
              </a:rPr>
              <a:t> for each face</a:t>
            </a:r>
          </a:p>
          <a:p>
            <a:pPr lvl="1"/>
            <a:r>
              <a:rPr lang="en-GB" dirty="0" smtClean="0"/>
              <a:t>Similarity of two faces evaluated by each technology is </a:t>
            </a:r>
            <a:r>
              <a:rPr lang="en-GB" dirty="0" smtClean="0">
                <a:solidFill>
                  <a:srgbClr val="FF0000"/>
                </a:solidFill>
              </a:rPr>
              <a:t>normalized </a:t>
            </a:r>
            <a:r>
              <a:rPr lang="en-GB" dirty="0" smtClean="0"/>
              <a:t>into interval [0, 1]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Normalized value expresses a </a:t>
            </a:r>
            <a:r>
              <a:rPr lang="en-GB" dirty="0" smtClean="0">
                <a:solidFill>
                  <a:srgbClr val="FF0000"/>
                </a:solidFill>
              </a:rPr>
              <a:t>probability</a:t>
            </a:r>
            <a:r>
              <a:rPr lang="en-GB" dirty="0" smtClean="0"/>
              <a:t> that faces belong to the same person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Highest probability</a:t>
            </a:r>
            <a:r>
              <a:rPr lang="en-GB" dirty="0" smtClean="0"/>
              <a:t> is used to determine the similarity of faces</a:t>
            </a:r>
            <a:endParaRPr lang="en-GB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1240628" y="2502534"/>
          <a:ext cx="6696044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cs-CZ" sz="2000" b="0" dirty="0" smtClean="0"/>
                        <a:t>Software</a:t>
                      </a:r>
                      <a:r>
                        <a:rPr lang="cs-CZ" sz="2000" b="0" baseline="0" dirty="0" smtClean="0"/>
                        <a:t> </a:t>
                      </a:r>
                      <a:r>
                        <a:rPr lang="cs-CZ" sz="2000" b="0" baseline="0" dirty="0" err="1" smtClean="0"/>
                        <a:t>name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 smtClean="0"/>
                        <a:t>OpenCV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 smtClean="0"/>
                        <a:t>Luxand</a:t>
                      </a:r>
                      <a:endParaRPr lang="cs-CZ" sz="20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 smtClean="0"/>
                        <a:t>Verilook</a:t>
                      </a:r>
                      <a:endParaRPr lang="cs-CZ" sz="2000" b="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err="1" smtClean="0"/>
                        <a:t>Compliance</a:t>
                      </a:r>
                      <a:r>
                        <a:rPr lang="cs-CZ" sz="2000" b="0" dirty="0" smtClean="0"/>
                        <a:t/>
                      </a:r>
                      <a:br>
                        <a:rPr lang="cs-CZ" sz="2000" b="0" dirty="0" smtClean="0"/>
                      </a:br>
                      <a:r>
                        <a:rPr lang="cs-CZ" sz="2000" b="0" dirty="0" err="1" smtClean="0"/>
                        <a:t>of</a:t>
                      </a:r>
                      <a:r>
                        <a:rPr lang="cs-CZ" sz="2000" b="0" dirty="0" smtClean="0"/>
                        <a:t> </a:t>
                      </a:r>
                      <a:r>
                        <a:rPr lang="cs-CZ" sz="2000" b="0" dirty="0" err="1" smtClean="0"/>
                        <a:t>at</a:t>
                      </a:r>
                      <a:r>
                        <a:rPr lang="cs-CZ" sz="2000" b="0" dirty="0" smtClean="0"/>
                        <a:t> least 2</a:t>
                      </a:r>
                      <a:endParaRPr lang="cs-CZ" sz="2000" b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cs-CZ" sz="2000" dirty="0" err="1" smtClean="0"/>
                        <a:t>Recall</a:t>
                      </a:r>
                      <a:r>
                        <a:rPr lang="cs-CZ" sz="2000" dirty="0" smtClean="0"/>
                        <a:t> / </a:t>
                      </a:r>
                      <a:r>
                        <a:rPr lang="cs-CZ" sz="2000" dirty="0" err="1" smtClean="0"/>
                        <a:t>precision</a:t>
                      </a:r>
                      <a:r>
                        <a:rPr lang="cs-CZ" sz="2000" dirty="0" smtClean="0"/>
                        <a:t> (%)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55 / 89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64 / 83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73 / 83</a:t>
                      </a:r>
                      <a:endParaRPr lang="cs-CZ" sz="20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64 / 96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720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+mn-lt"/>
              </a:rPr>
              <a:t>Face Matching Results, Relevance Feedback</a:t>
            </a:r>
            <a:endParaRPr lang="en-GB" sz="32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86129" y="3904793"/>
            <a:ext cx="3954645" cy="2808000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28650" y="1168924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30000" y="1170000"/>
            <a:ext cx="792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 smtClean="0">
                <a:solidFill>
                  <a:prstClr val="black"/>
                </a:solidFill>
              </a:rPr>
              <a:t>User may improve results by marking correctly found faces in several iterations:</a:t>
            </a:r>
            <a:endParaRPr lang="en-GB" sz="2600" dirty="0">
              <a:solidFill>
                <a:prstClr val="black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50" y="3906000"/>
            <a:ext cx="4024110" cy="2808000"/>
          </a:xfrm>
          <a:prstGeom prst="rect">
            <a:avLst/>
          </a:prstGeom>
        </p:spPr>
      </p:pic>
      <p:pic>
        <p:nvPicPr>
          <p:cNvPr id="1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0431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12983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204314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03997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2039971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73"/>
          <p:cNvSpPr>
            <a:spLocks noChangeArrowheads="1"/>
          </p:cNvSpPr>
          <p:nvPr/>
        </p:nvSpPr>
        <p:spPr bwMode="auto">
          <a:xfrm>
            <a:off x="2227263" y="2112996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22" name="TextBox 74"/>
          <p:cNvSpPr txBox="1">
            <a:spLocks noChangeArrowheads="1"/>
          </p:cNvSpPr>
          <p:nvPr/>
        </p:nvSpPr>
        <p:spPr bwMode="auto">
          <a:xfrm>
            <a:off x="1460500" y="2417796"/>
            <a:ext cx="78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23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8" descr="00816_960530_rb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4" descr="00788_941205_qr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05120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 descr="00825_940307_fa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0480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1" descr="00825_940307_fb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04009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305120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062321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046446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2" descr="00717_960530_fb0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33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73"/>
          <p:cNvSpPr>
            <a:spLocks noChangeArrowheads="1"/>
          </p:cNvSpPr>
          <p:nvPr/>
        </p:nvSpPr>
        <p:spPr bwMode="auto">
          <a:xfrm>
            <a:off x="2227263" y="3121058"/>
            <a:ext cx="977900" cy="317500"/>
          </a:xfrm>
          <a:prstGeom prst="rightArrow">
            <a:avLst>
              <a:gd name="adj1" fmla="val 50000"/>
              <a:gd name="adj2" fmla="val 4995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prstClr val="black"/>
              </a:solidFill>
            </a:endParaRPr>
          </a:p>
        </p:txBody>
      </p:sp>
      <p:sp>
        <p:nvSpPr>
          <p:cNvPr id="34" name="TextBox 74"/>
          <p:cNvSpPr txBox="1">
            <a:spLocks noChangeArrowheads="1"/>
          </p:cNvSpPr>
          <p:nvPr/>
        </p:nvSpPr>
        <p:spPr bwMode="auto">
          <a:xfrm>
            <a:off x="974725" y="3454433"/>
            <a:ext cx="784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>
                <a:solidFill>
                  <a:prstClr val="black"/>
                </a:solidFill>
              </a:rPr>
              <a:t>query</a:t>
            </a:r>
            <a:endParaRPr lang="cs-CZ" altLang="cs-CZ" sz="1800">
              <a:solidFill>
                <a:prstClr val="black"/>
              </a:solidFill>
            </a:endParaRPr>
          </a:p>
        </p:txBody>
      </p:sp>
      <p:pic>
        <p:nvPicPr>
          <p:cNvPr id="35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032158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4" descr="00825_940307_pl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033746"/>
            <a:ext cx="438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035333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3" descr="00825_940307_hr0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052796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2" descr="00825_940307_hl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032158"/>
            <a:ext cx="438150" cy="5334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6" descr="00846_940307_hr_a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041558"/>
            <a:ext cx="43815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74"/>
          <p:cNvSpPr txBox="1">
            <a:spLocks noChangeArrowheads="1"/>
          </p:cNvSpPr>
          <p:nvPr/>
        </p:nvSpPr>
        <p:spPr bwMode="auto">
          <a:xfrm>
            <a:off x="7659688" y="2724183"/>
            <a:ext cx="1233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prstClr val="black"/>
                </a:solidFill>
              </a:rPr>
              <a:t>2nd iteration</a:t>
            </a:r>
            <a:endParaRPr lang="cs-CZ" altLang="cs-CZ" sz="1400" b="1">
              <a:solidFill>
                <a:prstClr val="black"/>
              </a:solidFill>
            </a:endParaRPr>
          </a:p>
        </p:txBody>
      </p:sp>
      <p:sp>
        <p:nvSpPr>
          <p:cNvPr id="42" name="TextBox 74"/>
          <p:cNvSpPr txBox="1">
            <a:spLocks noChangeArrowheads="1"/>
          </p:cNvSpPr>
          <p:nvPr/>
        </p:nvSpPr>
        <p:spPr bwMode="auto">
          <a:xfrm>
            <a:off x="7654925" y="1621849"/>
            <a:ext cx="1154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 dirty="0">
                <a:solidFill>
                  <a:prstClr val="black"/>
                </a:solidFill>
              </a:rPr>
              <a:t>1st iteration</a:t>
            </a:r>
            <a:endParaRPr lang="cs-CZ" altLang="cs-CZ" sz="1400" b="1" dirty="0">
              <a:solidFill>
                <a:prstClr val="black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Castiglione della Pescaia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SEBD 2019, June 16-19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Search-based Image Annotation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457200" y="3501008"/>
            <a:ext cx="8219256" cy="302433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We already have a strong tool – the similarity search</a:t>
            </a:r>
          </a:p>
          <a:p>
            <a:pPr lvl="1"/>
            <a:r>
              <a:rPr lang="en-US" dirty="0" smtClean="0"/>
              <a:t>For any input image, we can retrieve visually similar images</a:t>
            </a:r>
          </a:p>
          <a:p>
            <a:pPr lvl="1"/>
            <a:r>
              <a:rPr lang="en-US" dirty="0" smtClean="0"/>
              <a:t>Metadata of the similar images can be used to describe the original image</a:t>
            </a:r>
          </a:p>
          <a:p>
            <a:endParaRPr lang="en-US" dirty="0" smtClean="0"/>
          </a:p>
        </p:txBody>
      </p:sp>
      <p:pic>
        <p:nvPicPr>
          <p:cNvPr id="4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96752"/>
            <a:ext cx="2619375" cy="1743076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68760"/>
            <a:ext cx="548295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79646"/>
              </a:buClr>
            </a:pPr>
            <a:r>
              <a:rPr lang="en-US" dirty="0" smtClean="0">
                <a:solidFill>
                  <a:prstClr val="black"/>
                </a:solidFill>
              </a:rPr>
              <a:t>Keyword-based image retrieval </a:t>
            </a:r>
          </a:p>
          <a:p>
            <a:pPr lvl="1">
              <a:buClr>
                <a:srgbClr val="F79646"/>
              </a:buClr>
            </a:pPr>
            <a:r>
              <a:rPr lang="en-US" dirty="0" smtClean="0">
                <a:solidFill>
                  <a:prstClr val="black"/>
                </a:solidFill>
              </a:rPr>
              <a:t>Popular and intuitive </a:t>
            </a:r>
          </a:p>
          <a:p>
            <a:pPr lvl="1">
              <a:buClr>
                <a:srgbClr val="F79646"/>
              </a:buClr>
            </a:pPr>
            <a:r>
              <a:rPr lang="en-US" dirty="0" smtClean="0">
                <a:solidFill>
                  <a:prstClr val="black"/>
                </a:solidFill>
              </a:rPr>
              <a:t>Needs pictures with </a:t>
            </a:r>
            <a:r>
              <a:rPr lang="en-US" smtClean="0">
                <a:solidFill>
                  <a:prstClr val="black"/>
                </a:solidFill>
              </a:rPr>
              <a:t>text metadata</a:t>
            </a:r>
          </a:p>
          <a:p>
            <a:pPr lvl="1">
              <a:buClr>
                <a:srgbClr val="F79646"/>
              </a:buClr>
            </a:pPr>
            <a:r>
              <a:rPr lang="en-US" smtClean="0">
                <a:solidFill>
                  <a:prstClr val="black"/>
                </a:solidFill>
              </a:rPr>
              <a:t>Manual annotation is expensive 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TextovéPole 2"/>
          <p:cNvSpPr txBox="1"/>
          <p:nvPr/>
        </p:nvSpPr>
        <p:spPr>
          <a:xfrm>
            <a:off x="7143228" y="1560458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5656" y="2939828"/>
            <a:ext cx="3744416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Need for automatic image annotation</a:t>
            </a:r>
            <a:endParaRPr lang="en-US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71800" y="5301208"/>
            <a:ext cx="3312368" cy="490446"/>
          </a:xfrm>
          <a:prstGeom prst="rect">
            <a:avLst/>
          </a:prstGeom>
          <a:noFill/>
          <a:ln w="9525">
            <a:solidFill>
              <a:srgbClr val="4F7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9BBB59">
                    <a:lumMod val="75000"/>
                  </a:srgbClr>
                </a:solidFill>
              </a:rPr>
              <a:t>Search-based image annotation</a:t>
            </a:r>
            <a:endParaRPr lang="en-US" dirty="0">
              <a:solidFill>
                <a:srgbClr val="9BBB5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Search-based annotation principles</a:t>
            </a:r>
            <a:endParaRPr lang="en-US" dirty="0"/>
          </a:p>
        </p:txBody>
      </p:sp>
      <p:pic>
        <p:nvPicPr>
          <p:cNvPr id="5" name="Picture 2" descr="https://encrypted-tbn0.gstatic.com/images?q=tbn:ANd9GcRSpxVqEaSo5HgnpQLjkP44gtENLw8eHm8jhsO6LnM98BSeIz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6" y="2327275"/>
            <a:ext cx="17319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9"/>
          <p:cNvSpPr/>
          <p:nvPr/>
        </p:nvSpPr>
        <p:spPr>
          <a:xfrm>
            <a:off x="3012282" y="1557338"/>
            <a:ext cx="1584325" cy="6477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05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Annotated </a:t>
            </a:r>
            <a:r>
              <a:rPr lang="en-GB" sz="1050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</a:t>
            </a:r>
            <a:r>
              <a:rPr lang="en-US" sz="105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mage collection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40663" y="2413000"/>
            <a:ext cx="1331913" cy="985838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Content-based </a:t>
            </a:r>
          </a:p>
          <a:p>
            <a:pPr algn="ctr"/>
            <a:r>
              <a:rPr lang="en-GB" altLang="en-US" sz="1200" b="1" dirty="0">
                <a:solidFill>
                  <a:prstClr val="black"/>
                </a:solidFill>
              </a:rPr>
              <a:t>image </a:t>
            </a:r>
            <a:r>
              <a:rPr lang="en-GB" altLang="en-US" sz="1200" b="1" dirty="0" smtClean="0">
                <a:solidFill>
                  <a:prstClr val="black"/>
                </a:solidFill>
              </a:rPr>
              <a:t>retrieval</a:t>
            </a:r>
            <a:endParaRPr lang="en-GB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9" name="AutoShape 79"/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2475308" y="2903538"/>
            <a:ext cx="665355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79"/>
          <p:cNvCxnSpPr>
            <a:cxnSpLocks noChangeShapeType="1"/>
            <a:stCxn id="7" idx="3"/>
            <a:endCxn id="8" idx="0"/>
          </p:cNvCxnSpPr>
          <p:nvPr/>
        </p:nvCxnSpPr>
        <p:spPr bwMode="auto">
          <a:xfrm>
            <a:off x="3804445" y="2205038"/>
            <a:ext cx="2175" cy="207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79"/>
          <p:cNvCxnSpPr>
            <a:cxnSpLocks noChangeShapeType="1"/>
            <a:stCxn id="8" idx="3"/>
          </p:cNvCxnSpPr>
          <p:nvPr/>
        </p:nvCxnSpPr>
        <p:spPr bwMode="auto">
          <a:xfrm flipV="1">
            <a:off x="4472576" y="2903538"/>
            <a:ext cx="771731" cy="23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Skupina 2049"/>
          <p:cNvGrpSpPr>
            <a:grpSpLocks/>
          </p:cNvGrpSpPr>
          <p:nvPr/>
        </p:nvGrpSpPr>
        <p:grpSpPr bwMode="auto">
          <a:xfrm>
            <a:off x="5244307" y="1844823"/>
            <a:ext cx="3095625" cy="1893737"/>
            <a:chOff x="5626579" y="3953251"/>
            <a:chExt cx="3096344" cy="1894357"/>
          </a:xfrm>
        </p:grpSpPr>
        <p:sp>
          <p:nvSpPr>
            <p:cNvPr id="27" name="Obdélník 20"/>
            <p:cNvSpPr/>
            <p:nvPr/>
          </p:nvSpPr>
          <p:spPr>
            <a:xfrm>
              <a:off x="5626579" y="3953251"/>
              <a:ext cx="3096344" cy="189435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</a:rPr>
                <a:t>Similar annotated </a:t>
              </a:r>
              <a:r>
                <a:rPr lang="en-GB" sz="1400" dirty="0" smtClean="0">
                  <a:solidFill>
                    <a:prstClr val="black"/>
                  </a:solidFill>
                </a:rPr>
                <a:t>images 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784" y="4555967"/>
              <a:ext cx="873448" cy="6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 descr="http://www.meghantelpner.com/wp-content/uploads/2010/05/dandel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546443"/>
              <a:ext cx="885023" cy="66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3" descr="http://photos.jstechs.com/pics/John_P_261_wal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711" y="4546443"/>
              <a:ext cx="899737" cy="67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>
              <a:spLocks noChangeArrowheads="1"/>
            </p:cNvSpPr>
            <p:nvPr/>
          </p:nvSpPr>
          <p:spPr bwMode="auto">
            <a:xfrm>
              <a:off x="5800225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Yellow, bloom, pretty</a:t>
              </a:r>
            </a:p>
          </p:txBody>
        </p:sp>
        <p:sp>
          <p:nvSpPr>
            <p:cNvPr id="32" name="TextovéPole 34"/>
            <p:cNvSpPr txBox="1">
              <a:spLocks noChangeArrowheads="1"/>
            </p:cNvSpPr>
            <p:nvPr/>
          </p:nvSpPr>
          <p:spPr bwMode="auto">
            <a:xfrm>
              <a:off x="6732042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Meadow, outdoors, dandelion</a:t>
              </a:r>
            </a:p>
          </p:txBody>
        </p:sp>
        <p:sp>
          <p:nvSpPr>
            <p:cNvPr id="33" name="TextovéPole 2047"/>
            <p:cNvSpPr txBox="1">
              <a:spLocks noChangeArrowheads="1"/>
            </p:cNvSpPr>
            <p:nvPr/>
          </p:nvSpPr>
          <p:spPr bwMode="auto">
            <a:xfrm>
              <a:off x="7704711" y="5209957"/>
              <a:ext cx="89973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Mary’s garden, summer</a:t>
              </a:r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640511" y="4468813"/>
            <a:ext cx="1331913" cy="984250"/>
          </a:xfrm>
          <a:prstGeom prst="rect">
            <a:avLst/>
          </a:prstGeom>
          <a:solidFill>
            <a:srgbClr val="6B82A1">
              <a:alpha val="27058"/>
            </a:srgbClr>
          </a:solidFill>
          <a:ln w="12700">
            <a:solidFill>
              <a:srgbClr val="6B82A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 smtClean="0">
                <a:solidFill>
                  <a:prstClr val="black"/>
                </a:solidFill>
              </a:rPr>
              <a:t>Candidate </a:t>
            </a:r>
          </a:p>
          <a:p>
            <a:pPr algn="ctr"/>
            <a:r>
              <a:rPr lang="en-GB" altLang="en-US" sz="1200" b="1" dirty="0" smtClean="0">
                <a:solidFill>
                  <a:prstClr val="black"/>
                </a:solidFill>
              </a:rPr>
              <a:t>keyword</a:t>
            </a:r>
          </a:p>
          <a:p>
            <a:pPr algn="ctr"/>
            <a:r>
              <a:rPr lang="cs-CZ" altLang="en-US" sz="1200" b="1" dirty="0" smtClean="0">
                <a:solidFill>
                  <a:prstClr val="black"/>
                </a:solidFill>
              </a:rPr>
              <a:t>processing</a:t>
            </a:r>
            <a:endParaRPr lang="cs-CZ" altLang="en-US" sz="1200" b="1" dirty="0">
              <a:solidFill>
                <a:prstClr val="black"/>
              </a:solidFill>
            </a:endParaRPr>
          </a:p>
        </p:txBody>
      </p:sp>
      <p:sp>
        <p:nvSpPr>
          <p:cNvPr id="14" name="Can 9"/>
          <p:cNvSpPr/>
          <p:nvPr/>
        </p:nvSpPr>
        <p:spPr>
          <a:xfrm>
            <a:off x="7548538" y="4408488"/>
            <a:ext cx="1008062" cy="1104900"/>
          </a:xfrm>
          <a:prstGeom prst="can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sz="1050" i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Semantic resources</a:t>
            </a:r>
            <a:endParaRPr lang="cs-CZ" sz="105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7" name="AutoShape 79"/>
          <p:cNvCxnSpPr>
            <a:cxnSpLocks noChangeShapeType="1"/>
            <a:endCxn id="13" idx="0"/>
          </p:cNvCxnSpPr>
          <p:nvPr/>
        </p:nvCxnSpPr>
        <p:spPr bwMode="auto">
          <a:xfrm>
            <a:off x="6306467" y="3771087"/>
            <a:ext cx="1" cy="69772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79"/>
          <p:cNvCxnSpPr>
            <a:cxnSpLocks noChangeShapeType="1"/>
            <a:stCxn id="14" idx="2"/>
            <a:endCxn id="13" idx="3"/>
          </p:cNvCxnSpPr>
          <p:nvPr/>
        </p:nvCxnSpPr>
        <p:spPr bwMode="auto">
          <a:xfrm flipH="1">
            <a:off x="6972424" y="4960938"/>
            <a:ext cx="57611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79"/>
          <p:cNvCxnSpPr>
            <a:cxnSpLocks noChangeShapeType="1"/>
            <a:stCxn id="13" idx="1"/>
            <a:endCxn id="24" idx="3"/>
          </p:cNvCxnSpPr>
          <p:nvPr/>
        </p:nvCxnSpPr>
        <p:spPr bwMode="auto">
          <a:xfrm flipH="1" flipV="1">
            <a:off x="4884192" y="4957958"/>
            <a:ext cx="756319" cy="29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2" name="Skupina 33"/>
          <p:cNvGrpSpPr>
            <a:grpSpLocks/>
          </p:cNvGrpSpPr>
          <p:nvPr/>
        </p:nvGrpSpPr>
        <p:grpSpPr bwMode="auto">
          <a:xfrm>
            <a:off x="2699792" y="4329308"/>
            <a:ext cx="2184400" cy="1257300"/>
            <a:chOff x="3638962" y="4224581"/>
            <a:chExt cx="2184760" cy="1256333"/>
          </a:xfrm>
        </p:grpSpPr>
        <p:sp>
          <p:nvSpPr>
            <p:cNvPr id="24" name="Obdélník 48"/>
            <p:cNvSpPr/>
            <p:nvPr/>
          </p:nvSpPr>
          <p:spPr>
            <a:xfrm>
              <a:off x="3638962" y="4224581"/>
              <a:ext cx="2184760" cy="125633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cs-CZ" sz="1400" dirty="0" smtClean="0">
                  <a:solidFill>
                    <a:prstClr val="black"/>
                  </a:solidFill>
                </a:rPr>
                <a:t>Final candidate </a:t>
              </a:r>
              <a:r>
                <a:rPr lang="cs-CZ" sz="1400" dirty="0">
                  <a:solidFill>
                    <a:prstClr val="black"/>
                  </a:solidFill>
                </a:rPr>
                <a:t>keywords </a:t>
              </a:r>
              <a:endParaRPr lang="en-GB" sz="1400" dirty="0" smtClean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cs-CZ" sz="1400" dirty="0" smtClean="0">
                  <a:solidFill>
                    <a:prstClr val="black"/>
                  </a:solidFill>
                </a:rPr>
                <a:t>with probabilities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ovéPole 2074"/>
            <p:cNvSpPr txBox="1">
              <a:spLocks noChangeArrowheads="1"/>
            </p:cNvSpPr>
            <p:nvPr/>
          </p:nvSpPr>
          <p:spPr bwMode="auto">
            <a:xfrm>
              <a:off x="3779912" y="476228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>
                  <a:solidFill>
                    <a:prstClr val="black"/>
                  </a:solidFill>
                </a:rPr>
                <a:t>Plant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Flower 0.3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Garden 0.15</a:t>
              </a:r>
            </a:p>
          </p:txBody>
        </p:sp>
        <p:sp>
          <p:nvSpPr>
            <p:cNvPr id="26" name="TextovéPole 74"/>
            <p:cNvSpPr txBox="1">
              <a:spLocks noChangeArrowheads="1"/>
            </p:cNvSpPr>
            <p:nvPr/>
          </p:nvSpPr>
          <p:spPr bwMode="auto">
            <a:xfrm>
              <a:off x="4788024" y="4762283"/>
              <a:ext cx="869292" cy="64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en-US" sz="1200" i="1" dirty="0" smtClean="0">
                  <a:solidFill>
                    <a:prstClr val="black"/>
                  </a:solidFill>
                </a:rPr>
                <a:t>Sun 0.05</a:t>
              </a:r>
              <a:endParaRPr lang="en-GB" altLang="en-US" sz="1200" i="1" dirty="0">
                <a:solidFill>
                  <a:prstClr val="black"/>
                </a:solidFill>
              </a:endParaRP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Human 0.1</a:t>
              </a:r>
            </a:p>
            <a:p>
              <a:r>
                <a:rPr lang="en-GB" altLang="en-US" sz="1200" i="1" dirty="0">
                  <a:solidFill>
                    <a:prstClr val="black"/>
                  </a:solidFill>
                </a:rPr>
                <a:t>Park 0.1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62302" y="2204864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0.2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17038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0.6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05822" y="2210225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0.5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39" name="TextovéPole 2"/>
          <p:cNvSpPr txBox="1"/>
          <p:nvPr/>
        </p:nvSpPr>
        <p:spPr>
          <a:xfrm>
            <a:off x="1278643" y="239570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prstClr val="white"/>
                </a:solidFill>
              </a:rPr>
              <a:t>?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34" grpId="0"/>
      <p:bldP spid="35" grpId="0"/>
      <p:bldP spid="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Content-based retrieval for annotations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need:</a:t>
            </a:r>
          </a:p>
          <a:p>
            <a:endParaRPr lang="en-US" dirty="0" smtClean="0"/>
          </a:p>
          <a:p>
            <a:pPr lvl="1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Large collection of reliably annotated images: </a:t>
            </a:r>
            <a:r>
              <a:rPr lang="en-US" dirty="0" err="1">
                <a:solidFill>
                  <a:srgbClr val="9BBB59">
                    <a:lumMod val="75000"/>
                  </a:srgbClr>
                </a:solidFill>
              </a:rPr>
              <a:t>Profiset</a:t>
            </a:r>
            <a:endParaRPr lang="en-US" dirty="0">
              <a:solidFill>
                <a:srgbClr val="9BBB59">
                  <a:lumMod val="75000"/>
                </a:srgbClr>
              </a:solidFill>
            </a:endParaRPr>
          </a:p>
          <a:p>
            <a:pPr lvl="2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20 million general-purpose photos from the </a:t>
            </a:r>
            <a:r>
              <a:rPr lang="en-US" dirty="0" err="1">
                <a:solidFill>
                  <a:prstClr val="black"/>
                </a:solidFill>
              </a:rPr>
              <a:t>Profimedia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photostock</a:t>
            </a:r>
            <a:r>
              <a:rPr lang="en-US" dirty="0">
                <a:solidFill>
                  <a:prstClr val="black"/>
                </a:solidFill>
              </a:rPr>
              <a:t> company</a:t>
            </a:r>
          </a:p>
          <a:p>
            <a:pPr lvl="2">
              <a:buClr>
                <a:srgbClr val="F79646"/>
              </a:buClr>
            </a:pPr>
            <a:r>
              <a:rPr lang="en-US" dirty="0">
                <a:solidFill>
                  <a:prstClr val="black"/>
                </a:solidFill>
              </a:rPr>
              <a:t>Descriptive keywords for each photo provided by authors who want to sell the pictures </a:t>
            </a:r>
            <a:r>
              <a:rPr lang="en-US" i="1" dirty="0">
                <a:solidFill>
                  <a:prstClr val="black"/>
                </a:solidFill>
              </a:rPr>
              <a:t>→</a:t>
            </a:r>
            <a:r>
              <a:rPr lang="en-US" dirty="0">
                <a:solidFill>
                  <a:prstClr val="black"/>
                </a:solidFill>
              </a:rPr>
              <a:t> rich and reliable </a:t>
            </a:r>
            <a:r>
              <a:rPr lang="en-US" dirty="0" smtClean="0">
                <a:solidFill>
                  <a:prstClr val="black"/>
                </a:solidFill>
              </a:rPr>
              <a:t>annotations</a:t>
            </a:r>
            <a:endParaRPr lang="en-US" dirty="0" smtClean="0"/>
          </a:p>
          <a:p>
            <a:pPr lvl="1"/>
            <a:r>
              <a:rPr lang="en-US" dirty="0" smtClean="0"/>
              <a:t>Efficient </a:t>
            </a:r>
            <a:r>
              <a:rPr lang="en-US" dirty="0"/>
              <a:t>and effective search: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DeCAF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descriptors and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PPP-codes</a:t>
            </a:r>
          </a:p>
          <a:p>
            <a:pPr lvl="2"/>
            <a:r>
              <a:rPr lang="en-US" dirty="0" err="1" smtClean="0"/>
              <a:t>DeCAF</a:t>
            </a:r>
            <a:r>
              <a:rPr lang="en-US" dirty="0" smtClean="0"/>
              <a:t>: 4096-dimensional vector obtained from the last layer of a neural network image classifier</a:t>
            </a:r>
          </a:p>
          <a:p>
            <a:pPr lvl="2"/>
            <a:r>
              <a:rPr lang="en-US" dirty="0" smtClean="0"/>
              <a:t>PPP-codes: effective permutation-based metric space indexing method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4654877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400" b="1" dirty="0" err="1" smtClean="0">
                <a:solidFill>
                  <a:prstClr val="black"/>
                </a:solidFill>
              </a:rPr>
              <a:t>Profiset</a:t>
            </a:r>
            <a:r>
              <a:rPr lang="en-US" sz="1400" b="1" dirty="0" smtClean="0">
                <a:solidFill>
                  <a:prstClr val="black"/>
                </a:solidFill>
              </a:rPr>
              <a:t> keywords</a:t>
            </a:r>
            <a:r>
              <a:rPr lang="cs-CZ" sz="1400" b="1" dirty="0" smtClean="0">
                <a:solidFill>
                  <a:prstClr val="black"/>
                </a:solidFill>
              </a:rPr>
              <a:t>: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botany, close, </a:t>
            </a:r>
            <a:r>
              <a:rPr lang="en-US" sz="1400" dirty="0" err="1">
                <a:solidFill>
                  <a:prstClr val="black"/>
                </a:solidFill>
              </a:rPr>
              <a:t>closeup</a:t>
            </a:r>
            <a:r>
              <a:rPr lang="en-US" sz="1400" dirty="0">
                <a:solidFill>
                  <a:prstClr val="black"/>
                </a:solidFill>
              </a:rPr>
              <a:t>, color, daytime, detail,  exterior, flower,  </a:t>
            </a:r>
            <a:r>
              <a:rPr lang="en-US" sz="1400" dirty="0" err="1">
                <a:solidFill>
                  <a:prstClr val="black"/>
                </a:solidFill>
              </a:rPr>
              <a:t>germany</a:t>
            </a:r>
            <a:r>
              <a:rPr lang="en-US" sz="1400" dirty="0">
                <a:solidFill>
                  <a:prstClr val="black"/>
                </a:solidFill>
              </a:rPr>
              <a:t>, hepatica, horticulture, laughingstock, liverwort, lobed, </a:t>
            </a:r>
            <a:r>
              <a:rPr lang="en-US" sz="1400" dirty="0" err="1">
                <a:solidFill>
                  <a:prstClr val="black"/>
                </a:solidFill>
              </a:rPr>
              <a:t>mecklenburg</a:t>
            </a:r>
            <a:r>
              <a:rPr lang="en-US" sz="1400" dirty="0">
                <a:solidFill>
                  <a:prstClr val="black"/>
                </a:solidFill>
              </a:rPr>
              <a:t>, nature, </a:t>
            </a:r>
            <a:r>
              <a:rPr lang="en-US" sz="1400" dirty="0" err="1">
                <a:solidFill>
                  <a:prstClr val="black"/>
                </a:solidFill>
              </a:rPr>
              <a:t>nobilis</a:t>
            </a:r>
            <a:r>
              <a:rPr lang="en-US" sz="1400" dirty="0">
                <a:solidFill>
                  <a:prstClr val="black"/>
                </a:solidFill>
              </a:rPr>
              <a:t>, outdoor, outside, plant, </a:t>
            </a:r>
            <a:r>
              <a:rPr lang="en-US" sz="1400" dirty="0" err="1">
                <a:solidFill>
                  <a:prstClr val="black"/>
                </a:solidFill>
              </a:rPr>
              <a:t>pomerania</a:t>
            </a:r>
            <a:r>
              <a:rPr lang="en-US" sz="1400" dirty="0">
                <a:solidFill>
                  <a:prstClr val="black"/>
                </a:solidFill>
              </a:rPr>
              <a:t>, purple, round, western</a:t>
            </a:r>
          </a:p>
        </p:txBody>
      </p:sp>
      <p:sp>
        <p:nvSpPr>
          <p:cNvPr id="7" name="Rectangle 6"/>
          <p:cNvSpPr/>
          <p:nvPr/>
        </p:nvSpPr>
        <p:spPr>
          <a:xfrm>
            <a:off x="899592" y="4581128"/>
            <a:ext cx="7488832" cy="129614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http://disa.fi.muni.cz/profimedia/imagesJpeg/00090089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654877"/>
            <a:ext cx="1645840" cy="1169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Candidate keyword analysis </a:t>
            </a:r>
            <a:r>
              <a:rPr lang="en-US" dirty="0" smtClean="0"/>
              <a:t>inspired </a:t>
            </a:r>
            <a:r>
              <a:rPr lang="en-US" dirty="0"/>
              <a:t>by Google PageRank</a:t>
            </a:r>
          </a:p>
          <a:p>
            <a:r>
              <a:rPr lang="en-US" dirty="0" smtClean="0"/>
              <a:t>Uses semantic connections between candidate keywords to determine the probability of individual candidates</a:t>
            </a:r>
            <a:endParaRPr lang="en-US" sz="900" dirty="0" smtClean="0"/>
          </a:p>
          <a:p>
            <a:r>
              <a:rPr lang="en-US" dirty="0" smtClean="0"/>
              <a:t>Main steps:</a:t>
            </a:r>
          </a:p>
          <a:p>
            <a:pPr lvl="1"/>
            <a:r>
              <a:rPr lang="en-US" dirty="0" smtClean="0"/>
              <a:t>Construct a graph of candidate keywords related by WordNet semantic links</a:t>
            </a:r>
          </a:p>
          <a:p>
            <a:pPr lvl="2"/>
            <a:r>
              <a:rPr lang="en-US" dirty="0" smtClean="0"/>
              <a:t>New candidates can be found during the WordNet exploration</a:t>
            </a:r>
          </a:p>
          <a:p>
            <a:pPr lvl="1"/>
            <a:r>
              <a:rPr lang="en-US" dirty="0" smtClean="0"/>
              <a:t>Apply biased random walk with restarts to compute the score of each keyword</a:t>
            </a:r>
          </a:p>
          <a:p>
            <a:pPr lvl="2"/>
            <a:r>
              <a:rPr lang="en-US" dirty="0" smtClean="0"/>
              <a:t>Keyword scores from the content-based search are included via the biased restart</a:t>
            </a:r>
            <a:endParaRPr lang="en-US" dirty="0"/>
          </a:p>
        </p:txBody>
      </p:sp>
      <p:grpSp>
        <p:nvGrpSpPr>
          <p:cNvPr id="80" name="Skupina 2049"/>
          <p:cNvGrpSpPr>
            <a:grpSpLocks/>
          </p:cNvGrpSpPr>
          <p:nvPr/>
        </p:nvGrpSpPr>
        <p:grpSpPr bwMode="auto">
          <a:xfrm>
            <a:off x="301089" y="4281298"/>
            <a:ext cx="3095625" cy="1893737"/>
            <a:chOff x="5626579" y="3953251"/>
            <a:chExt cx="3096344" cy="1894357"/>
          </a:xfrm>
        </p:grpSpPr>
        <p:sp>
          <p:nvSpPr>
            <p:cNvPr id="81" name="Obdélník 20"/>
            <p:cNvSpPr/>
            <p:nvPr/>
          </p:nvSpPr>
          <p:spPr>
            <a:xfrm>
              <a:off x="5626579" y="3953251"/>
              <a:ext cx="3096344" cy="1894357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1400" dirty="0">
                  <a:solidFill>
                    <a:prstClr val="black"/>
                  </a:solidFill>
                </a:rPr>
                <a:t>Similar annotated </a:t>
              </a:r>
              <a:r>
                <a:rPr lang="en-GB" sz="1400" dirty="0" smtClean="0">
                  <a:solidFill>
                    <a:prstClr val="black"/>
                  </a:solidFill>
                </a:rPr>
                <a:t>images 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  <p:pic>
          <p:nvPicPr>
            <p:cNvPr id="82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784" y="4555967"/>
              <a:ext cx="873448" cy="65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21" descr="http://www.meghantelpner.com/wp-content/uploads/2010/05/dandel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546443"/>
              <a:ext cx="885023" cy="66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3" descr="http://photos.jstechs.com/pics/John_P_261_wal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711" y="4546443"/>
              <a:ext cx="899737" cy="67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ovéPole 30"/>
            <p:cNvSpPr txBox="1">
              <a:spLocks noChangeArrowheads="1"/>
            </p:cNvSpPr>
            <p:nvPr/>
          </p:nvSpPr>
          <p:spPr bwMode="auto">
            <a:xfrm>
              <a:off x="5800225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Yellow, bloom, pretty</a:t>
              </a:r>
            </a:p>
          </p:txBody>
        </p:sp>
        <p:sp>
          <p:nvSpPr>
            <p:cNvPr id="86" name="TextovéPole 34"/>
            <p:cNvSpPr txBox="1">
              <a:spLocks noChangeArrowheads="1"/>
            </p:cNvSpPr>
            <p:nvPr/>
          </p:nvSpPr>
          <p:spPr bwMode="auto">
            <a:xfrm>
              <a:off x="6732042" y="5229821"/>
              <a:ext cx="86000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Meadow, outdoors, dandelion</a:t>
              </a:r>
            </a:p>
          </p:txBody>
        </p:sp>
        <p:sp>
          <p:nvSpPr>
            <p:cNvPr id="87" name="TextovéPole 2047"/>
            <p:cNvSpPr txBox="1">
              <a:spLocks noChangeArrowheads="1"/>
            </p:cNvSpPr>
            <p:nvPr/>
          </p:nvSpPr>
          <p:spPr bwMode="auto">
            <a:xfrm>
              <a:off x="7704711" y="5209957"/>
              <a:ext cx="89973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00" i="1" dirty="0">
                  <a:solidFill>
                    <a:prstClr val="black"/>
                  </a:solidFill>
                </a:rPr>
                <a:t>Mary’s garden, summer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619084" y="4641339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0.2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73820" y="4646700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0.6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562604" y="4646700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</a:rPr>
              <a:t>d</a:t>
            </a:r>
            <a:r>
              <a:rPr lang="en-US" sz="1100" i="1" dirty="0" smtClean="0">
                <a:solidFill>
                  <a:prstClr val="black"/>
                </a:solidFill>
              </a:rPr>
              <a:t> = 0.5</a:t>
            </a:r>
            <a:endParaRPr lang="en-US" sz="1100" i="1" dirty="0">
              <a:solidFill>
                <a:prstClr val="black"/>
              </a:solidFill>
            </a:endParaRPr>
          </a:p>
        </p:txBody>
      </p:sp>
      <p:sp>
        <p:nvSpPr>
          <p:cNvPr id="91" name="Šipka doprava 8"/>
          <p:cNvSpPr/>
          <p:nvPr/>
        </p:nvSpPr>
        <p:spPr>
          <a:xfrm>
            <a:off x="3772214" y="5011575"/>
            <a:ext cx="494576" cy="19449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1"/>
          <a:stretch/>
        </p:blipFill>
        <p:spPr>
          <a:xfrm>
            <a:off x="4178402" y="4149080"/>
            <a:ext cx="471407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2050" name="Picture 2" descr="http://disa.fi.muni.cz/profimedia/imagesJpeg/00771285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2314600" cy="15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81" t="10243" r="10368" b="8945"/>
          <a:stretch/>
        </p:blipFill>
        <p:spPr>
          <a:xfrm>
            <a:off x="457200" y="3068960"/>
            <a:ext cx="6563072" cy="350359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51520" y="2924364"/>
            <a:ext cx="7200800" cy="37635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3266400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Candidate keywords after CBIR</a:t>
            </a:r>
          </a:p>
          <a:p>
            <a:r>
              <a:rPr lang="en-US" sz="1400" dirty="0">
                <a:solidFill>
                  <a:prstClr val="black"/>
                </a:solidFill>
              </a:rPr>
              <a:t>church, architecture, travel, </a:t>
            </a:r>
            <a:r>
              <a:rPr lang="en-US" sz="1400" dirty="0" err="1">
                <a:solidFill>
                  <a:prstClr val="black"/>
                </a:solidFill>
              </a:rPr>
              <a:t>europe</a:t>
            </a:r>
            <a:r>
              <a:rPr lang="en-US" sz="1400" dirty="0">
                <a:solidFill>
                  <a:prstClr val="black"/>
                </a:solidFill>
              </a:rPr>
              <a:t>, building, religion, </a:t>
            </a:r>
            <a:r>
              <a:rPr lang="en-US" sz="1400" dirty="0" err="1">
                <a:solidFill>
                  <a:prstClr val="black"/>
                </a:solidFill>
              </a:rPr>
              <a:t>germany</a:t>
            </a:r>
            <a:r>
              <a:rPr lang="en-US" sz="1400" dirty="0">
                <a:solidFill>
                  <a:prstClr val="black"/>
                </a:solidFill>
              </a:rPr>
              <a:t>, buildings, north, churches,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america</a:t>
            </a:r>
            <a:r>
              <a:rPr lang="en-US" sz="1400" dirty="0">
                <a:solidFill>
                  <a:prstClr val="black"/>
                </a:solidFill>
              </a:rPr>
              <a:t>, religious, exterior, </a:t>
            </a:r>
            <a:r>
              <a:rPr lang="en-US" sz="1400" dirty="0" err="1">
                <a:solidFill>
                  <a:prstClr val="black"/>
                </a:solidFill>
              </a:rPr>
              <a:t>st</a:t>
            </a:r>
            <a:r>
              <a:rPr lang="en-US" sz="1400" dirty="0">
                <a:solidFill>
                  <a:prstClr val="black"/>
                </a:solidFill>
              </a:rPr>
              <a:t>, historic, world, tourism, united, </a:t>
            </a:r>
            <a:r>
              <a:rPr lang="en-US" sz="1400" dirty="0" err="1" smtClean="0">
                <a:solidFill>
                  <a:prstClr val="black"/>
                </a:solidFill>
              </a:rPr>
              <a:t>usa</a:t>
            </a:r>
            <a:r>
              <a:rPr lang="en-US" sz="1400" dirty="0" smtClean="0">
                <a:solidFill>
                  <a:prstClr val="black"/>
                </a:solidFill>
              </a:rPr>
              <a:t>,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7824" y="1371529"/>
            <a:ext cx="6024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44546A"/>
                </a:solidFill>
              </a:rPr>
              <a:t>Retrieve 100 similar images from </a:t>
            </a:r>
            <a:r>
              <a:rPr lang="en-US" dirty="0" err="1" smtClean="0">
                <a:solidFill>
                  <a:srgbClr val="44546A"/>
                </a:solidFill>
              </a:rPr>
              <a:t>Profiset</a:t>
            </a:r>
            <a:endParaRPr lang="en-US" dirty="0" smtClean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44546A"/>
                </a:solidFill>
              </a:rPr>
              <a:t>Merge their keywords, compute frequencies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44546A"/>
                </a:solidFill>
              </a:rPr>
              <a:t>Build the semantic network using </a:t>
            </a:r>
            <a:r>
              <a:rPr lang="en-US" dirty="0" err="1" smtClean="0">
                <a:solidFill>
                  <a:srgbClr val="44546A"/>
                </a:solidFill>
              </a:rPr>
              <a:t>WordNet</a:t>
            </a:r>
            <a:endParaRPr lang="en-US" dirty="0" smtClean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44546A"/>
                </a:solidFill>
              </a:rPr>
              <a:t>Compute the </a:t>
            </a:r>
            <a:r>
              <a:rPr lang="en-US" dirty="0" err="1" smtClean="0">
                <a:solidFill>
                  <a:srgbClr val="44546A"/>
                </a:solidFill>
              </a:rPr>
              <a:t>ConceptRank</a:t>
            </a:r>
            <a:endParaRPr lang="en-US" dirty="0" smtClean="0">
              <a:solidFill>
                <a:srgbClr val="44546A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rgbClr val="44546A"/>
                </a:solidFill>
              </a:rPr>
              <a:t>Apply </a:t>
            </a:r>
            <a:r>
              <a:rPr lang="en-US" dirty="0" err="1" smtClean="0">
                <a:solidFill>
                  <a:srgbClr val="44546A"/>
                </a:solidFill>
              </a:rPr>
              <a:t>postprocessing</a:t>
            </a:r>
            <a:r>
              <a:rPr lang="en-US" dirty="0" smtClean="0">
                <a:solidFill>
                  <a:srgbClr val="44546A"/>
                </a:solidFill>
              </a:rPr>
              <a:t> &amp; return 20 most probable keywords</a:t>
            </a:r>
            <a:endParaRPr lang="en-US" dirty="0">
              <a:solidFill>
                <a:srgbClr val="44546A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187624" y="4994592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 err="1" smtClean="0">
                <a:solidFill>
                  <a:prstClr val="black"/>
                </a:solidFill>
              </a:rPr>
              <a:t>ConceptRank</a:t>
            </a:r>
            <a:r>
              <a:rPr lang="en-US" sz="1400" b="1" dirty="0" smtClean="0">
                <a:solidFill>
                  <a:prstClr val="black"/>
                </a:solidFill>
              </a:rPr>
              <a:t> scores</a:t>
            </a:r>
          </a:p>
          <a:p>
            <a:r>
              <a:rPr lang="en-GB" sz="1400" dirty="0">
                <a:solidFill>
                  <a:prstClr val="black"/>
                </a:solidFill>
              </a:rPr>
              <a:t>building (2.53), structure (2.41), LANDSCAPE (2.10), BUILDINGS (1.87), OBJECT (1.84), NATURE (1.78), </a:t>
            </a:r>
            <a:r>
              <a:rPr lang="en-GB" sz="1400" dirty="0" err="1">
                <a:solidFill>
                  <a:prstClr val="black"/>
                </a:solidFill>
              </a:rPr>
              <a:t>place_of_worship</a:t>
            </a:r>
            <a:r>
              <a:rPr lang="en-GB" sz="1400" dirty="0">
                <a:solidFill>
                  <a:prstClr val="black"/>
                </a:solidFill>
              </a:rPr>
              <a:t> (1.75), church (1.74), Europe (1.68), religion (1.64), </a:t>
            </a:r>
            <a:r>
              <a:rPr lang="en-GB" sz="1400" dirty="0" smtClean="0">
                <a:solidFill>
                  <a:prstClr val="black"/>
                </a:solidFill>
              </a:rPr>
              <a:t>continent (1.51), …</a:t>
            </a: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1187624" y="5858688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 smtClean="0">
                <a:solidFill>
                  <a:prstClr val="black"/>
                </a:solidFill>
              </a:rPr>
              <a:t>Final </a:t>
            </a:r>
            <a:r>
              <a:rPr lang="en-US" sz="1400" b="1" dirty="0">
                <a:solidFill>
                  <a:prstClr val="black"/>
                </a:solidFill>
              </a:rPr>
              <a:t>keywords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building</a:t>
            </a:r>
            <a:r>
              <a:rPr lang="en-US" sz="1400" dirty="0">
                <a:solidFill>
                  <a:prstClr val="black"/>
                </a:solidFill>
              </a:rPr>
              <a:t>, structure, church, religion, continent, group, travel, island, sky, architecture, tower, person, belief, locations, chapel, </a:t>
            </a:r>
            <a:r>
              <a:rPr lang="en-US" sz="1400" dirty="0" err="1">
                <a:solidFill>
                  <a:prstClr val="black"/>
                </a:solidFill>
              </a:rPr>
              <a:t>christianity</a:t>
            </a:r>
            <a:r>
              <a:rPr lang="en-US" sz="1400" dirty="0">
                <a:solidFill>
                  <a:prstClr val="black"/>
                </a:solidFill>
              </a:rPr>
              <a:t>, tourism, regions, country, </a:t>
            </a:r>
            <a:r>
              <a:rPr lang="en-US" sz="1400" dirty="0" smtClean="0">
                <a:solidFill>
                  <a:prstClr val="black"/>
                </a:solidFill>
              </a:rPr>
              <a:t>district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1187624" y="4130496"/>
            <a:ext cx="760896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/>
            </a:lvl1pPr>
          </a:lstStyle>
          <a:p>
            <a:r>
              <a:rPr lang="en-US" sz="1400" b="1" dirty="0" smtClean="0">
                <a:solidFill>
                  <a:prstClr val="black"/>
                </a:solidFill>
              </a:rPr>
              <a:t>Semantic network</a:t>
            </a:r>
            <a:endParaRPr lang="en-US" sz="1400" b="1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4 </a:t>
            </a:r>
            <a:r>
              <a:rPr lang="en-US" sz="1400" dirty="0" smtClean="0">
                <a:solidFill>
                  <a:prstClr val="black"/>
                </a:solidFill>
              </a:rPr>
              <a:t>relationships: </a:t>
            </a:r>
            <a:r>
              <a:rPr lang="en-US" sz="1400" dirty="0" err="1" smtClean="0">
                <a:solidFill>
                  <a:prstClr val="black"/>
                </a:solidFill>
              </a:rPr>
              <a:t>hypernym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(dog </a:t>
            </a:r>
            <a:r>
              <a:rPr lang="en-US" sz="900" i="1" dirty="0" smtClean="0">
                <a:solidFill>
                  <a:prstClr val="black"/>
                </a:solidFill>
              </a:rPr>
              <a:t>→</a:t>
            </a:r>
            <a:r>
              <a:rPr lang="en-US" sz="1050" i="1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animal)</a:t>
            </a:r>
            <a:r>
              <a:rPr lang="en-US" sz="1400" dirty="0" smtClean="0">
                <a:solidFill>
                  <a:prstClr val="black"/>
                </a:solidFill>
              </a:rPr>
              <a:t>, hyponym </a:t>
            </a:r>
            <a:r>
              <a:rPr lang="en-US" sz="1100" i="1" dirty="0" smtClean="0">
                <a:solidFill>
                  <a:prstClr val="black"/>
                </a:solidFill>
              </a:rPr>
              <a:t>(animal </a:t>
            </a:r>
            <a:r>
              <a:rPr lang="en-US" sz="900" i="1" dirty="0" smtClean="0">
                <a:solidFill>
                  <a:prstClr val="black"/>
                </a:solidFill>
              </a:rPr>
              <a:t>→</a:t>
            </a:r>
            <a:r>
              <a:rPr lang="en-US" sz="1050" i="1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dog)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</a:rPr>
              <a:t>meronym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(leaf </a:t>
            </a:r>
            <a:r>
              <a:rPr lang="en-US" sz="900" i="1" dirty="0" smtClean="0">
                <a:solidFill>
                  <a:prstClr val="black"/>
                </a:solidFill>
              </a:rPr>
              <a:t>→</a:t>
            </a:r>
            <a:r>
              <a:rPr lang="en-US" sz="800" i="1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tree)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</a:rPr>
              <a:t>holonym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(tree </a:t>
            </a:r>
            <a:r>
              <a:rPr lang="en-US" sz="900" i="1" dirty="0" smtClean="0">
                <a:solidFill>
                  <a:prstClr val="black"/>
                </a:solidFill>
              </a:rPr>
              <a:t>→</a:t>
            </a:r>
            <a:r>
              <a:rPr lang="en-US" sz="800" i="1" dirty="0" smtClean="0">
                <a:solidFill>
                  <a:prstClr val="black"/>
                </a:solidFill>
              </a:rPr>
              <a:t> </a:t>
            </a:r>
            <a:r>
              <a:rPr lang="en-US" sz="1100" i="1" dirty="0" smtClean="0">
                <a:solidFill>
                  <a:prstClr val="black"/>
                </a:solidFill>
              </a:rPr>
              <a:t>leaf)</a:t>
            </a:r>
            <a:endParaRPr lang="en-US" sz="1100" i="1" dirty="0">
              <a:solidFill>
                <a:prstClr val="black"/>
              </a:solidFill>
            </a:endParaRPr>
          </a:p>
          <a:p>
            <a:r>
              <a:rPr lang="en-US" sz="1400" dirty="0" smtClean="0">
                <a:solidFill>
                  <a:prstClr val="black"/>
                </a:solidFill>
              </a:rPr>
              <a:t>270 network nodes, </a:t>
            </a:r>
            <a:r>
              <a:rPr lang="en-US" sz="1400" dirty="0">
                <a:solidFill>
                  <a:prstClr val="black"/>
                </a:solidFill>
              </a:rPr>
              <a:t>471 </a:t>
            </a:r>
            <a:r>
              <a:rPr lang="en-US" sz="1400" dirty="0" smtClean="0">
                <a:solidFill>
                  <a:prstClr val="black"/>
                </a:solidFill>
              </a:rPr>
              <a:t>edges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Annotations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Participation in the </a:t>
            </a:r>
            <a:r>
              <a:rPr lang="en-US" dirty="0" err="1"/>
              <a:t>ImageCLEF</a:t>
            </a:r>
            <a:r>
              <a:rPr lang="en-US" dirty="0"/>
              <a:t> 2014 Scalable Annotation </a:t>
            </a:r>
            <a:r>
              <a:rPr lang="en-US" dirty="0" smtClean="0"/>
              <a:t>Challenge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place, mean average precision of annotation approx. 60 %</a:t>
            </a:r>
          </a:p>
          <a:p>
            <a:endParaRPr lang="en-US" dirty="0" smtClean="0"/>
          </a:p>
          <a:p>
            <a:r>
              <a:rPr lang="en-US" dirty="0" smtClean="0"/>
              <a:t>Web demo &amp; Mozilla </a:t>
            </a:r>
            <a:r>
              <a:rPr lang="en-US" dirty="0" err="1" smtClean="0"/>
              <a:t>addon</a:t>
            </a:r>
            <a:endParaRPr lang="en-US" dirty="0" smtClean="0"/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hlinkClick r:id="rId2"/>
              </a:rPr>
              <a:t>disa.fi.muni.cz/prototype-applications/image-annotation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3125" t="75599" r="71126" b="4241"/>
          <a:stretch>
            <a:fillRect/>
          </a:stretch>
        </p:blipFill>
        <p:spPr bwMode="auto">
          <a:xfrm>
            <a:off x="5912757" y="4057510"/>
            <a:ext cx="2232248" cy="17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2600" t="15120" r="36476" b="24401"/>
          <a:stretch>
            <a:fillRect/>
          </a:stretch>
        </p:blipFill>
        <p:spPr bwMode="auto">
          <a:xfrm>
            <a:off x="827584" y="3317869"/>
            <a:ext cx="1992923" cy="147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613402" y="3955243"/>
            <a:ext cx="1925249" cy="2138053"/>
            <a:chOff x="3363010" y="3001338"/>
            <a:chExt cx="1619919" cy="167723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56699" t="47454" r="28076" b="28601"/>
            <a:stretch>
              <a:fillRect/>
            </a:stretch>
          </p:blipFill>
          <p:spPr bwMode="auto">
            <a:xfrm>
              <a:off x="3363010" y="3001338"/>
              <a:ext cx="1619919" cy="159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H:\propagace\BildDerWissenschaft\curso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9" y="4437112"/>
              <a:ext cx="144015" cy="241458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Šipka doprava 8"/>
          <p:cNvSpPr/>
          <p:nvPr/>
        </p:nvSpPr>
        <p:spPr>
          <a:xfrm>
            <a:off x="4978416" y="4853161"/>
            <a:ext cx="494576" cy="194496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6B8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Real-life Similarity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they similar?</a:t>
            </a:r>
            <a:endParaRPr lang="cs-CZ" dirty="0"/>
          </a:p>
        </p:txBody>
      </p:sp>
      <p:pic>
        <p:nvPicPr>
          <p:cNvPr id="4" name="Picture 23" descr="http://html.slidesharecdn.com/similarity-120222193728-phpapp02/output010.png?1329961814"/>
          <p:cNvPicPr>
            <a:picLocks noChangeAspect="1" noChangeArrowheads="1"/>
          </p:cNvPicPr>
          <p:nvPr/>
        </p:nvPicPr>
        <p:blipFill>
          <a:blip r:embed="rId3"/>
          <a:srcRect l="13542" t="22301" r="14627" b="15727"/>
          <a:stretch>
            <a:fillRect/>
          </a:stretch>
        </p:blipFill>
        <p:spPr bwMode="auto">
          <a:xfrm>
            <a:off x="1714480" y="2500306"/>
            <a:ext cx="5429324" cy="3513092"/>
          </a:xfrm>
          <a:prstGeom prst="rect">
            <a:avLst/>
          </a:prstGeom>
          <a:noFill/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 dirty="0">
                <a:solidFill>
                  <a:srgbClr val="2D2E2D"/>
                </a:solidFill>
              </a:rPr>
              <a:t>Similarity </a:t>
            </a:r>
            <a:r>
              <a:rPr lang="cs-CZ" sz="4000" dirty="0" err="1">
                <a:solidFill>
                  <a:srgbClr val="2D2E2D"/>
                </a:solidFill>
              </a:rPr>
              <a:t>Search</a:t>
            </a:r>
            <a:r>
              <a:rPr lang="cs-CZ" sz="4000" dirty="0">
                <a:solidFill>
                  <a:srgbClr val="2D2E2D"/>
                </a:solidFill>
              </a:rPr>
              <a:t> in </a:t>
            </a:r>
            <a:r>
              <a:rPr lang="cs-CZ" sz="4000" dirty="0" err="1" smtClean="0">
                <a:solidFill>
                  <a:srgbClr val="2D2E2D"/>
                </a:solidFill>
              </a:rPr>
              <a:t>Strea</a:t>
            </a:r>
            <a:r>
              <a:rPr lang="en-US" sz="4000" dirty="0" err="1" smtClean="0">
                <a:solidFill>
                  <a:srgbClr val="2D2E2D"/>
                </a:solidFill>
              </a:rPr>
              <a:t>ms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7" y="1646239"/>
            <a:ext cx="8496945" cy="4534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GB" sz="2800" dirty="0" smtClean="0"/>
              <a:t>Two basic approaches to explore  data:</a:t>
            </a:r>
          </a:p>
          <a:p>
            <a:pPr lvl="1"/>
            <a:r>
              <a:rPr lang="en-GB" sz="2400" dirty="0" smtClean="0"/>
              <a:t>Store, pre-process and search later, </a:t>
            </a:r>
            <a:r>
              <a:rPr lang="en-GB" sz="2400" b="1" dirty="0" smtClean="0"/>
              <a:t>database processing</a:t>
            </a:r>
          </a:p>
          <a:p>
            <a:pPr lvl="1"/>
            <a:r>
              <a:rPr lang="en-GB" sz="2400" dirty="0" smtClean="0"/>
              <a:t>Process (filter) continuously, </a:t>
            </a:r>
            <a:r>
              <a:rPr lang="en-GB" sz="2400" b="1" dirty="0" smtClean="0"/>
              <a:t>stream processing</a:t>
            </a:r>
          </a:p>
          <a:p>
            <a:pPr lvl="1"/>
            <a:endParaRPr lang="en-GB" sz="2400" b="1" dirty="0" smtClean="0"/>
          </a:p>
          <a:p>
            <a:r>
              <a:rPr lang="en-GB" sz="2800" dirty="0" smtClean="0"/>
              <a:t>Examples of stream processing applications:</a:t>
            </a:r>
          </a:p>
          <a:p>
            <a:pPr lvl="1"/>
            <a:r>
              <a:rPr lang="en-GB" sz="2400" dirty="0" smtClean="0"/>
              <a:t>Surveillance camera and event detection</a:t>
            </a:r>
          </a:p>
          <a:p>
            <a:pPr lvl="1"/>
            <a:r>
              <a:rPr lang="en-GB" sz="2400" dirty="0" smtClean="0"/>
              <a:t>Mail stream and spam filter</a:t>
            </a:r>
          </a:p>
          <a:p>
            <a:pPr lvl="1"/>
            <a:r>
              <a:rPr lang="en-GB" sz="2400" dirty="0" smtClean="0"/>
              <a:t>Publish/subscribe applications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855" y="476672"/>
            <a:ext cx="7200900" cy="463812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/>
              <a:t>Stream Processing Scenarios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145220"/>
            <a:ext cx="7632849" cy="464598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Stream: potentially infinite sequence of data items (d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, d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, …) – tuples, images, frames, etc.</a:t>
            </a:r>
          </a:p>
          <a:p>
            <a:r>
              <a:rPr lang="en-GB" sz="2400" dirty="0" smtClean="0"/>
              <a:t>Basic scenarios:</a:t>
            </a:r>
          </a:p>
          <a:p>
            <a:pPr lvl="1"/>
            <a:r>
              <a:rPr lang="en-GB" sz="2000" dirty="0" smtClean="0"/>
              <a:t>Data items processed immediately, possible data item skipping</a:t>
            </a:r>
            <a:br>
              <a:rPr lang="en-GB" sz="2000" dirty="0" smtClean="0"/>
            </a:br>
            <a:r>
              <a:rPr lang="en-GB" sz="2000" dirty="0" smtClean="0"/>
              <a:t>→ minimize delay - e.g., event detection</a:t>
            </a:r>
          </a:p>
          <a:p>
            <a:pPr lvl="1"/>
            <a:r>
              <a:rPr lang="en-GB" sz="2000" dirty="0" smtClean="0"/>
              <a:t>Process everything as fast as possible, delay possible to </a:t>
            </a:r>
            <a:r>
              <a:rPr lang="en-GB" sz="2000" b="1" dirty="0" smtClean="0"/>
              <a:t>maximize throughput</a:t>
            </a:r>
            <a:r>
              <a:rPr lang="en-GB" sz="2000" dirty="0" smtClean="0"/>
              <a:t> -  our focus</a:t>
            </a:r>
          </a:p>
          <a:p>
            <a:r>
              <a:rPr lang="en-GB" sz="2400" dirty="0" smtClean="0"/>
              <a:t>Motivating examples with similarity searching</a:t>
            </a:r>
          </a:p>
          <a:p>
            <a:pPr lvl="1"/>
            <a:r>
              <a:rPr lang="en-GB" sz="2000" dirty="0" smtClean="0"/>
              <a:t>Image annotation – annotate a stream of images collected by a web crawler</a:t>
            </a:r>
          </a:p>
          <a:p>
            <a:pPr lvl="1"/>
            <a:r>
              <a:rPr lang="en-GB" sz="2000" dirty="0" smtClean="0"/>
              <a:t>Publish/subscribe applications – categorize a stream of documents by similarity searching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GB" sz="2800" dirty="0" smtClean="0"/>
              <a:t>Processing Streams of Query Objects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968492"/>
            <a:ext cx="8193701" cy="2060960"/>
          </a:xfrm>
        </p:spPr>
        <p:txBody>
          <a:bodyPr>
            <a:noAutofit/>
          </a:bodyPr>
          <a:lstStyle/>
          <a:p>
            <a:r>
              <a:rPr lang="en-GB" sz="2000" dirty="0" smtClean="0"/>
              <a:t>Typical large-scale similarity search approach:</a:t>
            </a:r>
          </a:p>
          <a:p>
            <a:pPr lvl="1"/>
            <a:r>
              <a:rPr lang="en-GB" sz="1900" dirty="0"/>
              <a:t>p</a:t>
            </a:r>
            <a:r>
              <a:rPr lang="en-GB" sz="1900" dirty="0" smtClean="0"/>
              <a:t>artitioned data stored on a disk</a:t>
            </a:r>
          </a:p>
          <a:p>
            <a:pPr lvl="1"/>
            <a:r>
              <a:rPr lang="en-GB" sz="1900" dirty="0"/>
              <a:t>p</a:t>
            </a:r>
            <a:r>
              <a:rPr lang="en-GB" sz="1900" dirty="0" smtClean="0"/>
              <a:t>artition reads from a disk form the bottleneck</a:t>
            </a:r>
          </a:p>
          <a:p>
            <a:r>
              <a:rPr lang="en-GB" sz="2000" dirty="0" smtClean="0"/>
              <a:t>Idea: similar queries need similar sets of partitions → save accesses</a:t>
            </a:r>
          </a:p>
          <a:p>
            <a:r>
              <a:rPr lang="en-GB" sz="2000" dirty="0" smtClean="0"/>
              <a:t>Buffer: memory used for reordering (clustering) queries</a:t>
            </a:r>
          </a:p>
          <a:p>
            <a:r>
              <a:rPr lang="en-GB" sz="2000" dirty="0" smtClean="0"/>
              <a:t>Cache: memory containing previously read data partitions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5249417" y="3799518"/>
            <a:ext cx="2446638" cy="2196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751932" y="3894804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0" y="4010133"/>
            <a:ext cx="306374" cy="740118"/>
          </a:xfrm>
          <a:prstGeom prst="rect">
            <a:avLst/>
          </a:prstGeom>
        </p:spPr>
      </p:pic>
      <p:sp>
        <p:nvSpPr>
          <p:cNvPr id="32" name="Obdélník 31"/>
          <p:cNvSpPr/>
          <p:nvPr/>
        </p:nvSpPr>
        <p:spPr>
          <a:xfrm>
            <a:off x="1139669" y="4100105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6" y="4216876"/>
            <a:ext cx="433204" cy="697332"/>
          </a:xfrm>
          <a:prstGeom prst="rect">
            <a:avLst/>
          </a:prstGeom>
        </p:spPr>
      </p:pic>
      <p:sp>
        <p:nvSpPr>
          <p:cNvPr id="34" name="Obdélník 33"/>
          <p:cNvSpPr/>
          <p:nvPr/>
        </p:nvSpPr>
        <p:spPr>
          <a:xfrm>
            <a:off x="1420965" y="4418628"/>
            <a:ext cx="691978" cy="93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24" y="4587191"/>
            <a:ext cx="343810" cy="560560"/>
          </a:xfrm>
          <a:prstGeom prst="rect">
            <a:avLst/>
          </a:prstGeom>
        </p:spPr>
      </p:pic>
      <p:sp>
        <p:nvSpPr>
          <p:cNvPr id="36" name="Válec 35"/>
          <p:cNvSpPr/>
          <p:nvPr/>
        </p:nvSpPr>
        <p:spPr>
          <a:xfrm>
            <a:off x="5985410" y="5452713"/>
            <a:ext cx="694447" cy="4446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prstClr val="white"/>
                </a:solidFill>
              </a:rPr>
              <a:t>Disk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Vývojový diagram: více dokumentů 36"/>
          <p:cNvSpPr/>
          <p:nvPr/>
        </p:nvSpPr>
        <p:spPr>
          <a:xfrm>
            <a:off x="3148732" y="4168452"/>
            <a:ext cx="1298532" cy="115666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white"/>
                </a:solidFill>
              </a:rPr>
              <a:t>Buffer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 flipV="1">
            <a:off x="2185039" y="4825679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2164449" y="447714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2D2E2D"/>
                </a:solidFill>
              </a:rPr>
              <a:t>Query</a:t>
            </a:r>
            <a:r>
              <a:rPr lang="cs-CZ" dirty="0">
                <a:solidFill>
                  <a:srgbClr val="2D2E2D"/>
                </a:solidFill>
              </a:rPr>
              <a:t/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0" name="Zaoblený obdélník 39"/>
          <p:cNvSpPr/>
          <p:nvPr/>
        </p:nvSpPr>
        <p:spPr>
          <a:xfrm>
            <a:off x="5856865" y="4398690"/>
            <a:ext cx="951535" cy="749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prstClr val="white"/>
                </a:solidFill>
              </a:rPr>
              <a:t>Cache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1" name="Přímá spojnice se šipkou 40"/>
          <p:cNvCxnSpPr/>
          <p:nvPr/>
        </p:nvCxnSpPr>
        <p:spPr>
          <a:xfrm flipV="1">
            <a:off x="4554354" y="4745766"/>
            <a:ext cx="648022" cy="1019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4447264" y="4384649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2D2E2D"/>
                </a:solidFill>
              </a:rPr>
              <a:t>Query</a:t>
            </a:r>
            <a:r>
              <a:rPr lang="cs-CZ" dirty="0" smtClean="0">
                <a:solidFill>
                  <a:srgbClr val="2D2E2D"/>
                </a:solidFill>
              </a:rPr>
              <a:t/>
            </a:r>
            <a:br>
              <a:rPr lang="cs-CZ" dirty="0" smtClean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420965" y="36639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2D2E2D"/>
                </a:solidFill>
              </a:rPr>
              <a:t>Stream</a:t>
            </a: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4" name="Přímá spojnice se šipkou 43"/>
          <p:cNvCxnSpPr/>
          <p:nvPr/>
        </p:nvCxnSpPr>
        <p:spPr>
          <a:xfrm flipV="1">
            <a:off x="7789223" y="4708422"/>
            <a:ext cx="894219" cy="1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749695" y="4289019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2D2E2D"/>
                </a:solidFill>
              </a:rPr>
              <a:t>Result</a:t>
            </a:r>
            <a:r>
              <a:rPr lang="cs-CZ" dirty="0" smtClean="0">
                <a:solidFill>
                  <a:srgbClr val="2D2E2D"/>
                </a:solidFill>
              </a:rPr>
              <a:t/>
            </a:r>
            <a:br>
              <a:rPr lang="cs-CZ" dirty="0" smtClean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cxnSp>
        <p:nvCxnSpPr>
          <p:cNvPr id="46" name="Přímá spojnice se šipkou 45"/>
          <p:cNvCxnSpPr/>
          <p:nvPr/>
        </p:nvCxnSpPr>
        <p:spPr>
          <a:xfrm>
            <a:off x="5286461" y="4541100"/>
            <a:ext cx="2368178" cy="24442"/>
          </a:xfrm>
          <a:prstGeom prst="straightConnector1">
            <a:avLst/>
          </a:prstGeom>
          <a:ln w="31750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5286461" y="4991439"/>
            <a:ext cx="827505" cy="18783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6070916" y="5002443"/>
            <a:ext cx="14873" cy="57120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>
            <a:off x="6056797" y="5564257"/>
            <a:ext cx="468860" cy="20396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 flipV="1">
            <a:off x="6500305" y="5010222"/>
            <a:ext cx="25352" cy="570324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6520841" y="5000830"/>
            <a:ext cx="1133798" cy="30150"/>
          </a:xfrm>
          <a:prstGeom prst="straightConnector1">
            <a:avLst/>
          </a:prstGeom>
          <a:ln w="31750" cmpd="sng">
            <a:solidFill>
              <a:schemeClr val="dk1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ovéPole 51"/>
          <p:cNvSpPr txBox="1"/>
          <p:nvPr/>
        </p:nvSpPr>
        <p:spPr>
          <a:xfrm>
            <a:off x="5260307" y="384860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2D2E2D"/>
                </a:solidFill>
              </a:rPr>
              <a:t>Metric</a:t>
            </a:r>
            <a:r>
              <a:rPr lang="cs-CZ" dirty="0" smtClean="0">
                <a:solidFill>
                  <a:srgbClr val="2D2E2D"/>
                </a:solidFill>
              </a:rPr>
              <a:t> index</a:t>
            </a:r>
            <a:r>
              <a:rPr lang="cs-CZ" dirty="0">
                <a:solidFill>
                  <a:srgbClr val="2D2E2D"/>
                </a:solidFill>
              </a:rPr>
              <a:t/>
            </a:r>
            <a:br>
              <a:rPr lang="cs-CZ" dirty="0">
                <a:solidFill>
                  <a:srgbClr val="2D2E2D"/>
                </a:solidFill>
              </a:rPr>
            </a:br>
            <a:endParaRPr lang="en-US" dirty="0">
              <a:solidFill>
                <a:srgbClr val="2D2E2D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 smtClean="0"/>
              <a:t>Experiment Results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3504" y="1397966"/>
            <a:ext cx="4195222" cy="3809999"/>
          </a:xfrm>
        </p:spPr>
        <p:txBody>
          <a:bodyPr>
            <a:normAutofit/>
          </a:bodyPr>
          <a:lstStyle/>
          <a:p>
            <a:r>
              <a:rPr lang="en-GB" sz="1600" dirty="0" smtClean="0"/>
              <a:t>100,000 processed 10-NN queries</a:t>
            </a:r>
          </a:p>
          <a:p>
            <a:r>
              <a:rPr lang="en-GB" sz="1600" dirty="0" smtClean="0"/>
              <a:t>DB: 1 mil. MPEG-7 descriptors</a:t>
            </a:r>
          </a:p>
          <a:p>
            <a:r>
              <a:rPr lang="en-GB" sz="1600" dirty="0" smtClean="0"/>
              <a:t>Buffer capacity: 8,000 queries</a:t>
            </a:r>
          </a:p>
          <a:p>
            <a:r>
              <a:rPr lang="en-GB" sz="1600" dirty="0" smtClean="0"/>
              <a:t>Cache size: 40,000 objects (4% of the DB)</a:t>
            </a:r>
          </a:p>
        </p:txBody>
      </p:sp>
      <p:graphicFrame>
        <p:nvGraphicFramePr>
          <p:cNvPr id="8" name="Zástupný symbol pro obsah 6"/>
          <p:cNvGraphicFramePr>
            <a:graphicFrameLocks/>
          </p:cNvGraphicFramePr>
          <p:nvPr>
            <p:extLst/>
          </p:nvPr>
        </p:nvGraphicFramePr>
        <p:xfrm>
          <a:off x="875589" y="3821748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obsah 2"/>
          <p:cNvSpPr txBox="1">
            <a:spLocks/>
          </p:cNvSpPr>
          <p:nvPr/>
        </p:nvSpPr>
        <p:spPr>
          <a:xfrm>
            <a:off x="4502112" y="1392403"/>
            <a:ext cx="4382808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4541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4541" algn="l" defTabSz="685800" rtl="0" eaLnBrk="1" latinLnBrk="0" hangingPunct="1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15A3E"/>
              </a:buClr>
            </a:pPr>
            <a:r>
              <a:rPr lang="en-GB" sz="1600" dirty="0" smtClean="0">
                <a:solidFill>
                  <a:srgbClr val="2D2E2D"/>
                </a:solidFill>
              </a:rPr>
              <a:t>100,000 processed 10-NN queries</a:t>
            </a:r>
          </a:p>
          <a:p>
            <a:pPr>
              <a:buClr>
                <a:srgbClr val="D15A3E"/>
              </a:buClr>
            </a:pPr>
            <a:r>
              <a:rPr lang="en-GB" sz="1600" dirty="0" smtClean="0">
                <a:solidFill>
                  <a:srgbClr val="2D2E2D"/>
                </a:solidFill>
              </a:rPr>
              <a:t>DB: 10 mil. MPEG-7 descriptors</a:t>
            </a:r>
          </a:p>
          <a:p>
            <a:pPr>
              <a:buClr>
                <a:srgbClr val="D15A3E"/>
              </a:buClr>
            </a:pPr>
            <a:r>
              <a:rPr lang="en-GB" sz="1600" dirty="0" smtClean="0">
                <a:solidFill>
                  <a:srgbClr val="2D2E2D"/>
                </a:solidFill>
              </a:rPr>
              <a:t>Buffer capacity: 10,000 queries</a:t>
            </a:r>
          </a:p>
          <a:p>
            <a:pPr>
              <a:buClr>
                <a:srgbClr val="D15A3E"/>
              </a:buClr>
            </a:pPr>
            <a:r>
              <a:rPr lang="en-GB" sz="1600" dirty="0" smtClean="0">
                <a:solidFill>
                  <a:srgbClr val="2D2E2D"/>
                </a:solidFill>
              </a:rPr>
              <a:t>Cache size: 90,000 objects (0.9% of the DB)</a:t>
            </a:r>
          </a:p>
        </p:txBody>
      </p:sp>
      <p:graphicFrame>
        <p:nvGraphicFramePr>
          <p:cNvPr id="10" name="Zástupný symbol pro obsah 6"/>
          <p:cNvGraphicFramePr>
            <a:graphicFrameLocks/>
          </p:cNvGraphicFramePr>
          <p:nvPr>
            <p:extLst/>
          </p:nvPr>
        </p:nvGraphicFramePr>
        <p:xfrm>
          <a:off x="4887932" y="3821747"/>
          <a:ext cx="3111051" cy="235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Castiglione della Pescaia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D2E2D">
                    <a:lumMod val="50000"/>
                    <a:lumOff val="50000"/>
                  </a:srgbClr>
                </a:solidFill>
              </a:rPr>
              <a:t>SEBD 2019, June 16-19</a:t>
            </a:r>
            <a:endParaRPr lang="cs-CZ" dirty="0">
              <a:solidFill>
                <a:srgbClr val="2D2E2D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503855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5" y="1145220"/>
            <a:ext cx="8604069" cy="4645982"/>
          </a:xfrm>
        </p:spPr>
        <p:txBody>
          <a:bodyPr>
            <a:normAutofit/>
          </a:bodyPr>
          <a:lstStyle/>
          <a:p>
            <a:r>
              <a:rPr lang="cs-CZ" sz="2000" dirty="0"/>
              <a:t>Real-</a:t>
            </a:r>
            <a:r>
              <a:rPr lang="cs-CZ" sz="2000" dirty="0" err="1"/>
              <a:t>time</a:t>
            </a:r>
            <a:r>
              <a:rPr lang="cs-CZ" sz="2000" dirty="0"/>
              <a:t> </a:t>
            </a:r>
            <a:r>
              <a:rPr lang="cs-CZ" sz="2000" dirty="0" err="1"/>
              <a:t>recommendation</a:t>
            </a:r>
            <a:endParaRPr lang="cs-CZ" sz="2000" dirty="0"/>
          </a:p>
          <a:p>
            <a:pPr lvl="1"/>
            <a:r>
              <a:rPr lang="cs-CZ" sz="1650" dirty="0"/>
              <a:t>Set </a:t>
            </a:r>
            <a:r>
              <a:rPr lang="cs-CZ" sz="1650" dirty="0" err="1"/>
              <a:t>of</a:t>
            </a:r>
            <a:r>
              <a:rPr lang="cs-CZ" sz="1650" dirty="0"/>
              <a:t> user </a:t>
            </a:r>
            <a:r>
              <a:rPr lang="cs-CZ" sz="1650" dirty="0" err="1"/>
              <a:t>profiles</a:t>
            </a:r>
            <a:endParaRPr lang="cs-CZ" sz="1650" dirty="0"/>
          </a:p>
          <a:p>
            <a:pPr lvl="1"/>
            <a:r>
              <a:rPr lang="cs-CZ" sz="1650" dirty="0"/>
              <a:t>Stream </a:t>
            </a:r>
            <a:r>
              <a:rPr lang="cs-CZ" sz="1650" dirty="0" err="1"/>
              <a:t>of</a:t>
            </a:r>
            <a:r>
              <a:rPr lang="cs-CZ" sz="1650" dirty="0"/>
              <a:t> </a:t>
            </a:r>
            <a:r>
              <a:rPr lang="cs-CZ" sz="1650" dirty="0" err="1"/>
              <a:t>published</a:t>
            </a:r>
            <a:r>
              <a:rPr lang="cs-CZ" sz="1650" dirty="0"/>
              <a:t> data</a:t>
            </a:r>
          </a:p>
          <a:p>
            <a:pPr lvl="1"/>
            <a:r>
              <a:rPr lang="cs-CZ" sz="1650" dirty="0" err="1"/>
              <a:t>Recommend</a:t>
            </a:r>
            <a:r>
              <a:rPr lang="cs-CZ" sz="1650" dirty="0"/>
              <a:t> </a:t>
            </a:r>
            <a:r>
              <a:rPr lang="cs-CZ" sz="1650" dirty="0" err="1"/>
              <a:t>published</a:t>
            </a:r>
            <a:r>
              <a:rPr lang="cs-CZ" sz="1650" dirty="0"/>
              <a:t> data to </a:t>
            </a:r>
            <a:r>
              <a:rPr lang="cs-CZ" sz="1650" dirty="0" err="1"/>
              <a:t>the</a:t>
            </a:r>
            <a:r>
              <a:rPr lang="cs-CZ" sz="1650" dirty="0"/>
              <a:t> </a:t>
            </a:r>
            <a:r>
              <a:rPr lang="cs-CZ" sz="1650" dirty="0" err="1"/>
              <a:t>users</a:t>
            </a:r>
            <a:endParaRPr lang="cs-CZ" sz="165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pPr/>
              <a:t>74</a:t>
            </a:fld>
            <a:endParaRPr lang="cs-CZ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1512918" y="3149388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F73D5B-3196-4E62-8B1E-185605D23CA2}"/>
              </a:ext>
            </a:extLst>
          </p:cNvPr>
          <p:cNvSpPr txBox="1"/>
          <p:nvPr/>
        </p:nvSpPr>
        <p:spPr>
          <a:xfrm>
            <a:off x="422857" y="323545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Stream</a:t>
            </a:r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2090156" y="313927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2667394" y="313927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3244632" y="3132763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3826827" y="3129824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4423510" y="3132763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5000748" y="3139273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5577986" y="3139272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6155224" y="313276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6737419" y="3129824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3161353" y="2610196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3846996" y="2663071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1987632" y="269479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6237697" y="26653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2510824" y="4542986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3539339" y="4542986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443360" y="3905727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User</a:t>
            </a:r>
            <a:br>
              <a:rPr lang="cs-CZ" dirty="0"/>
            </a:br>
            <a:r>
              <a:rPr lang="cs-CZ" dirty="0" err="1"/>
              <a:t>profiles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3488504" y="409850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Recommended</a:t>
            </a:r>
            <a:r>
              <a:rPr lang="cs-CZ" dirty="0"/>
              <a:t> </a:t>
            </a:r>
            <a:r>
              <a:rPr lang="cs-CZ" dirty="0" err="1"/>
              <a:t>items</a:t>
            </a:r>
            <a:endParaRPr lang="cs-CZ" dirty="0"/>
          </a:p>
        </p:txBody>
      </p:sp>
      <p:sp>
        <p:nvSpPr>
          <p:cNvPr id="27" name="Veselý obličej 26">
            <a:extLst>
              <a:ext uri="{FF2B5EF4-FFF2-40B4-BE49-F238E27FC236}">
                <a16:creationId xmlns:a16="http://schemas.microsoft.com/office/drawing/2014/main" id="{E58532D3-5029-4E8D-9B13-C74B33142D37}"/>
              </a:ext>
            </a:extLst>
          </p:cNvPr>
          <p:cNvSpPr/>
          <p:nvPr/>
        </p:nvSpPr>
        <p:spPr>
          <a:xfrm>
            <a:off x="2830877" y="4617878"/>
            <a:ext cx="369419" cy="369419"/>
          </a:xfrm>
          <a:prstGeom prst="smileyFac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eselý obličej 27">
            <a:extLst>
              <a:ext uri="{FF2B5EF4-FFF2-40B4-BE49-F238E27FC236}">
                <a16:creationId xmlns:a16="http://schemas.microsoft.com/office/drawing/2014/main" id="{9C68E320-8A8E-4B5E-8BAF-1293A44805BB}"/>
              </a:ext>
            </a:extLst>
          </p:cNvPr>
          <p:cNvSpPr/>
          <p:nvPr/>
        </p:nvSpPr>
        <p:spPr>
          <a:xfrm>
            <a:off x="2830877" y="5083647"/>
            <a:ext cx="369419" cy="369419"/>
          </a:xfrm>
          <a:prstGeom prst="smileyFac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eselý obličej 28">
            <a:extLst>
              <a:ext uri="{FF2B5EF4-FFF2-40B4-BE49-F238E27FC236}">
                <a16:creationId xmlns:a16="http://schemas.microsoft.com/office/drawing/2014/main" id="{6347F5F9-A16A-4618-8598-1954B54CA049}"/>
              </a:ext>
            </a:extLst>
          </p:cNvPr>
          <p:cNvSpPr/>
          <p:nvPr/>
        </p:nvSpPr>
        <p:spPr>
          <a:xfrm>
            <a:off x="2830877" y="5563175"/>
            <a:ext cx="369419" cy="369419"/>
          </a:xfrm>
          <a:prstGeom prst="smileyFac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4008994" y="4591753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4483708" y="4591753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4974430" y="4591753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4007448" y="509361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4482162" y="5093612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4972884" y="509361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4009762" y="5563175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4484476" y="5563175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4975198" y="5563175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3161353" y="3951969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5680362" y="3951969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4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D3673-F2BB-44D5-A30D-7FA55870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15172"/>
            <a:ext cx="7200900" cy="1142385"/>
          </a:xfrm>
        </p:spPr>
        <p:txBody>
          <a:bodyPr anchor="t"/>
          <a:lstStyle/>
          <a:p>
            <a:r>
              <a:rPr lang="cs-CZ" dirty="0" err="1"/>
              <a:t>Content-Based</a:t>
            </a:r>
            <a:r>
              <a:rPr lang="cs-CZ" dirty="0"/>
              <a:t> </a:t>
            </a:r>
            <a:r>
              <a:rPr lang="cs-CZ" dirty="0" err="1"/>
              <a:t>Recommendation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52722-28B7-4983-9642-3EBF7C0A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793536"/>
            <a:ext cx="8496300" cy="4829504"/>
          </a:xfrm>
        </p:spPr>
        <p:txBody>
          <a:bodyPr>
            <a:noAutofit/>
          </a:bodyPr>
          <a:lstStyle/>
          <a:p>
            <a:pPr lvl="1"/>
            <a:r>
              <a:rPr lang="cs-CZ" sz="1850" dirty="0" err="1"/>
              <a:t>Metric</a:t>
            </a:r>
            <a:r>
              <a:rPr lang="cs-CZ" sz="1850" dirty="0"/>
              <a:t> </a:t>
            </a:r>
            <a:r>
              <a:rPr lang="cs-CZ" sz="1850" dirty="0" err="1"/>
              <a:t>space</a:t>
            </a:r>
            <a:r>
              <a:rPr lang="cs-CZ" sz="1850" dirty="0"/>
              <a:t> M = (D, d)</a:t>
            </a:r>
          </a:p>
          <a:p>
            <a:pPr lvl="2"/>
            <a:r>
              <a:rPr lang="cs-CZ" sz="1700" dirty="0" err="1"/>
              <a:t>Domain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D (</a:t>
            </a:r>
            <a:r>
              <a:rPr lang="cs-CZ" sz="1700" dirty="0" err="1"/>
              <a:t>often</a:t>
            </a:r>
            <a:r>
              <a:rPr lang="cs-CZ" sz="1700" dirty="0"/>
              <a:t> </a:t>
            </a:r>
            <a:r>
              <a:rPr lang="cs-CZ" sz="1700" dirty="0" err="1"/>
              <a:t>high-dimensional</a:t>
            </a:r>
            <a:r>
              <a:rPr lang="cs-CZ" sz="1700" dirty="0"/>
              <a:t> </a:t>
            </a:r>
            <a:r>
              <a:rPr lang="cs-CZ" sz="1700" dirty="0" err="1"/>
              <a:t>vectors</a:t>
            </a:r>
            <a:r>
              <a:rPr lang="cs-CZ" sz="1700" dirty="0"/>
              <a:t>)</a:t>
            </a:r>
          </a:p>
          <a:p>
            <a:pPr lvl="2"/>
            <a:r>
              <a:rPr lang="cs-CZ" sz="1700" dirty="0"/>
              <a:t>Distance </a:t>
            </a:r>
            <a:r>
              <a:rPr lang="cs-CZ" sz="1700" dirty="0" err="1"/>
              <a:t>function</a:t>
            </a:r>
            <a:r>
              <a:rPr lang="cs-CZ" sz="1700" dirty="0"/>
              <a:t> </a:t>
            </a:r>
            <a:r>
              <a:rPr lang="cs-CZ" sz="1700" dirty="0">
                <a:ea typeface="Cambria Math" panose="02040503050406030204" pitchFamily="18" charset="0"/>
              </a:rPr>
              <a:t>d: D x D → </a:t>
            </a:r>
            <a:r>
              <a:rPr lang="cs-CZ" sz="1700" b="1" dirty="0">
                <a:ea typeface="Cambria Math" panose="02040503050406030204" pitchFamily="18" charset="0"/>
              </a:rPr>
              <a:t>R</a:t>
            </a:r>
            <a:r>
              <a:rPr lang="cs-CZ" sz="1700" dirty="0">
                <a:ea typeface="Cambria Math" panose="02040503050406030204" pitchFamily="18" charset="0"/>
              </a:rPr>
              <a:t> </a:t>
            </a:r>
            <a:r>
              <a:rPr lang="cs-CZ" sz="1700" dirty="0" err="1"/>
              <a:t>determines</a:t>
            </a:r>
            <a:r>
              <a:rPr lang="cs-CZ" sz="1700" dirty="0"/>
              <a:t>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similarity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two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(</a:t>
            </a:r>
            <a:r>
              <a:rPr lang="cs-CZ" sz="1700" dirty="0" err="1"/>
              <a:t>e.g</a:t>
            </a:r>
            <a:r>
              <a:rPr lang="cs-CZ" sz="1700" dirty="0"/>
              <a:t>., </a:t>
            </a:r>
            <a:r>
              <a:rPr lang="cs-CZ" sz="1700" dirty="0" err="1"/>
              <a:t>Euclidean</a:t>
            </a:r>
            <a:r>
              <a:rPr lang="cs-CZ" sz="1700" dirty="0"/>
              <a:t> distance)</a:t>
            </a:r>
          </a:p>
          <a:p>
            <a:pPr lvl="1"/>
            <a:r>
              <a:rPr lang="cs-CZ" sz="1850" dirty="0" err="1"/>
              <a:t>Content-based</a:t>
            </a:r>
            <a:r>
              <a:rPr lang="cs-CZ" sz="1850" dirty="0"/>
              <a:t> </a:t>
            </a:r>
            <a:r>
              <a:rPr lang="cs-CZ" sz="1850" dirty="0" err="1"/>
              <a:t>recommendation</a:t>
            </a:r>
            <a:endParaRPr lang="cs-CZ" sz="1850" dirty="0"/>
          </a:p>
          <a:p>
            <a:pPr lvl="2"/>
            <a:r>
              <a:rPr lang="cs-CZ" sz="1700" dirty="0" err="1"/>
              <a:t>Represent</a:t>
            </a:r>
            <a:r>
              <a:rPr lang="cs-CZ" sz="1700" dirty="0"/>
              <a:t> </a:t>
            </a:r>
            <a:r>
              <a:rPr lang="cs-CZ" sz="1700" dirty="0">
                <a:solidFill>
                  <a:srgbClr val="FF0000"/>
                </a:solidFill>
              </a:rPr>
              <a:t>stream </a:t>
            </a:r>
            <a:r>
              <a:rPr lang="cs-CZ" sz="1700" dirty="0" err="1">
                <a:solidFill>
                  <a:srgbClr val="FF0000"/>
                </a:solidFill>
              </a:rPr>
              <a:t>objects</a:t>
            </a:r>
            <a:r>
              <a:rPr lang="cs-CZ" sz="1700" dirty="0">
                <a:solidFill>
                  <a:srgbClr val="FF0000"/>
                </a:solidFill>
              </a:rPr>
              <a:t> and </a:t>
            </a:r>
            <a:r>
              <a:rPr lang="cs-CZ" sz="1700" dirty="0" err="1">
                <a:solidFill>
                  <a:srgbClr val="FF0000"/>
                </a:solidFill>
              </a:rPr>
              <a:t>users</a:t>
            </a:r>
            <a:r>
              <a:rPr lang="cs-CZ" sz="1700" dirty="0">
                <a:solidFill>
                  <a:srgbClr val="FF0000"/>
                </a:solidFill>
              </a:rPr>
              <a:t>‘ </a:t>
            </a:r>
            <a:r>
              <a:rPr lang="cs-CZ" sz="1700" dirty="0" err="1">
                <a:solidFill>
                  <a:srgbClr val="FF0000"/>
                </a:solidFill>
              </a:rPr>
              <a:t>preferences</a:t>
            </a:r>
            <a:r>
              <a:rPr lang="cs-CZ" sz="1700" dirty="0">
                <a:solidFill>
                  <a:srgbClr val="FF0000"/>
                </a:solidFill>
              </a:rPr>
              <a:t> in </a:t>
            </a:r>
            <a:r>
              <a:rPr lang="cs-CZ" sz="1700" dirty="0" err="1">
                <a:solidFill>
                  <a:srgbClr val="FF0000"/>
                </a:solidFill>
              </a:rPr>
              <a:t>the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same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domain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/>
              <a:t>D</a:t>
            </a:r>
          </a:p>
          <a:p>
            <a:pPr lvl="2"/>
            <a:r>
              <a:rPr lang="cs-CZ" sz="1700" dirty="0" err="1">
                <a:solidFill>
                  <a:srgbClr val="FF0000"/>
                </a:solidFill>
              </a:rPr>
              <a:t>Recommend</a:t>
            </a:r>
            <a:r>
              <a:rPr lang="cs-CZ" sz="1700" dirty="0"/>
              <a:t> </a:t>
            </a:r>
            <a:r>
              <a:rPr lang="cs-CZ" sz="1700" dirty="0" err="1"/>
              <a:t>each</a:t>
            </a:r>
            <a:r>
              <a:rPr lang="cs-CZ" sz="1700" dirty="0"/>
              <a:t> user </a:t>
            </a:r>
            <a:r>
              <a:rPr lang="cs-CZ" sz="1700" dirty="0" err="1"/>
              <a:t>with</a:t>
            </a:r>
            <a:r>
              <a:rPr lang="cs-CZ" sz="1700" dirty="0"/>
              <a:t> </a:t>
            </a:r>
            <a:r>
              <a:rPr lang="cs-CZ" sz="1700" dirty="0" err="1"/>
              <a:t>their</a:t>
            </a:r>
            <a:r>
              <a:rPr lang="cs-CZ" sz="1700" dirty="0"/>
              <a:t> </a:t>
            </a:r>
            <a:r>
              <a:rPr lang="cs-CZ" sz="1700" i="1" dirty="0">
                <a:solidFill>
                  <a:srgbClr val="FF0000"/>
                </a:solidFill>
              </a:rPr>
              <a:t>k </a:t>
            </a:r>
            <a:r>
              <a:rPr lang="cs-CZ" sz="1700" dirty="0" err="1">
                <a:solidFill>
                  <a:srgbClr val="FF0000"/>
                </a:solidFill>
              </a:rPr>
              <a:t>nearest</a:t>
            </a:r>
            <a:r>
              <a:rPr lang="cs-CZ" sz="1700" dirty="0">
                <a:solidFill>
                  <a:srgbClr val="FF0000"/>
                </a:solidFill>
              </a:rPr>
              <a:t> stream </a:t>
            </a:r>
            <a:r>
              <a:rPr lang="cs-CZ" sz="1700" dirty="0" err="1">
                <a:solidFill>
                  <a:srgbClr val="FF0000"/>
                </a:solidFill>
              </a:rPr>
              <a:t>objects</a:t>
            </a:r>
            <a:r>
              <a:rPr lang="cs-CZ" sz="1700" dirty="0"/>
              <a:t>, </a:t>
            </a:r>
            <a:r>
              <a:rPr lang="cs-CZ" sz="1700" dirty="0" err="1"/>
              <a:t>i.e</a:t>
            </a:r>
            <a:r>
              <a:rPr lang="cs-CZ" sz="1700" dirty="0"/>
              <a:t>.,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endParaRPr lang="cs-CZ" sz="17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2718AA-3EA4-492D-B396-BAB99020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pPr/>
              <a:t>75</a:t>
            </a:fld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51AC478-874A-48E8-AD46-F0A5725340D8}"/>
              </a:ext>
            </a:extLst>
          </p:cNvPr>
          <p:cNvSpPr/>
          <p:nvPr/>
        </p:nvSpPr>
        <p:spPr>
          <a:xfrm>
            <a:off x="3076880" y="4220253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861DB768-460C-49F0-ACB6-8B954C95B158}"/>
              </a:ext>
            </a:extLst>
          </p:cNvPr>
          <p:cNvCxnSpPr>
            <a:cxnSpLocks/>
          </p:cNvCxnSpPr>
          <p:nvPr/>
        </p:nvCxnSpPr>
        <p:spPr>
          <a:xfrm>
            <a:off x="4105395" y="4220253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4EFA2F-14B7-4AB8-85CA-0A0404CC8B62}"/>
              </a:ext>
            </a:extLst>
          </p:cNvPr>
          <p:cNvSpPr txBox="1"/>
          <p:nvPr/>
        </p:nvSpPr>
        <p:spPr>
          <a:xfrm>
            <a:off x="2583730" y="3253849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</a:t>
            </a:r>
          </a:p>
          <a:p>
            <a:r>
              <a:rPr lang="cs-CZ" dirty="0" err="1"/>
              <a:t>preferences</a:t>
            </a: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CF1E59-9156-42DD-AC15-DF5FBB0A178C}"/>
              </a:ext>
            </a:extLst>
          </p:cNvPr>
          <p:cNvSpPr txBox="1"/>
          <p:nvPr/>
        </p:nvSpPr>
        <p:spPr>
          <a:xfrm>
            <a:off x="4543350" y="3567634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Recommended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stream </a:t>
            </a:r>
            <a:r>
              <a:rPr lang="cs-CZ" dirty="0" err="1"/>
              <a:t>objects</a:t>
            </a:r>
            <a:endParaRPr lang="cs-CZ" dirty="0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A961DF59-5D91-4F1C-8302-53C03CB7FF11}"/>
              </a:ext>
            </a:extLst>
          </p:cNvPr>
          <p:cNvSpPr/>
          <p:nvPr/>
        </p:nvSpPr>
        <p:spPr>
          <a:xfrm>
            <a:off x="4575050" y="4269020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6C4F153D-D10D-4623-A9A6-9A1D867BC3CD}"/>
              </a:ext>
            </a:extLst>
          </p:cNvPr>
          <p:cNvSpPr/>
          <p:nvPr/>
        </p:nvSpPr>
        <p:spPr>
          <a:xfrm>
            <a:off x="5049764" y="4269020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572E5A1F-059A-476F-94F0-A2FF996A475F}"/>
              </a:ext>
            </a:extLst>
          </p:cNvPr>
          <p:cNvSpPr/>
          <p:nvPr/>
        </p:nvSpPr>
        <p:spPr>
          <a:xfrm>
            <a:off x="5540486" y="4269020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4E714AE3-D6BD-4B75-9A89-F01CA9DAE5D7}"/>
              </a:ext>
            </a:extLst>
          </p:cNvPr>
          <p:cNvSpPr/>
          <p:nvPr/>
        </p:nvSpPr>
        <p:spPr>
          <a:xfrm>
            <a:off x="4573504" y="4770879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: ohnutý roh 15">
            <a:extLst>
              <a:ext uri="{FF2B5EF4-FFF2-40B4-BE49-F238E27FC236}">
                <a16:creationId xmlns:a16="http://schemas.microsoft.com/office/drawing/2014/main" id="{F9326BF7-FF6C-4BB3-BCC3-1B16C95510F4}"/>
              </a:ext>
            </a:extLst>
          </p:cNvPr>
          <p:cNvSpPr/>
          <p:nvPr/>
        </p:nvSpPr>
        <p:spPr>
          <a:xfrm>
            <a:off x="5048218" y="4770879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: ohnutý roh 16">
            <a:extLst>
              <a:ext uri="{FF2B5EF4-FFF2-40B4-BE49-F238E27FC236}">
                <a16:creationId xmlns:a16="http://schemas.microsoft.com/office/drawing/2014/main" id="{32E4B8A2-E140-43DE-9C4A-098168D6F28C}"/>
              </a:ext>
            </a:extLst>
          </p:cNvPr>
          <p:cNvSpPr/>
          <p:nvPr/>
        </p:nvSpPr>
        <p:spPr>
          <a:xfrm>
            <a:off x="5538940" y="4770879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ohnutý roh 17">
            <a:extLst>
              <a:ext uri="{FF2B5EF4-FFF2-40B4-BE49-F238E27FC236}">
                <a16:creationId xmlns:a16="http://schemas.microsoft.com/office/drawing/2014/main" id="{159F467E-8D94-499E-A72D-DA3B7CA02CE0}"/>
              </a:ext>
            </a:extLst>
          </p:cNvPr>
          <p:cNvSpPr/>
          <p:nvPr/>
        </p:nvSpPr>
        <p:spPr>
          <a:xfrm>
            <a:off x="4575818" y="524044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: ohnutý roh 18">
            <a:extLst>
              <a:ext uri="{FF2B5EF4-FFF2-40B4-BE49-F238E27FC236}">
                <a16:creationId xmlns:a16="http://schemas.microsoft.com/office/drawing/2014/main" id="{07A26EF3-9E56-4D51-8BDE-229B9325EBD9}"/>
              </a:ext>
            </a:extLst>
          </p:cNvPr>
          <p:cNvSpPr/>
          <p:nvPr/>
        </p:nvSpPr>
        <p:spPr>
          <a:xfrm>
            <a:off x="5050532" y="524044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: ohnutý roh 19">
            <a:extLst>
              <a:ext uri="{FF2B5EF4-FFF2-40B4-BE49-F238E27FC236}">
                <a16:creationId xmlns:a16="http://schemas.microsoft.com/office/drawing/2014/main" id="{F4ABB07D-8FA1-41C6-B91B-23FE8AE03156}"/>
              </a:ext>
            </a:extLst>
          </p:cNvPr>
          <p:cNvSpPr/>
          <p:nvPr/>
        </p:nvSpPr>
        <p:spPr>
          <a:xfrm>
            <a:off x="5541254" y="5240442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: ohnutý roh 20">
            <a:extLst>
              <a:ext uri="{FF2B5EF4-FFF2-40B4-BE49-F238E27FC236}">
                <a16:creationId xmlns:a16="http://schemas.microsoft.com/office/drawing/2014/main" id="{138903AD-33CC-432A-B595-F981C76CA472}"/>
              </a:ext>
            </a:extLst>
          </p:cNvPr>
          <p:cNvSpPr/>
          <p:nvPr/>
        </p:nvSpPr>
        <p:spPr>
          <a:xfrm>
            <a:off x="3405748" y="4269788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: ohnutý roh 21">
            <a:extLst>
              <a:ext uri="{FF2B5EF4-FFF2-40B4-BE49-F238E27FC236}">
                <a16:creationId xmlns:a16="http://schemas.microsoft.com/office/drawing/2014/main" id="{888327A7-9494-4773-B109-98C4659C288A}"/>
              </a:ext>
            </a:extLst>
          </p:cNvPr>
          <p:cNvSpPr/>
          <p:nvPr/>
        </p:nvSpPr>
        <p:spPr>
          <a:xfrm>
            <a:off x="3411358" y="4767583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: ohnutý roh 22">
            <a:extLst>
              <a:ext uri="{FF2B5EF4-FFF2-40B4-BE49-F238E27FC236}">
                <a16:creationId xmlns:a16="http://schemas.microsoft.com/office/drawing/2014/main" id="{32CE2A25-7064-4B14-A51A-5FF401C7C3EF}"/>
              </a:ext>
            </a:extLst>
          </p:cNvPr>
          <p:cNvSpPr/>
          <p:nvPr/>
        </p:nvSpPr>
        <p:spPr>
          <a:xfrm>
            <a:off x="3411358" y="5232403"/>
            <a:ext cx="320941" cy="359454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8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998983" y="6289679"/>
            <a:ext cx="689162" cy="222436"/>
          </a:xfrm>
        </p:spPr>
        <p:txBody>
          <a:bodyPr/>
          <a:lstStyle/>
          <a:p>
            <a:fld id="{E31375A4-56A4-47D6-9801-1991572033F7}" type="slidenum">
              <a:rPr lang="cs-CZ" smtClean="0"/>
              <a:pPr/>
              <a:t>76</a:t>
            </a:fld>
            <a:endParaRPr lang="cs-CZ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</p:spTree>
    <p:extLst>
      <p:ext uri="{BB962C8B-B14F-4D97-AF65-F5344CB8AC3E}">
        <p14:creationId xmlns:p14="http://schemas.microsoft.com/office/powerpoint/2010/main" val="27092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998983" y="6289679"/>
            <a:ext cx="689162" cy="222436"/>
          </a:xfrm>
        </p:spPr>
        <p:txBody>
          <a:bodyPr/>
          <a:lstStyle/>
          <a:p>
            <a:fld id="{E31375A4-56A4-47D6-9801-1991572033F7}" type="slidenum">
              <a:rPr lang="cs-CZ" smtClean="0"/>
              <a:pPr/>
              <a:t>77</a:t>
            </a:fld>
            <a:endParaRPr lang="cs-CZ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2BD85D8-3D41-42C8-936C-AA70A1180A66}"/>
              </a:ext>
            </a:extLst>
          </p:cNvPr>
          <p:cNvGrpSpPr/>
          <p:nvPr/>
        </p:nvGrpSpPr>
        <p:grpSpPr>
          <a:xfrm>
            <a:off x="7423200" y="4017583"/>
            <a:ext cx="706903" cy="1987825"/>
            <a:chOff x="5762508" y="3105226"/>
            <a:chExt cx="706903" cy="1987825"/>
          </a:xfrm>
        </p:grpSpPr>
        <p:cxnSp>
          <p:nvCxnSpPr>
            <p:cNvPr id="45" name="Přímá spojnice se šipkou 44">
              <a:extLst>
                <a:ext uri="{FF2B5EF4-FFF2-40B4-BE49-F238E27FC236}">
                  <a16:creationId xmlns:a16="http://schemas.microsoft.com/office/drawing/2014/main" id="{3DD1558E-E888-4587-BF7A-36499FE1A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5804" y="3105226"/>
              <a:ext cx="618878" cy="910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8A2A6A51-7981-45FF-920D-006342475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7910" y="3144068"/>
              <a:ext cx="610069" cy="1336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se šipkou 47">
              <a:extLst>
                <a:ext uri="{FF2B5EF4-FFF2-40B4-BE49-F238E27FC236}">
                  <a16:creationId xmlns:a16="http://schemas.microsoft.com/office/drawing/2014/main" id="{091E6CF8-7A3C-4ECC-AC51-319AE5FDC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2508" y="3150577"/>
              <a:ext cx="706903" cy="1942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599CB2FA-F930-4C15-BD5A-8E2BFDAD829F}"/>
                </a:ext>
              </a:extLst>
            </p:cNvPr>
            <p:cNvSpPr txBox="1"/>
            <p:nvPr/>
          </p:nvSpPr>
          <p:spPr>
            <a:xfrm>
              <a:off x="6113009" y="389589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4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8"/>
            <a:ext cx="7200900" cy="463812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kNN</a:t>
            </a:r>
            <a:r>
              <a:rPr lang="cs-CZ" dirty="0"/>
              <a:t>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998983" y="6289679"/>
            <a:ext cx="689162" cy="222436"/>
          </a:xfrm>
        </p:spPr>
        <p:txBody>
          <a:bodyPr/>
          <a:lstStyle/>
          <a:p>
            <a:fld id="{E31375A4-56A4-47D6-9801-1991572033F7}" type="slidenum">
              <a:rPr lang="cs-CZ" smtClean="0"/>
              <a:pPr/>
              <a:t>78</a:t>
            </a:fld>
            <a:endParaRPr lang="cs-CZ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3140738" y="3232167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717976" y="322205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4295214" y="3222051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872452" y="3215542"/>
            <a:ext cx="415636" cy="465513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5454647" y="3212603"/>
            <a:ext cx="415636" cy="465513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6051330" y="3215542"/>
            <a:ext cx="415636" cy="465513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6628568" y="3222052"/>
            <a:ext cx="415636" cy="465513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7205806" y="3222051"/>
            <a:ext cx="415636" cy="465513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26D1ACB3-61EA-43E8-AE61-018368658A39}"/>
              </a:ext>
            </a:extLst>
          </p:cNvPr>
          <p:cNvSpPr/>
          <p:nvPr/>
        </p:nvSpPr>
        <p:spPr>
          <a:xfrm>
            <a:off x="7783044" y="3215542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ohnutý roh 14">
            <a:extLst>
              <a:ext uri="{FF2B5EF4-FFF2-40B4-BE49-F238E27FC236}">
                <a16:creationId xmlns:a16="http://schemas.microsoft.com/office/drawing/2014/main" id="{2A2D4DCE-B318-45F4-A2E7-F4645B8412E7}"/>
              </a:ext>
            </a:extLst>
          </p:cNvPr>
          <p:cNvSpPr/>
          <p:nvPr/>
        </p:nvSpPr>
        <p:spPr>
          <a:xfrm>
            <a:off x="8365239" y="3212603"/>
            <a:ext cx="415636" cy="465513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754366-9FB7-499B-8252-00A65F70BD2C}"/>
              </a:ext>
            </a:extLst>
          </p:cNvPr>
          <p:cNvSpPr/>
          <p:nvPr/>
        </p:nvSpPr>
        <p:spPr>
          <a:xfrm>
            <a:off x="4789173" y="2692975"/>
            <a:ext cx="2910592" cy="1346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AEFB72-E6D6-4A8A-80BA-B090DA9F4E4C}"/>
              </a:ext>
            </a:extLst>
          </p:cNvPr>
          <p:cNvSpPr txBox="1"/>
          <p:nvPr/>
        </p:nvSpPr>
        <p:spPr>
          <a:xfrm>
            <a:off x="5474816" y="2745850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</a:t>
            </a:r>
            <a:r>
              <a:rPr lang="cs-CZ" dirty="0" err="1"/>
              <a:t>window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0245122-6E21-4559-9DE3-A3C1E129F4F8}"/>
              </a:ext>
            </a:extLst>
          </p:cNvPr>
          <p:cNvSpPr txBox="1"/>
          <p:nvPr/>
        </p:nvSpPr>
        <p:spPr>
          <a:xfrm>
            <a:off x="3615452" y="2895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Past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E113878-9BB8-4A18-8DD4-40D1CC25C7AA}"/>
              </a:ext>
            </a:extLst>
          </p:cNvPr>
          <p:cNvSpPr txBox="1"/>
          <p:nvPr/>
        </p:nvSpPr>
        <p:spPr>
          <a:xfrm>
            <a:off x="7865517" y="28449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Future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4138644" y="4625765"/>
            <a:ext cx="3183538" cy="15010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5167159" y="4625765"/>
            <a:ext cx="0" cy="15010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2813889" y="3969386"/>
            <a:ext cx="22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Users</a:t>
            </a:r>
            <a:r>
              <a:rPr lang="cs-CZ" dirty="0"/>
              <a:t>‘ </a:t>
            </a:r>
            <a:r>
              <a:rPr lang="cs-CZ" dirty="0" err="1"/>
              <a:t>preferences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5716119" y="41676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3NN </a:t>
            </a:r>
            <a:r>
              <a:rPr lang="cs-CZ" dirty="0" err="1"/>
              <a:t>join</a:t>
            </a:r>
            <a:endParaRPr lang="cs-CZ" dirty="0"/>
          </a:p>
        </p:txBody>
      </p:sp>
      <p:sp>
        <p:nvSpPr>
          <p:cNvPr id="30" name="Obdélník: ohnutý roh 29">
            <a:extLst>
              <a:ext uri="{FF2B5EF4-FFF2-40B4-BE49-F238E27FC236}">
                <a16:creationId xmlns:a16="http://schemas.microsoft.com/office/drawing/2014/main" id="{748C8FA2-5465-4430-A867-6275D2E90ECC}"/>
              </a:ext>
            </a:extLst>
          </p:cNvPr>
          <p:cNvSpPr/>
          <p:nvPr/>
        </p:nvSpPr>
        <p:spPr>
          <a:xfrm>
            <a:off x="5636814" y="4674532"/>
            <a:ext cx="320941" cy="359454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: ohnutý roh 30">
            <a:extLst>
              <a:ext uri="{FF2B5EF4-FFF2-40B4-BE49-F238E27FC236}">
                <a16:creationId xmlns:a16="http://schemas.microsoft.com/office/drawing/2014/main" id="{1DBBFCF9-51DC-42D8-BCC7-482732667971}"/>
              </a:ext>
            </a:extLst>
          </p:cNvPr>
          <p:cNvSpPr/>
          <p:nvPr/>
        </p:nvSpPr>
        <p:spPr>
          <a:xfrm>
            <a:off x="6111528" y="4674532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ohnutý roh 31">
            <a:extLst>
              <a:ext uri="{FF2B5EF4-FFF2-40B4-BE49-F238E27FC236}">
                <a16:creationId xmlns:a16="http://schemas.microsoft.com/office/drawing/2014/main" id="{7587EC89-A8B9-4188-981A-1193E25AEE17}"/>
              </a:ext>
            </a:extLst>
          </p:cNvPr>
          <p:cNvSpPr/>
          <p:nvPr/>
        </p:nvSpPr>
        <p:spPr>
          <a:xfrm>
            <a:off x="6602250" y="4674532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: ohnutý roh 32">
            <a:extLst>
              <a:ext uri="{FF2B5EF4-FFF2-40B4-BE49-F238E27FC236}">
                <a16:creationId xmlns:a16="http://schemas.microsoft.com/office/drawing/2014/main" id="{FCDBAF24-A619-4023-B33B-DC5063B9FEF8}"/>
              </a:ext>
            </a:extLst>
          </p:cNvPr>
          <p:cNvSpPr/>
          <p:nvPr/>
        </p:nvSpPr>
        <p:spPr>
          <a:xfrm>
            <a:off x="5635268" y="5176391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: ohnutý roh 33">
            <a:extLst>
              <a:ext uri="{FF2B5EF4-FFF2-40B4-BE49-F238E27FC236}">
                <a16:creationId xmlns:a16="http://schemas.microsoft.com/office/drawing/2014/main" id="{B42601D1-A77B-4CCD-B513-22BD9484DA9D}"/>
              </a:ext>
            </a:extLst>
          </p:cNvPr>
          <p:cNvSpPr/>
          <p:nvPr/>
        </p:nvSpPr>
        <p:spPr>
          <a:xfrm>
            <a:off x="6109982" y="5176391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: ohnutý roh 34">
            <a:extLst>
              <a:ext uri="{FF2B5EF4-FFF2-40B4-BE49-F238E27FC236}">
                <a16:creationId xmlns:a16="http://schemas.microsoft.com/office/drawing/2014/main" id="{2C9F55C5-F6C2-4225-956C-E0811430E772}"/>
              </a:ext>
            </a:extLst>
          </p:cNvPr>
          <p:cNvSpPr/>
          <p:nvPr/>
        </p:nvSpPr>
        <p:spPr>
          <a:xfrm>
            <a:off x="6600704" y="5176391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: ohnutý roh 35">
            <a:extLst>
              <a:ext uri="{FF2B5EF4-FFF2-40B4-BE49-F238E27FC236}">
                <a16:creationId xmlns:a16="http://schemas.microsoft.com/office/drawing/2014/main" id="{190F88DA-D144-4945-AD83-4428EDED2B3D}"/>
              </a:ext>
            </a:extLst>
          </p:cNvPr>
          <p:cNvSpPr/>
          <p:nvPr/>
        </p:nvSpPr>
        <p:spPr>
          <a:xfrm>
            <a:off x="5637582" y="5645954"/>
            <a:ext cx="320941" cy="359454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: ohnutý roh 36">
            <a:extLst>
              <a:ext uri="{FF2B5EF4-FFF2-40B4-BE49-F238E27FC236}">
                <a16:creationId xmlns:a16="http://schemas.microsoft.com/office/drawing/2014/main" id="{41529D52-7526-4D75-AE84-246C06F9F8A2}"/>
              </a:ext>
            </a:extLst>
          </p:cNvPr>
          <p:cNvSpPr/>
          <p:nvPr/>
        </p:nvSpPr>
        <p:spPr>
          <a:xfrm>
            <a:off x="6112296" y="5645954"/>
            <a:ext cx="320941" cy="359454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ohnutý roh 37">
            <a:extLst>
              <a:ext uri="{FF2B5EF4-FFF2-40B4-BE49-F238E27FC236}">
                <a16:creationId xmlns:a16="http://schemas.microsoft.com/office/drawing/2014/main" id="{3391137C-BEBF-45FD-9160-3EC103391232}"/>
              </a:ext>
            </a:extLst>
          </p:cNvPr>
          <p:cNvSpPr/>
          <p:nvPr/>
        </p:nvSpPr>
        <p:spPr>
          <a:xfrm>
            <a:off x="6603018" y="5645954"/>
            <a:ext cx="320941" cy="359454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C4E1304-3A2E-43FD-A6E2-FE60BB2BD39B}"/>
              </a:ext>
            </a:extLst>
          </p:cNvPr>
          <p:cNvCxnSpPr>
            <a:cxnSpLocks/>
          </p:cNvCxnSpPr>
          <p:nvPr/>
        </p:nvCxnSpPr>
        <p:spPr>
          <a:xfrm>
            <a:off x="4789173" y="4034748"/>
            <a:ext cx="377986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76DED4D-13F0-4002-A39B-BBD12B1CF69D}"/>
              </a:ext>
            </a:extLst>
          </p:cNvPr>
          <p:cNvCxnSpPr>
            <a:cxnSpLocks/>
          </p:cNvCxnSpPr>
          <p:nvPr/>
        </p:nvCxnSpPr>
        <p:spPr>
          <a:xfrm flipH="1">
            <a:off x="7308182" y="4034748"/>
            <a:ext cx="391583" cy="591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: ohnutý roh 39">
            <a:extLst>
              <a:ext uri="{FF2B5EF4-FFF2-40B4-BE49-F238E27FC236}">
                <a16:creationId xmlns:a16="http://schemas.microsoft.com/office/drawing/2014/main" id="{3B9727EF-47AC-46BF-9553-BB94FD28F3BE}"/>
              </a:ext>
            </a:extLst>
          </p:cNvPr>
          <p:cNvSpPr/>
          <p:nvPr/>
        </p:nvSpPr>
        <p:spPr>
          <a:xfrm>
            <a:off x="4468232" y="473052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ohnutý roh 41">
            <a:extLst>
              <a:ext uri="{FF2B5EF4-FFF2-40B4-BE49-F238E27FC236}">
                <a16:creationId xmlns:a16="http://schemas.microsoft.com/office/drawing/2014/main" id="{137B8CDA-846A-4A95-BF91-4A89D52B13E9}"/>
              </a:ext>
            </a:extLst>
          </p:cNvPr>
          <p:cNvSpPr/>
          <p:nvPr/>
        </p:nvSpPr>
        <p:spPr>
          <a:xfrm>
            <a:off x="4468232" y="519525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F19C5433-79A3-4BA8-A6C3-16301B11676F}"/>
              </a:ext>
            </a:extLst>
          </p:cNvPr>
          <p:cNvSpPr/>
          <p:nvPr/>
        </p:nvSpPr>
        <p:spPr>
          <a:xfrm>
            <a:off x="4467479" y="5627864"/>
            <a:ext cx="320941" cy="35945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ástupný symbol pro obsah 2">
            <a:extLst>
              <a:ext uri="{FF2B5EF4-FFF2-40B4-BE49-F238E27FC236}">
                <a16:creationId xmlns:a16="http://schemas.microsoft.com/office/drawing/2014/main" id="{85C541F5-8094-42DB-B717-853A8BD7D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5" y="833246"/>
            <a:ext cx="8604069" cy="4645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 err="1"/>
              <a:t>Task</a:t>
            </a:r>
            <a:r>
              <a:rPr lang="cs-CZ" sz="1700" dirty="0"/>
              <a:t>: </a:t>
            </a:r>
            <a:r>
              <a:rPr lang="cs-CZ" sz="1700" dirty="0" err="1"/>
              <a:t>efficiently</a:t>
            </a:r>
            <a:r>
              <a:rPr lang="cs-CZ" sz="1700" dirty="0"/>
              <a:t> </a:t>
            </a:r>
            <a:r>
              <a:rPr lang="cs-CZ" sz="1700" dirty="0" err="1"/>
              <a:t>evaluate</a:t>
            </a:r>
            <a:r>
              <a:rPr lang="cs-CZ" sz="1700" dirty="0"/>
              <a:t> </a:t>
            </a:r>
            <a:r>
              <a:rPr lang="cs-CZ" sz="1700" dirty="0" err="1"/>
              <a:t>kNN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at</a:t>
            </a:r>
            <a:r>
              <a:rPr lang="cs-CZ" sz="1700" dirty="0"/>
              <a:t> any </a:t>
            </a:r>
            <a:r>
              <a:rPr lang="cs-CZ" sz="1700" dirty="0" err="1"/>
              <a:t>time</a:t>
            </a:r>
            <a:endParaRPr lang="cs-CZ" sz="1700" dirty="0"/>
          </a:p>
          <a:p>
            <a:r>
              <a:rPr lang="cs-CZ" sz="1700" dirty="0" err="1"/>
              <a:t>Challenge</a:t>
            </a:r>
            <a:r>
              <a:rPr lang="cs-CZ" sz="1700" dirty="0"/>
              <a:t>: </a:t>
            </a:r>
            <a:r>
              <a:rPr lang="cs-CZ" sz="1700" dirty="0" err="1"/>
              <a:t>efficient</a:t>
            </a:r>
            <a:r>
              <a:rPr lang="cs-CZ" sz="1700" dirty="0"/>
              <a:t> </a:t>
            </a:r>
            <a:r>
              <a:rPr lang="cs-CZ" sz="1700" dirty="0" err="1"/>
              <a:t>join</a:t>
            </a:r>
            <a:r>
              <a:rPr lang="cs-CZ" sz="1700" dirty="0"/>
              <a:t> </a:t>
            </a:r>
            <a:r>
              <a:rPr lang="cs-CZ" sz="1700" dirty="0" err="1"/>
              <a:t>computation</a:t>
            </a:r>
            <a:r>
              <a:rPr lang="cs-CZ" sz="1700" dirty="0"/>
              <a:t> </a:t>
            </a:r>
            <a:r>
              <a:rPr lang="cs-CZ" sz="1700" dirty="0" err="1"/>
              <a:t>having</a:t>
            </a:r>
            <a:r>
              <a:rPr lang="cs-CZ" sz="1700" dirty="0"/>
              <a:t>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query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and a lot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stream</a:t>
            </a:r>
            <a:r>
              <a:rPr lang="cs-CZ" sz="1700" dirty="0"/>
              <a:t> </a:t>
            </a:r>
            <a:r>
              <a:rPr lang="cs-CZ" sz="1700" dirty="0" err="1"/>
              <a:t>objects</a:t>
            </a:r>
            <a:r>
              <a:rPr lang="cs-CZ" sz="1700" dirty="0"/>
              <a:t> in </a:t>
            </a:r>
            <a:r>
              <a:rPr lang="cs-CZ" sz="1700" dirty="0" err="1"/>
              <a:t>the</a:t>
            </a:r>
            <a:r>
              <a:rPr lang="cs-CZ" sz="1700" dirty="0"/>
              <a:t> </a:t>
            </a:r>
            <a:r>
              <a:rPr lang="cs-CZ" sz="1700" dirty="0" err="1"/>
              <a:t>time</a:t>
            </a:r>
            <a:r>
              <a:rPr lang="cs-CZ" sz="1700" dirty="0"/>
              <a:t> </a:t>
            </a:r>
            <a:r>
              <a:rPr lang="cs-CZ" sz="1700" dirty="0" err="1"/>
              <a:t>window</a:t>
            </a:r>
            <a:endParaRPr lang="cs-CZ" sz="1700" dirty="0" err="1"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>
                <a:cs typeface="Arial"/>
              </a:rPr>
              <a:t>General </a:t>
            </a:r>
            <a:r>
              <a:rPr lang="cs-CZ" sz="1700" dirty="0" err="1">
                <a:cs typeface="Arial"/>
              </a:rPr>
              <a:t>approach</a:t>
            </a:r>
            <a:r>
              <a:rPr lang="cs-CZ" sz="1700" dirty="0">
                <a:cs typeface="Arial"/>
              </a:rPr>
              <a:t>: 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update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the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join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result</a:t>
            </a:r>
            <a:r>
              <a:rPr lang="cs-CZ" sz="1700" dirty="0">
                <a:solidFill>
                  <a:srgbClr val="FF0000"/>
                </a:solidFill>
                <a:cs typeface="Arial"/>
              </a:rPr>
              <a:t> </a:t>
            </a:r>
            <a:r>
              <a:rPr lang="cs-CZ" sz="1700" dirty="0" err="1">
                <a:solidFill>
                  <a:srgbClr val="FF0000"/>
                </a:solidFill>
                <a:cs typeface="Arial"/>
              </a:rPr>
              <a:t>continuously</a:t>
            </a:r>
            <a:endParaRPr lang="cs-CZ" sz="1700" dirty="0">
              <a:solidFill>
                <a:srgbClr val="FF0000"/>
              </a:solidFill>
              <a:cs typeface="Arial"/>
            </a:endParaRPr>
          </a:p>
          <a:p>
            <a:pPr>
              <a:spcBef>
                <a:spcPts val="1300"/>
              </a:spcBef>
            </a:pPr>
            <a:r>
              <a:rPr lang="cs-CZ" sz="1700" dirty="0" err="1">
                <a:cs typeface="Arial"/>
              </a:rPr>
              <a:t>Problem</a:t>
            </a:r>
            <a:r>
              <a:rPr lang="cs-CZ" sz="1700" dirty="0">
                <a:cs typeface="Arial"/>
              </a:rPr>
              <a:t>: a lot </a:t>
            </a:r>
            <a:r>
              <a:rPr lang="cs-CZ" sz="1700" dirty="0" err="1">
                <a:cs typeface="Arial"/>
              </a:rPr>
              <a:t>of</a:t>
            </a:r>
            <a:r>
              <a:rPr lang="cs-CZ" sz="1700" dirty="0">
                <a:cs typeface="Arial"/>
              </a:rPr>
              <a:t> </a:t>
            </a:r>
            <a:r>
              <a:rPr lang="cs-CZ" sz="1700" dirty="0" err="1">
                <a:cs typeface="Arial"/>
              </a:rPr>
              <a:t>time-consuming</a:t>
            </a:r>
            <a:r>
              <a:rPr lang="cs-CZ" sz="1700" dirty="0">
                <a:cs typeface="Arial"/>
              </a:rPr>
              <a:t> </a:t>
            </a:r>
            <a:r>
              <a:rPr lang="cs-CZ" sz="1700" dirty="0" err="1">
                <a:cs typeface="Arial"/>
              </a:rPr>
              <a:t>metric</a:t>
            </a:r>
            <a:r>
              <a:rPr lang="cs-CZ" sz="1700" dirty="0">
                <a:cs typeface="Arial"/>
              </a:rPr>
              <a:t> distance </a:t>
            </a:r>
            <a:r>
              <a:rPr lang="cs-CZ" sz="1700" dirty="0" err="1">
                <a:cs typeface="Arial"/>
              </a:rPr>
              <a:t>computations</a:t>
            </a:r>
            <a:endParaRPr lang="cs-CZ" sz="1700" dirty="0"/>
          </a:p>
          <a:p>
            <a:r>
              <a:rPr lang="cs-CZ" sz="1700" dirty="0" err="1">
                <a:solidFill>
                  <a:srgbClr val="FF0000"/>
                </a:solidFill>
              </a:rPr>
              <a:t>Approximation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technique</a:t>
            </a:r>
            <a:r>
              <a:rPr lang="cs-CZ" sz="1700" dirty="0">
                <a:solidFill>
                  <a:srgbClr val="FF0000"/>
                </a:solidFill>
              </a:rPr>
              <a:t> </a:t>
            </a:r>
            <a:r>
              <a:rPr lang="cs-CZ" sz="1700" dirty="0" err="1">
                <a:solidFill>
                  <a:srgbClr val="FF0000"/>
                </a:solidFill>
              </a:rPr>
              <a:t>proposal</a:t>
            </a:r>
            <a:endParaRPr lang="cs-CZ" sz="1700" dirty="0">
              <a:solidFill>
                <a:srgbClr val="FF0000"/>
              </a:solidFill>
            </a:endParaRPr>
          </a:p>
          <a:p>
            <a:pPr lvl="1"/>
            <a:r>
              <a:rPr lang="cs-CZ" sz="1550" dirty="0" err="1"/>
              <a:t>Sketch-based</a:t>
            </a:r>
            <a:r>
              <a:rPr lang="cs-CZ" sz="1550" dirty="0"/>
              <a:t> </a:t>
            </a:r>
            <a:r>
              <a:rPr lang="cs-CZ" sz="1550" dirty="0" err="1"/>
              <a:t>filter</a:t>
            </a:r>
            <a:endParaRPr lang="cs-CZ" sz="1550" dirty="0"/>
          </a:p>
          <a:p>
            <a:pPr lvl="1"/>
            <a:r>
              <a:rPr lang="cs-CZ" sz="1550" dirty="0" err="1"/>
              <a:t>Hamming</a:t>
            </a:r>
            <a:r>
              <a:rPr lang="cs-CZ" sz="1550" dirty="0"/>
              <a:t> </a:t>
            </a:r>
            <a:r>
              <a:rPr lang="cs-CZ" sz="1550" dirty="0" err="1"/>
              <a:t>distances</a:t>
            </a:r>
            <a:endParaRPr lang="cs-CZ" sz="1550" dirty="0"/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36FAA33-4A48-47C1-B062-4E2940744FEE}"/>
              </a:ext>
            </a:extLst>
          </p:cNvPr>
          <p:cNvCxnSpPr>
            <a:cxnSpLocks/>
          </p:cNvCxnSpPr>
          <p:nvPr/>
        </p:nvCxnSpPr>
        <p:spPr>
          <a:xfrm>
            <a:off x="5623209" y="5635957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840313D1-ACB4-4F53-9F9F-95C8C5EDB730}"/>
              </a:ext>
            </a:extLst>
          </p:cNvPr>
          <p:cNvCxnSpPr>
            <a:cxnSpLocks/>
          </p:cNvCxnSpPr>
          <p:nvPr/>
        </p:nvCxnSpPr>
        <p:spPr>
          <a:xfrm flipH="1">
            <a:off x="5651886" y="5639667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874E6EDB-57BA-4B5B-AA6C-FA0F662853C8}"/>
              </a:ext>
            </a:extLst>
          </p:cNvPr>
          <p:cNvCxnSpPr>
            <a:cxnSpLocks/>
          </p:cNvCxnSpPr>
          <p:nvPr/>
        </p:nvCxnSpPr>
        <p:spPr>
          <a:xfrm>
            <a:off x="4921169" y="3260952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38222E45-F03D-4B2B-B17F-F789ED6F1B46}"/>
              </a:ext>
            </a:extLst>
          </p:cNvPr>
          <p:cNvCxnSpPr>
            <a:cxnSpLocks/>
          </p:cNvCxnSpPr>
          <p:nvPr/>
        </p:nvCxnSpPr>
        <p:spPr>
          <a:xfrm flipH="1">
            <a:off x="4949846" y="3264662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FE91B4F9-035A-48AD-8AA4-9694BDE2C43B}"/>
              </a:ext>
            </a:extLst>
          </p:cNvPr>
          <p:cNvCxnSpPr>
            <a:cxnSpLocks/>
          </p:cNvCxnSpPr>
          <p:nvPr/>
        </p:nvCxnSpPr>
        <p:spPr>
          <a:xfrm>
            <a:off x="6600613" y="5178735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705615B2-F8D8-4971-96D2-C9FCF09290A8}"/>
              </a:ext>
            </a:extLst>
          </p:cNvPr>
          <p:cNvCxnSpPr>
            <a:cxnSpLocks/>
          </p:cNvCxnSpPr>
          <p:nvPr/>
        </p:nvCxnSpPr>
        <p:spPr>
          <a:xfrm flipH="1">
            <a:off x="6629290" y="5182445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C6CB9785-F1FB-4116-AAE5-50D681DF732D}"/>
              </a:ext>
            </a:extLst>
          </p:cNvPr>
          <p:cNvCxnSpPr>
            <a:cxnSpLocks/>
          </p:cNvCxnSpPr>
          <p:nvPr/>
        </p:nvCxnSpPr>
        <p:spPr>
          <a:xfrm>
            <a:off x="6601062" y="4683018"/>
            <a:ext cx="345057" cy="379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9FA41301-3E5B-4FE7-9FCC-F514BE141651}"/>
              </a:ext>
            </a:extLst>
          </p:cNvPr>
          <p:cNvCxnSpPr>
            <a:cxnSpLocks/>
          </p:cNvCxnSpPr>
          <p:nvPr/>
        </p:nvCxnSpPr>
        <p:spPr>
          <a:xfrm flipH="1">
            <a:off x="6629739" y="4686728"/>
            <a:ext cx="296307" cy="372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9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D3673-F2BB-44D5-A30D-7FA55870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85803"/>
            <a:ext cx="7200900" cy="1142385"/>
          </a:xfrm>
        </p:spPr>
        <p:txBody>
          <a:bodyPr anchor="t"/>
          <a:lstStyle/>
          <a:p>
            <a:r>
              <a:rPr lang="cs-CZ" dirty="0" err="1"/>
              <a:t>Experiments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52722-28B7-4983-9642-3EBF7C0A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76" y="700767"/>
            <a:ext cx="8762999" cy="1764140"/>
          </a:xfrm>
        </p:spPr>
        <p:txBody>
          <a:bodyPr>
            <a:noAutofit/>
          </a:bodyPr>
          <a:lstStyle/>
          <a:p>
            <a:pPr lvl="1"/>
            <a:r>
              <a:rPr lang="cs-CZ" sz="1600" dirty="0" err="1"/>
              <a:t>Dataset</a:t>
            </a:r>
            <a:r>
              <a:rPr lang="cs-CZ" sz="1600" dirty="0"/>
              <a:t>: </a:t>
            </a:r>
            <a:r>
              <a:rPr lang="cs-CZ" sz="1600" dirty="0" err="1"/>
              <a:t>Caffe</a:t>
            </a:r>
            <a:r>
              <a:rPr lang="cs-CZ" sz="1600" dirty="0"/>
              <a:t> </a:t>
            </a:r>
            <a:r>
              <a:rPr lang="cs-CZ" sz="1600" dirty="0" err="1"/>
              <a:t>descriptors</a:t>
            </a:r>
            <a:r>
              <a:rPr lang="cs-CZ" sz="1600" dirty="0"/>
              <a:t> (4,096 </a:t>
            </a:r>
            <a:r>
              <a:rPr lang="cs-CZ" sz="1600" dirty="0" err="1"/>
              <a:t>dimensional</a:t>
            </a:r>
            <a:r>
              <a:rPr lang="cs-CZ" sz="1600" dirty="0"/>
              <a:t> </a:t>
            </a:r>
            <a:r>
              <a:rPr lang="cs-CZ" sz="1600" dirty="0" err="1"/>
              <a:t>vectors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1 step: </a:t>
            </a:r>
            <a:r>
              <a:rPr lang="cs-CZ" sz="1600" dirty="0" err="1"/>
              <a:t>process</a:t>
            </a:r>
            <a:r>
              <a:rPr lang="cs-CZ" sz="1600" dirty="0"/>
              <a:t> a </a:t>
            </a:r>
            <a:r>
              <a:rPr lang="cs-CZ" sz="1600" dirty="0" err="1"/>
              <a:t>new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r>
              <a:rPr lang="cs-CZ" sz="1600" dirty="0"/>
              <a:t>, </a:t>
            </a:r>
            <a:r>
              <a:rPr lang="cs-CZ" sz="1600" dirty="0" err="1"/>
              <a:t>delete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oldest</a:t>
            </a:r>
            <a:r>
              <a:rPr lang="cs-CZ" sz="1600" dirty="0"/>
              <a:t> stream </a:t>
            </a:r>
            <a:r>
              <a:rPr lang="cs-CZ" sz="1600" dirty="0" err="1"/>
              <a:t>object</a:t>
            </a:r>
            <a:endParaRPr lang="cs-CZ" sz="1600" dirty="0"/>
          </a:p>
          <a:p>
            <a:pPr lvl="1"/>
            <a:r>
              <a:rPr lang="cs-CZ" sz="1600" dirty="0" err="1"/>
              <a:t>Each</a:t>
            </a:r>
            <a:r>
              <a:rPr lang="cs-CZ" sz="1600" dirty="0"/>
              <a:t> experiment: 1,000 </a:t>
            </a:r>
            <a:r>
              <a:rPr lang="cs-CZ" sz="1600" dirty="0" err="1"/>
              <a:t>steps</a:t>
            </a:r>
            <a:endParaRPr lang="cs-CZ" sz="1600" dirty="0"/>
          </a:p>
          <a:p>
            <a:pPr lvl="1"/>
            <a:r>
              <a:rPr lang="cs-CZ" sz="1600" dirty="0"/>
              <a:t>10-NN </a:t>
            </a:r>
            <a:r>
              <a:rPr lang="cs-CZ" sz="1600" dirty="0" err="1"/>
              <a:t>join</a:t>
            </a:r>
            <a:endParaRPr lang="cs-CZ" sz="1600" dirty="0"/>
          </a:p>
          <a:p>
            <a:pPr lvl="1"/>
            <a:r>
              <a:rPr lang="cs-CZ" sz="1600" dirty="0"/>
              <a:t>200,000 stream </a:t>
            </a:r>
            <a:r>
              <a:rPr lang="cs-CZ" sz="1600" dirty="0" err="1"/>
              <a:t>objects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dirty="0" err="1"/>
              <a:t>window</a:t>
            </a:r>
            <a:endParaRPr lang="cs-CZ" sz="1600" dirty="0"/>
          </a:p>
          <a:p>
            <a:pPr lvl="1"/>
            <a:r>
              <a:rPr lang="cs-CZ" sz="1600" dirty="0" err="1"/>
              <a:t>Sketch-based</a:t>
            </a:r>
            <a:r>
              <a:rPr lang="cs-CZ" sz="1600" dirty="0"/>
              <a:t> </a:t>
            </a:r>
            <a:r>
              <a:rPr lang="cs-CZ" sz="1600" dirty="0" err="1"/>
              <a:t>approach</a:t>
            </a:r>
            <a:r>
              <a:rPr lang="cs-CZ" sz="1600" dirty="0"/>
              <a:t> vs. no </a:t>
            </a:r>
            <a:r>
              <a:rPr lang="cs-CZ" sz="1600" dirty="0" err="1"/>
              <a:t>sketches</a:t>
            </a:r>
            <a:r>
              <a:rPr lang="cs-CZ" sz="1600" dirty="0"/>
              <a:t>: </a:t>
            </a:r>
          </a:p>
          <a:p>
            <a:pPr lvl="2"/>
            <a:r>
              <a:rPr lang="cs-CZ" sz="1600" dirty="0" err="1">
                <a:solidFill>
                  <a:srgbClr val="FF0000"/>
                </a:solidFill>
              </a:rPr>
              <a:t>sketches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nearly</a:t>
            </a:r>
            <a:r>
              <a:rPr lang="cs-CZ" sz="1600" dirty="0">
                <a:solidFill>
                  <a:srgbClr val="FF0000"/>
                </a:solidFill>
              </a:rPr>
              <a:t> 13 </a:t>
            </a:r>
            <a:r>
              <a:rPr lang="cs-CZ" sz="1600" dirty="0" err="1">
                <a:solidFill>
                  <a:srgbClr val="FF0000"/>
                </a:solidFill>
              </a:rPr>
              <a:t>times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faster</a:t>
            </a:r>
            <a:r>
              <a:rPr lang="cs-CZ" sz="1600" dirty="0"/>
              <a:t>, </a:t>
            </a:r>
            <a:r>
              <a:rPr lang="cs-CZ" sz="1600" dirty="0" err="1">
                <a:solidFill>
                  <a:srgbClr val="FF0000"/>
                </a:solidFill>
              </a:rPr>
              <a:t>almost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precise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results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dirty="0" err="1"/>
              <a:t>less</a:t>
            </a:r>
            <a:r>
              <a:rPr lang="cs-CZ" sz="1600" dirty="0"/>
              <a:t> </a:t>
            </a:r>
            <a:r>
              <a:rPr lang="cs-CZ" sz="1600" dirty="0" err="1"/>
              <a:t>than</a:t>
            </a:r>
            <a:r>
              <a:rPr lang="cs-CZ" sz="1600" dirty="0"/>
              <a:t> 0.5% </a:t>
            </a:r>
            <a:r>
              <a:rPr lang="cs-CZ" sz="1600" dirty="0" err="1"/>
              <a:t>missed</a:t>
            </a:r>
            <a:r>
              <a:rPr lang="cs-CZ" sz="1600" dirty="0"/>
              <a:t> </a:t>
            </a:r>
            <a:r>
              <a:rPr lang="cs-CZ" sz="1600" dirty="0" err="1"/>
              <a:t>objects</a:t>
            </a:r>
            <a:r>
              <a:rPr lang="cs-CZ" sz="1600" dirty="0"/>
              <a:t>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2718AA-3EA4-492D-B396-BAB99020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pPr/>
              <a:t>79</a:t>
            </a:fld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7B27FD6-7D96-42C7-BC02-5AA00640E89D}"/>
              </a:ext>
            </a:extLst>
          </p:cNvPr>
          <p:cNvGraphicFramePr/>
          <p:nvPr>
            <p:extLst/>
          </p:nvPr>
        </p:nvGraphicFramePr>
        <p:xfrm>
          <a:off x="1275522" y="3087754"/>
          <a:ext cx="6096000" cy="310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71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n-US" sz="4900" dirty="0" err="1"/>
              <a:t>P</a:t>
            </a:r>
            <a:r>
              <a:rPr lang="en-US" sz="4900" dirty="0" err="1" smtClean="0"/>
              <a:t>rototypicality</a:t>
            </a:r>
            <a:r>
              <a:rPr lang="en-US" sz="4900" dirty="0" smtClean="0"/>
              <a:t> or </a:t>
            </a:r>
            <a:r>
              <a:rPr lang="en-US" sz="4900" dirty="0" smtClean="0"/>
              <a:t>Centrality</a:t>
            </a:r>
            <a:r>
              <a:rPr lang="en-US" sz="4900" dirty="0"/>
              <a:t/>
            </a:r>
            <a:br>
              <a:rPr lang="en-US" sz="4900" dirty="0"/>
            </a:br>
            <a:r>
              <a:rPr lang="en-US" sz="3100" i="1" dirty="0"/>
              <a:t>n</a:t>
            </a:r>
            <a:r>
              <a:rPr lang="en-US" sz="3100" i="1" dirty="0" smtClean="0"/>
              <a:t>ot symmetric</a:t>
            </a:r>
            <a:endParaRPr lang="cs-CZ" sz="31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6" y="2141645"/>
            <a:ext cx="3806774" cy="33035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16832"/>
            <a:ext cx="2438400" cy="3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221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550" y="256426"/>
            <a:ext cx="7200900" cy="463812"/>
          </a:xfrm>
        </p:spPr>
        <p:txBody>
          <a:bodyPr>
            <a:normAutofit/>
          </a:bodyPr>
          <a:lstStyle/>
          <a:p>
            <a:r>
              <a:rPr lang="cs-CZ" dirty="0" err="1"/>
              <a:t>Continuous</a:t>
            </a:r>
            <a:r>
              <a:rPr lang="cs-CZ" dirty="0"/>
              <a:t> Time-</a:t>
            </a:r>
            <a:r>
              <a:rPr lang="cs-CZ" dirty="0" err="1"/>
              <a:t>Dependent</a:t>
            </a:r>
            <a:r>
              <a:rPr lang="cs-CZ" dirty="0"/>
              <a:t> KNN </a:t>
            </a:r>
            <a:r>
              <a:rPr lang="cs-CZ" dirty="0" err="1"/>
              <a:t>Join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5" y="757941"/>
            <a:ext cx="8604069" cy="1786560"/>
          </a:xfrm>
        </p:spPr>
        <p:txBody>
          <a:bodyPr>
            <a:normAutofit/>
          </a:bodyPr>
          <a:lstStyle/>
          <a:p>
            <a:r>
              <a:rPr lang="cs-CZ" sz="1800" dirty="0" err="1"/>
              <a:t>Similarity</a:t>
            </a:r>
            <a:r>
              <a:rPr lang="cs-CZ" sz="1800" dirty="0"/>
              <a:t> </a:t>
            </a:r>
            <a:r>
              <a:rPr lang="cs-CZ" sz="1800" dirty="0" err="1"/>
              <a:t>decreases</a:t>
            </a:r>
            <a:r>
              <a:rPr lang="cs-CZ" sz="1800" dirty="0"/>
              <a:t> </a:t>
            </a:r>
            <a:r>
              <a:rPr lang="cs-CZ" sz="1800" dirty="0" err="1"/>
              <a:t>over</a:t>
            </a:r>
            <a:r>
              <a:rPr lang="cs-CZ" sz="1800" dirty="0"/>
              <a:t> </a:t>
            </a:r>
            <a:r>
              <a:rPr lang="cs-CZ" sz="1800" dirty="0" err="1"/>
              <a:t>time</a:t>
            </a:r>
            <a:endParaRPr lang="cs-CZ" sz="1800" dirty="0"/>
          </a:p>
          <a:p>
            <a:r>
              <a:rPr lang="cs-CZ" sz="1800" dirty="0" err="1"/>
              <a:t>Figure</a:t>
            </a:r>
            <a:r>
              <a:rPr lang="cs-CZ" sz="1800" dirty="0"/>
              <a:t>: stream </a:t>
            </a:r>
            <a:r>
              <a:rPr lang="cs-CZ" sz="1800" dirty="0" err="1"/>
              <a:t>objects</a:t>
            </a:r>
            <a:r>
              <a:rPr lang="cs-CZ" sz="1800" dirty="0"/>
              <a:t> </a:t>
            </a:r>
            <a:r>
              <a:rPr lang="cs-CZ" sz="1800" dirty="0" err="1"/>
              <a:t>shrink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increasing</a:t>
            </a:r>
            <a:r>
              <a:rPr lang="cs-CZ" sz="1800" dirty="0"/>
              <a:t> </a:t>
            </a:r>
            <a:r>
              <a:rPr lang="cs-CZ" sz="1800" dirty="0" err="1"/>
              <a:t>age</a:t>
            </a:r>
            <a:endParaRPr lang="cs-CZ" sz="1800" dirty="0"/>
          </a:p>
          <a:p>
            <a:r>
              <a:rPr lang="cs-CZ" sz="1800" dirty="0" err="1"/>
              <a:t>Proposed</a:t>
            </a:r>
            <a:r>
              <a:rPr lang="cs-CZ" sz="1800" dirty="0"/>
              <a:t> </a:t>
            </a:r>
            <a:r>
              <a:rPr lang="cs-CZ" sz="1800" dirty="0" err="1"/>
              <a:t>algorithms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continuous</a:t>
            </a:r>
            <a:r>
              <a:rPr lang="cs-CZ" sz="1800" dirty="0"/>
              <a:t> update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join</a:t>
            </a:r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pPr/>
              <a:t>80</a:t>
            </a:fld>
            <a:endParaRPr lang="cs-CZ" dirty="0"/>
          </a:p>
        </p:txBody>
      </p:sp>
      <p:sp>
        <p:nvSpPr>
          <p:cNvPr id="5" name="Obdélník: ohnutý roh 4">
            <a:extLst>
              <a:ext uri="{FF2B5EF4-FFF2-40B4-BE49-F238E27FC236}">
                <a16:creationId xmlns:a16="http://schemas.microsoft.com/office/drawing/2014/main" id="{3AB1A218-843E-47AA-9AF7-990FF0FC30EC}"/>
              </a:ext>
            </a:extLst>
          </p:cNvPr>
          <p:cNvSpPr/>
          <p:nvPr/>
        </p:nvSpPr>
        <p:spPr>
          <a:xfrm>
            <a:off x="2648298" y="2448313"/>
            <a:ext cx="252382" cy="282668"/>
          </a:xfrm>
          <a:prstGeom prst="foldedCorne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F73D5B-3196-4E62-8B1E-185605D23CA2}"/>
              </a:ext>
            </a:extLst>
          </p:cNvPr>
          <p:cNvSpPr txBox="1"/>
          <p:nvPr/>
        </p:nvSpPr>
        <p:spPr>
          <a:xfrm>
            <a:off x="1558237" y="217736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Stream</a:t>
            </a:r>
            <a:br>
              <a:rPr lang="cs-CZ" dirty="0"/>
            </a:br>
            <a:r>
              <a:rPr lang="cs-CZ" dirty="0" err="1"/>
              <a:t>objects</a:t>
            </a:r>
            <a:endParaRPr lang="cs-CZ" dirty="0"/>
          </a:p>
        </p:txBody>
      </p:sp>
      <p:sp>
        <p:nvSpPr>
          <p:cNvPr id="7" name="Obdélník: ohnutý roh 6">
            <a:extLst>
              <a:ext uri="{FF2B5EF4-FFF2-40B4-BE49-F238E27FC236}">
                <a16:creationId xmlns:a16="http://schemas.microsoft.com/office/drawing/2014/main" id="{4414F38D-6AA3-4E87-937D-6BE1B6E7C342}"/>
              </a:ext>
            </a:extLst>
          </p:cNvPr>
          <p:cNvSpPr/>
          <p:nvPr/>
        </p:nvSpPr>
        <p:spPr>
          <a:xfrm>
            <a:off x="3035036" y="2324661"/>
            <a:ext cx="353754" cy="39620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: ohnutý roh 7">
            <a:extLst>
              <a:ext uri="{FF2B5EF4-FFF2-40B4-BE49-F238E27FC236}">
                <a16:creationId xmlns:a16="http://schemas.microsoft.com/office/drawing/2014/main" id="{12DD843C-D1A8-4A6A-8987-78A6FB7D19FD}"/>
              </a:ext>
            </a:extLst>
          </p:cNvPr>
          <p:cNvSpPr/>
          <p:nvPr/>
        </p:nvSpPr>
        <p:spPr>
          <a:xfrm>
            <a:off x="3536074" y="2243896"/>
            <a:ext cx="315864" cy="476970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687EF941-FCE3-40B5-8DF4-9BCC6DD8283D}"/>
              </a:ext>
            </a:extLst>
          </p:cNvPr>
          <p:cNvSpPr/>
          <p:nvPr/>
        </p:nvSpPr>
        <p:spPr>
          <a:xfrm>
            <a:off x="4024411" y="2157969"/>
            <a:ext cx="371621" cy="556387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ohnutý roh 9">
            <a:extLst>
              <a:ext uri="{FF2B5EF4-FFF2-40B4-BE49-F238E27FC236}">
                <a16:creationId xmlns:a16="http://schemas.microsoft.com/office/drawing/2014/main" id="{E0D21192-5EF2-4EC4-B763-421B7F842E1A}"/>
              </a:ext>
            </a:extLst>
          </p:cNvPr>
          <p:cNvSpPr/>
          <p:nvPr/>
        </p:nvSpPr>
        <p:spPr>
          <a:xfrm>
            <a:off x="4593906" y="2096628"/>
            <a:ext cx="491173" cy="614790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FE28CC61-FD0B-43C0-A532-8C6A46E3085D}"/>
              </a:ext>
            </a:extLst>
          </p:cNvPr>
          <p:cNvSpPr/>
          <p:nvPr/>
        </p:nvSpPr>
        <p:spPr>
          <a:xfrm>
            <a:off x="5254090" y="2047861"/>
            <a:ext cx="542190" cy="666496"/>
          </a:xfrm>
          <a:prstGeom prst="foldedCorne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86AA48DB-BEFC-4D9C-B178-F95D9F570412}"/>
              </a:ext>
            </a:extLst>
          </p:cNvPr>
          <p:cNvSpPr/>
          <p:nvPr/>
        </p:nvSpPr>
        <p:spPr>
          <a:xfrm>
            <a:off x="5971027" y="1935481"/>
            <a:ext cx="516203" cy="785386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ohnutý roh 12">
            <a:extLst>
              <a:ext uri="{FF2B5EF4-FFF2-40B4-BE49-F238E27FC236}">
                <a16:creationId xmlns:a16="http://schemas.microsoft.com/office/drawing/2014/main" id="{9FD45A95-4A92-4E37-8AB3-CBEAADA4899A}"/>
              </a:ext>
            </a:extLst>
          </p:cNvPr>
          <p:cNvSpPr/>
          <p:nvPr/>
        </p:nvSpPr>
        <p:spPr>
          <a:xfrm>
            <a:off x="6662565" y="1821180"/>
            <a:ext cx="583679" cy="899685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CF9C0E4-9D95-4F04-B72C-967757954DDE}"/>
              </a:ext>
            </a:extLst>
          </p:cNvPr>
          <p:cNvSpPr/>
          <p:nvPr/>
        </p:nvSpPr>
        <p:spPr>
          <a:xfrm>
            <a:off x="1405924" y="3742886"/>
            <a:ext cx="5223476" cy="23721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E5A15D-72B8-4CD7-9245-3C90918ACF9C}"/>
              </a:ext>
            </a:extLst>
          </p:cNvPr>
          <p:cNvCxnSpPr>
            <a:cxnSpLocks/>
          </p:cNvCxnSpPr>
          <p:nvPr/>
        </p:nvCxnSpPr>
        <p:spPr>
          <a:xfrm>
            <a:off x="2434439" y="3742886"/>
            <a:ext cx="0" cy="2372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A7CDBF-06BB-4C45-89AF-40057EC03561}"/>
              </a:ext>
            </a:extLst>
          </p:cNvPr>
          <p:cNvSpPr txBox="1"/>
          <p:nvPr/>
        </p:nvSpPr>
        <p:spPr>
          <a:xfrm>
            <a:off x="1222069" y="2909435"/>
            <a:ext cx="154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Users</a:t>
            </a:r>
            <a:r>
              <a:rPr lang="cs-CZ" sz="1600" dirty="0"/>
              <a:t>‘</a:t>
            </a:r>
          </a:p>
          <a:p>
            <a:r>
              <a:rPr lang="cs-CZ" sz="1600" dirty="0" err="1"/>
              <a:t>preferences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/>
              <a:t>(</a:t>
            </a:r>
            <a:r>
              <a:rPr lang="cs-CZ" sz="1600" dirty="0" err="1">
                <a:solidFill>
                  <a:srgbClr val="FF0000"/>
                </a:solidFill>
              </a:rPr>
              <a:t>query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objects</a:t>
            </a:r>
            <a:r>
              <a:rPr lang="cs-CZ" sz="1600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3046FCF-794F-41AE-BC2C-598BABAAD893}"/>
              </a:ext>
            </a:extLst>
          </p:cNvPr>
          <p:cNvSpPr txBox="1"/>
          <p:nvPr/>
        </p:nvSpPr>
        <p:spPr>
          <a:xfrm>
            <a:off x="3204342" y="3168294"/>
            <a:ext cx="373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Recommended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FF0000"/>
                </a:solidFill>
              </a:rPr>
              <a:t>stream </a:t>
            </a:r>
            <a:r>
              <a:rPr lang="cs-CZ" sz="1600" dirty="0" err="1">
                <a:solidFill>
                  <a:srgbClr val="FF0000"/>
                </a:solidFill>
              </a:rPr>
              <a:t>objects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/>
              <a:t>ordered</a:t>
            </a:r>
            <a:r>
              <a:rPr lang="cs-CZ" sz="1600" dirty="0"/>
              <a:t/>
            </a:r>
            <a:br>
              <a:rPr lang="cs-CZ" sz="1600" dirty="0"/>
            </a:br>
            <a:r>
              <a:rPr lang="cs-CZ" sz="1600" dirty="0"/>
              <a:t>by </a:t>
            </a:r>
            <a:r>
              <a:rPr lang="cs-CZ" sz="1600" dirty="0" err="1"/>
              <a:t>descending</a:t>
            </a:r>
            <a:r>
              <a:rPr lang="cs-CZ" sz="1600" dirty="0"/>
              <a:t> </a:t>
            </a:r>
            <a:r>
              <a:rPr lang="cs-CZ" sz="1600" dirty="0" err="1"/>
              <a:t>similarity</a:t>
            </a:r>
            <a:endParaRPr lang="cs-CZ" sz="1600" dirty="0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C13C903-33D9-4A57-95A2-2E3FFAD7D8FC}"/>
              </a:ext>
            </a:extLst>
          </p:cNvPr>
          <p:cNvCxnSpPr>
            <a:cxnSpLocks/>
          </p:cNvCxnSpPr>
          <p:nvPr/>
        </p:nvCxnSpPr>
        <p:spPr>
          <a:xfrm>
            <a:off x="2646076" y="2816288"/>
            <a:ext cx="475453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9D0ECAA-89D1-4BFF-A734-73D109176C05}"/>
              </a:ext>
            </a:extLst>
          </p:cNvPr>
          <p:cNvSpPr txBox="1"/>
          <p:nvPr/>
        </p:nvSpPr>
        <p:spPr>
          <a:xfrm>
            <a:off x="6912814" y="2774095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Time</a:t>
            </a:r>
          </a:p>
        </p:txBody>
      </p:sp>
      <p:sp>
        <p:nvSpPr>
          <p:cNvPr id="43" name="Obdélník: ohnutý roh 42">
            <a:extLst>
              <a:ext uri="{FF2B5EF4-FFF2-40B4-BE49-F238E27FC236}">
                <a16:creationId xmlns:a16="http://schemas.microsoft.com/office/drawing/2014/main" id="{0CBF4B3B-501E-4322-8DF3-1AC07B12E062}"/>
              </a:ext>
            </a:extLst>
          </p:cNvPr>
          <p:cNvSpPr/>
          <p:nvPr/>
        </p:nvSpPr>
        <p:spPr>
          <a:xfrm>
            <a:off x="1735512" y="4092189"/>
            <a:ext cx="320941" cy="359454"/>
          </a:xfrm>
          <a:prstGeom prst="foldedCorner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: ohnutý roh 43">
            <a:extLst>
              <a:ext uri="{FF2B5EF4-FFF2-40B4-BE49-F238E27FC236}">
                <a16:creationId xmlns:a16="http://schemas.microsoft.com/office/drawing/2014/main" id="{0FF338D6-A015-466C-AAEE-14A78CE1CF2D}"/>
              </a:ext>
            </a:extLst>
          </p:cNvPr>
          <p:cNvSpPr/>
          <p:nvPr/>
        </p:nvSpPr>
        <p:spPr>
          <a:xfrm>
            <a:off x="1735512" y="5090316"/>
            <a:ext cx="320941" cy="359454"/>
          </a:xfrm>
          <a:prstGeom prst="folded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: ohnutý roh 50">
            <a:extLst>
              <a:ext uri="{FF2B5EF4-FFF2-40B4-BE49-F238E27FC236}">
                <a16:creationId xmlns:a16="http://schemas.microsoft.com/office/drawing/2014/main" id="{8C7BCD77-BC44-4B50-9958-11FFF1790B3E}"/>
              </a:ext>
            </a:extLst>
          </p:cNvPr>
          <p:cNvSpPr>
            <a:spLocks noChangeAspect="1"/>
          </p:cNvSpPr>
          <p:nvPr/>
        </p:nvSpPr>
        <p:spPr>
          <a:xfrm>
            <a:off x="2551627" y="4021743"/>
            <a:ext cx="417857" cy="468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bdélník: ohnutý roh 51">
            <a:extLst>
              <a:ext uri="{FF2B5EF4-FFF2-40B4-BE49-F238E27FC236}">
                <a16:creationId xmlns:a16="http://schemas.microsoft.com/office/drawing/2014/main" id="{E4AE102A-0C49-415B-9695-6922416111F0}"/>
              </a:ext>
            </a:extLst>
          </p:cNvPr>
          <p:cNvSpPr>
            <a:spLocks noChangeAspect="1"/>
          </p:cNvSpPr>
          <p:nvPr/>
        </p:nvSpPr>
        <p:spPr>
          <a:xfrm>
            <a:off x="3112906" y="3836853"/>
            <a:ext cx="546467" cy="684000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: ohnutý roh 52">
            <a:extLst>
              <a:ext uri="{FF2B5EF4-FFF2-40B4-BE49-F238E27FC236}">
                <a16:creationId xmlns:a16="http://schemas.microsoft.com/office/drawing/2014/main" id="{0320CBA9-965C-4A73-950E-0DAEA407E5F5}"/>
              </a:ext>
            </a:extLst>
          </p:cNvPr>
          <p:cNvSpPr>
            <a:spLocks noChangeAspect="1"/>
          </p:cNvSpPr>
          <p:nvPr/>
        </p:nvSpPr>
        <p:spPr>
          <a:xfrm>
            <a:off x="3789503" y="3964593"/>
            <a:ext cx="357604" cy="540000"/>
          </a:xfrm>
          <a:prstGeom prst="foldedCorne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: ohnutý roh 53">
            <a:extLst>
              <a:ext uri="{FF2B5EF4-FFF2-40B4-BE49-F238E27FC236}">
                <a16:creationId xmlns:a16="http://schemas.microsoft.com/office/drawing/2014/main" id="{2A805BB8-12B3-47E4-A52E-A738D7D03408}"/>
              </a:ext>
            </a:extLst>
          </p:cNvPr>
          <p:cNvSpPr>
            <a:spLocks noChangeAspect="1"/>
          </p:cNvSpPr>
          <p:nvPr/>
        </p:nvSpPr>
        <p:spPr>
          <a:xfrm>
            <a:off x="2599472" y="4912432"/>
            <a:ext cx="420788" cy="630000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: ohnutý roh 54">
            <a:extLst>
              <a:ext uri="{FF2B5EF4-FFF2-40B4-BE49-F238E27FC236}">
                <a16:creationId xmlns:a16="http://schemas.microsoft.com/office/drawing/2014/main" id="{28C94C9F-27A8-4D25-96CB-4B1499DFC64E}"/>
              </a:ext>
            </a:extLst>
          </p:cNvPr>
          <p:cNvSpPr>
            <a:spLocks noChangeAspect="1"/>
          </p:cNvSpPr>
          <p:nvPr/>
        </p:nvSpPr>
        <p:spPr>
          <a:xfrm>
            <a:off x="3204342" y="5151232"/>
            <a:ext cx="321428" cy="360000"/>
          </a:xfrm>
          <a:prstGeom prst="foldedCorne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6" name="Obdélník: ohnutý roh 55">
            <a:extLst>
              <a:ext uri="{FF2B5EF4-FFF2-40B4-BE49-F238E27FC236}">
                <a16:creationId xmlns:a16="http://schemas.microsoft.com/office/drawing/2014/main" id="{C040B452-1CA8-4BEC-B2BC-2483F78E0551}"/>
              </a:ext>
            </a:extLst>
          </p:cNvPr>
          <p:cNvSpPr>
            <a:spLocks noChangeAspect="1"/>
          </p:cNvSpPr>
          <p:nvPr/>
        </p:nvSpPr>
        <p:spPr>
          <a:xfrm>
            <a:off x="3755777" y="4862887"/>
            <a:ext cx="546467" cy="684000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7E254218-2BEA-48B4-B2AA-3D4422A8F65B}"/>
              </a:ext>
            </a:extLst>
          </p:cNvPr>
          <p:cNvCxnSpPr>
            <a:cxnSpLocks/>
          </p:cNvCxnSpPr>
          <p:nvPr/>
        </p:nvCxnSpPr>
        <p:spPr>
          <a:xfrm>
            <a:off x="4456424" y="3727304"/>
            <a:ext cx="0" cy="237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: ohnutý roh 57">
            <a:extLst>
              <a:ext uri="{FF2B5EF4-FFF2-40B4-BE49-F238E27FC236}">
                <a16:creationId xmlns:a16="http://schemas.microsoft.com/office/drawing/2014/main" id="{EB2D9135-8257-4C76-95BB-B38C61115CAC}"/>
              </a:ext>
            </a:extLst>
          </p:cNvPr>
          <p:cNvSpPr/>
          <p:nvPr/>
        </p:nvSpPr>
        <p:spPr>
          <a:xfrm>
            <a:off x="4590806" y="3964593"/>
            <a:ext cx="491173" cy="614790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: ohnutý roh 58">
            <a:extLst>
              <a:ext uri="{FF2B5EF4-FFF2-40B4-BE49-F238E27FC236}">
                <a16:creationId xmlns:a16="http://schemas.microsoft.com/office/drawing/2014/main" id="{8A91E9D0-1190-4343-A755-5824833563A0}"/>
              </a:ext>
            </a:extLst>
          </p:cNvPr>
          <p:cNvSpPr/>
          <p:nvPr/>
        </p:nvSpPr>
        <p:spPr>
          <a:xfrm>
            <a:off x="5286667" y="4200016"/>
            <a:ext cx="353754" cy="39620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: ohnutý roh 59">
            <a:extLst>
              <a:ext uri="{FF2B5EF4-FFF2-40B4-BE49-F238E27FC236}">
                <a16:creationId xmlns:a16="http://schemas.microsoft.com/office/drawing/2014/main" id="{0CB45A3D-74F9-4FBE-962C-76A92AAC9B85}"/>
              </a:ext>
            </a:extLst>
          </p:cNvPr>
          <p:cNvSpPr/>
          <p:nvPr/>
        </p:nvSpPr>
        <p:spPr>
          <a:xfrm>
            <a:off x="5860928" y="3845034"/>
            <a:ext cx="516203" cy="785386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: ohnutý roh 60">
            <a:extLst>
              <a:ext uri="{FF2B5EF4-FFF2-40B4-BE49-F238E27FC236}">
                <a16:creationId xmlns:a16="http://schemas.microsoft.com/office/drawing/2014/main" id="{F877F411-C8CC-430F-8DC7-AE5A3FF65538}"/>
              </a:ext>
            </a:extLst>
          </p:cNvPr>
          <p:cNvSpPr/>
          <p:nvPr/>
        </p:nvSpPr>
        <p:spPr>
          <a:xfrm>
            <a:off x="4623519" y="5005095"/>
            <a:ext cx="371621" cy="556387"/>
          </a:xfrm>
          <a:prstGeom prst="foldedCorne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: ohnutý roh 61">
            <a:extLst>
              <a:ext uri="{FF2B5EF4-FFF2-40B4-BE49-F238E27FC236}">
                <a16:creationId xmlns:a16="http://schemas.microsoft.com/office/drawing/2014/main" id="{98FDFA97-0A80-4C08-9C5A-81C1ECBFFD74}"/>
              </a:ext>
            </a:extLst>
          </p:cNvPr>
          <p:cNvSpPr/>
          <p:nvPr/>
        </p:nvSpPr>
        <p:spPr>
          <a:xfrm>
            <a:off x="5198406" y="4962155"/>
            <a:ext cx="491173" cy="614790"/>
          </a:xfrm>
          <a:prstGeom prst="foldedCorne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: ohnutý roh 62">
            <a:extLst>
              <a:ext uri="{FF2B5EF4-FFF2-40B4-BE49-F238E27FC236}">
                <a16:creationId xmlns:a16="http://schemas.microsoft.com/office/drawing/2014/main" id="{A50BCC22-193F-444F-B164-31BDC5B921E5}"/>
              </a:ext>
            </a:extLst>
          </p:cNvPr>
          <p:cNvSpPr/>
          <p:nvPr/>
        </p:nvSpPr>
        <p:spPr>
          <a:xfrm>
            <a:off x="5847881" y="4703817"/>
            <a:ext cx="583679" cy="899685"/>
          </a:xfrm>
          <a:prstGeom prst="foldedCorne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72912532-8897-46F5-91F3-ADFC53A90FE8}"/>
              </a:ext>
            </a:extLst>
          </p:cNvPr>
          <p:cNvSpPr txBox="1"/>
          <p:nvPr/>
        </p:nvSpPr>
        <p:spPr>
          <a:xfrm>
            <a:off x="2992441" y="5682415"/>
            <a:ext cx="8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Time1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45358F8-0D54-43E8-8926-EF957DE5F811}"/>
              </a:ext>
            </a:extLst>
          </p:cNvPr>
          <p:cNvSpPr txBox="1"/>
          <p:nvPr/>
        </p:nvSpPr>
        <p:spPr>
          <a:xfrm>
            <a:off x="5128562" y="5662670"/>
            <a:ext cx="8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Time2</a:t>
            </a:r>
          </a:p>
        </p:txBody>
      </p:sp>
    </p:spTree>
    <p:extLst>
      <p:ext uri="{BB962C8B-B14F-4D97-AF65-F5344CB8AC3E}">
        <p14:creationId xmlns:p14="http://schemas.microsoft.com/office/powerpoint/2010/main" val="30061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43800" cy="1188681"/>
          </a:xfrm>
        </p:spPr>
        <p:txBody>
          <a:bodyPr/>
          <a:lstStyle/>
          <a:p>
            <a:pPr algn="ctr"/>
            <a:r>
              <a:rPr lang="en-US" dirty="0" smtClean="0"/>
              <a:t>Similarity Search</a:t>
            </a:r>
            <a:br>
              <a:rPr lang="en-US" dirty="0" smtClean="0"/>
            </a:br>
            <a:r>
              <a:rPr lang="en-US" dirty="0" smtClean="0"/>
              <a:t> in Motion Capture (</a:t>
            </a:r>
            <a:r>
              <a:rPr lang="en-US" dirty="0" err="1"/>
              <a:t>M</a:t>
            </a:r>
            <a:r>
              <a:rPr lang="en-US" dirty="0" err="1" smtClean="0"/>
              <a:t>ocap</a:t>
            </a:r>
            <a:r>
              <a:rPr lang="en-US" dirty="0" smtClean="0"/>
              <a:t>)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241550"/>
            <a:ext cx="7683192" cy="899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Digital representations of human motions, recorded by motion capturing devices for further use in a variety of applications.</a:t>
            </a:r>
            <a:endParaRPr lang="en-GB" sz="2400" dirty="0"/>
          </a:p>
        </p:txBody>
      </p:sp>
      <p:pic>
        <p:nvPicPr>
          <p:cNvPr id="7" name="Picture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20847" r="58895" b="65995"/>
          <a:stretch/>
        </p:blipFill>
        <p:spPr>
          <a:xfrm>
            <a:off x="792252" y="3716714"/>
            <a:ext cx="1190710" cy="5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Placeholder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0" t="1591" r="33933" b="65995"/>
          <a:stretch/>
        </p:blipFill>
        <p:spPr>
          <a:xfrm>
            <a:off x="2698480" y="3345688"/>
            <a:ext cx="1071380" cy="120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365" t="20833" r="82914" b="57709"/>
          <a:stretch/>
        </p:blipFill>
        <p:spPr>
          <a:xfrm rot="493525">
            <a:off x="4583529" y="3374466"/>
            <a:ext cx="837439" cy="10392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034142" y="3937040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72736" y="3937040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56738" y="3937040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31778" r="63783" b="56889"/>
          <a:stretch/>
        </p:blipFill>
        <p:spPr>
          <a:xfrm>
            <a:off x="6437914" y="3475565"/>
            <a:ext cx="1819772" cy="837034"/>
          </a:xfrm>
          <a:prstGeom prst="rect">
            <a:avLst/>
          </a:prstGeom>
        </p:spPr>
      </p:pic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86009"/>
          </a:xfrm>
        </p:spPr>
        <p:txBody>
          <a:bodyPr/>
          <a:lstStyle/>
          <a:p>
            <a:pPr algn="ctr"/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/>
              <a:t>M</a:t>
            </a:r>
            <a:r>
              <a:rPr lang="cs-CZ" dirty="0" err="1" smtClean="0"/>
              <a:t>ocap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2960" y="3353474"/>
            <a:ext cx="7543800" cy="245179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Digital representation is </a:t>
            </a: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depicted by series of coordinates of body joints in space-time.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Complex multi-dimensional </a:t>
            </a:r>
            <a:r>
              <a:rPr lang="en-GB" sz="20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spatio</a:t>
            </a: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-temporal data (3D space, 31 joints, 120 frames per second).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Visualized by simplified human skeleton (stick figure), coordinates of joints stored as float numbers.</a:t>
            </a:r>
          </a:p>
          <a:p>
            <a:pPr lvl="2"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 minute of such motion data ≈  669,600 float numbers</a:t>
            </a:r>
            <a:r>
              <a:rPr lang="en-GB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en-GB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6" name="Picture 15" descr="http://cg.cs.uni-bonn.de/aigaion2root/attachments/keyframeSynthesis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34" y="1788474"/>
            <a:ext cx="2314956" cy="15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135"/>
          <p:cNvSpPr>
            <a:spLocks noChangeAspect="1"/>
          </p:cNvSpPr>
          <p:nvPr/>
        </p:nvSpPr>
        <p:spPr bwMode="auto">
          <a:xfrm>
            <a:off x="3418354" y="1973604"/>
            <a:ext cx="2160240" cy="132875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defTabSz="342900"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927135"/>
            <a:ext cx="1909330" cy="137522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064093"/>
          </a:xfrm>
        </p:spPr>
        <p:txBody>
          <a:bodyPr/>
          <a:lstStyle/>
          <a:p>
            <a:pPr algn="ctr"/>
            <a:r>
              <a:rPr lang="en-GB" dirty="0" smtClean="0"/>
              <a:t>The Need for a Similarity Measure</a:t>
            </a:r>
            <a:endParaRPr lang="en-GB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16832"/>
            <a:ext cx="7683192" cy="3489785"/>
          </a:xfrm>
        </p:spPr>
        <p:txBody>
          <a:bodyPr>
            <a:normAutofit/>
          </a:bodyPr>
          <a:lstStyle/>
          <a:p>
            <a:pPr marL="150876" lvl="1" indent="0">
              <a:buNone/>
            </a:pPr>
            <a:r>
              <a:rPr lang="en-GB" sz="2800" b="1" dirty="0" smtClean="0"/>
              <a:t>Almost every application of </a:t>
            </a:r>
            <a:r>
              <a:rPr lang="en-GB" sz="2800" b="1" dirty="0" err="1" smtClean="0"/>
              <a:t>Mocap</a:t>
            </a:r>
            <a:r>
              <a:rPr lang="en-GB" sz="2800" b="1" dirty="0" smtClean="0"/>
              <a:t> data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dirty="0" smtClean="0"/>
              <a:t>(</a:t>
            </a:r>
            <a:r>
              <a:rPr lang="en-GB" sz="2000" dirty="0" smtClean="0"/>
              <a:t>analysis, searching, action recognition, detection, synthesis, clustering</a:t>
            </a:r>
            <a:r>
              <a:rPr lang="en-GB" sz="2400" dirty="0" smtClean="0"/>
              <a:t>)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800" b="1" dirty="0" smtClean="0"/>
              <a:t>requires a pair-wise action comparison based on similarity.</a:t>
            </a:r>
            <a:endParaRPr lang="en-GB" sz="2250" b="1" dirty="0" smtClean="0"/>
          </a:p>
          <a:p>
            <a:pPr marL="150876" lvl="1" indent="0">
              <a:buNone/>
            </a:pPr>
            <a:r>
              <a:rPr lang="en-GB" sz="2800" b="1" dirty="0" smtClean="0"/>
              <a:t>The challenge: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 smtClean="0"/>
              <a:t>Develop a measure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2400" dirty="0" smtClean="0"/>
              <a:t>for content-based similarity</a:t>
            </a:r>
          </a:p>
          <a:p>
            <a:pPr marL="150876" lvl="1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comparison of </a:t>
            </a:r>
            <a:r>
              <a:rPr lang="en-GB" sz="2400" dirty="0" err="1" smtClean="0"/>
              <a:t>Mocap</a:t>
            </a:r>
            <a:r>
              <a:rPr lang="en-GB" sz="2400" dirty="0" smtClean="0"/>
              <a:t> data.</a:t>
            </a:r>
            <a:endParaRPr lang="en-GB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706936" y="3824083"/>
            <a:ext cx="2418354" cy="1069088"/>
            <a:chOff x="7576591" y="3925371"/>
            <a:chExt cx="3224472" cy="1425450"/>
          </a:xfrm>
        </p:grpSpPr>
        <p:sp>
          <p:nvSpPr>
            <p:cNvPr id="9" name="TextBox 8"/>
            <p:cNvSpPr txBox="1"/>
            <p:nvPr/>
          </p:nvSpPr>
          <p:spPr>
            <a:xfrm>
              <a:off x="8946188" y="4232058"/>
              <a:ext cx="3119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cs-CZ" sz="24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?</a:t>
              </a:r>
              <a:endParaRPr lang="en-US" sz="24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pic>
          <p:nvPicPr>
            <p:cNvPr id="13" name="Obráze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591" y="3925371"/>
              <a:ext cx="1007318" cy="1425450"/>
            </a:xfrm>
            <a:prstGeom prst="rect">
              <a:avLst/>
            </a:prstGeom>
          </p:spPr>
        </p:pic>
        <p:pic>
          <p:nvPicPr>
            <p:cNvPr id="14" name="Obráze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8643" y="3925371"/>
              <a:ext cx="1202420" cy="1425450"/>
            </a:xfrm>
            <a:prstGeom prst="rect">
              <a:avLst/>
            </a:prstGeom>
          </p:spPr>
        </p:pic>
        <p:sp>
          <p:nvSpPr>
            <p:cNvPr id="15" name="Obousměrná vodorovná šipka 4"/>
            <p:cNvSpPr/>
            <p:nvPr/>
          </p:nvSpPr>
          <p:spPr bwMode="auto">
            <a:xfrm>
              <a:off x="8699623" y="4457607"/>
              <a:ext cx="832400" cy="299452"/>
            </a:xfrm>
            <a:prstGeom prst="left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4604"/>
          <a:stretch/>
        </p:blipFill>
        <p:spPr>
          <a:xfrm>
            <a:off x="5470317" y="2188447"/>
            <a:ext cx="1159688" cy="1663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26" y="4064249"/>
            <a:ext cx="1290869" cy="1342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73" y="233500"/>
            <a:ext cx="7205424" cy="901778"/>
          </a:xfrm>
        </p:spPr>
        <p:txBody>
          <a:bodyPr/>
          <a:lstStyle/>
          <a:p>
            <a:pPr algn="ctr"/>
            <a:r>
              <a:rPr lang="en-US" dirty="0" smtClean="0"/>
              <a:t>Motion </a:t>
            </a:r>
            <a:r>
              <a:rPr lang="cs-CZ" dirty="0" smtClean="0"/>
              <a:t>Similarity </a:t>
            </a:r>
            <a:r>
              <a:rPr lang="en-US" dirty="0" smtClean="0"/>
              <a:t>Problems</a:t>
            </a:r>
            <a:endParaRPr lang="en-GB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4824"/>
            <a:ext cx="7543800" cy="4104456"/>
          </a:xfrm>
        </p:spPr>
        <p:txBody>
          <a:bodyPr>
            <a:normAutofit/>
          </a:bodyPr>
          <a:lstStyle/>
          <a:p>
            <a:r>
              <a:rPr lang="en-GB" altLang="cs-CZ" sz="2400" b="1" dirty="0" smtClean="0"/>
              <a:t>The same action can be performed differently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cs-CZ" sz="2000" dirty="0" smtClean="0"/>
              <a:t>by different actors,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cs-CZ" sz="2000" dirty="0" smtClean="0"/>
              <a:t>in various styles,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cs-CZ" sz="2000" dirty="0" smtClean="0"/>
              <a:t>in various speed,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cs-CZ" sz="2000" dirty="0" smtClean="0"/>
              <a:t>or start at different body configurations.</a:t>
            </a:r>
          </a:p>
          <a:p>
            <a:pPr marL="150876" lvl="1" indent="0">
              <a:buNone/>
            </a:pPr>
            <a:endParaRPr lang="en-GB" altLang="cs-CZ" sz="1500" dirty="0" smtClean="0"/>
          </a:p>
          <a:p>
            <a:pPr marL="150876" lvl="1" indent="0">
              <a:buNone/>
            </a:pPr>
            <a:r>
              <a:rPr lang="en-GB" altLang="cs-CZ" sz="2400" b="1" dirty="0" smtClean="0"/>
              <a:t>Similarity of motions is application-dependent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cs-CZ" sz="2000" dirty="0"/>
              <a:t>e</a:t>
            </a:r>
            <a:r>
              <a:rPr lang="en-GB" altLang="cs-CZ" sz="2000" dirty="0" smtClean="0"/>
              <a:t>.g., general action recognition vs.</a:t>
            </a:r>
          </a:p>
          <a:p>
            <a:pPr marL="288036" lvl="2" indent="0">
              <a:buNone/>
            </a:pPr>
            <a:r>
              <a:rPr lang="en-GB" altLang="cs-CZ" sz="2000" dirty="0" smtClean="0"/>
              <a:t>	person-identification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there is no universal similarity model</a:t>
            </a:r>
            <a:endParaRPr lang="en-GB" alt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95" y="4043315"/>
            <a:ext cx="1679616" cy="1363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46" y="2456705"/>
            <a:ext cx="1671165" cy="1355128"/>
          </a:xfrm>
          <a:prstGeom prst="rect">
            <a:avLst/>
          </a:prstGeom>
        </p:spPr>
      </p:pic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6804"/>
            <a:ext cx="7543800" cy="1450757"/>
          </a:xfrm>
        </p:spPr>
        <p:txBody>
          <a:bodyPr/>
          <a:lstStyle/>
          <a:p>
            <a:pPr algn="ctr"/>
            <a:r>
              <a:rPr lang="en-GB" dirty="0" smtClean="0"/>
              <a:t>Comparing Similarity in Motions </a:t>
            </a:r>
            <a:br>
              <a:rPr lang="en-GB" dirty="0" smtClean="0"/>
            </a:br>
            <a:r>
              <a:rPr lang="en-GB" dirty="0" smtClean="0"/>
              <a:t>General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865317"/>
            <a:ext cx="7725794" cy="1391035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1. DATA REPRESENTATION</a:t>
            </a:r>
            <a:endParaRPr lang="cs-CZ" sz="2400" dirty="0"/>
          </a:p>
          <a:p>
            <a:pPr algn="ctr"/>
            <a:r>
              <a:rPr lang="en-GB" sz="2000" dirty="0" smtClean="0"/>
              <a:t>absolute coordinates, relative distances, joint rotation angles or velocities</a:t>
            </a:r>
          </a:p>
          <a:p>
            <a:pPr algn="ctr"/>
            <a:r>
              <a:rPr lang="en-GB" sz="2000" dirty="0" smtClean="0"/>
              <a:t>(quantization or dimensionality reduction might be applied)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59619" y="4214685"/>
            <a:ext cx="2322000" cy="1379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81000" tIns="81000" rIns="81000" bIns="8100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ADE4"/>
              </a:buClr>
            </a:pPr>
            <a:r>
              <a:rPr lang="en-GB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Machine Learning</a:t>
            </a:r>
            <a: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GB" sz="15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50"/>
              </a:spcBef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Convolutional Neural Networks, Boltzmann M.</a:t>
            </a:r>
          </a:p>
          <a:p>
            <a:pPr>
              <a:spcBef>
                <a:spcPts val="150"/>
              </a:spcBef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Support Vector Machines</a:t>
            </a:r>
            <a:endParaRPr lang="en-GB" sz="15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819732" y="4204066"/>
            <a:ext cx="2547028" cy="1379215"/>
          </a:xfrm>
          <a:prstGeom prst="rect">
            <a:avLst/>
          </a:prstGeom>
          <a:solidFill>
            <a:srgbClr val="F9DED3"/>
          </a:solidFill>
        </p:spPr>
        <p:txBody>
          <a:bodyPr vert="horz" lIns="81000" tIns="81000" rIns="81000" bIns="8100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ADE4"/>
              </a:buClr>
            </a:pPr>
            <a:r>
              <a:rPr lang="en-GB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Special structures</a:t>
            </a:r>
            <a: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GB" sz="15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50"/>
              </a:spcBef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Motion and Action graphs</a:t>
            </a:r>
          </a:p>
          <a:p>
            <a:pPr>
              <a:spcBef>
                <a:spcPts val="150"/>
              </a:spcBef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Temporal pyramids</a:t>
            </a:r>
          </a:p>
          <a:p>
            <a:pPr>
              <a:spcBef>
                <a:spcPts val="150"/>
              </a:spcBef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Hidden Markov models</a:t>
            </a:r>
            <a:endParaRPr lang="en-GB" sz="15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99507" y="4214683"/>
            <a:ext cx="2322000" cy="1379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81000" tIns="81000" rIns="81000" bIns="8100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CADE4"/>
              </a:buClr>
            </a:pPr>
            <a:r>
              <a:rPr lang="en-GB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Distance-Based functions</a:t>
            </a:r>
            <a: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GB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GB" sz="15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Dynamic Time Warping</a:t>
            </a:r>
          </a:p>
          <a:p>
            <a:pPr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k-NN + L</a:t>
            </a:r>
            <a:r>
              <a:rPr lang="en-GB" sz="1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</a:t>
            </a:r>
            <a:endParaRPr lang="en-GB" sz="15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65562" y="3559033"/>
            <a:ext cx="7543800" cy="567554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1CADE4"/>
              </a:buClr>
            </a:pPr>
            <a:r>
              <a:rPr lang="cs-CZ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2. </a:t>
            </a:r>
            <a:r>
              <a:rPr lang="cs-CZ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WAY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</a:t>
            </a:r>
            <a:r>
              <a:rPr lang="cs-CZ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cs-CZ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OF COMPARISON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2251" y="3013978"/>
            <a:ext cx="3577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cs-CZ" sz="2700" b="1">
                <a:solidFill>
                  <a:prstClr val="black"/>
                </a:solidFill>
              </a:rPr>
              <a:t>+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Comparing Similarity in Motions </a:t>
            </a:r>
            <a:br>
              <a:rPr lang="en-GB" dirty="0" smtClean="0"/>
            </a:br>
            <a:r>
              <a:rPr lang="en-GB" dirty="0" smtClean="0"/>
              <a:t>Examples</a:t>
            </a:r>
            <a:endParaRPr lang="en-GB" dirty="0"/>
          </a:p>
        </p:txBody>
      </p:sp>
      <p:pic>
        <p:nvPicPr>
          <p:cNvPr id="11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564" y="2481721"/>
            <a:ext cx="2212196" cy="908234"/>
          </a:xfrm>
          <a:prstGeom prst="rect">
            <a:avLst/>
          </a:prstGeom>
        </p:spPr>
      </p:pic>
      <p:pic>
        <p:nvPicPr>
          <p:cNvPr id="13" name="Obrázek 4"/>
          <p:cNvPicPr>
            <a:picLocks noChangeAspect="1"/>
          </p:cNvPicPr>
          <p:nvPr/>
        </p:nvPicPr>
        <p:blipFill rotWithShape="1">
          <a:blip r:embed="rId4"/>
          <a:srcRect l="25310"/>
          <a:stretch/>
        </p:blipFill>
        <p:spPr>
          <a:xfrm>
            <a:off x="6158971" y="3637789"/>
            <a:ext cx="2207789" cy="908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68" y="2312268"/>
            <a:ext cx="1985714" cy="229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8" y="2443897"/>
            <a:ext cx="2881637" cy="21612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2960" y="4777806"/>
            <a:ext cx="2092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0876" lvl="1" defTabSz="342900"/>
            <a:r>
              <a:rPr lang="cs-CZ" sz="1400" b="1" dirty="0">
                <a:solidFill>
                  <a:prstClr val="black"/>
                </a:solidFill>
              </a:rPr>
              <a:t>Joint </a:t>
            </a:r>
            <a:r>
              <a:rPr lang="cs-CZ" sz="1400" b="1" dirty="0" err="1" smtClean="0">
                <a:solidFill>
                  <a:prstClr val="black"/>
                </a:solidFill>
              </a:rPr>
              <a:t>positions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cs-CZ" sz="1400" b="1" dirty="0" err="1" smtClean="0">
                <a:solidFill>
                  <a:prstClr val="black"/>
                </a:solidFill>
              </a:rPr>
              <a:t>features</a:t>
            </a:r>
            <a:r>
              <a:rPr lang="cs-CZ" sz="1400" b="1" dirty="0" smtClean="0">
                <a:solidFill>
                  <a:prstClr val="black"/>
                </a:solidFill>
              </a:rPr>
              <a:t> </a:t>
            </a:r>
            <a:endParaRPr lang="cs-CZ" sz="1400" b="1" dirty="0">
              <a:solidFill>
                <a:prstClr val="black"/>
              </a:solidFill>
            </a:endParaRPr>
          </a:p>
          <a:p>
            <a:pPr marL="150876" lvl="1" defTabSz="342900"/>
            <a:r>
              <a:rPr lang="cs-CZ" sz="1400" b="1" dirty="0">
                <a:solidFill>
                  <a:prstClr val="black"/>
                </a:solidFill>
              </a:rPr>
              <a:t>+ </a:t>
            </a:r>
            <a:r>
              <a:rPr lang="cs-CZ" sz="1400" b="1" dirty="0" err="1">
                <a:solidFill>
                  <a:prstClr val="black"/>
                </a:solidFill>
              </a:rPr>
              <a:t>Euclidean</a:t>
            </a:r>
            <a:r>
              <a:rPr lang="cs-CZ" sz="1400" b="1" dirty="0">
                <a:solidFill>
                  <a:prstClr val="black"/>
                </a:solidFill>
              </a:rPr>
              <a:t> Distance</a:t>
            </a:r>
          </a:p>
          <a:p>
            <a:pPr marL="150876" lvl="1" defTabSz="342900"/>
            <a:r>
              <a:rPr lang="cs-CZ" sz="1400" dirty="0">
                <a:solidFill>
                  <a:prstClr val="black"/>
                </a:solidFill>
              </a:rPr>
              <a:t>(</a:t>
            </a:r>
            <a:r>
              <a:rPr lang="cs-CZ" sz="1400" dirty="0" err="1">
                <a:solidFill>
                  <a:prstClr val="black"/>
                </a:solidFill>
              </a:rPr>
              <a:t>Krüger</a:t>
            </a:r>
            <a:r>
              <a:rPr lang="cs-CZ" sz="1400" dirty="0">
                <a:solidFill>
                  <a:prstClr val="black"/>
                </a:solidFill>
              </a:rPr>
              <a:t> 2010)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7368" y="4777806"/>
            <a:ext cx="1985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0876" lvl="1" defTabSz="342900"/>
            <a:r>
              <a:rPr lang="cs-CZ" sz="1400" b="1" dirty="0" err="1">
                <a:solidFill>
                  <a:prstClr val="black"/>
                </a:solidFill>
              </a:rPr>
              <a:t>Fisher</a:t>
            </a:r>
            <a:r>
              <a:rPr lang="cs-CZ" sz="1400" b="1" dirty="0">
                <a:solidFill>
                  <a:prstClr val="black"/>
                </a:solidFill>
              </a:rPr>
              <a:t> </a:t>
            </a:r>
            <a:r>
              <a:rPr lang="cs-CZ" sz="1400" b="1" dirty="0" err="1">
                <a:solidFill>
                  <a:prstClr val="black"/>
                </a:solidFill>
              </a:rPr>
              <a:t>Vector</a:t>
            </a:r>
            <a:endParaRPr lang="cs-CZ" sz="1400" b="1" dirty="0">
              <a:solidFill>
                <a:prstClr val="black"/>
              </a:solidFill>
            </a:endParaRPr>
          </a:p>
          <a:p>
            <a:pPr marL="150876" lvl="1" defTabSz="342900"/>
            <a:r>
              <a:rPr lang="cs-CZ" sz="1400" b="1" dirty="0">
                <a:solidFill>
                  <a:prstClr val="black"/>
                </a:solidFill>
              </a:rPr>
              <a:t>+ SVM </a:t>
            </a:r>
            <a:r>
              <a:rPr lang="cs-CZ" sz="1400" b="1" dirty="0" err="1">
                <a:solidFill>
                  <a:prstClr val="black"/>
                </a:solidFill>
              </a:rPr>
              <a:t>classifier</a:t>
            </a:r>
            <a:endParaRPr lang="cs-CZ" sz="1400" b="1" dirty="0">
              <a:solidFill>
                <a:prstClr val="black"/>
              </a:solidFill>
            </a:endParaRPr>
          </a:p>
          <a:p>
            <a:pPr marL="150876" lvl="1" defTabSz="342900"/>
            <a:r>
              <a:rPr lang="cs-CZ" sz="1400" dirty="0">
                <a:solidFill>
                  <a:prstClr val="black"/>
                </a:solidFill>
              </a:rPr>
              <a:t>(</a:t>
            </a:r>
            <a:r>
              <a:rPr lang="cs-CZ" sz="1400" dirty="0" err="1">
                <a:solidFill>
                  <a:prstClr val="black"/>
                </a:solidFill>
              </a:rPr>
              <a:t>Evangelidis</a:t>
            </a:r>
            <a:r>
              <a:rPr lang="cs-CZ" sz="1400" dirty="0">
                <a:solidFill>
                  <a:prstClr val="black"/>
                </a:solidFill>
              </a:rPr>
              <a:t> 2014</a:t>
            </a:r>
            <a:r>
              <a:rPr lang="cs-CZ" sz="1050" dirty="0">
                <a:solidFill>
                  <a:prstClr val="black"/>
                </a:solidFill>
              </a:rPr>
              <a:t>)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4565" y="4777806"/>
            <a:ext cx="2254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0876" lvl="1" defTabSz="342900"/>
            <a:r>
              <a:rPr lang="cs-CZ" sz="1400" b="1" dirty="0" err="1">
                <a:solidFill>
                  <a:prstClr val="black"/>
                </a:solidFill>
              </a:rPr>
              <a:t>Time</a:t>
            </a:r>
            <a:r>
              <a:rPr lang="cs-CZ" sz="1400" b="1" dirty="0">
                <a:solidFill>
                  <a:prstClr val="black"/>
                </a:solidFill>
              </a:rPr>
              <a:t> </a:t>
            </a:r>
            <a:r>
              <a:rPr lang="cs-CZ" sz="1400" b="1" dirty="0" err="1">
                <a:solidFill>
                  <a:prstClr val="black"/>
                </a:solidFill>
              </a:rPr>
              <a:t>Series</a:t>
            </a:r>
            <a:endParaRPr lang="cs-CZ" sz="1400" b="1" dirty="0">
              <a:solidFill>
                <a:prstClr val="black"/>
              </a:solidFill>
            </a:endParaRPr>
          </a:p>
          <a:p>
            <a:pPr marL="150876" lvl="1" defTabSz="342900"/>
            <a:r>
              <a:rPr lang="cs-CZ" sz="1400" b="1" dirty="0">
                <a:solidFill>
                  <a:prstClr val="black"/>
                </a:solidFill>
              </a:rPr>
              <a:t>+ </a:t>
            </a:r>
            <a:r>
              <a:rPr lang="cs-CZ" sz="1400" b="1" dirty="0" err="1">
                <a:solidFill>
                  <a:prstClr val="black"/>
                </a:solidFill>
              </a:rPr>
              <a:t>Dynamic</a:t>
            </a:r>
            <a:r>
              <a:rPr lang="cs-CZ" sz="1400" b="1" dirty="0">
                <a:solidFill>
                  <a:prstClr val="black"/>
                </a:solidFill>
              </a:rPr>
              <a:t> </a:t>
            </a:r>
            <a:r>
              <a:rPr lang="cs-CZ" sz="1400" b="1" dirty="0" err="1">
                <a:solidFill>
                  <a:prstClr val="black"/>
                </a:solidFill>
              </a:rPr>
              <a:t>Time</a:t>
            </a:r>
            <a:r>
              <a:rPr lang="cs-CZ" sz="1400" b="1" dirty="0">
                <a:solidFill>
                  <a:prstClr val="black"/>
                </a:solidFill>
              </a:rPr>
              <a:t> </a:t>
            </a:r>
            <a:r>
              <a:rPr lang="cs-CZ" sz="1400" b="1" dirty="0" err="1">
                <a:solidFill>
                  <a:prstClr val="black"/>
                </a:solidFill>
              </a:rPr>
              <a:t>Warping</a:t>
            </a:r>
            <a:endParaRPr lang="cs-CZ" sz="1400" b="1" dirty="0">
              <a:solidFill>
                <a:prstClr val="black"/>
              </a:solidFill>
            </a:endParaRPr>
          </a:p>
          <a:p>
            <a:pPr marL="150876" lvl="1" defTabSz="342900"/>
            <a:r>
              <a:rPr lang="cs-CZ" sz="1400" dirty="0">
                <a:solidFill>
                  <a:prstClr val="black"/>
                </a:solidFill>
              </a:rPr>
              <a:t>(Müller 2009)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038" y="456890"/>
            <a:ext cx="7414370" cy="1008221"/>
          </a:xfrm>
        </p:spPr>
        <p:txBody>
          <a:bodyPr/>
          <a:lstStyle/>
          <a:p>
            <a:r>
              <a:rPr lang="en-GB" dirty="0" smtClean="0"/>
              <a:t>Our Approach – Motion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4572000"/>
            <a:ext cx="7543800" cy="101724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Every single-frame joint configuration is normalized (by </a:t>
            </a:r>
            <a:r>
              <a:rPr lang="en-GB" sz="2000" dirty="0" err="1" smtClean="0"/>
              <a:t>centering</a:t>
            </a:r>
            <a:r>
              <a:rPr lang="en-GB" sz="2000" dirty="0" smtClean="0"/>
              <a:t> and rotating), then transformed into a RGB stripe image while fully preserving skeleton configuration.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2" y="2583222"/>
            <a:ext cx="7425781" cy="1750232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5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Motion Images + </a:t>
            </a:r>
            <a:r>
              <a:rPr lang="en-GB" dirty="0" err="1" smtClean="0"/>
              <a:t>Caffe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0"/>
            <a:ext cx="7543800" cy="3635722"/>
          </a:xfrm>
        </p:spPr>
        <p:txBody>
          <a:bodyPr anchor="b"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1) E</a:t>
            </a:r>
            <a:r>
              <a:rPr lang="en-US" sz="1800" b="1" dirty="0" err="1"/>
              <a:t>ffective</a:t>
            </a:r>
            <a:r>
              <a:rPr lang="en-US" sz="1800" b="1" dirty="0"/>
              <a:t> transformation </a:t>
            </a:r>
            <a:r>
              <a:rPr lang="cs-CZ" sz="1800" b="1" dirty="0"/>
              <a:t/>
            </a:r>
            <a:br>
              <a:rPr lang="cs-CZ" sz="1800" b="1" dirty="0"/>
            </a:br>
            <a:r>
              <a:rPr lang="en-US" sz="1800" dirty="0"/>
              <a:t>from (dynamic) motion capture data into (static) images.</a:t>
            </a:r>
            <a:endParaRPr lang="cs-CZ" sz="1800" b="1" dirty="0"/>
          </a:p>
          <a:p>
            <a:r>
              <a:rPr lang="cs-CZ" sz="1800" b="1" dirty="0"/>
              <a:t>2) </a:t>
            </a:r>
            <a:r>
              <a:rPr lang="cs-CZ" sz="1800" b="1" dirty="0" err="1"/>
              <a:t>Extract</a:t>
            </a:r>
            <a:r>
              <a:rPr lang="cs-CZ" sz="1800" b="1" dirty="0"/>
              <a:t> </a:t>
            </a:r>
            <a:r>
              <a:rPr lang="cs-CZ" sz="1800" b="1" dirty="0" err="1"/>
              <a:t>fixed-size</a:t>
            </a:r>
            <a:r>
              <a:rPr lang="cs-CZ" sz="1800" b="1" dirty="0"/>
              <a:t> </a:t>
            </a:r>
            <a:r>
              <a:rPr lang="cs-CZ" sz="1800" b="1" dirty="0" err="1"/>
              <a:t>feature</a:t>
            </a:r>
            <a:r>
              <a:rPr lang="cs-CZ" sz="1800" b="1" dirty="0"/>
              <a:t> </a:t>
            </a:r>
            <a:r>
              <a:rPr lang="cs-CZ" sz="1800" b="1" dirty="0" err="1"/>
              <a:t>vector</a:t>
            </a: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dirty="0" err="1"/>
              <a:t>using</a:t>
            </a:r>
            <a:r>
              <a:rPr lang="cs-CZ" sz="1800" dirty="0"/>
              <a:t> </a:t>
            </a:r>
            <a:r>
              <a:rPr lang="cs-CZ" sz="1800" dirty="0" err="1"/>
              <a:t>content-based</a:t>
            </a:r>
            <a:r>
              <a:rPr lang="cs-CZ" sz="1800" dirty="0"/>
              <a:t> image </a:t>
            </a:r>
            <a:r>
              <a:rPr lang="cs-CZ" sz="1800" dirty="0" err="1"/>
              <a:t>descriptors</a:t>
            </a:r>
            <a:r>
              <a:rPr lang="cs-CZ" sz="1800" dirty="0"/>
              <a:t>.</a:t>
            </a:r>
          </a:p>
          <a:p>
            <a:r>
              <a:rPr lang="cs-CZ" sz="1800" b="1" dirty="0"/>
              <a:t>3) </a:t>
            </a:r>
            <a:r>
              <a:rPr lang="en-US" sz="1800" b="1" dirty="0" smtClean="0"/>
              <a:t>Index for fast and scalable search</a:t>
            </a:r>
            <a:r>
              <a:rPr lang="cs-CZ" sz="1800" b="1" dirty="0"/>
              <a:t/>
            </a:r>
            <a:br>
              <a:rPr lang="cs-CZ" sz="1800" b="1" dirty="0"/>
            </a:br>
            <a:endParaRPr lang="cs-CZ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75" y="2329841"/>
            <a:ext cx="974411" cy="783453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60826" y="2333542"/>
          <a:ext cx="838166" cy="79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5" name="Image" r:id="rId4" imgW="2018880" imgH="1904760" progId="Photoshop.Image.10">
                  <p:embed/>
                </p:oleObj>
              </mc:Choice>
              <mc:Fallback>
                <p:oleObj name="Image" r:id="rId4" imgW="2018880" imgH="1904760" progId="Photoshop.Image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826" y="2333542"/>
                        <a:ext cx="838166" cy="790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170038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0348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1)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3109" y="3146789"/>
            <a:ext cx="13462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endParaRPr lang="cs-CZ" sz="1350" i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320" y="3145735"/>
            <a:ext cx="13485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Motion</a:t>
            </a:r>
            <a:r>
              <a:rPr lang="cs-CZ" sz="1350" i="1" dirty="0">
                <a:solidFill>
                  <a:prstClr val="black"/>
                </a:solidFill>
              </a:rPr>
              <a:t> Image</a:t>
            </a:r>
          </a:p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(hop-</a:t>
            </a:r>
            <a:r>
              <a:rPr lang="cs-CZ" sz="1350" i="1" dirty="0" err="1">
                <a:solidFill>
                  <a:prstClr val="black"/>
                </a:solidFill>
              </a:rPr>
              <a:t>one</a:t>
            </a:r>
            <a:r>
              <a:rPr lang="cs-CZ" sz="1350" i="1" dirty="0">
                <a:solidFill>
                  <a:prstClr val="black"/>
                </a:solidFill>
              </a:rPr>
              <a:t>-leg)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576040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9145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2)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4151797" y="2633300"/>
            <a:ext cx="1792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9pPr>
          </a:lstStyle>
          <a:p>
            <a:pPr algn="ctr" defTabSz="342900"/>
            <a:r>
              <a:rPr lang="en-US" sz="1350" dirty="0">
                <a:solidFill>
                  <a:prstClr val="black"/>
                </a:solidFill>
              </a:rPr>
              <a:t>&lt;0, 0, 4.56, 0, 7.88, …&gt;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884528"/>
            <a:ext cx="523841" cy="386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49" y="2393685"/>
            <a:ext cx="533631" cy="386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5" y="2393685"/>
            <a:ext cx="432457" cy="3869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50122" y="3368272"/>
            <a:ext cx="1550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 err="1">
                <a:solidFill>
                  <a:prstClr val="black"/>
                </a:solidFill>
              </a:rPr>
              <a:t>Nearest</a:t>
            </a:r>
            <a:r>
              <a:rPr lang="cs-CZ" sz="1350" i="1" dirty="0">
                <a:solidFill>
                  <a:prstClr val="black"/>
                </a:solidFill>
              </a:rPr>
              <a:t> </a:t>
            </a:r>
            <a:r>
              <a:rPr lang="cs-CZ" sz="1350" i="1" dirty="0" err="1">
                <a:solidFill>
                  <a:prstClr val="black"/>
                </a:solidFill>
              </a:rPr>
              <a:t>neighbors</a:t>
            </a:r>
            <a:endParaRPr lang="cs-CZ" sz="1350" i="1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68612" y="2782647"/>
            <a:ext cx="4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1718" y="2503594"/>
            <a:ext cx="335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cs-CZ" sz="1350" b="1" dirty="0">
                <a:solidFill>
                  <a:prstClr val="black"/>
                </a:solidFill>
              </a:rPr>
              <a:t>3)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4855" y="2213561"/>
            <a:ext cx="54534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13.17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82879" y="2203742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10.1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4686" y="2743254"/>
            <a:ext cx="49725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14.2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02709" y="2733435"/>
            <a:ext cx="44916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cs-CZ" sz="750" dirty="0">
                <a:solidFill>
                  <a:prstClr val="black"/>
                </a:solidFill>
              </a:rPr>
              <a:t>d = 1.1</a:t>
            </a:r>
            <a:endParaRPr lang="en-US" sz="75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35683" y="3165179"/>
            <a:ext cx="10118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350" i="1" dirty="0">
                <a:solidFill>
                  <a:prstClr val="black"/>
                </a:solidFill>
              </a:rPr>
              <a:t>4096-dim</a:t>
            </a:r>
            <a:br>
              <a:rPr lang="cs-CZ" sz="1350" i="1" dirty="0">
                <a:solidFill>
                  <a:prstClr val="black"/>
                </a:solidFill>
              </a:rPr>
            </a:br>
            <a:r>
              <a:rPr lang="cs-CZ" sz="1350" i="1" dirty="0">
                <a:solidFill>
                  <a:prstClr val="black"/>
                </a:solidFill>
              </a:rPr>
              <a:t>Caffe </a:t>
            </a:r>
            <a:r>
              <a:rPr lang="cs-CZ" sz="1350" i="1" dirty="0" err="1">
                <a:solidFill>
                  <a:prstClr val="black"/>
                </a:solidFill>
              </a:rPr>
              <a:t>vector</a:t>
            </a:r>
            <a:endParaRPr lang="cs-CZ" sz="1350" i="1" dirty="0">
              <a:solidFill>
                <a:prstClr val="black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50" y="2884527"/>
            <a:ext cx="436421" cy="386909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6211025" y="2244849"/>
            <a:ext cx="2286520" cy="32578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cs-CZ" sz="1350">
              <a:solidFill>
                <a:prstClr val="white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94100" y="2248505"/>
            <a:ext cx="5057774" cy="20663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cs-CZ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72622"/>
          </a:xfrm>
        </p:spPr>
        <p:txBody>
          <a:bodyPr/>
          <a:lstStyle/>
          <a:p>
            <a:pPr algn="ctr"/>
            <a:r>
              <a:rPr lang="cs-CZ" dirty="0" smtClean="0"/>
              <a:t>Similarity model: </a:t>
            </a:r>
            <a:r>
              <a:rPr lang="cs-CZ" dirty="0" err="1" smtClean="0"/>
              <a:t>Caffe</a:t>
            </a:r>
            <a:r>
              <a:rPr lang="cs-CZ" dirty="0" smtClean="0"/>
              <a:t> + </a:t>
            </a:r>
            <a:r>
              <a:rPr lang="en-US" dirty="0" smtClean="0"/>
              <a:t>L</a:t>
            </a:r>
            <a:r>
              <a:rPr lang="en-US" baseline="-25000" dirty="0" smtClean="0"/>
              <a:t>2</a:t>
            </a:r>
            <a:endParaRPr lang="cs-CZ" baseline="-25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822960" y="2495668"/>
            <a:ext cx="1981721" cy="1305228"/>
            <a:chOff x="8840" y="613042"/>
            <a:chExt cx="2642294" cy="1585376"/>
          </a:xfrm>
          <a:solidFill>
            <a:schemeClr val="accent2">
              <a:lumMod val="75000"/>
            </a:schemeClr>
          </a:solidFill>
        </p:grpSpPr>
        <p:sp>
          <p:nvSpPr>
            <p:cNvPr id="49" name="Rounded Rectangle 48"/>
            <p:cNvSpPr/>
            <p:nvPr/>
          </p:nvSpPr>
          <p:spPr>
            <a:xfrm>
              <a:off x="8840" y="613042"/>
              <a:ext cx="2642294" cy="158537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4"/>
            <p:cNvSpPr/>
            <p:nvPr/>
          </p:nvSpPr>
          <p:spPr>
            <a:xfrm>
              <a:off x="55274" y="659476"/>
              <a:ext cx="2549426" cy="14925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dirty="0">
                  <a:solidFill>
                    <a:prstClr val="white"/>
                  </a:solidFill>
                </a:rPr>
                <a:t>HDM05</a:t>
              </a:r>
              <a:r>
                <a:rPr lang="en-US" b="1" dirty="0">
                  <a:solidFill>
                    <a:prstClr val="white"/>
                  </a:solidFill>
                </a:rPr>
                <a:t> dataset</a:t>
              </a: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350" dirty="0">
                  <a:solidFill>
                    <a:prstClr val="white"/>
                  </a:solidFill>
                </a:rPr>
                <a:t>2345</a:t>
              </a:r>
              <a:r>
                <a:rPr lang="en-US" sz="1350" dirty="0">
                  <a:solidFill>
                    <a:prstClr val="white"/>
                  </a:solidFill>
                </a:rPr>
                <a:t> motions</a:t>
              </a:r>
              <a:br>
                <a:rPr lang="en-US" sz="1350" dirty="0">
                  <a:solidFill>
                    <a:prstClr val="white"/>
                  </a:solidFill>
                </a:rPr>
              </a:br>
              <a:r>
                <a:rPr lang="en-US" sz="1350" dirty="0">
                  <a:solidFill>
                    <a:prstClr val="white"/>
                  </a:solidFill>
                </a:rPr>
                <a:t>120 fps, 31 joints</a:t>
              </a:r>
              <a:br>
                <a:rPr lang="en-US" sz="1350" dirty="0">
                  <a:solidFill>
                    <a:prstClr val="white"/>
                  </a:solidFill>
                </a:rPr>
              </a:br>
              <a:r>
                <a:rPr lang="cs-CZ" sz="1350" dirty="0">
                  <a:solidFill>
                    <a:prstClr val="white"/>
                  </a:solidFill>
                </a:rPr>
                <a:t>122</a:t>
              </a:r>
              <a:r>
                <a:rPr lang="en-US" sz="1350" dirty="0">
                  <a:solidFill>
                    <a:prstClr val="white"/>
                  </a:solidFill>
                </a:rPr>
                <a:t> categories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40777" y="2893759"/>
            <a:ext cx="744276" cy="393173"/>
            <a:chOff x="2915364" y="1078086"/>
            <a:chExt cx="560166" cy="65528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7" name="Right Arrow 46"/>
            <p:cNvSpPr/>
            <p:nvPr/>
          </p:nvSpPr>
          <p:spPr>
            <a:xfrm>
              <a:off x="2915364" y="1078086"/>
              <a:ext cx="560166" cy="6552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ight Arrow 6"/>
            <p:cNvSpPr/>
            <p:nvPr/>
          </p:nvSpPr>
          <p:spPr>
            <a:xfrm>
              <a:off x="2915364" y="1209144"/>
              <a:ext cx="392116" cy="3931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cs-CZ" sz="90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597369" y="2495668"/>
            <a:ext cx="1981721" cy="1604845"/>
            <a:chOff x="3708052" y="613042"/>
            <a:chExt cx="2642294" cy="1585376"/>
          </a:xfrm>
          <a:solidFill>
            <a:schemeClr val="accent2">
              <a:lumMod val="75000"/>
            </a:schemeClr>
          </a:solidFill>
        </p:grpSpPr>
        <p:sp>
          <p:nvSpPr>
            <p:cNvPr id="45" name="Rounded Rectangle 44"/>
            <p:cNvSpPr/>
            <p:nvPr/>
          </p:nvSpPr>
          <p:spPr>
            <a:xfrm>
              <a:off x="3708052" y="613042"/>
              <a:ext cx="2642294" cy="158537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8"/>
            <p:cNvSpPr/>
            <p:nvPr/>
          </p:nvSpPr>
          <p:spPr>
            <a:xfrm>
              <a:off x="3754486" y="659476"/>
              <a:ext cx="2549426" cy="14925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dirty="0" err="1">
                  <a:solidFill>
                    <a:prstClr val="white"/>
                  </a:solidFill>
                </a:rPr>
                <a:t>Motion</a:t>
              </a:r>
              <a:r>
                <a:rPr lang="cs-CZ" b="1" dirty="0">
                  <a:solidFill>
                    <a:prstClr val="white"/>
                  </a:solidFill>
                </a:rPr>
                <a:t> I</a:t>
              </a:r>
              <a:r>
                <a:rPr lang="en-US" b="1" dirty="0">
                  <a:solidFill>
                    <a:prstClr val="white"/>
                  </a:solidFill>
                </a:rPr>
                <a:t>mages</a:t>
              </a: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prstClr val="white"/>
                  </a:solidFill>
                </a:rPr>
                <a:t>1 motion = 1 image</a:t>
              </a:r>
              <a:endParaRPr lang="cs-CZ" sz="1350" dirty="0">
                <a:solidFill>
                  <a:prstClr val="white"/>
                </a:solidFill>
              </a:endParaRP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350" dirty="0" err="1">
                  <a:solidFill>
                    <a:prstClr val="white"/>
                  </a:solidFill>
                </a:rPr>
                <a:t>Each</a:t>
              </a:r>
              <a:r>
                <a:rPr lang="cs-CZ" sz="1350" dirty="0">
                  <a:solidFill>
                    <a:prstClr val="white"/>
                  </a:solidFill>
                </a:rPr>
                <a:t> image </a:t>
              </a:r>
              <a:r>
                <a:rPr lang="cs-CZ" sz="1350" dirty="0" err="1">
                  <a:solidFill>
                    <a:prstClr val="white"/>
                  </a:solidFill>
                </a:rPr>
                <a:t>is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rescaled</a:t>
              </a:r>
              <a:r>
                <a:rPr lang="cs-CZ" sz="1350" dirty="0">
                  <a:solidFill>
                    <a:prstClr val="white"/>
                  </a:solidFill>
                </a:rPr>
                <a:t> to 256 x 256 </a:t>
              </a:r>
              <a:r>
                <a:rPr lang="cs-CZ" sz="1350" dirty="0" err="1">
                  <a:solidFill>
                    <a:prstClr val="white"/>
                  </a:solidFill>
                </a:rPr>
                <a:t>px</a:t>
              </a:r>
              <a:r>
                <a:rPr lang="cs-CZ" sz="1350" dirty="0">
                  <a:solidFill>
                    <a:prstClr val="white"/>
                  </a:solidFill>
                </a:rPr>
                <a:t> to fit as </a:t>
              </a:r>
              <a:r>
                <a:rPr lang="cs-CZ" sz="1350" dirty="0" err="1">
                  <a:solidFill>
                    <a:prstClr val="white"/>
                  </a:solidFill>
                </a:rPr>
                <a:t>an</a:t>
              </a:r>
              <a:r>
                <a:rPr lang="cs-CZ" sz="1350" dirty="0">
                  <a:solidFill>
                    <a:prstClr val="white"/>
                  </a:solidFill>
                </a:rPr>
                <a:t> input to </a:t>
              </a:r>
              <a:r>
                <a:rPr lang="cs-CZ" sz="1350" dirty="0" err="1">
                  <a:solidFill>
                    <a:prstClr val="white"/>
                  </a:solidFill>
                </a:rPr>
                <a:t>the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neural</a:t>
              </a:r>
              <a:r>
                <a:rPr lang="cs-CZ" sz="1350" dirty="0">
                  <a:solidFill>
                    <a:prstClr val="white"/>
                  </a:solidFill>
                </a:rPr>
                <a:t> network.</a:t>
              </a: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prstClr val="white"/>
                  </a:solidFill>
                </a:rPr>
                <a:t/>
              </a:r>
              <a:br>
                <a:rPr lang="en-US" sz="1350" dirty="0">
                  <a:solidFill>
                    <a:prstClr val="white"/>
                  </a:solidFill>
                </a:rPr>
              </a:b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71779" y="2470152"/>
            <a:ext cx="1981721" cy="2854902"/>
            <a:chOff x="7407265" y="613042"/>
            <a:chExt cx="2642294" cy="1585376"/>
          </a:xfrm>
        </p:grpSpPr>
        <p:sp>
          <p:nvSpPr>
            <p:cNvPr id="41" name="Rounded Rectangle 40"/>
            <p:cNvSpPr/>
            <p:nvPr/>
          </p:nvSpPr>
          <p:spPr>
            <a:xfrm>
              <a:off x="7407265" y="613042"/>
              <a:ext cx="2642294" cy="158537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12"/>
            <p:cNvSpPr/>
            <p:nvPr/>
          </p:nvSpPr>
          <p:spPr>
            <a:xfrm>
              <a:off x="7453699" y="659476"/>
              <a:ext cx="2549426" cy="14925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prstClr val="white"/>
                  </a:solidFill>
                </a:rPr>
                <a:t>Caffe Descriptors</a:t>
              </a: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350" dirty="0" err="1">
                  <a:solidFill>
                    <a:prstClr val="white"/>
                  </a:solidFill>
                </a:rPr>
                <a:t>Extracted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using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en-US" sz="1350" dirty="0">
                  <a:solidFill>
                    <a:prstClr val="white"/>
                  </a:solidFill>
                </a:rPr>
                <a:t>Convolutional Neural Network </a:t>
              </a:r>
              <a:r>
                <a:rPr lang="cs-CZ" sz="1350" dirty="0">
                  <a:solidFill>
                    <a:prstClr val="white"/>
                  </a:solidFill>
                </a:rPr>
                <a:t>t</a:t>
              </a:r>
              <a:r>
                <a:rPr lang="en-US" sz="1350" dirty="0">
                  <a:solidFill>
                    <a:prstClr val="white"/>
                  </a:solidFill>
                </a:rPr>
                <a:t>rained on 1.</a:t>
              </a:r>
              <a:r>
                <a:rPr lang="cs-CZ" sz="1350" dirty="0">
                  <a:solidFill>
                    <a:prstClr val="white"/>
                  </a:solidFill>
                </a:rPr>
                <a:t>3</a:t>
              </a:r>
              <a:r>
                <a:rPr lang="en-US" sz="1350" dirty="0">
                  <a:solidFill>
                    <a:prstClr val="white"/>
                  </a:solidFill>
                </a:rPr>
                <a:t>M photographs</a:t>
              </a:r>
              <a:r>
                <a:rPr lang="cs-CZ" sz="1350" dirty="0">
                  <a:solidFill>
                    <a:prstClr val="white"/>
                  </a:solidFill>
                </a:rPr>
                <a:t/>
              </a:r>
              <a:br>
                <a:rPr lang="cs-CZ" sz="1350" dirty="0">
                  <a:solidFill>
                    <a:prstClr val="white"/>
                  </a:solidFill>
                </a:rPr>
              </a:br>
              <a:r>
                <a:rPr lang="cs-CZ" sz="1350" dirty="0">
                  <a:solidFill>
                    <a:prstClr val="white"/>
                  </a:solidFill>
                </a:rPr>
                <a:t/>
              </a:r>
              <a:br>
                <a:rPr lang="cs-CZ" sz="1350" dirty="0">
                  <a:solidFill>
                    <a:prstClr val="white"/>
                  </a:solidFill>
                </a:rPr>
              </a:br>
              <a:r>
                <a:rPr lang="cs-CZ" sz="1350" dirty="0">
                  <a:solidFill>
                    <a:prstClr val="white"/>
                  </a:solidFill>
                </a:rPr>
                <a:t>Network </a:t>
              </a:r>
              <a:r>
                <a:rPr lang="cs-CZ" sz="1350" dirty="0" err="1">
                  <a:solidFill>
                    <a:prstClr val="white"/>
                  </a:solidFill>
                </a:rPr>
                <a:t>can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be</a:t>
              </a:r>
              <a:r>
                <a:rPr lang="cs-CZ" sz="1350" dirty="0">
                  <a:solidFill>
                    <a:prstClr val="white"/>
                  </a:solidFill>
                </a:rPr>
                <a:t> fine-</a:t>
              </a:r>
              <a:r>
                <a:rPr lang="cs-CZ" sz="1350" dirty="0" err="1">
                  <a:solidFill>
                    <a:prstClr val="white"/>
                  </a:solidFill>
                </a:rPr>
                <a:t>tuned</a:t>
              </a:r>
              <a:r>
                <a:rPr lang="cs-CZ" sz="1350" dirty="0">
                  <a:solidFill>
                    <a:prstClr val="white"/>
                  </a:solidFill>
                </a:rPr>
                <a:t> to </a:t>
              </a:r>
              <a:r>
                <a:rPr lang="cs-CZ" sz="1350" dirty="0" err="1">
                  <a:solidFill>
                    <a:prstClr val="white"/>
                  </a:solidFill>
                </a:rPr>
                <a:t>the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domain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of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motion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images</a:t>
              </a:r>
              <a:endParaRPr lang="cs-CZ" sz="1350" dirty="0">
                <a:solidFill>
                  <a:prstClr val="white"/>
                </a:solidFill>
              </a:endParaRP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50" dirty="0">
                <a:solidFill>
                  <a:prstClr val="white"/>
                </a:solidFill>
              </a:endParaRPr>
            </a:p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50" dirty="0">
                  <a:solidFill>
                    <a:prstClr val="white"/>
                  </a:solidFill>
                </a:rPr>
                <a:t>Output</a:t>
              </a:r>
              <a:r>
                <a:rPr lang="cs-CZ" sz="1350" dirty="0">
                  <a:solidFill>
                    <a:prstClr val="white"/>
                  </a:solidFill>
                </a:rPr>
                <a:t> </a:t>
              </a:r>
              <a:r>
                <a:rPr lang="cs-CZ" sz="1350" dirty="0" err="1">
                  <a:solidFill>
                    <a:prstClr val="white"/>
                  </a:solidFill>
                </a:rPr>
                <a:t>of</a:t>
              </a:r>
              <a:r>
                <a:rPr lang="cs-CZ" sz="1350" dirty="0">
                  <a:solidFill>
                    <a:prstClr val="white"/>
                  </a:solidFill>
                </a:rPr>
                <a:t> 7th </a:t>
              </a:r>
              <a:r>
                <a:rPr lang="cs-CZ" sz="1350" dirty="0" err="1">
                  <a:solidFill>
                    <a:prstClr val="white"/>
                  </a:solidFill>
                </a:rPr>
                <a:t>layer</a:t>
              </a:r>
              <a:r>
                <a:rPr lang="en-US" sz="1350" dirty="0">
                  <a:solidFill>
                    <a:prstClr val="white"/>
                  </a:solidFill>
                </a:rPr>
                <a:t> is </a:t>
              </a:r>
              <a:r>
                <a:rPr lang="cs-CZ" sz="1350" dirty="0">
                  <a:solidFill>
                    <a:prstClr val="white"/>
                  </a:solidFill>
                </a:rPr>
                <a:t>a </a:t>
              </a:r>
              <a:r>
                <a:rPr lang="en-US" sz="1350" dirty="0">
                  <a:solidFill>
                    <a:prstClr val="white"/>
                  </a:solidFill>
                </a:rPr>
                <a:t>4096</a:t>
              </a:r>
              <a:r>
                <a:rPr lang="cs-CZ" sz="1350" dirty="0">
                  <a:solidFill>
                    <a:prstClr val="white"/>
                  </a:solidFill>
                </a:rPr>
                <a:t>-</a:t>
              </a:r>
              <a:r>
                <a:rPr lang="en-US" sz="1350" dirty="0">
                  <a:solidFill>
                    <a:prstClr val="white"/>
                  </a:solidFill>
                </a:rPr>
                <a:t>dimensional vector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826336" y="2986308"/>
            <a:ext cx="65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900" b="1" dirty="0" err="1">
                <a:solidFill>
                  <a:prstClr val="black"/>
                </a:solidFill>
              </a:rPr>
              <a:t>transform</a:t>
            </a:r>
            <a:endParaRPr lang="cs-CZ" sz="900" b="1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94026" y="2244849"/>
            <a:ext cx="1614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050" b="1" dirty="0" err="1">
                <a:solidFill>
                  <a:srgbClr val="2683C6">
                    <a:lumMod val="50000"/>
                  </a:srgbClr>
                </a:solidFill>
              </a:rPr>
              <a:t>Motion</a:t>
            </a:r>
            <a:r>
              <a:rPr lang="cs-CZ" sz="1050" b="1" dirty="0">
                <a:solidFill>
                  <a:srgbClr val="2683C6">
                    <a:lumMod val="50000"/>
                  </a:srgbClr>
                </a:solidFill>
              </a:rPr>
              <a:t> </a:t>
            </a:r>
            <a:r>
              <a:rPr lang="cs-CZ" sz="1050" b="1" dirty="0" err="1">
                <a:solidFill>
                  <a:srgbClr val="2683C6">
                    <a:lumMod val="50000"/>
                  </a:srgbClr>
                </a:solidFill>
              </a:rPr>
              <a:t>Images</a:t>
            </a:r>
            <a:endParaRPr lang="cs-CZ" sz="1050" b="1" dirty="0">
              <a:solidFill>
                <a:srgbClr val="2683C6">
                  <a:lumMod val="50000"/>
                </a:srgbClr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617359" y="2907997"/>
            <a:ext cx="744276" cy="393173"/>
            <a:chOff x="2915364" y="1078086"/>
            <a:chExt cx="560166" cy="65528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Right Arrow 63"/>
            <p:cNvSpPr/>
            <p:nvPr/>
          </p:nvSpPr>
          <p:spPr>
            <a:xfrm>
              <a:off x="2915364" y="1078086"/>
              <a:ext cx="560166" cy="65528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Right Arrow 6"/>
            <p:cNvSpPr/>
            <p:nvPr/>
          </p:nvSpPr>
          <p:spPr>
            <a:xfrm>
              <a:off x="2915364" y="1209144"/>
              <a:ext cx="392116" cy="3931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cs-CZ" sz="9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597591" y="3000547"/>
            <a:ext cx="654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900" b="1" dirty="0" err="1">
                <a:solidFill>
                  <a:prstClr val="black"/>
                </a:solidFill>
              </a:rPr>
              <a:t>extract</a:t>
            </a:r>
            <a:endParaRPr lang="cs-CZ" sz="900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44553" y="2249467"/>
            <a:ext cx="1614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cs-CZ" sz="1050" b="1">
                <a:solidFill>
                  <a:srgbClr val="2683C6">
                    <a:lumMod val="50000"/>
                  </a:srgbClr>
                </a:solidFill>
              </a:rPr>
              <a:t>4096-dimensional features</a:t>
            </a:r>
            <a:endParaRPr lang="cs-CZ" sz="1050" b="1" dirty="0">
              <a:solidFill>
                <a:srgbClr val="2683C6">
                  <a:lumMod val="50000"/>
                </a:srgbClr>
              </a:solidFill>
            </a:endParaRP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694099" y="4591411"/>
            <a:ext cx="5192078" cy="957871"/>
          </a:xfrm>
        </p:spPr>
        <p:txBody>
          <a:bodyPr/>
          <a:lstStyle/>
          <a:p>
            <a:r>
              <a:rPr lang="cs-CZ" sz="2000" dirty="0" err="1" smtClean="0"/>
              <a:t>Caffe</a:t>
            </a:r>
            <a:r>
              <a:rPr lang="cs-CZ" sz="2000" dirty="0" smtClean="0"/>
              <a:t> </a:t>
            </a:r>
            <a:r>
              <a:rPr lang="cs-CZ" sz="2000" dirty="0" err="1" smtClean="0"/>
              <a:t>descriptors</a:t>
            </a:r>
            <a:r>
              <a:rPr lang="cs-CZ" sz="2000" dirty="0" smtClean="0"/>
              <a:t> are </a:t>
            </a:r>
            <a:r>
              <a:rPr lang="cs-CZ" sz="2000" dirty="0" err="1" smtClean="0"/>
              <a:t>fixed</a:t>
            </a:r>
            <a:r>
              <a:rPr lang="cs-CZ" sz="2000" dirty="0" smtClean="0"/>
              <a:t> </a:t>
            </a:r>
            <a:r>
              <a:rPr lang="cs-CZ" sz="2000" dirty="0" err="1" smtClean="0"/>
              <a:t>sized</a:t>
            </a:r>
            <a:r>
              <a:rPr lang="cs-CZ" sz="2000" dirty="0" smtClean="0"/>
              <a:t> </a:t>
            </a:r>
            <a:r>
              <a:rPr lang="cs-CZ" sz="2000" dirty="0" err="1" smtClean="0"/>
              <a:t>vectors</a:t>
            </a:r>
            <a:r>
              <a:rPr lang="cs-CZ" sz="2000" dirty="0" smtClean="0"/>
              <a:t> </a:t>
            </a:r>
            <a:r>
              <a:rPr lang="cs-CZ" sz="2000" dirty="0" err="1" smtClean="0"/>
              <a:t>extracted</a:t>
            </a:r>
            <a:r>
              <a:rPr lang="cs-CZ" sz="2000" dirty="0" smtClean="0"/>
              <a:t> </a:t>
            </a:r>
            <a:r>
              <a:rPr lang="cs-CZ" sz="2000" dirty="0" err="1" smtClean="0"/>
              <a:t>from</a:t>
            </a:r>
            <a:r>
              <a:rPr lang="cs-CZ" sz="2000" dirty="0" smtClean="0"/>
              <a:t> </a:t>
            </a:r>
            <a:r>
              <a:rPr lang="cs-CZ" sz="2000" dirty="0" err="1" smtClean="0"/>
              <a:t>motion</a:t>
            </a:r>
            <a:r>
              <a:rPr lang="cs-CZ" sz="2000" dirty="0" smtClean="0"/>
              <a:t> </a:t>
            </a:r>
            <a:r>
              <a:rPr lang="cs-CZ" sz="2000" dirty="0" err="1" smtClean="0"/>
              <a:t>images</a:t>
            </a:r>
            <a:r>
              <a:rPr lang="cs-CZ" sz="2000" dirty="0" smtClean="0"/>
              <a:t>. </a:t>
            </a:r>
            <a:r>
              <a:rPr lang="cs-CZ" sz="2000" b="1" dirty="0" err="1" smtClean="0"/>
              <a:t>They</a:t>
            </a:r>
            <a:r>
              <a:rPr lang="cs-CZ" sz="2000" b="1" dirty="0" smtClean="0"/>
              <a:t> are </a:t>
            </a:r>
            <a:r>
              <a:rPr lang="cs-CZ" sz="2000" b="1" dirty="0" err="1" smtClean="0"/>
              <a:t>compared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for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similarity</a:t>
            </a:r>
            <a:r>
              <a:rPr lang="cs-CZ" sz="2000" b="1" dirty="0" smtClean="0"/>
              <a:t> by L</a:t>
            </a:r>
            <a:r>
              <a:rPr lang="cs-CZ" sz="2000" b="1" baseline="-25000" dirty="0" smtClean="0"/>
              <a:t>2</a:t>
            </a:r>
            <a:r>
              <a:rPr lang="cs-CZ" sz="2000" b="1" dirty="0" smtClean="0"/>
              <a:t> distance </a:t>
            </a:r>
            <a:r>
              <a:rPr lang="cs-CZ" sz="2000" b="1" dirty="0" err="1" smtClean="0"/>
              <a:t>function</a:t>
            </a:r>
            <a:r>
              <a:rPr lang="cs-CZ" b="1" dirty="0" smtClean="0"/>
              <a:t>.</a:t>
            </a:r>
            <a:endParaRPr lang="cs-CZ" b="1" baseline="-25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Context/Data/</a:t>
            </a:r>
            <a:r>
              <a:rPr lang="en-US" dirty="0" err="1" smtClean="0"/>
              <a:t>Envinronment</a:t>
            </a:r>
            <a:r>
              <a:rPr lang="en-US" dirty="0" smtClean="0"/>
              <a:t> Dependent</a:t>
            </a:r>
            <a:br>
              <a:rPr lang="en-US" dirty="0" smtClean="0"/>
            </a:br>
            <a:r>
              <a:rPr lang="en-US" sz="2800" i="1" dirty="0" smtClean="0"/>
              <a:t>circumstances alter similarities</a:t>
            </a:r>
            <a:endParaRPr lang="cs-CZ" sz="2800" i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60847"/>
            <a:ext cx="4114800" cy="3096345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87" y="2060847"/>
            <a:ext cx="4387913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06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68438"/>
          </a:xfrm>
        </p:spPr>
        <p:txBody>
          <a:bodyPr/>
          <a:lstStyle/>
          <a:p>
            <a:pPr algn="ctr"/>
            <a:r>
              <a:rPr lang="en-GB" dirty="0" smtClean="0"/>
              <a:t>Motion Images – Properties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fontAlgn="base">
              <a:buFont typeface="Arial" panose="020B0604020202020204" pitchFamily="34" charset="0"/>
              <a:buChar char="•"/>
            </a:pPr>
            <a:r>
              <a:rPr lang="en-GB" sz="2400" b="1" dirty="0" smtClean="0"/>
              <a:t>Pattern recognition is a mature concept nowadays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dirty="0" smtClean="0"/>
              <a:t>many highly accurate computer vision techniques might be employed.</a:t>
            </a:r>
            <a:br>
              <a:rPr lang="en-GB" sz="2000" dirty="0" smtClean="0"/>
            </a:br>
            <a:endParaRPr lang="en-GB" sz="2000" dirty="0" smtClean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2400" b="1" dirty="0" smtClean="0"/>
              <a:t>The proposed similarity measure is robust and tolerant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towards inferior data quality, execution speed and imprecise segmentation.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2400" b="1" dirty="0" smtClean="0"/>
              <a:t>Fixed-size feature vectors can be indexed in large scale</a:t>
            </a:r>
          </a:p>
          <a:p>
            <a:pPr marL="150876" lvl="1" indent="0" fontAlgn="base">
              <a:buNone/>
            </a:pPr>
            <a:r>
              <a:rPr lang="en-GB" sz="2000" b="1" dirty="0"/>
              <a:t> </a:t>
            </a:r>
            <a:r>
              <a:rPr lang="en-GB" sz="2000" b="1" dirty="0" smtClean="0"/>
              <a:t> </a:t>
            </a:r>
            <a:r>
              <a:rPr lang="en-GB" sz="2000" dirty="0" smtClean="0"/>
              <a:t>evaluate a query in one year long </a:t>
            </a:r>
            <a:r>
              <a:rPr lang="en-GB" sz="2000" dirty="0" err="1"/>
              <a:t>M</a:t>
            </a:r>
            <a:r>
              <a:rPr lang="en-GB" sz="2000" dirty="0" err="1" smtClean="0"/>
              <a:t>ocap</a:t>
            </a:r>
            <a:r>
              <a:rPr lang="en-GB" sz="2000" dirty="0" smtClean="0"/>
              <a:t> data in less than a second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2400" b="1" dirty="0" smtClean="0"/>
              <a:t>Fixed-size feature vectors compress the original data</a:t>
            </a:r>
            <a:endParaRPr lang="en-GB" sz="2400" b="1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Sizes Compared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2960" y="2241550"/>
            <a:ext cx="5261208" cy="363572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 </a:t>
            </a:r>
            <a:r>
              <a:rPr lang="en-GB" sz="2400" b="1" dirty="0" smtClean="0"/>
              <a:t>5 seconds of </a:t>
            </a:r>
            <a:r>
              <a:rPr lang="en-GB" sz="2400" b="1" dirty="0" err="1" smtClean="0"/>
              <a:t>mocap</a:t>
            </a:r>
            <a:r>
              <a:rPr lang="en-GB" sz="2400" b="1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3 x 31 x 120 x 5 = 57 600 floats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≈ 460 KB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1" dirty="0" smtClean="0"/>
              <a:t> </a:t>
            </a:r>
            <a:r>
              <a:rPr lang="en-GB" sz="2400" b="1" dirty="0" smtClean="0"/>
              <a:t>1 image 256 x 256 </a:t>
            </a:r>
            <a:r>
              <a:rPr lang="en-GB" sz="2400" b="1" dirty="0" err="1" smtClean="0"/>
              <a:t>px</a:t>
            </a:r>
            <a:r>
              <a:rPr lang="en-GB" sz="2400" b="1" dirty="0" smtClean="0"/>
              <a:t> in </a:t>
            </a:r>
            <a:r>
              <a:rPr lang="en-GB" sz="2400" b="1" dirty="0" err="1" smtClean="0"/>
              <a:t>png</a:t>
            </a:r>
            <a:r>
              <a:rPr lang="en-GB" sz="2400" b="1" dirty="0" smtClean="0"/>
              <a:t> format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≈ 5-10 KB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1 </a:t>
            </a:r>
            <a:r>
              <a:rPr lang="en-GB" sz="2400" b="1" dirty="0" err="1" smtClean="0"/>
              <a:t>caffe</a:t>
            </a:r>
            <a:r>
              <a:rPr lang="en-GB" sz="2400" b="1" dirty="0" smtClean="0"/>
              <a:t> descriptor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4096 floats </a:t>
            </a: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≈</a:t>
            </a:r>
            <a:r>
              <a:rPr lang="en-GB" sz="1800" dirty="0" smtClean="0"/>
              <a:t> 32 KB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4096 bits </a:t>
            </a:r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≈ 1 KB</a:t>
            </a:r>
            <a:endParaRPr lang="en-GB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 smtClean="0"/>
              <a:t> 1 mpeg7 descriptor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 smtClean="0"/>
              <a:t>256 floats ≈ 2 KB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334450" cy="8381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SISAP – Similarity Search and Applications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5536" y="1412776"/>
            <a:ext cx="8497142" cy="4752528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chemeClr val="accent6"/>
              </a:solidFill>
            </a:endParaRPr>
          </a:p>
          <a:p>
            <a:r>
              <a:rPr lang="en-US" sz="2400" dirty="0"/>
              <a:t>International conference series (</a:t>
            </a:r>
            <a:r>
              <a:rPr lang="en-US" sz="2400" dirty="0">
                <a:solidFill>
                  <a:schemeClr val="accent6"/>
                </a:solidFill>
                <a:hlinkClick r:id="rId3"/>
              </a:rPr>
              <a:t>http://sisap.org/</a:t>
            </a:r>
            <a:r>
              <a:rPr lang="en-US" sz="2400" dirty="0"/>
              <a:t>)</a:t>
            </a:r>
            <a:endParaRPr lang="en-US" sz="2400" dirty="0">
              <a:solidFill>
                <a:schemeClr val="accent6"/>
              </a:solidFill>
            </a:endParaRP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2EDF3BE-495E-44DC-9001-12099FCC31E7}"/>
              </a:ext>
            </a:extLst>
          </p:cNvPr>
          <p:cNvCxnSpPr>
            <a:cxnSpLocks/>
          </p:cNvCxnSpPr>
          <p:nvPr/>
        </p:nvCxnSpPr>
        <p:spPr bwMode="auto">
          <a:xfrm flipV="1">
            <a:off x="-4810" y="3446155"/>
            <a:ext cx="9148810" cy="175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8D7C39-5DCD-433A-ABD7-36F3418C4374}"/>
              </a:ext>
            </a:extLst>
          </p:cNvPr>
          <p:cNvSpPr txBox="1"/>
          <p:nvPr/>
        </p:nvSpPr>
        <p:spPr>
          <a:xfrm>
            <a:off x="0" y="3474831"/>
            <a:ext cx="992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2008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Cancun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Mexico</a:t>
            </a:r>
          </a:p>
        </p:txBody>
      </p:sp>
      <p:pic>
        <p:nvPicPr>
          <p:cNvPr id="7172" name="Picture 4" descr="VÃ½sledek obrÃ¡zku pro cancun">
            <a:extLst>
              <a:ext uri="{FF2B5EF4-FFF2-40B4-BE49-F238E27FC236}">
                <a16:creationId xmlns:a16="http://schemas.microsoft.com/office/drawing/2014/main" id="{050F0CC5-DDD3-442E-87C5-888CF821C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-1472"/>
          <a:stretch/>
        </p:blipFill>
        <p:spPr bwMode="auto">
          <a:xfrm>
            <a:off x="161440" y="5396843"/>
            <a:ext cx="1317942" cy="981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4608B4-A3C3-4442-A951-04FF075F7265}"/>
              </a:ext>
            </a:extLst>
          </p:cNvPr>
          <p:cNvSpPr txBox="1"/>
          <p:nvPr/>
        </p:nvSpPr>
        <p:spPr>
          <a:xfrm>
            <a:off x="3291107" y="3471261"/>
            <a:ext cx="99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2012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Toronto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Canada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B491473-F7B8-40D2-A906-5F7AA6EE1B8A}"/>
              </a:ext>
            </a:extLst>
          </p:cNvPr>
          <p:cNvSpPr txBox="1"/>
          <p:nvPr/>
        </p:nvSpPr>
        <p:spPr>
          <a:xfrm>
            <a:off x="6628351" y="3460742"/>
            <a:ext cx="815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2016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Tokyo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Japan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657625-A095-442B-A742-BD8F577BF33A}"/>
              </a:ext>
            </a:extLst>
          </p:cNvPr>
          <p:cNvSpPr txBox="1"/>
          <p:nvPr/>
        </p:nvSpPr>
        <p:spPr>
          <a:xfrm>
            <a:off x="8157410" y="3443845"/>
            <a:ext cx="800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2018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Lima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Peru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73D983-9893-4648-943E-CF2D6E0C0D9D}"/>
              </a:ext>
            </a:extLst>
          </p:cNvPr>
          <p:cNvSpPr txBox="1"/>
          <p:nvPr/>
        </p:nvSpPr>
        <p:spPr>
          <a:xfrm>
            <a:off x="794388" y="2440874"/>
            <a:ext cx="994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2009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Prague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Czechia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D5F67C-F314-433C-B1D5-C91FDA3E27F6}"/>
              </a:ext>
            </a:extLst>
          </p:cNvPr>
          <p:cNvSpPr txBox="1"/>
          <p:nvPr/>
        </p:nvSpPr>
        <p:spPr>
          <a:xfrm>
            <a:off x="1532883" y="3454953"/>
            <a:ext cx="11560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2010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 err="1">
                <a:solidFill>
                  <a:schemeClr val="accent6"/>
                </a:solidFill>
              </a:rPr>
              <a:t>Instanbul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Turkey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932A5FA-4517-48CB-BA73-439B897BDB7C}"/>
              </a:ext>
            </a:extLst>
          </p:cNvPr>
          <p:cNvSpPr txBox="1"/>
          <p:nvPr/>
        </p:nvSpPr>
        <p:spPr>
          <a:xfrm>
            <a:off x="2547272" y="2433840"/>
            <a:ext cx="806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2011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Lipari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Italy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385C38D-A46A-4EA3-8B34-7E8B8F500C78}"/>
              </a:ext>
            </a:extLst>
          </p:cNvPr>
          <p:cNvSpPr txBox="1"/>
          <p:nvPr/>
        </p:nvSpPr>
        <p:spPr>
          <a:xfrm>
            <a:off x="3974109" y="2430492"/>
            <a:ext cx="1180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2013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A </a:t>
            </a:r>
            <a:r>
              <a:rPr lang="en-US" dirty="0" err="1">
                <a:solidFill>
                  <a:schemeClr val="accent6"/>
                </a:solidFill>
              </a:rPr>
              <a:t>Coruña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Spain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DB01B5D-77D3-46E2-AB7E-59D976C4C4FC}"/>
              </a:ext>
            </a:extLst>
          </p:cNvPr>
          <p:cNvSpPr txBox="1"/>
          <p:nvPr/>
        </p:nvSpPr>
        <p:spPr>
          <a:xfrm>
            <a:off x="7250070" y="2428182"/>
            <a:ext cx="1159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2017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Munich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Germany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B76A746-C969-4F42-A46D-5E8AC3741419}"/>
              </a:ext>
            </a:extLst>
          </p:cNvPr>
          <p:cNvSpPr txBox="1"/>
          <p:nvPr/>
        </p:nvSpPr>
        <p:spPr>
          <a:xfrm>
            <a:off x="5692267" y="2437570"/>
            <a:ext cx="1088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2015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Glasgow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UK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84EA24B-E673-4C5C-AFBB-1E8C47F94B3F}"/>
              </a:ext>
            </a:extLst>
          </p:cNvPr>
          <p:cNvSpPr txBox="1"/>
          <p:nvPr/>
        </p:nvSpPr>
        <p:spPr>
          <a:xfrm>
            <a:off x="4805798" y="3449503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2014</a:t>
            </a: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Los Cabos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Mexico</a:t>
            </a:r>
          </a:p>
        </p:txBody>
      </p:sp>
      <p:pic>
        <p:nvPicPr>
          <p:cNvPr id="9218" name="Picture 2" descr="VÃ½sledek obrÃ¡zku pro prague">
            <a:extLst>
              <a:ext uri="{FF2B5EF4-FFF2-40B4-BE49-F238E27FC236}">
                <a16:creationId xmlns:a16="http://schemas.microsoft.com/office/drawing/2014/main" id="{D879F60A-D0CE-4B43-9ADF-5839D781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0" y="4580662"/>
            <a:ext cx="1997259" cy="999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istanbul">
            <a:extLst>
              <a:ext uri="{FF2B5EF4-FFF2-40B4-BE49-F238E27FC236}">
                <a16:creationId xmlns:a16="http://schemas.microsoft.com/office/drawing/2014/main" id="{084FF134-D6F4-43E9-B4D1-C8D9C99C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9" y="5448802"/>
            <a:ext cx="1801080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Ã½sledek obrÃ¡zku pro lipari">
            <a:extLst>
              <a:ext uri="{FF2B5EF4-FFF2-40B4-BE49-F238E27FC236}">
                <a16:creationId xmlns:a16="http://schemas.microsoft.com/office/drawing/2014/main" id="{8D54A7CA-1980-4E5D-8B98-0410F5455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20319"/>
          <a:stretch/>
        </p:blipFill>
        <p:spPr bwMode="auto">
          <a:xfrm>
            <a:off x="2547271" y="4556050"/>
            <a:ext cx="1402817" cy="939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ouvisejÃ­cÃ­ obrÃ¡zek">
            <a:extLst>
              <a:ext uri="{FF2B5EF4-FFF2-40B4-BE49-F238E27FC236}">
                <a16:creationId xmlns:a16="http://schemas.microsoft.com/office/drawing/2014/main" id="{E2E90895-97DE-4568-BEB9-1860D8C4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29" y="5403038"/>
            <a:ext cx="1086280" cy="8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Ã½sledek obrÃ¡zku pro la coruna">
            <a:extLst>
              <a:ext uri="{FF2B5EF4-FFF2-40B4-BE49-F238E27FC236}">
                <a16:creationId xmlns:a16="http://schemas.microsoft.com/office/drawing/2014/main" id="{AE509312-C66D-48C0-A390-DA5FD42D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685" y="4494433"/>
            <a:ext cx="1470821" cy="90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VÃ½sledek obrÃ¡zku pro los cabos">
            <a:extLst>
              <a:ext uri="{FF2B5EF4-FFF2-40B4-BE49-F238E27FC236}">
                <a16:creationId xmlns:a16="http://schemas.microsoft.com/office/drawing/2014/main" id="{95043E7A-3704-4E02-893A-D72BBCC6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22392"/>
          <a:stretch/>
        </p:blipFill>
        <p:spPr bwMode="auto">
          <a:xfrm>
            <a:off x="4801620" y="5316442"/>
            <a:ext cx="1702509" cy="1094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VÃ½sledek obrÃ¡zku pro glasgow">
            <a:extLst>
              <a:ext uri="{FF2B5EF4-FFF2-40B4-BE49-F238E27FC236}">
                <a16:creationId xmlns:a16="http://schemas.microsoft.com/office/drawing/2014/main" id="{92EC1F85-144C-4D1B-A305-774B3913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05" y="4505672"/>
            <a:ext cx="1440864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Ã½sledek obrÃ¡zku pro tokyo fudzi">
            <a:extLst>
              <a:ext uri="{FF2B5EF4-FFF2-40B4-BE49-F238E27FC236}">
                <a16:creationId xmlns:a16="http://schemas.microsoft.com/office/drawing/2014/main" id="{398A4A2E-01AC-4F43-93CD-BE05DB9A9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5781"/>
          <a:stretch/>
        </p:blipFill>
        <p:spPr bwMode="auto">
          <a:xfrm>
            <a:off x="6272441" y="5355330"/>
            <a:ext cx="1317942" cy="90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VÃ½sledek obrÃ¡zku pro munich">
            <a:extLst>
              <a:ext uri="{FF2B5EF4-FFF2-40B4-BE49-F238E27FC236}">
                <a16:creationId xmlns:a16="http://schemas.microsoft.com/office/drawing/2014/main" id="{23EE9C3D-23A3-4E9E-A7FB-D7E9300BF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r="6081"/>
          <a:stretch/>
        </p:blipFill>
        <p:spPr bwMode="auto">
          <a:xfrm>
            <a:off x="6948488" y="4470616"/>
            <a:ext cx="1782741" cy="884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VÃ½sledek obrÃ¡zku pro lima peru">
            <a:extLst>
              <a:ext uri="{FF2B5EF4-FFF2-40B4-BE49-F238E27FC236}">
                <a16:creationId xmlns:a16="http://schemas.microsoft.com/office/drawing/2014/main" id="{DFDD8184-1BAB-4A53-9042-D322D64A1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2" r="3531"/>
          <a:stretch/>
        </p:blipFill>
        <p:spPr bwMode="auto">
          <a:xfrm>
            <a:off x="7667625" y="5412436"/>
            <a:ext cx="1250801" cy="91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928E89-399E-4AF8-B7C4-39D72FD5DF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SEBD 2019, June 16-19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F8B0906-CCAA-4A2B-9A86-FFF6F384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Castiglione della Pescaia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199" t="49212" r="16272" b="29467"/>
          <a:stretch/>
        </p:blipFill>
        <p:spPr>
          <a:xfrm>
            <a:off x="853397" y="2712368"/>
            <a:ext cx="7543800" cy="2071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43723" y="903213"/>
            <a:ext cx="7543800" cy="1087041"/>
          </a:xfrm>
        </p:spPr>
        <p:txBody>
          <a:bodyPr>
            <a:normAutofit/>
          </a:bodyPr>
          <a:lstStyle/>
          <a:p>
            <a:r>
              <a:rPr lang="cs-CZ" sz="2100" b="1" dirty="0" err="1"/>
              <a:t>Laboratory</a:t>
            </a:r>
            <a:r>
              <a:rPr lang="cs-CZ" sz="2100" b="1" dirty="0"/>
              <a:t> </a:t>
            </a:r>
            <a:r>
              <a:rPr lang="cs-CZ" sz="2100" b="1" dirty="0" err="1"/>
              <a:t>of</a:t>
            </a:r>
            <a:r>
              <a:rPr lang="cs-CZ" sz="2100" b="1" dirty="0"/>
              <a:t> </a:t>
            </a:r>
            <a:r>
              <a:rPr lang="cs-CZ" sz="3000" b="1" dirty="0"/>
              <a:t/>
            </a:r>
            <a:br>
              <a:rPr lang="cs-CZ" sz="3000" b="1" dirty="0"/>
            </a:br>
            <a:r>
              <a:rPr lang="cs-CZ" sz="3300" b="1" dirty="0"/>
              <a:t>Data </a:t>
            </a:r>
            <a:r>
              <a:rPr lang="cs-CZ" sz="3300" b="1" dirty="0" err="1"/>
              <a:t>Intensive</a:t>
            </a:r>
            <a:r>
              <a:rPr lang="cs-CZ" sz="3300" b="1" dirty="0"/>
              <a:t> Systems and </a:t>
            </a:r>
            <a:r>
              <a:rPr lang="cs-CZ" sz="3300" b="1" dirty="0" err="1"/>
              <a:t>Applications</a:t>
            </a:r>
            <a:endParaRPr lang="en-US" sz="3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9936" y="4928782"/>
            <a:ext cx="7364215" cy="898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000" b="1" dirty="0">
                <a:solidFill>
                  <a:schemeClr val="bg1">
                    <a:lumMod val="50000"/>
                  </a:schemeClr>
                </a:solidFill>
                <a:latin typeface="+mj-lt"/>
                <a:hlinkClick r:id="rId4"/>
              </a:rPr>
              <a:t>disa.fi.muni.cz</a:t>
            </a:r>
            <a:endParaRPr lang="en-US" sz="33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2935" t="9442" r="23843" b="78261"/>
          <a:stretch/>
        </p:blipFill>
        <p:spPr>
          <a:xfrm>
            <a:off x="949937" y="2011423"/>
            <a:ext cx="7280027" cy="1051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" y="1172543"/>
            <a:ext cx="785813" cy="785813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Castiglione della Pescaia</a:t>
            </a:r>
            <a:endParaRPr lang="en-US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SEBD 2019, June 16-19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1.5|3.5|3.8|4.2|2.3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sady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1_Retrospect">
  <a:themeElements>
    <a:clrScheme name="Custom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1CADE4"/>
      </a:hlink>
      <a:folHlink>
        <a:srgbClr val="1CADE4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7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4752</TotalTime>
  <Words>4989</Words>
  <Application>Microsoft Office PowerPoint</Application>
  <PresentationFormat>Předvádění na obrazovce (4:3)</PresentationFormat>
  <Paragraphs>1163</Paragraphs>
  <Slides>93</Slides>
  <Notes>55</Notes>
  <HiddenSlides>15</HiddenSlides>
  <MMClips>0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93</vt:i4>
      </vt:variant>
    </vt:vector>
  </HeadingPairs>
  <TitlesOfParts>
    <vt:vector size="115" baseType="lpstr">
      <vt:lpstr>ＭＳ Ｐゴシック</vt:lpstr>
      <vt:lpstr>Arial</vt:lpstr>
      <vt:lpstr>Calibri</vt:lpstr>
      <vt:lpstr>Calibri Light</vt:lpstr>
      <vt:lpstr>Cambria Math</vt:lpstr>
      <vt:lpstr>DBsymbols</vt:lpstr>
      <vt:lpstr>Garamond</vt:lpstr>
      <vt:lpstr>Monotype Corsiva</vt:lpstr>
      <vt:lpstr>Palatino Linotype</vt:lpstr>
      <vt:lpstr>Symbol</vt:lpstr>
      <vt:lpstr>Times</vt:lpstr>
      <vt:lpstr>Times New Roman</vt:lpstr>
      <vt:lpstr>Wingdings</vt:lpstr>
      <vt:lpstr>Motiv sady Office</vt:lpstr>
      <vt:lpstr>Motiv Office</vt:lpstr>
      <vt:lpstr>1_Motiv sady Office</vt:lpstr>
      <vt:lpstr>Diamond Grid 16x9</vt:lpstr>
      <vt:lpstr>Retrospect</vt:lpstr>
      <vt:lpstr>1_Retrospect</vt:lpstr>
      <vt:lpstr>Image</vt:lpstr>
      <vt:lpstr>Rovnice</vt:lpstr>
      <vt:lpstr>Clip</vt:lpstr>
      <vt:lpstr>Similarity Management of Data the DISA Experience</vt:lpstr>
      <vt:lpstr>Outline of the talk</vt:lpstr>
      <vt:lpstr>Similarity in the Real-Life quotations from the social psychology literature</vt:lpstr>
      <vt:lpstr>Real-life Similarity</vt:lpstr>
      <vt:lpstr>Real-life Similarity</vt:lpstr>
      <vt:lpstr>Real-life Similarity</vt:lpstr>
      <vt:lpstr>Real-life Similarity</vt:lpstr>
      <vt:lpstr>Prototypicality or Centrality not symmetric</vt:lpstr>
      <vt:lpstr>Context/Data/Envinronment Dependent circumstances alter similarities</vt:lpstr>
      <vt:lpstr>We learned from School</vt:lpstr>
      <vt:lpstr>Similarity &amp; Geometry</vt:lpstr>
      <vt:lpstr>Contemporary Networked Media The digital data view</vt:lpstr>
      <vt:lpstr>Challenge</vt:lpstr>
      <vt:lpstr>Iterative and Interactive Nature of Contemporary Searching</vt:lpstr>
      <vt:lpstr>Metric Space: A Geometric Model of Similarity</vt:lpstr>
      <vt:lpstr>Examples of Distance Functions</vt:lpstr>
      <vt:lpstr>Examples of Distance Functions</vt:lpstr>
      <vt:lpstr>Content-Based Search</vt:lpstr>
      <vt:lpstr>Extracting Features</vt:lpstr>
      <vt:lpstr>MPEG-7</vt:lpstr>
      <vt:lpstr>Prezentace aplikace PowerPoint</vt:lpstr>
      <vt:lpstr>Prezentace aplikace PowerPoint</vt:lpstr>
      <vt:lpstr>Biometrics: Fingerprint</vt:lpstr>
      <vt:lpstr>Biometrics: Hand Recognition</vt:lpstr>
      <vt:lpstr>Multiple Visual Aspects</vt:lpstr>
      <vt:lpstr>Current Approaches to Feature Extraction</vt:lpstr>
      <vt:lpstr>Deep Learning for Feature Extraction</vt:lpstr>
      <vt:lpstr> Convolutional Neural Networks</vt:lpstr>
      <vt:lpstr>Convolutional Neural Networks</vt:lpstr>
      <vt:lpstr> Recurrent Neural Networks</vt:lpstr>
      <vt:lpstr>Recurrent Neural Networks</vt:lpstr>
      <vt:lpstr>Deep Learning Summary</vt:lpstr>
      <vt:lpstr>Similarity Search Problem</vt:lpstr>
      <vt:lpstr>Basic Partitioning Principles</vt:lpstr>
      <vt:lpstr>Ball Partitioning</vt:lpstr>
      <vt:lpstr>Generalized Hyper-plane</vt:lpstr>
      <vt:lpstr>Similarity Range Query</vt:lpstr>
      <vt:lpstr>Nearest Neighbor Query</vt:lpstr>
      <vt:lpstr>Reverse Nearest Neighbor</vt:lpstr>
      <vt:lpstr>Example of 2-RNN</vt:lpstr>
      <vt:lpstr>Similarity Joins</vt:lpstr>
      <vt:lpstr>Pivot Filtering</vt:lpstr>
      <vt:lpstr>Pivot Filtering (cont.)</vt:lpstr>
      <vt:lpstr>Pivot Filtering (summary)</vt:lpstr>
      <vt:lpstr>The M-tree [Ciaccia, Patella, Zezula, VLDB 1997] </vt:lpstr>
      <vt:lpstr>The M-tree Idea</vt:lpstr>
      <vt:lpstr>M-tree: Example</vt:lpstr>
      <vt:lpstr>M-tree: Range Search</vt:lpstr>
      <vt:lpstr>M-tree: Range Search (cont.)</vt:lpstr>
      <vt:lpstr>D-Index [Dohnal, Gennaro, Zezula, MTA 2002]</vt:lpstr>
      <vt:lpstr>D-index: Insertion</vt:lpstr>
      <vt:lpstr>D-index: Range Search</vt:lpstr>
      <vt:lpstr>Pivot Permutation Approach</vt:lpstr>
      <vt:lpstr>Pivot Permutation Approach</vt:lpstr>
      <vt:lpstr>Metric Sketches for Fast Searching and Filtering</vt:lpstr>
      <vt:lpstr>Sketching Transformation</vt:lpstr>
      <vt:lpstr>Properties and Application</vt:lpstr>
      <vt:lpstr>Textbooks on Metric Searching technology</vt:lpstr>
      <vt:lpstr>Infrastructure Independence:  MESSIF    Metric Similarity Search Implementation Framework</vt:lpstr>
      <vt:lpstr>Similarity Search Demos</vt:lpstr>
      <vt:lpstr>Similarity Search in Collections of Faces</vt:lpstr>
      <vt:lpstr>Fused Face Detection and Face Matching</vt:lpstr>
      <vt:lpstr>Face Matching Results, Relevance Feedback</vt:lpstr>
      <vt:lpstr>Search-based Image Annotation</vt:lpstr>
      <vt:lpstr>Search-based annotation principles</vt:lpstr>
      <vt:lpstr>Content-based retrieval for annotations</vt:lpstr>
      <vt:lpstr>ConceptRank</vt:lpstr>
      <vt:lpstr>Example</vt:lpstr>
      <vt:lpstr>Annotations in use</vt:lpstr>
      <vt:lpstr>Similarity Search in Streams</vt:lpstr>
      <vt:lpstr>Stream Processing Scenarios</vt:lpstr>
      <vt:lpstr>Processing Streams of Query Objects</vt:lpstr>
      <vt:lpstr>Experiment Results</vt:lpstr>
      <vt:lpstr>Continuous kNN Join</vt:lpstr>
      <vt:lpstr>Content-Based Recommendation</vt:lpstr>
      <vt:lpstr>Continuous kNN Join</vt:lpstr>
      <vt:lpstr>Continuous kNN Join</vt:lpstr>
      <vt:lpstr>Continuous kNN Join</vt:lpstr>
      <vt:lpstr>Experiments</vt:lpstr>
      <vt:lpstr>Continuous Time-Dependent KNN Join</vt:lpstr>
      <vt:lpstr>Similarity Search  in Motion Capture (Mocap) Data</vt:lpstr>
      <vt:lpstr>What Is Mocap</vt:lpstr>
      <vt:lpstr>The Need for a Similarity Measure</vt:lpstr>
      <vt:lpstr>Motion Similarity Problems</vt:lpstr>
      <vt:lpstr>Comparing Similarity in Motions  General Overview</vt:lpstr>
      <vt:lpstr>Comparing Similarity in Motions  Examples</vt:lpstr>
      <vt:lpstr>Our Approach – Motion Images</vt:lpstr>
      <vt:lpstr>Motion Images + Caffe</vt:lpstr>
      <vt:lpstr>Similarity model: Caffe + L2</vt:lpstr>
      <vt:lpstr>Motion Images – Properties</vt:lpstr>
      <vt:lpstr>Sizes Compared</vt:lpstr>
      <vt:lpstr>SISAP – Similarity Search and Applications</vt:lpstr>
      <vt:lpstr>Laboratory of  Data Intensive Systems and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Trends in Similarity Searching</dc:title>
  <cp:lastModifiedBy>Pavel Zezula</cp:lastModifiedBy>
  <cp:revision>320</cp:revision>
  <cp:lastPrinted>2016-08-17T08:51:04Z</cp:lastPrinted>
  <dcterms:modified xsi:type="dcterms:W3CDTF">2019-06-04T13:01:32Z</dcterms:modified>
</cp:coreProperties>
</file>