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56" r:id="rId2"/>
    <p:sldId id="257" r:id="rId3"/>
    <p:sldId id="258" r:id="rId4"/>
    <p:sldId id="443" r:id="rId5"/>
    <p:sldId id="260" r:id="rId6"/>
    <p:sldId id="442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134EFA-8D0D-42C7-8A5B-62E813F035B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2696AA-C040-46BB-BF65-3E92C9344438}">
      <dgm:prSet/>
      <dgm:spPr/>
      <dgm:t>
        <a:bodyPr/>
        <a:lstStyle/>
        <a:p>
          <a:r>
            <a:rPr lang="en-US" b="0" dirty="0"/>
            <a:t>Definition of Open Data</a:t>
          </a:r>
          <a:endParaRPr lang="cs-CZ" dirty="0"/>
        </a:p>
      </dgm:t>
    </dgm:pt>
    <dgm:pt modelId="{51B97B4C-5588-4F47-875C-17C6A1855821}" type="parTrans" cxnId="{C3A73A84-D4EA-4993-82A8-7E1F9DDE9C46}">
      <dgm:prSet/>
      <dgm:spPr/>
      <dgm:t>
        <a:bodyPr/>
        <a:lstStyle/>
        <a:p>
          <a:endParaRPr lang="cs-CZ"/>
        </a:p>
      </dgm:t>
    </dgm:pt>
    <dgm:pt modelId="{6DB5FF91-AF5E-458F-BFA1-EB503452FF2A}" type="sibTrans" cxnId="{C3A73A84-D4EA-4993-82A8-7E1F9DDE9C46}">
      <dgm:prSet/>
      <dgm:spPr/>
      <dgm:t>
        <a:bodyPr/>
        <a:lstStyle/>
        <a:p>
          <a:endParaRPr lang="cs-CZ"/>
        </a:p>
      </dgm:t>
    </dgm:pt>
    <dgm:pt modelId="{901950BB-674A-46AC-8335-A996B1A4AAC9}">
      <dgm:prSet/>
      <dgm:spPr/>
      <dgm:t>
        <a:bodyPr/>
        <a:lstStyle/>
        <a:p>
          <a:r>
            <a:rPr lang="en-US" b="0" dirty="0"/>
            <a:t>Importance and rise of Open Data</a:t>
          </a:r>
          <a:endParaRPr lang="cs-CZ" dirty="0"/>
        </a:p>
      </dgm:t>
    </dgm:pt>
    <dgm:pt modelId="{DBA4D97D-792A-459F-9AC2-DA94A3D66050}" type="parTrans" cxnId="{1D2D4FB8-730B-4651-B886-CF55C48A2A4C}">
      <dgm:prSet/>
      <dgm:spPr/>
      <dgm:t>
        <a:bodyPr/>
        <a:lstStyle/>
        <a:p>
          <a:endParaRPr lang="cs-CZ"/>
        </a:p>
      </dgm:t>
    </dgm:pt>
    <dgm:pt modelId="{1EA29CE1-D975-4793-A092-00D3919C1A86}" type="sibTrans" cxnId="{1D2D4FB8-730B-4651-B886-CF55C48A2A4C}">
      <dgm:prSet/>
      <dgm:spPr/>
      <dgm:t>
        <a:bodyPr/>
        <a:lstStyle/>
        <a:p>
          <a:endParaRPr lang="cs-CZ"/>
        </a:p>
      </dgm:t>
    </dgm:pt>
    <dgm:pt modelId="{33789926-9A74-4B20-994A-CEEC180CD375}">
      <dgm:prSet/>
      <dgm:spPr/>
      <dgm:t>
        <a:bodyPr/>
        <a:lstStyle/>
        <a:p>
          <a:r>
            <a:rPr lang="en-US" b="0" dirty="0"/>
            <a:t>Open Data is data that can be freely used, re-used, and redistributed by anyone, subject only, at most, to the requirement to attribute and share alike</a:t>
          </a:r>
          <a:endParaRPr lang="cs-CZ" dirty="0"/>
        </a:p>
      </dgm:t>
    </dgm:pt>
    <dgm:pt modelId="{C0584E52-045B-4C8B-AC55-28C5D081E63D}" type="parTrans" cxnId="{31585397-6CA9-48D8-9338-8255EAB85F5C}">
      <dgm:prSet/>
      <dgm:spPr/>
      <dgm:t>
        <a:bodyPr/>
        <a:lstStyle/>
        <a:p>
          <a:endParaRPr lang="cs-CZ"/>
        </a:p>
      </dgm:t>
    </dgm:pt>
    <dgm:pt modelId="{7580153E-15F9-47DA-9DC4-B023D44B0416}" type="sibTrans" cxnId="{31585397-6CA9-48D8-9338-8255EAB85F5C}">
      <dgm:prSet/>
      <dgm:spPr/>
      <dgm:t>
        <a:bodyPr/>
        <a:lstStyle/>
        <a:p>
          <a:endParaRPr lang="cs-CZ"/>
        </a:p>
      </dgm:t>
    </dgm:pt>
    <dgm:pt modelId="{66B6DB42-32A7-4D4B-9AED-DBC513A00451}">
      <dgm:prSet/>
      <dgm:spPr/>
      <dgm:t>
        <a:bodyPr/>
        <a:lstStyle/>
        <a:p>
          <a:r>
            <a:rPr lang="en-US" b="0"/>
            <a:t>The </a:t>
          </a:r>
          <a:r>
            <a:rPr lang="en-US" b="0" dirty="0"/>
            <a:t>goal of Open Data is to ensure interoperability, which is the ability to intermix different datasets. </a:t>
          </a:r>
          <a:r>
            <a:rPr lang="en-US" b="0"/>
            <a:t>This interoperability is key to realizing the main practical benefits of openness: the dramatically enhanced ability to combine different datasets together and thereby to develop more and better products and services</a:t>
          </a:r>
          <a:endParaRPr lang="cs-CZ" dirty="0"/>
        </a:p>
      </dgm:t>
    </dgm:pt>
    <dgm:pt modelId="{071584FD-7F82-47F8-8241-1C97ED8CADA0}" type="parTrans" cxnId="{ABD3AA4F-31BB-4E70-8F49-78C0AB447288}">
      <dgm:prSet/>
      <dgm:spPr/>
      <dgm:t>
        <a:bodyPr/>
        <a:lstStyle/>
        <a:p>
          <a:endParaRPr lang="cs-CZ"/>
        </a:p>
      </dgm:t>
    </dgm:pt>
    <dgm:pt modelId="{D3731EAF-D363-4F7E-BC56-67912D4F20FE}" type="sibTrans" cxnId="{ABD3AA4F-31BB-4E70-8F49-78C0AB447288}">
      <dgm:prSet/>
      <dgm:spPr/>
      <dgm:t>
        <a:bodyPr/>
        <a:lstStyle/>
        <a:p>
          <a:endParaRPr lang="cs-CZ"/>
        </a:p>
      </dgm:t>
    </dgm:pt>
    <dgm:pt modelId="{FBAC99EF-BBD7-479E-9329-45AC0858A6C5}" type="pres">
      <dgm:prSet presAssocID="{6D134EFA-8D0D-42C7-8A5B-62E813F035BE}" presName="Name0" presStyleCnt="0">
        <dgm:presLayoutVars>
          <dgm:dir/>
          <dgm:animLvl val="lvl"/>
          <dgm:resizeHandles val="exact"/>
        </dgm:presLayoutVars>
      </dgm:prSet>
      <dgm:spPr/>
    </dgm:pt>
    <dgm:pt modelId="{2C74C436-2EBA-43C5-BC5D-F84308E49079}" type="pres">
      <dgm:prSet presAssocID="{A12696AA-C040-46BB-BF65-3E92C9344438}" presName="linNode" presStyleCnt="0"/>
      <dgm:spPr/>
    </dgm:pt>
    <dgm:pt modelId="{BD67B0AB-87D9-4EF2-81F9-C982E43A1E4D}" type="pres">
      <dgm:prSet presAssocID="{A12696AA-C040-46BB-BF65-3E92C934443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26286500-E28C-414E-8163-6D3056D0E87E}" type="pres">
      <dgm:prSet presAssocID="{A12696AA-C040-46BB-BF65-3E92C9344438}" presName="descendantText" presStyleLbl="alignAccFollowNode1" presStyleIdx="0" presStyleCnt="2">
        <dgm:presLayoutVars>
          <dgm:bulletEnabled val="1"/>
        </dgm:presLayoutVars>
      </dgm:prSet>
      <dgm:spPr/>
    </dgm:pt>
    <dgm:pt modelId="{1E7CC8F9-BC50-48D3-99B9-F14F324954F6}" type="pres">
      <dgm:prSet presAssocID="{6DB5FF91-AF5E-458F-BFA1-EB503452FF2A}" presName="sp" presStyleCnt="0"/>
      <dgm:spPr/>
    </dgm:pt>
    <dgm:pt modelId="{C94A2E8D-A7A4-4AF0-99D5-72D17CEDCAEB}" type="pres">
      <dgm:prSet presAssocID="{901950BB-674A-46AC-8335-A996B1A4AAC9}" presName="linNode" presStyleCnt="0"/>
      <dgm:spPr/>
    </dgm:pt>
    <dgm:pt modelId="{6535F0A4-63A5-4C66-87E1-D900A21B6131}" type="pres">
      <dgm:prSet presAssocID="{901950BB-674A-46AC-8335-A996B1A4AAC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98DFC0B4-0175-4EAF-994E-3B14C9BB91B4}" type="pres">
      <dgm:prSet presAssocID="{901950BB-674A-46AC-8335-A996B1A4AAC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6887B21-3662-4D3C-B69C-4E5D7555775D}" type="presOf" srcId="{66B6DB42-32A7-4D4B-9AED-DBC513A00451}" destId="{98DFC0B4-0175-4EAF-994E-3B14C9BB91B4}" srcOrd="0" destOrd="0" presId="urn:microsoft.com/office/officeart/2005/8/layout/vList5"/>
    <dgm:cxn modelId="{5003933C-9100-45F6-9328-AAE8A3398D49}" type="presOf" srcId="{A12696AA-C040-46BB-BF65-3E92C9344438}" destId="{BD67B0AB-87D9-4EF2-81F9-C982E43A1E4D}" srcOrd="0" destOrd="0" presId="urn:microsoft.com/office/officeart/2005/8/layout/vList5"/>
    <dgm:cxn modelId="{ABD3AA4F-31BB-4E70-8F49-78C0AB447288}" srcId="{901950BB-674A-46AC-8335-A996B1A4AAC9}" destId="{66B6DB42-32A7-4D4B-9AED-DBC513A00451}" srcOrd="0" destOrd="0" parTransId="{071584FD-7F82-47F8-8241-1C97ED8CADA0}" sibTransId="{D3731EAF-D363-4F7E-BC56-67912D4F20FE}"/>
    <dgm:cxn modelId="{173AA772-2B86-4188-95A9-36143120F7BA}" type="presOf" srcId="{901950BB-674A-46AC-8335-A996B1A4AAC9}" destId="{6535F0A4-63A5-4C66-87E1-D900A21B6131}" srcOrd="0" destOrd="0" presId="urn:microsoft.com/office/officeart/2005/8/layout/vList5"/>
    <dgm:cxn modelId="{C3A73A84-D4EA-4993-82A8-7E1F9DDE9C46}" srcId="{6D134EFA-8D0D-42C7-8A5B-62E813F035BE}" destId="{A12696AA-C040-46BB-BF65-3E92C9344438}" srcOrd="0" destOrd="0" parTransId="{51B97B4C-5588-4F47-875C-17C6A1855821}" sibTransId="{6DB5FF91-AF5E-458F-BFA1-EB503452FF2A}"/>
    <dgm:cxn modelId="{31585397-6CA9-48D8-9338-8255EAB85F5C}" srcId="{A12696AA-C040-46BB-BF65-3E92C9344438}" destId="{33789926-9A74-4B20-994A-CEEC180CD375}" srcOrd="0" destOrd="0" parTransId="{C0584E52-045B-4C8B-AC55-28C5D081E63D}" sibTransId="{7580153E-15F9-47DA-9DC4-B023D44B0416}"/>
    <dgm:cxn modelId="{67A986A7-CF72-4D5E-BED1-774461E3E488}" type="presOf" srcId="{33789926-9A74-4B20-994A-CEEC180CD375}" destId="{26286500-E28C-414E-8163-6D3056D0E87E}" srcOrd="0" destOrd="0" presId="urn:microsoft.com/office/officeart/2005/8/layout/vList5"/>
    <dgm:cxn modelId="{1D2D4FB8-730B-4651-B886-CF55C48A2A4C}" srcId="{6D134EFA-8D0D-42C7-8A5B-62E813F035BE}" destId="{901950BB-674A-46AC-8335-A996B1A4AAC9}" srcOrd="1" destOrd="0" parTransId="{DBA4D97D-792A-459F-9AC2-DA94A3D66050}" sibTransId="{1EA29CE1-D975-4793-A092-00D3919C1A86}"/>
    <dgm:cxn modelId="{F0F6CBDE-E68B-4CA1-98AC-0B8F1AF33BCE}" type="presOf" srcId="{6D134EFA-8D0D-42C7-8A5B-62E813F035BE}" destId="{FBAC99EF-BBD7-479E-9329-45AC0858A6C5}" srcOrd="0" destOrd="0" presId="urn:microsoft.com/office/officeart/2005/8/layout/vList5"/>
    <dgm:cxn modelId="{11B2DD91-7BBC-49F1-9AFC-2237B327C542}" type="presParOf" srcId="{FBAC99EF-BBD7-479E-9329-45AC0858A6C5}" destId="{2C74C436-2EBA-43C5-BC5D-F84308E49079}" srcOrd="0" destOrd="0" presId="urn:microsoft.com/office/officeart/2005/8/layout/vList5"/>
    <dgm:cxn modelId="{1D68E951-6B04-4F75-B7F6-1BB5A05C6C15}" type="presParOf" srcId="{2C74C436-2EBA-43C5-BC5D-F84308E49079}" destId="{BD67B0AB-87D9-4EF2-81F9-C982E43A1E4D}" srcOrd="0" destOrd="0" presId="urn:microsoft.com/office/officeart/2005/8/layout/vList5"/>
    <dgm:cxn modelId="{D3B88377-95A1-4971-97DF-DEB80344AE3C}" type="presParOf" srcId="{2C74C436-2EBA-43C5-BC5D-F84308E49079}" destId="{26286500-E28C-414E-8163-6D3056D0E87E}" srcOrd="1" destOrd="0" presId="urn:microsoft.com/office/officeart/2005/8/layout/vList5"/>
    <dgm:cxn modelId="{91DD92FC-69EB-4738-A2AA-73EBC1B29F11}" type="presParOf" srcId="{FBAC99EF-BBD7-479E-9329-45AC0858A6C5}" destId="{1E7CC8F9-BC50-48D3-99B9-F14F324954F6}" srcOrd="1" destOrd="0" presId="urn:microsoft.com/office/officeart/2005/8/layout/vList5"/>
    <dgm:cxn modelId="{247C08C2-9EAD-4F5D-A7F4-DD69EEF1B1D2}" type="presParOf" srcId="{FBAC99EF-BBD7-479E-9329-45AC0858A6C5}" destId="{C94A2E8D-A7A4-4AF0-99D5-72D17CEDCAEB}" srcOrd="2" destOrd="0" presId="urn:microsoft.com/office/officeart/2005/8/layout/vList5"/>
    <dgm:cxn modelId="{3F773E65-D7E7-4421-9C2C-3E439430E21A}" type="presParOf" srcId="{C94A2E8D-A7A4-4AF0-99D5-72D17CEDCAEB}" destId="{6535F0A4-63A5-4C66-87E1-D900A21B6131}" srcOrd="0" destOrd="0" presId="urn:microsoft.com/office/officeart/2005/8/layout/vList5"/>
    <dgm:cxn modelId="{5C4F5EC2-7EA9-43A8-B82B-CAC6FE623286}" type="presParOf" srcId="{C94A2E8D-A7A4-4AF0-99D5-72D17CEDCAEB}" destId="{98DFC0B4-0175-4EAF-994E-3B14C9BB91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6B91CC-E4DB-4712-B4F9-6A8105BADCF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71B8C9A-E32A-410A-9D5E-55BED4D3D1FE}">
      <dgm:prSet/>
      <dgm:spPr/>
      <dgm:t>
        <a:bodyPr/>
        <a:lstStyle/>
        <a:p>
          <a:r>
            <a:rPr lang="en-US" b="0"/>
            <a:t>Explanation of Open Data</a:t>
          </a:r>
          <a:endParaRPr lang="cs-CZ"/>
        </a:p>
      </dgm:t>
    </dgm:pt>
    <dgm:pt modelId="{52F73830-C505-4AF5-AFA9-32113BA0A1C7}" type="parTrans" cxnId="{BE6EA91F-0F6B-4A89-A6A4-B44A2BE570C5}">
      <dgm:prSet/>
      <dgm:spPr/>
      <dgm:t>
        <a:bodyPr/>
        <a:lstStyle/>
        <a:p>
          <a:endParaRPr lang="cs-CZ"/>
        </a:p>
      </dgm:t>
    </dgm:pt>
    <dgm:pt modelId="{6FE1F8E4-052D-49B7-BF85-8C9FC5138FED}" type="sibTrans" cxnId="{BE6EA91F-0F6B-4A89-A6A4-B44A2BE570C5}">
      <dgm:prSet/>
      <dgm:spPr/>
      <dgm:t>
        <a:bodyPr/>
        <a:lstStyle/>
        <a:p>
          <a:endParaRPr lang="cs-CZ"/>
        </a:p>
      </dgm:t>
    </dgm:pt>
    <dgm:pt modelId="{57CB867D-8FD8-4B06-94CF-155F84B8BF34}">
      <dgm:prSet/>
      <dgm:spPr/>
      <dgm:t>
        <a:bodyPr/>
        <a:lstStyle/>
        <a:p>
          <a:r>
            <a:rPr lang="en-US" b="0" dirty="0"/>
            <a:t>Availability and Access: The data must be available as a whole and at no more than a reasonable reproduction cost, preferably by downloading over the internet. The data must also be available in a convenient and modifiable form.</a:t>
          </a:r>
          <a:endParaRPr lang="cs-CZ" dirty="0"/>
        </a:p>
      </dgm:t>
    </dgm:pt>
    <dgm:pt modelId="{D722094F-D476-416D-B3C2-507F0BC4EBB7}" type="parTrans" cxnId="{FAB4719D-EED4-46DF-AF59-749D5D7B7977}">
      <dgm:prSet/>
      <dgm:spPr/>
      <dgm:t>
        <a:bodyPr/>
        <a:lstStyle/>
        <a:p>
          <a:endParaRPr lang="cs-CZ"/>
        </a:p>
      </dgm:t>
    </dgm:pt>
    <dgm:pt modelId="{85B16E17-9611-4E62-846B-FBF959978385}" type="sibTrans" cxnId="{FAB4719D-EED4-46DF-AF59-749D5D7B7977}">
      <dgm:prSet/>
      <dgm:spPr/>
      <dgm:t>
        <a:bodyPr/>
        <a:lstStyle/>
        <a:p>
          <a:endParaRPr lang="cs-CZ"/>
        </a:p>
      </dgm:t>
    </dgm:pt>
    <dgm:pt modelId="{0A416365-CF47-463D-879A-F82CFC9C4B7A}">
      <dgm:prSet/>
      <dgm:spPr/>
      <dgm:t>
        <a:bodyPr/>
        <a:lstStyle/>
        <a:p>
          <a:r>
            <a:rPr lang="en-US" b="0" dirty="0"/>
            <a:t>Re-use and Redistribution: The data must be provided under terms that permit re-use and redistribution, including the intermixing with other datasets.</a:t>
          </a:r>
          <a:endParaRPr lang="cs-CZ" dirty="0"/>
        </a:p>
      </dgm:t>
    </dgm:pt>
    <dgm:pt modelId="{580658D5-A869-4663-9A73-1ED44276958A}" type="parTrans" cxnId="{0BF85310-09E9-4E74-8EFB-8AC4E1F1ACC9}">
      <dgm:prSet/>
      <dgm:spPr/>
      <dgm:t>
        <a:bodyPr/>
        <a:lstStyle/>
        <a:p>
          <a:endParaRPr lang="cs-CZ"/>
        </a:p>
      </dgm:t>
    </dgm:pt>
    <dgm:pt modelId="{60BD753C-47A7-46D1-B21C-1DD387BA5AE5}" type="sibTrans" cxnId="{0BF85310-09E9-4E74-8EFB-8AC4E1F1ACC9}">
      <dgm:prSet/>
      <dgm:spPr/>
      <dgm:t>
        <a:bodyPr/>
        <a:lstStyle/>
        <a:p>
          <a:endParaRPr lang="cs-CZ"/>
        </a:p>
      </dgm:t>
    </dgm:pt>
    <dgm:pt modelId="{8824B396-D32C-4DF4-BE4D-1F3E4779A7F8}">
      <dgm:prSet/>
      <dgm:spPr/>
      <dgm:t>
        <a:bodyPr/>
        <a:lstStyle/>
        <a:p>
          <a:r>
            <a:rPr lang="en-US" b="0" dirty="0"/>
            <a:t>Universal Participation: Everyone must be able to use, </a:t>
          </a:r>
          <a:r>
            <a:rPr lang="cs-CZ" b="0" dirty="0" err="1"/>
            <a:t>reuse</a:t>
          </a:r>
          <a:r>
            <a:rPr lang="en-US" b="0" dirty="0"/>
            <a:t>, and redistribute. There should be no discrimination against fields of </a:t>
          </a:r>
          <a:r>
            <a:rPr lang="cs-CZ" b="0" dirty="0" err="1"/>
            <a:t>endeavour</a:t>
          </a:r>
          <a:r>
            <a:rPr lang="en-US" b="0" dirty="0"/>
            <a:t> or persons or groups</a:t>
          </a:r>
          <a:r>
            <a:rPr lang="cs-CZ" b="0" dirty="0"/>
            <a:t>.</a:t>
          </a:r>
          <a:endParaRPr lang="cs-CZ" dirty="0"/>
        </a:p>
      </dgm:t>
    </dgm:pt>
    <dgm:pt modelId="{D25BA694-AB04-404F-A35B-B468F36EB377}" type="parTrans" cxnId="{DAEB5579-C875-45D7-BA69-E3D9622C0F95}">
      <dgm:prSet/>
      <dgm:spPr/>
      <dgm:t>
        <a:bodyPr/>
        <a:lstStyle/>
        <a:p>
          <a:endParaRPr lang="cs-CZ"/>
        </a:p>
      </dgm:t>
    </dgm:pt>
    <dgm:pt modelId="{5EC4B8D7-9AD7-40CF-BE36-D6FAFCB9F9B6}" type="sibTrans" cxnId="{DAEB5579-C875-45D7-BA69-E3D9622C0F95}">
      <dgm:prSet/>
      <dgm:spPr/>
      <dgm:t>
        <a:bodyPr/>
        <a:lstStyle/>
        <a:p>
          <a:endParaRPr lang="cs-CZ"/>
        </a:p>
      </dgm:t>
    </dgm:pt>
    <dgm:pt modelId="{11D9B441-1FD5-489B-A369-9A8E2262114A}">
      <dgm:prSet/>
      <dgm:spPr/>
      <dgm:t>
        <a:bodyPr/>
        <a:lstStyle/>
        <a:p>
          <a:r>
            <a:rPr lang="en-US" b="0"/>
            <a:t>Types of data included in Open Data</a:t>
          </a:r>
          <a:endParaRPr lang="cs-CZ"/>
        </a:p>
      </dgm:t>
    </dgm:pt>
    <dgm:pt modelId="{7AAE88C4-0672-46A0-9872-3856A0992611}" type="parTrans" cxnId="{3135C836-D0BE-4AFB-A41F-EF2AE7B56869}">
      <dgm:prSet/>
      <dgm:spPr/>
      <dgm:t>
        <a:bodyPr/>
        <a:lstStyle/>
        <a:p>
          <a:endParaRPr lang="cs-CZ"/>
        </a:p>
      </dgm:t>
    </dgm:pt>
    <dgm:pt modelId="{4539A5E9-EA8C-483B-8940-9F3168E04E46}" type="sibTrans" cxnId="{3135C836-D0BE-4AFB-A41F-EF2AE7B56869}">
      <dgm:prSet/>
      <dgm:spPr/>
      <dgm:t>
        <a:bodyPr/>
        <a:lstStyle/>
        <a:p>
          <a:endParaRPr lang="cs-CZ"/>
        </a:p>
      </dgm:t>
    </dgm:pt>
    <dgm:pt modelId="{C85EA43D-A015-441B-92D1-B836F61BEC34}">
      <dgm:prSet/>
      <dgm:spPr/>
      <dgm:t>
        <a:bodyPr/>
        <a:lstStyle/>
        <a:p>
          <a:r>
            <a:rPr lang="cs-CZ" b="0"/>
            <a:t>Text or numeric data – any data that can be published in standard format (like speed, consumption of power, number of anything, etc.)</a:t>
          </a:r>
          <a:endParaRPr lang="cs-CZ"/>
        </a:p>
      </dgm:t>
    </dgm:pt>
    <dgm:pt modelId="{8E3A5A58-CBA5-4563-BFE9-4952A38489EE}" type="parTrans" cxnId="{E26E95ED-3F09-429D-8DDE-A978FC14D700}">
      <dgm:prSet/>
      <dgm:spPr/>
      <dgm:t>
        <a:bodyPr/>
        <a:lstStyle/>
        <a:p>
          <a:endParaRPr lang="cs-CZ"/>
        </a:p>
      </dgm:t>
    </dgm:pt>
    <dgm:pt modelId="{D692E0D7-ED17-4131-B4EA-E91FBEEE6CC0}" type="sibTrans" cxnId="{E26E95ED-3F09-429D-8DDE-A978FC14D700}">
      <dgm:prSet/>
      <dgm:spPr/>
      <dgm:t>
        <a:bodyPr/>
        <a:lstStyle/>
        <a:p>
          <a:endParaRPr lang="cs-CZ"/>
        </a:p>
      </dgm:t>
    </dgm:pt>
    <dgm:pt modelId="{C295F63B-7395-4CAA-B275-7960880302AC}">
      <dgm:prSet/>
      <dgm:spPr/>
      <dgm:t>
        <a:bodyPr/>
        <a:lstStyle/>
        <a:p>
          <a:r>
            <a:rPr lang="en-US" b="0"/>
            <a:t>Non-textual material: This includes maps, genomes, connectomes, chemical compounds, mathematical and scientific formulae, medical data, and practice, bioscience, and biodiversity</a:t>
          </a:r>
          <a:endParaRPr lang="cs-CZ"/>
        </a:p>
      </dgm:t>
    </dgm:pt>
    <dgm:pt modelId="{D9A540D7-2B1B-4901-A89D-28D6FDBF882D}" type="parTrans" cxnId="{3694D091-EE60-49C6-B608-3867418FF1FA}">
      <dgm:prSet/>
      <dgm:spPr/>
      <dgm:t>
        <a:bodyPr/>
        <a:lstStyle/>
        <a:p>
          <a:endParaRPr lang="cs-CZ"/>
        </a:p>
      </dgm:t>
    </dgm:pt>
    <dgm:pt modelId="{B24992AA-6523-433E-9380-0DD24BCEB541}" type="sibTrans" cxnId="{3694D091-EE60-49C6-B608-3867418FF1FA}">
      <dgm:prSet/>
      <dgm:spPr/>
      <dgm:t>
        <a:bodyPr/>
        <a:lstStyle/>
        <a:p>
          <a:endParaRPr lang="cs-CZ"/>
        </a:p>
      </dgm:t>
    </dgm:pt>
    <dgm:pt modelId="{5EA0DDC0-245E-49CD-8D3B-73FE5035B159}">
      <dgm:prSet/>
      <dgm:spPr/>
      <dgm:t>
        <a:bodyPr/>
        <a:lstStyle/>
        <a:p>
          <a:r>
            <a:rPr lang="en-US" b="0"/>
            <a:t>Linked Open Data: Open data can be linked data - referred to as linked open data</a:t>
          </a:r>
          <a:endParaRPr lang="cs-CZ"/>
        </a:p>
      </dgm:t>
    </dgm:pt>
    <dgm:pt modelId="{476298BB-E07D-4053-948D-05BF21EB2150}" type="parTrans" cxnId="{3EDE7D10-8D3E-42B8-B78E-F7BA5A52ED72}">
      <dgm:prSet/>
      <dgm:spPr/>
      <dgm:t>
        <a:bodyPr/>
        <a:lstStyle/>
        <a:p>
          <a:endParaRPr lang="cs-CZ"/>
        </a:p>
      </dgm:t>
    </dgm:pt>
    <dgm:pt modelId="{43AAD1F4-1D3A-4C5F-898C-C4E9CD8151E7}" type="sibTrans" cxnId="{3EDE7D10-8D3E-42B8-B78E-F7BA5A52ED72}">
      <dgm:prSet/>
      <dgm:spPr/>
      <dgm:t>
        <a:bodyPr/>
        <a:lstStyle/>
        <a:p>
          <a:endParaRPr lang="cs-CZ"/>
        </a:p>
      </dgm:t>
    </dgm:pt>
    <dgm:pt modelId="{280A5FA7-812D-4758-BC95-1C63AB1C8ED4}" type="pres">
      <dgm:prSet presAssocID="{3E6B91CC-E4DB-4712-B4F9-6A8105BADCFE}" presName="Name0" presStyleCnt="0">
        <dgm:presLayoutVars>
          <dgm:dir/>
          <dgm:animLvl val="lvl"/>
          <dgm:resizeHandles val="exact"/>
        </dgm:presLayoutVars>
      </dgm:prSet>
      <dgm:spPr/>
    </dgm:pt>
    <dgm:pt modelId="{568561ED-9EC3-4377-9552-BD56F71310E2}" type="pres">
      <dgm:prSet presAssocID="{C71B8C9A-E32A-410A-9D5E-55BED4D3D1FE}" presName="composite" presStyleCnt="0"/>
      <dgm:spPr/>
    </dgm:pt>
    <dgm:pt modelId="{6DAB3FEC-0904-49BD-A119-92B61DF694E6}" type="pres">
      <dgm:prSet presAssocID="{C71B8C9A-E32A-410A-9D5E-55BED4D3D1F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62EE449-5553-4B97-A4DE-C9AF4133BDA4}" type="pres">
      <dgm:prSet presAssocID="{C71B8C9A-E32A-410A-9D5E-55BED4D3D1FE}" presName="desTx" presStyleLbl="alignAccFollowNode1" presStyleIdx="0" presStyleCnt="2">
        <dgm:presLayoutVars>
          <dgm:bulletEnabled val="1"/>
        </dgm:presLayoutVars>
      </dgm:prSet>
      <dgm:spPr/>
    </dgm:pt>
    <dgm:pt modelId="{1BC97774-F97D-475F-8251-BED67900D4BA}" type="pres">
      <dgm:prSet presAssocID="{6FE1F8E4-052D-49B7-BF85-8C9FC5138FED}" presName="space" presStyleCnt="0"/>
      <dgm:spPr/>
    </dgm:pt>
    <dgm:pt modelId="{E99797EF-4572-46B5-B22E-F12B1AE9B399}" type="pres">
      <dgm:prSet presAssocID="{11D9B441-1FD5-489B-A369-9A8E2262114A}" presName="composite" presStyleCnt="0"/>
      <dgm:spPr/>
    </dgm:pt>
    <dgm:pt modelId="{31F4D7E6-E4EA-408E-B285-481FA4FD331E}" type="pres">
      <dgm:prSet presAssocID="{11D9B441-1FD5-489B-A369-9A8E2262114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21E24706-93FD-4223-BF1E-7B0D53A3D368}" type="pres">
      <dgm:prSet presAssocID="{11D9B441-1FD5-489B-A369-9A8E2262114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4C69A00-3AB9-445B-A679-DB223C8058BD}" type="presOf" srcId="{11D9B441-1FD5-489B-A369-9A8E2262114A}" destId="{31F4D7E6-E4EA-408E-B285-481FA4FD331E}" srcOrd="0" destOrd="0" presId="urn:microsoft.com/office/officeart/2005/8/layout/hList1"/>
    <dgm:cxn modelId="{0BF85310-09E9-4E74-8EFB-8AC4E1F1ACC9}" srcId="{C71B8C9A-E32A-410A-9D5E-55BED4D3D1FE}" destId="{0A416365-CF47-463D-879A-F82CFC9C4B7A}" srcOrd="1" destOrd="0" parTransId="{580658D5-A869-4663-9A73-1ED44276958A}" sibTransId="{60BD753C-47A7-46D1-B21C-1DD387BA5AE5}"/>
    <dgm:cxn modelId="{3EDE7D10-8D3E-42B8-B78E-F7BA5A52ED72}" srcId="{11D9B441-1FD5-489B-A369-9A8E2262114A}" destId="{5EA0DDC0-245E-49CD-8D3B-73FE5035B159}" srcOrd="2" destOrd="0" parTransId="{476298BB-E07D-4053-948D-05BF21EB2150}" sibTransId="{43AAD1F4-1D3A-4C5F-898C-C4E9CD8151E7}"/>
    <dgm:cxn modelId="{9C6C8511-1D6D-4D2E-9C58-A46DAA49A214}" type="presOf" srcId="{3E6B91CC-E4DB-4712-B4F9-6A8105BADCFE}" destId="{280A5FA7-812D-4758-BC95-1C63AB1C8ED4}" srcOrd="0" destOrd="0" presId="urn:microsoft.com/office/officeart/2005/8/layout/hList1"/>
    <dgm:cxn modelId="{E972A811-E465-49B7-B15D-4EA2BE4FED01}" type="presOf" srcId="{0A416365-CF47-463D-879A-F82CFC9C4B7A}" destId="{E62EE449-5553-4B97-A4DE-C9AF4133BDA4}" srcOrd="0" destOrd="1" presId="urn:microsoft.com/office/officeart/2005/8/layout/hList1"/>
    <dgm:cxn modelId="{BE6EA91F-0F6B-4A89-A6A4-B44A2BE570C5}" srcId="{3E6B91CC-E4DB-4712-B4F9-6A8105BADCFE}" destId="{C71B8C9A-E32A-410A-9D5E-55BED4D3D1FE}" srcOrd="0" destOrd="0" parTransId="{52F73830-C505-4AF5-AFA9-32113BA0A1C7}" sibTransId="{6FE1F8E4-052D-49B7-BF85-8C9FC5138FED}"/>
    <dgm:cxn modelId="{06AC5723-B117-49F4-A614-6FC06F1BF0C6}" type="presOf" srcId="{5EA0DDC0-245E-49CD-8D3B-73FE5035B159}" destId="{21E24706-93FD-4223-BF1E-7B0D53A3D368}" srcOrd="0" destOrd="2" presId="urn:microsoft.com/office/officeart/2005/8/layout/hList1"/>
    <dgm:cxn modelId="{3135C836-D0BE-4AFB-A41F-EF2AE7B56869}" srcId="{3E6B91CC-E4DB-4712-B4F9-6A8105BADCFE}" destId="{11D9B441-1FD5-489B-A369-9A8E2262114A}" srcOrd="1" destOrd="0" parTransId="{7AAE88C4-0672-46A0-9872-3856A0992611}" sibTransId="{4539A5E9-EA8C-483B-8940-9F3168E04E46}"/>
    <dgm:cxn modelId="{D9EB9B6F-487B-4F77-834D-31B05FB0F85C}" type="presOf" srcId="{C71B8C9A-E32A-410A-9D5E-55BED4D3D1FE}" destId="{6DAB3FEC-0904-49BD-A119-92B61DF694E6}" srcOrd="0" destOrd="0" presId="urn:microsoft.com/office/officeart/2005/8/layout/hList1"/>
    <dgm:cxn modelId="{57E1D358-FF50-435C-96EA-C680E498542B}" type="presOf" srcId="{57CB867D-8FD8-4B06-94CF-155F84B8BF34}" destId="{E62EE449-5553-4B97-A4DE-C9AF4133BDA4}" srcOrd="0" destOrd="0" presId="urn:microsoft.com/office/officeart/2005/8/layout/hList1"/>
    <dgm:cxn modelId="{DAEB5579-C875-45D7-BA69-E3D9622C0F95}" srcId="{C71B8C9A-E32A-410A-9D5E-55BED4D3D1FE}" destId="{8824B396-D32C-4DF4-BE4D-1F3E4779A7F8}" srcOrd="2" destOrd="0" parTransId="{D25BA694-AB04-404F-A35B-B468F36EB377}" sibTransId="{5EC4B8D7-9AD7-40CF-BE36-D6FAFCB9F9B6}"/>
    <dgm:cxn modelId="{3694D091-EE60-49C6-B608-3867418FF1FA}" srcId="{11D9B441-1FD5-489B-A369-9A8E2262114A}" destId="{C295F63B-7395-4CAA-B275-7960880302AC}" srcOrd="1" destOrd="0" parTransId="{D9A540D7-2B1B-4901-A89D-28D6FDBF882D}" sibTransId="{B24992AA-6523-433E-9380-0DD24BCEB541}"/>
    <dgm:cxn modelId="{FAB4719D-EED4-46DF-AF59-749D5D7B7977}" srcId="{C71B8C9A-E32A-410A-9D5E-55BED4D3D1FE}" destId="{57CB867D-8FD8-4B06-94CF-155F84B8BF34}" srcOrd="0" destOrd="0" parTransId="{D722094F-D476-416D-B3C2-507F0BC4EBB7}" sibTransId="{85B16E17-9611-4E62-846B-FBF959978385}"/>
    <dgm:cxn modelId="{E03263B2-4853-42ED-8383-DF91A2B97016}" type="presOf" srcId="{C295F63B-7395-4CAA-B275-7960880302AC}" destId="{21E24706-93FD-4223-BF1E-7B0D53A3D368}" srcOrd="0" destOrd="1" presId="urn:microsoft.com/office/officeart/2005/8/layout/hList1"/>
    <dgm:cxn modelId="{DB4578D5-66E9-4ED2-9FDE-F705607D6B75}" type="presOf" srcId="{C85EA43D-A015-441B-92D1-B836F61BEC34}" destId="{21E24706-93FD-4223-BF1E-7B0D53A3D368}" srcOrd="0" destOrd="0" presId="urn:microsoft.com/office/officeart/2005/8/layout/hList1"/>
    <dgm:cxn modelId="{2C55B3DD-5DB8-4B8D-B2DB-DE3FDC7CB44F}" type="presOf" srcId="{8824B396-D32C-4DF4-BE4D-1F3E4779A7F8}" destId="{E62EE449-5553-4B97-A4DE-C9AF4133BDA4}" srcOrd="0" destOrd="2" presId="urn:microsoft.com/office/officeart/2005/8/layout/hList1"/>
    <dgm:cxn modelId="{E26E95ED-3F09-429D-8DDE-A978FC14D700}" srcId="{11D9B441-1FD5-489B-A369-9A8E2262114A}" destId="{C85EA43D-A015-441B-92D1-B836F61BEC34}" srcOrd="0" destOrd="0" parTransId="{8E3A5A58-CBA5-4563-BFE9-4952A38489EE}" sibTransId="{D692E0D7-ED17-4131-B4EA-E91FBEEE6CC0}"/>
    <dgm:cxn modelId="{98267935-5D62-40C6-8534-1AF246C6B993}" type="presParOf" srcId="{280A5FA7-812D-4758-BC95-1C63AB1C8ED4}" destId="{568561ED-9EC3-4377-9552-BD56F71310E2}" srcOrd="0" destOrd="0" presId="urn:microsoft.com/office/officeart/2005/8/layout/hList1"/>
    <dgm:cxn modelId="{54415B60-592E-493D-8128-A3C83FAF5E03}" type="presParOf" srcId="{568561ED-9EC3-4377-9552-BD56F71310E2}" destId="{6DAB3FEC-0904-49BD-A119-92B61DF694E6}" srcOrd="0" destOrd="0" presId="urn:microsoft.com/office/officeart/2005/8/layout/hList1"/>
    <dgm:cxn modelId="{66F711BC-785F-4105-9D09-F43D52102B5D}" type="presParOf" srcId="{568561ED-9EC3-4377-9552-BD56F71310E2}" destId="{E62EE449-5553-4B97-A4DE-C9AF4133BDA4}" srcOrd="1" destOrd="0" presId="urn:microsoft.com/office/officeart/2005/8/layout/hList1"/>
    <dgm:cxn modelId="{73634051-476B-4F65-9A58-C0E42DFC15C6}" type="presParOf" srcId="{280A5FA7-812D-4758-BC95-1C63AB1C8ED4}" destId="{1BC97774-F97D-475F-8251-BED67900D4BA}" srcOrd="1" destOrd="0" presId="urn:microsoft.com/office/officeart/2005/8/layout/hList1"/>
    <dgm:cxn modelId="{A243E0CD-1DE2-424A-A232-2116664D06E6}" type="presParOf" srcId="{280A5FA7-812D-4758-BC95-1C63AB1C8ED4}" destId="{E99797EF-4572-46B5-B22E-F12B1AE9B399}" srcOrd="2" destOrd="0" presId="urn:microsoft.com/office/officeart/2005/8/layout/hList1"/>
    <dgm:cxn modelId="{43D03AC9-B192-4EFE-80A0-72BCDBCBC3F9}" type="presParOf" srcId="{E99797EF-4572-46B5-B22E-F12B1AE9B399}" destId="{31F4D7E6-E4EA-408E-B285-481FA4FD331E}" srcOrd="0" destOrd="0" presId="urn:microsoft.com/office/officeart/2005/8/layout/hList1"/>
    <dgm:cxn modelId="{A073FE1D-93F7-441C-B2A0-D1BAC57D68EE}" type="presParOf" srcId="{E99797EF-4572-46B5-B22E-F12B1AE9B399}" destId="{21E24706-93FD-4223-BF1E-7B0D53A3D3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CCE735-D8E5-4EB0-AC3E-D4FF5E17C6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4F5FE5F-267D-43FF-A3F1-D08CB0D1F99C}">
      <dgm:prSet/>
      <dgm:spPr/>
      <dgm:t>
        <a:bodyPr/>
        <a:lstStyle/>
        <a:p>
          <a:r>
            <a:rPr lang="cs-CZ" b="0"/>
            <a:t>Defined in the law (no. 106/1999, §3 - §5)</a:t>
          </a:r>
          <a:endParaRPr lang="cs-CZ"/>
        </a:p>
      </dgm:t>
    </dgm:pt>
    <dgm:pt modelId="{B0044960-DFD3-457A-84B6-BA61918BB388}" type="parTrans" cxnId="{7263FF78-7175-43BD-9375-A4D380AEDDFF}">
      <dgm:prSet/>
      <dgm:spPr/>
      <dgm:t>
        <a:bodyPr/>
        <a:lstStyle/>
        <a:p>
          <a:endParaRPr lang="cs-CZ"/>
        </a:p>
      </dgm:t>
    </dgm:pt>
    <dgm:pt modelId="{D513630B-C7E2-470C-895A-9B7750479A0C}" type="sibTrans" cxnId="{7263FF78-7175-43BD-9375-A4D380AEDDFF}">
      <dgm:prSet/>
      <dgm:spPr/>
      <dgm:t>
        <a:bodyPr/>
        <a:lstStyle/>
        <a:p>
          <a:endParaRPr lang="cs-CZ"/>
        </a:p>
      </dgm:t>
    </dgm:pt>
    <dgm:pt modelId="{F8DE9BD7-085B-4855-9B87-E3AEF8F3E2AD}">
      <dgm:prSet/>
      <dgm:spPr/>
      <dgm:t>
        <a:bodyPr/>
        <a:lstStyle/>
        <a:p>
          <a:r>
            <a:rPr lang="cs-CZ" b="0"/>
            <a:t>Must be:</a:t>
          </a:r>
          <a:endParaRPr lang="cs-CZ"/>
        </a:p>
      </dgm:t>
    </dgm:pt>
    <dgm:pt modelId="{EF513FE3-0A4E-4270-9891-F59CC68977A9}" type="parTrans" cxnId="{B99B0DBE-415E-4F17-A089-449500EB1892}">
      <dgm:prSet/>
      <dgm:spPr/>
      <dgm:t>
        <a:bodyPr/>
        <a:lstStyle/>
        <a:p>
          <a:endParaRPr lang="cs-CZ"/>
        </a:p>
      </dgm:t>
    </dgm:pt>
    <dgm:pt modelId="{BAA25E81-149E-47E3-A554-0AE2AEB82DEA}" type="sibTrans" cxnId="{B99B0DBE-415E-4F17-A089-449500EB1892}">
      <dgm:prSet/>
      <dgm:spPr/>
      <dgm:t>
        <a:bodyPr/>
        <a:lstStyle/>
        <a:p>
          <a:endParaRPr lang="cs-CZ"/>
        </a:p>
      </dgm:t>
    </dgm:pt>
    <dgm:pt modelId="{91163AC2-12A4-4042-8118-5CCB46DB3549}">
      <dgm:prSet/>
      <dgm:spPr/>
      <dgm:t>
        <a:bodyPr/>
        <a:lstStyle/>
        <a:p>
          <a:r>
            <a:rPr lang="en-US" b="0"/>
            <a:t>Accessible as data files in a machine-readable and open format with the full and current content of the database or aggregated statistics</a:t>
          </a:r>
          <a:endParaRPr lang="cs-CZ"/>
        </a:p>
      </dgm:t>
    </dgm:pt>
    <dgm:pt modelId="{8CAA5D9D-9365-46A8-9B00-6F27974982C3}" type="parTrans" cxnId="{BE0B0EE9-69BA-43E1-A0F9-5DA9D8BF449D}">
      <dgm:prSet/>
      <dgm:spPr/>
      <dgm:t>
        <a:bodyPr/>
        <a:lstStyle/>
        <a:p>
          <a:endParaRPr lang="cs-CZ"/>
        </a:p>
      </dgm:t>
    </dgm:pt>
    <dgm:pt modelId="{1DEDEB0A-E43B-4662-AEF0-9882ABAC70E5}" type="sibTrans" cxnId="{BE0B0EE9-69BA-43E1-A0F9-5DA9D8BF449D}">
      <dgm:prSet/>
      <dgm:spPr/>
      <dgm:t>
        <a:bodyPr/>
        <a:lstStyle/>
        <a:p>
          <a:endParaRPr lang="cs-CZ"/>
        </a:p>
      </dgm:t>
    </dgm:pt>
    <dgm:pt modelId="{16D15B1C-CAD9-4BA9-BC8F-2220BC966D7A}">
      <dgm:prSet/>
      <dgm:spPr/>
      <dgm:t>
        <a:bodyPr/>
        <a:lstStyle/>
        <a:p>
          <a:r>
            <a:rPr lang="en-US" b="0"/>
            <a:t>Provided with non-restrictive conditions of use</a:t>
          </a:r>
          <a:endParaRPr lang="cs-CZ"/>
        </a:p>
      </dgm:t>
    </dgm:pt>
    <dgm:pt modelId="{875C588F-B2E6-4BC7-991F-161D6DB0DF3A}" type="parTrans" cxnId="{B983C8C9-9431-4636-A7F3-304694E26ED0}">
      <dgm:prSet/>
      <dgm:spPr/>
      <dgm:t>
        <a:bodyPr/>
        <a:lstStyle/>
        <a:p>
          <a:endParaRPr lang="cs-CZ"/>
        </a:p>
      </dgm:t>
    </dgm:pt>
    <dgm:pt modelId="{9EBF4A10-7065-4209-B6FC-0C674AEC5787}" type="sibTrans" cxnId="{B983C8C9-9431-4636-A7F3-304694E26ED0}">
      <dgm:prSet/>
      <dgm:spPr/>
      <dgm:t>
        <a:bodyPr/>
        <a:lstStyle/>
        <a:p>
          <a:endParaRPr lang="cs-CZ"/>
        </a:p>
      </dgm:t>
    </dgm:pt>
    <dgm:pt modelId="{2505DC6C-3F81-4DB2-B9F5-C79FC6DBB52A}">
      <dgm:prSet/>
      <dgm:spPr/>
      <dgm:t>
        <a:bodyPr/>
        <a:lstStyle/>
        <a:p>
          <a:r>
            <a:rPr lang="en-US" b="0"/>
            <a:t>Registered in the National Catalogue of Open Data (NKOD) as direct links to data files</a:t>
          </a:r>
          <a:endParaRPr lang="cs-CZ"/>
        </a:p>
      </dgm:t>
    </dgm:pt>
    <dgm:pt modelId="{A4FE6676-8594-4480-A304-276D6DABDCCD}" type="parTrans" cxnId="{3A133C31-1067-40C1-9B5A-34685DEEDD2E}">
      <dgm:prSet/>
      <dgm:spPr/>
      <dgm:t>
        <a:bodyPr/>
        <a:lstStyle/>
        <a:p>
          <a:endParaRPr lang="cs-CZ"/>
        </a:p>
      </dgm:t>
    </dgm:pt>
    <dgm:pt modelId="{7D067A12-7E1F-4648-B15E-B212AA15A6DE}" type="sibTrans" cxnId="{3A133C31-1067-40C1-9B5A-34685DEEDD2E}">
      <dgm:prSet/>
      <dgm:spPr/>
      <dgm:t>
        <a:bodyPr/>
        <a:lstStyle/>
        <a:p>
          <a:endParaRPr lang="cs-CZ"/>
        </a:p>
      </dgm:t>
    </dgm:pt>
    <dgm:pt modelId="{3B714009-B536-48BF-9E70-6726C761CB95}">
      <dgm:prSet/>
      <dgm:spPr/>
      <dgm:t>
        <a:bodyPr/>
        <a:lstStyle/>
        <a:p>
          <a:r>
            <a:rPr lang="en-US" b="0"/>
            <a:t>Accompanied by documentation</a:t>
          </a:r>
          <a:endParaRPr lang="cs-CZ"/>
        </a:p>
      </dgm:t>
    </dgm:pt>
    <dgm:pt modelId="{DAAFD5E9-8609-4B28-8000-0D0F0C2F9705}" type="parTrans" cxnId="{7CC52FC8-928A-4539-AAB4-074ADD4B6C77}">
      <dgm:prSet/>
      <dgm:spPr/>
      <dgm:t>
        <a:bodyPr/>
        <a:lstStyle/>
        <a:p>
          <a:endParaRPr lang="cs-CZ"/>
        </a:p>
      </dgm:t>
    </dgm:pt>
    <dgm:pt modelId="{5A84ECA0-0D59-4D04-A414-56F0FE157F6B}" type="sibTrans" cxnId="{7CC52FC8-928A-4539-AAB4-074ADD4B6C77}">
      <dgm:prSet/>
      <dgm:spPr/>
      <dgm:t>
        <a:bodyPr/>
        <a:lstStyle/>
        <a:p>
          <a:endParaRPr lang="cs-CZ"/>
        </a:p>
      </dgm:t>
    </dgm:pt>
    <dgm:pt modelId="{0F8C655A-923F-48E2-A8F4-EE7A25996951}">
      <dgm:prSet/>
      <dgm:spPr/>
      <dgm:t>
        <a:bodyPr/>
        <a:lstStyle/>
        <a:p>
          <a:r>
            <a:rPr lang="en-US" b="0"/>
            <a:t>Available for download without technical barriers (registration, limit of accesses, CAPTCHA, etc.)</a:t>
          </a:r>
          <a:endParaRPr lang="cs-CZ"/>
        </a:p>
      </dgm:t>
    </dgm:pt>
    <dgm:pt modelId="{9683A2A2-3A35-49CA-AF2D-5E274F9E12E4}" type="parTrans" cxnId="{8EB5AF8F-A1BC-41D1-9558-803BE20426C1}">
      <dgm:prSet/>
      <dgm:spPr/>
      <dgm:t>
        <a:bodyPr/>
        <a:lstStyle/>
        <a:p>
          <a:endParaRPr lang="cs-CZ"/>
        </a:p>
      </dgm:t>
    </dgm:pt>
    <dgm:pt modelId="{A7724E6E-06E3-420D-993F-AABE5A3E4DD3}" type="sibTrans" cxnId="{8EB5AF8F-A1BC-41D1-9558-803BE20426C1}">
      <dgm:prSet/>
      <dgm:spPr/>
      <dgm:t>
        <a:bodyPr/>
        <a:lstStyle/>
        <a:p>
          <a:endParaRPr lang="cs-CZ"/>
        </a:p>
      </dgm:t>
    </dgm:pt>
    <dgm:pt modelId="{7F30BD58-E576-4077-ABDA-288716ED4959}">
      <dgm:prSet/>
      <dgm:spPr/>
      <dgm:t>
        <a:bodyPr/>
        <a:lstStyle/>
        <a:p>
          <a:r>
            <a:rPr lang="en-US" b="0"/>
            <a:t>Prepared with the aim of making machine processing as easy as possible by programmers, etc.</a:t>
          </a:r>
          <a:endParaRPr lang="cs-CZ"/>
        </a:p>
      </dgm:t>
    </dgm:pt>
    <dgm:pt modelId="{D2DC2F92-C93D-41B2-B374-C74774593B34}" type="parTrans" cxnId="{D950357F-F623-4519-A94F-16B21A63C372}">
      <dgm:prSet/>
      <dgm:spPr/>
      <dgm:t>
        <a:bodyPr/>
        <a:lstStyle/>
        <a:p>
          <a:endParaRPr lang="cs-CZ"/>
        </a:p>
      </dgm:t>
    </dgm:pt>
    <dgm:pt modelId="{A3687602-FCC4-46B8-B52E-7709619C2037}" type="sibTrans" cxnId="{D950357F-F623-4519-A94F-16B21A63C372}">
      <dgm:prSet/>
      <dgm:spPr/>
      <dgm:t>
        <a:bodyPr/>
        <a:lstStyle/>
        <a:p>
          <a:endParaRPr lang="cs-CZ"/>
        </a:p>
      </dgm:t>
    </dgm:pt>
    <dgm:pt modelId="{D15C2F3D-1652-4CED-8958-93B1DFAB7FE3}">
      <dgm:prSet/>
      <dgm:spPr/>
      <dgm:t>
        <a:bodyPr/>
        <a:lstStyle/>
        <a:p>
          <a:r>
            <a:rPr lang="en-US" b="0"/>
            <a:t>Provided with contact to for feedback (errors, request for extension, etc.)</a:t>
          </a:r>
          <a:endParaRPr lang="cs-CZ"/>
        </a:p>
      </dgm:t>
    </dgm:pt>
    <dgm:pt modelId="{27C3542A-3005-4C90-B3FC-4AF1717BA5FF}" type="parTrans" cxnId="{6EF969BC-FC44-432D-9C4B-B7D420406A4D}">
      <dgm:prSet/>
      <dgm:spPr/>
      <dgm:t>
        <a:bodyPr/>
        <a:lstStyle/>
        <a:p>
          <a:endParaRPr lang="cs-CZ"/>
        </a:p>
      </dgm:t>
    </dgm:pt>
    <dgm:pt modelId="{4F85EEF6-D254-4DD4-A7AB-F23327DCFF71}" type="sibTrans" cxnId="{6EF969BC-FC44-432D-9C4B-B7D420406A4D}">
      <dgm:prSet/>
      <dgm:spPr/>
      <dgm:t>
        <a:bodyPr/>
        <a:lstStyle/>
        <a:p>
          <a:endParaRPr lang="cs-CZ"/>
        </a:p>
      </dgm:t>
    </dgm:pt>
    <dgm:pt modelId="{F094BEE7-A9F3-4F55-9733-2451BAE4D822}">
      <dgm:prSet/>
      <dgm:spPr/>
      <dgm:t>
        <a:bodyPr/>
        <a:lstStyle/>
        <a:p>
          <a:r>
            <a:rPr lang="cs-CZ" b="0"/>
            <a:t>Every goverment institution or municipality must provide open data (the rule what can be open, must be open)</a:t>
          </a:r>
          <a:endParaRPr lang="cs-CZ"/>
        </a:p>
      </dgm:t>
    </dgm:pt>
    <dgm:pt modelId="{CD122D86-4C39-4617-937D-94BDE70C3D9B}" type="parTrans" cxnId="{438E1CAC-7939-4859-B632-09288896E2A8}">
      <dgm:prSet/>
      <dgm:spPr/>
      <dgm:t>
        <a:bodyPr/>
        <a:lstStyle/>
        <a:p>
          <a:endParaRPr lang="cs-CZ"/>
        </a:p>
      </dgm:t>
    </dgm:pt>
    <dgm:pt modelId="{130C697A-0746-4101-98EB-CBBA548A110F}" type="sibTrans" cxnId="{438E1CAC-7939-4859-B632-09288896E2A8}">
      <dgm:prSet/>
      <dgm:spPr/>
      <dgm:t>
        <a:bodyPr/>
        <a:lstStyle/>
        <a:p>
          <a:endParaRPr lang="cs-CZ"/>
        </a:p>
      </dgm:t>
    </dgm:pt>
    <dgm:pt modelId="{47633EE5-1EBB-405A-A50B-5ABE10C26392}" type="pres">
      <dgm:prSet presAssocID="{3FCCE735-D8E5-4EB0-AC3E-D4FF5E17C66F}" presName="linear" presStyleCnt="0">
        <dgm:presLayoutVars>
          <dgm:animLvl val="lvl"/>
          <dgm:resizeHandles val="exact"/>
        </dgm:presLayoutVars>
      </dgm:prSet>
      <dgm:spPr/>
    </dgm:pt>
    <dgm:pt modelId="{9722A334-4081-448A-8A6A-5CD72EECF23E}" type="pres">
      <dgm:prSet presAssocID="{94F5FE5F-267D-43FF-A3F1-D08CB0D1F9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41B6C0D-A5CC-4CF4-AA2D-DB253449D3E6}" type="pres">
      <dgm:prSet presAssocID="{D513630B-C7E2-470C-895A-9B7750479A0C}" presName="spacer" presStyleCnt="0"/>
      <dgm:spPr/>
    </dgm:pt>
    <dgm:pt modelId="{AEF1F782-875E-4D13-B0EE-5B9D6DE3239E}" type="pres">
      <dgm:prSet presAssocID="{F8DE9BD7-085B-4855-9B87-E3AEF8F3E2A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3DB5CC3-8018-408F-8B3A-DCE88B02CBA2}" type="pres">
      <dgm:prSet presAssocID="{F8DE9BD7-085B-4855-9B87-E3AEF8F3E2AD}" presName="childText" presStyleLbl="revTx" presStyleIdx="0" presStyleCnt="1">
        <dgm:presLayoutVars>
          <dgm:bulletEnabled val="1"/>
        </dgm:presLayoutVars>
      </dgm:prSet>
      <dgm:spPr/>
    </dgm:pt>
    <dgm:pt modelId="{E5A28157-0AA2-4F07-A344-4CC4ED7A3C28}" type="pres">
      <dgm:prSet presAssocID="{F094BEE7-A9F3-4F55-9733-2451BAE4D82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81F208-87AE-43F1-B936-AA4520E07D83}" type="presOf" srcId="{D15C2F3D-1652-4CED-8958-93B1DFAB7FE3}" destId="{D3DB5CC3-8018-408F-8B3A-DCE88B02CBA2}" srcOrd="0" destOrd="6" presId="urn:microsoft.com/office/officeart/2005/8/layout/vList2"/>
    <dgm:cxn modelId="{D7BA6D10-5D68-4F51-A6C8-2FEA87977B6B}" type="presOf" srcId="{16D15B1C-CAD9-4BA9-BC8F-2220BC966D7A}" destId="{D3DB5CC3-8018-408F-8B3A-DCE88B02CBA2}" srcOrd="0" destOrd="1" presId="urn:microsoft.com/office/officeart/2005/8/layout/vList2"/>
    <dgm:cxn modelId="{BA1BA221-9EFA-41BC-894D-AB58C7F7A9D5}" type="presOf" srcId="{0F8C655A-923F-48E2-A8F4-EE7A25996951}" destId="{D3DB5CC3-8018-408F-8B3A-DCE88B02CBA2}" srcOrd="0" destOrd="4" presId="urn:microsoft.com/office/officeart/2005/8/layout/vList2"/>
    <dgm:cxn modelId="{3A133C31-1067-40C1-9B5A-34685DEEDD2E}" srcId="{F8DE9BD7-085B-4855-9B87-E3AEF8F3E2AD}" destId="{2505DC6C-3F81-4DB2-B9F5-C79FC6DBB52A}" srcOrd="2" destOrd="0" parTransId="{A4FE6676-8594-4480-A304-276D6DABDCCD}" sibTransId="{7D067A12-7E1F-4648-B15E-B212AA15A6DE}"/>
    <dgm:cxn modelId="{33F0753A-00E0-4CFD-A1DA-C05AF9BAB3EF}" type="presOf" srcId="{3FCCE735-D8E5-4EB0-AC3E-D4FF5E17C66F}" destId="{47633EE5-1EBB-405A-A50B-5ABE10C26392}" srcOrd="0" destOrd="0" presId="urn:microsoft.com/office/officeart/2005/8/layout/vList2"/>
    <dgm:cxn modelId="{E812163C-BAB2-4E6E-B318-E764A19FCEC5}" type="presOf" srcId="{3B714009-B536-48BF-9E70-6726C761CB95}" destId="{D3DB5CC3-8018-408F-8B3A-DCE88B02CBA2}" srcOrd="0" destOrd="3" presId="urn:microsoft.com/office/officeart/2005/8/layout/vList2"/>
    <dgm:cxn modelId="{8BA10B3F-194D-41BF-845B-6ADF05514262}" type="presOf" srcId="{F8DE9BD7-085B-4855-9B87-E3AEF8F3E2AD}" destId="{AEF1F782-875E-4D13-B0EE-5B9D6DE3239E}" srcOrd="0" destOrd="0" presId="urn:microsoft.com/office/officeart/2005/8/layout/vList2"/>
    <dgm:cxn modelId="{45D8C960-6930-4DCF-9DAE-89178B379B33}" type="presOf" srcId="{F094BEE7-A9F3-4F55-9733-2451BAE4D822}" destId="{E5A28157-0AA2-4F07-A344-4CC4ED7A3C28}" srcOrd="0" destOrd="0" presId="urn:microsoft.com/office/officeart/2005/8/layout/vList2"/>
    <dgm:cxn modelId="{2C439867-61CA-4004-B7E1-247DA874390F}" type="presOf" srcId="{2505DC6C-3F81-4DB2-B9F5-C79FC6DBB52A}" destId="{D3DB5CC3-8018-408F-8B3A-DCE88B02CBA2}" srcOrd="0" destOrd="2" presId="urn:microsoft.com/office/officeart/2005/8/layout/vList2"/>
    <dgm:cxn modelId="{7263FF78-7175-43BD-9375-A4D380AEDDFF}" srcId="{3FCCE735-D8E5-4EB0-AC3E-D4FF5E17C66F}" destId="{94F5FE5F-267D-43FF-A3F1-D08CB0D1F99C}" srcOrd="0" destOrd="0" parTransId="{B0044960-DFD3-457A-84B6-BA61918BB388}" sibTransId="{D513630B-C7E2-470C-895A-9B7750479A0C}"/>
    <dgm:cxn modelId="{D950357F-F623-4519-A94F-16B21A63C372}" srcId="{F8DE9BD7-085B-4855-9B87-E3AEF8F3E2AD}" destId="{7F30BD58-E576-4077-ABDA-288716ED4959}" srcOrd="5" destOrd="0" parTransId="{D2DC2F92-C93D-41B2-B374-C74774593B34}" sibTransId="{A3687602-FCC4-46B8-B52E-7709619C2037}"/>
    <dgm:cxn modelId="{8EB5AF8F-A1BC-41D1-9558-803BE20426C1}" srcId="{F8DE9BD7-085B-4855-9B87-E3AEF8F3E2AD}" destId="{0F8C655A-923F-48E2-A8F4-EE7A25996951}" srcOrd="4" destOrd="0" parTransId="{9683A2A2-3A35-49CA-AF2D-5E274F9E12E4}" sibTransId="{A7724E6E-06E3-420D-993F-AABE5A3E4DD3}"/>
    <dgm:cxn modelId="{89A8C793-3822-40A0-B9E0-6F2FB7E7D219}" type="presOf" srcId="{94F5FE5F-267D-43FF-A3F1-D08CB0D1F99C}" destId="{9722A334-4081-448A-8A6A-5CD72EECF23E}" srcOrd="0" destOrd="0" presId="urn:microsoft.com/office/officeart/2005/8/layout/vList2"/>
    <dgm:cxn modelId="{B9E0F096-2CFD-4DAB-A79C-33F3E70B3412}" type="presOf" srcId="{91163AC2-12A4-4042-8118-5CCB46DB3549}" destId="{D3DB5CC3-8018-408F-8B3A-DCE88B02CBA2}" srcOrd="0" destOrd="0" presId="urn:microsoft.com/office/officeart/2005/8/layout/vList2"/>
    <dgm:cxn modelId="{438E1CAC-7939-4859-B632-09288896E2A8}" srcId="{3FCCE735-D8E5-4EB0-AC3E-D4FF5E17C66F}" destId="{F094BEE7-A9F3-4F55-9733-2451BAE4D822}" srcOrd="2" destOrd="0" parTransId="{CD122D86-4C39-4617-937D-94BDE70C3D9B}" sibTransId="{130C697A-0746-4101-98EB-CBBA548A110F}"/>
    <dgm:cxn modelId="{46C33CB7-4230-47D5-9056-E678C0B2A779}" type="presOf" srcId="{7F30BD58-E576-4077-ABDA-288716ED4959}" destId="{D3DB5CC3-8018-408F-8B3A-DCE88B02CBA2}" srcOrd="0" destOrd="5" presId="urn:microsoft.com/office/officeart/2005/8/layout/vList2"/>
    <dgm:cxn modelId="{6EF969BC-FC44-432D-9C4B-B7D420406A4D}" srcId="{F8DE9BD7-085B-4855-9B87-E3AEF8F3E2AD}" destId="{D15C2F3D-1652-4CED-8958-93B1DFAB7FE3}" srcOrd="6" destOrd="0" parTransId="{27C3542A-3005-4C90-B3FC-4AF1717BA5FF}" sibTransId="{4F85EEF6-D254-4DD4-A7AB-F23327DCFF71}"/>
    <dgm:cxn modelId="{B99B0DBE-415E-4F17-A089-449500EB1892}" srcId="{3FCCE735-D8E5-4EB0-AC3E-D4FF5E17C66F}" destId="{F8DE9BD7-085B-4855-9B87-E3AEF8F3E2AD}" srcOrd="1" destOrd="0" parTransId="{EF513FE3-0A4E-4270-9891-F59CC68977A9}" sibTransId="{BAA25E81-149E-47E3-A554-0AE2AEB82DEA}"/>
    <dgm:cxn modelId="{7CC52FC8-928A-4539-AAB4-074ADD4B6C77}" srcId="{F8DE9BD7-085B-4855-9B87-E3AEF8F3E2AD}" destId="{3B714009-B536-48BF-9E70-6726C761CB95}" srcOrd="3" destOrd="0" parTransId="{DAAFD5E9-8609-4B28-8000-0D0F0C2F9705}" sibTransId="{5A84ECA0-0D59-4D04-A414-56F0FE157F6B}"/>
    <dgm:cxn modelId="{B983C8C9-9431-4636-A7F3-304694E26ED0}" srcId="{F8DE9BD7-085B-4855-9B87-E3AEF8F3E2AD}" destId="{16D15B1C-CAD9-4BA9-BC8F-2220BC966D7A}" srcOrd="1" destOrd="0" parTransId="{875C588F-B2E6-4BC7-991F-161D6DB0DF3A}" sibTransId="{9EBF4A10-7065-4209-B6FC-0C674AEC5787}"/>
    <dgm:cxn modelId="{BE0B0EE9-69BA-43E1-A0F9-5DA9D8BF449D}" srcId="{F8DE9BD7-085B-4855-9B87-E3AEF8F3E2AD}" destId="{91163AC2-12A4-4042-8118-5CCB46DB3549}" srcOrd="0" destOrd="0" parTransId="{8CAA5D9D-9365-46A8-9B00-6F27974982C3}" sibTransId="{1DEDEB0A-E43B-4662-AEF0-9882ABAC70E5}"/>
    <dgm:cxn modelId="{9FBD805C-6749-45CD-B605-6EAFC6F1CB9B}" type="presParOf" srcId="{47633EE5-1EBB-405A-A50B-5ABE10C26392}" destId="{9722A334-4081-448A-8A6A-5CD72EECF23E}" srcOrd="0" destOrd="0" presId="urn:microsoft.com/office/officeart/2005/8/layout/vList2"/>
    <dgm:cxn modelId="{B223125B-2C7D-4007-A1DE-B73FCDF9C900}" type="presParOf" srcId="{47633EE5-1EBB-405A-A50B-5ABE10C26392}" destId="{241B6C0D-A5CC-4CF4-AA2D-DB253449D3E6}" srcOrd="1" destOrd="0" presId="urn:microsoft.com/office/officeart/2005/8/layout/vList2"/>
    <dgm:cxn modelId="{E678E35F-5BC2-4385-B307-C4BCAB094804}" type="presParOf" srcId="{47633EE5-1EBB-405A-A50B-5ABE10C26392}" destId="{AEF1F782-875E-4D13-B0EE-5B9D6DE3239E}" srcOrd="2" destOrd="0" presId="urn:microsoft.com/office/officeart/2005/8/layout/vList2"/>
    <dgm:cxn modelId="{09EB4C06-B72D-432B-AF65-3354EF92DDB9}" type="presParOf" srcId="{47633EE5-1EBB-405A-A50B-5ABE10C26392}" destId="{D3DB5CC3-8018-408F-8B3A-DCE88B02CBA2}" srcOrd="3" destOrd="0" presId="urn:microsoft.com/office/officeart/2005/8/layout/vList2"/>
    <dgm:cxn modelId="{344F7246-835F-4C1F-BB9D-58E9E5A35FC6}" type="presParOf" srcId="{47633EE5-1EBB-405A-A50B-5ABE10C26392}" destId="{E5A28157-0AA2-4F07-A344-4CC4ED7A3C2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86500-E28C-414E-8163-6D3056D0E87E}">
      <dsp:nvSpPr>
        <dsp:cNvPr id="0" name=""/>
        <dsp:cNvSpPr/>
      </dsp:nvSpPr>
      <dsp:spPr>
        <a:xfrm rot="5400000">
          <a:off x="6504391" y="-2431242"/>
          <a:ext cx="1615569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 dirty="0"/>
            <a:t>Open Data is data that can be freely used, re-used, and redistributed by anyone, subject only, at most, to the requirement to attribute and share alike</a:t>
          </a:r>
          <a:endParaRPr lang="cs-CZ" sz="1700" kern="1200" dirty="0"/>
        </a:p>
      </dsp:txBody>
      <dsp:txXfrm rot="-5400000">
        <a:off x="3871152" y="280863"/>
        <a:ext cx="6803182" cy="1457837"/>
      </dsp:txXfrm>
    </dsp:sp>
    <dsp:sp modelId="{BD67B0AB-87D9-4EF2-81F9-C982E43A1E4D}">
      <dsp:nvSpPr>
        <dsp:cNvPr id="0" name=""/>
        <dsp:cNvSpPr/>
      </dsp:nvSpPr>
      <dsp:spPr>
        <a:xfrm>
          <a:off x="0" y="50"/>
          <a:ext cx="3871152" cy="2019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0" kern="1200" dirty="0"/>
            <a:t>Definition of Open Data</a:t>
          </a:r>
          <a:endParaRPr lang="cs-CZ" sz="4200" kern="1200" dirty="0"/>
        </a:p>
      </dsp:txBody>
      <dsp:txXfrm>
        <a:off x="98582" y="98632"/>
        <a:ext cx="3673988" cy="1822297"/>
      </dsp:txXfrm>
    </dsp:sp>
    <dsp:sp modelId="{98DFC0B4-0175-4EAF-994E-3B14C9BB91B4}">
      <dsp:nvSpPr>
        <dsp:cNvPr id="0" name=""/>
        <dsp:cNvSpPr/>
      </dsp:nvSpPr>
      <dsp:spPr>
        <a:xfrm rot="5400000">
          <a:off x="6504391" y="-310807"/>
          <a:ext cx="1615569" cy="68820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/>
            <a:t>The </a:t>
          </a:r>
          <a:r>
            <a:rPr lang="en-US" sz="1700" b="0" kern="1200" dirty="0"/>
            <a:t>goal of Open Data is to ensure interoperability, which is the ability to intermix different datasets. </a:t>
          </a:r>
          <a:r>
            <a:rPr lang="en-US" sz="1700" b="0" kern="1200"/>
            <a:t>This interoperability is key to realizing the main practical benefits of openness: the dramatically enhanced ability to combine different datasets together and thereby to develop more and better products and services</a:t>
          </a:r>
          <a:endParaRPr lang="cs-CZ" sz="1700" kern="1200" dirty="0"/>
        </a:p>
      </dsp:txBody>
      <dsp:txXfrm rot="-5400000">
        <a:off x="3871152" y="2401298"/>
        <a:ext cx="6803182" cy="1457837"/>
      </dsp:txXfrm>
    </dsp:sp>
    <dsp:sp modelId="{6535F0A4-63A5-4C66-87E1-D900A21B6131}">
      <dsp:nvSpPr>
        <dsp:cNvPr id="0" name=""/>
        <dsp:cNvSpPr/>
      </dsp:nvSpPr>
      <dsp:spPr>
        <a:xfrm>
          <a:off x="0" y="2120485"/>
          <a:ext cx="3871152" cy="20194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0" kern="1200" dirty="0"/>
            <a:t>Importance and rise of Open Data</a:t>
          </a:r>
          <a:endParaRPr lang="cs-CZ" sz="4200" kern="1200" dirty="0"/>
        </a:p>
      </dsp:txBody>
      <dsp:txXfrm>
        <a:off x="98582" y="2219067"/>
        <a:ext cx="3673988" cy="1822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B3FEC-0904-49BD-A119-92B61DF694E6}">
      <dsp:nvSpPr>
        <dsp:cNvPr id="0" name=""/>
        <dsp:cNvSpPr/>
      </dsp:nvSpPr>
      <dsp:spPr>
        <a:xfrm>
          <a:off x="52" y="98593"/>
          <a:ext cx="5024810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kern="1200"/>
            <a:t>Explanation of Open Data</a:t>
          </a:r>
          <a:endParaRPr lang="cs-CZ" sz="1700" kern="1200"/>
        </a:p>
      </dsp:txBody>
      <dsp:txXfrm>
        <a:off x="52" y="98593"/>
        <a:ext cx="5024810" cy="489600"/>
      </dsp:txXfrm>
    </dsp:sp>
    <dsp:sp modelId="{E62EE449-5553-4B97-A4DE-C9AF4133BDA4}">
      <dsp:nvSpPr>
        <dsp:cNvPr id="0" name=""/>
        <dsp:cNvSpPr/>
      </dsp:nvSpPr>
      <dsp:spPr>
        <a:xfrm>
          <a:off x="52" y="588193"/>
          <a:ext cx="5024810" cy="34532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 dirty="0"/>
            <a:t>Availability and Access: The data must be available as a whole and at no more than a reasonable reproduction cost, preferably by downloading over the internet. The data must also be available in a convenient and modifiable form.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 dirty="0"/>
            <a:t>Re-use and Redistribution: The data must be provided under terms that permit re-use and redistribution, including the intermixing with other datasets.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 dirty="0"/>
            <a:t>Universal Participation: Everyone must be able to use, </a:t>
          </a:r>
          <a:r>
            <a:rPr lang="cs-CZ" sz="1700" b="0" kern="1200" dirty="0" err="1"/>
            <a:t>reuse</a:t>
          </a:r>
          <a:r>
            <a:rPr lang="en-US" sz="1700" b="0" kern="1200" dirty="0"/>
            <a:t>, and redistribute. There should be no discrimination against fields of </a:t>
          </a:r>
          <a:r>
            <a:rPr lang="cs-CZ" sz="1700" b="0" kern="1200" dirty="0" err="1"/>
            <a:t>endeavour</a:t>
          </a:r>
          <a:r>
            <a:rPr lang="en-US" sz="1700" b="0" kern="1200" dirty="0"/>
            <a:t> or persons or groups</a:t>
          </a:r>
          <a:r>
            <a:rPr lang="cs-CZ" sz="1700" b="0" kern="1200" dirty="0"/>
            <a:t>.</a:t>
          </a:r>
          <a:endParaRPr lang="cs-CZ" sz="1700" kern="1200" dirty="0"/>
        </a:p>
      </dsp:txBody>
      <dsp:txXfrm>
        <a:off x="52" y="588193"/>
        <a:ext cx="5024810" cy="3453210"/>
      </dsp:txXfrm>
    </dsp:sp>
    <dsp:sp modelId="{31F4D7E6-E4EA-408E-B285-481FA4FD331E}">
      <dsp:nvSpPr>
        <dsp:cNvPr id="0" name=""/>
        <dsp:cNvSpPr/>
      </dsp:nvSpPr>
      <dsp:spPr>
        <a:xfrm>
          <a:off x="5728336" y="98593"/>
          <a:ext cx="5024810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kern="1200"/>
            <a:t>Types of data included in Open Data</a:t>
          </a:r>
          <a:endParaRPr lang="cs-CZ" sz="1700" kern="1200"/>
        </a:p>
      </dsp:txBody>
      <dsp:txXfrm>
        <a:off x="5728336" y="98593"/>
        <a:ext cx="5024810" cy="489600"/>
      </dsp:txXfrm>
    </dsp:sp>
    <dsp:sp modelId="{21E24706-93FD-4223-BF1E-7B0D53A3D368}">
      <dsp:nvSpPr>
        <dsp:cNvPr id="0" name=""/>
        <dsp:cNvSpPr/>
      </dsp:nvSpPr>
      <dsp:spPr>
        <a:xfrm>
          <a:off x="5728336" y="588193"/>
          <a:ext cx="5024810" cy="34532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b="0" kern="1200"/>
            <a:t>Text or numeric data – any data that can be published in standard format (like speed, consumption of power, number of anything, etc.)</a:t>
          </a:r>
          <a:endParaRPr lang="cs-C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/>
            <a:t>Non-textual material: This includes maps, genomes, connectomes, chemical compounds, mathematical and scientific formulae, medical data, and practice, bioscience, and biodiversity</a:t>
          </a:r>
          <a:endParaRPr lang="cs-CZ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/>
            <a:t>Linked Open Data: Open data can be linked data - referred to as linked open data</a:t>
          </a:r>
          <a:endParaRPr lang="cs-CZ" sz="1700" kern="1200"/>
        </a:p>
      </dsp:txBody>
      <dsp:txXfrm>
        <a:off x="5728336" y="588193"/>
        <a:ext cx="5024810" cy="34532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2A334-4081-448A-8A6A-5CD72EECF23E}">
      <dsp:nvSpPr>
        <dsp:cNvPr id="0" name=""/>
        <dsp:cNvSpPr/>
      </dsp:nvSpPr>
      <dsp:spPr>
        <a:xfrm>
          <a:off x="0" y="123163"/>
          <a:ext cx="107532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Defined in the law (no. 106/1999, §3 - §5)</a:t>
          </a:r>
          <a:endParaRPr lang="cs-CZ" sz="1800" kern="1200"/>
        </a:p>
      </dsp:txBody>
      <dsp:txXfrm>
        <a:off x="33412" y="156575"/>
        <a:ext cx="10686376" cy="617626"/>
      </dsp:txXfrm>
    </dsp:sp>
    <dsp:sp modelId="{AEF1F782-875E-4D13-B0EE-5B9D6DE3239E}">
      <dsp:nvSpPr>
        <dsp:cNvPr id="0" name=""/>
        <dsp:cNvSpPr/>
      </dsp:nvSpPr>
      <dsp:spPr>
        <a:xfrm>
          <a:off x="0" y="859453"/>
          <a:ext cx="107532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Must be:</a:t>
          </a:r>
          <a:endParaRPr lang="cs-CZ" sz="1800" kern="1200"/>
        </a:p>
      </dsp:txBody>
      <dsp:txXfrm>
        <a:off x="33412" y="892865"/>
        <a:ext cx="10686376" cy="617626"/>
      </dsp:txXfrm>
    </dsp:sp>
    <dsp:sp modelId="{D3DB5CC3-8018-408F-8B3A-DCE88B02CBA2}">
      <dsp:nvSpPr>
        <dsp:cNvPr id="0" name=""/>
        <dsp:cNvSpPr/>
      </dsp:nvSpPr>
      <dsp:spPr>
        <a:xfrm>
          <a:off x="0" y="1543903"/>
          <a:ext cx="10753200" cy="1788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0" kern="1200"/>
            <a:t>Accessible as data files in a machine-readable and open format with the full and current content of the database or aggregated statistics</a:t>
          </a:r>
          <a:endParaRPr lang="cs-CZ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0" kern="1200"/>
            <a:t>Provided with non-restrictive conditions of use</a:t>
          </a:r>
          <a:endParaRPr lang="cs-CZ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0" kern="1200"/>
            <a:t>Registered in the National Catalogue of Open Data (NKOD) as direct links to data files</a:t>
          </a:r>
          <a:endParaRPr lang="cs-CZ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0" kern="1200"/>
            <a:t>Accompanied by documentation</a:t>
          </a:r>
          <a:endParaRPr lang="cs-CZ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0" kern="1200"/>
            <a:t>Available for download without technical barriers (registration, limit of accesses, CAPTCHA, etc.)</a:t>
          </a:r>
          <a:endParaRPr lang="cs-CZ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0" kern="1200"/>
            <a:t>Prepared with the aim of making machine processing as easy as possible by programmers, etc.</a:t>
          </a:r>
          <a:endParaRPr lang="cs-CZ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b="0" kern="1200"/>
            <a:t>Provided with contact to for feedback (errors, request for extension, etc.)</a:t>
          </a:r>
          <a:endParaRPr lang="cs-CZ" sz="1400" kern="1200"/>
        </a:p>
      </dsp:txBody>
      <dsp:txXfrm>
        <a:off x="0" y="1543903"/>
        <a:ext cx="10753200" cy="1788480"/>
      </dsp:txXfrm>
    </dsp:sp>
    <dsp:sp modelId="{E5A28157-0AA2-4F07-A344-4CC4ED7A3C28}">
      <dsp:nvSpPr>
        <dsp:cNvPr id="0" name=""/>
        <dsp:cNvSpPr/>
      </dsp:nvSpPr>
      <dsp:spPr>
        <a:xfrm>
          <a:off x="0" y="3332384"/>
          <a:ext cx="1075320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Every goverment institution or municipality must provide open data (the rule what can be open, must be open)</a:t>
          </a:r>
          <a:endParaRPr lang="cs-CZ" sz="1800" kern="1200"/>
        </a:p>
      </dsp:txBody>
      <dsp:txXfrm>
        <a:off x="33412" y="3365796"/>
        <a:ext cx="10686376" cy="61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05633-C88D-4FCA-887C-EC2F30AEE83A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E3B90-A4FF-4762-8715-A6D6B0E472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964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62C2F-3B92-47EE-BB80-4032E949C9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0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3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latin typeface="+mj-lt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3" y="411641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pic>
        <p:nvPicPr>
          <p:cNvPr id="13" name="Obrázek 12" descr="Obsah obrázku text, hodiny&#10;&#10;Popis byl vytvořen automaticky">
            <a:extLst>
              <a:ext uri="{FF2B5EF4-FFF2-40B4-BE49-F238E27FC236}">
                <a16:creationId xmlns:a16="http://schemas.microsoft.com/office/drawing/2014/main" id="{AC231224-87A3-4A93-B61C-3C4E31B2A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378000"/>
            <a:ext cx="1408335" cy="1019502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AC3781FE-D739-4BE6-A11E-0E019FC29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69" b="-40469"/>
          <a:stretch/>
        </p:blipFill>
        <p:spPr>
          <a:xfrm>
            <a:off x="6742800" y="2772000"/>
            <a:ext cx="5505049" cy="633600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579504-8F8C-4D91-A1F5-E7ECA31A70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64" y="428411"/>
            <a:ext cx="2087257" cy="8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34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subtitle</a:t>
            </a:r>
            <a:endParaRPr lang="cs-CZ" noProof="0" dirty="0"/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9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subtitle</a:t>
            </a:r>
            <a:endParaRPr lang="cs-CZ" noProof="0" dirty="0"/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6" y="1701505"/>
            <a:ext cx="5219999" cy="4139998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</a:defRPr>
            </a:lvl2pPr>
            <a:lvl3pPr marL="914354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</a:defRPr>
            </a:lvl3pPr>
          </a:lstStyle>
          <a:p>
            <a:pPr lvl="0"/>
            <a:r>
              <a:rPr lang="sk-SK" noProof="0" dirty="0" err="1"/>
              <a:t>Click</a:t>
            </a:r>
            <a:r>
              <a:rPr lang="sk-SK" noProof="0" dirty="0"/>
              <a:t> to </a:t>
            </a:r>
            <a:r>
              <a:rPr lang="sk-SK" noProof="0" dirty="0" err="1"/>
              <a:t>add</a:t>
            </a:r>
            <a:r>
              <a:rPr lang="sk-SK" noProof="0" dirty="0"/>
              <a:t> text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6" y="1701505"/>
            <a:ext cx="5219999" cy="4139998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</a:defRPr>
            </a:lvl2pPr>
            <a:lvl3pPr marL="914354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</a:defRPr>
            </a:lvl3pPr>
          </a:lstStyle>
          <a:p>
            <a:pPr lvl="0"/>
            <a:r>
              <a:rPr lang="sk-SK" noProof="0" dirty="0" err="1"/>
              <a:t>Click</a:t>
            </a:r>
            <a:r>
              <a:rPr lang="sk-SK" noProof="0" dirty="0"/>
              <a:t> to </a:t>
            </a:r>
            <a:r>
              <a:rPr lang="sk-SK" noProof="0" dirty="0" err="1"/>
              <a:t>add</a:t>
            </a:r>
            <a:r>
              <a:rPr lang="sk-SK" noProof="0" dirty="0"/>
              <a:t> text</a:t>
            </a:r>
            <a:endParaRPr lang="en-GB" noProof="0" dirty="0"/>
          </a:p>
        </p:txBody>
      </p:sp>
      <p:pic>
        <p:nvPicPr>
          <p:cNvPr id="20" name="Obrázek 19" descr="Obsah obrázku interiér, světlo&#10;&#10;Popis byl vytvořen automaticky">
            <a:extLst>
              <a:ext uri="{FF2B5EF4-FFF2-40B4-BE49-F238E27FC236}">
                <a16:creationId xmlns:a16="http://schemas.microsoft.com/office/drawing/2014/main" id="{916C6AAE-6136-4D89-8887-AA325E612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B1469A3A-D828-406B-A0D9-8D243170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23" name="Rectangle 18">
            <a:extLst>
              <a:ext uri="{FF2B5EF4-FFF2-40B4-BE49-F238E27FC236}">
                <a16:creationId xmlns:a16="http://schemas.microsoft.com/office/drawing/2014/main" id="{D858D521-8C6F-4983-8F70-44C4A5BBE0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Zástupný symbol pro zápatí 2">
            <a:extLst>
              <a:ext uri="{FF2B5EF4-FFF2-40B4-BE49-F238E27FC236}">
                <a16:creationId xmlns:a16="http://schemas.microsoft.com/office/drawing/2014/main" id="{6B1E7ADA-ADDF-4838-B970-27AAE8BF4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E3A06D8-87DC-4D0E-96C7-76913D26A2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386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42" y="2596855"/>
            <a:ext cx="4125465" cy="3208441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354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15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picture</a:t>
            </a:r>
            <a:endParaRPr lang="cs-CZ" dirty="0"/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9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subtitle</a:t>
            </a:r>
            <a:endParaRPr lang="cs-CZ" noProof="0" dirty="0"/>
          </a:p>
        </p:txBody>
      </p:sp>
      <p:pic>
        <p:nvPicPr>
          <p:cNvPr id="15" name="Obrázek 14" descr="Obsah obrázku interiér, světlo&#10;&#10;Popis byl vytvořen automaticky">
            <a:extLst>
              <a:ext uri="{FF2B5EF4-FFF2-40B4-BE49-F238E27FC236}">
                <a16:creationId xmlns:a16="http://schemas.microsoft.com/office/drawing/2014/main" id="{B148CD22-4238-4C75-966D-E00890C74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61010F59-75C1-4984-AE4E-29A98E2701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17" name="Rectangle 18">
            <a:extLst>
              <a:ext uri="{FF2B5EF4-FFF2-40B4-BE49-F238E27FC236}">
                <a16:creationId xmlns:a16="http://schemas.microsoft.com/office/drawing/2014/main" id="{1FF33945-3B47-4C86-A4D3-68B169E961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8" name="Zástupný symbol pro zápatí 2">
            <a:extLst>
              <a:ext uri="{FF2B5EF4-FFF2-40B4-BE49-F238E27FC236}">
                <a16:creationId xmlns:a16="http://schemas.microsoft.com/office/drawing/2014/main" id="{F755C9BE-89AB-4A55-B4AC-09225F141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D841305F-87FF-4412-A3C0-A4F500DB0D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60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1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8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20000" y="169201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4" y="169201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9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subtitle</a:t>
            </a:r>
            <a:endParaRPr lang="cs-CZ" noProof="0" dirty="0"/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pic>
        <p:nvPicPr>
          <p:cNvPr id="26" name="Obrázek 25" descr="Obsah obrázku interiér, světlo&#10;&#10;Popis byl vytvořen automaticky">
            <a:extLst>
              <a:ext uri="{FF2B5EF4-FFF2-40B4-BE49-F238E27FC236}">
                <a16:creationId xmlns:a16="http://schemas.microsoft.com/office/drawing/2014/main" id="{D8985557-839B-4A15-B504-9EE863BD1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6DFBFBEE-3199-4B22-93CA-E7FF09EA6C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28" name="Rectangle 18">
            <a:extLst>
              <a:ext uri="{FF2B5EF4-FFF2-40B4-BE49-F238E27FC236}">
                <a16:creationId xmlns:a16="http://schemas.microsoft.com/office/drawing/2014/main" id="{95CF856B-0385-4C27-8E46-D0C90A7978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29" name="Zástupný symbol pro zápatí 2">
            <a:extLst>
              <a:ext uri="{FF2B5EF4-FFF2-40B4-BE49-F238E27FC236}">
                <a16:creationId xmlns:a16="http://schemas.microsoft.com/office/drawing/2014/main" id="{B5F71D9F-E672-40D3-B36B-CDF3701D8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23" name="Obrázek 22">
            <a:extLst>
              <a:ext uri="{FF2B5EF4-FFF2-40B4-BE49-F238E27FC236}">
                <a16:creationId xmlns:a16="http://schemas.microsoft.com/office/drawing/2014/main" id="{2F5D29FE-FA1B-43EA-9748-1C7EA38D16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68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s,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20004" y="71872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85" y="71872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pic>
        <p:nvPicPr>
          <p:cNvPr id="23" name="Obrázek 22" descr="Obsah obrázku interiér, světlo&#10;&#10;Popis byl vytvořen automaticky">
            <a:extLst>
              <a:ext uri="{FF2B5EF4-FFF2-40B4-BE49-F238E27FC236}">
                <a16:creationId xmlns:a16="http://schemas.microsoft.com/office/drawing/2014/main" id="{E98F4CFE-D7EA-4B27-8AD7-D14E8DFC5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B445E85-3314-433A-9CD6-A673AF2A60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24" name="Rectangle 18">
            <a:extLst>
              <a:ext uri="{FF2B5EF4-FFF2-40B4-BE49-F238E27FC236}">
                <a16:creationId xmlns:a16="http://schemas.microsoft.com/office/drawing/2014/main" id="{7B7E801E-280F-4E9D-8E81-451C224ED2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Zástupný symbol pro zápatí 2">
            <a:extLst>
              <a:ext uri="{FF2B5EF4-FFF2-40B4-BE49-F238E27FC236}">
                <a16:creationId xmlns:a16="http://schemas.microsoft.com/office/drawing/2014/main" id="{816F4D04-6F52-4E31-9710-67A88106F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B2CB67EC-5DC1-48D3-A728-C7845E535B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05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1997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354" indent="0">
              <a:lnSpc>
                <a:spcPct val="100000"/>
              </a:lnSpc>
              <a:buNone/>
              <a:defRPr sz="1600"/>
            </a:lvl3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pic>
        <p:nvPicPr>
          <p:cNvPr id="13" name="Obrázek 12" descr="Obsah obrázku interiér, světlo&#10;&#10;Popis byl vytvořen automaticky">
            <a:extLst>
              <a:ext uri="{FF2B5EF4-FFF2-40B4-BE49-F238E27FC236}">
                <a16:creationId xmlns:a16="http://schemas.microsoft.com/office/drawing/2014/main" id="{08EA47BF-6ECD-4266-A694-1C20E1D11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38B816AB-1241-4C55-809C-C3CF53FE5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7B8A69ED-5D3C-4B18-B225-A692CE666D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2">
            <a:extLst>
              <a:ext uri="{FF2B5EF4-FFF2-40B4-BE49-F238E27FC236}">
                <a16:creationId xmlns:a16="http://schemas.microsoft.com/office/drawing/2014/main" id="{25036BF3-1ED4-4D43-B64F-2347D33199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1D01A5B-1864-4350-B54B-2B2731649C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5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9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pic>
        <p:nvPicPr>
          <p:cNvPr id="12" name="Obrázek 11" descr="Obsah obrázku interiér, světlo&#10;&#10;Popis byl vytvořen automaticky">
            <a:extLst>
              <a:ext uri="{FF2B5EF4-FFF2-40B4-BE49-F238E27FC236}">
                <a16:creationId xmlns:a16="http://schemas.microsoft.com/office/drawing/2014/main" id="{41EA4618-184C-4B73-A00E-A475C0B49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D2B6F76C-9225-4B41-A123-76FBDE051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14" name="Rectangle 18">
            <a:extLst>
              <a:ext uri="{FF2B5EF4-FFF2-40B4-BE49-F238E27FC236}">
                <a16:creationId xmlns:a16="http://schemas.microsoft.com/office/drawing/2014/main" id="{27967008-004F-4271-96A0-2754AD1F74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Zástupný symbol pro zápatí 2">
            <a:extLst>
              <a:ext uri="{FF2B5EF4-FFF2-40B4-BE49-F238E27FC236}">
                <a16:creationId xmlns:a16="http://schemas.microsoft.com/office/drawing/2014/main" id="{F772EB2B-0697-4905-B269-3D1192C6C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BA1347C-8119-4FE5-AB46-B549EA5B38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14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CE2ED31-3B6C-4D48-8D2C-2AC66C1098AA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6" y="1701505"/>
            <a:ext cx="5219999" cy="4139998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</a:defRPr>
            </a:lvl2pPr>
            <a:lvl3pPr marL="914354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</a:defRPr>
            </a:lvl3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text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D8CA636-2F11-466B-8E7A-4593B189F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0"/>
            <a:ext cx="5080000" cy="6858000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87F6D96D-6D11-43DE-953E-6E583AAE9F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2">
            <a:extLst>
              <a:ext uri="{FF2B5EF4-FFF2-40B4-BE49-F238E27FC236}">
                <a16:creationId xmlns:a16="http://schemas.microsoft.com/office/drawing/2014/main" id="{B9147A2B-4A64-401B-8211-79053FE64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6687A4-7E39-4B39-A429-6E8B04FC21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80850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48E0DBD-B311-459A-88E1-E9F57A165C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573" y="2148393"/>
            <a:ext cx="6064220" cy="256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+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B542F294-F470-457A-8F46-8A41F01BB8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324" y="2253930"/>
            <a:ext cx="3366889" cy="2437311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0789F55-D007-4B07-AEC2-4A7259F59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70571"/>
            <a:ext cx="5012112" cy="211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92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ter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A5F823DD-798C-4078-B05D-200A7387C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963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 Blue">
    <p:bg>
      <p:bgPr>
        <a:solidFill>
          <a:srgbClr val="000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3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3" y="411641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AC3781FE-D739-4BE6-A11E-0E019FC29D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0469" b="-40469"/>
          <a:stretch/>
        </p:blipFill>
        <p:spPr>
          <a:xfrm>
            <a:off x="6742800" y="2772000"/>
            <a:ext cx="5505049" cy="6336000"/>
          </a:xfrm>
          <a:prstGeom prst="rect">
            <a:avLst/>
          </a:prstGeom>
        </p:spPr>
      </p:pic>
      <p:pic>
        <p:nvPicPr>
          <p:cNvPr id="10" name="Obrázek 9" descr="Obsah obrázku text, hodiny&#10;&#10;Popis byl vytvořen automaticky">
            <a:extLst>
              <a:ext uri="{FF2B5EF4-FFF2-40B4-BE49-F238E27FC236}">
                <a16:creationId xmlns:a16="http://schemas.microsoft.com/office/drawing/2014/main" id="{EB00C688-6EE2-48E3-946A-78B8E652D4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378000"/>
            <a:ext cx="1408335" cy="101950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5E2F917-B83F-459C-964E-21784BBCB3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1664" y="428411"/>
            <a:ext cx="2087257" cy="88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38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5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987FC-C842-E953-108F-76BE68CB9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DD2D8C-78D4-D8F3-876E-AE9D80A25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6BE2F2-64F1-72D1-DCBA-072CCC78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2D08-B0B8-46C1-9AB2-758BA056E194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26D106-A2DF-7376-C231-AFC4ADAE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F6CD6B-2ED9-FD1A-98C8-E94DE2B9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835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C582D-AB9E-2295-533D-BB67DE1DD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EAA64A-F457-B623-21C3-6B5E6AF8D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23A9D-DAC7-A4F8-5F1C-434A4A01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2D08-B0B8-46C1-9AB2-758BA056E194}" type="datetimeFigureOut">
              <a:rPr lang="cs-CZ" smtClean="0"/>
              <a:t>03.04.2024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12A22B-DC56-162C-42C1-8AE93EC4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DA4DDC-50A3-7F9F-89E9-BA2AD493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86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 Whit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7" y="2900365"/>
            <a:ext cx="5246519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  <a:latin typeface="+mj-lt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7" y="4116412"/>
            <a:ext cx="5246519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4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picture</a:t>
            </a:r>
            <a:endParaRPr lang="cs-CZ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3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15" name="Obrázek 14" descr="Obsah obrázku text, hodiny&#10;&#10;Popis byl vytvořen automaticky">
            <a:extLst>
              <a:ext uri="{FF2B5EF4-FFF2-40B4-BE49-F238E27FC236}">
                <a16:creationId xmlns:a16="http://schemas.microsoft.com/office/drawing/2014/main" id="{D75CEADC-27FE-4F2C-A9F5-DDC3C7D9F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378000"/>
            <a:ext cx="1408335" cy="1019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91942C0D-345E-476A-BFBE-0F631B5290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64" y="428411"/>
            <a:ext cx="2087257" cy="8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47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 Blue + pictur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7" y="2900365"/>
            <a:ext cx="5246519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7" y="4116412"/>
            <a:ext cx="5246519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4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picture</a:t>
            </a:r>
            <a:endParaRPr lang="cs-CZ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3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15" name="Obrázek 14" descr="Obsah obrázku text, hodiny&#10;&#10;Popis byl vytvořen automaticky">
            <a:extLst>
              <a:ext uri="{FF2B5EF4-FFF2-40B4-BE49-F238E27FC236}">
                <a16:creationId xmlns:a16="http://schemas.microsoft.com/office/drawing/2014/main" id="{E04138B1-ED6C-42B8-BADD-7C3501196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378000"/>
            <a:ext cx="1408335" cy="1019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BBE14810-0294-456C-AA99-4C6684819B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1664" y="428411"/>
            <a:ext cx="2087257" cy="88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265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 White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7" y="2900365"/>
            <a:ext cx="5246519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7" y="4116412"/>
            <a:ext cx="5246519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</a:t>
            </a:r>
            <a:r>
              <a:rPr lang="cs-CZ" noProof="0" dirty="0" err="1"/>
              <a:t>subtitle</a:t>
            </a:r>
            <a:endParaRPr lang="cs-CZ" noProof="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3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30344C-5AFF-4B53-AE3A-2F67E3091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90" b="-2286"/>
          <a:stretch/>
        </p:blipFill>
        <p:spPr>
          <a:xfrm>
            <a:off x="6742395" y="2844000"/>
            <a:ext cx="5505126" cy="3852000"/>
          </a:xfrm>
          <a:prstGeom prst="rect">
            <a:avLst/>
          </a:prstGeom>
        </p:spPr>
      </p:pic>
      <p:pic>
        <p:nvPicPr>
          <p:cNvPr id="14" name="Obrázek 13" descr="Obsah obrázku text, hodiny&#10;&#10;Popis byl vytvořen automaticky">
            <a:extLst>
              <a:ext uri="{FF2B5EF4-FFF2-40B4-BE49-F238E27FC236}">
                <a16:creationId xmlns:a16="http://schemas.microsoft.com/office/drawing/2014/main" id="{BAE50E0F-7153-4349-BBBB-00C773297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378000"/>
            <a:ext cx="1408335" cy="101950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05A33A2-DD17-417B-BE1E-8AD4CB28A1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64" y="428411"/>
            <a:ext cx="2087257" cy="8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452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ro Blue half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7" y="2900365"/>
            <a:ext cx="5246519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7" y="4116412"/>
            <a:ext cx="5246519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subtitle</a:t>
            </a:r>
            <a:endParaRPr lang="cs-CZ" noProof="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3" y="6228000"/>
            <a:ext cx="4925020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30344C-5AFF-4B53-AE3A-2F67E3091D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1490" b="-2286"/>
          <a:stretch/>
        </p:blipFill>
        <p:spPr>
          <a:xfrm>
            <a:off x="6742395" y="2844000"/>
            <a:ext cx="5505126" cy="3852000"/>
          </a:xfrm>
          <a:prstGeom prst="rect">
            <a:avLst/>
          </a:prstGeom>
        </p:spPr>
      </p:pic>
      <p:pic>
        <p:nvPicPr>
          <p:cNvPr id="14" name="Obrázek 13" descr="Obsah obrázku text, hodiny&#10;&#10;Popis byl vytvořen automaticky">
            <a:extLst>
              <a:ext uri="{FF2B5EF4-FFF2-40B4-BE49-F238E27FC236}">
                <a16:creationId xmlns:a16="http://schemas.microsoft.com/office/drawing/2014/main" id="{9C2892A4-4AE1-4F46-A20A-E5ED594F02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378000"/>
            <a:ext cx="1408335" cy="101950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4DE195D-C821-4756-A308-C4DA3A1E27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1664" y="428411"/>
            <a:ext cx="2087257" cy="88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5712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</a:defRPr>
            </a:lvl2pPr>
            <a:lvl3pPr marL="914354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</a:defRPr>
            </a:lvl3pPr>
          </a:lstStyle>
          <a:p>
            <a:pPr lvl="0"/>
            <a:r>
              <a:rPr lang="sk-SK" noProof="0" dirty="0" err="1"/>
              <a:t>Click</a:t>
            </a:r>
            <a:r>
              <a:rPr lang="sk-SK" noProof="0" dirty="0"/>
              <a:t> to </a:t>
            </a:r>
            <a:r>
              <a:rPr lang="sk-SK" noProof="0" dirty="0" err="1"/>
              <a:t>add</a:t>
            </a:r>
            <a:r>
              <a:rPr lang="sk-SK" noProof="0" dirty="0"/>
              <a:t> text</a:t>
            </a:r>
            <a:endParaRPr lang="en-GB" noProof="0" dirty="0"/>
          </a:p>
        </p:txBody>
      </p:sp>
      <p:pic>
        <p:nvPicPr>
          <p:cNvPr id="7" name="Obrázek 6" descr="Obsah obrázku interiér, světlo&#10;&#10;Popis byl vytvořen automaticky">
            <a:extLst>
              <a:ext uri="{FF2B5EF4-FFF2-40B4-BE49-F238E27FC236}">
                <a16:creationId xmlns:a16="http://schemas.microsoft.com/office/drawing/2014/main" id="{DF9BE563-9AB0-4A7C-BB6E-3D88028C8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FBC6FB59-C67D-4E95-B94D-8918147D47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14" name="Rectangle 18">
            <a:extLst>
              <a:ext uri="{FF2B5EF4-FFF2-40B4-BE49-F238E27FC236}">
                <a16:creationId xmlns:a16="http://schemas.microsoft.com/office/drawing/2014/main" id="{4E6BF75B-E62C-4F8E-AE82-5BC7FA2470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Zástupný symbol pro zápatí 2">
            <a:extLst>
              <a:ext uri="{FF2B5EF4-FFF2-40B4-BE49-F238E27FC236}">
                <a16:creationId xmlns:a16="http://schemas.microsoft.com/office/drawing/2014/main" id="{FB5A25A1-BE1A-4F4E-87B3-DA8C47B40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9AE4C31-AC45-4530-BAFB-8F62601427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916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sub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9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subtitle</a:t>
            </a:r>
            <a:endParaRPr 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</a:defRPr>
            </a:lvl2pPr>
            <a:lvl3pPr marL="914354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</a:defRPr>
            </a:lvl3pPr>
          </a:lstStyle>
          <a:p>
            <a:pPr lvl="0"/>
            <a:r>
              <a:rPr lang="sk-SK" noProof="0" dirty="0" err="1"/>
              <a:t>Click</a:t>
            </a:r>
            <a:r>
              <a:rPr lang="sk-SK" noProof="0" dirty="0"/>
              <a:t> to </a:t>
            </a:r>
            <a:r>
              <a:rPr lang="sk-SK" noProof="0" dirty="0" err="1"/>
              <a:t>add</a:t>
            </a:r>
            <a:r>
              <a:rPr lang="sk-SK" noProof="0" dirty="0"/>
              <a:t> text</a:t>
            </a:r>
            <a:endParaRPr lang="en-GB" noProof="0" dirty="0"/>
          </a:p>
        </p:txBody>
      </p:sp>
      <p:pic>
        <p:nvPicPr>
          <p:cNvPr id="16" name="Obrázek 15" descr="Obsah obrázku interiér, světlo&#10;&#10;Popis byl vytvořen automaticky">
            <a:extLst>
              <a:ext uri="{FF2B5EF4-FFF2-40B4-BE49-F238E27FC236}">
                <a16:creationId xmlns:a16="http://schemas.microsoft.com/office/drawing/2014/main" id="{0DE9DA07-32F9-4E6E-A7BE-99647D63A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197151F2-E319-483E-AE55-F68A678C0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18" name="Rectangle 18">
            <a:extLst>
              <a:ext uri="{FF2B5EF4-FFF2-40B4-BE49-F238E27FC236}">
                <a16:creationId xmlns:a16="http://schemas.microsoft.com/office/drawing/2014/main" id="{C431A331-E089-4180-93A6-DF1B93BDF0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19" name="Zástupný symbol pro zápatí 2">
            <a:extLst>
              <a:ext uri="{FF2B5EF4-FFF2-40B4-BE49-F238E27FC236}">
                <a16:creationId xmlns:a16="http://schemas.microsoft.com/office/drawing/2014/main" id="{337D529D-6F63-4BAA-945F-E98559FE4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022C6D1-41F4-4E86-A277-3E0EB14B32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8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6" y="1701505"/>
            <a:ext cx="5219999" cy="4139998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</a:defRPr>
            </a:lvl2pPr>
            <a:lvl3pPr marL="914354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</a:defRPr>
            </a:lvl3pPr>
          </a:lstStyle>
          <a:p>
            <a:pPr lvl="0"/>
            <a:r>
              <a:rPr lang="sk-SK" noProof="0" dirty="0" err="1"/>
              <a:t>Click</a:t>
            </a:r>
            <a:r>
              <a:rPr lang="sk-SK" noProof="0" dirty="0"/>
              <a:t> to </a:t>
            </a:r>
            <a:r>
              <a:rPr lang="sk-SK" noProof="0" dirty="0" err="1"/>
              <a:t>add</a:t>
            </a:r>
            <a:r>
              <a:rPr lang="sk-SK" noProof="0" dirty="0"/>
              <a:t> text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6" y="1701505"/>
            <a:ext cx="5219999" cy="4139998"/>
          </a:xfrm>
          <a:prstGeom prst="rect">
            <a:avLst/>
          </a:prstGeom>
        </p:spPr>
        <p:txBody>
          <a:bodyPr/>
          <a:lstStyle>
            <a:lvl1pPr marL="251988" indent="-179992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974" indent="-179992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Arial" panose="020B0604020202020204" pitchFamily="34" charset="0"/>
              </a:defRPr>
            </a:lvl2pPr>
            <a:lvl3pPr marL="914354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</a:defRPr>
            </a:lvl3pPr>
          </a:lstStyle>
          <a:p>
            <a:pPr lvl="0"/>
            <a:r>
              <a:rPr lang="sk-SK" noProof="0" dirty="0" err="1"/>
              <a:t>Click</a:t>
            </a:r>
            <a:r>
              <a:rPr lang="sk-SK" noProof="0" dirty="0"/>
              <a:t> to </a:t>
            </a:r>
            <a:r>
              <a:rPr lang="sk-SK" noProof="0" dirty="0" err="1"/>
              <a:t>add</a:t>
            </a:r>
            <a:r>
              <a:rPr lang="sk-SK" noProof="0" dirty="0"/>
              <a:t> text</a:t>
            </a:r>
            <a:endParaRPr lang="en-GB" noProof="0" dirty="0"/>
          </a:p>
        </p:txBody>
      </p:sp>
      <p:pic>
        <p:nvPicPr>
          <p:cNvPr id="15" name="Obrázek 14" descr="Obsah obrázku interiér, světlo&#10;&#10;Popis byl vytvořen automaticky">
            <a:extLst>
              <a:ext uri="{FF2B5EF4-FFF2-40B4-BE49-F238E27FC236}">
                <a16:creationId xmlns:a16="http://schemas.microsoft.com/office/drawing/2014/main" id="{204A2C78-616B-4BB2-9631-06B1AF535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41" y="6193898"/>
            <a:ext cx="2948019" cy="71902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2ABDA073-F32D-4A08-BBA9-D9A584A992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547" y="-45540"/>
            <a:ext cx="2835540" cy="2835540"/>
          </a:xfrm>
          <a:prstGeom prst="rect">
            <a:avLst/>
          </a:prstGeom>
        </p:spPr>
      </p:pic>
      <p:sp>
        <p:nvSpPr>
          <p:cNvPr id="17" name="Rectangle 18">
            <a:extLst>
              <a:ext uri="{FF2B5EF4-FFF2-40B4-BE49-F238E27FC236}">
                <a16:creationId xmlns:a16="http://schemas.microsoft.com/office/drawing/2014/main" id="{E50F766C-2233-422C-84C6-A293DB9EBC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476213E2-312C-44CE-BD40-E78596D2FFAB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Zástupný symbol pro zápatí 2">
            <a:extLst>
              <a:ext uri="{FF2B5EF4-FFF2-40B4-BE49-F238E27FC236}">
                <a16:creationId xmlns:a16="http://schemas.microsoft.com/office/drawing/2014/main" id="{374F2939-4B34-4B0F-A33E-0861C6E65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2A1D592-88A0-4761-8729-E8D3B8CB8F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81" y="6189943"/>
            <a:ext cx="1115153" cy="4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18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A30A0C76-8E0A-4E67-B243-076A433B2D2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354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add</a:t>
            </a:r>
            <a:r>
              <a:rPr lang="cs-CZ" noProof="0" dirty="0"/>
              <a:t> text</a:t>
            </a:r>
          </a:p>
        </p:txBody>
      </p:sp>
      <p:sp>
        <p:nvSpPr>
          <p:cNvPr id="7" name="Zástupný symbol pro zápatí 2">
            <a:extLst>
              <a:ext uri="{FF2B5EF4-FFF2-40B4-BE49-F238E27FC236}">
                <a16:creationId xmlns:a16="http://schemas.microsoft.com/office/drawing/2014/main" id="{CF18CB00-AFD8-44F7-AC59-635A42C8E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06" y="6228000"/>
            <a:ext cx="5804625" cy="25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3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78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532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354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400" b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35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532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709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474" indent="-228589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062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24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41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s://data.brno.cz/en/" TargetMode="External"/><Relationship Id="rId7" Type="http://schemas.openxmlformats.org/officeDocument/2006/relationships/hyperlink" Target="http://www.comune.napoli.it/opendat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dati.comune.roma.it/" TargetMode="External"/><Relationship Id="rId5" Type="http://schemas.openxmlformats.org/officeDocument/2006/relationships/hyperlink" Target="https://www.europeandataportal.eu/en" TargetMode="External"/><Relationship Id="rId4" Type="http://schemas.openxmlformats.org/officeDocument/2006/relationships/hyperlink" Target="http://opendata.praha.eu/" TargetMode="External"/><Relationship Id="rId9" Type="http://schemas.openxmlformats.org/officeDocument/2006/relationships/hyperlink" Target="https://revistamagisterioelrecreo.blogspot.com/2018/01/open-data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7B891-60DF-DBC7-99A8-36725C07A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Data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ACCAC0AD-7832-1E5D-80F0-C96B7035E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Leonard Walletzký</a:t>
            </a:r>
          </a:p>
          <a:p>
            <a:r>
              <a:rPr lang="cs-CZ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27988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034FC-A22C-3326-8275-90FC37AE3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52D205-F0D9-E665-A4D2-63224CECC6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93771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320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CFD9B-50CD-A17E-89E6-4E4F0307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Open Data?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8CD0677-20A1-9C56-A1A9-3AE1C4F91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03001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90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B01FA-5B2B-4F7C-C013-B9828F58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Data in </a:t>
            </a:r>
            <a:r>
              <a:rPr lang="cs-CZ" dirty="0" err="1"/>
              <a:t>Cotext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 Republic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0E5F9CC-B65E-133F-2EF3-27AE79A726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36193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84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0A952-1C3E-E6B2-29C6-8332EA51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Data as a </a:t>
            </a:r>
            <a:r>
              <a:rPr lang="cs-CZ" dirty="0" err="1"/>
              <a:t>Service</a:t>
            </a:r>
            <a:endParaRPr lang="cs-CZ" dirty="0"/>
          </a:p>
        </p:txBody>
      </p:sp>
      <p:pic>
        <p:nvPicPr>
          <p:cNvPr id="4" name="Picture 1080183468">
            <a:extLst>
              <a:ext uri="{FF2B5EF4-FFF2-40B4-BE49-F238E27FC236}">
                <a16:creationId xmlns:a16="http://schemas.microsoft.com/office/drawing/2014/main" id="{801F9CD5-6902-FCEF-06CF-01FFB969A5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694" y="1904206"/>
            <a:ext cx="743902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5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27FD4-0ECC-4ADF-BB86-3860397B9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en-US" sz="2200" dirty="0"/>
              <a:t>Examples of data portals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3978ED04-6E58-4E70-B430-56AAD6430E5E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Brno - </a:t>
            </a:r>
            <a:r>
              <a:rPr lang="en-US" sz="2200" dirty="0">
                <a:hlinkClick r:id="rId3"/>
              </a:rPr>
              <a:t>https://data.brno.cz/en/</a:t>
            </a:r>
            <a:endParaRPr lang="en-US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Prague – </a:t>
            </a:r>
            <a:r>
              <a:rPr lang="en-US" sz="2200" dirty="0">
                <a:hlinkClick r:id="rId4"/>
              </a:rPr>
              <a:t>http://opendata.praha.eu/</a:t>
            </a:r>
            <a:endParaRPr lang="en-US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European Data portal - </a:t>
            </a:r>
            <a:r>
              <a:rPr lang="en-US" sz="2200" dirty="0">
                <a:hlinkClick r:id="rId5"/>
              </a:rPr>
              <a:t>https://www.europeandataportal.eu/en</a:t>
            </a:r>
            <a:endParaRPr lang="en-US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Rome - </a:t>
            </a:r>
            <a:r>
              <a:rPr lang="en-US" sz="2200" dirty="0">
                <a:hlinkClick r:id="rId6"/>
              </a:rPr>
              <a:t>https://dati.comune.roma.it/</a:t>
            </a:r>
            <a:endParaRPr lang="en-US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Naples - </a:t>
            </a:r>
            <a:r>
              <a:rPr lang="en-US" sz="2200" dirty="0">
                <a:hlinkClick r:id="rId7"/>
              </a:rPr>
              <a:t>http://www.comune.napoli.it/opendata</a:t>
            </a:r>
            <a:endParaRPr lang="en-US" sz="2200" dirty="0"/>
          </a:p>
        </p:txBody>
      </p:sp>
      <p:pic>
        <p:nvPicPr>
          <p:cNvPr id="6" name="Zástupný obsah 5" descr="Obsah obrázku text, místnost, podepsat, herna&#10;&#10;Popis byl vytvořen automaticky">
            <a:extLst>
              <a:ext uri="{FF2B5EF4-FFF2-40B4-BE49-F238E27FC236}">
                <a16:creationId xmlns:a16="http://schemas.microsoft.com/office/drawing/2014/main" id="{8B51D0A9-CEE4-4ED6-BE33-5026411F58A0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480175" y="2185987"/>
            <a:ext cx="4762500" cy="3171825"/>
          </a:xfrm>
        </p:spPr>
      </p:pic>
    </p:spTree>
    <p:extLst>
      <p:ext uri="{BB962C8B-B14F-4D97-AF65-F5344CB8AC3E}">
        <p14:creationId xmlns:p14="http://schemas.microsoft.com/office/powerpoint/2010/main" val="146724228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Seslab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i-prezentace-16-9-cz-v11.potx" id="{CC8A8F36-F90E-47B8-AA8B-47CD9FA26D45}" vid="{F37B510A-92AD-44BC-A820-9903B202F07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SeSLab</Template>
  <TotalTime>18</TotalTime>
  <Words>496</Words>
  <Application>Microsoft Office PowerPoint</Application>
  <PresentationFormat>Širokoúhlá obrazovka</PresentationFormat>
  <Paragraphs>36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Aptos</vt:lpstr>
      <vt:lpstr>Arial</vt:lpstr>
      <vt:lpstr>Tahoma</vt:lpstr>
      <vt:lpstr>Wingdings</vt:lpstr>
      <vt:lpstr>Presentation_Seslab</vt:lpstr>
      <vt:lpstr>Open Data</vt:lpstr>
      <vt:lpstr>Introduction</vt:lpstr>
      <vt:lpstr>What is Open Data?</vt:lpstr>
      <vt:lpstr>Open Data in Cotext of Czech Republic</vt:lpstr>
      <vt:lpstr>Open Data as a Service</vt:lpstr>
      <vt:lpstr>Examples of data portals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Data</dc:title>
  <dc:creator>Leonard Walletzký</dc:creator>
  <cp:lastModifiedBy>Leonard Walletzký</cp:lastModifiedBy>
  <cp:revision>1</cp:revision>
  <dcterms:created xsi:type="dcterms:W3CDTF">2024-04-03T07:24:25Z</dcterms:created>
  <dcterms:modified xsi:type="dcterms:W3CDTF">2024-04-03T07:42:47Z</dcterms:modified>
</cp:coreProperties>
</file>