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56" r:id="rId2"/>
    <p:sldId id="369" r:id="rId3"/>
    <p:sldId id="437" r:id="rId4"/>
    <p:sldId id="371" r:id="rId5"/>
    <p:sldId id="427" r:id="rId6"/>
    <p:sldId id="429" r:id="rId7"/>
    <p:sldId id="430" r:id="rId8"/>
    <p:sldId id="431" r:id="rId9"/>
    <p:sldId id="434" r:id="rId10"/>
    <p:sldId id="372" r:id="rId11"/>
    <p:sldId id="432" r:id="rId12"/>
    <p:sldId id="433" r:id="rId13"/>
    <p:sldId id="435" r:id="rId14"/>
    <p:sldId id="438" r:id="rId15"/>
    <p:sldId id="439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561160-CCDD-7512-3B00-41B2754C33EA}" name="Zuzana Schwarzová" initials="ZS" userId="S::433529@muni.cz::0663a5ba-ef33-4a7c-8ceb-2ad6ec9f30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9C10-C88B-4C2B-90D5-276D472E659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8F71-E3BC-4E3D-A3DF-176976A5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0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6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0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2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8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2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7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9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7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err="1"/>
              <a:t>Click</a:t>
            </a:r>
            <a:r>
              <a:rPr lang="cs-CZ" noProof="0"/>
              <a:t> to </a:t>
            </a:r>
            <a:r>
              <a:rPr lang="cs-CZ" noProof="0" err="1"/>
              <a:t>add</a:t>
            </a:r>
            <a:r>
              <a:rPr lang="cs-CZ" noProof="0"/>
              <a:t> </a:t>
            </a:r>
            <a:r>
              <a:rPr lang="cs-CZ" noProof="0" err="1"/>
              <a:t>subtitle</a:t>
            </a:r>
            <a:endParaRPr lang="cs-CZ" noProof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92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cs-CZ" noProof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cs-CZ" noProof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err="1"/>
              <a:t>Click</a:t>
            </a:r>
            <a:r>
              <a:rPr lang="sk-SK" noProof="0"/>
              <a:t> to </a:t>
            </a:r>
            <a:r>
              <a:rPr lang="sk-SK" noProof="0" err="1"/>
              <a:t>add</a:t>
            </a:r>
            <a:r>
              <a:rPr lang="sk-SK" noProof="0"/>
              <a:t> text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err="1"/>
              <a:t>Click</a:t>
            </a:r>
            <a:r>
              <a:rPr lang="sk-SK" noProof="0"/>
              <a:t> to </a:t>
            </a:r>
            <a:r>
              <a:rPr lang="sk-SK" noProof="0" err="1"/>
              <a:t>add</a:t>
            </a:r>
            <a:r>
              <a:rPr lang="sk-SK" noProof="0"/>
              <a:t> text</a:t>
            </a:r>
            <a:endParaRPr lang="en-GB" noProof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 noProof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err="1"/>
              <a:t>Click</a:t>
            </a:r>
            <a:r>
              <a:rPr lang="cs-CZ" noProof="0"/>
              <a:t> to </a:t>
            </a:r>
            <a:r>
              <a:rPr lang="cs-CZ" noProof="0" err="1"/>
              <a:t>add</a:t>
            </a:r>
            <a:r>
              <a:rPr lang="cs-CZ" noProof="0"/>
              <a:t>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picture</a:t>
            </a:r>
            <a:endParaRPr lang="cs-CZ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cs-CZ" noProof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cs-CZ" noProof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1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9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9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err="1"/>
              <a:t>Click</a:t>
            </a:r>
            <a:r>
              <a:rPr lang="cs-CZ" noProof="0"/>
              <a:t> to </a:t>
            </a:r>
            <a:r>
              <a:rPr lang="cs-CZ" noProof="0" err="1"/>
              <a:t>add</a:t>
            </a:r>
            <a:r>
              <a:rPr lang="cs-CZ" noProof="0"/>
              <a:t> </a:t>
            </a:r>
            <a:r>
              <a:rPr lang="cs-CZ" noProof="0" err="1"/>
              <a:t>subtitle</a:t>
            </a:r>
            <a:endParaRPr lang="cs-CZ" noProof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2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5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4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err="1"/>
              <a:t>Click</a:t>
            </a:r>
            <a:r>
              <a:rPr lang="cs-CZ" noProof="0"/>
              <a:t> to </a:t>
            </a:r>
            <a:r>
              <a:rPr lang="cs-CZ" noProof="0" err="1"/>
              <a:t>add</a:t>
            </a:r>
            <a:r>
              <a:rPr lang="cs-CZ" noProof="0"/>
              <a:t> </a:t>
            </a:r>
            <a:r>
              <a:rPr lang="cs-CZ" noProof="0" err="1"/>
              <a:t>subtitle</a:t>
            </a:r>
            <a:endParaRPr lang="cs-CZ" noProof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picture</a:t>
            </a:r>
            <a:endParaRPr lang="cs-CZ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9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err="1"/>
              <a:t>Click</a:t>
            </a:r>
            <a:r>
              <a:rPr lang="cs-CZ" noProof="0"/>
              <a:t> to </a:t>
            </a:r>
            <a:r>
              <a:rPr lang="cs-CZ" noProof="0" err="1"/>
              <a:t>add</a:t>
            </a:r>
            <a:r>
              <a:rPr lang="cs-CZ" noProof="0"/>
              <a:t> </a:t>
            </a:r>
            <a:r>
              <a:rPr lang="cs-CZ" noProof="0" err="1"/>
              <a:t>subtitle</a:t>
            </a:r>
            <a:endParaRPr lang="cs-CZ" noProof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picture</a:t>
            </a:r>
            <a:endParaRPr lang="cs-CZ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err="1"/>
              <a:t>Click</a:t>
            </a:r>
            <a:r>
              <a:rPr lang="cs-CZ" noProof="0"/>
              <a:t> to </a:t>
            </a:r>
            <a:r>
              <a:rPr lang="cs-CZ" noProof="0" err="1"/>
              <a:t>add</a:t>
            </a:r>
            <a:r>
              <a:rPr lang="cs-CZ" noProof="0"/>
              <a:t> </a:t>
            </a:r>
            <a:r>
              <a:rPr lang="cs-CZ" noProof="0" err="1"/>
              <a:t>subtitle</a:t>
            </a:r>
            <a:endParaRPr lang="cs-CZ" noProof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cs-CZ" noProof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err="1"/>
              <a:t>Click</a:t>
            </a:r>
            <a:r>
              <a:rPr lang="sk-SK" noProof="0"/>
              <a:t> to </a:t>
            </a:r>
            <a:r>
              <a:rPr lang="sk-SK" noProof="0" err="1"/>
              <a:t>add</a:t>
            </a:r>
            <a:r>
              <a:rPr lang="sk-SK" noProof="0"/>
              <a:t> text</a:t>
            </a:r>
            <a:endParaRPr lang="en-GB" noProof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5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endParaRPr lang="cs-CZ" noProof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err="1"/>
              <a:t>Click</a:t>
            </a:r>
            <a:r>
              <a:rPr lang="sk-SK" noProof="0"/>
              <a:t> to </a:t>
            </a:r>
            <a:r>
              <a:rPr lang="sk-SK" noProof="0" err="1"/>
              <a:t>add</a:t>
            </a:r>
            <a:r>
              <a:rPr lang="sk-SK" noProof="0"/>
              <a:t> text</a:t>
            </a:r>
            <a:endParaRPr lang="en-GB" noProof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err="1"/>
              <a:t>Click</a:t>
            </a:r>
            <a:r>
              <a:rPr lang="sk-SK" noProof="0"/>
              <a:t> to </a:t>
            </a:r>
            <a:r>
              <a:rPr lang="sk-SK" noProof="0" err="1"/>
              <a:t>add</a:t>
            </a:r>
            <a:r>
              <a:rPr lang="sk-SK" noProof="0"/>
              <a:t> text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err="1"/>
              <a:t>Click</a:t>
            </a:r>
            <a:r>
              <a:rPr lang="sk-SK" noProof="0"/>
              <a:t> to </a:t>
            </a:r>
            <a:r>
              <a:rPr lang="sk-SK" noProof="0" err="1"/>
              <a:t>add</a:t>
            </a:r>
            <a:r>
              <a:rPr lang="sk-SK" noProof="0"/>
              <a:t> text</a:t>
            </a:r>
            <a:endParaRPr lang="en-GB" noProof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err="1"/>
              <a:t>Click</a:t>
            </a:r>
            <a:r>
              <a:rPr lang="cs-CZ" noProof="0"/>
              <a:t> to </a:t>
            </a:r>
            <a:r>
              <a:rPr lang="cs-CZ" noProof="0" err="1"/>
              <a:t>add</a:t>
            </a:r>
            <a:r>
              <a:rPr lang="cs-CZ" noProof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0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  <p:sldLayoutId id="2147483695" r:id="rId21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07" y="2900365"/>
            <a:ext cx="7364749" cy="1171580"/>
          </a:xfrm>
        </p:spPr>
        <p:txBody>
          <a:bodyPr anchor="t">
            <a:normAutofit/>
          </a:bodyPr>
          <a:lstStyle/>
          <a:p>
            <a:r>
              <a:rPr lang="en-US" b="1"/>
              <a:t>Smart Service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507" y="4116412"/>
            <a:ext cx="5246519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1500" b="1"/>
              <a:t>Leonard Walletzký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US" sz="1500" b="1"/>
              <a:t>PA181 Services - Systems, Modelling and Execution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88617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91213" y="344938"/>
            <a:ext cx="9070533" cy="5524156"/>
            <a:chOff x="1785591" y="1737360"/>
            <a:chExt cx="9070533" cy="55241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3633" t="17528" r="23558" b="25295"/>
            <a:stretch/>
          </p:blipFill>
          <p:spPr>
            <a:xfrm>
              <a:off x="1785591" y="1737360"/>
              <a:ext cx="9070533" cy="55241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9472643">
              <a:off x="4065437" y="4289352"/>
              <a:ext cx="370716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800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Example</a:t>
              </a:r>
              <a:endParaRPr lang="en-US" sz="8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35277" y="1845734"/>
              <a:ext cx="452284" cy="366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095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97280" y="908632"/>
            <a:ext cx="9596063" cy="4754255"/>
            <a:chOff x="1097280" y="908632"/>
            <a:chExt cx="9596063" cy="47542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3877" t="32447" r="23651" b="21337"/>
            <a:stretch/>
          </p:blipFill>
          <p:spPr>
            <a:xfrm>
              <a:off x="1097280" y="908632"/>
              <a:ext cx="9596063" cy="475425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54556" y="984934"/>
              <a:ext cx="555523" cy="427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 rot="19472643">
            <a:off x="3728657" y="2997579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4048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Snapshots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1279" y="1290515"/>
            <a:ext cx="5220000" cy="271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914354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700">
                <a:solidFill>
                  <a:schemeClr val="tx2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29"/>
          </p:nvPr>
        </p:nvSpPr>
        <p:spPr>
          <a:xfrm>
            <a:off x="720006" y="1701505"/>
            <a:ext cx="5219999" cy="4139998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You could also include application </a:t>
            </a:r>
            <a:r>
              <a:rPr lang="cs-CZ"/>
              <a:t>Screen</a:t>
            </a:r>
            <a:r>
              <a:rPr lang="en-US"/>
              <a:t>shots to the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045" t="21460" r="31000" b="11488"/>
          <a:stretch/>
        </p:blipFill>
        <p:spPr>
          <a:xfrm>
            <a:off x="6887976" y="1701505"/>
            <a:ext cx="394661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63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29"/>
          </p:nvPr>
        </p:nvSpPr>
        <p:spPr>
          <a:xfrm>
            <a:off x="720006" y="1701505"/>
            <a:ext cx="5219999" cy="4139998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179705"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The date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of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presentations</a:t>
            </a:r>
            <a:r>
              <a:rPr lang="en-US" sz="2000" dirty="0">
                <a:latin typeface="Arial"/>
                <a:cs typeface="Arial"/>
              </a:rPr>
              <a:t> and the deadline for the project reports will be announced in the week:</a:t>
            </a:r>
            <a:r>
              <a:rPr lang="cs-CZ" sz="2000" dirty="0">
                <a:latin typeface="Arial"/>
                <a:cs typeface="Arial"/>
              </a:rPr>
              <a:t> 6.5. - 10.5.</a:t>
            </a:r>
            <a:endParaRPr lang="en-US" sz="2000" dirty="0">
              <a:latin typeface="Arial"/>
              <a:cs typeface="Arial"/>
            </a:endParaRPr>
          </a:p>
          <a:p>
            <a:pPr marL="251460" indent="-179705">
              <a:spcAft>
                <a:spcPts val="600"/>
              </a:spcAft>
            </a:pPr>
            <a:r>
              <a:rPr lang="cs-CZ" sz="2000" dirty="0" err="1">
                <a:latin typeface="Arial"/>
                <a:cs typeface="Arial"/>
              </a:rPr>
              <a:t>The</a:t>
            </a:r>
            <a:r>
              <a:rPr lang="cs-CZ" sz="2000" dirty="0">
                <a:latin typeface="Arial"/>
                <a:cs typeface="Arial"/>
              </a:rPr>
              <a:t> term </a:t>
            </a:r>
            <a:r>
              <a:rPr lang="cs-CZ" sz="2000" dirty="0" err="1">
                <a:latin typeface="Arial"/>
                <a:cs typeface="Arial"/>
              </a:rPr>
              <a:t>will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be</a:t>
            </a:r>
            <a:r>
              <a:rPr lang="cs-CZ" sz="2000" dirty="0">
                <a:latin typeface="Arial"/>
                <a:cs typeface="Arial"/>
              </a:rPr>
              <a:t> in</a:t>
            </a:r>
            <a:r>
              <a:rPr lang="en-US" sz="2000" dirty="0">
                <a:latin typeface="Arial"/>
                <a:cs typeface="Arial"/>
              </a:rPr>
              <a:t> second half of June</a:t>
            </a:r>
          </a:p>
          <a:p>
            <a:pPr marL="251460" indent="-179705"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The deadline for submitting your project report will be 3 days before the presentations.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altLang="zh-CN" sz="2200" dirty="0" err="1"/>
              <a:t>Kyndryl</a:t>
            </a:r>
            <a:r>
              <a:rPr lang="en-US" altLang="zh-CN" sz="2200" dirty="0"/>
              <a:t> Presentations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1874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8E21F44-D525-F28A-B464-6B000D6E8CD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6" y="1701505"/>
            <a:ext cx="8469714" cy="4139998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domains</a:t>
            </a:r>
            <a:r>
              <a:rPr lang="cs-CZ" dirty="0"/>
              <a:t>:</a:t>
            </a:r>
          </a:p>
          <a:p>
            <a:r>
              <a:rPr lang="cs-CZ" dirty="0"/>
              <a:t> Environment-</a:t>
            </a:r>
            <a:r>
              <a:rPr lang="cs-CZ" dirty="0" err="1"/>
              <a:t>friendly</a:t>
            </a:r>
            <a:r>
              <a:rPr lang="cs-CZ" dirty="0"/>
              <a:t> </a:t>
            </a:r>
            <a:r>
              <a:rPr lang="cs-CZ" dirty="0" err="1"/>
              <a:t>applications</a:t>
            </a:r>
            <a:r>
              <a:rPr lang="cs-CZ" dirty="0"/>
              <a:t> (</a:t>
            </a:r>
            <a:r>
              <a:rPr lang="cs-CZ" dirty="0" err="1"/>
              <a:t>motivating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eco-friendly</a:t>
            </a:r>
            <a:r>
              <a:rPr lang="cs-CZ" dirty="0"/>
              <a:t> </a:t>
            </a:r>
            <a:r>
              <a:rPr lang="cs-CZ" dirty="0" err="1"/>
              <a:t>behaviour</a:t>
            </a:r>
            <a:r>
              <a:rPr lang="cs-CZ" dirty="0"/>
              <a:t>)</a:t>
            </a:r>
          </a:p>
          <a:p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handicapped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disabled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cs-CZ" dirty="0"/>
          </a:p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building</a:t>
            </a:r>
            <a:r>
              <a:rPr lang="cs-CZ" dirty="0"/>
              <a:t> </a:t>
            </a:r>
            <a:r>
              <a:rPr lang="cs-CZ" dirty="0" err="1"/>
              <a:t>applications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7D6E9-AB64-CC3B-F6C1-96413DE9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Preferable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53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DF20F67-CEFC-5EA9-F2E8-AB6003B44C1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6" y="1701505"/>
            <a:ext cx="8771466" cy="4139998"/>
          </a:xfrm>
        </p:spPr>
        <p:txBody>
          <a:bodyPr/>
          <a:lstStyle/>
          <a:p>
            <a:r>
              <a:rPr lang="cs-CZ" dirty="0" err="1"/>
              <a:t>First</a:t>
            </a:r>
            <a:r>
              <a:rPr lang="cs-CZ" dirty="0"/>
              <a:t>, </a:t>
            </a:r>
            <a:r>
              <a:rPr lang="cs-CZ" dirty="0" err="1"/>
              <a:t>establish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.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sure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cover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and </a:t>
            </a:r>
            <a:r>
              <a:rPr lang="cs-CZ" dirty="0" err="1"/>
              <a:t>competencies</a:t>
            </a:r>
            <a:r>
              <a:rPr lang="cs-CZ" dirty="0"/>
              <a:t> (</a:t>
            </a:r>
            <a:r>
              <a:rPr lang="cs-CZ" dirty="0" err="1"/>
              <a:t>analyst</a:t>
            </a:r>
            <a:r>
              <a:rPr lang="cs-CZ" dirty="0"/>
              <a:t>, database, </a:t>
            </a:r>
            <a:r>
              <a:rPr lang="cs-CZ" dirty="0" err="1"/>
              <a:t>programer</a:t>
            </a:r>
            <a:r>
              <a:rPr lang="cs-CZ" dirty="0"/>
              <a:t>)</a:t>
            </a:r>
          </a:p>
          <a:p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suitable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. </a:t>
            </a:r>
            <a:r>
              <a:rPr lang="cs-CZ" dirty="0" err="1"/>
              <a:t>Explore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and </a:t>
            </a:r>
            <a:r>
              <a:rPr lang="cs-CZ" dirty="0" err="1"/>
              <a:t>services</a:t>
            </a:r>
            <a:r>
              <a:rPr lang="cs-CZ" dirty="0"/>
              <a:t>,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application</a:t>
            </a:r>
            <a:endParaRPr lang="cs-CZ" dirty="0"/>
          </a:p>
          <a:p>
            <a:r>
              <a:rPr lang="cs-CZ" b="1" dirty="0" err="1"/>
              <a:t>Write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topic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project</a:t>
            </a:r>
            <a:r>
              <a:rPr lang="cs-CZ" b="1" dirty="0"/>
              <a:t> to IS, </a:t>
            </a:r>
            <a:r>
              <a:rPr lang="cs-CZ" dirty="0" err="1"/>
              <a:t>including</a:t>
            </a:r>
            <a:r>
              <a:rPr lang="cs-CZ" dirty="0"/>
              <a:t> a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till</a:t>
            </a:r>
            <a:r>
              <a:rPr lang="cs-CZ" dirty="0"/>
              <a:t> </a:t>
            </a:r>
            <a:r>
              <a:rPr lang="cs-CZ" dirty="0" err="1"/>
              <a:t>April</a:t>
            </a:r>
            <a:r>
              <a:rPr lang="cs-CZ" dirty="0"/>
              <a:t> 26th.</a:t>
            </a:r>
          </a:p>
          <a:p>
            <a:r>
              <a:rPr lang="cs-CZ" b="1" dirty="0" err="1"/>
              <a:t>After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project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approved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start to </a:t>
            </a:r>
            <a:r>
              <a:rPr lang="cs-CZ" dirty="0" err="1"/>
              <a:t>work</a:t>
            </a:r>
            <a:r>
              <a:rPr lang="cs-CZ" dirty="0"/>
              <a:t>. </a:t>
            </a:r>
          </a:p>
          <a:p>
            <a:r>
              <a:rPr lang="cs-CZ" b="1" dirty="0" err="1"/>
              <a:t>Remind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there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max </a:t>
            </a:r>
            <a:r>
              <a:rPr lang="cs-CZ" b="1" dirty="0" err="1"/>
              <a:t>two</a:t>
            </a:r>
            <a:r>
              <a:rPr lang="cs-CZ" b="1" dirty="0"/>
              <a:t> </a:t>
            </a:r>
            <a:r>
              <a:rPr lang="cs-CZ" b="1" dirty="0" err="1"/>
              <a:t>projects</a:t>
            </a:r>
            <a:r>
              <a:rPr lang="cs-CZ" b="1" dirty="0"/>
              <a:t> </a:t>
            </a:r>
            <a:r>
              <a:rPr lang="cs-CZ" b="1" dirty="0" err="1"/>
              <a:t>working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same</a:t>
            </a:r>
            <a:r>
              <a:rPr lang="cs-CZ" b="1" dirty="0"/>
              <a:t>/</a:t>
            </a:r>
            <a:r>
              <a:rPr lang="cs-CZ" b="1" dirty="0" err="1"/>
              <a:t>similar</a:t>
            </a:r>
            <a:r>
              <a:rPr lang="cs-CZ" b="1" dirty="0"/>
              <a:t> </a:t>
            </a:r>
            <a:r>
              <a:rPr lang="cs-CZ" b="1" dirty="0" err="1"/>
              <a:t>topics</a:t>
            </a:r>
            <a:r>
              <a:rPr lang="cs-CZ" b="1" dirty="0"/>
              <a:t>!!!</a:t>
            </a:r>
          </a:p>
          <a:p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F4FB01B-F7F0-84DE-E211-F922532E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Assignment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73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project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rial"/>
                <a:cs typeface="Arial"/>
              </a:rPr>
              <a:t>The project must solve a </a:t>
            </a:r>
            <a:r>
              <a:rPr lang="en-US" sz="2800" b="1" dirty="0">
                <a:latin typeface="Arial"/>
                <a:cs typeface="Arial"/>
              </a:rPr>
              <a:t>real problem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It is highly recommended to </a:t>
            </a:r>
            <a:r>
              <a:rPr lang="en-US" sz="2800" b="1" dirty="0"/>
              <a:t>use Open Data </a:t>
            </a:r>
            <a:r>
              <a:rPr lang="en-US" sz="2800" dirty="0"/>
              <a:t>in your project (will be described</a:t>
            </a:r>
            <a:r>
              <a:rPr lang="cs-CZ" sz="2800" dirty="0"/>
              <a:t>)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rial"/>
                <a:cs typeface="Arial"/>
              </a:rPr>
              <a:t>Project must have clear </a:t>
            </a:r>
            <a:r>
              <a:rPr lang="en-US" sz="2800" b="1" dirty="0">
                <a:latin typeface="Arial"/>
                <a:cs typeface="Arial"/>
              </a:rPr>
              <a:t>description of the value </a:t>
            </a:r>
            <a:r>
              <a:rPr lang="en-US" sz="2800" dirty="0">
                <a:latin typeface="Arial"/>
                <a:cs typeface="Arial"/>
              </a:rPr>
              <a:t>for potential users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rial"/>
                <a:cs typeface="Arial"/>
              </a:rPr>
              <a:t>The project consists of two parts: </a:t>
            </a:r>
            <a:r>
              <a:rPr lang="en-US" sz="2800" b="1" dirty="0">
                <a:latin typeface="Arial"/>
                <a:cs typeface="Arial"/>
              </a:rPr>
              <a:t>demo and report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Arial"/>
                <a:cs typeface="Arial"/>
              </a:rPr>
              <a:t> The project can be done by a group of </a:t>
            </a:r>
            <a:r>
              <a:rPr lang="cs-CZ" sz="2800" dirty="0">
                <a:latin typeface="Arial"/>
                <a:cs typeface="Arial"/>
              </a:rPr>
              <a:t>a </a:t>
            </a:r>
            <a:r>
              <a:rPr lang="cs-CZ" sz="2800" b="1" dirty="0">
                <a:latin typeface="Arial"/>
                <a:cs typeface="Arial"/>
              </a:rPr>
              <a:t>maximum </a:t>
            </a:r>
            <a:r>
              <a:rPr lang="cs-CZ" sz="2800" b="1" dirty="0" err="1">
                <a:latin typeface="Arial"/>
                <a:cs typeface="Arial"/>
              </a:rPr>
              <a:t>of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cs-CZ" sz="2800" b="1" dirty="0" err="1">
                <a:latin typeface="Arial"/>
                <a:cs typeface="Arial"/>
              </a:rPr>
              <a:t>four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people. If you've done the project in a group, please </a:t>
            </a:r>
            <a:r>
              <a:rPr lang="en-US" sz="2800" b="1" dirty="0">
                <a:latin typeface="Arial"/>
                <a:cs typeface="Arial"/>
              </a:rPr>
              <a:t>write down who did what </a:t>
            </a:r>
            <a:r>
              <a:rPr lang="en-US" sz="2800" dirty="0">
                <a:latin typeface="Arial"/>
                <a:cs typeface="Arial"/>
              </a:rPr>
              <a:t>in your report.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The demo should be </a:t>
            </a:r>
            <a:r>
              <a:rPr lang="en-US" sz="2800" b="1" dirty="0"/>
              <a:t>developed and deployed on IBM Cloud</a:t>
            </a:r>
            <a:r>
              <a:rPr lang="cs-CZ" sz="2800" b="1" dirty="0"/>
              <a:t> </a:t>
            </a:r>
            <a:r>
              <a:rPr lang="cs-CZ" sz="2800" b="1" dirty="0" err="1"/>
              <a:t>or</a:t>
            </a:r>
            <a:r>
              <a:rPr lang="cs-CZ" sz="2800" b="1" dirty="0"/>
              <a:t> any </a:t>
            </a:r>
            <a:r>
              <a:rPr lang="cs-CZ" sz="2800" b="1" dirty="0" err="1"/>
              <a:t>similar</a:t>
            </a:r>
            <a:r>
              <a:rPr lang="cs-CZ" sz="2800" b="1" dirty="0"/>
              <a:t> cloud</a:t>
            </a:r>
            <a:r>
              <a:rPr lang="en-US" sz="2800" b="1" dirty="0"/>
              <a:t>. </a:t>
            </a:r>
            <a:r>
              <a:rPr lang="en-US" sz="2800" dirty="0"/>
              <a:t>In case you choose other cloud solution, you need to describe why and guarantee access for the evaluators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latin typeface="Arial"/>
                <a:cs typeface="Arial"/>
              </a:rPr>
              <a:t> </a:t>
            </a:r>
            <a:r>
              <a:rPr lang="en-US" sz="2800" dirty="0">
                <a:latin typeface="Arial"/>
                <a:cs typeface="Arial"/>
              </a:rPr>
              <a:t>The demo should be </a:t>
            </a:r>
            <a:r>
              <a:rPr lang="en-US" sz="2800" b="1" dirty="0">
                <a:latin typeface="Arial"/>
                <a:cs typeface="Arial"/>
              </a:rPr>
              <a:t>functioning</a:t>
            </a:r>
            <a:r>
              <a:rPr lang="en-US" sz="2800" dirty="0">
                <a:latin typeface="Arial"/>
                <a:cs typeface="Arial"/>
              </a:rPr>
              <a:t> and available for the evaluators to try (e.g. through a link).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29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sz="2200"/>
              <a:t>Structure of the project report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2F518228-F6EA-DC1F-3590-9489E5EA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8448"/>
            <a:ext cx="10753200" cy="4112588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rgbClr val="444444"/>
                </a:solidFill>
                <a:latin typeface="Arial"/>
                <a:cs typeface="Arial"/>
              </a:rPr>
              <a:t>You don‘t need 100% follow this structure, feel free to add something that suits your project</a:t>
            </a:r>
            <a:endParaRPr lang="cs-CZ" sz="2000">
              <a:latin typeface="Arial"/>
              <a:cs typeface="Arial" panose="020B0604020202020204" pitchFamily="34" charset="0"/>
            </a:endParaRPr>
          </a:p>
          <a:p>
            <a:pPr marL="300355" indent="-2286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444444"/>
                </a:solidFill>
                <a:latin typeface="Arial"/>
                <a:cs typeface="Arial"/>
              </a:rPr>
              <a:t>Project title</a:t>
            </a:r>
          </a:p>
          <a:p>
            <a:pPr marL="300355" indent="-2286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444444"/>
                </a:solidFill>
                <a:latin typeface="Arial"/>
                <a:cs typeface="Arial"/>
              </a:rPr>
              <a:t>Scenario</a:t>
            </a:r>
          </a:p>
          <a:p>
            <a:pPr marL="503555" lvl="1" indent="-179705">
              <a:spcAft>
                <a:spcPts val="0"/>
              </a:spcAft>
            </a:pPr>
            <a:r>
              <a:rPr lang="en-US" dirty="0">
                <a:solidFill>
                  <a:srgbClr val="444444"/>
                </a:solidFill>
                <a:latin typeface="Arial"/>
                <a:cs typeface="Arial"/>
              </a:rPr>
              <a:t>The problem you would like to solve</a:t>
            </a:r>
          </a:p>
          <a:p>
            <a:pPr marL="503555" lvl="1" indent="-179705">
              <a:spcAft>
                <a:spcPts val="0"/>
              </a:spcAft>
            </a:pPr>
            <a:r>
              <a:rPr lang="en-US" dirty="0">
                <a:solidFill>
                  <a:srgbClr val="444444"/>
                </a:solidFill>
                <a:latin typeface="Arial"/>
                <a:cs typeface="Arial"/>
              </a:rPr>
              <a:t>What data / datasets you need for solution</a:t>
            </a:r>
          </a:p>
          <a:p>
            <a:pPr marL="503555" lvl="1" indent="-179705">
              <a:spcAft>
                <a:spcPts val="0"/>
              </a:spcAft>
            </a:pP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way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how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you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verified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that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there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are not any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other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applications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with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same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solution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, 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or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why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are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other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applications</a:t>
            </a:r>
            <a:r>
              <a:rPr lang="cs-CZ" dirty="0">
                <a:solidFill>
                  <a:srgbClr val="444444"/>
                </a:solidFill>
                <a:latin typeface="Arial"/>
                <a:cs typeface="Arial"/>
              </a:rPr>
              <a:t> not </a:t>
            </a:r>
            <a:r>
              <a:rPr lang="cs-CZ" dirty="0" err="1">
                <a:solidFill>
                  <a:srgbClr val="444444"/>
                </a:solidFill>
                <a:latin typeface="Arial"/>
                <a:cs typeface="Arial"/>
              </a:rPr>
              <a:t>suitable</a:t>
            </a:r>
            <a:endParaRPr lang="en-US" dirty="0" err="1">
              <a:solidFill>
                <a:srgbClr val="444444"/>
              </a:solidFill>
              <a:latin typeface="Arial"/>
              <a:cs typeface="Arial"/>
            </a:endParaRPr>
          </a:p>
          <a:p>
            <a:pPr marL="300355" indent="-2286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444444"/>
                </a:solidFill>
                <a:latin typeface="Arial"/>
                <a:cs typeface="Arial"/>
              </a:rPr>
              <a:t>Modelling – model the Scenario</a:t>
            </a:r>
          </a:p>
          <a:p>
            <a:pPr marL="503555" lvl="1" indent="-179705">
              <a:spcAft>
                <a:spcPts val="0"/>
              </a:spcAft>
            </a:pPr>
            <a:r>
              <a:rPr lang="en-US" dirty="0">
                <a:solidFill>
                  <a:srgbClr val="444444"/>
                </a:solidFill>
                <a:latin typeface="Arial"/>
                <a:cs typeface="Arial"/>
              </a:rPr>
              <a:t>Business model (Canvas or Lean Canvas)</a:t>
            </a:r>
          </a:p>
          <a:p>
            <a:pPr marL="503555" lvl="1" indent="-179705">
              <a:spcAft>
                <a:spcPts val="0"/>
              </a:spcAft>
            </a:pPr>
            <a:r>
              <a:rPr lang="en-US" dirty="0">
                <a:solidFill>
                  <a:srgbClr val="444444"/>
                </a:solidFill>
                <a:latin typeface="Arial"/>
                <a:cs typeface="Arial"/>
              </a:rPr>
              <a:t>Smart Service Canvas (mentioning all important contexts)</a:t>
            </a:r>
          </a:p>
          <a:p>
            <a:pPr marL="300355" indent="-2286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444444"/>
                </a:solidFill>
                <a:latin typeface="Arial"/>
                <a:cs typeface="Arial"/>
              </a:rPr>
              <a:t>Service used from IBM Cloud</a:t>
            </a:r>
          </a:p>
          <a:p>
            <a:pPr marL="503555" lvl="1" indent="-179705">
              <a:spcAft>
                <a:spcPts val="0"/>
              </a:spcAft>
            </a:pPr>
            <a:r>
              <a:rPr lang="en-US" dirty="0">
                <a:solidFill>
                  <a:srgbClr val="444444"/>
                </a:solidFill>
                <a:latin typeface="Arial"/>
                <a:cs typeface="Arial"/>
              </a:rPr>
              <a:t>Introduction for each service</a:t>
            </a:r>
          </a:p>
          <a:p>
            <a:pPr marL="300355" indent="-2286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444444"/>
                </a:solidFill>
                <a:latin typeface="Arial"/>
                <a:cs typeface="Arial"/>
              </a:rPr>
              <a:t>Screenshots of the application, description, and a link to the functioning demo</a:t>
            </a:r>
          </a:p>
          <a:p>
            <a:pPr marL="300355" indent="-2286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444444"/>
                </a:solidFill>
                <a:latin typeface="Arial"/>
                <a:cs typeface="Arial"/>
              </a:rPr>
              <a:t>Report Summary and who did what!</a:t>
            </a:r>
          </a:p>
          <a:p>
            <a:pPr marL="528955" indent="-457200">
              <a:buAutoNum type="arabicPeriod"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265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project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060" t="30768" r="16873" b="8627"/>
          <a:stretch/>
        </p:blipFill>
        <p:spPr>
          <a:xfrm>
            <a:off x="85275" y="1737360"/>
            <a:ext cx="12082410" cy="6234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3805350" y="4192853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2192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667" t="11097" r="19401" b="31386"/>
          <a:stretch/>
        </p:blipFill>
        <p:spPr>
          <a:xfrm>
            <a:off x="147484" y="369350"/>
            <a:ext cx="11691993" cy="5916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4120964" y="2798248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99642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29" t="36492" r="17939" b="9276"/>
          <a:stretch/>
        </p:blipFill>
        <p:spPr>
          <a:xfrm>
            <a:off x="90137" y="290227"/>
            <a:ext cx="11856378" cy="5578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3864343" y="2944157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0493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453" t="11174" r="17715" b="82675"/>
          <a:stretch/>
        </p:blipFill>
        <p:spPr>
          <a:xfrm>
            <a:off x="0" y="168617"/>
            <a:ext cx="11856378" cy="632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004" t="20661" r="25918" b="18414"/>
          <a:stretch/>
        </p:blipFill>
        <p:spPr>
          <a:xfrm>
            <a:off x="1623317" y="590764"/>
            <a:ext cx="8609744" cy="6267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472643">
            <a:off x="3864343" y="2944157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5201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0"/>
            <a:ext cx="9312275" cy="6005513"/>
          </a:xfrm>
        </p:spPr>
      </p:pic>
      <p:sp>
        <p:nvSpPr>
          <p:cNvPr id="5" name="Rectangle 4"/>
          <p:cNvSpPr/>
          <p:nvPr/>
        </p:nvSpPr>
        <p:spPr>
          <a:xfrm rot="19472643">
            <a:off x="5191698" y="2560699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4731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project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521" t="38240" r="23174" b="22809"/>
          <a:stretch/>
        </p:blipFill>
        <p:spPr>
          <a:xfrm>
            <a:off x="1252220" y="1737360"/>
            <a:ext cx="9748519" cy="4006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72643">
            <a:off x="4307777" y="3195694"/>
            <a:ext cx="401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>
                <a:solidFill>
                  <a:schemeClr val="accent1">
                    <a:lumMod val="40000"/>
                    <a:lumOff val="60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4045003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Template SeSLab</Template>
  <TotalTime>27</TotalTime>
  <Words>496</Words>
  <Application>Microsoft Macintosh PowerPoint</Application>
  <PresentationFormat>Widescreen</PresentationFormat>
  <Paragraphs>66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Presentation_Seslab</vt:lpstr>
      <vt:lpstr>Smart Service Project</vt:lpstr>
      <vt:lpstr>Important project info</vt:lpstr>
      <vt:lpstr>Structure of the project report</vt:lpstr>
      <vt:lpstr>Example project 1</vt:lpstr>
      <vt:lpstr>PowerPoint Presentation</vt:lpstr>
      <vt:lpstr>PowerPoint Presentation</vt:lpstr>
      <vt:lpstr>PowerPoint Presentation</vt:lpstr>
      <vt:lpstr>PowerPoint Presentation</vt:lpstr>
      <vt:lpstr>Example project 2</vt:lpstr>
      <vt:lpstr>PowerPoint Presentation</vt:lpstr>
      <vt:lpstr>PowerPoint Presentation</vt:lpstr>
      <vt:lpstr>Snapshots</vt:lpstr>
      <vt:lpstr>Kyndryl Presentations</vt:lpstr>
      <vt:lpstr>Preferable topics of the project</vt:lpstr>
      <vt:lpstr>Assignment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Mouzhi Ge</dc:creator>
  <cp:lastModifiedBy>Zuzana Schwarzová</cp:lastModifiedBy>
  <cp:revision>69</cp:revision>
  <dcterms:created xsi:type="dcterms:W3CDTF">2018-03-01T05:48:16Z</dcterms:created>
  <dcterms:modified xsi:type="dcterms:W3CDTF">2024-04-16T10:13:51Z</dcterms:modified>
</cp:coreProperties>
</file>