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7"/>
  </p:notesMasterIdLst>
  <p:sldIdLst>
    <p:sldId id="259" r:id="rId2"/>
    <p:sldId id="258" r:id="rId3"/>
    <p:sldId id="261" r:id="rId4"/>
    <p:sldId id="263" r:id="rId5"/>
    <p:sldId id="262" r:id="rId6"/>
  </p:sldIdLst>
  <p:sldSz cx="12192000" cy="6858000"/>
  <p:notesSz cx="6858000" cy="9144000"/>
  <p:embeddedFontLst>
    <p:embeddedFont>
      <p:font typeface="Muni Bold" panose="020B0604020202020204" charset="0"/>
      <p:regular r:id="rId8"/>
      <p:bold r:id="rId9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4BC8FF"/>
    <a:srgbClr val="0000DC"/>
    <a:srgbClr val="91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710" autoAdjust="0"/>
  </p:normalViewPr>
  <p:slideViewPr>
    <p:cSldViewPr snapToGrid="0" showGuides="1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AF06A-D04C-4DCC-BF4E-4D3E9E88732A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656A-029A-4088-9405-F16CBA0EA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081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jan.kral@fi.muni.cz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mailto:jan.kral@fi.muni.cz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E05DC23B-0ACB-437F-8CAD-711B943E8CC6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699E10-FBB6-4892-8D01-B53078B18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693" y="2774244"/>
            <a:ext cx="11347938" cy="805202"/>
          </a:xfrm>
        </p:spPr>
        <p:txBody>
          <a:bodyPr anchor="t">
            <a:normAutofit/>
          </a:bodyPr>
          <a:lstStyle>
            <a:lvl1pPr algn="ctr">
              <a:lnSpc>
                <a:spcPts val="4400"/>
              </a:lnSpc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PA221: </a:t>
            </a:r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34C6EA-92BC-4AE1-AECB-5B89F09765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310861" y="4977148"/>
            <a:ext cx="7570278" cy="74187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Jan Král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F4EED4B-4BA5-7742-A836-7E632C776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1693" y="735669"/>
            <a:ext cx="1715017" cy="1181892"/>
          </a:xfrm>
          <a:prstGeom prst="rect">
            <a:avLst/>
          </a:prstGeom>
        </p:spPr>
      </p:pic>
      <p:sp>
        <p:nvSpPr>
          <p:cNvPr id="4" name="Zástupný symbol pro zápatí 6">
            <a:extLst>
              <a:ext uri="{FF2B5EF4-FFF2-40B4-BE49-F238E27FC236}">
                <a16:creationId xmlns:a16="http://schemas.microsoft.com/office/drawing/2014/main" id="{BE907CDD-4BAF-CBB9-5BB4-0879CA8C911F}"/>
              </a:ext>
            </a:extLst>
          </p:cNvPr>
          <p:cNvSpPr txBox="1">
            <a:spLocks/>
          </p:cNvSpPr>
          <p:nvPr userDrawn="1"/>
        </p:nvSpPr>
        <p:spPr>
          <a:xfrm>
            <a:off x="5100701" y="6350976"/>
            <a:ext cx="1990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Muni Bold" panose="00000500000000000000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+mj-lt"/>
                <a:hlinkClick r:id="rId3"/>
              </a:rPr>
              <a:t>jan.kral@fi.muni.cz</a:t>
            </a:r>
            <a:endParaRPr lang="cs-CZ" dirty="0">
              <a:latin typeface="+mj-lt"/>
            </a:endParaRPr>
          </a:p>
        </p:txBody>
      </p:sp>
      <p:sp>
        <p:nvSpPr>
          <p:cNvPr id="6" name="Zástupný symbol pro číslo snímku 7">
            <a:extLst>
              <a:ext uri="{FF2B5EF4-FFF2-40B4-BE49-F238E27FC236}">
                <a16:creationId xmlns:a16="http://schemas.microsoft.com/office/drawing/2014/main" id="{1AA34589-F231-B386-3F99-5C435BB82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073662" y="6350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779569E6-7CE9-2604-7763-D527655AABA6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51693" y="3852172"/>
            <a:ext cx="75702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prezentace, který může mít několik řádků</a:t>
            </a:r>
          </a:p>
        </p:txBody>
      </p:sp>
    </p:spTree>
    <p:extLst>
      <p:ext uri="{BB962C8B-B14F-4D97-AF65-F5344CB8AC3E}">
        <p14:creationId xmlns:p14="http://schemas.microsoft.com/office/powerpoint/2010/main" val="13209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AA8854EB-10EE-4BAB-B628-2235B50B13BD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4E4A2ABB-7047-44E5-9371-26DEDFEF50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EF68A76-9EA3-4769-89CC-3E3242CA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48270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Zde bude nadpis nové kapitoly</a:t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text 2">
            <a:extLst>
              <a:ext uri="{FF2B5EF4-FFF2-40B4-BE49-F238E27FC236}">
                <a16:creationId xmlns:a16="http://schemas.microsoft.com/office/drawing/2014/main" id="{6EC5477C-5035-4DF7-B956-67C193255C5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2437"/>
            <a:ext cx="48270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nové kapitoly</a:t>
            </a:r>
          </a:p>
        </p:txBody>
      </p:sp>
    </p:spTree>
    <p:extLst>
      <p:ext uri="{BB962C8B-B14F-4D97-AF65-F5344CB8AC3E}">
        <p14:creationId xmlns:p14="http://schemas.microsoft.com/office/powerpoint/2010/main" val="192857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E3FE1988-DEB1-4659-B14F-004B8C3C2FDF}"/>
              </a:ext>
            </a:extLst>
          </p:cNvPr>
          <p:cNvSpPr/>
          <p:nvPr userDrawn="1"/>
        </p:nvSpPr>
        <p:spPr>
          <a:xfrm>
            <a:off x="70338" y="6176963"/>
            <a:ext cx="12192000" cy="681037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1956" y="365125"/>
            <a:ext cx="11544906" cy="704550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EE420-7DDB-44FD-BE8E-B6FB39753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956" y="1395891"/>
            <a:ext cx="11544906" cy="4487324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71956" y="6356350"/>
            <a:ext cx="472207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W01: </a:t>
            </a:r>
            <a:r>
              <a:rPr lang="en-US" noProof="0" dirty="0"/>
              <a:t>Introduction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073662" y="6350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zápatí 6">
            <a:extLst>
              <a:ext uri="{FF2B5EF4-FFF2-40B4-BE49-F238E27FC236}">
                <a16:creationId xmlns:a16="http://schemas.microsoft.com/office/drawing/2014/main" id="{0D078884-06FA-FBDD-74C8-171C7B9501FC}"/>
              </a:ext>
            </a:extLst>
          </p:cNvPr>
          <p:cNvSpPr txBox="1">
            <a:spLocks/>
          </p:cNvSpPr>
          <p:nvPr userDrawn="1"/>
        </p:nvSpPr>
        <p:spPr>
          <a:xfrm>
            <a:off x="5100701" y="6350977"/>
            <a:ext cx="1990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Muni Bold" panose="00000500000000000000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+mj-lt"/>
                <a:hlinkClick r:id="rId2"/>
              </a:rPr>
              <a:t>jan.kral@fi.muni.cz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794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886B44EB-9E47-4BA0-B80C-E3B970D42D0D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000ACD-3285-4D87-B507-B75492EDE8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8729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C16B7-93C4-421D-9DB3-6F370AE6C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94301"/>
            <a:ext cx="5181600" cy="4488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CAE875-615F-49A4-85FB-11CDBD04F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94301"/>
            <a:ext cx="5181600" cy="4488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997956-04A4-492B-865C-089159D74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#</a:t>
            </a:r>
            <a:r>
              <a:rPr lang="cs-CZ" dirty="0" err="1"/>
              <a:t>Hastag</a:t>
            </a:r>
            <a:r>
              <a:rPr lang="cs-CZ" dirty="0"/>
              <a:t> Konference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3D511B-B5A7-408E-B07D-E9AB4EA077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14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A59724A-8142-41A6-AE78-E1F6281040A0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5630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#</a:t>
            </a:r>
            <a:r>
              <a:rPr lang="cs-CZ" dirty="0" err="1"/>
              <a:t>Hastag</a:t>
            </a:r>
            <a:r>
              <a:rPr lang="cs-CZ" dirty="0"/>
              <a:t> Konference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82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#</a:t>
            </a:r>
            <a:r>
              <a:rPr lang="cs-CZ" dirty="0" err="1"/>
              <a:t>Hastag</a:t>
            </a:r>
            <a:r>
              <a:rPr lang="cs-CZ" dirty="0"/>
              <a:t> Konference</a:t>
            </a:r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23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F2D4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#</a:t>
            </a:r>
            <a:r>
              <a:rPr lang="cs-CZ" dirty="0" err="1"/>
              <a:t>Hastag</a:t>
            </a:r>
            <a:r>
              <a:rPr lang="cs-CZ" dirty="0"/>
              <a:t> Konference</a:t>
            </a:r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A6AA7C-22FA-456B-AEF3-841F0E099B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7432" y="577850"/>
            <a:ext cx="4797212" cy="270854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7" name="Zástupný symbol obrázku 2">
            <a:extLst>
              <a:ext uri="{FF2B5EF4-FFF2-40B4-BE49-F238E27FC236}">
                <a16:creationId xmlns:a16="http://schemas.microsoft.com/office/drawing/2014/main" id="{E6EF555B-D212-4788-B60C-9E0C3C1857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6472" y="577850"/>
            <a:ext cx="6043404" cy="525360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16" name="Zástupný symbol obrázku 2">
            <a:extLst>
              <a:ext uri="{FF2B5EF4-FFF2-40B4-BE49-F238E27FC236}">
                <a16:creationId xmlns:a16="http://schemas.microsoft.com/office/drawing/2014/main" id="{B43D41BB-3863-4EFD-AAC0-EE36CF1B305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33" y="3422920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17" name="Zástupný symbol obrázku 2">
            <a:extLst>
              <a:ext uri="{FF2B5EF4-FFF2-40B4-BE49-F238E27FC236}">
                <a16:creationId xmlns:a16="http://schemas.microsoft.com/office/drawing/2014/main" id="{CF5BB52A-669D-47D6-9E5B-000EB134913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86952" y="3422919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73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9A91CFD-230F-5A4C-8607-39E00DD3BE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17" y="2717010"/>
            <a:ext cx="4977364" cy="142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2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ymbol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F05DAA2-6E2D-0A42-BFF1-955AE5C2F2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767" y="977741"/>
            <a:ext cx="3623735" cy="496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8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1BF1FC-03B7-4A0B-ABC8-C4894B3F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FC6D6-A20F-4CBD-B0B5-BCBAF4FBB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2BEF99-0ECB-4CB0-A7C8-9CB0CAF1F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43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B64C3-505F-4769-86D8-D266149F2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00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0" r:id="rId3"/>
    <p:sldLayoutId id="2147483652" r:id="rId4"/>
    <p:sldLayoutId id="2147483660" r:id="rId5"/>
    <p:sldLayoutId id="2147483653" r:id="rId6"/>
    <p:sldLayoutId id="2147483663" r:id="rId7"/>
    <p:sldLayoutId id="2147483661" r:id="rId8"/>
    <p:sldLayoutId id="2147483662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DC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00DC"/>
        </a:buClr>
        <a:buFont typeface="Arial" panose="020B0604020202020204" pitchFamily="34" charset="0"/>
        <a:buChar char="̶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tapeout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inyTapeout/tt06-verilog-templat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EtuYTrtAT3-umwonZHsstT9JR8zM2rreEYxW4RXH98o/edit#heading=h.8ghyyq6b1smo" TargetMode="External"/><Relationship Id="rId2" Type="http://schemas.openxmlformats.org/officeDocument/2006/relationships/hyperlink" Target="https://tinytapeout.com/runs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0AC6-1D8F-8282-77BF-38DEB56E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en-US" dirty="0"/>
              <a:t>V19</a:t>
            </a:r>
            <a:r>
              <a:rPr lang="cs-CZ" dirty="0"/>
              <a:t>1: </a:t>
            </a:r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C0817-91ED-CC24-4695-352805A71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50A20-F512-3408-6283-8AC2B2214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A26C57-F1B9-4161-6065-C5287B378A62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, </a:t>
            </a:r>
            <a:r>
              <a:rPr lang="cs-CZ" dirty="0" err="1"/>
              <a:t>introduction</a:t>
            </a:r>
            <a:r>
              <a:rPr lang="cs-CZ" dirty="0"/>
              <a:t> to HDL </a:t>
            </a:r>
            <a:r>
              <a:rPr lang="cs-CZ" dirty="0" err="1"/>
              <a:t>tools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75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C603B-238D-3D09-E5A1-D3928DFC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AF2FB-72EB-10A5-150B-375A04E2C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Silicon design group</a:t>
            </a:r>
          </a:p>
          <a:p>
            <a:pPr lvl="1"/>
            <a:r>
              <a:rPr lang="en-US" dirty="0"/>
              <a:t>A415, Thursday 12:00 – 14:00</a:t>
            </a:r>
          </a:p>
          <a:p>
            <a:pPr lvl="1"/>
            <a:r>
              <a:rPr lang="en-US" dirty="0"/>
              <a:t>Group projects</a:t>
            </a:r>
          </a:p>
          <a:p>
            <a:pPr lvl="1"/>
            <a:r>
              <a:rPr lang="en-US" dirty="0"/>
              <a:t>Consultations</a:t>
            </a:r>
          </a:p>
          <a:p>
            <a:r>
              <a:rPr lang="en-US" dirty="0"/>
              <a:t>Tiny </a:t>
            </a:r>
            <a:r>
              <a:rPr lang="en-US" dirty="0" err="1"/>
              <a:t>Tapeout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https://tinytapeout.com/</a:t>
            </a:r>
            <a:endParaRPr lang="en-US" dirty="0"/>
          </a:p>
          <a:p>
            <a:pPr lvl="1"/>
            <a:r>
              <a:rPr lang="en-US" dirty="0"/>
              <a:t>TT06: 19.04.2024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E35739-D036-7065-9810-CA9F10FB13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Week01: Introduction</a:t>
            </a:r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B59C5-3BB4-1D2E-BE17-99E8E9CAA3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31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CB270-8823-AEA5-B932-3F79EB8A9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DE81D-EE8F-3481-3C1F-4ACEFD91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</a:t>
            </a:r>
            <a:r>
              <a:rPr lang="en-US" dirty="0" err="1"/>
              <a:t>Tapeout</a:t>
            </a:r>
            <a:r>
              <a:rPr lang="en-US" dirty="0"/>
              <a:t> Possibilities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CE2CB-3AE4-7FF1-7690-C6EDDDC9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Pins:</a:t>
            </a:r>
          </a:p>
          <a:p>
            <a:pPr lvl="1"/>
            <a:r>
              <a:rPr lang="en-US" dirty="0" err="1"/>
              <a:t>clk</a:t>
            </a:r>
            <a:endParaRPr lang="en-US" dirty="0"/>
          </a:p>
          <a:p>
            <a:pPr lvl="1"/>
            <a:r>
              <a:rPr lang="en-US" dirty="0" err="1"/>
              <a:t>rst</a:t>
            </a:r>
            <a:endParaRPr lang="en-US" dirty="0"/>
          </a:p>
          <a:p>
            <a:pPr lvl="1"/>
            <a:r>
              <a:rPr lang="en-US" dirty="0"/>
              <a:t>8x </a:t>
            </a:r>
            <a:r>
              <a:rPr lang="en-US" dirty="0" err="1"/>
              <a:t>inout</a:t>
            </a:r>
            <a:endParaRPr lang="en-US" dirty="0"/>
          </a:p>
          <a:p>
            <a:pPr lvl="1"/>
            <a:r>
              <a:rPr lang="en-US" dirty="0"/>
              <a:t>8x out</a:t>
            </a:r>
          </a:p>
          <a:p>
            <a:pPr lvl="1"/>
            <a:r>
              <a:rPr lang="en-US" dirty="0"/>
              <a:t>8x in</a:t>
            </a:r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Output max. frequency 33 MHz</a:t>
            </a:r>
          </a:p>
          <a:p>
            <a:pPr lvl="1"/>
            <a:r>
              <a:rPr lang="en-US" dirty="0"/>
              <a:t>Input max. frequency  66 MHz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2ADD9-7943-4769-9C8C-7FC541404B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Week01: Introduction</a:t>
            </a:r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62A6F-26FF-FB85-4CAD-A8BD662787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18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15E57-39CA-7E25-22B3-C95AD3ECA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81EC-F4E4-6B1F-1A7F-4D5D307A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</a:t>
            </a:r>
            <a:r>
              <a:rPr lang="en-US" dirty="0" err="1"/>
              <a:t>Tapeout</a:t>
            </a:r>
            <a:r>
              <a:rPr lang="en-US" dirty="0"/>
              <a:t> Flow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31701-C814-CA88-E3FD-449475878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Watch how to started video</a:t>
            </a:r>
          </a:p>
          <a:p>
            <a:pPr lvl="1"/>
            <a:endParaRPr lang="en-US" dirty="0"/>
          </a:p>
          <a:p>
            <a:r>
              <a:rPr lang="en-US" dirty="0"/>
              <a:t>Fork example </a:t>
            </a:r>
            <a:r>
              <a:rPr lang="en-US" dirty="0" err="1"/>
              <a:t>Github</a:t>
            </a:r>
            <a:r>
              <a:rPr lang="en-US" dirty="0"/>
              <a:t> project</a:t>
            </a:r>
          </a:p>
          <a:p>
            <a:pPr lvl="1"/>
            <a:r>
              <a:rPr lang="en-US" dirty="0">
                <a:hlinkClick r:id="rId2"/>
              </a:rPr>
              <a:t>https://github.com/TinyTapeout/tt06-verilog-template</a:t>
            </a:r>
            <a:endParaRPr lang="en-US" dirty="0"/>
          </a:p>
          <a:p>
            <a:pPr lvl="1"/>
            <a:r>
              <a:rPr lang="en-US" dirty="0"/>
              <a:t>Allow </a:t>
            </a:r>
            <a:r>
              <a:rPr lang="en-US" dirty="0" err="1"/>
              <a:t>github</a:t>
            </a:r>
            <a:r>
              <a:rPr lang="en-US" dirty="0"/>
              <a:t> action: Settings -&gt; Pages -&gt; Build and deployment -&gt; Source -&gt; </a:t>
            </a:r>
            <a:r>
              <a:rPr lang="en-US" dirty="0" err="1"/>
              <a:t>Github</a:t>
            </a:r>
            <a:r>
              <a:rPr lang="en-US" dirty="0"/>
              <a:t> actions</a:t>
            </a:r>
          </a:p>
          <a:p>
            <a:pPr lvl="1"/>
            <a:r>
              <a:rPr lang="en-US" dirty="0"/>
              <a:t>Modify </a:t>
            </a:r>
            <a:r>
              <a:rPr lang="en-US" dirty="0" err="1"/>
              <a:t>info.yaml</a:t>
            </a:r>
            <a:r>
              <a:rPr lang="en-US" dirty="0"/>
              <a:t> with your project information</a:t>
            </a:r>
          </a:p>
          <a:p>
            <a:r>
              <a:rPr lang="en-US" dirty="0"/>
              <a:t>Make changes and push to </a:t>
            </a:r>
            <a:r>
              <a:rPr lang="en-US" dirty="0" err="1"/>
              <a:t>github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451D2-A5ED-674C-6282-9C0A5C0970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Week01: Introduction</a:t>
            </a:r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0BEF47-0852-803A-1B73-AFE4EBB1B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3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CAC72-02E6-4783-C3CE-A358DF1AA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B971-0867-9C91-0A2F-34091C4D6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</a:t>
            </a:r>
            <a:r>
              <a:rPr lang="en-US" dirty="0" err="1"/>
              <a:t>Tapeout</a:t>
            </a:r>
            <a:r>
              <a:rPr lang="en-US" dirty="0"/>
              <a:t> Design Ideas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0D57A-FECE-5294-F51A-22420CEC7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Inspire yourself by previous projects:</a:t>
            </a:r>
          </a:p>
          <a:p>
            <a:pPr lvl="1"/>
            <a:r>
              <a:rPr lang="en-US" dirty="0">
                <a:hlinkClick r:id="rId2"/>
              </a:rPr>
              <a:t>https://tinytapeout.com/runs/</a:t>
            </a:r>
            <a:endParaRPr lang="en-US" dirty="0"/>
          </a:p>
          <a:p>
            <a:r>
              <a:rPr lang="en-US" dirty="0"/>
              <a:t>Community ideas:</a:t>
            </a:r>
          </a:p>
          <a:p>
            <a:pPr lvl="1"/>
            <a:r>
              <a:rPr lang="en-US" dirty="0">
                <a:hlinkClick r:id="rId3"/>
              </a:rPr>
              <a:t>https://docs.google.com/document/d/1EtuYTrtAT3-umwonZHsstT9JR8zM2rreEYxW4RXH98o/edit#heading=h.8ghyyq6b1smo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F7D75-7D6C-39A2-8284-D14167986A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Week01: Introduction</a:t>
            </a:r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865F18-DC01-A66B-39DC-F903502F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859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lavní nastavení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V221.potx" id="{F63738D6-AB8C-40CF-BEAE-FCBE1FAC273B}" vid="{25CB9D02-A4B2-46C5-8766-A7A1FF5D25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PV221</Template>
  <TotalTime>567</TotalTime>
  <Words>174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Muni Bold</vt:lpstr>
      <vt:lpstr>Calibri</vt:lpstr>
      <vt:lpstr>Motiv Office</vt:lpstr>
      <vt:lpstr>PV191: Introduction</vt:lpstr>
      <vt:lpstr>Course Organization</vt:lpstr>
      <vt:lpstr>Tiny Tapeout Possibilities</vt:lpstr>
      <vt:lpstr>Tiny Tapeout Flow</vt:lpstr>
      <vt:lpstr>Tiny Tapeout Design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PV191: Introduction</dc:title>
  <dc:creator>Král Jan (125500)</dc:creator>
  <cp:lastModifiedBy>Král Jan (125500)</cp:lastModifiedBy>
  <cp:revision>7</cp:revision>
  <dcterms:created xsi:type="dcterms:W3CDTF">2024-02-29T10:45:05Z</dcterms:created>
  <dcterms:modified xsi:type="dcterms:W3CDTF">2024-02-29T20:12:29Z</dcterms:modified>
</cp:coreProperties>
</file>