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handoutMasterIdLst>
    <p:handoutMasterId r:id="rId141"/>
  </p:handoutMasterIdLst>
  <p:sldIdLst>
    <p:sldId id="261" r:id="rId2"/>
    <p:sldId id="266" r:id="rId3"/>
    <p:sldId id="1329" r:id="rId4"/>
    <p:sldId id="1769" r:id="rId5"/>
    <p:sldId id="1135" r:id="rId6"/>
    <p:sldId id="1334" r:id="rId7"/>
    <p:sldId id="1776" r:id="rId8"/>
    <p:sldId id="745" r:id="rId9"/>
    <p:sldId id="1088" r:id="rId10"/>
    <p:sldId id="714" r:id="rId11"/>
    <p:sldId id="1128" r:id="rId12"/>
    <p:sldId id="638" r:id="rId13"/>
    <p:sldId id="1129" r:id="rId14"/>
    <p:sldId id="1130" r:id="rId15"/>
    <p:sldId id="642" r:id="rId16"/>
    <p:sldId id="643" r:id="rId17"/>
    <p:sldId id="644" r:id="rId18"/>
    <p:sldId id="886" r:id="rId19"/>
    <p:sldId id="1764" r:id="rId20"/>
    <p:sldId id="1763" r:id="rId21"/>
    <p:sldId id="1765" r:id="rId22"/>
    <p:sldId id="776" r:id="rId23"/>
    <p:sldId id="861" r:id="rId24"/>
    <p:sldId id="823" r:id="rId25"/>
    <p:sldId id="805" r:id="rId26"/>
    <p:sldId id="1131" r:id="rId27"/>
    <p:sldId id="779" r:id="rId28"/>
    <p:sldId id="1132" r:id="rId29"/>
    <p:sldId id="780" r:id="rId30"/>
    <p:sldId id="741" r:id="rId31"/>
    <p:sldId id="1330" r:id="rId32"/>
    <p:sldId id="1102" r:id="rId33"/>
    <p:sldId id="666" r:id="rId34"/>
    <p:sldId id="1103" r:id="rId35"/>
    <p:sldId id="1104" r:id="rId36"/>
    <p:sldId id="669" r:id="rId37"/>
    <p:sldId id="667" r:id="rId38"/>
    <p:sldId id="1105" r:id="rId39"/>
    <p:sldId id="1134" r:id="rId40"/>
    <p:sldId id="871" r:id="rId41"/>
    <p:sldId id="1331" r:id="rId42"/>
    <p:sldId id="1770" r:id="rId43"/>
    <p:sldId id="645" r:id="rId44"/>
    <p:sldId id="738" r:id="rId45"/>
    <p:sldId id="647" r:id="rId46"/>
    <p:sldId id="804" r:id="rId47"/>
    <p:sldId id="652" r:id="rId48"/>
    <p:sldId id="846" r:id="rId49"/>
    <p:sldId id="657" r:id="rId50"/>
    <p:sldId id="658" r:id="rId51"/>
    <p:sldId id="769" r:id="rId52"/>
    <p:sldId id="781" r:id="rId53"/>
    <p:sldId id="767" r:id="rId54"/>
    <p:sldId id="768" r:id="rId55"/>
    <p:sldId id="796" r:id="rId56"/>
    <p:sldId id="809" r:id="rId57"/>
    <p:sldId id="850" r:id="rId58"/>
    <p:sldId id="810" r:id="rId59"/>
    <p:sldId id="811" r:id="rId60"/>
    <p:sldId id="812" r:id="rId61"/>
    <p:sldId id="848" r:id="rId62"/>
    <p:sldId id="849" r:id="rId63"/>
    <p:sldId id="1773" r:id="rId64"/>
    <p:sldId id="1774" r:id="rId65"/>
    <p:sldId id="1772" r:id="rId66"/>
    <p:sldId id="1775" r:id="rId67"/>
    <p:sldId id="715" r:id="rId68"/>
    <p:sldId id="881" r:id="rId69"/>
    <p:sldId id="718" r:id="rId70"/>
    <p:sldId id="719" r:id="rId71"/>
    <p:sldId id="720" r:id="rId72"/>
    <p:sldId id="880" r:id="rId73"/>
    <p:sldId id="874" r:id="rId74"/>
    <p:sldId id="875" r:id="rId75"/>
    <p:sldId id="878" r:id="rId76"/>
    <p:sldId id="877" r:id="rId77"/>
    <p:sldId id="882" r:id="rId78"/>
    <p:sldId id="883" r:id="rId79"/>
    <p:sldId id="1768" r:id="rId80"/>
    <p:sldId id="1751" r:id="rId81"/>
    <p:sldId id="1752" r:id="rId82"/>
    <p:sldId id="1755" r:id="rId83"/>
    <p:sldId id="1754" r:id="rId84"/>
    <p:sldId id="1743" r:id="rId85"/>
    <p:sldId id="1744" r:id="rId86"/>
    <p:sldId id="744" r:id="rId87"/>
    <p:sldId id="885" r:id="rId88"/>
    <p:sldId id="703" r:id="rId89"/>
    <p:sldId id="1335" r:id="rId90"/>
    <p:sldId id="795" r:id="rId91"/>
    <p:sldId id="862" r:id="rId92"/>
    <p:sldId id="863" r:id="rId93"/>
    <p:sldId id="864" r:id="rId94"/>
    <p:sldId id="865" r:id="rId95"/>
    <p:sldId id="866" r:id="rId96"/>
    <p:sldId id="867" r:id="rId97"/>
    <p:sldId id="868" r:id="rId98"/>
    <p:sldId id="869" r:id="rId99"/>
    <p:sldId id="870" r:id="rId100"/>
    <p:sldId id="825" r:id="rId101"/>
    <p:sldId id="826" r:id="rId102"/>
    <p:sldId id="827" r:id="rId103"/>
    <p:sldId id="828" r:id="rId104"/>
    <p:sldId id="829" r:id="rId105"/>
    <p:sldId id="830" r:id="rId106"/>
    <p:sldId id="831" r:id="rId107"/>
    <p:sldId id="832" r:id="rId108"/>
    <p:sldId id="833" r:id="rId109"/>
    <p:sldId id="834" r:id="rId110"/>
    <p:sldId id="835" r:id="rId111"/>
    <p:sldId id="836" r:id="rId112"/>
    <p:sldId id="837" r:id="rId113"/>
    <p:sldId id="838" r:id="rId114"/>
    <p:sldId id="839" r:id="rId115"/>
    <p:sldId id="840" r:id="rId116"/>
    <p:sldId id="841" r:id="rId117"/>
    <p:sldId id="842" r:id="rId118"/>
    <p:sldId id="843" r:id="rId119"/>
    <p:sldId id="844" r:id="rId120"/>
    <p:sldId id="845" r:id="rId121"/>
    <p:sldId id="821" r:id="rId122"/>
    <p:sldId id="822" r:id="rId123"/>
    <p:sldId id="786" r:id="rId124"/>
    <p:sldId id="787" r:id="rId125"/>
    <p:sldId id="788" r:id="rId126"/>
    <p:sldId id="789" r:id="rId127"/>
    <p:sldId id="790" r:id="rId128"/>
    <p:sldId id="791" r:id="rId129"/>
    <p:sldId id="792" r:id="rId130"/>
    <p:sldId id="793" r:id="rId131"/>
    <p:sldId id="1133" r:id="rId132"/>
    <p:sldId id="817" r:id="rId133"/>
    <p:sldId id="799" r:id="rId134"/>
    <p:sldId id="802" r:id="rId135"/>
    <p:sldId id="813" r:id="rId136"/>
    <p:sldId id="814" r:id="rId137"/>
    <p:sldId id="815" r:id="rId138"/>
    <p:sldId id="816" r:id="rId139"/>
  </p:sldIdLst>
  <p:sldSz cx="12192000" cy="6858000"/>
  <p:notesSz cx="7099300" cy="102346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46DAB3"/>
    <a:srgbClr val="CD4EF0"/>
    <a:srgbClr val="1E1D1B"/>
    <a:srgbClr val="7D2E9C"/>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8" autoAdjust="0"/>
    <p:restoredTop sz="87112" autoAdjust="0"/>
  </p:normalViewPr>
  <p:slideViewPr>
    <p:cSldViewPr>
      <p:cViewPr varScale="1">
        <p:scale>
          <a:sx n="67" d="100"/>
          <a:sy n="67" d="100"/>
        </p:scale>
        <p:origin x="388" y="32"/>
      </p:cViewPr>
      <p:guideLst>
        <p:guide orient="horz" pos="2160"/>
        <p:guide pos="3840"/>
      </p:guideLst>
    </p:cSldViewPr>
  </p:slideViewPr>
  <p:notesTextViewPr>
    <p:cViewPr>
      <p:scale>
        <a:sx n="200" d="100"/>
        <a:sy n="200" d="100"/>
      </p:scale>
      <p:origin x="0" y="0"/>
    </p:cViewPr>
  </p:notesTextViewPr>
  <p:notesViewPr>
    <p:cSldViewPr>
      <p:cViewPr varScale="1">
        <p:scale>
          <a:sx n="77" d="100"/>
          <a:sy n="77" d="100"/>
        </p:scale>
        <p:origin x="-21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4020506" y="1"/>
            <a:ext cx="3077137" cy="511813"/>
          </a:xfrm>
          <a:prstGeom prst="rect">
            <a:avLst/>
          </a:prstGeom>
        </p:spPr>
        <p:txBody>
          <a:bodyPr vert="horz" lIns="95500" tIns="47750" rIns="95500" bIns="47750" rtlCol="0"/>
          <a:lstStyle>
            <a:lvl1pPr algn="r">
              <a:defRPr sz="1300" smtClean="0"/>
            </a:lvl1pPr>
          </a:lstStyle>
          <a:p>
            <a:pPr>
              <a:defRPr/>
            </a:pPr>
            <a:fld id="{281D9DC7-60FB-481D-B360-7AA869485673}" type="datetimeFigureOut">
              <a:rPr lang="cs-CZ"/>
              <a:pPr>
                <a:defRPr/>
              </a:pPr>
              <a:t>04.03.2024</a:t>
            </a:fld>
            <a:endParaRPr lang="cs-CZ"/>
          </a:p>
        </p:txBody>
      </p:sp>
      <p:sp>
        <p:nvSpPr>
          <p:cNvPr id="5" name="Zástupný symbol pro číslo snímku 4"/>
          <p:cNvSpPr>
            <a:spLocks noGrp="1"/>
          </p:cNvSpPr>
          <p:nvPr>
            <p:ph type="sldNum" sz="quarter" idx="3"/>
          </p:nvPr>
        </p:nvSpPr>
        <p:spPr>
          <a:xfrm>
            <a:off x="4020506" y="9745479"/>
            <a:ext cx="3077137" cy="487488"/>
          </a:xfrm>
          <a:prstGeom prst="rect">
            <a:avLst/>
          </a:prstGeom>
        </p:spPr>
        <p:txBody>
          <a:bodyPr vert="horz" lIns="95500" tIns="47750" rIns="95500" bIns="47750"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1" y="9721155"/>
            <a:ext cx="3077137" cy="511812"/>
          </a:xfrm>
          <a:prstGeom prst="rect">
            <a:avLst/>
          </a:prstGeom>
        </p:spPr>
        <p:txBody>
          <a:bodyPr vert="horz" lIns="95500" tIns="47750" rIns="95500" bIns="47750"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4020506" y="1"/>
            <a:ext cx="3077137" cy="511813"/>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04.03.2024</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500" tIns="47750" rIns="95500" bIns="47750" rtlCol="0" anchor="ctr"/>
          <a:lstStyle/>
          <a:p>
            <a:pPr lvl="0"/>
            <a:endParaRPr lang="cs-CZ" noProof="0"/>
          </a:p>
        </p:txBody>
      </p:sp>
      <p:sp>
        <p:nvSpPr>
          <p:cNvPr id="5" name="Zástupný symbol pro poznámky 4"/>
          <p:cNvSpPr>
            <a:spLocks noGrp="1"/>
          </p:cNvSpPr>
          <p:nvPr>
            <p:ph type="body" sz="quarter" idx="3"/>
          </p:nvPr>
        </p:nvSpPr>
        <p:spPr>
          <a:xfrm>
            <a:off x="709600" y="4861400"/>
            <a:ext cx="5680103" cy="4606317"/>
          </a:xfrm>
          <a:prstGeom prst="rect">
            <a:avLst/>
          </a:prstGeom>
        </p:spPr>
        <p:txBody>
          <a:bodyPr vert="horz" lIns="95500" tIns="47750" rIns="95500" bIns="4775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1" y="9721155"/>
            <a:ext cx="3077137" cy="511812"/>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4020506" y="9721155"/>
            <a:ext cx="3077137" cy="511812"/>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72525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FA04A3B0-0EAF-4DD2-8DDF-2DA02FF2573C}" type="slidenum">
              <a:rPr lang="cs-CZ" altLang="cs-CZ">
                <a:solidFill>
                  <a:srgbClr val="000000"/>
                </a:solidFill>
                <a:latin typeface="Times New Roman" panose="02020603050405020304" pitchFamily="18" charset="0"/>
              </a:rPr>
              <a:pPr eaLnBrk="1" hangingPunct="1"/>
              <a:t>122</a:t>
            </a:fld>
            <a:endParaRPr lang="cs-CZ" altLang="cs-CZ">
              <a:solidFill>
                <a:srgbClr val="000000"/>
              </a:solidFill>
              <a:latin typeface="Times New Roman" panose="02020603050405020304" pitchFamily="18" charset="0"/>
            </a:endParaRPr>
          </a:p>
        </p:txBody>
      </p:sp>
      <p:sp>
        <p:nvSpPr>
          <p:cNvPr id="197635"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7636"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08507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D56C32D-DBE4-449B-8814-E63E3FF5533C}" type="slidenum">
              <a:rPr lang="cs-CZ" altLang="cs-CZ">
                <a:solidFill>
                  <a:srgbClr val="000000"/>
                </a:solidFill>
                <a:latin typeface="Times New Roman" panose="02020603050405020304" pitchFamily="18" charset="0"/>
              </a:rPr>
              <a:pPr eaLnBrk="1" hangingPunct="1"/>
              <a:t>123</a:t>
            </a:fld>
            <a:endParaRPr lang="cs-CZ" altLang="cs-CZ">
              <a:solidFill>
                <a:srgbClr val="000000"/>
              </a:solidFill>
              <a:latin typeface="Times New Roman" panose="02020603050405020304" pitchFamily="18" charset="0"/>
            </a:endParaRPr>
          </a:p>
        </p:txBody>
      </p:sp>
      <p:sp>
        <p:nvSpPr>
          <p:cNvPr id="19456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91130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9BDA9584-5FE5-4F20-90C8-12BE7A782B40}" type="slidenum">
              <a:rPr lang="cs-CZ" altLang="cs-CZ">
                <a:solidFill>
                  <a:srgbClr val="000000"/>
                </a:solidFill>
                <a:latin typeface="Times New Roman" panose="02020603050405020304" pitchFamily="18" charset="0"/>
              </a:rPr>
              <a:pPr eaLnBrk="1" hangingPunct="1"/>
              <a:t>124</a:t>
            </a:fld>
            <a:endParaRPr lang="cs-CZ" altLang="cs-CZ">
              <a:solidFill>
                <a:srgbClr val="000000"/>
              </a:solidFill>
              <a:latin typeface="Times New Roman" panose="02020603050405020304" pitchFamily="18" charset="0"/>
            </a:endParaRPr>
          </a:p>
        </p:txBody>
      </p:sp>
      <p:sp>
        <p:nvSpPr>
          <p:cNvPr id="19558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269509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F2594AC-E530-41E0-B5E6-362A9A33BB0E}" type="slidenum">
              <a:rPr lang="cs-CZ" altLang="cs-CZ">
                <a:solidFill>
                  <a:srgbClr val="000000"/>
                </a:solidFill>
                <a:latin typeface="Times New Roman" panose="02020603050405020304" pitchFamily="18" charset="0"/>
              </a:rPr>
              <a:pPr eaLnBrk="1" hangingPunct="1"/>
              <a:t>125</a:t>
            </a:fld>
            <a:endParaRPr lang="cs-CZ" altLang="cs-CZ">
              <a:solidFill>
                <a:srgbClr val="000000"/>
              </a:solidFill>
              <a:latin typeface="Times New Roman" panose="02020603050405020304" pitchFamily="18" charset="0"/>
            </a:endParaRPr>
          </a:p>
        </p:txBody>
      </p:sp>
      <p:sp>
        <p:nvSpPr>
          <p:cNvPr id="196611"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2"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02389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D86F8321-36EE-4C06-869A-891A0E13F457}" type="slidenum">
              <a:rPr lang="cs-CZ" altLang="cs-CZ">
                <a:solidFill>
                  <a:srgbClr val="000000"/>
                </a:solidFill>
                <a:latin typeface="Times New Roman" panose="02020603050405020304" pitchFamily="18" charset="0"/>
              </a:rPr>
              <a:pPr eaLnBrk="1" hangingPunct="1"/>
              <a:t>126</a:t>
            </a:fld>
            <a:endParaRPr lang="cs-CZ" altLang="cs-CZ">
              <a:solidFill>
                <a:srgbClr val="000000"/>
              </a:solidFill>
              <a:latin typeface="Times New Roman" panose="02020603050405020304" pitchFamily="18" charset="0"/>
            </a:endParaRPr>
          </a:p>
        </p:txBody>
      </p:sp>
      <p:sp>
        <p:nvSpPr>
          <p:cNvPr id="198659"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8660"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59793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A8F67E4-A3E6-4993-B877-B8062859D2A6}" type="slidenum">
              <a:rPr lang="cs-CZ" altLang="cs-CZ">
                <a:solidFill>
                  <a:srgbClr val="000000"/>
                </a:solidFill>
                <a:latin typeface="Times New Roman" panose="02020603050405020304" pitchFamily="18" charset="0"/>
              </a:rPr>
              <a:pPr eaLnBrk="1" hangingPunct="1"/>
              <a:t>129</a:t>
            </a:fld>
            <a:endParaRPr lang="cs-CZ" altLang="cs-CZ">
              <a:solidFill>
                <a:srgbClr val="000000"/>
              </a:solidFill>
              <a:latin typeface="Times New Roman" panose="02020603050405020304" pitchFamily="18" charset="0"/>
            </a:endParaRPr>
          </a:p>
        </p:txBody>
      </p:sp>
      <p:sp>
        <p:nvSpPr>
          <p:cNvPr id="19968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968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487856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8DC958AC-3552-4625-A86E-E78D90767B1B}" type="slidenum">
              <a:rPr lang="cs-CZ" altLang="cs-CZ">
                <a:solidFill>
                  <a:srgbClr val="000000"/>
                </a:solidFill>
                <a:latin typeface="Times New Roman" panose="02020603050405020304" pitchFamily="18" charset="0"/>
              </a:rPr>
              <a:pPr eaLnBrk="1" hangingPunct="1"/>
              <a:t>131</a:t>
            </a:fld>
            <a:endParaRPr lang="cs-CZ" altLang="cs-CZ">
              <a:solidFill>
                <a:srgbClr val="000000"/>
              </a:solidFill>
              <a:latin typeface="Times New Roman" panose="02020603050405020304" pitchFamily="18" charset="0"/>
            </a:endParaRPr>
          </a:p>
        </p:txBody>
      </p:sp>
      <p:sp>
        <p:nvSpPr>
          <p:cNvPr id="200707" name="Rectangle 2"/>
          <p:cNvSpPr>
            <a:spLocks noGrp="1" noRot="1" noChangeAspect="1" noChangeArrowheads="1" noTextEdit="1"/>
          </p:cNvSpPr>
          <p:nvPr>
            <p:ph type="sldImg"/>
          </p:nvPr>
        </p:nvSpPr>
        <p:spPr>
          <a:xfrm>
            <a:off x="460375" y="722313"/>
            <a:ext cx="6396038" cy="3598862"/>
          </a:xfrm>
          <a:ln/>
        </p:spPr>
      </p:sp>
      <p:sp>
        <p:nvSpPr>
          <p:cNvPr id="200708" name="Rectangle 3"/>
          <p:cNvSpPr>
            <a:spLocks noGrp="1" noChangeArrowheads="1"/>
          </p:cNvSpPr>
          <p:nvPr>
            <p:ph type="body" idx="1"/>
          </p:nvPr>
        </p:nvSpPr>
        <p:spPr>
          <a:xfrm>
            <a:off x="731839" y="4560889"/>
            <a:ext cx="5851525" cy="4322762"/>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cs-CZ"/>
          </a:p>
        </p:txBody>
      </p:sp>
    </p:spTree>
    <p:extLst>
      <p:ext uri="{BB962C8B-B14F-4D97-AF65-F5344CB8AC3E}">
        <p14:creationId xmlns:p14="http://schemas.microsoft.com/office/powerpoint/2010/main" val="418951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D56C32D-DBE4-449B-8814-E63E3FF5533C}" type="slidenum">
              <a:rPr lang="cs-CZ" altLang="cs-CZ">
                <a:solidFill>
                  <a:srgbClr val="000000"/>
                </a:solidFill>
                <a:latin typeface="Times New Roman" panose="02020603050405020304" pitchFamily="18" charset="0"/>
              </a:rPr>
              <a:pPr eaLnBrk="1" hangingPunct="1"/>
              <a:t>132</a:t>
            </a:fld>
            <a:endParaRPr lang="cs-CZ" altLang="cs-CZ">
              <a:solidFill>
                <a:srgbClr val="000000"/>
              </a:solidFill>
              <a:latin typeface="Times New Roman" panose="02020603050405020304" pitchFamily="18" charset="0"/>
            </a:endParaRPr>
          </a:p>
        </p:txBody>
      </p:sp>
      <p:sp>
        <p:nvSpPr>
          <p:cNvPr id="19456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4070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7e76ac59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07e76ac59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6</a:t>
            </a:fld>
            <a:endParaRPr lang="cs-CZ"/>
          </a:p>
        </p:txBody>
      </p:sp>
    </p:spTree>
    <p:extLst>
      <p:ext uri="{BB962C8B-B14F-4D97-AF65-F5344CB8AC3E}">
        <p14:creationId xmlns:p14="http://schemas.microsoft.com/office/powerpoint/2010/main" val="79328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10</a:t>
            </a:fld>
            <a:endParaRPr lang="cs-CZ"/>
          </a:p>
        </p:txBody>
      </p:sp>
    </p:spTree>
    <p:extLst>
      <p:ext uri="{BB962C8B-B14F-4D97-AF65-F5344CB8AC3E}">
        <p14:creationId xmlns:p14="http://schemas.microsoft.com/office/powerpoint/2010/main" val="103018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19</a:t>
            </a:fld>
            <a:endParaRPr lang="cs-CZ"/>
          </a:p>
        </p:txBody>
      </p:sp>
    </p:spTree>
    <p:extLst>
      <p:ext uri="{BB962C8B-B14F-4D97-AF65-F5344CB8AC3E}">
        <p14:creationId xmlns:p14="http://schemas.microsoft.com/office/powerpoint/2010/main" val="39984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47440F0-3DF7-45B9-A926-3733804899F5}" type="slidenum">
              <a:rPr lang="cs-CZ" altLang="cs-CZ">
                <a:solidFill>
                  <a:srgbClr val="000000"/>
                </a:solidFill>
                <a:latin typeface="Times New Roman" panose="02020603050405020304" pitchFamily="18" charset="0"/>
              </a:rPr>
              <a:pPr eaLnBrk="1" hangingPunct="1"/>
              <a:t>27</a:t>
            </a:fld>
            <a:endParaRPr lang="cs-CZ" altLang="cs-CZ">
              <a:solidFill>
                <a:srgbClr val="000000"/>
              </a:solidFill>
              <a:latin typeface="Times New Roman" panose="02020603050405020304" pitchFamily="18" charset="0"/>
            </a:endParaRPr>
          </a:p>
        </p:txBody>
      </p:sp>
      <p:sp>
        <p:nvSpPr>
          <p:cNvPr id="15974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7755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47440F0-3DF7-45B9-A926-3733804899F5}" type="slidenum">
              <a:rPr lang="cs-CZ" altLang="cs-CZ">
                <a:solidFill>
                  <a:srgbClr val="000000"/>
                </a:solidFill>
                <a:latin typeface="Times New Roman" panose="02020603050405020304" pitchFamily="18" charset="0"/>
              </a:rPr>
              <a:pPr eaLnBrk="1" hangingPunct="1"/>
              <a:t>46</a:t>
            </a:fld>
            <a:endParaRPr lang="cs-CZ" altLang="cs-CZ">
              <a:solidFill>
                <a:srgbClr val="000000"/>
              </a:solidFill>
              <a:latin typeface="Times New Roman" panose="02020603050405020304" pitchFamily="18" charset="0"/>
            </a:endParaRPr>
          </a:p>
        </p:txBody>
      </p:sp>
      <p:sp>
        <p:nvSpPr>
          <p:cNvPr id="15974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19404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7FAFB18-EA29-49BD-80B8-9DE399241C9A}" type="slidenum">
              <a:rPr lang="cs-CZ" altLang="cs-CZ">
                <a:solidFill>
                  <a:srgbClr val="000000"/>
                </a:solidFill>
                <a:latin typeface="Times New Roman" panose="02020603050405020304" pitchFamily="18" charset="0"/>
              </a:rPr>
              <a:pPr eaLnBrk="1" hangingPunct="1"/>
              <a:t>52</a:t>
            </a:fld>
            <a:endParaRPr lang="cs-CZ" altLang="cs-CZ">
              <a:solidFill>
                <a:srgbClr val="000000"/>
              </a:solidFill>
              <a:latin typeface="Times New Roman" panose="02020603050405020304" pitchFamily="18" charset="0"/>
            </a:endParaRPr>
          </a:p>
        </p:txBody>
      </p:sp>
      <p:sp>
        <p:nvSpPr>
          <p:cNvPr id="160771"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2"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93701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81</a:t>
            </a:fld>
            <a:endParaRPr lang="cs-CZ"/>
          </a:p>
        </p:txBody>
      </p:sp>
    </p:spTree>
    <p:extLst>
      <p:ext uri="{BB962C8B-B14F-4D97-AF65-F5344CB8AC3E}">
        <p14:creationId xmlns:p14="http://schemas.microsoft.com/office/powerpoint/2010/main" val="3218499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2999656" y="0"/>
            <a:ext cx="9192344" cy="6858000"/>
          </a:xfrm>
          <a:prstGeom prst="rect">
            <a:avLst/>
          </a:prstGeom>
          <a:noFill/>
          <a:ln w="9525">
            <a:noFill/>
            <a:miter lim="800000"/>
            <a:headEnd/>
            <a:tailEnd/>
          </a:ln>
        </p:spPr>
      </p:pic>
      <p:pic>
        <p:nvPicPr>
          <p:cNvPr id="8" name="Picture 2" descr="P:\CRCS\2012_0178_Redesign_loga_a_JVS\PPT_prezentace\sablona\pracovni\titulka.jpg"/>
          <p:cNvPicPr>
            <a:picLocks noChangeAspect="1" noChangeArrowheads="1"/>
          </p:cNvPicPr>
          <p:nvPr userDrawn="1"/>
        </p:nvPicPr>
        <p:blipFill rotWithShape="1">
          <a:blip r:embed="rId2" cstate="print"/>
          <a:srcRect r="63274"/>
          <a:stretch/>
        </p:blipFill>
        <p:spPr bwMode="auto">
          <a:xfrm>
            <a:off x="0" y="0"/>
            <a:ext cx="3375992" cy="6858000"/>
          </a:xfrm>
          <a:prstGeom prst="rect">
            <a:avLst/>
          </a:prstGeom>
          <a:noFill/>
          <a:ln w="9525">
            <a:noFill/>
            <a:miter lim="800000"/>
            <a:headEnd/>
            <a:tailEnd/>
          </a:ln>
        </p:spPr>
      </p:pic>
      <p:pic>
        <p:nvPicPr>
          <p:cNvPr id="6" name="Picture 2" descr="P:\CRCS\2012_0178_Redesign_loga_a_JVS\PPT_prezentace\sablona\pracovni\titulka.jpg"/>
          <p:cNvPicPr>
            <a:picLocks noChangeAspect="1" noChangeArrowheads="1"/>
          </p:cNvPicPr>
          <p:nvPr userDrawn="1"/>
        </p:nvPicPr>
        <p:blipFill rotWithShape="1">
          <a:blip r:embed="rId2" cstate="print"/>
          <a:srcRect l="35942" r="28807"/>
          <a:stretch/>
        </p:blipFill>
        <p:spPr bwMode="auto">
          <a:xfrm>
            <a:off x="3375992" y="0"/>
            <a:ext cx="324036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7104789"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datum 3"/>
          <p:cNvSpPr>
            <a:spLocks noGrp="1"/>
          </p:cNvSpPr>
          <p:nvPr>
            <p:ph type="dt" sz="half" idx="10"/>
          </p:nvPr>
        </p:nvSpPr>
        <p:spPr>
          <a:xfrm>
            <a:off x="609600" y="6245225"/>
            <a:ext cx="2844800" cy="476250"/>
          </a:xfrm>
          <a:prstGeom prst="rect">
            <a:avLst/>
          </a:prstGeom>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E37A9633-68B8-4EFC-BDD0-D52B95C8A4D2}" type="slidenum">
              <a:rPr lang="cs-CZ" altLang="cs-CZ"/>
              <a:pPr/>
              <a:t>‹#›</a:t>
            </a:fld>
            <a:endParaRPr lang="cs-CZ" altLang="cs-CZ"/>
          </a:p>
        </p:txBody>
      </p:sp>
      <p:sp>
        <p:nvSpPr>
          <p:cNvPr id="6" name="Zástupný symbol pro zápatí 5"/>
          <p:cNvSpPr>
            <a:spLocks noGrp="1"/>
          </p:cNvSpPr>
          <p:nvPr>
            <p:ph type="ftr" sz="quarter" idx="12"/>
          </p:nvPr>
        </p:nvSpPr>
        <p:spPr/>
        <p:txBody>
          <a:bodyPr/>
          <a:lstStyle>
            <a:lvl1pPr>
              <a:defRPr/>
            </a:lvl1pPr>
          </a:lstStyle>
          <a:p>
            <a:r>
              <a:rPr lang="en-US" altLang="cs-CZ"/>
              <a:t>| PV204 JavaCard - programming secure elements</a:t>
            </a:r>
            <a:endParaRPr lang="en-GB" altLang="cs-CZ"/>
          </a:p>
        </p:txBody>
      </p:sp>
    </p:spTree>
    <p:extLst>
      <p:ext uri="{BB962C8B-B14F-4D97-AF65-F5344CB8AC3E}">
        <p14:creationId xmlns:p14="http://schemas.microsoft.com/office/powerpoint/2010/main" val="135823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796567"/>
            <a:ext cx="11360800" cy="763600"/>
          </a:xfrm>
          <a:prstGeom prst="rect">
            <a:avLst/>
          </a:prstGeom>
        </p:spPr>
        <p:txBody>
          <a:bodyPr spcFirstLastPara="1" wrap="square" lIns="91425" tIns="91425" rIns="0"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415600" y="1739833"/>
            <a:ext cx="11360800" cy="44768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11499811" y="645616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cs" smtClean="0"/>
              <a:pPr algn="r"/>
              <a:t>‹#›</a:t>
            </a:fld>
            <a:endParaRPr lang="cs"/>
          </a:p>
        </p:txBody>
      </p:sp>
    </p:spTree>
    <p:extLst>
      <p:ext uri="{BB962C8B-B14F-4D97-AF65-F5344CB8AC3E}">
        <p14:creationId xmlns:p14="http://schemas.microsoft.com/office/powerpoint/2010/main" val="100504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64696"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5376597"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672000" y="1844825"/>
            <a:ext cx="5274997"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97600" y="1844825"/>
            <a:ext cx="53848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691819" y="1916833"/>
            <a:ext cx="5386917"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91819" y="2556594"/>
            <a:ext cx="5386917"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275586" y="1916833"/>
            <a:ext cx="5389033"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275586" y="2556594"/>
            <a:ext cx="5389033"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764705"/>
            <a:ext cx="4011084"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4766733" y="764705"/>
            <a:ext cx="6815667"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1916832"/>
            <a:ext cx="4011084"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2389717" y="1052736"/>
            <a:ext cx="73152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P:\CRCS\2012_0178_Redesign_loga_a_JVS\PPT_prezentace\sablona\pracovni\normalni.jpg"/>
          <p:cNvPicPr>
            <a:picLocks noChangeAspect="1" noChangeArrowheads="1"/>
          </p:cNvPicPr>
          <p:nvPr userDrawn="1"/>
        </p:nvPicPr>
        <p:blipFill>
          <a:blip r:embed="rId14" cstate="print"/>
          <a:srcRect/>
          <a:stretch>
            <a:fillRect/>
          </a:stretch>
        </p:blipFill>
        <p:spPr bwMode="auto">
          <a:xfrm>
            <a:off x="1859508" y="0"/>
            <a:ext cx="10344472" cy="6858000"/>
          </a:xfrm>
          <a:prstGeom prst="rect">
            <a:avLst/>
          </a:prstGeom>
          <a:noFill/>
          <a:ln w="9525">
            <a:noFill/>
            <a:miter lim="800000"/>
            <a:headEnd/>
            <a:tailEnd/>
          </a:ln>
        </p:spPr>
      </p:pic>
      <p:pic>
        <p:nvPicPr>
          <p:cNvPr id="1026" name="Picture 2" descr="P:\CRCS\2012_0178_Redesign_loga_a_JVS\PPT_prezentace\sablona\pracovni\normalni.jpg"/>
          <p:cNvPicPr>
            <a:picLocks noChangeAspect="1" noChangeArrowheads="1"/>
          </p:cNvPicPr>
          <p:nvPr userDrawn="1"/>
        </p:nvPicPr>
        <p:blipFill>
          <a:blip r:embed="rId14" cstate="print"/>
          <a:srcRect/>
          <a:stretch>
            <a:fillRect/>
          </a:stretch>
        </p:blipFill>
        <p:spPr bwMode="auto">
          <a:xfrm>
            <a:off x="0" y="0"/>
            <a:ext cx="10344472"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670984" y="908720"/>
            <a:ext cx="10972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670985" y="6573838"/>
            <a:ext cx="529167"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51996"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
        <p:nvSpPr>
          <p:cNvPr id="2" name="TextovéPole 1"/>
          <p:cNvSpPr txBox="1"/>
          <p:nvPr userDrawn="1"/>
        </p:nvSpPr>
        <p:spPr>
          <a:xfrm>
            <a:off x="7608168" y="6525344"/>
            <a:ext cx="4583832" cy="369332"/>
          </a:xfrm>
          <a:prstGeom prst="rect">
            <a:avLst/>
          </a:prstGeom>
          <a:solidFill>
            <a:srgbClr val="1E1D1B"/>
          </a:solidFill>
        </p:spPr>
        <p:txBody>
          <a:bodyPr wrap="square" rtlCol="0">
            <a:spAutoFit/>
          </a:bodyPr>
          <a:lstStyle/>
          <a:p>
            <a:r>
              <a:rPr lang="en-GB" b="1" dirty="0">
                <a:solidFill>
                  <a:schemeClr val="bg1"/>
                </a:solidFill>
                <a:latin typeface="Calibri" panose="020F0502020204030204" pitchFamily="34" charset="0"/>
              </a:rPr>
              <a:t>          https://crocs.fi.muni.cz  @CRoCS_MUNI</a:t>
            </a:r>
          </a:p>
        </p:txBody>
      </p:sp>
      <p:sp>
        <p:nvSpPr>
          <p:cNvPr id="3" name="Obdélník 2"/>
          <p:cNvSpPr/>
          <p:nvPr userDrawn="1"/>
        </p:nvSpPr>
        <p:spPr>
          <a:xfrm>
            <a:off x="6600056" y="6138169"/>
            <a:ext cx="5760640" cy="431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7" r:id="rId11"/>
    <p:sldLayoutId id="2147483748" r:id="rId12"/>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ive.google.com/file/d/14hI33_RZI8qyvAUI4_FIXlK3Q6iMmHB9/view?usp=shari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eb.archive.org/web/20180721010834/http:/techmeonline.com/most-used-smart-card-commands-apdu/"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racle.com/technetwork/java/javacard/index.html"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jpeg"/><Relationship Id="rId4" Type="http://schemas.openxmlformats.org/officeDocument/2006/relationships/image" Target="../media/image17.png"/></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hyperlink" Target="http://www.g10code.de/p-card.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ourceforge.net/projects/jopenpgpcard/" TargetMode="Externa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png"/></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0.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1.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chapter/10.1007/978-3-031-54409-5_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petrs/jcAIDScan"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fi.muni.cz/~xsvenda/jcsuppor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ekladata.com/IHWNXUB-yernblD2sdiK1zxxQco/5_javacard.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lobalplatform.org/specificationscard.asp"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ithub.com/martinpaljak/GlobalPlatformPro/blob/next/tests/sce70.sh"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6.xml.rels><?xml version="1.0" encoding="UTF-8" standalone="yes"?>
<Relationships xmlns="http://schemas.openxmlformats.org/package/2006/relationships"><Relationship Id="rId2" Type="http://schemas.openxmlformats.org/officeDocument/2006/relationships/hyperlink" Target="http://ekladata.com/IHWNXUB-yernblD2sdiK1zxxQco/5_javacard.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3" Type="http://schemas.openxmlformats.org/officeDocument/2006/relationships/hyperlink" Target="https://spoon.gforge.inria.fr/" TargetMode="External"/><Relationship Id="rId2" Type="http://schemas.openxmlformats.org/officeDocument/2006/relationships/hyperlink" Target="https://github.com/lzaoral/JCProfilerNex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hyperlink" Target="http://www.sos.cs.ru.nl/applications/smartcards/firewalltester/"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github.com/ph4r05/javacard-gradle-template" TargetMode="External"/><Relationship Id="rId7" Type="http://schemas.openxmlformats.org/officeDocument/2006/relationships/hyperlink" Target="https://github.com/OpenCryptoProject/JCMathLib" TargetMode="External"/><Relationship Id="rId2" Type="http://schemas.openxmlformats.org/officeDocument/2006/relationships/hyperlink" Target="https://github.com/martinpaljak/ant-javacard" TargetMode="External"/><Relationship Id="rId1" Type="http://schemas.openxmlformats.org/officeDocument/2006/relationships/slideLayout" Target="../slideLayouts/slideLayout2.xml"/><Relationship Id="rId6" Type="http://schemas.openxmlformats.org/officeDocument/2006/relationships/hyperlink" Target="https://github.com/EnigmaBridge/javacard-curated-list" TargetMode="External"/><Relationship Id="rId5" Type="http://schemas.openxmlformats.org/officeDocument/2006/relationships/hyperlink" Target="https://jcardsim.org/" TargetMode="External"/><Relationship Id="rId4" Type="http://schemas.openxmlformats.org/officeDocument/2006/relationships/hyperlink" Target="https://github.com/martinpaljak/AppletPlayground" TargetMode="Externa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s://github.com/martinpaljak/GlobalPlatformPro" TargetMode="External"/><Relationship Id="rId2" Type="http://schemas.openxmlformats.org/officeDocument/2006/relationships/hyperlink" Target="https://github.com/martinpaljak/AppletPlayground"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a:t>PV204 Security technologies</a:t>
            </a:r>
            <a:endParaRPr lang="cs-CZ" dirty="0"/>
          </a:p>
        </p:txBody>
      </p:sp>
      <p:sp>
        <p:nvSpPr>
          <p:cNvPr id="3075" name="Podnadpis 2"/>
          <p:cNvSpPr>
            <a:spLocks noGrp="1"/>
          </p:cNvSpPr>
          <p:nvPr>
            <p:ph type="subTitle" idx="1"/>
          </p:nvPr>
        </p:nvSpPr>
        <p:spPr>
          <a:xfrm>
            <a:off x="479376" y="3284984"/>
            <a:ext cx="7632245" cy="1080120"/>
          </a:xfrm>
        </p:spPr>
        <p:txBody>
          <a:bodyPr/>
          <a:lstStyle/>
          <a:p>
            <a:r>
              <a:rPr lang="en-GB" dirty="0" err="1"/>
              <a:t>JavaCard</a:t>
            </a:r>
            <a:r>
              <a:rPr lang="en-GB" dirty="0"/>
              <a:t> - programming secure elements</a:t>
            </a:r>
          </a:p>
        </p:txBody>
      </p:sp>
      <p:pic>
        <p:nvPicPr>
          <p:cNvPr id="8" name="Obrázek 7">
            <a:extLst>
              <a:ext uri="{FF2B5EF4-FFF2-40B4-BE49-F238E27FC236}">
                <a16:creationId xmlns:a16="http://schemas.microsoft.com/office/drawing/2014/main" id="{F54E0BA9-1A03-4880-95FF-7A92EF8C34C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7808" y="5098923"/>
            <a:ext cx="479636" cy="479636"/>
          </a:xfrm>
          <a:prstGeom prst="rect">
            <a:avLst/>
          </a:prstGeom>
        </p:spPr>
      </p:pic>
      <p:pic>
        <p:nvPicPr>
          <p:cNvPr id="9" name="Obrázek 8">
            <a:extLst>
              <a:ext uri="{FF2B5EF4-FFF2-40B4-BE49-F238E27FC236}">
                <a16:creationId xmlns:a16="http://schemas.microsoft.com/office/drawing/2014/main" id="{11BC704C-8ECB-41D7-B24B-74A9FEE9E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569" y="5167863"/>
            <a:ext cx="341759" cy="341759"/>
          </a:xfrm>
          <a:prstGeom prst="rect">
            <a:avLst/>
          </a:prstGeom>
        </p:spPr>
      </p:pic>
      <p:sp>
        <p:nvSpPr>
          <p:cNvPr id="10" name="Zástupný symbol pro text 3">
            <a:extLst>
              <a:ext uri="{FF2B5EF4-FFF2-40B4-BE49-F238E27FC236}">
                <a16:creationId xmlns:a16="http://schemas.microsoft.com/office/drawing/2014/main" id="{615BA8DC-1FE4-43F0-B44E-83F30312B1C1}"/>
              </a:ext>
            </a:extLst>
          </p:cNvPr>
          <p:cNvSpPr txBox="1">
            <a:spLocks/>
          </p:cNvSpPr>
          <p:nvPr/>
        </p:nvSpPr>
        <p:spPr bwMode="auto">
          <a:xfrm>
            <a:off x="327534" y="5661620"/>
            <a:ext cx="8560184" cy="647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eaLnBrk="0" fontAlgn="base" hangingPunct="0">
              <a:spcBef>
                <a:spcPct val="20000"/>
              </a:spcBef>
              <a:spcAft>
                <a:spcPct val="0"/>
              </a:spcAft>
              <a:buClr>
                <a:srgbClr val="1E4485"/>
              </a:buClr>
              <a:buSzPct val="100000"/>
              <a:buFont typeface="Arial" charset="0"/>
              <a:buNone/>
              <a:defRPr sz="1800" b="0" kern="1200">
                <a:solidFill>
                  <a:srgbClr val="1E4485"/>
                </a:solidFill>
                <a:latin typeface="+mn-lt"/>
                <a:ea typeface="+mn-ea"/>
                <a:cs typeface="+mn-cs"/>
              </a:defRPr>
            </a:lvl1pPr>
            <a:lvl2pPr marL="457200" indent="0" algn="l" rtl="0" eaLnBrk="0" fontAlgn="base" hangingPunct="0">
              <a:spcBef>
                <a:spcPct val="20000"/>
              </a:spcBef>
              <a:spcAft>
                <a:spcPct val="0"/>
              </a:spcAft>
              <a:buSzPct val="100000"/>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b="1" dirty="0"/>
              <a:t>P</a:t>
            </a:r>
            <a:r>
              <a:rPr lang="en-US" b="1" dirty="0" err="1"/>
              <a:t>etr</a:t>
            </a:r>
            <a:r>
              <a:rPr lang="en-US" b="1" dirty="0"/>
              <a:t> </a:t>
            </a:r>
            <a:r>
              <a:rPr lang="cs-CZ" b="1" dirty="0" err="1"/>
              <a:t>Švenda</a:t>
            </a:r>
            <a:r>
              <a:rPr lang="cs-CZ" b="1" dirty="0"/>
              <a:t> </a:t>
            </a:r>
            <a:r>
              <a:rPr lang="en-GB" i="1" dirty="0"/>
              <a:t> </a:t>
            </a:r>
            <a:r>
              <a:rPr lang="cs-CZ" i="1" dirty="0"/>
              <a:t>       </a:t>
            </a:r>
            <a:r>
              <a:rPr lang="cs-CZ" b="1" i="1" dirty="0"/>
              <a:t>svenda@fi.muni.cz</a:t>
            </a:r>
            <a:r>
              <a:rPr lang="en-GB" b="1" i="1" dirty="0"/>
              <a:t>        @</a:t>
            </a:r>
            <a:r>
              <a:rPr lang="en-GB" b="1" i="1" dirty="0" err="1"/>
              <a:t>rngsec</a:t>
            </a:r>
            <a:r>
              <a:rPr lang="cs-CZ" b="1" dirty="0"/>
              <a:t> </a:t>
            </a:r>
            <a:endParaRPr lang="en-GB" b="1" dirty="0"/>
          </a:p>
          <a:p>
            <a:r>
              <a:rPr lang="en-GB" dirty="0"/>
              <a:t>Centre for Research on Cryptography and Security, </a:t>
            </a:r>
            <a:r>
              <a:rPr lang="en-US" dirty="0"/>
              <a:t>Masaryk University</a:t>
            </a:r>
          </a:p>
          <a:p>
            <a:endParaRPr lang="en-GB" dirty="0"/>
          </a:p>
          <a:p>
            <a:r>
              <a:rPr lang="cs-CZ" dirty="0"/>
              <a:t>	</a:t>
            </a:r>
            <a:endParaRPr lang="en-GB" dirty="0"/>
          </a:p>
          <a:p>
            <a:endParaRPr lang="cs-CZ" dirty="0"/>
          </a:p>
        </p:txBody>
      </p:sp>
      <p:sp>
        <p:nvSpPr>
          <p:cNvPr id="2" name="TextovéPole 1">
            <a:extLst>
              <a:ext uri="{FF2B5EF4-FFF2-40B4-BE49-F238E27FC236}">
                <a16:creationId xmlns:a16="http://schemas.microsoft.com/office/drawing/2014/main" id="{9DA2426B-A6FD-4E2E-BB29-F4CC7BE3A3C6}"/>
              </a:ext>
            </a:extLst>
          </p:cNvPr>
          <p:cNvSpPr txBox="1"/>
          <p:nvPr/>
        </p:nvSpPr>
        <p:spPr>
          <a:xfrm>
            <a:off x="0" y="6165304"/>
            <a:ext cx="9405203" cy="646331"/>
          </a:xfrm>
          <a:prstGeom prst="rect">
            <a:avLst/>
          </a:prstGeom>
          <a:solidFill>
            <a:schemeClr val="bg1"/>
          </a:solidFill>
        </p:spPr>
        <p:txBody>
          <a:bodyPr wrap="none" rtlCol="0">
            <a:spAutoFit/>
          </a:bodyPr>
          <a:lstStyle/>
          <a:p>
            <a:r>
              <a:rPr lang="en-GB" i="1" dirty="0"/>
              <a:t>Please comment on slides with anything unclear, incorrect or suggestions for improvement</a:t>
            </a:r>
          </a:p>
          <a:p>
            <a:r>
              <a:rPr lang="en-GB" i="1">
                <a:hlinkClick r:id="rId5"/>
              </a:rPr>
              <a:t>https://drive.google.com/file/d/14hI33_RZI8qyvAUI4_FIXlK3Q6iMmHB9/view?usp=sharing</a:t>
            </a:r>
            <a:endParaRPr lang="en-GB"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EC0C6C8D-A98F-4B70-9756-25EDB37AD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938" y="485736"/>
            <a:ext cx="3412779" cy="6255631"/>
          </a:xfrm>
          <a:prstGeom prst="rect">
            <a:avLst/>
          </a:prstGeom>
        </p:spPr>
      </p:pic>
      <p:pic>
        <p:nvPicPr>
          <p:cNvPr id="1271814" name="Picture 6" descr="apdu"/>
          <p:cNvPicPr>
            <a:picLocks noChangeAspect="1" noChangeArrowheads="1"/>
          </p:cNvPicPr>
          <p:nvPr/>
        </p:nvPicPr>
        <p:blipFill>
          <a:blip r:embed="rId5">
            <a:extLst>
              <a:ext uri="{28A0092B-C50C-407E-A947-70E740481C1C}">
                <a14:useLocalDpi xmlns:a14="http://schemas.microsoft.com/office/drawing/2010/main" val="0"/>
              </a:ext>
            </a:extLst>
          </a:blip>
          <a:srcRect t="12675" r="6277" b="7042"/>
          <a:stretch>
            <a:fillRect/>
          </a:stretch>
        </p:blipFill>
        <p:spPr bwMode="auto">
          <a:xfrm>
            <a:off x="5808664"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a:t>APDU (Application Protocol Data Unit)</a:t>
            </a:r>
          </a:p>
        </p:txBody>
      </p:sp>
      <p:sp>
        <p:nvSpPr>
          <p:cNvPr id="1271813" name="Rectangle 5"/>
          <p:cNvSpPr>
            <a:spLocks noGrp="1" noChangeArrowheads="1"/>
          </p:cNvSpPr>
          <p:nvPr>
            <p:ph type="body" idx="1"/>
          </p:nvPr>
        </p:nvSpPr>
        <p:spPr/>
        <p:txBody>
          <a:bodyPr/>
          <a:lstStyle/>
          <a:p>
            <a:r>
              <a:rPr lang="en-US" altLang="cs-CZ" sz="2000" dirty="0"/>
              <a:t>APDU is basic logical communication datagram</a:t>
            </a:r>
          </a:p>
          <a:p>
            <a:pPr lvl="1"/>
            <a:r>
              <a:rPr lang="en-US" altLang="cs-CZ" sz="1800" dirty="0"/>
              <a:t>header (5 bytes) and up to ~256 bytes of user data </a:t>
            </a:r>
          </a:p>
          <a:p>
            <a:r>
              <a:rPr lang="en-US" altLang="cs-CZ" sz="2000" dirty="0"/>
              <a:t>Format specified in ISO7816-4</a:t>
            </a:r>
          </a:p>
          <a:p>
            <a:r>
              <a:rPr lang="en-US" altLang="cs-CZ" sz="2000" dirty="0"/>
              <a:t>Header/Data format</a:t>
            </a:r>
          </a:p>
          <a:p>
            <a:pPr lvl="1"/>
            <a:r>
              <a:rPr lang="en-US" altLang="cs-CZ" sz="1800" dirty="0"/>
              <a:t>CLA – instruction class</a:t>
            </a:r>
          </a:p>
          <a:p>
            <a:pPr lvl="1"/>
            <a:r>
              <a:rPr lang="en-US" altLang="cs-CZ" sz="1800" dirty="0"/>
              <a:t>INS – instruction number</a:t>
            </a:r>
          </a:p>
          <a:p>
            <a:pPr lvl="1"/>
            <a:r>
              <a:rPr lang="en-US" altLang="cs-CZ" sz="1800" dirty="0"/>
              <a:t>P1, P2 – optional data</a:t>
            </a:r>
          </a:p>
          <a:p>
            <a:pPr lvl="1"/>
            <a:r>
              <a:rPr lang="en-US" altLang="cs-CZ" sz="1800" dirty="0" err="1"/>
              <a:t>Lc</a:t>
            </a:r>
            <a:r>
              <a:rPr lang="en-US" altLang="cs-CZ" sz="1800" dirty="0"/>
              <a:t> – length of incoming data</a:t>
            </a:r>
          </a:p>
          <a:p>
            <a:pPr lvl="1"/>
            <a:r>
              <a:rPr lang="en-US" altLang="cs-CZ" sz="1800" dirty="0"/>
              <a:t>Data – user data</a:t>
            </a:r>
          </a:p>
          <a:p>
            <a:pPr lvl="1"/>
            <a:r>
              <a:rPr lang="en-US" altLang="cs-CZ" sz="1800" dirty="0"/>
              <a:t>Le – length of the expected output data</a:t>
            </a:r>
          </a:p>
          <a:p>
            <a:r>
              <a:rPr lang="en-US" altLang="cs-CZ" sz="2000" dirty="0"/>
              <a:t>Some values of CLA/INS/P1/P2 standardized (better interoperability)</a:t>
            </a:r>
          </a:p>
          <a:p>
            <a:pPr lvl="1"/>
            <a:r>
              <a:rPr lang="en-GB" sz="1600" dirty="0">
                <a:hlinkClick r:id="rId6"/>
              </a:rPr>
              <a:t>https://web.archive.org/web/20180721010834/http://techmeonline.com/most-used-smart-card-commands-apdu/</a:t>
            </a:r>
            <a:endParaRPr lang="en-US" altLang="cs-CZ" sz="1600" dirty="0"/>
          </a:p>
          <a:p>
            <a:r>
              <a:rPr lang="en-US" altLang="cs-CZ" sz="2000" dirty="0"/>
              <a:t>Custom values used by application developer (y</a:t>
            </a:r>
            <a:r>
              <a:rPr lang="en-GB" sz="2000" dirty="0"/>
              <a:t>our own API</a:t>
            </a:r>
            <a:r>
              <a:rPr lang="en-US" altLang="cs-CZ" sz="2000" dirty="0"/>
              <a:t>)</a:t>
            </a:r>
          </a:p>
        </p:txBody>
      </p:sp>
      <p:sp>
        <p:nvSpPr>
          <p:cNvPr id="6" name="Zástupný symbol pro zápatí 5"/>
          <p:cNvSpPr>
            <a:spLocks noGrp="1"/>
          </p:cNvSpPr>
          <p:nvPr>
            <p:ph type="ftr" sz="quarter" idx="3"/>
          </p:nvPr>
        </p:nvSpPr>
        <p:spPr>
          <a:xfrm>
            <a:off x="911424" y="6572250"/>
            <a:ext cx="4408289" cy="285750"/>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Tree>
    <p:custDataLst>
      <p:tags r:id="rId1"/>
    </p:custDataLst>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1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1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181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181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18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altLang="cs-CZ"/>
              <a:t>Developing simple PKI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100</a:t>
            </a:fld>
            <a:endParaRPr lang="cs-CZ" dirty="0"/>
          </a:p>
        </p:txBody>
      </p:sp>
    </p:spTree>
    <p:extLst>
      <p:ext uri="{BB962C8B-B14F-4D97-AF65-F5344CB8AC3E}">
        <p14:creationId xmlns:p14="http://schemas.microsoft.com/office/powerpoint/2010/main" val="17111875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r>
              <a:rPr lang="en-US" altLang="cs-CZ" dirty="0"/>
              <a:t>PKI-relevant </a:t>
            </a:r>
            <a:r>
              <a:rPr lang="en-US" altLang="cs-CZ" dirty="0" err="1"/>
              <a:t>JavaCard</a:t>
            </a:r>
            <a:r>
              <a:rPr lang="en-US" altLang="cs-CZ" dirty="0"/>
              <a:t> API</a:t>
            </a:r>
          </a:p>
        </p:txBody>
      </p:sp>
      <p:sp>
        <p:nvSpPr>
          <p:cNvPr id="1235971" name="Rectangle 3"/>
          <p:cNvSpPr>
            <a:spLocks noGrp="1" noChangeArrowheads="1"/>
          </p:cNvSpPr>
          <p:nvPr>
            <p:ph type="body" idx="1"/>
          </p:nvPr>
        </p:nvSpPr>
        <p:spPr/>
        <p:txBody>
          <a:bodyPr/>
          <a:lstStyle/>
          <a:p>
            <a:r>
              <a:rPr lang="en-US" altLang="cs-CZ" dirty="0"/>
              <a:t>Access controlled by PIN</a:t>
            </a:r>
          </a:p>
          <a:p>
            <a:pPr lvl="1"/>
            <a:r>
              <a:rPr lang="en-US" altLang="cs-CZ" b="1" dirty="0" err="1">
                <a:solidFill>
                  <a:srgbClr val="0070C0"/>
                </a:solidFill>
                <a:latin typeface="Courier New" panose="02070309020205020404" pitchFamily="49" charset="0"/>
                <a:cs typeface="Courier New" panose="02070309020205020404" pitchFamily="49" charset="0"/>
              </a:rPr>
              <a:t>javacard.security.OwnerPIN</a:t>
            </a:r>
            <a:r>
              <a:rPr lang="en-US" altLang="cs-CZ" dirty="0"/>
              <a:t> </a:t>
            </a:r>
          </a:p>
          <a:p>
            <a:r>
              <a:rPr lang="en-US" altLang="cs-CZ" dirty="0"/>
              <a:t>Asymmetric cryptography keys</a:t>
            </a:r>
          </a:p>
          <a:p>
            <a:pPr lvl="1"/>
            <a:r>
              <a:rPr lang="en-US" altLang="cs-CZ" dirty="0" err="1"/>
              <a:t>javacard.security.KeyPair</a:t>
            </a:r>
            <a:r>
              <a:rPr lang="en-US" altLang="cs-CZ" dirty="0"/>
              <a:t>, </a:t>
            </a:r>
            <a:r>
              <a:rPr lang="en-US" altLang="cs-CZ" dirty="0" err="1"/>
              <a:t>PublicKey</a:t>
            </a:r>
            <a:r>
              <a:rPr lang="en-US" altLang="cs-CZ" dirty="0"/>
              <a:t>, </a:t>
            </a:r>
            <a:r>
              <a:rPr lang="en-US" altLang="cs-CZ" dirty="0" err="1"/>
              <a:t>PrivateKey</a:t>
            </a:r>
            <a:endParaRPr lang="en-US" altLang="cs-CZ" dirty="0"/>
          </a:p>
          <a:p>
            <a:r>
              <a:rPr lang="en-US" altLang="cs-CZ" dirty="0"/>
              <a:t>Digital signatures</a:t>
            </a:r>
          </a:p>
          <a:p>
            <a:pPr lvl="1"/>
            <a:r>
              <a:rPr lang="en-US" altLang="cs-CZ" dirty="0" err="1"/>
              <a:t>javacard.security.Signature</a:t>
            </a:r>
            <a:endParaRPr lang="en-US" altLang="cs-CZ" dirty="0"/>
          </a:p>
          <a:p>
            <a:r>
              <a:rPr lang="en-US" altLang="cs-CZ" dirty="0"/>
              <a:t>Asymmetric encryption</a:t>
            </a:r>
          </a:p>
          <a:p>
            <a:pPr lvl="1"/>
            <a:r>
              <a:rPr lang="en-US" altLang="cs-CZ" dirty="0" err="1"/>
              <a:t>javacard.security.Cipher</a:t>
            </a:r>
            <a:endParaRPr lang="en-US" altLang="cs-CZ" dirty="0"/>
          </a:p>
          <a:p>
            <a:endParaRPr lang="en-US" altLang="cs-CZ" dirty="0"/>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101</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64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p:txBody>
          <a:bodyPr/>
          <a:lstStyle/>
          <a:p>
            <a:r>
              <a:rPr lang="en-US" altLang="cs-CZ"/>
              <a:t>PIN verification functionality</a:t>
            </a:r>
          </a:p>
        </p:txBody>
      </p:sp>
      <p:sp>
        <p:nvSpPr>
          <p:cNvPr id="1238019"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javacard.framework.OwnerPIN</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Management functions (available for “admin”)</a:t>
            </a:r>
          </a:p>
          <a:p>
            <a:pPr lvl="1"/>
            <a:r>
              <a:rPr lang="en-US" altLang="cs-CZ" dirty="0"/>
              <a:t>Create PIN (new </a:t>
            </a:r>
            <a:r>
              <a:rPr lang="en-US" altLang="cs-CZ" dirty="0" err="1"/>
              <a:t>OwnerPIN</a:t>
            </a:r>
            <a:r>
              <a:rPr lang="en-US" altLang="cs-CZ" dirty="0"/>
              <a:t>())</a:t>
            </a:r>
          </a:p>
          <a:p>
            <a:pPr lvl="1"/>
            <a:r>
              <a:rPr lang="en-US" altLang="cs-CZ" dirty="0"/>
              <a:t>Set initial PIN value (</a:t>
            </a:r>
            <a:r>
              <a:rPr lang="en-US" altLang="cs-CZ" dirty="0" err="1"/>
              <a:t>OwnerPIN.update</a:t>
            </a:r>
            <a:r>
              <a:rPr lang="en-US" altLang="cs-CZ" dirty="0"/>
              <a:t>())</a:t>
            </a:r>
          </a:p>
          <a:p>
            <a:pPr lvl="1"/>
            <a:r>
              <a:rPr lang="en-US" altLang="cs-CZ" dirty="0"/>
              <a:t>Unblock PIN (</a:t>
            </a:r>
            <a:r>
              <a:rPr lang="en-US" altLang="cs-CZ" dirty="0" err="1"/>
              <a:t>OwnerPIN</a:t>
            </a:r>
            <a:r>
              <a:rPr lang="en-US" altLang="cs-CZ" dirty="0"/>
              <a:t>. </a:t>
            </a:r>
            <a:r>
              <a:rPr lang="en-US" altLang="cs-CZ" dirty="0" err="1"/>
              <a:t>resetAndUnblock</a:t>
            </a:r>
            <a:r>
              <a:rPr lang="en-US" altLang="cs-CZ" dirty="0"/>
              <a:t>())</a:t>
            </a:r>
          </a:p>
          <a:p>
            <a:r>
              <a:rPr lang="en-US" altLang="cs-CZ" dirty="0"/>
              <a:t>Common usage functions (available to user)</a:t>
            </a:r>
          </a:p>
          <a:p>
            <a:pPr lvl="1"/>
            <a:r>
              <a:rPr lang="en-US" altLang="cs-CZ" dirty="0"/>
              <a:t>Verify supplied PIN (</a:t>
            </a:r>
            <a:r>
              <a:rPr lang="en-US" altLang="cs-CZ" dirty="0" err="1"/>
              <a:t>OwnerPIN.check</a:t>
            </a:r>
            <a:r>
              <a:rPr lang="en-US" altLang="cs-CZ" dirty="0"/>
              <a:t>())</a:t>
            </a:r>
          </a:p>
          <a:p>
            <a:pPr lvl="1"/>
            <a:r>
              <a:rPr lang="en-US" altLang="cs-CZ" dirty="0"/>
              <a:t>Check if was verified (</a:t>
            </a:r>
            <a:r>
              <a:rPr lang="en-US" altLang="cs-CZ" dirty="0" err="1"/>
              <a:t>OwnerPIN.isValidated</a:t>
            </a:r>
            <a:r>
              <a:rPr lang="en-US" altLang="cs-CZ" dirty="0"/>
              <a:t>())</a:t>
            </a:r>
          </a:p>
          <a:p>
            <a:pPr lvl="1"/>
            <a:r>
              <a:rPr lang="en-US" altLang="cs-CZ" dirty="0"/>
              <a:t>Get remaining tries (</a:t>
            </a:r>
            <a:r>
              <a:rPr lang="en-US" altLang="cs-CZ" dirty="0" err="1"/>
              <a:t>OwnerPIN.getTriesRemaining</a:t>
            </a:r>
            <a:r>
              <a:rPr lang="en-US" altLang="cs-CZ" dirty="0"/>
              <a:t>())</a:t>
            </a:r>
          </a:p>
          <a:p>
            <a:pPr lvl="1"/>
            <a:r>
              <a:rPr lang="en-US" altLang="cs-CZ" dirty="0"/>
              <a:t>Set new value (</a:t>
            </a:r>
            <a:r>
              <a:rPr lang="en-US" altLang="cs-CZ" dirty="0" err="1"/>
              <a:t>OwnerPIN.update</a:t>
            </a:r>
            <a:r>
              <a:rPr lang="en-US" altLang="cs-CZ"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102</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18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80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801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801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801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8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p:txBody>
          <a:bodyPr/>
          <a:lstStyle/>
          <a:p>
            <a:r>
              <a:rPr lang="en-US" altLang="cs-CZ"/>
              <a:t>PIN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25732" name="Rectangle 4"/>
          <p:cNvSpPr>
            <a:spLocks noChangeArrowheads="1"/>
          </p:cNvSpPr>
          <p:nvPr/>
        </p:nvSpPr>
        <p:spPr bwMode="auto">
          <a:xfrm>
            <a:off x="2027239" y="1988841"/>
            <a:ext cx="6840537" cy="3095625"/>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z="1600" dirty="0">
                <a:solidFill>
                  <a:srgbClr val="007F00"/>
                </a:solidFill>
              </a:rPr>
              <a:t>// CREATE PIN OBJECT (try limit == 5, max. PIN length == 4) </a:t>
            </a:r>
          </a:p>
          <a:p>
            <a:r>
              <a:rPr lang="en-US" altLang="cs-CZ" sz="1600" dirty="0" err="1">
                <a:solidFill>
                  <a:srgbClr val="000000"/>
                </a:solidFill>
              </a:rPr>
              <a:t>OwnerPIN</a:t>
            </a:r>
            <a:r>
              <a:rPr lang="en-US" altLang="cs-CZ" sz="1600" dirty="0">
                <a:solidFill>
                  <a:srgbClr val="808080"/>
                </a:solidFill>
              </a:rPr>
              <a:t> </a:t>
            </a:r>
            <a:r>
              <a:rPr lang="en-US" altLang="cs-CZ" sz="1600" dirty="0" err="1">
                <a:solidFill>
                  <a:srgbClr val="000000"/>
                </a:solidFill>
              </a:rPr>
              <a:t>m_pin</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7F"/>
                </a:solidFill>
              </a:rPr>
              <a:t>new</a:t>
            </a:r>
            <a:r>
              <a:rPr lang="en-US" altLang="cs-CZ" sz="1600" dirty="0">
                <a:solidFill>
                  <a:srgbClr val="808080"/>
                </a:solidFill>
              </a:rPr>
              <a:t> </a:t>
            </a:r>
            <a:r>
              <a:rPr lang="en-US" altLang="cs-CZ" sz="1600" dirty="0" err="1">
                <a:solidFill>
                  <a:srgbClr val="000000"/>
                </a:solidFill>
              </a:rPr>
              <a:t>OwnerPIN</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5</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4</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SET CORRECT PIN VALUE </a:t>
            </a:r>
          </a:p>
          <a:p>
            <a:r>
              <a:rPr lang="en-US" altLang="cs-CZ" sz="1600" dirty="0" err="1">
                <a:solidFill>
                  <a:srgbClr val="000000"/>
                </a:solidFill>
              </a:rPr>
              <a:t>m_pin.update</a:t>
            </a:r>
            <a:r>
              <a:rPr lang="en-US" altLang="cs-CZ" sz="1600" dirty="0">
                <a:solidFill>
                  <a:srgbClr val="000000"/>
                </a:solidFill>
              </a:rPr>
              <a:t>(INIT_PIN,</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INIT_PIN.length</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VERIFY CORRECTNESS OF SUPPLIED PIN</a:t>
            </a:r>
          </a:p>
          <a:p>
            <a:r>
              <a:rPr lang="en-US" altLang="cs-CZ" sz="1600" dirty="0" err="1">
                <a:solidFill>
                  <a:srgbClr val="00007F"/>
                </a:solidFill>
              </a:rPr>
              <a:t>boolean</a:t>
            </a:r>
            <a:r>
              <a:rPr lang="en-US" altLang="cs-CZ" sz="1600" dirty="0">
                <a:solidFill>
                  <a:srgbClr val="808080"/>
                </a:solidFill>
              </a:rPr>
              <a:t> </a:t>
            </a:r>
            <a:r>
              <a:rPr lang="en-US" altLang="cs-CZ" sz="1600" dirty="0">
                <a:solidFill>
                  <a:srgbClr val="000000"/>
                </a:solidFill>
              </a:rPr>
              <a:t>correct</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m_pin.check</a:t>
            </a:r>
            <a:r>
              <a:rPr lang="en-US" altLang="cs-CZ" sz="1600" dirty="0">
                <a:solidFill>
                  <a:srgbClr val="000000"/>
                </a:solidFill>
              </a:rPr>
              <a:t>(</a:t>
            </a:r>
            <a:r>
              <a:rPr lang="en-US" altLang="cs-CZ" sz="1600" dirty="0" err="1">
                <a:solidFill>
                  <a:srgbClr val="000000"/>
                </a:solidFill>
              </a:rPr>
              <a:t>array_with_pin</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array_with_pin.length</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GET REMAING PIN TRIES</a:t>
            </a:r>
          </a:p>
          <a:p>
            <a:r>
              <a:rPr lang="en-US" altLang="cs-CZ" sz="1600" dirty="0">
                <a:solidFill>
                  <a:srgbClr val="00007F"/>
                </a:solidFill>
              </a:rPr>
              <a:t>byte</a:t>
            </a:r>
            <a:r>
              <a:rPr lang="en-US" altLang="cs-CZ" sz="1600" dirty="0">
                <a:solidFill>
                  <a:srgbClr val="808080"/>
                </a:solidFill>
              </a:rPr>
              <a:t> </a:t>
            </a:r>
            <a:r>
              <a:rPr lang="en-US" altLang="cs-CZ" sz="1600" dirty="0">
                <a:solidFill>
                  <a:srgbClr val="000000"/>
                </a:solidFill>
              </a:rPr>
              <a:t>j</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m_pin.getTriesRemaining</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RESET PIN RETRY COUNTER AND UNBLOCK IF BLOCKED</a:t>
            </a:r>
          </a:p>
          <a:p>
            <a:r>
              <a:rPr lang="en-US" altLang="cs-CZ" sz="1600" dirty="0" err="1">
                <a:solidFill>
                  <a:srgbClr val="000000"/>
                </a:solidFill>
              </a:rPr>
              <a:t>m_pin.resetAndUnblock</a:t>
            </a:r>
            <a:r>
              <a:rPr lang="en-US" altLang="cs-CZ" sz="1600" dirty="0">
                <a:solidFill>
                  <a:srgbClr val="000000"/>
                </a:solidFill>
              </a:rPr>
              <a: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103</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86887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p:txBody>
          <a:bodyPr/>
          <a:lstStyle/>
          <a:p>
            <a:r>
              <a:rPr lang="en-US" altLang="cs-CZ"/>
              <a:t>Digital signature</a:t>
            </a:r>
          </a:p>
        </p:txBody>
      </p:sp>
      <p:sp>
        <p:nvSpPr>
          <p:cNvPr id="1244163" name="Rectangle 3"/>
          <p:cNvSpPr>
            <a:spLocks noGrp="1" noChangeArrowheads="1"/>
          </p:cNvSpPr>
          <p:nvPr>
            <p:ph type="body" idx="1"/>
          </p:nvPr>
        </p:nvSpPr>
        <p:spPr/>
        <p:txBody>
          <a:bodyPr/>
          <a:lstStyle/>
          <a:p>
            <a:r>
              <a:rPr lang="en-US" altLang="cs-CZ" dirty="0"/>
              <a:t>Management functions</a:t>
            </a:r>
          </a:p>
          <a:p>
            <a:pPr lvl="1"/>
            <a:r>
              <a:rPr lang="en-US" altLang="cs-CZ" dirty="0"/>
              <a:t>Generate new key pair (</a:t>
            </a:r>
            <a:r>
              <a:rPr lang="en-US" altLang="cs-CZ" dirty="0" err="1"/>
              <a:t>KeyPair</a:t>
            </a:r>
            <a:r>
              <a:rPr lang="en-US" altLang="cs-CZ" dirty="0"/>
              <a:t>().</a:t>
            </a:r>
            <a:r>
              <a:rPr lang="en-US" altLang="cs-CZ" dirty="0" err="1"/>
              <a:t>genKeyPair</a:t>
            </a:r>
            <a:r>
              <a:rPr lang="en-US" altLang="cs-CZ" dirty="0"/>
              <a:t>())</a:t>
            </a:r>
          </a:p>
          <a:p>
            <a:pPr lvl="1"/>
            <a:r>
              <a:rPr lang="en-US" altLang="cs-CZ" dirty="0"/>
              <a:t>Export public key (</a:t>
            </a:r>
            <a:r>
              <a:rPr lang="en-US" altLang="cs-CZ" dirty="0" err="1"/>
              <a:t>KeyPair</a:t>
            </a:r>
            <a:r>
              <a:rPr lang="en-US" altLang="cs-CZ" dirty="0"/>
              <a:t>().</a:t>
            </a:r>
            <a:r>
              <a:rPr lang="en-US" altLang="cs-CZ" dirty="0" err="1"/>
              <a:t>getPublic</a:t>
            </a:r>
            <a:r>
              <a:rPr lang="en-US" altLang="cs-CZ" dirty="0"/>
              <a:t>())</a:t>
            </a:r>
          </a:p>
          <a:p>
            <a:pPr lvl="1"/>
            <a:r>
              <a:rPr lang="en-US" altLang="cs-CZ" dirty="0"/>
              <a:t>(export private key) (</a:t>
            </a:r>
            <a:r>
              <a:rPr lang="en-US" altLang="cs-CZ" dirty="0" err="1"/>
              <a:t>KeyPair</a:t>
            </a:r>
            <a:r>
              <a:rPr lang="en-US" altLang="cs-CZ" dirty="0"/>
              <a:t>().</a:t>
            </a:r>
            <a:r>
              <a:rPr lang="en-US" altLang="cs-CZ" dirty="0" err="1"/>
              <a:t>getPrivate</a:t>
            </a:r>
            <a:r>
              <a:rPr lang="en-US" altLang="cs-CZ" dirty="0"/>
              <a:t>())</a:t>
            </a:r>
          </a:p>
          <a:p>
            <a:pPr lvl="1"/>
            <a:r>
              <a:rPr lang="en-US" altLang="cs-CZ" dirty="0"/>
              <a:t>create Signature object (</a:t>
            </a:r>
            <a:r>
              <a:rPr lang="en-US" altLang="cs-CZ" dirty="0" err="1"/>
              <a:t>Signature.getInstance</a:t>
            </a:r>
            <a:r>
              <a:rPr lang="en-US" altLang="cs-CZ" dirty="0"/>
              <a:t>())</a:t>
            </a:r>
          </a:p>
          <a:p>
            <a:pPr lvl="1"/>
            <a:r>
              <a:rPr lang="en-US" altLang="cs-CZ" dirty="0" err="1"/>
              <a:t>init</a:t>
            </a:r>
            <a:r>
              <a:rPr lang="en-US" altLang="cs-CZ" dirty="0"/>
              <a:t> with public/private key (</a:t>
            </a:r>
            <a:r>
              <a:rPr lang="en-US" altLang="cs-CZ" dirty="0" err="1"/>
              <a:t>Signature.init</a:t>
            </a:r>
            <a:r>
              <a:rPr lang="en-US" altLang="cs-CZ" dirty="0"/>
              <a:t>())</a:t>
            </a:r>
          </a:p>
          <a:p>
            <a:r>
              <a:rPr lang="en-US" altLang="cs-CZ" dirty="0"/>
              <a:t>Common usage functions</a:t>
            </a:r>
          </a:p>
          <a:p>
            <a:pPr lvl="1"/>
            <a:r>
              <a:rPr lang="en-US" altLang="cs-CZ" dirty="0"/>
              <a:t>sign message (</a:t>
            </a:r>
            <a:r>
              <a:rPr lang="en-US" altLang="cs-CZ" dirty="0" err="1"/>
              <a:t>Signature.update</a:t>
            </a:r>
            <a:r>
              <a:rPr lang="en-US" altLang="cs-CZ" dirty="0"/>
              <a:t>(), </a:t>
            </a:r>
            <a:r>
              <a:rPr lang="en-US" altLang="cs-CZ" dirty="0" err="1"/>
              <a:t>Signature.sign</a:t>
            </a:r>
            <a:r>
              <a:rPr lang="en-US" altLang="cs-CZ" dirty="0"/>
              <a:t>())</a:t>
            </a:r>
          </a:p>
          <a:p>
            <a:pPr lvl="1"/>
            <a:r>
              <a:rPr lang="en-US" altLang="cs-CZ" dirty="0"/>
              <a:t>verify signature (</a:t>
            </a:r>
            <a:r>
              <a:rPr lang="en-US" altLang="cs-CZ" dirty="0" err="1"/>
              <a:t>Signature.update</a:t>
            </a:r>
            <a:r>
              <a:rPr lang="en-US" altLang="cs-CZ" dirty="0"/>
              <a:t>(),verify()) </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104</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303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41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41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4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p:txBody>
          <a:bodyPr/>
          <a:lstStyle/>
          <a:p>
            <a:r>
              <a:rPr lang="en-US" altLang="cs-CZ"/>
              <a:t>On-card asymmetric key generation</a:t>
            </a:r>
          </a:p>
        </p:txBody>
      </p:sp>
      <p:sp>
        <p:nvSpPr>
          <p:cNvPr id="1267715"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javacard.security.KeyPair</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Key pair is generated directly on smart card</a:t>
            </a:r>
          </a:p>
          <a:p>
            <a:pPr lvl="1"/>
            <a:r>
              <a:rPr lang="en-US" altLang="cs-CZ" dirty="0"/>
              <a:t>very good entropy source (TRNG)</a:t>
            </a:r>
          </a:p>
          <a:p>
            <a:pPr lvl="1"/>
            <a:r>
              <a:rPr lang="en-US" altLang="cs-CZ" dirty="0"/>
              <a:t>private key never leaves the card (unless you allow in code)</a:t>
            </a:r>
          </a:p>
          <a:p>
            <a:pPr lvl="1"/>
            <a:r>
              <a:rPr lang="en-US" altLang="cs-CZ" dirty="0"/>
              <a:t>fast sign/verify operation</a:t>
            </a:r>
          </a:p>
          <a:p>
            <a:r>
              <a:rPr lang="en-US" altLang="cs-CZ" dirty="0"/>
              <a:t>But who is sending data to sign/decrypt?</a:t>
            </a:r>
          </a:p>
          <a:p>
            <a:pPr lvl="1"/>
            <a:r>
              <a:rPr lang="en-US" altLang="cs-CZ" dirty="0"/>
              <a:t>protect signature method by </a:t>
            </a:r>
            <a:r>
              <a:rPr lang="en-US" altLang="cs-CZ" dirty="0" err="1"/>
              <a:t>PIN.isValidated</a:t>
            </a:r>
            <a:r>
              <a:rPr lang="en-US" altLang="cs-CZ" dirty="0"/>
              <a:t>() check </a:t>
            </a:r>
          </a:p>
          <a:p>
            <a:pPr lvl="1"/>
            <a:r>
              <a:rPr lang="en-US" altLang="cs-CZ" dirty="0"/>
              <a:t>use secure channel to prevent injection of attacker’s message</a:t>
            </a:r>
          </a:p>
          <a:p>
            <a:pPr lvl="1"/>
            <a:r>
              <a:rPr lang="en-US" altLang="cs-CZ" dirty="0"/>
              <a:t>terminal still must be trustworthy</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105</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56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7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77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77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7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p:txBody>
          <a:bodyPr/>
          <a:lstStyle/>
          <a:p>
            <a:r>
              <a:rPr lang="en-US" altLang="cs-CZ"/>
              <a:t>Key generation - source code</a:t>
            </a:r>
          </a:p>
        </p:txBody>
      </p:sp>
      <p:sp>
        <p:nvSpPr>
          <p:cNvPr id="7" name="Zástupný symbol pro obsah 6"/>
          <p:cNvSpPr>
            <a:spLocks noGrp="1"/>
          </p:cNvSpPr>
          <p:nvPr>
            <p:ph idx="1"/>
          </p:nvPr>
        </p:nvSpPr>
        <p:spPr/>
        <p:txBody>
          <a:bodyPr/>
          <a:lstStyle/>
          <a:p>
            <a:endParaRPr 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32900" name="Rectangle 4"/>
          <p:cNvSpPr>
            <a:spLocks noChangeArrowheads="1"/>
          </p:cNvSpPr>
          <p:nvPr/>
        </p:nvSpPr>
        <p:spPr bwMode="auto">
          <a:xfrm>
            <a:off x="1992313" y="2060575"/>
            <a:ext cx="8496300" cy="3240088"/>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z="1600" dirty="0">
                <a:solidFill>
                  <a:srgbClr val="007F00"/>
                </a:solidFill>
              </a:rPr>
              <a:t>// CREATE RSA KEYS AND PAIR</a:t>
            </a:r>
          </a:p>
          <a:p>
            <a:r>
              <a:rPr lang="en-US" altLang="cs-CZ" sz="1600" dirty="0" err="1">
                <a:solidFill>
                  <a:srgbClr val="000000"/>
                </a:solidFill>
              </a:rPr>
              <a:t>m_keyPair</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7F"/>
                </a:solidFill>
              </a:rPr>
              <a:t>new</a:t>
            </a:r>
            <a:r>
              <a:rPr lang="en-US" altLang="cs-CZ" sz="1600" dirty="0">
                <a:solidFill>
                  <a:srgbClr val="808080"/>
                </a:solidFill>
              </a:rPr>
              <a:t> </a:t>
            </a:r>
            <a:r>
              <a:rPr lang="en-US" altLang="cs-CZ" sz="1600" dirty="0" err="1">
                <a:solidFill>
                  <a:srgbClr val="000000"/>
                </a:solidFill>
              </a:rPr>
              <a:t>KeyPair</a:t>
            </a:r>
            <a:r>
              <a:rPr lang="en-US" altLang="cs-CZ" sz="1600" dirty="0">
                <a:solidFill>
                  <a:srgbClr val="000000"/>
                </a:solidFill>
              </a:rPr>
              <a:t>(</a:t>
            </a:r>
            <a:r>
              <a:rPr lang="en-US" altLang="cs-CZ" sz="1600" dirty="0" err="1">
                <a:solidFill>
                  <a:srgbClr val="000000"/>
                </a:solidFill>
              </a:rPr>
              <a:t>KeyPair.ALG_RSA_CRT</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KeyBuilder.LENGTH_RSA_1024);</a:t>
            </a:r>
            <a:endParaRPr lang="en-US" altLang="cs-CZ" sz="1600" dirty="0">
              <a:solidFill>
                <a:srgbClr val="808080"/>
              </a:solidFill>
            </a:endParaRPr>
          </a:p>
          <a:p>
            <a:endParaRPr lang="en-US" altLang="cs-CZ" sz="1600" dirty="0">
              <a:solidFill>
                <a:srgbClr val="808080"/>
              </a:solidFill>
            </a:endParaRPr>
          </a:p>
          <a:p>
            <a:r>
              <a:rPr lang="en-US" altLang="cs-CZ" sz="1600" dirty="0">
                <a:solidFill>
                  <a:srgbClr val="007F00"/>
                </a:solidFill>
              </a:rPr>
              <a:t>// STARTS ON-CARD KEY GENERATION PROCESS</a:t>
            </a:r>
          </a:p>
          <a:p>
            <a:r>
              <a:rPr lang="en-US" altLang="cs-CZ" sz="1600" dirty="0" err="1">
                <a:solidFill>
                  <a:srgbClr val="000000"/>
                </a:solidFill>
              </a:rPr>
              <a:t>m_keyPair.genKeyPair</a:t>
            </a:r>
            <a:r>
              <a:rPr lang="en-US" altLang="cs-CZ" sz="1600" dirty="0">
                <a:solidFill>
                  <a:srgbClr val="000000"/>
                </a:solidFill>
              </a:rPr>
              <a:t>();</a:t>
            </a:r>
          </a:p>
          <a:p>
            <a:endParaRPr lang="en-US" altLang="cs-CZ" sz="1600" dirty="0">
              <a:solidFill>
                <a:srgbClr val="808080"/>
              </a:solidFill>
            </a:endParaRPr>
          </a:p>
          <a:p>
            <a:r>
              <a:rPr lang="en-US" altLang="cs-CZ" sz="1600" dirty="0">
                <a:solidFill>
                  <a:srgbClr val="007F00"/>
                </a:solidFill>
              </a:rPr>
              <a:t>// OBTAIN REFERENCES TO PRIVATE AND PUBLIC KEY OBJECT</a:t>
            </a:r>
          </a:p>
          <a:p>
            <a:r>
              <a:rPr lang="en-US" altLang="cs-CZ" sz="1600" dirty="0" err="1">
                <a:solidFill>
                  <a:srgbClr val="000000"/>
                </a:solidFill>
              </a:rPr>
              <a:t>m_publicKey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m_keyPair.getPublic</a:t>
            </a:r>
            <a:r>
              <a:rPr lang="en-US" altLang="cs-CZ" sz="1600" dirty="0">
                <a:solidFill>
                  <a:srgbClr val="000000"/>
                </a:solidFill>
              </a:rPr>
              <a:t>();</a:t>
            </a:r>
            <a:endParaRPr lang="en-US" altLang="cs-CZ" sz="1600" dirty="0">
              <a:solidFill>
                <a:srgbClr val="808080"/>
              </a:solidFill>
            </a:endParaRPr>
          </a:p>
          <a:p>
            <a:r>
              <a:rPr lang="en-US" altLang="cs-CZ" sz="1600" dirty="0" err="1">
                <a:solidFill>
                  <a:srgbClr val="000000"/>
                </a:solidFill>
              </a:rPr>
              <a:t>m_privateKey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m_keyPair.getPrivate</a:t>
            </a:r>
            <a:r>
              <a:rPr lang="en-US" altLang="cs-CZ" sz="1600" dirty="0">
                <a:solidFill>
                  <a:srgbClr val="000000"/>
                </a:solidFill>
              </a:rPr>
              <a:t>();</a:t>
            </a:r>
            <a:endParaRPr lang="en-US" altLang="cs-CZ" sz="1600" dirty="0">
              <a:solidFill>
                <a:srgbClr val="808080"/>
              </a:solidFill>
            </a:endParaRPr>
          </a:p>
          <a:p>
            <a:endParaRPr lang="en-US" altLang="cs-CZ" sz="1600" dirty="0">
              <a:solidFill>
                <a:srgbClr val="808080"/>
              </a:solidFill>
            </a:endParaRPr>
          </a:p>
        </p:txBody>
      </p:sp>
      <p:sp>
        <p:nvSpPr>
          <p:cNvPr id="8" name="Ohnutý roh 7"/>
          <p:cNvSpPr/>
          <p:nvPr/>
        </p:nvSpPr>
        <p:spPr>
          <a:xfrm>
            <a:off x="2539558" y="4883164"/>
            <a:ext cx="7516882" cy="1527526"/>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Example shows RSA 1024b – not recommended</a:t>
            </a:r>
          </a:p>
          <a:p>
            <a:pPr algn="ctr"/>
            <a:r>
              <a:rPr lang="en-US" altLang="cs-CZ" sz="2400" dirty="0">
                <a:solidFill>
                  <a:srgbClr val="000000"/>
                </a:solidFill>
              </a:rPr>
              <a:t>Use KeyBuilder.LENGTH_RSA_2048 instead</a:t>
            </a:r>
          </a:p>
          <a:p>
            <a:pPr algn="ctr"/>
            <a:r>
              <a:rPr lang="en-GB" sz="2400" dirty="0">
                <a:solidFill>
                  <a:schemeClr val="tx1"/>
                </a:solidFill>
              </a:rPr>
              <a:t>(But 2 APDUs are required to transmit signature back)</a:t>
            </a:r>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4882622"/>
            <a:ext cx="977206" cy="977206"/>
          </a:xfrm>
          <a:prstGeom prst="rect">
            <a:avLst/>
          </a:prstGeom>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106</a:t>
            </a:fld>
            <a:endParaRPr lang="cs-CZ" dirty="0"/>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93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r>
              <a:rPr lang="en-US" altLang="cs-CZ"/>
              <a:t>Public (private) key export/import</a:t>
            </a:r>
          </a:p>
        </p:txBody>
      </p:sp>
      <p:sp>
        <p:nvSpPr>
          <p:cNvPr id="1277955" name="Rectangle 3"/>
          <p:cNvSpPr>
            <a:spLocks noGrp="1" noChangeArrowheads="1"/>
          </p:cNvSpPr>
          <p:nvPr>
            <p:ph type="body" idx="1"/>
          </p:nvPr>
        </p:nvSpPr>
        <p:spPr/>
        <p:txBody>
          <a:bodyPr/>
          <a:lstStyle/>
          <a:p>
            <a:r>
              <a:rPr lang="en-US" altLang="cs-CZ" sz="2400" dirty="0"/>
              <a:t>Obtain algorithm-specific key object from </a:t>
            </a:r>
            <a:r>
              <a:rPr lang="en-US" altLang="cs-CZ" sz="2400" dirty="0" err="1"/>
              <a:t>KeyPair</a:t>
            </a:r>
            <a:endParaRPr lang="en-US" altLang="cs-CZ" sz="2400" dirty="0"/>
          </a:p>
          <a:p>
            <a:pPr lvl="1"/>
            <a:r>
              <a:rPr lang="en-US" altLang="cs-CZ" sz="2000" dirty="0"/>
              <a:t>e.g., </a:t>
            </a:r>
            <a:r>
              <a:rPr lang="en-US" altLang="cs-CZ" sz="2000" dirty="0" err="1"/>
              <a:t>RSAPublicKey</a:t>
            </a:r>
            <a:r>
              <a:rPr lang="en-US" altLang="cs-CZ" sz="2000" dirty="0"/>
              <a:t> </a:t>
            </a:r>
            <a:r>
              <a:rPr lang="en-US" altLang="cs-CZ" sz="2000" dirty="0" err="1"/>
              <a:t>pubKey</a:t>
            </a:r>
            <a:r>
              <a:rPr lang="en-US" altLang="cs-CZ" sz="2000" dirty="0"/>
              <a:t> = </a:t>
            </a:r>
            <a:r>
              <a:rPr lang="en-US" altLang="cs-CZ" sz="2000" dirty="0" err="1"/>
              <a:t>keyPair.getPublic</a:t>
            </a:r>
            <a:r>
              <a:rPr lang="en-US" altLang="cs-CZ" sz="2000" dirty="0"/>
              <a:t>();</a:t>
            </a:r>
          </a:p>
          <a:p>
            <a:pPr lvl="1"/>
            <a:r>
              <a:rPr lang="en-US" altLang="cs-CZ" sz="2000" dirty="0"/>
              <a:t>get exponent and modulus </a:t>
            </a:r>
          </a:p>
          <a:p>
            <a:pPr lvl="2"/>
            <a:r>
              <a:rPr lang="en-US" altLang="cs-CZ" sz="2000" dirty="0" err="1"/>
              <a:t>getExponent</a:t>
            </a:r>
            <a:r>
              <a:rPr lang="en-US" altLang="cs-CZ" sz="2000" dirty="0"/>
              <a:t>() &amp; </a:t>
            </a:r>
            <a:r>
              <a:rPr lang="en-US" altLang="cs-CZ" sz="2000" dirty="0" err="1"/>
              <a:t>getModulus</a:t>
            </a:r>
            <a:r>
              <a:rPr lang="en-US" altLang="cs-CZ" sz="2000" dirty="0"/>
              <a:t>() methods</a:t>
            </a:r>
          </a:p>
          <a:p>
            <a:pPr lvl="1"/>
            <a:r>
              <a:rPr lang="en-US" altLang="cs-CZ" sz="2000" dirty="0"/>
              <a:t>send it back to terminal via APDU</a:t>
            </a:r>
          </a:p>
          <a:p>
            <a:r>
              <a:rPr lang="en-US" altLang="cs-CZ" sz="2400" dirty="0"/>
              <a:t>Similar situation with key import</a:t>
            </a:r>
          </a:p>
          <a:p>
            <a:pPr lvl="1"/>
            <a:r>
              <a:rPr lang="en-US" altLang="cs-CZ" sz="2000" dirty="0" err="1"/>
              <a:t>setExponent</a:t>
            </a:r>
            <a:r>
              <a:rPr lang="en-US" altLang="cs-CZ" sz="2000" dirty="0"/>
              <a:t>() &amp; </a:t>
            </a:r>
            <a:r>
              <a:rPr lang="en-US" altLang="cs-CZ" sz="2000" dirty="0" err="1"/>
              <a:t>setModulus</a:t>
            </a:r>
            <a:r>
              <a:rPr lang="en-US" altLang="cs-CZ" sz="2000" dirty="0"/>
              <a:t>() methods</a:t>
            </a:r>
          </a:p>
          <a:p>
            <a:r>
              <a:rPr lang="en-US" altLang="cs-CZ" sz="2400" dirty="0"/>
              <a:t>Private key export</a:t>
            </a:r>
          </a:p>
          <a:p>
            <a:pPr lvl="1"/>
            <a:r>
              <a:rPr lang="en-US" altLang="cs-CZ" sz="2000" dirty="0"/>
              <a:t>It is up to you if your code will allow private key export (usually not)</a:t>
            </a:r>
          </a:p>
          <a:p>
            <a:pPr lvl="1"/>
            <a:r>
              <a:rPr lang="en-US" altLang="cs-CZ" sz="2000" dirty="0"/>
              <a:t>Otherwise similar as for </a:t>
            </a:r>
            <a:r>
              <a:rPr lang="en-US" altLang="cs-CZ" sz="2000" dirty="0" err="1"/>
              <a:t>RSAPublicKey</a:t>
            </a:r>
            <a:endParaRPr lang="en-US" altLang="cs-CZ" sz="2000" dirty="0"/>
          </a:p>
          <a:p>
            <a:pPr lvl="1"/>
            <a:r>
              <a:rPr lang="en-US" altLang="cs-CZ" sz="2000" dirty="0"/>
              <a:t>more parameters with </a:t>
            </a:r>
            <a:r>
              <a:rPr lang="en-US" altLang="cs-CZ" sz="2000" dirty="0" err="1"/>
              <a:t>RSAPrivateCrtKey</a:t>
            </a:r>
            <a:r>
              <a:rPr lang="en-US" altLang="cs-CZ" sz="2000" dirty="0"/>
              <a:t> (CRT mode)</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107</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30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79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795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7795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795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795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3138" name="Rectangle 2"/>
          <p:cNvSpPr>
            <a:spLocks noGrp="1" noChangeArrowheads="1"/>
          </p:cNvSpPr>
          <p:nvPr>
            <p:ph type="title"/>
          </p:nvPr>
        </p:nvSpPr>
        <p:spPr/>
        <p:txBody>
          <a:bodyPr/>
          <a:lstStyle/>
          <a:p>
            <a:r>
              <a:rPr lang="en-US" altLang="cs-CZ"/>
              <a:t>javacard.security.Signature</a:t>
            </a:r>
          </a:p>
        </p:txBody>
      </p:sp>
      <p:sp>
        <p:nvSpPr>
          <p:cNvPr id="1243139" name="Rectangle 3"/>
          <p:cNvSpPr>
            <a:spLocks noGrp="1" noChangeArrowheads="1"/>
          </p:cNvSpPr>
          <p:nvPr>
            <p:ph type="body" idx="1"/>
          </p:nvPr>
        </p:nvSpPr>
        <p:spPr/>
        <p:txBody>
          <a:bodyPr/>
          <a:lstStyle/>
          <a:p>
            <a:r>
              <a:rPr lang="en-US" altLang="cs-CZ" sz="2400" dirty="0"/>
              <a:t>Both symmetric and asymmetric crypto signatures</a:t>
            </a:r>
          </a:p>
          <a:p>
            <a:pPr lvl="1"/>
            <a:r>
              <a:rPr lang="en-US" altLang="cs-CZ" sz="2000" dirty="0"/>
              <a:t>RSA_SHA_PKCS1 (always), ECDSA_SHA, DSA (less common) </a:t>
            </a:r>
          </a:p>
          <a:p>
            <a:pPr lvl="1"/>
            <a:r>
              <a:rPr lang="en-US" altLang="cs-CZ" sz="2000" dirty="0"/>
              <a:t>DES_MAC8_NOPAD (always), ISO9797 (common), AES (common)</a:t>
            </a:r>
          </a:p>
          <a:p>
            <a:pPr lvl="1"/>
            <a:r>
              <a:rPr lang="en-US" altLang="cs-CZ" sz="2000" dirty="0"/>
              <a:t>check in advance what your card supports (</a:t>
            </a:r>
            <a:r>
              <a:rPr lang="en-US" altLang="cs-CZ" sz="2000" dirty="0" err="1"/>
              <a:t>JCAlgTester</a:t>
            </a:r>
            <a:r>
              <a:rPr lang="en-US" altLang="cs-CZ" sz="2000" dirty="0"/>
              <a:t>)</a:t>
            </a:r>
          </a:p>
          <a:p>
            <a:r>
              <a:rPr lang="en-US" altLang="cs-CZ" sz="2400" dirty="0"/>
              <a:t>Message hashing done on card (asymmetric sign)</a:t>
            </a:r>
          </a:p>
          <a:p>
            <a:pPr lvl="1"/>
            <a:r>
              <a:rPr lang="en-US" altLang="cs-CZ" sz="2000" dirty="0"/>
              <a:t>message received in single or multiple APDUs</a:t>
            </a:r>
          </a:p>
          <a:p>
            <a:pPr lvl="1"/>
            <a:r>
              <a:rPr lang="en-US" altLang="cs-CZ" sz="2000" dirty="0" err="1"/>
              <a:t>Signature.update</a:t>
            </a:r>
            <a:r>
              <a:rPr lang="en-US" altLang="cs-CZ" sz="2000" dirty="0"/>
              <a:t>(), </a:t>
            </a:r>
            <a:r>
              <a:rPr lang="en-US" altLang="cs-CZ" sz="2000" dirty="0" err="1"/>
              <a:t>Signature.sign</a:t>
            </a:r>
            <a:r>
              <a:rPr lang="en-US" altLang="cs-CZ" sz="2000" dirty="0"/>
              <a:t>()</a:t>
            </a:r>
          </a:p>
          <a:p>
            <a:r>
              <a:rPr lang="en-US" altLang="cs-CZ" sz="2400" dirty="0"/>
              <a:t>If you need just sign of message hash</a:t>
            </a:r>
          </a:p>
          <a:p>
            <a:pPr lvl="1"/>
            <a:r>
              <a:rPr lang="en-US" altLang="cs-CZ" sz="2000" dirty="0"/>
              <a:t>use Cipher object to perform asymmetric crypto operation</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108</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95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1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31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313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31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3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p:txBody>
          <a:bodyPr/>
          <a:lstStyle/>
          <a:p>
            <a:r>
              <a:rPr lang="en-US" altLang="cs-CZ"/>
              <a:t>Signature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302532" name="Text Box 4"/>
          <p:cNvSpPr txBox="1">
            <a:spLocks noChangeArrowheads="1"/>
          </p:cNvSpPr>
          <p:nvPr/>
        </p:nvSpPr>
        <p:spPr bwMode="auto">
          <a:xfrm>
            <a:off x="2063750" y="2157413"/>
            <a:ext cx="78867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600">
                <a:solidFill>
                  <a:srgbClr val="007F00"/>
                </a:solidFill>
              </a:rPr>
              <a:t>// CREATE SIGNATURE OBJECT</a:t>
            </a:r>
          </a:p>
          <a:p>
            <a:r>
              <a:rPr lang="en-US" altLang="cs-CZ" sz="1600">
                <a:solidFill>
                  <a:srgbClr val="000000"/>
                </a:solidFill>
              </a:rPr>
              <a:t>Signature</a:t>
            </a:r>
            <a:r>
              <a:rPr lang="en-US" altLang="cs-CZ" sz="1600">
                <a:solidFill>
                  <a:srgbClr val="808080"/>
                </a:solidFill>
              </a:rPr>
              <a:t> </a:t>
            </a:r>
            <a:r>
              <a:rPr lang="en-US" altLang="cs-CZ" sz="1600">
                <a:solidFill>
                  <a:srgbClr val="000000"/>
                </a:solidFill>
              </a:rPr>
              <a:t>m_sign</a:t>
            </a:r>
            <a:r>
              <a:rPr lang="en-US" altLang="cs-CZ" sz="1600">
                <a:solidFill>
                  <a:srgbClr val="808080"/>
                </a:solidFill>
              </a:rPr>
              <a:t> </a:t>
            </a:r>
            <a:r>
              <a:rPr lang="en-US" altLang="cs-CZ" sz="1600">
                <a:solidFill>
                  <a:srgbClr val="000000"/>
                </a:solidFill>
              </a:rPr>
              <a:t>=</a:t>
            </a:r>
            <a:r>
              <a:rPr lang="en-US" altLang="cs-CZ" sz="1600">
                <a:solidFill>
                  <a:srgbClr val="808080"/>
                </a:solidFill>
              </a:rPr>
              <a:t> </a:t>
            </a:r>
            <a:r>
              <a:rPr lang="en-US" altLang="cs-CZ" sz="1600">
                <a:solidFill>
                  <a:srgbClr val="000000"/>
                </a:solidFill>
              </a:rPr>
              <a:t>Signature.getInstance(Signature.ALG_RSA_SHA_PKCS1,</a:t>
            </a:r>
            <a:r>
              <a:rPr lang="en-US" altLang="cs-CZ" sz="1600">
                <a:solidFill>
                  <a:srgbClr val="808080"/>
                </a:solidFill>
              </a:rPr>
              <a:t> </a:t>
            </a:r>
            <a:r>
              <a:rPr lang="en-US" altLang="cs-CZ" sz="1600">
                <a:solidFill>
                  <a:srgbClr val="000000"/>
                </a:solidFill>
              </a:rPr>
              <a:t>false);</a:t>
            </a:r>
            <a:endParaRPr lang="en-US" altLang="cs-CZ" sz="1600">
              <a:solidFill>
                <a:srgbClr val="808080"/>
              </a:solidFill>
            </a:endParaRPr>
          </a:p>
          <a:p>
            <a:r>
              <a:rPr lang="en-US" altLang="cs-CZ" sz="1600">
                <a:solidFill>
                  <a:srgbClr val="007F00"/>
                </a:solidFill>
              </a:rPr>
              <a:t>// INIT WITH PRIVATE KEY</a:t>
            </a:r>
          </a:p>
          <a:p>
            <a:r>
              <a:rPr lang="en-US" altLang="cs-CZ" sz="1600">
                <a:solidFill>
                  <a:srgbClr val="000000"/>
                </a:solidFill>
              </a:rPr>
              <a:t>m_sign.init(m_privateKey,</a:t>
            </a:r>
            <a:r>
              <a:rPr lang="en-US" altLang="cs-CZ" sz="1600">
                <a:solidFill>
                  <a:srgbClr val="808080"/>
                </a:solidFill>
              </a:rPr>
              <a:t> </a:t>
            </a:r>
            <a:r>
              <a:rPr lang="en-US" altLang="cs-CZ" sz="1600">
                <a:solidFill>
                  <a:srgbClr val="000000"/>
                </a:solidFill>
              </a:rPr>
              <a:t>Signature.MODE_SIGN);</a:t>
            </a:r>
            <a:endParaRPr lang="en-US" altLang="cs-CZ" sz="1600">
              <a:solidFill>
                <a:srgbClr val="808080"/>
              </a:solidFill>
            </a:endParaRPr>
          </a:p>
          <a:p>
            <a:endParaRPr lang="en-US" altLang="cs-CZ" sz="1600">
              <a:solidFill>
                <a:srgbClr val="808080"/>
              </a:solidFill>
            </a:endParaRPr>
          </a:p>
          <a:p>
            <a:r>
              <a:rPr lang="en-US" altLang="cs-CZ" sz="1600">
                <a:solidFill>
                  <a:srgbClr val="007F00"/>
                </a:solidFill>
              </a:rPr>
              <a:t>// SIGN INCOMING BUFFER</a:t>
            </a:r>
          </a:p>
          <a:p>
            <a:r>
              <a:rPr lang="en-US" altLang="cs-CZ" sz="1600">
                <a:solidFill>
                  <a:srgbClr val="000000"/>
                </a:solidFill>
              </a:rPr>
              <a:t>signLen</a:t>
            </a:r>
            <a:r>
              <a:rPr lang="en-US" altLang="cs-CZ" sz="1600">
                <a:solidFill>
                  <a:srgbClr val="808080"/>
                </a:solidFill>
              </a:rPr>
              <a:t> </a:t>
            </a:r>
            <a:r>
              <a:rPr lang="en-US" altLang="cs-CZ" sz="1600">
                <a:solidFill>
                  <a:srgbClr val="000000"/>
                </a:solidFill>
              </a:rPr>
              <a:t>=</a:t>
            </a:r>
            <a:r>
              <a:rPr lang="en-US" altLang="cs-CZ" sz="1600">
                <a:solidFill>
                  <a:srgbClr val="808080"/>
                </a:solidFill>
              </a:rPr>
              <a:t> </a:t>
            </a:r>
            <a:r>
              <a:rPr lang="en-US" altLang="cs-CZ" sz="1600">
                <a:solidFill>
                  <a:srgbClr val="000000"/>
                </a:solidFill>
              </a:rPr>
              <a:t>m_sign.sign(apdubuf,</a:t>
            </a:r>
            <a:r>
              <a:rPr lang="en-US" altLang="cs-CZ" sz="1600">
                <a:solidFill>
                  <a:srgbClr val="808080"/>
                </a:solidFill>
              </a:rPr>
              <a:t> </a:t>
            </a:r>
            <a:r>
              <a:rPr lang="en-US" altLang="cs-CZ" sz="1600">
                <a:solidFill>
                  <a:srgbClr val="000000"/>
                </a:solidFill>
              </a:rPr>
              <a:t>ISO7816.OFFSET_CDATA,</a:t>
            </a:r>
            <a:r>
              <a:rPr lang="en-US" altLang="cs-CZ" sz="1600">
                <a:solidFill>
                  <a:srgbClr val="808080"/>
                </a:solidFill>
              </a:rPr>
              <a:t> </a:t>
            </a:r>
            <a:r>
              <a:rPr lang="en-US" altLang="cs-CZ" sz="1600">
                <a:solidFill>
                  <a:srgbClr val="000000"/>
                </a:solidFill>
              </a:rPr>
              <a:t>(</a:t>
            </a:r>
            <a:r>
              <a:rPr lang="en-US" altLang="cs-CZ" sz="1600">
                <a:solidFill>
                  <a:srgbClr val="00007F"/>
                </a:solidFill>
              </a:rPr>
              <a:t>byte</a:t>
            </a:r>
            <a:r>
              <a:rPr lang="en-US" altLang="cs-CZ" sz="1600">
                <a:solidFill>
                  <a:srgbClr val="000000"/>
                </a:solidFill>
              </a:rPr>
              <a:t>)</a:t>
            </a:r>
            <a:r>
              <a:rPr lang="en-US" altLang="cs-CZ" sz="1600">
                <a:solidFill>
                  <a:srgbClr val="808080"/>
                </a:solidFill>
              </a:rPr>
              <a:t> </a:t>
            </a:r>
            <a:r>
              <a:rPr lang="en-US" altLang="cs-CZ" sz="1600">
                <a:solidFill>
                  <a:srgbClr val="000000"/>
                </a:solidFill>
              </a:rPr>
              <a:t>dataLen,</a:t>
            </a:r>
            <a:r>
              <a:rPr lang="en-US" altLang="cs-CZ" sz="1600">
                <a:solidFill>
                  <a:srgbClr val="808080"/>
                </a:solidFill>
              </a:rPr>
              <a:t> </a:t>
            </a:r>
          </a:p>
          <a:p>
            <a:r>
              <a:rPr lang="en-US" altLang="cs-CZ" sz="1600">
                <a:solidFill>
                  <a:srgbClr val="808080"/>
                </a:solidFill>
              </a:rPr>
              <a:t>                                     </a:t>
            </a:r>
            <a:r>
              <a:rPr lang="en-US" altLang="cs-CZ" sz="1600">
                <a:solidFill>
                  <a:srgbClr val="000000"/>
                </a:solidFill>
              </a:rPr>
              <a:t>m_ramArray,</a:t>
            </a:r>
            <a:r>
              <a:rPr lang="en-US" altLang="cs-CZ" sz="1600">
                <a:solidFill>
                  <a:srgbClr val="808080"/>
                </a:solidFill>
              </a:rPr>
              <a:t> </a:t>
            </a:r>
            <a:r>
              <a:rPr lang="en-US" altLang="cs-CZ" sz="1600">
                <a:solidFill>
                  <a:srgbClr val="000000"/>
                </a:solidFill>
              </a:rPr>
              <a:t>(</a:t>
            </a:r>
            <a:r>
              <a:rPr lang="en-US" altLang="cs-CZ" sz="1600">
                <a:solidFill>
                  <a:srgbClr val="00007F"/>
                </a:solidFill>
              </a:rPr>
              <a:t>byte</a:t>
            </a:r>
            <a:r>
              <a:rPr lang="en-US" altLang="cs-CZ" sz="1600">
                <a:solidFill>
                  <a:srgbClr val="000000"/>
                </a:solidFill>
              </a:rPr>
              <a:t>)</a:t>
            </a:r>
            <a:r>
              <a:rPr lang="en-US" altLang="cs-CZ" sz="1600">
                <a:solidFill>
                  <a:srgbClr val="808080"/>
                </a:solidFill>
              </a:rPr>
              <a:t> </a:t>
            </a:r>
            <a:r>
              <a:rPr lang="en-US" altLang="cs-CZ" sz="1600">
                <a:solidFill>
                  <a:srgbClr val="007F7F"/>
                </a:solidFill>
              </a:rPr>
              <a:t>0</a:t>
            </a:r>
            <a:r>
              <a:rPr lang="en-US" altLang="cs-CZ" sz="1600">
                <a:solidFill>
                  <a:srgbClr val="000000"/>
                </a:solidFill>
              </a:rPr>
              <a:t>);</a:t>
            </a:r>
            <a:endParaRPr lang="en-US" altLang="cs-CZ" sz="1600"/>
          </a:p>
          <a:p>
            <a:endParaRPr lang="en-US" altLang="cs-CZ" sz="160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109</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27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92674"/>
            <a:ext cx="9144000" cy="2904174"/>
          </a:xfrm>
          <a:prstGeom prst="rect">
            <a:avLst/>
          </a:prstGeom>
        </p:spPr>
      </p:pic>
      <p:sp>
        <p:nvSpPr>
          <p:cNvPr id="1188866" name="Rectangle 2"/>
          <p:cNvSpPr>
            <a:spLocks noGrp="1" noChangeArrowheads="1"/>
          </p:cNvSpPr>
          <p:nvPr>
            <p:ph type="ctrTitle"/>
          </p:nvPr>
        </p:nvSpPr>
        <p:spPr/>
        <p:txBody>
          <a:bodyPr/>
          <a:lstStyle/>
          <a:p>
            <a:r>
              <a:rPr lang="en-US" altLang="cs-CZ" dirty="0" err="1"/>
              <a:t>JavaCard</a:t>
            </a:r>
            <a:r>
              <a:rPr lang="en-US" altLang="cs-CZ" dirty="0"/>
              <a:t> basics</a:t>
            </a:r>
          </a:p>
        </p:txBody>
      </p:sp>
      <p:sp>
        <p:nvSpPr>
          <p:cNvPr id="7" name="Podnadpis 6"/>
          <p:cNvSpPr>
            <a:spLocks noGrp="1"/>
          </p:cNvSpPr>
          <p:nvPr>
            <p:ph type="subTitle" idx="1"/>
          </p:nvPr>
        </p:nvSpPr>
        <p:spPr/>
        <p:txBody>
          <a:bodyPr/>
          <a:lstStyle/>
          <a:p>
            <a:endParaRPr lang="cs-CZ" dirty="0"/>
          </a:p>
        </p:txBody>
      </p:sp>
      <p:sp>
        <p:nvSpPr>
          <p:cNvPr id="6" name="Zástupný symbol pro zápatí 5"/>
          <p:cNvSpPr>
            <a:spLocks noGrp="1"/>
          </p:cNvSpPr>
          <p:nvPr>
            <p:ph type="ftr" sz="quarter" idx="12"/>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1"/>
          </p:nvPr>
        </p:nvSpPr>
        <p:spPr/>
        <p:txBody>
          <a:bodyPr/>
          <a:lstStyle/>
          <a:p>
            <a:fld id="{E37A9633-68B8-4EFC-BDD0-D52B95C8A4D2}" type="slidenum">
              <a:rPr lang="cs-CZ" altLang="cs-CZ" smtClean="0"/>
              <a:pPr/>
              <a:t>11</a:t>
            </a:fld>
            <a:endParaRPr lang="cs-CZ" altLang="cs-CZ"/>
          </a:p>
        </p:txBody>
      </p:sp>
      <p:pic>
        <p:nvPicPr>
          <p:cNvPr id="8" name="Picture 4" descr="226px-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908720"/>
            <a:ext cx="1576983" cy="283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071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p:txBody>
          <a:bodyPr/>
          <a:lstStyle/>
          <a:p>
            <a:r>
              <a:rPr lang="en-US" altLang="cs-CZ"/>
              <a:t>Asymmetric encryption </a:t>
            </a:r>
          </a:p>
        </p:txBody>
      </p:sp>
      <p:sp>
        <p:nvSpPr>
          <p:cNvPr id="1247235" name="Rectangle 3"/>
          <p:cNvSpPr>
            <a:spLocks noGrp="1" noChangeArrowheads="1"/>
          </p:cNvSpPr>
          <p:nvPr>
            <p:ph type="body" idx="1"/>
          </p:nvPr>
        </p:nvSpPr>
        <p:spPr/>
        <p:txBody>
          <a:bodyPr/>
          <a:lstStyle/>
          <a:p>
            <a:r>
              <a:rPr lang="en-US" altLang="cs-CZ" dirty="0" err="1"/>
              <a:t>javacardx.crypto.Cipher</a:t>
            </a:r>
            <a:endParaRPr lang="en-US" altLang="cs-CZ" dirty="0"/>
          </a:p>
          <a:p>
            <a:r>
              <a:rPr lang="en-US" altLang="cs-CZ" dirty="0"/>
              <a:t>Usage similar to Signature object</a:t>
            </a:r>
          </a:p>
          <a:p>
            <a:pPr lvl="1"/>
            <a:r>
              <a:rPr lang="en-US" altLang="cs-CZ" dirty="0"/>
              <a:t>generate key pair</a:t>
            </a:r>
          </a:p>
          <a:p>
            <a:pPr lvl="1"/>
            <a:r>
              <a:rPr lang="en-US" altLang="cs-CZ" dirty="0"/>
              <a:t>export/import public key</a:t>
            </a:r>
          </a:p>
          <a:p>
            <a:pPr lvl="1"/>
            <a:r>
              <a:rPr lang="en-US" altLang="cs-CZ" dirty="0"/>
              <a:t>initialize Key and set mode (MODE_ENCRYPT/DECRYPT)</a:t>
            </a:r>
          </a:p>
          <a:p>
            <a:pPr lvl="1"/>
            <a:r>
              <a:rPr lang="en-US" altLang="cs-CZ" dirty="0"/>
              <a:t>process incoming data (</a:t>
            </a:r>
            <a:r>
              <a:rPr lang="en-US" altLang="cs-CZ" dirty="0" err="1"/>
              <a:t>Cipher.update</a:t>
            </a:r>
            <a:r>
              <a:rPr lang="en-US" altLang="cs-CZ" dirty="0"/>
              <a:t>(), </a:t>
            </a:r>
            <a:r>
              <a:rPr lang="en-US" altLang="cs-CZ" dirty="0" err="1"/>
              <a:t>doFinal</a:t>
            </a:r>
            <a:r>
              <a:rPr lang="en-US" altLang="cs-CZ" dirty="0"/>
              <a:t>())</a:t>
            </a:r>
          </a:p>
          <a:p>
            <a:r>
              <a:rPr lang="en-US" altLang="cs-CZ" dirty="0"/>
              <a:t>Supported algorithms </a:t>
            </a:r>
          </a:p>
          <a:p>
            <a:pPr lvl="1"/>
            <a:r>
              <a:rPr lang="en-US" altLang="cs-CZ" dirty="0"/>
              <a:t>RSA_NOPAD (always), RSA_PKCS1 (almost always)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81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723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72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p:txBody>
          <a:bodyPr/>
          <a:lstStyle/>
          <a:p>
            <a:r>
              <a:rPr lang="en-US" altLang="cs-CZ"/>
              <a:t>Demo - symmetric cryptography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111</a:t>
            </a:fld>
            <a:endParaRPr lang="cs-CZ" dirty="0"/>
          </a:p>
        </p:txBody>
      </p:sp>
    </p:spTree>
    <p:extLst>
      <p:ext uri="{BB962C8B-B14F-4D97-AF65-F5344CB8AC3E}">
        <p14:creationId xmlns:p14="http://schemas.microsoft.com/office/powerpoint/2010/main" val="17175335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p:txBody>
          <a:bodyPr/>
          <a:lstStyle/>
          <a:p>
            <a:r>
              <a:rPr lang="en-US" altLang="cs-CZ"/>
              <a:t>Random numbers </a:t>
            </a:r>
          </a:p>
        </p:txBody>
      </p:sp>
      <p:sp>
        <p:nvSpPr>
          <p:cNvPr id="1303555"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javacard.security.RandomData</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Two versions of random generator</a:t>
            </a:r>
          </a:p>
          <a:p>
            <a:pPr lvl="1"/>
            <a:r>
              <a:rPr lang="en-US" altLang="cs-CZ" dirty="0"/>
              <a:t>ALG_SECURE_RANDOM (truly random)</a:t>
            </a:r>
          </a:p>
          <a:p>
            <a:pPr lvl="1"/>
            <a:r>
              <a:rPr lang="cs-CZ" altLang="cs-CZ" dirty="0"/>
              <a:t>ALG_PSEUDO_RANDOM</a:t>
            </a:r>
            <a:r>
              <a:rPr lang="en-US" altLang="cs-CZ" dirty="0"/>
              <a:t> (deterministic from seed)</a:t>
            </a:r>
          </a:p>
          <a:p>
            <a:r>
              <a:rPr lang="en-US" altLang="cs-CZ" dirty="0"/>
              <a:t>Generate random block</a:t>
            </a:r>
          </a:p>
          <a:p>
            <a:pPr lvl="1"/>
            <a:r>
              <a:rPr lang="en-US" altLang="cs-CZ" dirty="0" err="1"/>
              <a:t>RandomData.generateData</a:t>
            </a:r>
            <a:r>
              <a:rPr lang="en-US" altLang="cs-CZ" dirty="0"/>
              <a:t>()</a:t>
            </a:r>
          </a:p>
          <a:p>
            <a:r>
              <a:rPr lang="en-US" altLang="cs-CZ" dirty="0"/>
              <a:t>Very fast and high quality output</a:t>
            </a:r>
          </a:p>
          <a:p>
            <a:pPr lvl="1"/>
            <a:r>
              <a:rPr lang="en-US" altLang="cs-CZ" dirty="0"/>
              <a:t>bottleneck is usually card-to-terminal link</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112</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36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35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3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p:txBody>
          <a:bodyPr/>
          <a:lstStyle/>
          <a:p>
            <a:r>
              <a:rPr lang="en-US" altLang="cs-CZ"/>
              <a:t>RandomData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34949" name="Text Box 5"/>
          <p:cNvSpPr txBox="1">
            <a:spLocks noChangeArrowheads="1"/>
          </p:cNvSpPr>
          <p:nvPr/>
        </p:nvSpPr>
        <p:spPr bwMode="auto">
          <a:xfrm>
            <a:off x="1803400" y="2565400"/>
            <a:ext cx="8864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cs-CZ">
                <a:solidFill>
                  <a:srgbClr val="00007F"/>
                </a:solidFill>
              </a:rPr>
              <a:t>private</a:t>
            </a:r>
            <a:r>
              <a:rPr lang="it-IT" altLang="cs-CZ" b="0">
                <a:solidFill>
                  <a:srgbClr val="808080"/>
                </a:solidFill>
              </a:rPr>
              <a:t> </a:t>
            </a:r>
            <a:r>
              <a:rPr lang="it-IT" altLang="cs-CZ" b="0">
                <a:solidFill>
                  <a:srgbClr val="000000"/>
                </a:solidFill>
              </a:rPr>
              <a:t>RandomData</a:t>
            </a:r>
            <a:r>
              <a:rPr lang="it-IT" altLang="cs-CZ" b="0">
                <a:solidFill>
                  <a:srgbClr val="808080"/>
                </a:solidFill>
              </a:rPr>
              <a:t>     </a:t>
            </a:r>
            <a:r>
              <a:rPr lang="it-IT" altLang="cs-CZ" b="0">
                <a:solidFill>
                  <a:srgbClr val="000000"/>
                </a:solidFill>
              </a:rPr>
              <a:t>m_rngRandom</a:t>
            </a:r>
            <a:r>
              <a:rPr lang="it-IT" altLang="cs-CZ" b="0">
                <a:solidFill>
                  <a:srgbClr val="808080"/>
                </a:solidFill>
              </a:rPr>
              <a:t> </a:t>
            </a:r>
            <a:r>
              <a:rPr lang="it-IT" altLang="cs-CZ">
                <a:solidFill>
                  <a:srgbClr val="000000"/>
                </a:solidFill>
              </a:rPr>
              <a:t>=</a:t>
            </a:r>
            <a:r>
              <a:rPr lang="it-IT" altLang="cs-CZ" b="0">
                <a:solidFill>
                  <a:srgbClr val="808080"/>
                </a:solidFill>
              </a:rPr>
              <a:t> </a:t>
            </a:r>
            <a:r>
              <a:rPr lang="it-IT" altLang="cs-CZ" b="0">
                <a:solidFill>
                  <a:srgbClr val="000000"/>
                </a:solidFill>
              </a:rPr>
              <a:t>null</a:t>
            </a:r>
            <a:r>
              <a:rPr lang="it-IT" altLang="cs-CZ">
                <a:solidFill>
                  <a:srgbClr val="000000"/>
                </a:solidFill>
              </a:rPr>
              <a:t>;</a:t>
            </a:r>
            <a:endParaRPr lang="it-IT" altLang="cs-CZ" b="0">
              <a:solidFill>
                <a:srgbClr val="808080"/>
              </a:solidFill>
            </a:endParaRPr>
          </a:p>
          <a:p>
            <a:r>
              <a:rPr lang="en-US" altLang="cs-CZ" b="0">
                <a:solidFill>
                  <a:srgbClr val="007F00"/>
                </a:solidFill>
              </a:rPr>
              <a:t>// CREATE RNG OBJECT</a:t>
            </a:r>
          </a:p>
          <a:p>
            <a:r>
              <a:rPr lang="en-US" altLang="cs-CZ" b="0">
                <a:solidFill>
                  <a:srgbClr val="000000"/>
                </a:solidFill>
              </a:rPr>
              <a:t>m_rngRandom</a:t>
            </a:r>
            <a:r>
              <a:rPr lang="en-US" altLang="cs-CZ" b="0">
                <a:solidFill>
                  <a:srgbClr val="808080"/>
                </a:solidFill>
              </a:rPr>
              <a:t> </a:t>
            </a:r>
            <a:r>
              <a:rPr lang="en-US" altLang="cs-CZ">
                <a:solidFill>
                  <a:srgbClr val="000000"/>
                </a:solidFill>
              </a:rPr>
              <a:t>=</a:t>
            </a:r>
            <a:r>
              <a:rPr lang="en-US" altLang="cs-CZ" b="0">
                <a:solidFill>
                  <a:srgbClr val="808080"/>
                </a:solidFill>
              </a:rPr>
              <a:t> </a:t>
            </a:r>
            <a:r>
              <a:rPr lang="en-US" altLang="cs-CZ" b="0">
                <a:solidFill>
                  <a:srgbClr val="000000"/>
                </a:solidFill>
              </a:rPr>
              <a:t>RandomData</a:t>
            </a:r>
            <a:r>
              <a:rPr lang="en-US" altLang="cs-CZ">
                <a:solidFill>
                  <a:srgbClr val="000000"/>
                </a:solidFill>
              </a:rPr>
              <a:t>.</a:t>
            </a:r>
            <a:r>
              <a:rPr lang="en-US" altLang="cs-CZ" b="0">
                <a:solidFill>
                  <a:srgbClr val="000000"/>
                </a:solidFill>
              </a:rPr>
              <a:t>getInstance</a:t>
            </a:r>
            <a:r>
              <a:rPr lang="en-US" altLang="cs-CZ">
                <a:solidFill>
                  <a:srgbClr val="000000"/>
                </a:solidFill>
              </a:rPr>
              <a:t>(</a:t>
            </a:r>
            <a:r>
              <a:rPr lang="en-US" altLang="cs-CZ" b="0">
                <a:solidFill>
                  <a:srgbClr val="000000"/>
                </a:solidFill>
              </a:rPr>
              <a:t>RandomData</a:t>
            </a:r>
            <a:r>
              <a:rPr lang="en-US" altLang="cs-CZ">
                <a:solidFill>
                  <a:srgbClr val="000000"/>
                </a:solidFill>
              </a:rPr>
              <a:t>.</a:t>
            </a:r>
            <a:r>
              <a:rPr lang="en-US" altLang="cs-CZ" b="0">
                <a:solidFill>
                  <a:srgbClr val="000000"/>
                </a:solidFill>
              </a:rPr>
              <a:t>ALG_SECURE_RANDOM</a:t>
            </a:r>
            <a:r>
              <a:rPr lang="en-US" altLang="cs-CZ">
                <a:solidFill>
                  <a:srgbClr val="000000"/>
                </a:solidFill>
              </a:rPr>
              <a:t>);</a:t>
            </a:r>
            <a:endParaRPr lang="en-US" altLang="cs-CZ" b="0">
              <a:solidFill>
                <a:srgbClr val="808080"/>
              </a:solidFill>
            </a:endParaRPr>
          </a:p>
          <a:p>
            <a:r>
              <a:rPr lang="en-US" altLang="cs-CZ" b="0">
                <a:solidFill>
                  <a:srgbClr val="007F00"/>
                </a:solidFill>
              </a:rPr>
              <a:t>// GENERATE RANDOM BLOCK WITH 16 BYTES</a:t>
            </a:r>
          </a:p>
          <a:p>
            <a:r>
              <a:rPr lang="en-US" altLang="cs-CZ" b="0">
                <a:solidFill>
                  <a:srgbClr val="000000"/>
                </a:solidFill>
              </a:rPr>
              <a:t>m_rngRandom</a:t>
            </a:r>
            <a:r>
              <a:rPr lang="en-US" altLang="cs-CZ">
                <a:solidFill>
                  <a:srgbClr val="000000"/>
                </a:solidFill>
              </a:rPr>
              <a:t>.</a:t>
            </a:r>
            <a:r>
              <a:rPr lang="en-US" altLang="cs-CZ" b="0">
                <a:solidFill>
                  <a:srgbClr val="000000"/>
                </a:solidFill>
              </a:rPr>
              <a:t>generateData</a:t>
            </a:r>
            <a:r>
              <a:rPr lang="en-US" altLang="cs-CZ">
                <a:solidFill>
                  <a:srgbClr val="000000"/>
                </a:solidFill>
              </a:rPr>
              <a:t>(</a:t>
            </a:r>
            <a:r>
              <a:rPr lang="en-US" altLang="cs-CZ" b="0">
                <a:solidFill>
                  <a:srgbClr val="000000"/>
                </a:solidFill>
              </a:rPr>
              <a:t>array</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b="0">
                <a:solidFill>
                  <a:srgbClr val="000000"/>
                </a:solidFill>
              </a:rPr>
              <a:t>ARRAY_ONE_BLOCK_16B</a:t>
            </a:r>
            <a:r>
              <a:rPr lang="en-US" altLang="cs-CZ">
                <a:solidFill>
                  <a:srgbClr val="000000"/>
                </a:solidFill>
              </a:rPr>
              <a:t>);</a:t>
            </a:r>
            <a:endParaRPr lang="en-US" altLang="cs-CZ" b="0">
              <a:solidFill>
                <a:srgbClr val="808080"/>
              </a:solidFill>
            </a:endParaRPr>
          </a:p>
          <a:p>
            <a:endParaRPr lang="en-US" altLang="cs-CZ" b="0"/>
          </a:p>
          <a:p>
            <a:endParaRPr lang="en-US"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113</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24292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r>
              <a:rPr lang="en-US" altLang="cs-CZ"/>
              <a:t>Key generation and initialization </a:t>
            </a:r>
          </a:p>
        </p:txBody>
      </p:sp>
      <p:sp>
        <p:nvSpPr>
          <p:cNvPr id="1251331" name="Rectangle 3"/>
          <p:cNvSpPr>
            <a:spLocks noGrp="1" noChangeArrowheads="1"/>
          </p:cNvSpPr>
          <p:nvPr>
            <p:ph type="body" idx="1"/>
          </p:nvPr>
        </p:nvSpPr>
        <p:spPr/>
        <p:txBody>
          <a:bodyPr/>
          <a:lstStyle/>
          <a:p>
            <a:r>
              <a:rPr lang="en-US" altLang="cs-CZ" dirty="0"/>
              <a:t>Allocation and initialization of the key object (</a:t>
            </a:r>
            <a:r>
              <a:rPr lang="en-US" altLang="cs-CZ" dirty="0" err="1"/>
              <a:t>KeyBuilder.buildKey</a:t>
            </a:r>
            <a:r>
              <a:rPr lang="en-US" altLang="cs-CZ" dirty="0"/>
              <a:t>())</a:t>
            </a:r>
            <a:endParaRPr lang="cs-CZ" altLang="cs-CZ" dirty="0"/>
          </a:p>
          <a:p>
            <a:r>
              <a:rPr lang="en-US" altLang="cs-CZ" dirty="0"/>
              <a:t>Receive (or generate random) key value</a:t>
            </a:r>
          </a:p>
          <a:p>
            <a:r>
              <a:rPr lang="en-US" altLang="cs-CZ" dirty="0"/>
              <a:t>Set key value (</a:t>
            </a:r>
            <a:r>
              <a:rPr lang="en-US" altLang="cs-CZ" dirty="0" err="1"/>
              <a:t>AESKey.setKey</a:t>
            </a:r>
            <a:r>
              <a:rPr lang="en-US" altLang="cs-CZ" dirty="0"/>
              <a:t>())</a:t>
            </a:r>
            <a:endParaRPr lang="cs-CZ" altLang="cs-CZ" dirty="0"/>
          </a:p>
          <a:p>
            <a:endParaRPr lang="en-US" alt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51333" name="Text Box 5"/>
          <p:cNvSpPr txBox="1">
            <a:spLocks noChangeArrowheads="1"/>
          </p:cNvSpPr>
          <p:nvPr/>
        </p:nvSpPr>
        <p:spPr bwMode="auto">
          <a:xfrm>
            <a:off x="2135189" y="3826784"/>
            <a:ext cx="820578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1600" dirty="0">
                <a:solidFill>
                  <a:srgbClr val="007F00"/>
                </a:solidFill>
              </a:rPr>
              <a:t>// …. INICIALIZATION SOMEWHERE (IN CONSTRUCT)</a:t>
            </a:r>
          </a:p>
          <a:p>
            <a:r>
              <a:rPr lang="en-US" altLang="cs-CZ" sz="1600" dirty="0">
                <a:solidFill>
                  <a:srgbClr val="007F00"/>
                </a:solidFill>
              </a:rPr>
              <a:t>// CREATE AES KEY OBJECT</a:t>
            </a:r>
          </a:p>
          <a:p>
            <a:r>
              <a:rPr lang="en-US" altLang="cs-CZ" sz="1600" dirty="0" err="1">
                <a:solidFill>
                  <a:srgbClr val="000000"/>
                </a:solidFill>
              </a:rPr>
              <a:t>AESKey</a:t>
            </a:r>
            <a:r>
              <a:rPr lang="en-US" altLang="cs-CZ" sz="1600" dirty="0">
                <a:solidFill>
                  <a:srgbClr val="808080"/>
                </a:solidFill>
              </a:rPr>
              <a:t> </a:t>
            </a:r>
            <a:r>
              <a:rPr lang="en-US" altLang="cs-CZ" sz="1600" dirty="0" err="1">
                <a:solidFill>
                  <a:srgbClr val="000000"/>
                </a:solidFill>
              </a:rPr>
              <a:t>m_desKey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err="1">
                <a:solidFill>
                  <a:srgbClr val="000000"/>
                </a:solidFill>
              </a:rPr>
              <a:t>AESKey</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KeyBuilder.buildKey</a:t>
            </a:r>
            <a:r>
              <a:rPr lang="en-US" altLang="cs-CZ" sz="1600" dirty="0">
                <a:solidFill>
                  <a:srgbClr val="000000"/>
                </a:solidFill>
              </a:rPr>
              <a:t>(</a:t>
            </a:r>
            <a:r>
              <a:rPr lang="en-US" altLang="cs-CZ" sz="1600" dirty="0" err="1">
                <a:solidFill>
                  <a:srgbClr val="000000"/>
                </a:solidFill>
              </a:rPr>
              <a:t>KeyBuilder.TYPE_AES</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00"/>
                </a:solidFill>
              </a:rPr>
              <a:t>KeyBuilder.LENGTH_AES_256,</a:t>
            </a:r>
            <a:r>
              <a:rPr lang="en-US" altLang="cs-CZ" sz="1600" dirty="0">
                <a:solidFill>
                  <a:srgbClr val="808080"/>
                </a:solidFill>
              </a:rPr>
              <a:t> </a:t>
            </a:r>
            <a:r>
              <a:rPr lang="en-US" altLang="cs-CZ" sz="1600" dirty="0">
                <a:solidFill>
                  <a:srgbClr val="00007F"/>
                </a:solidFill>
              </a:rPr>
              <a:t>false</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Generate random data to be used as key</a:t>
            </a:r>
          </a:p>
          <a:p>
            <a:r>
              <a:rPr lang="en-US" altLang="cs-CZ" sz="1600" dirty="0" err="1">
                <a:solidFill>
                  <a:srgbClr val="000000"/>
                </a:solidFill>
              </a:rPr>
              <a:t>m_rngRandom.generateData</a:t>
            </a:r>
            <a:r>
              <a:rPr lang="en-US" altLang="cs-CZ" sz="1600" dirty="0">
                <a:solidFill>
                  <a:srgbClr val="000000"/>
                </a:solidFill>
              </a:rPr>
              <a:t>(array,</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KeyBuilder</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KeyBuilder.LENGTH_AES_256/</a:t>
            </a:r>
            <a:r>
              <a:rPr lang="en-US" altLang="cs-CZ" sz="1600" dirty="0">
                <a:solidFill>
                  <a:srgbClr val="007F7F"/>
                </a:solidFill>
              </a:rPr>
              <a:t>8</a:t>
            </a:r>
            <a:r>
              <a:rPr lang="en-US" altLang="cs-CZ" sz="1600" dirty="0">
                <a:solidFill>
                  <a:srgbClr val="000000"/>
                </a:solidFill>
              </a:rPr>
              <a:t>);</a:t>
            </a:r>
            <a:endParaRPr lang="en-US" altLang="cs-CZ" sz="1600" dirty="0">
              <a:solidFill>
                <a:srgbClr val="808080"/>
              </a:solidFill>
            </a:endParaRPr>
          </a:p>
          <a:p>
            <a:endParaRPr lang="en-US" altLang="cs-CZ" sz="1600" dirty="0">
              <a:solidFill>
                <a:srgbClr val="808080"/>
              </a:solidFill>
            </a:endParaRPr>
          </a:p>
          <a:p>
            <a:r>
              <a:rPr lang="en-US" altLang="cs-CZ" sz="1600" dirty="0">
                <a:solidFill>
                  <a:srgbClr val="007F00"/>
                </a:solidFill>
              </a:rPr>
              <a:t>// SET KEY VALUE</a:t>
            </a:r>
          </a:p>
          <a:p>
            <a:r>
              <a:rPr lang="en-US" altLang="cs-CZ" sz="1600" dirty="0" err="1">
                <a:solidFill>
                  <a:srgbClr val="000000"/>
                </a:solidFill>
              </a:rPr>
              <a:t>m_aesKey.setKey</a:t>
            </a:r>
            <a:r>
              <a:rPr lang="en-US" altLang="cs-CZ" sz="1600" dirty="0">
                <a:solidFill>
                  <a:srgbClr val="000000"/>
                </a:solidFill>
              </a:rPr>
              <a:t>(array,</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endParaRPr lang="en-US" altLang="cs-CZ" sz="16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114</a:t>
            </a:fld>
            <a:endParaRPr lang="cs-CZ"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92524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p:txBody>
          <a:bodyPr/>
          <a:lstStyle/>
          <a:p>
            <a:r>
              <a:rPr lang="en-US" altLang="cs-CZ"/>
              <a:t>Symmetric cryptography encryption</a:t>
            </a:r>
          </a:p>
        </p:txBody>
      </p:sp>
      <p:sp>
        <p:nvSpPr>
          <p:cNvPr id="1239043"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javacard.security.Cipher</a:t>
            </a:r>
            <a:r>
              <a:rPr lang="en-US" altLang="cs-CZ" b="1" dirty="0">
                <a:solidFill>
                  <a:srgbClr val="0070C0"/>
                </a:solidFill>
                <a:latin typeface="Courier New" panose="02070309020205020404" pitchFamily="49" charset="0"/>
                <a:cs typeface="Courier New" panose="02070309020205020404" pitchFamily="49" charset="0"/>
              </a:rPr>
              <a:t> </a:t>
            </a:r>
          </a:p>
          <a:p>
            <a:r>
              <a:rPr lang="en-US" altLang="cs-CZ" dirty="0"/>
              <a:t>Allocate and initialize cipher object </a:t>
            </a:r>
          </a:p>
          <a:p>
            <a:pPr lvl="1"/>
            <a:r>
              <a:rPr lang="en-US" altLang="cs-CZ" dirty="0" err="1"/>
              <a:t>Cipher.getInstance</a:t>
            </a:r>
            <a:r>
              <a:rPr lang="en-US" altLang="cs-CZ" dirty="0"/>
              <a:t>(), </a:t>
            </a:r>
            <a:r>
              <a:rPr lang="en-US" altLang="cs-CZ" dirty="0" err="1"/>
              <a:t>Cipher.init</a:t>
            </a:r>
            <a:r>
              <a:rPr lang="en-US" altLang="cs-CZ" dirty="0"/>
              <a:t>()</a:t>
            </a:r>
            <a:endParaRPr lang="cs-CZ" altLang="cs-CZ" dirty="0"/>
          </a:p>
          <a:p>
            <a:r>
              <a:rPr lang="en-US" altLang="cs-CZ" dirty="0"/>
              <a:t>Encrypt or decrypt data </a:t>
            </a:r>
          </a:p>
          <a:p>
            <a:pPr lvl="1"/>
            <a:r>
              <a:rPr lang="en-US" altLang="cs-CZ" dirty="0" err="1"/>
              <a:t>Cipher.update</a:t>
            </a:r>
            <a:r>
              <a:rPr lang="en-US" altLang="cs-CZ" dirty="0"/>
              <a:t>(), </a:t>
            </a:r>
            <a:r>
              <a:rPr lang="en-US" altLang="cs-CZ" dirty="0" err="1"/>
              <a:t>Cipher.doFinal</a:t>
            </a:r>
            <a:r>
              <a:rPr lang="en-US" altLang="cs-CZ" dirty="0"/>
              <a:t>()</a:t>
            </a:r>
            <a:endParaRPr lang="cs-CZ" altLang="cs-CZ" dirty="0"/>
          </a:p>
          <a:p>
            <a:endParaRPr lang="en-US" altLang="cs-CZ" dirty="0"/>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115</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34617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p:txBody>
          <a:bodyPr/>
          <a:lstStyle/>
          <a:p>
            <a:r>
              <a:rPr lang="en-US" altLang="cs-CZ" dirty="0"/>
              <a:t>Encryption with 3DES – source code</a:t>
            </a:r>
          </a:p>
        </p:txBody>
      </p:sp>
      <p:sp>
        <p:nvSpPr>
          <p:cNvPr id="7" name="Zástupný symbol pro obsah 6"/>
          <p:cNvSpPr>
            <a:spLocks noGrp="1"/>
          </p:cNvSpPr>
          <p:nvPr>
            <p:ph idx="1"/>
          </p:nvPr>
        </p:nvSpPr>
        <p:spPr/>
        <p:txBody>
          <a:bodyPr/>
          <a:lstStyle/>
          <a:p>
            <a:endParaRPr lang="cs-CZ"/>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304580" name="Text Box 4"/>
          <p:cNvSpPr txBox="1">
            <a:spLocks noChangeArrowheads="1"/>
          </p:cNvSpPr>
          <p:nvPr/>
        </p:nvSpPr>
        <p:spPr bwMode="auto">
          <a:xfrm>
            <a:off x="1991544" y="1844824"/>
            <a:ext cx="78025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1200" dirty="0">
                <a:solidFill>
                  <a:srgbClr val="007F00"/>
                </a:solidFill>
              </a:rPr>
              <a:t>// INIT CIPHER WITH KEY FOR ENCRYPT DIRECTION</a:t>
            </a:r>
          </a:p>
          <a:p>
            <a:r>
              <a:rPr lang="en-US" altLang="cs-CZ" sz="1200" dirty="0" err="1">
                <a:solidFill>
                  <a:srgbClr val="000000"/>
                </a:solidFill>
              </a:rPr>
              <a:t>m_encryptCipher.init</a:t>
            </a:r>
            <a:r>
              <a:rPr lang="en-US" altLang="cs-CZ" sz="1200" dirty="0">
                <a:solidFill>
                  <a:srgbClr val="000000"/>
                </a:solidFill>
              </a:rPr>
              <a:t>(</a:t>
            </a:r>
            <a:r>
              <a:rPr lang="en-US" altLang="cs-CZ" sz="1200" dirty="0" err="1">
                <a:solidFill>
                  <a:srgbClr val="000000"/>
                </a:solidFill>
              </a:rPr>
              <a:t>m_desKey</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Cipher.MODE_ENCRYPT</a:t>
            </a:r>
            <a:r>
              <a:rPr lang="en-US" altLang="cs-CZ" sz="1200" dirty="0">
                <a:solidFill>
                  <a:srgbClr val="000000"/>
                </a:solidFill>
              </a:rPr>
              <a:t>);</a:t>
            </a:r>
            <a:endParaRPr lang="en-US" altLang="cs-CZ" sz="1200" dirty="0">
              <a:solidFill>
                <a:srgbClr val="808080"/>
              </a:solidFill>
            </a:endParaRPr>
          </a:p>
          <a:p>
            <a:r>
              <a:rPr lang="en-US" altLang="cs-CZ" sz="1200" dirty="0">
                <a:solidFill>
                  <a:srgbClr val="007F00"/>
                </a:solidFill>
              </a:rPr>
              <a:t>//….</a:t>
            </a:r>
          </a:p>
          <a:p>
            <a:endParaRPr lang="en-US" altLang="cs-CZ" sz="1200" dirty="0">
              <a:solidFill>
                <a:srgbClr val="808080"/>
              </a:solidFill>
            </a:endParaRPr>
          </a:p>
          <a:p>
            <a:r>
              <a:rPr lang="en-US" altLang="cs-CZ" sz="1200" dirty="0">
                <a:solidFill>
                  <a:srgbClr val="007F00"/>
                </a:solidFill>
              </a:rPr>
              <a:t>// ENCRYPT INCOMING BUFFER</a:t>
            </a:r>
          </a:p>
          <a:p>
            <a:r>
              <a:rPr lang="en-US" altLang="cs-CZ" sz="1200" dirty="0">
                <a:solidFill>
                  <a:srgbClr val="00007F"/>
                </a:solidFill>
              </a:rPr>
              <a:t>void</a:t>
            </a:r>
            <a:r>
              <a:rPr lang="en-US" altLang="cs-CZ" sz="1200" dirty="0">
                <a:solidFill>
                  <a:srgbClr val="808080"/>
                </a:solidFill>
              </a:rPr>
              <a:t> </a:t>
            </a:r>
            <a:r>
              <a:rPr lang="en-US" altLang="cs-CZ" sz="1200" dirty="0">
                <a:solidFill>
                  <a:srgbClr val="000000"/>
                </a:solidFill>
              </a:rPr>
              <a:t>Encrypt(APDU</a:t>
            </a:r>
            <a:r>
              <a:rPr lang="en-US" altLang="cs-CZ" sz="1200" dirty="0">
                <a:solidFill>
                  <a:srgbClr val="808080"/>
                </a:solidFill>
              </a:rPr>
              <a:t> </a:t>
            </a:r>
            <a:r>
              <a:rPr lang="en-US" altLang="cs-CZ" sz="1200" dirty="0" err="1">
                <a:solidFill>
                  <a:srgbClr val="000000"/>
                </a:solidFill>
              </a:rPr>
              <a:t>apdu</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endParaRPr lang="en-US" altLang="cs-CZ" sz="1200" dirty="0">
              <a:solidFill>
                <a:srgbClr val="808080"/>
              </a:solidFill>
            </a:endParaRPr>
          </a:p>
          <a:p>
            <a:r>
              <a:rPr lang="en-US" altLang="cs-CZ" sz="1200" dirty="0">
                <a:solidFill>
                  <a:srgbClr val="808080"/>
                </a:solidFill>
              </a:rPr>
              <a:t>      </a:t>
            </a:r>
            <a:r>
              <a:rPr lang="en-US" altLang="cs-CZ" sz="1200" dirty="0">
                <a:solidFill>
                  <a:srgbClr val="000000"/>
                </a:solidFill>
              </a:rPr>
              <a:t>byte[]</a:t>
            </a:r>
            <a:r>
              <a:rPr lang="en-US" altLang="cs-CZ" sz="1200" dirty="0">
                <a:solidFill>
                  <a:srgbClr val="808080"/>
                </a:solidFill>
              </a:rPr>
              <a:t>    </a:t>
            </a:r>
            <a:r>
              <a:rPr lang="en-US" altLang="cs-CZ" sz="1200" dirty="0" err="1">
                <a:solidFill>
                  <a:srgbClr val="000000"/>
                </a:solidFill>
              </a:rPr>
              <a:t>apdubuf</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apdu.getBuffer</a:t>
            </a:r>
            <a:r>
              <a:rPr lang="en-US" altLang="cs-CZ" sz="1200" dirty="0">
                <a:solidFill>
                  <a:srgbClr val="000000"/>
                </a:solidFill>
              </a:rPr>
              <a:t>();</a:t>
            </a:r>
            <a:endParaRPr lang="en-US" altLang="cs-CZ" sz="1200" dirty="0">
              <a:solidFill>
                <a:srgbClr val="808080"/>
              </a:solidFill>
            </a:endParaRPr>
          </a:p>
          <a:p>
            <a:r>
              <a:rPr lang="en-US" altLang="cs-CZ" sz="1200" dirty="0">
                <a:solidFill>
                  <a:srgbClr val="808080"/>
                </a:solidFill>
              </a:rPr>
              <a:t>      </a:t>
            </a:r>
            <a:r>
              <a:rPr lang="en-US" altLang="cs-CZ" sz="1200" dirty="0">
                <a:solidFill>
                  <a:srgbClr val="00007F"/>
                </a:solidFill>
              </a:rPr>
              <a:t>short</a:t>
            </a:r>
            <a:r>
              <a:rPr lang="en-US" altLang="cs-CZ" sz="1200" dirty="0">
                <a:solidFill>
                  <a:srgbClr val="808080"/>
                </a:solidFill>
              </a:rPr>
              <a:t>     </a:t>
            </a:r>
            <a:r>
              <a:rPr lang="en-US" altLang="cs-CZ" sz="1200" dirty="0" err="1">
                <a:solidFill>
                  <a:srgbClr val="000000"/>
                </a:solidFill>
              </a:rPr>
              <a:t>dataLen</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apdu.setIncomingAndReceive</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CHECK EXPECTED LENGTH (MULTIPLY OF 64 bites)</a:t>
            </a:r>
          </a:p>
          <a:p>
            <a:r>
              <a:rPr lang="en-US" altLang="cs-CZ" sz="1200" dirty="0">
                <a:solidFill>
                  <a:srgbClr val="808080"/>
                </a:solidFill>
              </a:rPr>
              <a:t>      </a:t>
            </a:r>
            <a:r>
              <a:rPr lang="en-US" altLang="cs-CZ" sz="1200" dirty="0">
                <a:solidFill>
                  <a:srgbClr val="00007F"/>
                </a:solidFill>
              </a:rPr>
              <a:t>if</a:t>
            </a:r>
            <a:r>
              <a:rPr lang="en-US" altLang="cs-CZ" sz="1200" dirty="0">
                <a:solidFill>
                  <a:srgbClr val="808080"/>
                </a:solidFill>
              </a:rPr>
              <a:t> </a:t>
            </a:r>
            <a:r>
              <a:rPr lang="en-US" altLang="cs-CZ" sz="1200" dirty="0">
                <a:solidFill>
                  <a:srgbClr val="000000"/>
                </a:solidFill>
              </a:rPr>
              <a:t>((</a:t>
            </a:r>
            <a:r>
              <a:rPr lang="en-US" altLang="cs-CZ" sz="1200" dirty="0" err="1">
                <a:solidFill>
                  <a:srgbClr val="000000"/>
                </a:solidFill>
              </a:rPr>
              <a:t>dataLen</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8</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ISOException.throwIt</a:t>
            </a:r>
            <a:r>
              <a:rPr lang="en-US" altLang="cs-CZ" sz="1200" dirty="0">
                <a:solidFill>
                  <a:srgbClr val="000000"/>
                </a:solidFill>
              </a:rPr>
              <a:t>(SW_CIPHER_DATA_LENGTH_BAD);</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ENCRYPT INCOMING BUFFER</a:t>
            </a:r>
          </a:p>
          <a:p>
            <a:r>
              <a:rPr lang="en-US" altLang="cs-CZ" sz="1200" dirty="0">
                <a:solidFill>
                  <a:srgbClr val="808080"/>
                </a:solidFill>
              </a:rPr>
              <a:t>      </a:t>
            </a:r>
            <a:r>
              <a:rPr lang="en-US" altLang="cs-CZ" sz="1200" dirty="0" err="1">
                <a:solidFill>
                  <a:srgbClr val="000000"/>
                </a:solidFill>
              </a:rPr>
              <a:t>m_encryptCipher.doFinal</a:t>
            </a:r>
            <a:r>
              <a:rPr lang="en-US" altLang="cs-CZ" sz="1200" dirty="0">
                <a:solidFill>
                  <a:srgbClr val="000000"/>
                </a:solidFill>
              </a:rPr>
              <a:t>(</a:t>
            </a:r>
            <a:r>
              <a:rPr lang="en-US" altLang="cs-CZ" sz="1200" dirty="0" err="1">
                <a:solidFill>
                  <a:srgbClr val="000000"/>
                </a:solidFill>
              </a:rPr>
              <a:t>apdubuf</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m_ramArray</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00007F"/>
                </a:solidFill>
              </a:rPr>
              <a:t>short</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COPY ENCRYPTED DATA INTO OUTGOING BUFFER</a:t>
            </a:r>
          </a:p>
          <a:p>
            <a:r>
              <a:rPr lang="en-US" altLang="cs-CZ" sz="1200" dirty="0">
                <a:solidFill>
                  <a:srgbClr val="808080"/>
                </a:solidFill>
              </a:rPr>
              <a:t>      </a:t>
            </a:r>
            <a:r>
              <a:rPr lang="en-US" altLang="cs-CZ" sz="1200" dirty="0" err="1">
                <a:solidFill>
                  <a:srgbClr val="000000"/>
                </a:solidFill>
              </a:rPr>
              <a:t>Util.arrayCopyNonAtomic</a:t>
            </a:r>
            <a:r>
              <a:rPr lang="en-US" altLang="cs-CZ" sz="1200" dirty="0">
                <a:solidFill>
                  <a:srgbClr val="000000"/>
                </a:solidFill>
              </a:rPr>
              <a:t>(</a:t>
            </a:r>
            <a:r>
              <a:rPr lang="en-US" altLang="cs-CZ" sz="1200" dirty="0" err="1">
                <a:solidFill>
                  <a:srgbClr val="000000"/>
                </a:solidFill>
              </a:rPr>
              <a:t>m_ramArray</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00007F"/>
                </a:solidFill>
              </a:rPr>
              <a:t>short</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apdubuf</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SEND OUTGOING BUFFER</a:t>
            </a:r>
          </a:p>
          <a:p>
            <a:r>
              <a:rPr lang="en-US" altLang="cs-CZ" sz="1200" dirty="0">
                <a:solidFill>
                  <a:srgbClr val="808080"/>
                </a:solidFill>
              </a:rPr>
              <a:t>      </a:t>
            </a:r>
            <a:r>
              <a:rPr lang="en-US" altLang="cs-CZ" sz="1200" dirty="0" err="1">
                <a:solidFill>
                  <a:srgbClr val="000000"/>
                </a:solidFill>
              </a:rPr>
              <a:t>apdu.setOutgoingAndSend</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endParaRPr lang="en-US" altLang="cs-CZ" sz="1200" dirty="0">
              <a:solidFill>
                <a:srgbClr val="808080"/>
              </a:solidFill>
            </a:endParaRPr>
          </a:p>
          <a:p>
            <a:r>
              <a:rPr lang="en-US" altLang="cs-CZ" sz="1200" dirty="0">
                <a:solidFill>
                  <a:srgbClr val="000000"/>
                </a:solidFill>
              </a:rPr>
              <a:t>}</a:t>
            </a:r>
            <a:endParaRPr lang="en-US" altLang="cs-CZ" sz="12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116</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16722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p:txBody>
          <a:bodyPr/>
          <a:lstStyle/>
          <a:p>
            <a:r>
              <a:rPr lang="en-US" altLang="cs-CZ"/>
              <a:t>Message authentication code (MAC)</a:t>
            </a:r>
          </a:p>
        </p:txBody>
      </p:sp>
      <p:sp>
        <p:nvSpPr>
          <p:cNvPr id="1241091"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javacard.security.Signature</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Usage similar to asymmetric signatures</a:t>
            </a:r>
          </a:p>
          <a:p>
            <a:r>
              <a:rPr lang="en-US" altLang="cs-CZ" dirty="0"/>
              <a:t>Create signature object for target MAC algorithm</a:t>
            </a:r>
          </a:p>
          <a:p>
            <a:r>
              <a:rPr lang="en-US" altLang="cs-CZ" dirty="0"/>
              <a:t>Initialize with symmetric cryptography key</a:t>
            </a:r>
          </a:p>
          <a:p>
            <a:r>
              <a:rPr lang="en-US" altLang="cs-CZ" dirty="0"/>
              <a:t>Supported algorithms </a:t>
            </a:r>
          </a:p>
          <a:p>
            <a:pPr lvl="1"/>
            <a:r>
              <a:rPr lang="en-US" altLang="cs-CZ" dirty="0"/>
              <a:t>DES_MAC8 (always), AES_MAC8 (increasingly common)</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117</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5264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p:txBody>
          <a:bodyPr/>
          <a:lstStyle/>
          <a:p>
            <a:r>
              <a:rPr lang="en-US" altLang="cs-CZ" dirty="0"/>
              <a:t>MAC – source code</a:t>
            </a:r>
          </a:p>
        </p:txBody>
      </p:sp>
      <p:sp>
        <p:nvSpPr>
          <p:cNvPr id="7" name="Zástupný symbol pro obsah 6"/>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Example based on 3DES, can be AES as well</a:t>
            </a:r>
            <a:endParaRPr 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42117" name="Text Box 5"/>
          <p:cNvSpPr txBox="1">
            <a:spLocks noChangeArrowheads="1"/>
          </p:cNvSpPr>
          <p:nvPr/>
        </p:nvSpPr>
        <p:spPr bwMode="auto">
          <a:xfrm>
            <a:off x="1992313" y="1874614"/>
            <a:ext cx="8424862"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cs-CZ" sz="1400" dirty="0">
                <a:solidFill>
                  <a:srgbClr val="00007F"/>
                </a:solidFill>
              </a:rPr>
              <a:t>private</a:t>
            </a:r>
            <a:r>
              <a:rPr lang="it-IT" altLang="cs-CZ" sz="1400" dirty="0">
                <a:solidFill>
                  <a:srgbClr val="808080"/>
                </a:solidFill>
              </a:rPr>
              <a:t>   </a:t>
            </a:r>
            <a:r>
              <a:rPr lang="it-IT" altLang="cs-CZ" sz="1400" dirty="0">
                <a:solidFill>
                  <a:srgbClr val="000000"/>
                </a:solidFill>
              </a:rPr>
              <a:t>Signature</a:t>
            </a:r>
            <a:r>
              <a:rPr lang="it-IT" altLang="cs-CZ" sz="1400" dirty="0">
                <a:solidFill>
                  <a:srgbClr val="808080"/>
                </a:solidFill>
              </a:rPr>
              <a:t>      </a:t>
            </a:r>
            <a:r>
              <a:rPr lang="it-IT" altLang="cs-CZ" sz="1400" dirty="0">
                <a:solidFill>
                  <a:srgbClr val="000000"/>
                </a:solidFill>
              </a:rPr>
              <a:t>m_sessionCBCMAC</a:t>
            </a:r>
            <a:r>
              <a:rPr lang="it-IT" altLang="cs-CZ" sz="1400" dirty="0">
                <a:solidFill>
                  <a:srgbClr val="808080"/>
                </a:solidFill>
              </a:rPr>
              <a:t> </a:t>
            </a:r>
            <a:r>
              <a:rPr lang="it-IT" altLang="cs-CZ" sz="1400" dirty="0">
                <a:solidFill>
                  <a:srgbClr val="000000"/>
                </a:solidFill>
              </a:rPr>
              <a:t>=</a:t>
            </a:r>
            <a:r>
              <a:rPr lang="it-IT" altLang="cs-CZ" sz="1400" dirty="0">
                <a:solidFill>
                  <a:srgbClr val="808080"/>
                </a:solidFill>
              </a:rPr>
              <a:t> </a:t>
            </a:r>
            <a:r>
              <a:rPr lang="it-IT" altLang="cs-CZ" sz="1400" dirty="0">
                <a:solidFill>
                  <a:srgbClr val="000000"/>
                </a:solidFill>
              </a:rPr>
              <a:t>null;</a:t>
            </a:r>
            <a:endParaRPr lang="it-IT" altLang="cs-CZ" sz="1400" dirty="0">
              <a:solidFill>
                <a:srgbClr val="808080"/>
              </a:solidFill>
            </a:endParaRPr>
          </a:p>
          <a:p>
            <a:r>
              <a:rPr lang="en-US" altLang="cs-CZ" sz="1400" dirty="0">
                <a:solidFill>
                  <a:srgbClr val="00007F"/>
                </a:solidFill>
              </a:rPr>
              <a:t>private</a:t>
            </a:r>
            <a:r>
              <a:rPr lang="en-US" altLang="cs-CZ" sz="1400" dirty="0">
                <a:solidFill>
                  <a:srgbClr val="808080"/>
                </a:solidFill>
              </a:rPr>
              <a:t>   </a:t>
            </a:r>
            <a:r>
              <a:rPr lang="en-US" altLang="cs-CZ" sz="1400" dirty="0" err="1">
                <a:solidFill>
                  <a:srgbClr val="000000"/>
                </a:solidFill>
              </a:rPr>
              <a:t>DESKey</a:t>
            </a:r>
            <a:r>
              <a:rPr lang="en-US" altLang="cs-CZ" sz="1400" dirty="0">
                <a:solidFill>
                  <a:srgbClr val="808080"/>
                </a:solidFill>
              </a:rPr>
              <a:t>         </a:t>
            </a:r>
            <a:r>
              <a:rPr lang="en-US" altLang="cs-CZ" sz="1400" dirty="0">
                <a:solidFill>
                  <a:srgbClr val="000000"/>
                </a:solidFill>
              </a:rPr>
              <a:t>m_session3DesKey</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null;</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CREATE SIGNATURE OBJECT</a:t>
            </a:r>
          </a:p>
          <a:p>
            <a:r>
              <a:rPr lang="en-US" altLang="cs-CZ" sz="1400" dirty="0" err="1">
                <a:solidFill>
                  <a:srgbClr val="000000"/>
                </a:solidFill>
              </a:rPr>
              <a:t>m_sessionCBCMAC</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err="1">
                <a:solidFill>
                  <a:srgbClr val="000000"/>
                </a:solidFill>
              </a:rPr>
              <a:t>Signature.getInstance</a:t>
            </a:r>
            <a:r>
              <a:rPr lang="en-US" altLang="cs-CZ" sz="1400" dirty="0">
                <a:solidFill>
                  <a:srgbClr val="000000"/>
                </a:solidFill>
              </a:rPr>
              <a:t>(Signature.ALG_DES_MAC8_NOPAD,</a:t>
            </a:r>
            <a:r>
              <a:rPr lang="en-US" altLang="cs-CZ" sz="1400" dirty="0">
                <a:solidFill>
                  <a:srgbClr val="808080"/>
                </a:solidFill>
              </a:rPr>
              <a:t> </a:t>
            </a:r>
            <a:r>
              <a:rPr lang="en-US" altLang="cs-CZ" sz="1400" dirty="0">
                <a:solidFill>
                  <a:srgbClr val="000000"/>
                </a:solidFill>
              </a:rPr>
              <a:t>false);</a:t>
            </a:r>
            <a:endParaRPr lang="en-US" altLang="cs-CZ" sz="1400" dirty="0">
              <a:solidFill>
                <a:srgbClr val="808080"/>
              </a:solidFill>
            </a:endParaRPr>
          </a:p>
          <a:p>
            <a:r>
              <a:rPr lang="en-US" altLang="cs-CZ" sz="1400" dirty="0">
                <a:solidFill>
                  <a:srgbClr val="007F00"/>
                </a:solidFill>
              </a:rPr>
              <a:t>// CREATE KEY USED IN MAC</a:t>
            </a:r>
          </a:p>
          <a:p>
            <a:r>
              <a:rPr lang="en-US" altLang="cs-CZ" sz="1400" dirty="0">
                <a:solidFill>
                  <a:srgbClr val="000000"/>
                </a:solidFill>
              </a:rPr>
              <a:t>m_session3DesKey</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err="1">
                <a:solidFill>
                  <a:srgbClr val="000000"/>
                </a:solidFill>
              </a:rPr>
              <a:t>DESKey</a:t>
            </a:r>
            <a:r>
              <a:rPr lang="en-US" altLang="cs-CZ" sz="1400" dirty="0">
                <a:solidFill>
                  <a:srgbClr val="000000"/>
                </a:solidFill>
              </a:rPr>
              <a:t>)</a:t>
            </a:r>
            <a:r>
              <a:rPr lang="en-US" altLang="cs-CZ" sz="1400" dirty="0">
                <a:solidFill>
                  <a:srgbClr val="808080"/>
                </a:solidFill>
              </a:rPr>
              <a:t> </a:t>
            </a:r>
            <a:r>
              <a:rPr lang="en-US" altLang="cs-CZ" sz="1400" dirty="0" err="1">
                <a:solidFill>
                  <a:srgbClr val="000000"/>
                </a:solidFill>
              </a:rPr>
              <a:t>KeyBuilder.buildKey</a:t>
            </a:r>
            <a:r>
              <a:rPr lang="en-US" altLang="cs-CZ" sz="1400" dirty="0">
                <a:solidFill>
                  <a:srgbClr val="000000"/>
                </a:solidFill>
              </a:rPr>
              <a:t>(</a:t>
            </a:r>
            <a:r>
              <a:rPr lang="en-US" altLang="cs-CZ" sz="1400" dirty="0" err="1">
                <a:solidFill>
                  <a:srgbClr val="000000"/>
                </a:solidFill>
              </a:rPr>
              <a:t>KeyBuilder.TYPE_DES</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KeyBuilder.LENGTH_DES3_3KEY,</a:t>
            </a:r>
            <a:r>
              <a:rPr lang="en-US" altLang="cs-CZ" sz="1400" dirty="0">
                <a:solidFill>
                  <a:srgbClr val="808080"/>
                </a:solidFill>
              </a:rPr>
              <a:t> </a:t>
            </a:r>
            <a:r>
              <a:rPr lang="en-US" altLang="cs-CZ" sz="1400" dirty="0">
                <a:solidFill>
                  <a:srgbClr val="000000"/>
                </a:solidFill>
              </a:rPr>
              <a:t>false);</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INITIALIZE SIGNATURE DES KEY</a:t>
            </a:r>
          </a:p>
          <a:p>
            <a:r>
              <a:rPr lang="en-US" altLang="cs-CZ" sz="1400" dirty="0">
                <a:solidFill>
                  <a:srgbClr val="000000"/>
                </a:solidFill>
              </a:rPr>
              <a:t>m_session3DesKey.setKey(</a:t>
            </a:r>
            <a:r>
              <a:rPr lang="en-US" altLang="cs-CZ" sz="1400" dirty="0" err="1">
                <a:solidFill>
                  <a:srgbClr val="000000"/>
                </a:solidFill>
              </a:rPr>
              <a:t>m_ram</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a:solidFill>
                  <a:srgbClr val="00007F"/>
                </a:solidFill>
              </a:rPr>
              <a:t>short</a:t>
            </a:r>
            <a:r>
              <a:rPr lang="en-US" altLang="cs-CZ" sz="1400" dirty="0">
                <a:solidFill>
                  <a:srgbClr val="000000"/>
                </a:solidFill>
              </a:rPr>
              <a:t>)</a:t>
            </a:r>
            <a:r>
              <a:rPr lang="en-US" altLang="cs-CZ" sz="1400" dirty="0">
                <a:solidFill>
                  <a:srgbClr val="808080"/>
                </a:solidFill>
              </a:rPr>
              <a:t> </a:t>
            </a:r>
            <a:r>
              <a:rPr lang="en-US" altLang="cs-CZ" sz="1400" dirty="0">
                <a:solidFill>
                  <a:srgbClr val="007F7F"/>
                </a:solidFill>
              </a:rPr>
              <a:t>0</a:t>
            </a:r>
            <a:r>
              <a:rPr lang="en-US" altLang="cs-CZ" sz="1400" dirty="0">
                <a:solidFill>
                  <a:srgbClr val="000000"/>
                </a:solidFill>
              </a:rPr>
              <a:t>);</a:t>
            </a:r>
            <a:endParaRPr lang="en-US" altLang="cs-CZ" sz="1400" dirty="0">
              <a:solidFill>
                <a:srgbClr val="808080"/>
              </a:solidFill>
            </a:endParaRPr>
          </a:p>
          <a:p>
            <a:r>
              <a:rPr lang="en-US" altLang="cs-CZ" sz="1400" dirty="0">
                <a:solidFill>
                  <a:srgbClr val="007F00"/>
                </a:solidFill>
              </a:rPr>
              <a:t>// SET KEY INTO SIGNATURE OBJECT</a:t>
            </a:r>
          </a:p>
          <a:p>
            <a:r>
              <a:rPr lang="en-US" altLang="cs-CZ" sz="1400" dirty="0" err="1">
                <a:solidFill>
                  <a:srgbClr val="000000"/>
                </a:solidFill>
              </a:rPr>
              <a:t>m_sessionCBCMAC.init</a:t>
            </a:r>
            <a:r>
              <a:rPr lang="en-US" altLang="cs-CZ" sz="1400" dirty="0">
                <a:solidFill>
                  <a:srgbClr val="000000"/>
                </a:solidFill>
              </a:rPr>
              <a:t>(m_session3DesKey,</a:t>
            </a:r>
            <a:r>
              <a:rPr lang="en-US" altLang="cs-CZ" sz="1400" dirty="0">
                <a:solidFill>
                  <a:srgbClr val="808080"/>
                </a:solidFill>
              </a:rPr>
              <a:t> </a:t>
            </a:r>
            <a:r>
              <a:rPr lang="en-US" altLang="cs-CZ" sz="1400" dirty="0" err="1">
                <a:solidFill>
                  <a:srgbClr val="000000"/>
                </a:solidFill>
              </a:rPr>
              <a:t>Signature.MODE_SIGN</a:t>
            </a:r>
            <a:r>
              <a:rPr lang="en-US" altLang="cs-CZ" sz="1400" dirty="0">
                <a:solidFill>
                  <a:srgbClr val="000000"/>
                </a:solidFill>
              </a:rPr>
              <a:t>);</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GENERATE SIGNATURE OF buff ARRAY, STORE INTO </a:t>
            </a:r>
            <a:r>
              <a:rPr lang="en-US" altLang="cs-CZ" sz="1400" dirty="0" err="1">
                <a:solidFill>
                  <a:srgbClr val="007F00"/>
                </a:solidFill>
              </a:rPr>
              <a:t>m_ram</a:t>
            </a:r>
            <a:r>
              <a:rPr lang="en-US" altLang="cs-CZ" sz="1400" dirty="0">
                <a:solidFill>
                  <a:srgbClr val="007F00"/>
                </a:solidFill>
              </a:rPr>
              <a:t> ARRAY</a:t>
            </a:r>
          </a:p>
          <a:p>
            <a:r>
              <a:rPr lang="en-US" altLang="cs-CZ" sz="1400" dirty="0" err="1">
                <a:solidFill>
                  <a:srgbClr val="000000"/>
                </a:solidFill>
              </a:rPr>
              <a:t>m_sessionCBCMAC.sign</a:t>
            </a:r>
            <a:r>
              <a:rPr lang="en-US" altLang="cs-CZ" sz="1400" dirty="0">
                <a:solidFill>
                  <a:srgbClr val="000000"/>
                </a:solidFill>
              </a:rPr>
              <a:t>(buff,</a:t>
            </a:r>
            <a:r>
              <a:rPr lang="en-US" altLang="cs-CZ" sz="1400" dirty="0">
                <a:solidFill>
                  <a:srgbClr val="808080"/>
                </a:solidFill>
              </a:rPr>
              <a:t> </a:t>
            </a:r>
            <a:r>
              <a:rPr lang="en-US" altLang="cs-CZ" sz="1400" dirty="0">
                <a:solidFill>
                  <a:srgbClr val="000000"/>
                </a:solidFill>
              </a:rPr>
              <a:t>ISO7816.OFFSET_CDATA,</a:t>
            </a:r>
            <a:r>
              <a:rPr lang="en-US" altLang="cs-CZ" sz="1400" dirty="0">
                <a:solidFill>
                  <a:srgbClr val="808080"/>
                </a:solidFill>
              </a:rPr>
              <a:t> </a:t>
            </a:r>
            <a:r>
              <a:rPr lang="en-US" altLang="cs-CZ" sz="1400" dirty="0">
                <a:solidFill>
                  <a:srgbClr val="000000"/>
                </a:solidFill>
              </a:rPr>
              <a:t>length,</a:t>
            </a:r>
            <a:r>
              <a:rPr lang="en-US" altLang="cs-CZ" sz="1400" dirty="0">
                <a:solidFill>
                  <a:srgbClr val="808080"/>
                </a:solidFill>
              </a:rPr>
              <a:t> </a:t>
            </a:r>
            <a:r>
              <a:rPr lang="en-US" altLang="cs-CZ" sz="1400" dirty="0" err="1">
                <a:solidFill>
                  <a:srgbClr val="000000"/>
                </a:solidFill>
              </a:rPr>
              <a:t>m_ram</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a:solidFill>
                  <a:srgbClr val="00007F"/>
                </a:solidFill>
              </a:rPr>
              <a:t>short</a:t>
            </a:r>
            <a:r>
              <a:rPr lang="en-US" altLang="cs-CZ" sz="1400" dirty="0">
                <a:solidFill>
                  <a:srgbClr val="000000"/>
                </a:solidFill>
              </a:rPr>
              <a:t>)</a:t>
            </a:r>
            <a:r>
              <a:rPr lang="en-US" altLang="cs-CZ" sz="1400" dirty="0">
                <a:solidFill>
                  <a:srgbClr val="808080"/>
                </a:solidFill>
              </a:rPr>
              <a:t> </a:t>
            </a:r>
            <a:r>
              <a:rPr lang="en-US" altLang="cs-CZ" sz="1400" dirty="0">
                <a:solidFill>
                  <a:srgbClr val="007F7F"/>
                </a:solidFill>
              </a:rPr>
              <a:t>0</a:t>
            </a:r>
            <a:r>
              <a:rPr lang="en-US" altLang="cs-CZ" sz="1400" dirty="0">
                <a:solidFill>
                  <a:srgbClr val="000000"/>
                </a:solidFill>
              </a:rPr>
              <a:t>);</a:t>
            </a:r>
            <a:endParaRPr lang="en-US" altLang="cs-CZ" sz="1400" dirty="0">
              <a:solidFill>
                <a:srgbClr val="808080"/>
              </a:solidFill>
            </a:endParaRPr>
          </a:p>
          <a:p>
            <a:endParaRPr lang="en-US" altLang="cs-CZ" sz="1400" dirty="0"/>
          </a:p>
          <a:p>
            <a:endParaRPr lang="en-US" altLang="cs-CZ" sz="14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118</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65600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p:txBody>
          <a:bodyPr/>
          <a:lstStyle/>
          <a:p>
            <a:r>
              <a:rPr lang="en-US" altLang="cs-CZ"/>
              <a:t>Data hashing</a:t>
            </a:r>
          </a:p>
        </p:txBody>
      </p:sp>
      <p:sp>
        <p:nvSpPr>
          <p:cNvPr id="1248259" name="Rectangle 3"/>
          <p:cNvSpPr>
            <a:spLocks noGrp="1" noChangeArrowheads="1"/>
          </p:cNvSpPr>
          <p:nvPr>
            <p:ph type="body" idx="1"/>
          </p:nvPr>
        </p:nvSpPr>
        <p:spPr>
          <a:xfrm>
            <a:off x="2027238" y="1772817"/>
            <a:ext cx="8229600" cy="4149725"/>
          </a:xfrm>
        </p:spPr>
        <p:txBody>
          <a:bodyPr/>
          <a:lstStyle/>
          <a:p>
            <a:r>
              <a:rPr lang="en-US" altLang="cs-CZ" sz="2400" b="1" dirty="0" err="1">
                <a:solidFill>
                  <a:srgbClr val="0070C0"/>
                </a:solidFill>
                <a:latin typeface="Courier New" panose="02070309020205020404" pitchFamily="49" charset="0"/>
                <a:cs typeface="Courier New" panose="02070309020205020404" pitchFamily="49" charset="0"/>
              </a:rPr>
              <a:t>javacard.security.MessageDigest</a:t>
            </a:r>
            <a:endParaRPr lang="en-US" altLang="cs-CZ" sz="2400" b="1" dirty="0">
              <a:solidFill>
                <a:srgbClr val="0070C0"/>
              </a:solidFill>
              <a:latin typeface="Courier New" panose="02070309020205020404" pitchFamily="49" charset="0"/>
              <a:cs typeface="Courier New" panose="02070309020205020404" pitchFamily="49" charset="0"/>
            </a:endParaRPr>
          </a:p>
          <a:p>
            <a:r>
              <a:rPr lang="en-US" altLang="cs-CZ" sz="2400" dirty="0"/>
              <a:t>Create hashing object for target algorithm</a:t>
            </a:r>
          </a:p>
          <a:p>
            <a:pPr lvl="1"/>
            <a:r>
              <a:rPr lang="en-US" altLang="cs-CZ" sz="2000" dirty="0" err="1"/>
              <a:t>MessageDigest.getInstance</a:t>
            </a:r>
            <a:r>
              <a:rPr lang="en-US" altLang="cs-CZ" sz="2000" dirty="0"/>
              <a:t>()</a:t>
            </a:r>
            <a:endParaRPr lang="cs-CZ" altLang="cs-CZ" sz="2000" dirty="0"/>
          </a:p>
          <a:p>
            <a:r>
              <a:rPr lang="en-US" altLang="cs-CZ" sz="2400" dirty="0"/>
              <a:t>Reset internal state of hash object</a:t>
            </a:r>
          </a:p>
          <a:p>
            <a:pPr lvl="1"/>
            <a:r>
              <a:rPr lang="en-US" altLang="cs-CZ" sz="2000" dirty="0" err="1"/>
              <a:t>MessageDigest.reset</a:t>
            </a:r>
            <a:r>
              <a:rPr lang="en-US" altLang="cs-CZ" sz="2000" dirty="0"/>
              <a:t>()</a:t>
            </a:r>
            <a:endParaRPr lang="cs-CZ" altLang="cs-CZ" sz="2000" dirty="0"/>
          </a:p>
          <a:p>
            <a:r>
              <a:rPr lang="en-US" altLang="cs-CZ" sz="2400" dirty="0"/>
              <a:t>Process all parts of data </a:t>
            </a:r>
          </a:p>
          <a:p>
            <a:pPr lvl="1"/>
            <a:r>
              <a:rPr lang="en-US" altLang="cs-CZ" sz="2000" dirty="0" err="1"/>
              <a:t>MessageDigest.update</a:t>
            </a:r>
            <a:r>
              <a:rPr lang="en-US" altLang="cs-CZ" sz="2000" dirty="0"/>
              <a:t>()</a:t>
            </a:r>
          </a:p>
          <a:p>
            <a:r>
              <a:rPr lang="en-US" altLang="cs-CZ" sz="2400" dirty="0"/>
              <a:t>Compute final hash digest </a:t>
            </a:r>
          </a:p>
          <a:p>
            <a:pPr lvl="1"/>
            <a:r>
              <a:rPr lang="en-US" altLang="cs-CZ" sz="2000" dirty="0" err="1"/>
              <a:t>MessageDigest.doFinal</a:t>
            </a:r>
            <a:r>
              <a:rPr lang="en-US" altLang="cs-CZ" sz="2000" dirty="0"/>
              <a:t>()</a:t>
            </a:r>
          </a:p>
          <a:p>
            <a:r>
              <a:rPr lang="en-US" altLang="cs-CZ" sz="2400" dirty="0"/>
              <a:t>Supported algorithms </a:t>
            </a:r>
          </a:p>
          <a:p>
            <a:pPr lvl="1"/>
            <a:r>
              <a:rPr lang="en-US" altLang="cs-CZ" sz="2000" dirty="0"/>
              <a:t>MD5, SHA-1 (always), </a:t>
            </a:r>
            <a:r>
              <a:rPr lang="cs-CZ" altLang="cs-CZ" sz="2000" dirty="0"/>
              <a:t>SHA-256</a:t>
            </a:r>
            <a:r>
              <a:rPr lang="en-US" altLang="cs-CZ" sz="2000" dirty="0"/>
              <a:t> (increasingly common)</a:t>
            </a:r>
          </a:p>
          <a:p>
            <a:pPr lvl="1"/>
            <a:r>
              <a:rPr lang="en-US" altLang="cs-CZ" sz="2000" dirty="0"/>
              <a:t>related to supported Signature algorithms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119</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882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p:txBody>
          <a:bodyPr/>
          <a:lstStyle/>
          <a:p>
            <a:r>
              <a:rPr lang="en-US" altLang="cs-CZ" dirty="0" err="1"/>
              <a:t>JavaCard</a:t>
            </a:r>
            <a:endParaRPr lang="en-US" altLang="cs-CZ" dirty="0"/>
          </a:p>
        </p:txBody>
      </p:sp>
      <p:sp>
        <p:nvSpPr>
          <p:cNvPr id="1208323" name="Rectangle 3"/>
          <p:cNvSpPr>
            <a:spLocks noGrp="1" noChangeArrowheads="1"/>
          </p:cNvSpPr>
          <p:nvPr>
            <p:ph type="body" idx="1"/>
          </p:nvPr>
        </p:nvSpPr>
        <p:spPr>
          <a:xfrm>
            <a:off x="670984" y="1916832"/>
            <a:ext cx="10897624" cy="4149725"/>
          </a:xfrm>
        </p:spPr>
        <p:txBody>
          <a:bodyPr/>
          <a:lstStyle/>
          <a:p>
            <a:r>
              <a:rPr lang="en-US" altLang="cs-CZ" sz="3200" dirty="0"/>
              <a:t>Maintained by Java Card Forum (since 1997) </a:t>
            </a:r>
          </a:p>
          <a:p>
            <a:r>
              <a:rPr lang="en-US" altLang="cs-CZ" sz="3200" dirty="0"/>
              <a:t>Cross-platform and cross-vendor applet interoperability</a:t>
            </a:r>
          </a:p>
          <a:p>
            <a:r>
              <a:rPr lang="en-US" altLang="cs-CZ" sz="3200" dirty="0"/>
              <a:t>Freely available specifications and development kits</a:t>
            </a:r>
          </a:p>
          <a:p>
            <a:pPr lvl="1"/>
            <a:r>
              <a:rPr lang="en-US" altLang="cs-CZ" sz="2800" dirty="0">
                <a:hlinkClick r:id="rId3"/>
              </a:rPr>
              <a:t>http://www.oracle.com/technetwork/java/javacard/index.html</a:t>
            </a:r>
            <a:r>
              <a:rPr lang="en-US" altLang="cs-CZ" sz="2800" dirty="0"/>
              <a:t> </a:t>
            </a:r>
          </a:p>
          <a:p>
            <a:r>
              <a:rPr lang="en-US" altLang="cs-CZ" sz="3200" dirty="0" err="1"/>
              <a:t>JavaCard</a:t>
            </a:r>
            <a:r>
              <a:rPr lang="en-US" altLang="cs-CZ" sz="3200" dirty="0"/>
              <a:t> applet is Java-like application </a:t>
            </a:r>
          </a:p>
          <a:p>
            <a:pPr lvl="1"/>
            <a:r>
              <a:rPr lang="en-US" altLang="cs-CZ" sz="2800" dirty="0"/>
              <a:t>uploaded to a smart card </a:t>
            </a:r>
          </a:p>
          <a:p>
            <a:pPr lvl="1"/>
            <a:r>
              <a:rPr lang="en-US" altLang="cs-CZ" sz="2800" dirty="0"/>
              <a:t>executed by the JCVM</a:t>
            </a:r>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pic>
        <p:nvPicPr>
          <p:cNvPr id="1208324" name="Picture 4" descr="JCArchite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751" y="4669411"/>
            <a:ext cx="40338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Documents\Obrázky\SmartCard\firts_javacard_19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6120" y="95767"/>
            <a:ext cx="2507926" cy="168229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Tree>
    <p:custDataLst>
      <p:tags r:id="rId1"/>
    </p:custDataLst>
    <p:extLst>
      <p:ext uri="{BB962C8B-B14F-4D97-AF65-F5344CB8AC3E}">
        <p14:creationId xmlns:p14="http://schemas.microsoft.com/office/powerpoint/2010/main" val="37046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832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ltLang="cs-CZ"/>
              <a:t>Data hashing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49285" name="Text Box 5"/>
          <p:cNvSpPr txBox="1">
            <a:spLocks noChangeArrowheads="1"/>
          </p:cNvSpPr>
          <p:nvPr/>
        </p:nvSpPr>
        <p:spPr bwMode="auto">
          <a:xfrm>
            <a:off x="2279650" y="1628775"/>
            <a:ext cx="77406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0">
                <a:solidFill>
                  <a:srgbClr val="007F00"/>
                </a:solidFill>
              </a:rPr>
              <a:t>// CREATE SHA-1 OBJECT</a:t>
            </a:r>
          </a:p>
          <a:p>
            <a:r>
              <a:rPr lang="en-US" altLang="cs-CZ" b="0">
                <a:solidFill>
                  <a:srgbClr val="000000"/>
                </a:solidFill>
              </a:rPr>
              <a:t>MessageDigest</a:t>
            </a:r>
            <a:r>
              <a:rPr lang="en-US" altLang="cs-CZ" b="0">
                <a:solidFill>
                  <a:srgbClr val="808080"/>
                </a:solidFill>
              </a:rPr>
              <a:t> </a:t>
            </a:r>
            <a:r>
              <a:rPr lang="en-US" altLang="cs-CZ" b="0">
                <a:solidFill>
                  <a:srgbClr val="000000"/>
                </a:solidFill>
              </a:rPr>
              <a:t>m_sha1</a:t>
            </a:r>
            <a:r>
              <a:rPr lang="en-US" altLang="cs-CZ" b="0">
                <a:solidFill>
                  <a:srgbClr val="808080"/>
                </a:solidFill>
              </a:rPr>
              <a:t> </a:t>
            </a:r>
            <a:r>
              <a:rPr lang="en-US" altLang="cs-CZ">
                <a:solidFill>
                  <a:srgbClr val="000000"/>
                </a:solidFill>
              </a:rPr>
              <a:t>=</a:t>
            </a:r>
            <a:r>
              <a:rPr lang="en-US" altLang="cs-CZ" b="0">
                <a:solidFill>
                  <a:srgbClr val="808080"/>
                </a:solidFill>
              </a:rPr>
              <a:t> </a:t>
            </a:r>
            <a:r>
              <a:rPr lang="en-US" altLang="cs-CZ" b="0">
                <a:solidFill>
                  <a:srgbClr val="000000"/>
                </a:solidFill>
              </a:rPr>
              <a:t>MessageDigest</a:t>
            </a:r>
            <a:r>
              <a:rPr lang="en-US" altLang="cs-CZ">
                <a:solidFill>
                  <a:srgbClr val="000000"/>
                </a:solidFill>
              </a:rPr>
              <a:t>.</a:t>
            </a:r>
            <a:r>
              <a:rPr lang="en-US" altLang="cs-CZ" b="0">
                <a:solidFill>
                  <a:srgbClr val="000000"/>
                </a:solidFill>
              </a:rPr>
              <a:t>getInstance</a:t>
            </a:r>
            <a:r>
              <a:rPr lang="en-US" altLang="cs-CZ">
                <a:solidFill>
                  <a:srgbClr val="000000"/>
                </a:solidFill>
              </a:rPr>
              <a:t>(</a:t>
            </a:r>
          </a:p>
          <a:p>
            <a:r>
              <a:rPr lang="en-US" altLang="cs-CZ">
                <a:solidFill>
                  <a:srgbClr val="000000"/>
                </a:solidFill>
              </a:rPr>
              <a:t>   </a:t>
            </a:r>
            <a:r>
              <a:rPr lang="en-US" altLang="cs-CZ" b="0">
                <a:solidFill>
                  <a:srgbClr val="000000"/>
                </a:solidFill>
              </a:rPr>
              <a:t>MessageDigest</a:t>
            </a:r>
            <a:r>
              <a:rPr lang="en-US" altLang="cs-CZ">
                <a:solidFill>
                  <a:srgbClr val="000000"/>
                </a:solidFill>
              </a:rPr>
              <a:t>.</a:t>
            </a:r>
            <a:r>
              <a:rPr lang="en-US" altLang="cs-CZ" b="0">
                <a:solidFill>
                  <a:srgbClr val="000000"/>
                </a:solidFill>
              </a:rPr>
              <a:t>ALG_SHA</a:t>
            </a:r>
            <a:r>
              <a:rPr lang="en-US" altLang="cs-CZ">
                <a:solidFill>
                  <a:srgbClr val="000000"/>
                </a:solidFill>
              </a:rPr>
              <a:t>,</a:t>
            </a:r>
            <a:r>
              <a:rPr lang="en-US" altLang="cs-CZ" b="0">
                <a:solidFill>
                  <a:srgbClr val="808080"/>
                </a:solidFill>
              </a:rPr>
              <a:t> </a:t>
            </a:r>
            <a:r>
              <a:rPr lang="en-US" altLang="cs-CZ">
                <a:solidFill>
                  <a:srgbClr val="00007F"/>
                </a:solidFill>
              </a:rPr>
              <a:t>false</a:t>
            </a:r>
            <a:r>
              <a:rPr lang="en-US" altLang="cs-CZ">
                <a:solidFill>
                  <a:srgbClr val="000000"/>
                </a:solidFill>
              </a:rPr>
              <a:t>);</a:t>
            </a:r>
            <a:endParaRPr lang="en-US" altLang="cs-CZ" b="0">
              <a:solidFill>
                <a:srgbClr val="808080"/>
              </a:solidFill>
            </a:endParaRPr>
          </a:p>
          <a:p>
            <a:endParaRPr lang="en-US" altLang="cs-CZ" b="0">
              <a:solidFill>
                <a:srgbClr val="808080"/>
              </a:solidFill>
            </a:endParaRPr>
          </a:p>
          <a:p>
            <a:r>
              <a:rPr lang="en-US" altLang="cs-CZ" b="0">
                <a:solidFill>
                  <a:srgbClr val="007F00"/>
                </a:solidFill>
              </a:rPr>
              <a:t>// RESET HASH ENGINE</a:t>
            </a:r>
          </a:p>
          <a:p>
            <a:r>
              <a:rPr lang="en-US" altLang="cs-CZ" b="0">
                <a:solidFill>
                  <a:srgbClr val="000000"/>
                </a:solidFill>
              </a:rPr>
              <a:t>m_sha1</a:t>
            </a:r>
            <a:r>
              <a:rPr lang="en-US" altLang="cs-CZ">
                <a:solidFill>
                  <a:srgbClr val="000000"/>
                </a:solidFill>
              </a:rPr>
              <a:t>.</a:t>
            </a:r>
            <a:r>
              <a:rPr lang="en-US" altLang="cs-CZ" b="0">
                <a:solidFill>
                  <a:srgbClr val="000000"/>
                </a:solidFill>
              </a:rPr>
              <a:t>reset</a:t>
            </a:r>
            <a:r>
              <a:rPr lang="en-US" altLang="cs-CZ">
                <a:solidFill>
                  <a:srgbClr val="000000"/>
                </a:solidFill>
              </a:rPr>
              <a:t>();</a:t>
            </a:r>
            <a:endParaRPr lang="en-US" altLang="cs-CZ" b="0">
              <a:solidFill>
                <a:srgbClr val="808080"/>
              </a:solidFill>
            </a:endParaRPr>
          </a:p>
          <a:p>
            <a:r>
              <a:rPr lang="en-US" altLang="cs-CZ" b="0">
                <a:solidFill>
                  <a:srgbClr val="007F00"/>
                </a:solidFill>
              </a:rPr>
              <a:t>// PROCESS ALL PARTS OF DATA </a:t>
            </a:r>
          </a:p>
          <a:p>
            <a:r>
              <a:rPr lang="en-US" altLang="cs-CZ">
                <a:solidFill>
                  <a:srgbClr val="00007F"/>
                </a:solidFill>
              </a:rPr>
              <a:t>while</a:t>
            </a:r>
            <a:r>
              <a:rPr lang="en-US" altLang="cs-CZ" b="0">
                <a:solidFill>
                  <a:srgbClr val="808080"/>
                </a:solidFill>
              </a:rPr>
              <a:t> </a:t>
            </a:r>
            <a:r>
              <a:rPr lang="en-US" altLang="cs-CZ">
                <a:solidFill>
                  <a:srgbClr val="000000"/>
                </a:solidFill>
              </a:rPr>
              <a:t>(</a:t>
            </a:r>
            <a:r>
              <a:rPr lang="en-US" altLang="cs-CZ" b="0">
                <a:solidFill>
                  <a:srgbClr val="000000"/>
                </a:solidFill>
              </a:rPr>
              <a:t>next_part_to_hash_available</a:t>
            </a:r>
            <a:r>
              <a:rPr lang="en-US" altLang="cs-CZ">
                <a:solidFill>
                  <a:srgbClr val="000000"/>
                </a:solidFill>
              </a:rPr>
              <a:t>)</a:t>
            </a:r>
            <a:r>
              <a:rPr lang="en-US" altLang="cs-CZ" b="0">
                <a:solidFill>
                  <a:srgbClr val="808080"/>
                </a:solidFill>
              </a:rPr>
              <a:t> </a:t>
            </a:r>
            <a:r>
              <a:rPr lang="en-US" altLang="cs-CZ">
                <a:solidFill>
                  <a:srgbClr val="000000"/>
                </a:solidFill>
              </a:rPr>
              <a:t>{</a:t>
            </a:r>
            <a:endParaRPr lang="en-US" altLang="cs-CZ" b="0">
              <a:solidFill>
                <a:srgbClr val="808080"/>
              </a:solidFill>
            </a:endParaRPr>
          </a:p>
          <a:p>
            <a:r>
              <a:rPr lang="en-US" altLang="cs-CZ" b="0">
                <a:solidFill>
                  <a:srgbClr val="808080"/>
                </a:solidFill>
              </a:rPr>
              <a:t> </a:t>
            </a:r>
            <a:r>
              <a:rPr lang="en-US" altLang="cs-CZ" b="0">
                <a:solidFill>
                  <a:srgbClr val="000000"/>
                </a:solidFill>
              </a:rPr>
              <a:t>m_sha1</a:t>
            </a:r>
            <a:r>
              <a:rPr lang="en-US" altLang="cs-CZ">
                <a:solidFill>
                  <a:srgbClr val="000000"/>
                </a:solidFill>
              </a:rPr>
              <a:t>.</a:t>
            </a:r>
            <a:r>
              <a:rPr lang="en-US" altLang="cs-CZ" b="0">
                <a:solidFill>
                  <a:srgbClr val="000000"/>
                </a:solidFill>
              </a:rPr>
              <a:t>update</a:t>
            </a:r>
            <a:r>
              <a:rPr lang="en-US" altLang="cs-CZ">
                <a:solidFill>
                  <a:srgbClr val="000000"/>
                </a:solidFill>
              </a:rPr>
              <a:t>(</a:t>
            </a:r>
            <a:r>
              <a:rPr lang="en-US" altLang="cs-CZ" b="0">
                <a:solidFill>
                  <a:srgbClr val="000000"/>
                </a:solidFill>
              </a:rPr>
              <a:t>array_to_hash</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0000"/>
                </a:solidFill>
              </a:rPr>
              <a:t>array_to_hash</a:t>
            </a:r>
            <a:r>
              <a:rPr lang="en-US" altLang="cs-CZ">
                <a:solidFill>
                  <a:srgbClr val="000000"/>
                </a:solidFill>
              </a:rPr>
              <a:t>.</a:t>
            </a:r>
            <a:r>
              <a:rPr lang="en-US" altLang="cs-CZ" b="0">
                <a:solidFill>
                  <a:srgbClr val="000000"/>
                </a:solidFill>
              </a:rPr>
              <a:t>length</a:t>
            </a:r>
            <a:r>
              <a:rPr lang="en-US" altLang="cs-CZ">
                <a:solidFill>
                  <a:srgbClr val="000000"/>
                </a:solidFill>
              </a:rPr>
              <a:t>);</a:t>
            </a:r>
            <a:endParaRPr lang="en-US" altLang="cs-CZ" b="0">
              <a:solidFill>
                <a:srgbClr val="808080"/>
              </a:solidFill>
            </a:endParaRPr>
          </a:p>
          <a:p>
            <a:r>
              <a:rPr lang="en-US" altLang="cs-CZ">
                <a:solidFill>
                  <a:srgbClr val="000000"/>
                </a:solidFill>
              </a:rPr>
              <a:t>}</a:t>
            </a:r>
            <a:endParaRPr lang="en-US" altLang="cs-CZ" b="0">
              <a:solidFill>
                <a:srgbClr val="808080"/>
              </a:solidFill>
            </a:endParaRPr>
          </a:p>
          <a:p>
            <a:r>
              <a:rPr lang="en-US" altLang="cs-CZ" b="0">
                <a:solidFill>
                  <a:srgbClr val="007F00"/>
                </a:solidFill>
              </a:rPr>
              <a:t>// FINALIZE HASH VALUE (WHEN LAST PART OF DATA IS AVAILABLE)</a:t>
            </a:r>
          </a:p>
          <a:p>
            <a:r>
              <a:rPr lang="en-US" altLang="cs-CZ" b="0">
                <a:solidFill>
                  <a:srgbClr val="007F00"/>
                </a:solidFill>
              </a:rPr>
              <a:t>// AND OBTAIN RESULTING HASH VALUE</a:t>
            </a:r>
          </a:p>
          <a:p>
            <a:r>
              <a:rPr lang="en-US" altLang="cs-CZ" b="0">
                <a:solidFill>
                  <a:srgbClr val="000000"/>
                </a:solidFill>
              </a:rPr>
              <a:t>m_sha1</a:t>
            </a:r>
            <a:r>
              <a:rPr lang="en-US" altLang="cs-CZ">
                <a:solidFill>
                  <a:srgbClr val="000000"/>
                </a:solidFill>
              </a:rPr>
              <a:t>.</a:t>
            </a:r>
            <a:r>
              <a:rPr lang="en-US" altLang="cs-CZ" b="0">
                <a:solidFill>
                  <a:srgbClr val="000000"/>
                </a:solidFill>
              </a:rPr>
              <a:t>doFinal</a:t>
            </a:r>
            <a:r>
              <a:rPr lang="en-US" altLang="cs-CZ">
                <a:solidFill>
                  <a:srgbClr val="000000"/>
                </a:solidFill>
              </a:rPr>
              <a:t>(</a:t>
            </a:r>
            <a:r>
              <a:rPr lang="en-US" altLang="cs-CZ" b="0">
                <a:solidFill>
                  <a:srgbClr val="000000"/>
                </a:solidFill>
              </a:rPr>
              <a:t>array_to_hash</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0000"/>
                </a:solidFill>
              </a:rPr>
              <a:t>array_to_hash</a:t>
            </a:r>
            <a:r>
              <a:rPr lang="en-US" altLang="cs-CZ">
                <a:solidFill>
                  <a:srgbClr val="000000"/>
                </a:solidFill>
              </a:rPr>
              <a:t>.</a:t>
            </a:r>
            <a:r>
              <a:rPr lang="en-US" altLang="cs-CZ" b="0">
                <a:solidFill>
                  <a:srgbClr val="000000"/>
                </a:solidFill>
              </a:rPr>
              <a:t>length</a:t>
            </a:r>
            <a:r>
              <a:rPr lang="en-US" altLang="cs-CZ">
                <a:solidFill>
                  <a:srgbClr val="000000"/>
                </a:solidFill>
              </a:rPr>
              <a:t>,</a:t>
            </a:r>
            <a:r>
              <a:rPr lang="en-US" altLang="cs-CZ" b="0">
                <a:solidFill>
                  <a:srgbClr val="808080"/>
                </a:solidFill>
              </a:rPr>
              <a:t> </a:t>
            </a:r>
          </a:p>
          <a:p>
            <a:r>
              <a:rPr lang="en-US" altLang="cs-CZ" b="0">
                <a:solidFill>
                  <a:srgbClr val="808080"/>
                </a:solidFill>
              </a:rPr>
              <a:t>   </a:t>
            </a:r>
            <a:r>
              <a:rPr lang="en-US" altLang="cs-CZ" b="0">
                <a:solidFill>
                  <a:srgbClr val="000000"/>
                </a:solidFill>
              </a:rPr>
              <a:t>out_hash_array</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endParaRPr lang="en-US" altLang="cs-CZ" b="0">
              <a:solidFill>
                <a:srgbClr val="808080"/>
              </a:solidFill>
            </a:endParaRPr>
          </a:p>
          <a:p>
            <a:endParaRPr lang="en-US"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120</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65198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GPPro</a:t>
            </a:r>
            <a:r>
              <a:rPr lang="en-US" dirty="0"/>
              <a:t> – M. </a:t>
            </a:r>
            <a:r>
              <a:rPr lang="en-US" dirty="0" err="1"/>
              <a:t>Paljak</a:t>
            </a:r>
            <a:endParaRPr lang="cs-CZ" dirty="0"/>
          </a:p>
        </p:txBody>
      </p:sp>
      <p:sp>
        <p:nvSpPr>
          <p:cNvPr id="3" name="Zástupný symbol pro obsah 2"/>
          <p:cNvSpPr>
            <a:spLocks noGrp="1"/>
          </p:cNvSpPr>
          <p:nvPr>
            <p:ph idx="1"/>
          </p:nvPr>
        </p:nvSpPr>
        <p:spPr>
          <a:xfrm>
            <a:off x="5591944" y="647428"/>
            <a:ext cx="4896544" cy="6021933"/>
          </a:xfrm>
          <a:ln>
            <a:noFill/>
          </a:ln>
        </p:spPr>
        <p:txBody>
          <a:bodyPr/>
          <a:lstStyle/>
          <a:p>
            <a:pPr marL="0" indent="0">
              <a:buNone/>
            </a:pPr>
            <a:r>
              <a:rPr lang="cs-CZ" sz="900" b="1" dirty="0"/>
              <a:t>gp.exe -</a:t>
            </a:r>
            <a:r>
              <a:rPr lang="cs-CZ" sz="900" b="1" dirty="0" err="1"/>
              <a:t>install</a:t>
            </a:r>
            <a:r>
              <a:rPr lang="cs-CZ" sz="900" b="1" dirty="0"/>
              <a:t> </a:t>
            </a:r>
            <a:r>
              <a:rPr lang="en-US" sz="900" b="1" dirty="0"/>
              <a:t>applet</a:t>
            </a:r>
            <a:r>
              <a:rPr lang="cs-CZ" sz="900" b="1" dirty="0"/>
              <a:t>.cap -</a:t>
            </a:r>
            <a:r>
              <a:rPr lang="cs-CZ" sz="900" b="1" dirty="0" err="1"/>
              <a:t>verbose</a:t>
            </a:r>
            <a:r>
              <a:rPr lang="cs-CZ" sz="900" b="1" dirty="0"/>
              <a:t> </a:t>
            </a:r>
          </a:p>
          <a:p>
            <a:pPr marL="0" indent="0">
              <a:buNone/>
            </a:pPr>
            <a:r>
              <a:rPr lang="cs-CZ" sz="900" dirty="0" err="1"/>
              <a:t>Reader</a:t>
            </a:r>
            <a:r>
              <a:rPr lang="cs-CZ" sz="900" dirty="0"/>
              <a:t>: OMNIKEY AG Smart </a:t>
            </a:r>
            <a:r>
              <a:rPr lang="cs-CZ" sz="900" dirty="0" err="1"/>
              <a:t>Card</a:t>
            </a:r>
            <a:r>
              <a:rPr lang="cs-CZ" sz="900" dirty="0"/>
              <a:t> </a:t>
            </a:r>
            <a:r>
              <a:rPr lang="cs-CZ" sz="900" dirty="0" err="1"/>
              <a:t>Reader</a:t>
            </a:r>
            <a:r>
              <a:rPr lang="cs-CZ" sz="900" dirty="0"/>
              <a:t> USB 0</a:t>
            </a:r>
          </a:p>
          <a:p>
            <a:pPr marL="0" indent="0">
              <a:buNone/>
            </a:pPr>
            <a:r>
              <a:rPr lang="cs-CZ" sz="900" dirty="0"/>
              <a:t>ATR: 3BF81800008031FE450073C8401300900092</a:t>
            </a:r>
          </a:p>
          <a:p>
            <a:pPr marL="0" indent="0">
              <a:buNone/>
            </a:pPr>
            <a:r>
              <a:rPr lang="cs-CZ" sz="900" dirty="0"/>
              <a:t>More </a:t>
            </a:r>
            <a:r>
              <a:rPr lang="cs-CZ" sz="900" dirty="0" err="1"/>
              <a:t>information</a:t>
            </a:r>
            <a:r>
              <a:rPr lang="cs-CZ" sz="900" dirty="0"/>
              <a:t> </a:t>
            </a:r>
            <a:r>
              <a:rPr lang="cs-CZ" sz="900" dirty="0" err="1"/>
              <a:t>about</a:t>
            </a:r>
            <a:r>
              <a:rPr lang="cs-CZ" sz="900" dirty="0"/>
              <a:t> </a:t>
            </a:r>
            <a:r>
              <a:rPr lang="cs-CZ" sz="900" dirty="0" err="1"/>
              <a:t>your</a:t>
            </a:r>
            <a:r>
              <a:rPr lang="cs-CZ" sz="900" dirty="0"/>
              <a:t> </a:t>
            </a:r>
            <a:r>
              <a:rPr lang="cs-CZ" sz="900" dirty="0" err="1"/>
              <a:t>card</a:t>
            </a:r>
            <a:r>
              <a:rPr lang="cs-CZ" sz="900" dirty="0"/>
              <a:t>:</a:t>
            </a:r>
            <a:r>
              <a:rPr lang="en-US" sz="900" dirty="0"/>
              <a:t> </a:t>
            </a:r>
          </a:p>
          <a:p>
            <a:pPr marL="0" indent="0">
              <a:buNone/>
            </a:pPr>
            <a:r>
              <a:rPr lang="cs-CZ" sz="900" dirty="0"/>
              <a:t>http://smartcard-atr.appspot.com/parse?ATR=3BF81800008031FE450073C8401300900092</a:t>
            </a:r>
          </a:p>
          <a:p>
            <a:pPr marL="0" indent="0">
              <a:buNone/>
            </a:pPr>
            <a:endParaRPr lang="cs-CZ" sz="900" dirty="0"/>
          </a:p>
          <a:p>
            <a:pPr marL="0" indent="0">
              <a:buNone/>
            </a:pPr>
            <a:r>
              <a:rPr lang="cs-CZ" sz="900" dirty="0"/>
              <a:t>Auto-</a:t>
            </a:r>
            <a:r>
              <a:rPr lang="cs-CZ" sz="900" dirty="0" err="1"/>
              <a:t>detected</a:t>
            </a:r>
            <a:r>
              <a:rPr lang="cs-CZ" sz="900" dirty="0"/>
              <a:t> ISD AID: A000000003000000</a:t>
            </a:r>
          </a:p>
          <a:p>
            <a:pPr marL="0" indent="0">
              <a:buNone/>
            </a:pPr>
            <a:r>
              <a:rPr lang="cs-CZ" sz="900" dirty="0"/>
              <a:t>Host </a:t>
            </a:r>
            <a:r>
              <a:rPr lang="cs-CZ" sz="900" dirty="0" err="1"/>
              <a:t>challenge</a:t>
            </a:r>
            <a:r>
              <a:rPr lang="cs-CZ" sz="900" dirty="0"/>
              <a:t>: 764D6A0982DC5E17</a:t>
            </a:r>
          </a:p>
          <a:p>
            <a:pPr marL="0" indent="0">
              <a:buNone/>
            </a:pPr>
            <a:r>
              <a:rPr lang="cs-CZ" sz="900" dirty="0" err="1"/>
              <a:t>Card</a:t>
            </a:r>
            <a:r>
              <a:rPr lang="cs-CZ" sz="900" dirty="0"/>
              <a:t> </a:t>
            </a:r>
            <a:r>
              <a:rPr lang="cs-CZ" sz="900" dirty="0" err="1"/>
              <a:t>challenge</a:t>
            </a:r>
            <a:r>
              <a:rPr lang="cs-CZ" sz="900" dirty="0"/>
              <a:t>: 0005112D5C02E152</a:t>
            </a:r>
          </a:p>
          <a:p>
            <a:pPr marL="0" indent="0">
              <a:buNone/>
            </a:pPr>
            <a:r>
              <a:rPr lang="cs-CZ" sz="900" dirty="0" err="1"/>
              <a:t>Card</a:t>
            </a:r>
            <a:r>
              <a:rPr lang="cs-CZ" sz="900" dirty="0"/>
              <a:t> </a:t>
            </a:r>
            <a:r>
              <a:rPr lang="cs-CZ" sz="900" dirty="0" err="1"/>
              <a:t>reports</a:t>
            </a:r>
            <a:r>
              <a:rPr lang="cs-CZ" sz="900" dirty="0"/>
              <a:t> SCP02 </a:t>
            </a:r>
            <a:r>
              <a:rPr lang="cs-CZ" sz="900" dirty="0" err="1"/>
              <a:t>with</a:t>
            </a:r>
            <a:r>
              <a:rPr lang="cs-CZ" sz="900" dirty="0"/>
              <a:t> </a:t>
            </a:r>
            <a:r>
              <a:rPr lang="cs-CZ" sz="900" dirty="0" err="1"/>
              <a:t>version</a:t>
            </a:r>
            <a:r>
              <a:rPr lang="cs-CZ" sz="900" dirty="0"/>
              <a:t> 1 </a:t>
            </a:r>
            <a:r>
              <a:rPr lang="cs-CZ" sz="900" dirty="0" err="1"/>
              <a:t>keys</a:t>
            </a:r>
            <a:endParaRPr lang="cs-CZ" sz="900" dirty="0"/>
          </a:p>
          <a:p>
            <a:pPr marL="0" indent="0">
              <a:buNone/>
            </a:pPr>
            <a:r>
              <a:rPr lang="cs-CZ" sz="900" dirty="0"/>
              <a:t>Master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Value:404142434445464748494A4B4C4D4E4F</a:t>
            </a:r>
          </a:p>
          <a:p>
            <a:pPr marL="0" indent="0">
              <a:buNone/>
            </a:pPr>
            <a:r>
              <a:rPr lang="cs-CZ" sz="900" dirty="0"/>
              <a:t>MAC: Ver:0 ID:0 Type:DES3 Len:16 Value:404142434445464748494A4B4C4D4E4F</a:t>
            </a:r>
          </a:p>
          <a:p>
            <a:pPr marL="0" indent="0">
              <a:buNone/>
            </a:pPr>
            <a:r>
              <a:rPr lang="cs-CZ" sz="900" dirty="0"/>
              <a:t>KEK: Ver:0 ID:0 Type:DES3 Len:16 Value:404142434445464748494A4B4C4D4E4F</a:t>
            </a:r>
          </a:p>
          <a:p>
            <a:pPr marL="0" indent="0">
              <a:buNone/>
            </a:pPr>
            <a:r>
              <a:rPr lang="cs-CZ" sz="900" dirty="0" err="1"/>
              <a:t>Diversififed</a:t>
            </a:r>
            <a:r>
              <a:rPr lang="cs-CZ" sz="900" dirty="0"/>
              <a:t> master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Value:8D16CDB90D9A1BCB9C3B208FB491DFF6</a:t>
            </a:r>
          </a:p>
          <a:p>
            <a:pPr marL="0" indent="0">
              <a:buNone/>
            </a:pPr>
            <a:r>
              <a:rPr lang="cs-CZ" sz="900" dirty="0"/>
              <a:t>MAC: Ver:0 ID:0 Type:DES3 Len:16 Value:D3A3DD0DB2C1F84F79E3BC0EF4B0A78E</a:t>
            </a:r>
          </a:p>
          <a:p>
            <a:pPr marL="0" indent="0">
              <a:buNone/>
            </a:pPr>
            <a:r>
              <a:rPr lang="cs-CZ" sz="900" dirty="0"/>
              <a:t>KEK: Ver:0 ID:0 Type:DES3 Len:16 Value:F80C3E807D4C57293B651693ED999448</a:t>
            </a:r>
          </a:p>
          <a:p>
            <a:pPr marL="0" indent="0">
              <a:buNone/>
            </a:pPr>
            <a:r>
              <a:rPr lang="cs-CZ" sz="900" dirty="0" err="1"/>
              <a:t>Sequnce</a:t>
            </a:r>
            <a:r>
              <a:rPr lang="cs-CZ" sz="900" dirty="0"/>
              <a:t> </a:t>
            </a:r>
            <a:r>
              <a:rPr lang="cs-CZ" sz="900" dirty="0" err="1"/>
              <a:t>counter</a:t>
            </a:r>
            <a:r>
              <a:rPr lang="cs-CZ" sz="900" dirty="0"/>
              <a:t>: 0005</a:t>
            </a:r>
          </a:p>
          <a:p>
            <a:pPr marL="0" indent="0">
              <a:buNone/>
            </a:pPr>
            <a:r>
              <a:rPr lang="cs-CZ" sz="900" dirty="0" err="1"/>
              <a:t>Derived</a:t>
            </a:r>
            <a:r>
              <a:rPr lang="cs-CZ" sz="900" dirty="0"/>
              <a:t> session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Value:6BCC8856C64D5A6090A603C5FFBA7F4F</a:t>
            </a:r>
          </a:p>
          <a:p>
            <a:pPr marL="0" indent="0">
              <a:buNone/>
            </a:pPr>
            <a:r>
              <a:rPr lang="cs-CZ" sz="900" dirty="0"/>
              <a:t>MAC: Ver:0 ID:0 Type:DES3 Len:16 Value:3BDCE52AE932EFF43E506C498BAC9F21</a:t>
            </a:r>
          </a:p>
          <a:p>
            <a:pPr marL="0" indent="0">
              <a:buNone/>
            </a:pPr>
            <a:r>
              <a:rPr lang="cs-CZ" sz="900" dirty="0"/>
              <a:t>KEK: Ver:0 ID:0 Type:DES3 Len:16 Value:FFC30797EFA7EC37A28E4485052EA21D</a:t>
            </a:r>
          </a:p>
          <a:p>
            <a:pPr marL="0" indent="0">
              <a:buNone/>
            </a:pPr>
            <a:r>
              <a:rPr lang="cs-CZ" sz="900" dirty="0" err="1"/>
              <a:t>Verified</a:t>
            </a:r>
            <a:r>
              <a:rPr lang="cs-CZ" sz="900" dirty="0"/>
              <a:t> </a:t>
            </a:r>
            <a:r>
              <a:rPr lang="cs-CZ" sz="900" dirty="0" err="1"/>
              <a:t>card</a:t>
            </a:r>
            <a:r>
              <a:rPr lang="cs-CZ" sz="900" dirty="0"/>
              <a:t> </a:t>
            </a:r>
            <a:r>
              <a:rPr lang="cs-CZ" sz="900" dirty="0" err="1"/>
              <a:t>cryptogram</a:t>
            </a:r>
            <a:r>
              <a:rPr lang="cs-CZ" sz="900" dirty="0"/>
              <a:t>: 37C4139407A2F0DD</a:t>
            </a:r>
          </a:p>
          <a:p>
            <a:pPr marL="0" indent="0">
              <a:buNone/>
            </a:pPr>
            <a:r>
              <a:rPr lang="cs-CZ" sz="900" dirty="0" err="1"/>
              <a:t>Calculated</a:t>
            </a:r>
            <a:r>
              <a:rPr lang="cs-CZ" sz="900" dirty="0"/>
              <a:t> host </a:t>
            </a:r>
            <a:r>
              <a:rPr lang="cs-CZ" sz="900" dirty="0" err="1"/>
              <a:t>cryptogram</a:t>
            </a:r>
            <a:r>
              <a:rPr lang="cs-CZ" sz="900" dirty="0"/>
              <a:t>: A9376B4721194AFA</a:t>
            </a:r>
          </a:p>
          <a:p>
            <a:pPr marL="0" indent="0">
              <a:buNone/>
            </a:pPr>
            <a:r>
              <a:rPr lang="cs-CZ" sz="900" dirty="0"/>
              <a:t>CAP </a:t>
            </a:r>
            <a:r>
              <a:rPr lang="cs-CZ" sz="900" dirty="0" err="1"/>
              <a:t>file</a:t>
            </a:r>
            <a:r>
              <a:rPr lang="cs-CZ" sz="900" dirty="0"/>
              <a:t> (v2.1) </a:t>
            </a:r>
            <a:r>
              <a:rPr lang="cs-CZ" sz="900" dirty="0" err="1"/>
              <a:t>generated</a:t>
            </a:r>
            <a:r>
              <a:rPr lang="cs-CZ" sz="900" dirty="0"/>
              <a:t> on </a:t>
            </a:r>
            <a:r>
              <a:rPr lang="cs-CZ" sz="900" dirty="0" err="1"/>
              <a:t>Tue</a:t>
            </a:r>
            <a:r>
              <a:rPr lang="cs-CZ" sz="900" dirty="0"/>
              <a:t> </a:t>
            </a:r>
            <a:r>
              <a:rPr lang="cs-CZ" sz="900" dirty="0" err="1"/>
              <a:t>Aug</a:t>
            </a:r>
            <a:r>
              <a:rPr lang="cs-CZ" sz="900" dirty="0"/>
              <a:t> 04 14:34:51 CEST 2015</a:t>
            </a:r>
          </a:p>
          <a:p>
            <a:pPr marL="0" indent="0">
              <a:buNone/>
            </a:pPr>
            <a:r>
              <a:rPr lang="cs-CZ" sz="900" dirty="0"/>
              <a:t>By Sun </a:t>
            </a:r>
            <a:r>
              <a:rPr lang="cs-CZ" sz="900" dirty="0" err="1"/>
              <a:t>Microsystems</a:t>
            </a:r>
            <a:r>
              <a:rPr lang="cs-CZ" sz="900" dirty="0"/>
              <a:t> Inc. </a:t>
            </a:r>
            <a:r>
              <a:rPr lang="cs-CZ" sz="900" dirty="0" err="1"/>
              <a:t>converter</a:t>
            </a:r>
            <a:r>
              <a:rPr lang="cs-CZ" sz="900" dirty="0"/>
              <a:t> 1.3 </a:t>
            </a:r>
            <a:r>
              <a:rPr lang="cs-CZ" sz="900" dirty="0" err="1"/>
              <a:t>with</a:t>
            </a:r>
            <a:r>
              <a:rPr lang="cs-CZ" sz="900" dirty="0"/>
              <a:t> JDK 1.8.0_31 (</a:t>
            </a:r>
            <a:r>
              <a:rPr lang="cs-CZ" sz="900" dirty="0" err="1"/>
              <a:t>Oracle</a:t>
            </a:r>
            <a:r>
              <a:rPr lang="cs-CZ" sz="900" dirty="0"/>
              <a:t> </a:t>
            </a:r>
            <a:r>
              <a:rPr lang="cs-CZ" sz="900" dirty="0" err="1"/>
              <a:t>Corporation</a:t>
            </a:r>
            <a:r>
              <a:rPr lang="cs-CZ" sz="900" dirty="0"/>
              <a:t>)</a:t>
            </a:r>
          </a:p>
          <a:p>
            <a:pPr marL="0" indent="0">
              <a:buNone/>
            </a:pPr>
            <a:r>
              <a:rPr lang="cs-CZ" sz="900" dirty="0" err="1"/>
              <a:t>Package</a:t>
            </a:r>
            <a:r>
              <a:rPr lang="cs-CZ" sz="900" dirty="0"/>
              <a:t>: </a:t>
            </a:r>
            <a:r>
              <a:rPr lang="cs-CZ" sz="900" dirty="0" err="1"/>
              <a:t>AlgTest</a:t>
            </a:r>
            <a:r>
              <a:rPr lang="cs-CZ" sz="900" dirty="0"/>
              <a:t> v1.0 </a:t>
            </a:r>
            <a:r>
              <a:rPr lang="cs-CZ" sz="900" dirty="0" err="1"/>
              <a:t>with</a:t>
            </a:r>
            <a:r>
              <a:rPr lang="cs-CZ" sz="900" dirty="0"/>
              <a:t> AID 6D797061636B616731</a:t>
            </a:r>
          </a:p>
          <a:p>
            <a:pPr marL="0" indent="0">
              <a:buNone/>
            </a:pPr>
            <a:r>
              <a:rPr lang="cs-CZ" sz="900" dirty="0"/>
              <a:t>Applet: </a:t>
            </a:r>
            <a:r>
              <a:rPr lang="cs-CZ" sz="900" dirty="0" err="1"/>
              <a:t>JCAlgTestApplet</a:t>
            </a:r>
            <a:r>
              <a:rPr lang="cs-CZ" sz="900" dirty="0"/>
              <a:t> </a:t>
            </a:r>
            <a:r>
              <a:rPr lang="cs-CZ" sz="900" dirty="0" err="1"/>
              <a:t>with</a:t>
            </a:r>
            <a:r>
              <a:rPr lang="cs-CZ" sz="900" dirty="0"/>
              <a:t> AID 6D7970616330303031</a:t>
            </a:r>
          </a:p>
          <a:p>
            <a:pPr marL="0" indent="0">
              <a:buNone/>
            </a:pPr>
            <a:r>
              <a:rPr lang="cs-CZ" sz="900" dirty="0"/>
              <a:t>Import: A0000000620001 v1.0</a:t>
            </a:r>
          </a:p>
          <a:p>
            <a:pPr marL="0" indent="0">
              <a:buNone/>
            </a:pPr>
            <a:r>
              <a:rPr lang="cs-CZ" sz="900" dirty="0"/>
              <a:t>Import: A0000000620102 v1.2</a:t>
            </a:r>
          </a:p>
          <a:p>
            <a:pPr marL="0" indent="0">
              <a:buNone/>
            </a:pPr>
            <a:r>
              <a:rPr lang="cs-CZ" sz="900" dirty="0"/>
              <a:t>Import: A0000000620101 v1.2</a:t>
            </a:r>
          </a:p>
          <a:p>
            <a:pPr marL="0" indent="0">
              <a:buNone/>
            </a:pPr>
            <a:r>
              <a:rPr lang="cs-CZ" sz="900" dirty="0"/>
              <a:t>CAP </a:t>
            </a:r>
            <a:r>
              <a:rPr lang="cs-CZ" sz="900" dirty="0" err="1"/>
              <a:t>loaded</a:t>
            </a:r>
            <a:endParaRPr lang="cs-CZ" sz="9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121</a:t>
            </a:fld>
            <a:endParaRPr lang="cs-CZ" dirty="0"/>
          </a:p>
        </p:txBody>
      </p:sp>
    </p:spTree>
    <p:extLst>
      <p:ext uri="{BB962C8B-B14F-4D97-AF65-F5344CB8AC3E}">
        <p14:creationId xmlns:p14="http://schemas.microsoft.com/office/powerpoint/2010/main" val="159704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sp>
        <p:nvSpPr>
          <p:cNvPr id="77827" name="Rectangle 1"/>
          <p:cNvSpPr>
            <a:spLocks noGrp="1" noChangeArrowheads="1"/>
          </p:cNvSpPr>
          <p:nvPr>
            <p:ph type="title" idx="4294967295"/>
          </p:nvPr>
        </p:nvSpPr>
        <p:spPr>
          <a:xfrm>
            <a:off x="1981201" y="274639"/>
            <a:ext cx="8507413" cy="9937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cs-CZ" dirty="0" err="1"/>
              <a:t>GPShell</a:t>
            </a:r>
            <a:r>
              <a:rPr lang="en-US" altLang="cs-CZ" dirty="0"/>
              <a:t> script – another tool for upload</a:t>
            </a:r>
          </a:p>
        </p:txBody>
      </p:sp>
      <p:sp>
        <p:nvSpPr>
          <p:cNvPr id="77828" name="Rectangle 2"/>
          <p:cNvSpPr>
            <a:spLocks noGrp="1" noChangeArrowheads="1"/>
          </p:cNvSpPr>
          <p:nvPr>
            <p:ph type="body" idx="4294967295"/>
          </p:nvPr>
        </p:nvSpPr>
        <p:spPr>
          <a:xfrm>
            <a:off x="1992313" y="1412876"/>
            <a:ext cx="8424862" cy="4918075"/>
          </a:xfrm>
        </p:spPr>
        <p:txBody>
          <a:bodyPr/>
          <a:lstStyle/>
          <a:p>
            <a:pPr eaLnBrk="1" hangingPunct="1"/>
            <a:endParaRPr lang="cs-CZ" altLang="en-US"/>
          </a:p>
        </p:txBody>
      </p:sp>
      <p:sp>
        <p:nvSpPr>
          <p:cNvPr id="77829" name="Text Box 3"/>
          <p:cNvSpPr txBox="1">
            <a:spLocks noChangeArrowheads="1"/>
          </p:cNvSpPr>
          <p:nvPr/>
        </p:nvSpPr>
        <p:spPr bwMode="auto">
          <a:xfrm>
            <a:off x="1528764" y="1196975"/>
            <a:ext cx="9007123" cy="5265160"/>
          </a:xfrm>
          <a:prstGeom prst="rect">
            <a:avLst/>
          </a:prstGeom>
          <a:solidFill>
            <a:srgbClr val="FFFFFF"/>
          </a:solidFill>
          <a:ln w="255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600">
                <a:solidFill>
                  <a:srgbClr val="7F7F00"/>
                </a:solidFill>
                <a:latin typeface="Verdana" panose="020B0604030504040204" pitchFamily="34" charset="0"/>
              </a:rPr>
              <a:t># Install &amp; configure script for Gemalto TOP IM GX4, mother key</a:t>
            </a:r>
          </a:p>
          <a:p>
            <a:pPr eaLnBrk="1" hangingPunct="1">
              <a:buClrTx/>
              <a:buFontTx/>
              <a:buNone/>
            </a:pPr>
            <a:r>
              <a:rPr lang="en-US" altLang="cs-CZ" sz="1600">
                <a:solidFill>
                  <a:srgbClr val="000000"/>
                </a:solidFill>
                <a:latin typeface="Verdana" panose="020B0604030504040204" pitchFamily="34" charset="0"/>
              </a:rPr>
              <a:t>mode_201</a:t>
            </a:r>
          </a:p>
          <a:p>
            <a:pPr eaLnBrk="1" hangingPunct="1">
              <a:buClrTx/>
              <a:buFontTx/>
              <a:buNone/>
            </a:pPr>
            <a:r>
              <a:rPr lang="en-US" altLang="cs-CZ" sz="1600">
                <a:solidFill>
                  <a:srgbClr val="000000"/>
                </a:solidFill>
                <a:latin typeface="Verdana" panose="020B0604030504040204" pitchFamily="34" charset="0"/>
              </a:rPr>
              <a:t>gemXpressoPro</a:t>
            </a:r>
          </a:p>
          <a:p>
            <a:pPr eaLnBrk="1" hangingPunct="1">
              <a:buClrTx/>
              <a:buFontTx/>
              <a:buNone/>
            </a:pPr>
            <a:r>
              <a:rPr lang="en-US" altLang="cs-CZ" sz="1600">
                <a:solidFill>
                  <a:srgbClr val="000000"/>
                </a:solidFill>
                <a:latin typeface="Verdana" panose="020B0604030504040204" pitchFamily="34" charset="0"/>
              </a:rPr>
              <a:t>enable_trace</a:t>
            </a:r>
          </a:p>
          <a:p>
            <a:pPr eaLnBrk="1" hangingPunct="1">
              <a:buClrTx/>
              <a:buFontTx/>
              <a:buNone/>
            </a:pPr>
            <a:r>
              <a:rPr lang="en-US" altLang="cs-CZ" sz="1600">
                <a:solidFill>
                  <a:srgbClr val="000000"/>
                </a:solidFill>
                <a:latin typeface="Verdana" panose="020B0604030504040204" pitchFamily="34" charset="0"/>
              </a:rPr>
              <a:t>establish_context</a:t>
            </a:r>
          </a:p>
          <a:p>
            <a:pPr eaLnBrk="1" hangingPunct="1">
              <a:buClrTx/>
              <a:buFontTx/>
              <a:buNone/>
            </a:pPr>
            <a:r>
              <a:rPr lang="en-US" altLang="cs-CZ" sz="1600">
                <a:solidFill>
                  <a:srgbClr val="000000"/>
                </a:solidFill>
                <a:latin typeface="Verdana" panose="020B0604030504040204" pitchFamily="34" charset="0"/>
              </a:rPr>
              <a:t>card_connect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select</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a:solidFill>
                  <a:srgbClr val="000000"/>
                </a:solidFill>
                <a:latin typeface="Verdana" panose="020B0604030504040204" pitchFamily="34" charset="0"/>
              </a:rPr>
              <a:t>A000000018434D00</a:t>
            </a:r>
          </a:p>
          <a:p>
            <a:pPr eaLnBrk="1" hangingPunct="1">
              <a:buClrTx/>
              <a:buFontTx/>
              <a:buNone/>
            </a:pPr>
            <a:r>
              <a:rPr lang="en-US" altLang="cs-CZ" sz="1600">
                <a:solidFill>
                  <a:srgbClr val="000000"/>
                </a:solidFill>
                <a:latin typeface="Verdana" panose="020B0604030504040204" pitchFamily="34" charset="0"/>
              </a:rPr>
              <a:t>open_sc</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security</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3</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keyind</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keyver</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47454d5850524553534f53414d504c45</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delete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applet</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r>
              <a:rPr lang="en-US" altLang="cs-CZ" sz="1600">
                <a:solidFill>
                  <a:srgbClr val="000000"/>
                </a:solidFill>
                <a:latin typeface="Verdana" panose="020B0604030504040204" pitchFamily="34" charset="0"/>
              </a:rPr>
              <a:t>delete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b="1">
                <a:solidFill>
                  <a:srgbClr val="00007F"/>
                </a:solidFill>
                <a:latin typeface="Verdana" panose="020B0604030504040204" pitchFamily="34" charset="0"/>
              </a:rPr>
              <a:t>package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install</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file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b="1">
                <a:solidFill>
                  <a:srgbClr val="00007F"/>
                </a:solidFill>
                <a:latin typeface="Verdana" panose="020B0604030504040204" pitchFamily="34" charset="0"/>
              </a:rPr>
              <a:t>package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shortName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cap</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sdAID</a:t>
            </a:r>
            <a:r>
              <a:rPr lang="en-US" altLang="cs-CZ" sz="1600">
                <a:solidFill>
                  <a:srgbClr val="808080"/>
                </a:solidFill>
                <a:latin typeface="Verdana" panose="020B0604030504040204" pitchFamily="34" charset="0"/>
              </a:rPr>
              <a:t> </a:t>
            </a:r>
            <a:r>
              <a:rPr lang="en-US" altLang="cs-CZ" sz="1600">
                <a:solidFill>
                  <a:srgbClr val="000000"/>
                </a:solidFill>
                <a:latin typeface="Verdana" panose="020B0604030504040204" pitchFamily="34" charset="0"/>
              </a:rPr>
              <a:t>A000000018434D00</a:t>
            </a:r>
            <a:r>
              <a:rPr lang="en-US" altLang="cs-CZ" sz="1600">
                <a:solidFill>
                  <a:srgbClr val="808080"/>
                </a:solidFill>
                <a:latin typeface="Verdana" panose="020B0604030504040204" pitchFamily="34" charset="0"/>
              </a:rPr>
              <a:t> </a:t>
            </a:r>
          </a:p>
          <a:p>
            <a:pPr eaLnBrk="1" hangingPunct="1">
              <a:buClrTx/>
              <a:buFontTx/>
              <a:buNone/>
            </a:pP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nvCodeLimit</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4000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priv</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7F7F00"/>
                </a:solidFill>
                <a:latin typeface="Verdana" panose="020B0604030504040204" pitchFamily="34" charset="0"/>
              </a:rPr>
              <a:t># test selection</a:t>
            </a:r>
          </a:p>
          <a:p>
            <a:pPr eaLnBrk="1" hangingPunct="1">
              <a:buClrTx/>
              <a:buFontTx/>
              <a:buNone/>
            </a:pPr>
            <a:r>
              <a:rPr lang="en-US" altLang="cs-CZ" sz="1600">
                <a:solidFill>
                  <a:srgbClr val="000000"/>
                </a:solidFill>
                <a:latin typeface="Verdana" panose="020B0604030504040204" pitchFamily="34" charset="0"/>
              </a:rPr>
              <a:t>select</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applet</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card_disconnect</a:t>
            </a:r>
          </a:p>
          <a:p>
            <a:pPr eaLnBrk="1" hangingPunct="1">
              <a:buClrTx/>
              <a:buFontTx/>
              <a:buNone/>
            </a:pPr>
            <a:r>
              <a:rPr lang="en-US" altLang="cs-CZ" sz="1600">
                <a:solidFill>
                  <a:srgbClr val="000000"/>
                </a:solidFill>
                <a:latin typeface="Verdana" panose="020B0604030504040204" pitchFamily="34" charset="0"/>
              </a:rPr>
              <a:t>release_context</a:t>
            </a:r>
          </a:p>
        </p:txBody>
      </p:sp>
      <p:sp>
        <p:nvSpPr>
          <p:cNvPr id="80900" name="AutoShape 4"/>
          <p:cNvSpPr>
            <a:spLocks/>
          </p:cNvSpPr>
          <p:nvPr/>
        </p:nvSpPr>
        <p:spPr bwMode="auto">
          <a:xfrm>
            <a:off x="7608888" y="1600201"/>
            <a:ext cx="3059112" cy="720725"/>
          </a:xfrm>
          <a:prstGeom prst="borderCallout2">
            <a:avLst>
              <a:gd name="adj1" fmla="val 15861"/>
              <a:gd name="adj2" fmla="val -2491"/>
              <a:gd name="adj3" fmla="val 15861"/>
              <a:gd name="adj4" fmla="val -64037"/>
              <a:gd name="adj5" fmla="val 16958"/>
              <a:gd name="adj6" fmla="val -128023"/>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Connect to reader and card</a:t>
            </a:r>
          </a:p>
        </p:txBody>
      </p:sp>
      <p:sp>
        <p:nvSpPr>
          <p:cNvPr id="80901" name="AutoShape 5"/>
          <p:cNvSpPr>
            <a:spLocks/>
          </p:cNvSpPr>
          <p:nvPr/>
        </p:nvSpPr>
        <p:spPr bwMode="auto">
          <a:xfrm>
            <a:off x="7608888" y="2420939"/>
            <a:ext cx="3059112" cy="720725"/>
          </a:xfrm>
          <a:prstGeom prst="borderCallout2">
            <a:avLst>
              <a:gd name="adj1" fmla="val 15861"/>
              <a:gd name="adj2" fmla="val -2491"/>
              <a:gd name="adj3" fmla="val 15861"/>
              <a:gd name="adj4" fmla="val -42866"/>
              <a:gd name="adj5" fmla="val 65639"/>
              <a:gd name="adj6" fmla="val -8484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Select Card Manager application</a:t>
            </a:r>
          </a:p>
        </p:txBody>
      </p:sp>
      <p:sp>
        <p:nvSpPr>
          <p:cNvPr id="80902" name="AutoShape 6"/>
          <p:cNvSpPr>
            <a:spLocks/>
          </p:cNvSpPr>
          <p:nvPr/>
        </p:nvSpPr>
        <p:spPr bwMode="auto">
          <a:xfrm>
            <a:off x="7608888" y="3500439"/>
            <a:ext cx="3059112" cy="936625"/>
          </a:xfrm>
          <a:prstGeom prst="borderCallout2">
            <a:avLst>
              <a:gd name="adj1" fmla="val 12204"/>
              <a:gd name="adj2" fmla="val -2491"/>
              <a:gd name="adj3" fmla="val 12204"/>
              <a:gd name="adj4" fmla="val -29009"/>
              <a:gd name="adj5" fmla="val -171"/>
              <a:gd name="adj6" fmla="val -56616"/>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Authenticate and establish secure channel (OpenPlatform)</a:t>
            </a:r>
          </a:p>
        </p:txBody>
      </p:sp>
      <p:sp>
        <p:nvSpPr>
          <p:cNvPr id="80903" name="AutoShape 7"/>
          <p:cNvSpPr>
            <a:spLocks/>
          </p:cNvSpPr>
          <p:nvPr/>
        </p:nvSpPr>
        <p:spPr bwMode="auto">
          <a:xfrm>
            <a:off x="7608888" y="4797426"/>
            <a:ext cx="3059112" cy="936625"/>
          </a:xfrm>
          <a:prstGeom prst="borderCallout2">
            <a:avLst>
              <a:gd name="adj1" fmla="val 12204"/>
              <a:gd name="adj2" fmla="val -2491"/>
              <a:gd name="adj3" fmla="val 12204"/>
              <a:gd name="adj4" fmla="val -28181"/>
              <a:gd name="adj5" fmla="val -84407"/>
              <a:gd name="adj6" fmla="val -5495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Delete previous version of our applet (instance first, package second)</a:t>
            </a:r>
          </a:p>
        </p:txBody>
      </p:sp>
      <p:sp>
        <p:nvSpPr>
          <p:cNvPr id="80904" name="AutoShape 8"/>
          <p:cNvSpPr>
            <a:spLocks/>
          </p:cNvSpPr>
          <p:nvPr/>
        </p:nvSpPr>
        <p:spPr bwMode="auto">
          <a:xfrm>
            <a:off x="7608888" y="5784850"/>
            <a:ext cx="3059112" cy="647700"/>
          </a:xfrm>
          <a:prstGeom prst="borderCallout2">
            <a:avLst>
              <a:gd name="adj1" fmla="val 17648"/>
              <a:gd name="adj2" fmla="val -2491"/>
              <a:gd name="adj3" fmla="val 17648"/>
              <a:gd name="adj4" fmla="val -36898"/>
              <a:gd name="adj5" fmla="val -154903"/>
              <a:gd name="adj6" fmla="val -72806"/>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Upload and install file *.cap with applet</a:t>
            </a:r>
          </a:p>
        </p:txBody>
      </p:sp>
      <p:sp>
        <p:nvSpPr>
          <p:cNvPr id="80905" name="AutoShape 9"/>
          <p:cNvSpPr>
            <a:spLocks/>
          </p:cNvSpPr>
          <p:nvPr/>
        </p:nvSpPr>
        <p:spPr bwMode="auto">
          <a:xfrm>
            <a:off x="4295776" y="6021388"/>
            <a:ext cx="3059113" cy="647700"/>
          </a:xfrm>
          <a:prstGeom prst="borderCallout2">
            <a:avLst>
              <a:gd name="adj1" fmla="val 17648"/>
              <a:gd name="adj2" fmla="val -2491"/>
              <a:gd name="adj3" fmla="val 17648"/>
              <a:gd name="adj4" fmla="val -29630"/>
              <a:gd name="adj5" fmla="val -54167"/>
              <a:gd name="adj6" fmla="val -5806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Try to select newly installed applet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122</a:t>
            </a:fld>
            <a:endParaRPr lang="cs-CZ" dirty="0"/>
          </a:p>
        </p:txBody>
      </p:sp>
    </p:spTree>
    <p:extLst>
      <p:ext uri="{BB962C8B-B14F-4D97-AF65-F5344CB8AC3E}">
        <p14:creationId xmlns:p14="http://schemas.microsoft.com/office/powerpoint/2010/main" val="30355310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09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09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09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809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Rectangle 1"/>
          <p:cNvSpPr>
            <a:spLocks noGrp="1" noChangeArrowheads="1"/>
          </p:cNvSpPr>
          <p:nvPr>
            <p:ph type="title"/>
          </p:nvPr>
        </p:nvSpPr>
        <p:spPr/>
        <p:txBody>
          <a:bodyPr/>
          <a:lstStyle/>
          <a:p>
            <a:r>
              <a:rPr lang="en-US" altLang="cs-CZ"/>
              <a:t>Demo: OpenPGP applet</a:t>
            </a:r>
          </a:p>
        </p:txBody>
      </p:sp>
      <p:sp>
        <p:nvSpPr>
          <p:cNvPr id="4" name="Zástupný symbol pro text 3"/>
          <p:cNvSpPr>
            <a:spLocks noGrp="1"/>
          </p:cNvSpPr>
          <p:nvPr>
            <p:ph type="body" idx="1"/>
          </p:nvPr>
        </p:nvSpPr>
        <p:spPr/>
        <p:txBody>
          <a:bodyPr/>
          <a:lstStyle/>
          <a:p>
            <a:endParaRPr lang="en-GB"/>
          </a:p>
        </p:txBody>
      </p:sp>
      <p:sp>
        <p:nvSpPr>
          <p:cNvPr id="74754" name="Zástupný symbol pro zápatí 4"/>
          <p:cNvSpPr>
            <a:spLocks noGrp="1"/>
          </p:cNvSpPr>
          <p:nvPr>
            <p:ph type="ftr" sz="quarter" idx="3"/>
          </p:nvPr>
        </p:nvSpPr>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123</a:t>
            </a:fld>
            <a:endParaRPr lang="cs-CZ" dirty="0"/>
          </a:p>
        </p:txBody>
      </p:sp>
    </p:spTree>
    <p:extLst>
      <p:ext uri="{BB962C8B-B14F-4D97-AF65-F5344CB8AC3E}">
        <p14:creationId xmlns:p14="http://schemas.microsoft.com/office/powerpoint/2010/main" val="958924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9" name="Rectangle 1"/>
          <p:cNvSpPr>
            <a:spLocks noGrp="1" noChangeArrowheads="1"/>
          </p:cNvSpPr>
          <p:nvPr>
            <p:ph type="title"/>
          </p:nvPr>
        </p:nvSpPr>
        <p:spPr/>
        <p:txBody>
          <a:bodyPr/>
          <a:lstStyle/>
          <a:p>
            <a:r>
              <a:rPr lang="en-US" altLang="cs-CZ"/>
              <a:t>OpenPGP</a:t>
            </a:r>
          </a:p>
        </p:txBody>
      </p:sp>
      <p:sp>
        <p:nvSpPr>
          <p:cNvPr id="78850" name="Rectangle 2"/>
          <p:cNvSpPr>
            <a:spLocks noGrp="1" noChangeArrowheads="1"/>
          </p:cNvSpPr>
          <p:nvPr>
            <p:ph type="body" idx="1"/>
          </p:nvPr>
        </p:nvSpPr>
        <p:spPr/>
        <p:txBody>
          <a:bodyPr/>
          <a:lstStyle/>
          <a:p>
            <a:r>
              <a:rPr lang="en-US" altLang="cs-CZ" dirty="0"/>
              <a:t>Standard for PGP/GPG compliant applications</a:t>
            </a:r>
          </a:p>
          <a:p>
            <a:r>
              <a:rPr lang="en-US" altLang="cs-CZ" dirty="0"/>
              <a:t>Includes specification for card with private key(s)</a:t>
            </a:r>
          </a:p>
          <a:p>
            <a:pPr lvl="1"/>
            <a:r>
              <a:rPr lang="en-US" altLang="cs-CZ" dirty="0"/>
              <a:t>openpgp-card-1.0.pdf</a:t>
            </a:r>
          </a:p>
          <a:p>
            <a:r>
              <a:rPr lang="en-US" altLang="cs-CZ" dirty="0"/>
              <a:t>Supported (to some extend) in </a:t>
            </a:r>
            <a:r>
              <a:rPr lang="en-US" altLang="cs-CZ" dirty="0" err="1"/>
              <a:t>GnuPG</a:t>
            </a:r>
            <a:endParaRPr lang="en-US" altLang="cs-CZ" dirty="0"/>
          </a:p>
          <a:p>
            <a:r>
              <a:rPr lang="en-US" altLang="cs-CZ" dirty="0"/>
              <a:t>Pre-personalized </a:t>
            </a:r>
            <a:r>
              <a:rPr lang="en-US" altLang="cs-CZ" dirty="0" err="1"/>
              <a:t>OpenPGP</a:t>
            </a:r>
            <a:r>
              <a:rPr lang="en-US" altLang="cs-CZ" dirty="0"/>
              <a:t> cards available</a:t>
            </a:r>
          </a:p>
          <a:p>
            <a:pPr lvl="1"/>
            <a:r>
              <a:rPr lang="en-US" altLang="cs-CZ" dirty="0">
                <a:hlinkClick r:id="rId3"/>
              </a:rPr>
              <a:t>http://www.g10code.de/p-card.html</a:t>
            </a:r>
          </a:p>
          <a:p>
            <a:r>
              <a:rPr lang="en-US" altLang="cs-CZ" dirty="0"/>
              <a:t>Open source Java Card applet available</a:t>
            </a:r>
          </a:p>
          <a:p>
            <a:pPr lvl="1"/>
            <a:r>
              <a:rPr lang="en-US" altLang="cs-CZ" dirty="0" err="1"/>
              <a:t>JOpenPGPCard</a:t>
            </a:r>
            <a:endParaRPr lang="en-US" altLang="cs-CZ" dirty="0"/>
          </a:p>
          <a:p>
            <a:pPr lvl="1"/>
            <a:r>
              <a:rPr lang="en-US" altLang="cs-CZ" dirty="0">
                <a:hlinkClick r:id="rId4"/>
              </a:rPr>
              <a:t>http://sourceforge.net/projects/jopenpgpcard/</a:t>
            </a:r>
          </a:p>
          <a:p>
            <a:pPr lvl="1"/>
            <a:r>
              <a:rPr lang="en-US" altLang="cs-CZ" dirty="0"/>
              <a:t>our card can be used</a:t>
            </a:r>
          </a:p>
        </p:txBody>
      </p:sp>
      <p:sp>
        <p:nvSpPr>
          <p:cNvPr id="75778"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124</a:t>
            </a:fld>
            <a:endParaRPr lang="cs-CZ" dirty="0"/>
          </a:p>
        </p:txBody>
      </p:sp>
    </p:spTree>
    <p:extLst>
      <p:ext uri="{BB962C8B-B14F-4D97-AF65-F5344CB8AC3E}">
        <p14:creationId xmlns:p14="http://schemas.microsoft.com/office/powerpoint/2010/main" val="27034815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8850">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78850">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78850">
                                            <p:txEl>
                                              <p:pRg st="7" end="7"/>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78850"/>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78850"/>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3" name="Rectangle 1"/>
          <p:cNvSpPr>
            <a:spLocks noGrp="1" noChangeArrowheads="1"/>
          </p:cNvSpPr>
          <p:nvPr>
            <p:ph type="title"/>
          </p:nvPr>
        </p:nvSpPr>
        <p:spPr/>
        <p:txBody>
          <a:bodyPr/>
          <a:lstStyle/>
          <a:p>
            <a:r>
              <a:rPr lang="en-US" altLang="cs-CZ"/>
              <a:t>JOpenPGPCard applet</a:t>
            </a:r>
          </a:p>
        </p:txBody>
      </p:sp>
      <p:sp>
        <p:nvSpPr>
          <p:cNvPr id="76804" name="Rectangle 2"/>
          <p:cNvSpPr>
            <a:spLocks noGrp="1" noChangeArrowheads="1"/>
          </p:cNvSpPr>
          <p:nvPr>
            <p:ph type="body" idx="1"/>
          </p:nvPr>
        </p:nvSpPr>
        <p:spPr/>
        <p:txBody>
          <a:bodyPr/>
          <a:lstStyle/>
          <a:p>
            <a:r>
              <a:rPr lang="en-US" altLang="cs-CZ"/>
              <a:t>Main parts</a:t>
            </a:r>
          </a:p>
          <a:p>
            <a:pPr lvl="1"/>
            <a:r>
              <a:rPr lang="en-US" altLang="cs-CZ"/>
              <a:t>two level of PIN protection</a:t>
            </a:r>
          </a:p>
          <a:p>
            <a:pPr lvl="1"/>
            <a:r>
              <a:rPr lang="en-US" altLang="cs-CZ"/>
              <a:t>on-card keys generation, public key export</a:t>
            </a:r>
          </a:p>
          <a:p>
            <a:pPr lvl="1"/>
            <a:r>
              <a:rPr lang="en-US" altLang="cs-CZ"/>
              <a:t>on-card encryption/signature</a:t>
            </a:r>
          </a:p>
          <a:p>
            <a:r>
              <a:rPr lang="en-US" altLang="cs-CZ"/>
              <a:t>Compilation and upload</a:t>
            </a:r>
          </a:p>
          <a:p>
            <a:pPr lvl="1"/>
            <a:r>
              <a:rPr lang="en-US" altLang="cs-CZ"/>
              <a:t>Project settings (preconfigured)</a:t>
            </a:r>
          </a:p>
          <a:p>
            <a:pPr lvl="1"/>
            <a:r>
              <a:rPr lang="en-US" altLang="cs-CZ"/>
              <a:t>AID (given in OpenPGP specification)</a:t>
            </a:r>
          </a:p>
          <a:p>
            <a:pPr lvl="1"/>
            <a:r>
              <a:rPr lang="en-US" altLang="cs-CZ"/>
              <a:t>GPShell script</a:t>
            </a:r>
          </a:p>
          <a:p>
            <a:r>
              <a:rPr lang="en-US" altLang="cs-CZ"/>
              <a:t>Compile and upload applet to card</a:t>
            </a:r>
          </a:p>
        </p:txBody>
      </p:sp>
      <p:sp>
        <p:nvSpPr>
          <p:cNvPr id="76802"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125</a:t>
            </a:fld>
            <a:endParaRPr lang="cs-CZ" dirty="0"/>
          </a:p>
        </p:txBody>
      </p:sp>
    </p:spTree>
    <p:extLst>
      <p:ext uri="{BB962C8B-B14F-4D97-AF65-F5344CB8AC3E}">
        <p14:creationId xmlns:p14="http://schemas.microsoft.com/office/powerpoint/2010/main" val="2257726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1" name="Rectangle 1"/>
          <p:cNvSpPr>
            <a:spLocks noGrp="1" noChangeArrowheads="1"/>
          </p:cNvSpPr>
          <p:nvPr>
            <p:ph type="title"/>
          </p:nvPr>
        </p:nvSpPr>
        <p:spPr/>
        <p:txBody>
          <a:bodyPr/>
          <a:lstStyle/>
          <a:p>
            <a:r>
              <a:rPr lang="en-US" altLang="cs-CZ"/>
              <a:t>Compilation and upload</a:t>
            </a:r>
          </a:p>
        </p:txBody>
      </p:sp>
      <p:sp>
        <p:nvSpPr>
          <p:cNvPr id="78852" name="Rectangle 2"/>
          <p:cNvSpPr>
            <a:spLocks noGrp="1" noChangeArrowheads="1"/>
          </p:cNvSpPr>
          <p:nvPr>
            <p:ph type="body" idx="1"/>
          </p:nvPr>
        </p:nvSpPr>
        <p:spPr/>
        <p:txBody>
          <a:bodyPr/>
          <a:lstStyle/>
          <a:p>
            <a:r>
              <a:rPr lang="en-US" altLang="cs-CZ"/>
              <a:t>gpg --card-edit</a:t>
            </a:r>
          </a:p>
          <a:p>
            <a:r>
              <a:rPr lang="en-US" altLang="cs-CZ"/>
              <a:t>Command&gt; admin</a:t>
            </a:r>
          </a:p>
          <a:p>
            <a:r>
              <a:rPr lang="en-US" altLang="cs-CZ"/>
              <a:t>Command&gt; help</a:t>
            </a:r>
          </a:p>
          <a:p>
            <a:r>
              <a:rPr lang="en-US" altLang="cs-CZ"/>
              <a:t>Command&gt; generate</a:t>
            </a:r>
          </a:p>
          <a:p>
            <a:pPr lvl="1"/>
            <a:r>
              <a:rPr lang="en-US" altLang="cs-CZ"/>
              <a:t>follow the instructions (default PINs)</a:t>
            </a:r>
          </a:p>
          <a:p>
            <a:pPr lvl="1"/>
            <a:r>
              <a:rPr lang="en-US" altLang="cs-CZ"/>
              <a:t>signature, decryption and authentication key</a:t>
            </a:r>
          </a:p>
          <a:p>
            <a:pPr lvl="1"/>
            <a:r>
              <a:rPr lang="en-US" altLang="cs-CZ"/>
              <a:t>private keys generated directly on the card</a:t>
            </a:r>
          </a:p>
          <a:p>
            <a:pPr lvl="1"/>
            <a:r>
              <a:rPr lang="en-US" altLang="cs-CZ"/>
              <a:t>public keys exported to GPG keyring</a:t>
            </a:r>
          </a:p>
          <a:p>
            <a:r>
              <a:rPr lang="en-US" altLang="cs-CZ"/>
              <a:t>Change your PIN by Command&gt; passwd</a:t>
            </a:r>
          </a:p>
        </p:txBody>
      </p:sp>
      <p:sp>
        <p:nvSpPr>
          <p:cNvPr id="78850"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126</a:t>
            </a:fld>
            <a:endParaRPr lang="cs-CZ" dirty="0"/>
          </a:p>
        </p:txBody>
      </p:sp>
    </p:spTree>
    <p:extLst>
      <p:ext uri="{BB962C8B-B14F-4D97-AF65-F5344CB8AC3E}">
        <p14:creationId xmlns:p14="http://schemas.microsoft.com/office/powerpoint/2010/main" val="3994441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5" name="Rectangle 5"/>
          <p:cNvSpPr>
            <a:spLocks noGrp="1" noChangeArrowheads="1"/>
          </p:cNvSpPr>
          <p:nvPr>
            <p:ph type="title"/>
          </p:nvPr>
        </p:nvSpPr>
        <p:spPr/>
        <p:txBody>
          <a:bodyPr/>
          <a:lstStyle/>
          <a:p>
            <a:r>
              <a:rPr lang="en-US" altLang="cs-CZ"/>
              <a:t>GPG --card-edit</a:t>
            </a:r>
          </a:p>
        </p:txBody>
      </p:sp>
      <p:graphicFrame>
        <p:nvGraphicFramePr>
          <p:cNvPr id="79876" name="Object 4"/>
          <p:cNvGraphicFramePr>
            <a:graphicFrameLocks noGrp="1" noChangeAspect="1"/>
          </p:cNvGraphicFramePr>
          <p:nvPr>
            <p:ph idx="1"/>
          </p:nvPr>
        </p:nvGraphicFramePr>
        <p:xfrm>
          <a:off x="3239519" y="1871664"/>
          <a:ext cx="5805038" cy="4149725"/>
        </p:xfrm>
        <a:graphic>
          <a:graphicData uri="http://schemas.openxmlformats.org/presentationml/2006/ole">
            <mc:AlternateContent xmlns:mc="http://schemas.openxmlformats.org/markup-compatibility/2006">
              <mc:Choice xmlns:v="urn:schemas-microsoft-com:vml" Requires="v">
                <p:oleObj spid="_x0000_s1034" name="Image" r:id="rId3" imgW="8457143" imgH="6044444" progId="Photoshop.Image.11">
                  <p:embed/>
                </p:oleObj>
              </mc:Choice>
              <mc:Fallback>
                <p:oleObj name="Image" r:id="rId3" imgW="8457143" imgH="6044444" progId="Photoshop.Image.11">
                  <p:embed/>
                  <p:pic>
                    <p:nvPicPr>
                      <p:cNvPr id="798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519" y="1871664"/>
                        <a:ext cx="5805038"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4"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62151" name="AutoShape 7"/>
          <p:cNvSpPr>
            <a:spLocks/>
          </p:cNvSpPr>
          <p:nvPr/>
        </p:nvSpPr>
        <p:spPr bwMode="auto">
          <a:xfrm>
            <a:off x="6096001" y="5105400"/>
            <a:ext cx="3059113" cy="457200"/>
          </a:xfrm>
          <a:prstGeom prst="borderCallout2">
            <a:avLst>
              <a:gd name="adj1" fmla="val 15861"/>
              <a:gd name="adj2" fmla="val -2491"/>
              <a:gd name="adj3" fmla="val 21144"/>
              <a:gd name="adj4" fmla="val -25324"/>
              <a:gd name="adj5" fmla="val 75347"/>
              <a:gd name="adj6" fmla="val -55218"/>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No keys generated yet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127</a:t>
            </a:fld>
            <a:endParaRPr lang="cs-CZ" dirty="0"/>
          </a:p>
        </p:txBody>
      </p:sp>
    </p:spTree>
    <p:extLst>
      <p:ext uri="{BB962C8B-B14F-4D97-AF65-F5344CB8AC3E}">
        <p14:creationId xmlns:p14="http://schemas.microsoft.com/office/powerpoint/2010/main" val="157816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62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9" name="Rectangle 5"/>
          <p:cNvSpPr>
            <a:spLocks noGrp="1" noChangeArrowheads="1"/>
          </p:cNvSpPr>
          <p:nvPr>
            <p:ph type="title"/>
          </p:nvPr>
        </p:nvSpPr>
        <p:spPr/>
        <p:txBody>
          <a:bodyPr/>
          <a:lstStyle/>
          <a:p>
            <a:r>
              <a:rPr lang="en-US" altLang="cs-CZ"/>
              <a:t>GPG – keys generation finished</a:t>
            </a:r>
          </a:p>
        </p:txBody>
      </p:sp>
      <p:graphicFrame>
        <p:nvGraphicFramePr>
          <p:cNvPr id="80900" name="Object 4"/>
          <p:cNvGraphicFramePr>
            <a:graphicFrameLocks noGrp="1" noChangeAspect="1"/>
          </p:cNvGraphicFramePr>
          <p:nvPr>
            <p:ph idx="1"/>
          </p:nvPr>
        </p:nvGraphicFramePr>
        <p:xfrm>
          <a:off x="3248237" y="1871664"/>
          <a:ext cx="5787602" cy="4149725"/>
        </p:xfrm>
        <a:graphic>
          <a:graphicData uri="http://schemas.openxmlformats.org/presentationml/2006/ole">
            <mc:AlternateContent xmlns:mc="http://schemas.openxmlformats.org/markup-compatibility/2006">
              <mc:Choice xmlns:v="urn:schemas-microsoft-com:vml" Requires="v">
                <p:oleObj spid="_x0000_s2058" name="Image" r:id="rId3" imgW="8431746" imgH="6044444" progId="Photoshop.Image.11">
                  <p:embed/>
                </p:oleObj>
              </mc:Choice>
              <mc:Fallback>
                <p:oleObj name="Image" r:id="rId3" imgW="8431746" imgH="6044444" progId="Photoshop.Image.11">
                  <p:embed/>
                  <p:pic>
                    <p:nvPicPr>
                      <p:cNvPr id="809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37" y="1871664"/>
                        <a:ext cx="5787602"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8"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128</a:t>
            </a:fld>
            <a:endParaRPr lang="cs-CZ" dirty="0"/>
          </a:p>
        </p:txBody>
      </p:sp>
    </p:spTree>
    <p:extLst>
      <p:ext uri="{BB962C8B-B14F-4D97-AF65-F5344CB8AC3E}">
        <p14:creationId xmlns:p14="http://schemas.microsoft.com/office/powerpoint/2010/main" val="10123917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3" name="Rectangle 1"/>
          <p:cNvSpPr>
            <a:spLocks noGrp="1" noChangeArrowheads="1"/>
          </p:cNvSpPr>
          <p:nvPr>
            <p:ph type="title"/>
          </p:nvPr>
        </p:nvSpPr>
        <p:spPr/>
        <p:txBody>
          <a:bodyPr/>
          <a:lstStyle/>
          <a:p>
            <a:r>
              <a:rPr lang="en-US" altLang="cs-CZ"/>
              <a:t>What we have…</a:t>
            </a:r>
          </a:p>
        </p:txBody>
      </p:sp>
      <p:sp>
        <p:nvSpPr>
          <p:cNvPr id="81924" name="Rectangle 2"/>
          <p:cNvSpPr>
            <a:spLocks noGrp="1" noChangeArrowheads="1"/>
          </p:cNvSpPr>
          <p:nvPr>
            <p:ph type="body" idx="1"/>
          </p:nvPr>
        </p:nvSpPr>
        <p:spPr/>
        <p:txBody>
          <a:bodyPr/>
          <a:lstStyle/>
          <a:p>
            <a:r>
              <a:rPr lang="en-US" altLang="cs-CZ" dirty="0"/>
              <a:t>Card with </a:t>
            </a:r>
            <a:r>
              <a:rPr lang="en-US" altLang="cs-CZ" dirty="0" err="1"/>
              <a:t>OpenPGP</a:t>
            </a:r>
            <a:r>
              <a:rPr lang="en-US" altLang="cs-CZ" dirty="0"/>
              <a:t>-compliant applet</a:t>
            </a:r>
          </a:p>
          <a:p>
            <a:r>
              <a:rPr lang="en-US" altLang="cs-CZ" dirty="0"/>
              <a:t>GPG generated </a:t>
            </a:r>
            <a:r>
              <a:rPr lang="en-US" altLang="cs-CZ" dirty="0" err="1"/>
              <a:t>private&amp;public</a:t>
            </a:r>
            <a:r>
              <a:rPr lang="en-US" altLang="cs-CZ" dirty="0"/>
              <a:t> </a:t>
            </a:r>
            <a:r>
              <a:rPr lang="en-US" altLang="cs-CZ" dirty="0" err="1"/>
              <a:t>keypairs</a:t>
            </a:r>
            <a:endParaRPr lang="en-US" altLang="cs-CZ" dirty="0"/>
          </a:p>
          <a:p>
            <a:pPr lvl="1"/>
            <a:r>
              <a:rPr lang="en-US" altLang="cs-CZ" dirty="0"/>
              <a:t>sign, </a:t>
            </a:r>
            <a:r>
              <a:rPr lang="en-US" altLang="cs-CZ" dirty="0" err="1"/>
              <a:t>enc</a:t>
            </a:r>
            <a:r>
              <a:rPr lang="en-US" altLang="cs-CZ" dirty="0"/>
              <a:t>, </a:t>
            </a:r>
            <a:r>
              <a:rPr lang="en-US" altLang="cs-CZ" dirty="0" err="1"/>
              <a:t>auth</a:t>
            </a:r>
            <a:endParaRPr lang="en-US" altLang="cs-CZ" dirty="0"/>
          </a:p>
          <a:p>
            <a:r>
              <a:rPr lang="en-US" altLang="cs-CZ" dirty="0"/>
              <a:t>Public keys exported from card and imported to local keyring</a:t>
            </a:r>
          </a:p>
          <a:p>
            <a:r>
              <a:rPr lang="en-US" altLang="cs-CZ" dirty="0"/>
              <a:t>Can be used to sign, encrypt message on command line</a:t>
            </a:r>
          </a:p>
          <a:p>
            <a:r>
              <a:rPr lang="en-US" altLang="cs-CZ" dirty="0"/>
              <a:t>Can be further integrated into applications</a:t>
            </a:r>
          </a:p>
          <a:p>
            <a:pPr lvl="1"/>
            <a:r>
              <a:rPr lang="en-US" altLang="cs-CZ" dirty="0"/>
              <a:t>Thunderbird + </a:t>
            </a:r>
            <a:r>
              <a:rPr lang="en-US" altLang="cs-CZ" dirty="0" err="1"/>
              <a:t>Enigmail</a:t>
            </a:r>
            <a:r>
              <a:rPr lang="en-US" altLang="cs-CZ" dirty="0"/>
              <a:t> + GPG</a:t>
            </a:r>
          </a:p>
        </p:txBody>
      </p:sp>
      <p:sp>
        <p:nvSpPr>
          <p:cNvPr id="81922"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129</a:t>
            </a:fld>
            <a:endParaRPr lang="cs-CZ" dirty="0"/>
          </a:p>
        </p:txBody>
      </p:sp>
    </p:spTree>
    <p:extLst>
      <p:ext uri="{BB962C8B-B14F-4D97-AF65-F5344CB8AC3E}">
        <p14:creationId xmlns:p14="http://schemas.microsoft.com/office/powerpoint/2010/main" val="3758449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11394" name="Picture 2" descr="blank_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333" y="4256558"/>
            <a:ext cx="2916237" cy="1836738"/>
          </a:xfrm>
          <a:prstGeom prst="rect">
            <a:avLst/>
          </a:prstGeom>
          <a:noFill/>
          <a:extLst>
            <a:ext uri="{909E8E84-426E-40DD-AFC4-6F175D3DCCD1}">
              <a14:hiddenFill xmlns:a14="http://schemas.microsoft.com/office/drawing/2010/main">
                <a:solidFill>
                  <a:srgbClr val="FFFFFF"/>
                </a:solidFill>
              </a14:hiddenFill>
            </a:ext>
          </a:extLst>
        </p:spPr>
      </p:pic>
      <p:pic>
        <p:nvPicPr>
          <p:cNvPr id="1211395" name="Picture 3"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8223944" y="1160933"/>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11398" name="AutoShape 6"/>
          <p:cNvSpPr>
            <a:spLocks noChangeArrowheads="1"/>
          </p:cNvSpPr>
          <p:nvPr/>
        </p:nvSpPr>
        <p:spPr bwMode="auto">
          <a:xfrm>
            <a:off x="8433494" y="1486371"/>
            <a:ext cx="2160588"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User Application</a:t>
            </a:r>
            <a:endParaRPr lang="cs-CZ" altLang="cs-CZ" b="0" dirty="0"/>
          </a:p>
        </p:txBody>
      </p:sp>
      <p:sp>
        <p:nvSpPr>
          <p:cNvPr id="1211399" name="AutoShape 7"/>
          <p:cNvSpPr>
            <a:spLocks noChangeArrowheads="1"/>
          </p:cNvSpPr>
          <p:nvPr/>
        </p:nvSpPr>
        <p:spPr bwMode="auto">
          <a:xfrm>
            <a:off x="8400158" y="2816696"/>
            <a:ext cx="2160587"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PC/SC library</a:t>
            </a:r>
            <a:endParaRPr lang="cs-CZ" altLang="cs-CZ" b="0"/>
          </a:p>
        </p:txBody>
      </p:sp>
      <p:sp>
        <p:nvSpPr>
          <p:cNvPr id="1211400" name="Line 8"/>
          <p:cNvSpPr>
            <a:spLocks noChangeShapeType="1"/>
          </p:cNvSpPr>
          <p:nvPr/>
        </p:nvSpPr>
        <p:spPr bwMode="auto">
          <a:xfrm>
            <a:off x="8111232" y="3969221"/>
            <a:ext cx="26289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11401" name="AutoShape 9"/>
          <p:cNvSpPr>
            <a:spLocks noChangeArrowheads="1"/>
          </p:cNvSpPr>
          <p:nvPr/>
        </p:nvSpPr>
        <p:spPr bwMode="auto">
          <a:xfrm>
            <a:off x="9441557" y="2168996"/>
            <a:ext cx="182562" cy="576262"/>
          </a:xfrm>
          <a:prstGeom prst="upDownArrow">
            <a:avLst>
              <a:gd name="adj1" fmla="val 50000"/>
              <a:gd name="adj2" fmla="val 6313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11402" name="AutoShape 10"/>
          <p:cNvSpPr>
            <a:spLocks noChangeArrowheads="1"/>
          </p:cNvSpPr>
          <p:nvPr/>
        </p:nvSpPr>
        <p:spPr bwMode="auto">
          <a:xfrm>
            <a:off x="8471595" y="4545483"/>
            <a:ext cx="936625"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Applet1</a:t>
            </a:r>
            <a:endParaRPr lang="cs-CZ" altLang="cs-CZ" b="0"/>
          </a:p>
        </p:txBody>
      </p:sp>
      <p:sp>
        <p:nvSpPr>
          <p:cNvPr id="1211403" name="AutoShape 11"/>
          <p:cNvSpPr>
            <a:spLocks noChangeArrowheads="1"/>
          </p:cNvSpPr>
          <p:nvPr/>
        </p:nvSpPr>
        <p:spPr bwMode="auto">
          <a:xfrm>
            <a:off x="9119295" y="4688358"/>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Applet2</a:t>
            </a:r>
            <a:endParaRPr lang="cs-CZ" altLang="cs-CZ" b="0"/>
          </a:p>
        </p:txBody>
      </p:sp>
      <p:sp>
        <p:nvSpPr>
          <p:cNvPr id="1211404" name="AutoShape 12"/>
          <p:cNvSpPr>
            <a:spLocks noChangeArrowheads="1"/>
          </p:cNvSpPr>
          <p:nvPr/>
        </p:nvSpPr>
        <p:spPr bwMode="auto">
          <a:xfrm>
            <a:off x="9408219" y="3464397"/>
            <a:ext cx="287338" cy="1368425"/>
          </a:xfrm>
          <a:prstGeom prst="upDownArrow">
            <a:avLst>
              <a:gd name="adj1" fmla="val 50000"/>
              <a:gd name="adj2" fmla="val 952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11405" name="Rectangle 13"/>
          <p:cNvSpPr>
            <a:spLocks noChangeArrowheads="1"/>
          </p:cNvSpPr>
          <p:nvPr/>
        </p:nvSpPr>
        <p:spPr bwMode="auto">
          <a:xfrm>
            <a:off x="8616057" y="5337646"/>
            <a:ext cx="17272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JCVM</a:t>
            </a:r>
          </a:p>
        </p:txBody>
      </p:sp>
      <p:sp>
        <p:nvSpPr>
          <p:cNvPr id="1211396" name="Rectangle 4"/>
          <p:cNvSpPr>
            <a:spLocks noGrp="1" noChangeArrowheads="1"/>
          </p:cNvSpPr>
          <p:nvPr>
            <p:ph type="title"/>
          </p:nvPr>
        </p:nvSpPr>
        <p:spPr/>
        <p:txBody>
          <a:bodyPr/>
          <a:lstStyle/>
          <a:p>
            <a:r>
              <a:rPr lang="en-US" altLang="cs-CZ" dirty="0" err="1"/>
              <a:t>JavaCard</a:t>
            </a:r>
            <a:r>
              <a:rPr lang="en-US" altLang="cs-CZ" dirty="0"/>
              <a:t> applets</a:t>
            </a:r>
            <a:endParaRPr lang="cs-CZ" altLang="cs-CZ" dirty="0"/>
          </a:p>
        </p:txBody>
      </p:sp>
      <p:sp>
        <p:nvSpPr>
          <p:cNvPr id="1211397" name="Rectangle 5"/>
          <p:cNvSpPr>
            <a:spLocks noGrp="1" noChangeArrowheads="1"/>
          </p:cNvSpPr>
          <p:nvPr>
            <p:ph type="body" idx="1"/>
          </p:nvPr>
        </p:nvSpPr>
        <p:spPr/>
        <p:txBody>
          <a:bodyPr/>
          <a:lstStyle/>
          <a:p>
            <a:r>
              <a:rPr lang="en-US" altLang="cs-CZ" dirty="0"/>
              <a:t>Written in restricted Java syntax </a:t>
            </a:r>
          </a:p>
          <a:p>
            <a:pPr lvl="1"/>
            <a:r>
              <a:rPr lang="en-US" altLang="cs-CZ" dirty="0"/>
              <a:t>byte/short (</a:t>
            </a:r>
            <a:r>
              <a:rPr lang="en-US" altLang="cs-CZ" dirty="0" err="1"/>
              <a:t>int</a:t>
            </a:r>
            <a:r>
              <a:rPr lang="en-US" altLang="cs-CZ" dirty="0"/>
              <a:t>) only, missing most of Java objects</a:t>
            </a:r>
          </a:p>
          <a:p>
            <a:r>
              <a:rPr lang="en-US" altLang="cs-CZ" dirty="0"/>
              <a:t>Compiled using standard Java compiler</a:t>
            </a:r>
          </a:p>
          <a:p>
            <a:r>
              <a:rPr lang="en-US" altLang="cs-CZ" dirty="0"/>
              <a:t>Converted using </a:t>
            </a:r>
            <a:r>
              <a:rPr lang="en-US" altLang="cs-CZ" dirty="0" err="1"/>
              <a:t>JavaCard</a:t>
            </a:r>
            <a:r>
              <a:rPr lang="en-US" altLang="cs-CZ" dirty="0"/>
              <a:t> converter </a:t>
            </a:r>
          </a:p>
          <a:p>
            <a:pPr lvl="1"/>
            <a:r>
              <a:rPr lang="en-US" altLang="cs-CZ" dirty="0"/>
              <a:t>check bytecode for restrictions</a:t>
            </a:r>
          </a:p>
          <a:p>
            <a:pPr lvl="1"/>
            <a:r>
              <a:rPr lang="en-US" altLang="cs-CZ" dirty="0"/>
              <a:t>can be signed, encrypted…</a:t>
            </a:r>
          </a:p>
          <a:p>
            <a:r>
              <a:rPr lang="en-US" altLang="cs-CZ" dirty="0"/>
              <a:t>Uploaded and installed into smartcard	</a:t>
            </a:r>
          </a:p>
          <a:p>
            <a:pPr lvl="1"/>
            <a:r>
              <a:rPr lang="en-US" altLang="cs-CZ" dirty="0"/>
              <a:t>executed in JC Virtual Machine (JCVM)</a:t>
            </a:r>
          </a:p>
          <a:p>
            <a:r>
              <a:rPr lang="en-US" altLang="cs-CZ" dirty="0"/>
              <a:t>Communication using APDU commands</a:t>
            </a:r>
          </a:p>
          <a:p>
            <a:pPr lvl="1"/>
            <a:r>
              <a:rPr lang="en-US" altLang="cs-CZ" dirty="0"/>
              <a:t>small packets with header</a:t>
            </a:r>
          </a:p>
          <a:p>
            <a:pPr lvl="1"/>
            <a:endParaRPr lang="en-US" altLang="cs-CZ" dirty="0"/>
          </a:p>
        </p:txBody>
      </p:sp>
      <p:sp>
        <p:nvSpPr>
          <p:cNvPr id="1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6398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13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139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139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139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139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139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139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13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7" name="Rectangle 5"/>
          <p:cNvSpPr>
            <a:spLocks noGrp="1" noChangeArrowheads="1"/>
          </p:cNvSpPr>
          <p:nvPr>
            <p:ph type="title"/>
          </p:nvPr>
        </p:nvSpPr>
        <p:spPr/>
        <p:txBody>
          <a:bodyPr/>
          <a:lstStyle/>
          <a:p>
            <a:r>
              <a:rPr lang="en-US" altLang="cs-CZ"/>
              <a:t>(gpg –card-edit) Command&gt; list</a:t>
            </a:r>
          </a:p>
        </p:txBody>
      </p:sp>
      <p:graphicFrame>
        <p:nvGraphicFramePr>
          <p:cNvPr id="82948" name="Object 4"/>
          <p:cNvGraphicFramePr>
            <a:graphicFrameLocks noGrp="1" noChangeAspect="1"/>
          </p:cNvGraphicFramePr>
          <p:nvPr>
            <p:ph idx="1"/>
          </p:nvPr>
        </p:nvGraphicFramePr>
        <p:xfrm>
          <a:off x="3642518" y="1871664"/>
          <a:ext cx="4999040" cy="4149725"/>
        </p:xfrm>
        <a:graphic>
          <a:graphicData uri="http://schemas.openxmlformats.org/presentationml/2006/ole">
            <mc:AlternateContent xmlns:mc="http://schemas.openxmlformats.org/markup-compatibility/2006">
              <mc:Choice xmlns:v="urn:schemas-microsoft-com:vml" Requires="v">
                <p:oleObj spid="_x0000_s3082" name="Image" r:id="rId3" imgW="8520635" imgH="7073016" progId="Photoshop.Image.11">
                  <p:embed/>
                </p:oleObj>
              </mc:Choice>
              <mc:Fallback>
                <p:oleObj name="Image" r:id="rId3" imgW="8520635" imgH="7073016" progId="Photoshop.Image.11">
                  <p:embed/>
                  <p:pic>
                    <p:nvPicPr>
                      <p:cNvPr id="829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518" y="1871664"/>
                        <a:ext cx="4999040"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6"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130</a:t>
            </a:fld>
            <a:endParaRPr lang="cs-CZ" dirty="0"/>
          </a:p>
        </p:txBody>
      </p:sp>
    </p:spTree>
    <p:extLst>
      <p:ext uri="{BB962C8B-B14F-4D97-AF65-F5344CB8AC3E}">
        <p14:creationId xmlns:p14="http://schemas.microsoft.com/office/powerpoint/2010/main" val="29121626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altLang="cs-CZ"/>
              <a:t>Using GPG with smart card</a:t>
            </a:r>
          </a:p>
        </p:txBody>
      </p:sp>
      <p:sp>
        <p:nvSpPr>
          <p:cNvPr id="271363" name="Rectangle 3"/>
          <p:cNvSpPr>
            <a:spLocks noGrp="1" noChangeArrowheads="1"/>
          </p:cNvSpPr>
          <p:nvPr>
            <p:ph type="body" idx="1"/>
          </p:nvPr>
        </p:nvSpPr>
        <p:spPr/>
        <p:txBody>
          <a:bodyPr/>
          <a:lstStyle/>
          <a:p>
            <a:r>
              <a:rPr lang="en-US" altLang="cs-CZ"/>
              <a:t>gpg --clearsign --output myfile.sig --sign myfile</a:t>
            </a:r>
          </a:p>
          <a:p>
            <a:pPr lvl="1"/>
            <a:r>
              <a:rPr lang="en-US" altLang="cs-CZ"/>
              <a:t>our public key is already imported to keyring</a:t>
            </a:r>
          </a:p>
          <a:p>
            <a:pPr lvl="1"/>
            <a:r>
              <a:rPr lang="en-US" altLang="cs-CZ"/>
              <a:t>PIN is required to sign (notice signature count so far)</a:t>
            </a:r>
          </a:p>
          <a:p>
            <a:pPr lvl="1"/>
            <a:r>
              <a:rPr lang="en-US" altLang="cs-CZ"/>
              <a:t>--clearsign causes output in BASE64</a:t>
            </a:r>
          </a:p>
          <a:p>
            <a:r>
              <a:rPr lang="en-US" altLang="cs-CZ"/>
              <a:t>gpg --verify myfile.sig</a:t>
            </a:r>
          </a:p>
          <a:p>
            <a:pPr lvl="1"/>
            <a:r>
              <a:rPr lang="en-US" altLang="cs-CZ"/>
              <a:t>smart card not required, public key in keyring</a:t>
            </a:r>
          </a:p>
          <a:p>
            <a:r>
              <a:rPr lang="en-US" altLang="cs-CZ"/>
              <a:t>gpg --output gpshell.log.gpg --recipient petr@svenda.com --encrypt gpshell.log</a:t>
            </a:r>
          </a:p>
          <a:p>
            <a:pPr lvl="1"/>
            <a:r>
              <a:rPr lang="en-US" altLang="cs-CZ"/>
              <a:t>smart card not required, public key in keyring</a:t>
            </a:r>
          </a:p>
          <a:p>
            <a:r>
              <a:rPr lang="en-US" altLang="cs-CZ"/>
              <a:t>gpg --decrypt gpshell.log.gpg</a:t>
            </a:r>
          </a:p>
        </p:txBody>
      </p:sp>
      <p:sp>
        <p:nvSpPr>
          <p:cNvPr id="83970"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131</a:t>
            </a:fld>
            <a:endParaRPr lang="cs-CZ" dirty="0"/>
          </a:p>
        </p:txBody>
      </p:sp>
    </p:spTree>
    <p:extLst>
      <p:ext uri="{BB962C8B-B14F-4D97-AF65-F5344CB8AC3E}">
        <p14:creationId xmlns:p14="http://schemas.microsoft.com/office/powerpoint/2010/main" val="1089826238"/>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13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Rectangle 1"/>
          <p:cNvSpPr>
            <a:spLocks noGrp="1" noChangeArrowheads="1"/>
          </p:cNvSpPr>
          <p:nvPr>
            <p:ph type="title"/>
          </p:nvPr>
        </p:nvSpPr>
        <p:spPr/>
        <p:txBody>
          <a:bodyPr/>
          <a:lstStyle/>
          <a:p>
            <a:r>
              <a:rPr lang="en-US" altLang="cs-CZ" dirty="0"/>
              <a:t>More details about </a:t>
            </a:r>
            <a:r>
              <a:rPr lang="en-US" altLang="cs-CZ" dirty="0" err="1"/>
              <a:t>JavaCard</a:t>
            </a:r>
            <a:endParaRPr lang="en-US" altLang="cs-CZ" dirty="0"/>
          </a:p>
        </p:txBody>
      </p:sp>
      <p:sp>
        <p:nvSpPr>
          <p:cNvPr id="4" name="Zástupný symbol pro text 3"/>
          <p:cNvSpPr>
            <a:spLocks noGrp="1"/>
          </p:cNvSpPr>
          <p:nvPr>
            <p:ph type="body" idx="1"/>
          </p:nvPr>
        </p:nvSpPr>
        <p:spPr/>
        <p:txBody>
          <a:bodyPr/>
          <a:lstStyle/>
          <a:p>
            <a:endParaRPr lang="en-GB"/>
          </a:p>
        </p:txBody>
      </p:sp>
      <p:sp>
        <p:nvSpPr>
          <p:cNvPr id="74754" name="Zástupný symbol pro zápatí 4"/>
          <p:cNvSpPr>
            <a:spLocks noGrp="1"/>
          </p:cNvSpPr>
          <p:nvPr>
            <p:ph type="ftr" sz="quarter" idx="3"/>
          </p:nvPr>
        </p:nvSpPr>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132</a:t>
            </a:fld>
            <a:endParaRPr lang="cs-CZ" dirty="0"/>
          </a:p>
        </p:txBody>
      </p:sp>
    </p:spTree>
    <p:extLst>
      <p:ext uri="{BB962C8B-B14F-4D97-AF65-F5344CB8AC3E}">
        <p14:creationId xmlns:p14="http://schemas.microsoft.com/office/powerpoint/2010/main" val="2449569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48226" name="Nadpis 1"/>
          <p:cNvSpPr>
            <a:spLocks noGrp="1"/>
          </p:cNvSpPr>
          <p:nvPr>
            <p:ph type="title" idx="4294967295"/>
          </p:nvPr>
        </p:nvSpPr>
        <p:spPr/>
        <p:txBody>
          <a:bodyPr/>
          <a:lstStyle/>
          <a:p>
            <a:r>
              <a:rPr lang="en-US" altLang="cs-CZ" dirty="0" err="1"/>
              <a:t>JavaCard</a:t>
            </a:r>
            <a:r>
              <a:rPr lang="en-US" altLang="cs-CZ" dirty="0"/>
              <a:t> – more to be discovered</a:t>
            </a:r>
          </a:p>
        </p:txBody>
      </p:sp>
      <p:sp>
        <p:nvSpPr>
          <p:cNvPr id="948227" name="Zástupný symbol pro obsah 2"/>
          <p:cNvSpPr>
            <a:spLocks noGrp="1"/>
          </p:cNvSpPr>
          <p:nvPr>
            <p:ph idx="4294967295"/>
          </p:nvPr>
        </p:nvSpPr>
        <p:spPr/>
        <p:txBody>
          <a:bodyPr/>
          <a:lstStyle/>
          <a:p>
            <a:r>
              <a:rPr lang="en-US" altLang="cs-CZ" sz="2000" dirty="0"/>
              <a:t>Recursion is </a:t>
            </a:r>
            <a:r>
              <a:rPr lang="en-US" altLang="cs-CZ" sz="2000" dirty="0" err="1"/>
              <a:t>slooow</a:t>
            </a:r>
            <a:r>
              <a:rPr lang="en-US" altLang="cs-CZ" sz="2000" dirty="0"/>
              <a:t>...</a:t>
            </a:r>
          </a:p>
          <a:p>
            <a:r>
              <a:rPr lang="en-US" altLang="cs-CZ" sz="2000" dirty="0"/>
              <a:t>Memory allocation issues</a:t>
            </a:r>
          </a:p>
          <a:p>
            <a:pPr lvl="1"/>
            <a:r>
              <a:rPr lang="en-US" altLang="cs-CZ" sz="1800" dirty="0"/>
              <a:t>EEPROM vs. RAM allocations, </a:t>
            </a:r>
            <a:r>
              <a:rPr lang="en-US" altLang="cs-CZ" sz="1800" i="1" dirty="0"/>
              <a:t>new </a:t>
            </a:r>
            <a:r>
              <a:rPr lang="en-US" altLang="cs-CZ" sz="1800" dirty="0"/>
              <a:t>operator</a:t>
            </a:r>
          </a:p>
          <a:p>
            <a:pPr lvl="1"/>
            <a:r>
              <a:rPr lang="en-US" altLang="cs-CZ" sz="1800" dirty="0"/>
              <a:t>No (real-time) garbage collector!</a:t>
            </a:r>
            <a:endParaRPr lang="en-US" altLang="cs-CZ" sz="2000" dirty="0"/>
          </a:p>
          <a:p>
            <a:r>
              <a:rPr lang="en-US" altLang="cs-CZ" sz="2000" dirty="0"/>
              <a:t>Persistent objects</a:t>
            </a:r>
          </a:p>
          <a:p>
            <a:r>
              <a:rPr lang="en-US" altLang="cs-CZ" sz="2000" dirty="0"/>
              <a:t>Transactions, atomic operations</a:t>
            </a:r>
          </a:p>
          <a:p>
            <a:r>
              <a:rPr lang="en-US" altLang="cs-CZ" sz="2000" dirty="0" err="1"/>
              <a:t>JavaCard</a:t>
            </a:r>
            <a:r>
              <a:rPr lang="en-US" altLang="cs-CZ" sz="2000" dirty="0"/>
              <a:t> applet firewall</a:t>
            </a:r>
          </a:p>
          <a:p>
            <a:endParaRPr lang="en-US" altLang="cs-CZ" sz="2400" dirty="0"/>
          </a:p>
        </p:txBody>
      </p:sp>
      <p:graphicFrame>
        <p:nvGraphicFramePr>
          <p:cNvPr id="5" name="Tabulka 4"/>
          <p:cNvGraphicFramePr>
            <a:graphicFrameLocks noGrp="1"/>
          </p:cNvGraphicFramePr>
          <p:nvPr/>
        </p:nvGraphicFramePr>
        <p:xfrm>
          <a:off x="2166939" y="4549776"/>
          <a:ext cx="8072437" cy="1616075"/>
        </p:xfrm>
        <a:graphic>
          <a:graphicData uri="http://schemas.openxmlformats.org/drawingml/2006/table">
            <a:tbl>
              <a:tblPr/>
              <a:tblGrid>
                <a:gridCol w="8072437">
                  <a:extLst>
                    <a:ext uri="{9D8B030D-6E8A-4147-A177-3AD203B41FA5}">
                      <a16:colId xmlns:a16="http://schemas.microsoft.com/office/drawing/2014/main" val="20000"/>
                    </a:ext>
                  </a:extLst>
                </a:gridCol>
              </a:tblGrid>
              <a:tr h="1616075">
                <a:tc>
                  <a:txBody>
                    <a:bodyPr/>
                    <a:lstStyle>
                      <a:lvl1pPr>
                        <a:spcBef>
                          <a:spcPct val="20000"/>
                        </a:spcBef>
                        <a:buClr>
                          <a:srgbClr val="F02D32"/>
                        </a:buClr>
                        <a:buFont typeface="Wingdings" pitchFamily="2" charset="2"/>
                        <a:defRPr sz="2400">
                          <a:solidFill>
                            <a:schemeClr val="tx1"/>
                          </a:solidFill>
                          <a:latin typeface="Arial" charset="0"/>
                        </a:defRPr>
                      </a:lvl1pPr>
                      <a:lvl2pPr>
                        <a:spcBef>
                          <a:spcPct val="20000"/>
                        </a:spcBef>
                        <a:buClr>
                          <a:srgbClr val="969696"/>
                        </a:buClr>
                        <a:buFont typeface="Arial" charset="0"/>
                        <a:defRPr sz="2000">
                          <a:solidFill>
                            <a:schemeClr val="tx1"/>
                          </a:solidFill>
                          <a:latin typeface="Arial" charset="0"/>
                        </a:defRPr>
                      </a:lvl2pPr>
                      <a:lvl3pPr marL="1143000" indent="-228600">
                        <a:spcBef>
                          <a:spcPct val="20000"/>
                        </a:spcBef>
                        <a:buClr>
                          <a:srgbClr val="131313"/>
                        </a:buClr>
                        <a:buFont typeface="Arial" charset="0"/>
                        <a:defRPr sz="2000">
                          <a:solidFill>
                            <a:schemeClr val="tx1"/>
                          </a:solidFill>
                          <a:latin typeface="Arial" charset="0"/>
                        </a:defRPr>
                      </a:lvl3pPr>
                      <a:lvl4pPr marL="1600200" indent="-228600">
                        <a:spcBef>
                          <a:spcPct val="20000"/>
                        </a:spcBef>
                        <a:buClr>
                          <a:srgbClr val="969696"/>
                        </a:buClr>
                        <a:buFont typeface="Arial" charset="0"/>
                        <a:defRPr sz="2000">
                          <a:solidFill>
                            <a:schemeClr val="tx1"/>
                          </a:solidFill>
                          <a:latin typeface="Arial" charset="0"/>
                        </a:defRPr>
                      </a:lvl4pPr>
                      <a:lvl5pPr marL="2057400" indent="-228600">
                        <a:spcBef>
                          <a:spcPct val="20000"/>
                        </a:spcBef>
                        <a:buFont typeface="Arial" charset="0"/>
                        <a:defRPr sz="2000">
                          <a:solidFill>
                            <a:schemeClr val="tx1"/>
                          </a:solidFill>
                          <a:latin typeface="Arial" charset="0"/>
                        </a:defRPr>
                      </a:lvl5pPr>
                      <a:lvl6pPr marL="2514600" indent="-228600" fontAlgn="base">
                        <a:spcBef>
                          <a:spcPct val="20000"/>
                        </a:spcBef>
                        <a:spcAft>
                          <a:spcPct val="0"/>
                        </a:spcAft>
                        <a:buFont typeface="Arial" charset="0"/>
                        <a:defRPr sz="2000">
                          <a:solidFill>
                            <a:schemeClr val="tx1"/>
                          </a:solidFill>
                          <a:latin typeface="Arial" charset="0"/>
                        </a:defRPr>
                      </a:lvl6pPr>
                      <a:lvl7pPr marL="2971800" indent="-228600" fontAlgn="base">
                        <a:spcBef>
                          <a:spcPct val="20000"/>
                        </a:spcBef>
                        <a:spcAft>
                          <a:spcPct val="0"/>
                        </a:spcAft>
                        <a:buFont typeface="Arial" charset="0"/>
                        <a:defRPr sz="2000">
                          <a:solidFill>
                            <a:schemeClr val="tx1"/>
                          </a:solidFill>
                          <a:latin typeface="Arial" charset="0"/>
                        </a:defRPr>
                      </a:lvl7pPr>
                      <a:lvl8pPr marL="3429000" indent="-228600" fontAlgn="base">
                        <a:spcBef>
                          <a:spcPct val="20000"/>
                        </a:spcBef>
                        <a:spcAft>
                          <a:spcPct val="0"/>
                        </a:spcAft>
                        <a:buFont typeface="Arial" charset="0"/>
                        <a:defRPr sz="2000">
                          <a:solidFill>
                            <a:schemeClr val="tx1"/>
                          </a:solidFill>
                          <a:latin typeface="Arial" charset="0"/>
                        </a:defRPr>
                      </a:lvl8pPr>
                      <a:lvl9pPr marL="3886200" indent="-228600" fontAlgn="base">
                        <a:spcBef>
                          <a:spcPct val="20000"/>
                        </a:spcBef>
                        <a:spcAft>
                          <a:spcPct val="0"/>
                        </a:spcAft>
                        <a:buFont typeface="Arial" charset="0"/>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function 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a[] = new byte[10];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b[] = JCSystem.makeTransientByteArray(...);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133</a:t>
            </a:fld>
            <a:endParaRPr lang="cs-CZ" dirty="0"/>
          </a:p>
        </p:txBody>
      </p:sp>
    </p:spTree>
    <p:extLst>
      <p:ext uri="{BB962C8B-B14F-4D97-AF65-F5344CB8AC3E}">
        <p14:creationId xmlns:p14="http://schemas.microsoft.com/office/powerpoint/2010/main" val="17090700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p:txBody>
          <a:bodyPr/>
          <a:lstStyle/>
          <a:p>
            <a:r>
              <a:rPr lang="en-US" altLang="cs-CZ" dirty="0" err="1"/>
              <a:t>GPShell</a:t>
            </a:r>
            <a:r>
              <a:rPr lang="en-US" altLang="cs-CZ" dirty="0"/>
              <a:t> </a:t>
            </a:r>
            <a:r>
              <a:rPr lang="en-US" altLang="cs-CZ" dirty="0" err="1"/>
              <a:t>upload&amp;install</a:t>
            </a:r>
            <a:endParaRPr lang="en-US" altLang="cs-CZ" dirty="0"/>
          </a:p>
        </p:txBody>
      </p:sp>
      <p:sp>
        <p:nvSpPr>
          <p:cNvPr id="1288195" name="Rectangle 3"/>
          <p:cNvSpPr>
            <a:spLocks noGrp="1" noChangeArrowheads="1"/>
          </p:cNvSpPr>
          <p:nvPr>
            <p:ph type="body" idx="1"/>
          </p:nvPr>
        </p:nvSpPr>
        <p:spPr/>
        <p:txBody>
          <a:bodyPr/>
          <a:lstStyle/>
          <a:p>
            <a:r>
              <a:rPr lang="en-US" altLang="cs-CZ" sz="2400" dirty="0"/>
              <a:t>Upload and install converted *.cap file</a:t>
            </a:r>
          </a:p>
          <a:p>
            <a:pPr lvl="1"/>
            <a:r>
              <a:rPr lang="en-US" altLang="cs-CZ" sz="2000" dirty="0" err="1"/>
              <a:t>GPShell</a:t>
            </a:r>
            <a:r>
              <a:rPr lang="en-US" altLang="cs-CZ" sz="2000" dirty="0"/>
              <a:t> tool with script specific for target card</a:t>
            </a:r>
          </a:p>
          <a:p>
            <a:pPr lvl="1"/>
            <a:r>
              <a:rPr lang="en-US" altLang="cs-CZ" sz="2000" dirty="0"/>
              <a:t>GP SCP channel version (mode_201, mode_211)</a:t>
            </a:r>
          </a:p>
          <a:p>
            <a:pPr lvl="1"/>
            <a:r>
              <a:rPr lang="en-US" altLang="cs-CZ" sz="2000" dirty="0"/>
              <a:t>select </a:t>
            </a:r>
            <a:r>
              <a:rPr lang="en-US" altLang="cs-CZ" sz="2000" dirty="0" err="1"/>
              <a:t>CardManager</a:t>
            </a:r>
            <a:r>
              <a:rPr lang="en-US" altLang="cs-CZ" sz="2000" dirty="0"/>
              <a:t> by AID (various AIDs)</a:t>
            </a:r>
          </a:p>
          <a:p>
            <a:pPr lvl="1"/>
            <a:r>
              <a:rPr lang="en-US" altLang="cs-CZ" sz="2000" dirty="0"/>
              <a:t>authenticate and open secure channel (</a:t>
            </a:r>
            <a:r>
              <a:rPr lang="en-US" altLang="cs-CZ" sz="2000" dirty="0" err="1"/>
              <a:t>open_sc</a:t>
            </a:r>
            <a:r>
              <a:rPr lang="en-US" altLang="cs-CZ" sz="2000" dirty="0"/>
              <a:t>)</a:t>
            </a:r>
          </a:p>
          <a:p>
            <a:pPr lvl="1"/>
            <a:r>
              <a:rPr lang="en-US" altLang="cs-CZ" sz="2000" dirty="0"/>
              <a:t>delete previous applet version (1. applet, 2. package)</a:t>
            </a:r>
          </a:p>
          <a:p>
            <a:pPr lvl="1"/>
            <a:r>
              <a:rPr lang="en-US" altLang="cs-CZ" sz="2000" dirty="0"/>
              <a:t>load and install (install command, many </a:t>
            </a:r>
            <a:r>
              <a:rPr lang="en-US" altLang="cs-CZ" sz="2000" dirty="0" err="1"/>
              <a:t>params</a:t>
            </a:r>
            <a:r>
              <a:rPr lang="en-US" altLang="cs-CZ" sz="2000" dirty="0"/>
              <a:t>)</a:t>
            </a:r>
          </a:p>
          <a:p>
            <a:pPr lvl="1"/>
            <a:r>
              <a:rPr lang="en-US" altLang="cs-CZ" sz="2000" dirty="0"/>
              <a:t>install may pass personalization data (master key…)</a:t>
            </a:r>
          </a:p>
          <a:p>
            <a:r>
              <a:rPr lang="en-US" altLang="cs-CZ" sz="2400" dirty="0"/>
              <a:t>Check applet functionality</a:t>
            </a:r>
          </a:p>
          <a:p>
            <a:pPr lvl="1"/>
            <a:r>
              <a:rPr lang="en-US" altLang="cs-CZ" sz="2000" dirty="0"/>
              <a:t>from </a:t>
            </a:r>
            <a:r>
              <a:rPr lang="en-US" altLang="cs-CZ" sz="2000" dirty="0" err="1"/>
              <a:t>GPShell</a:t>
            </a:r>
            <a:r>
              <a:rPr lang="en-US" altLang="cs-CZ" sz="2000" dirty="0"/>
              <a:t> script,  no need for secure channel</a:t>
            </a:r>
          </a:p>
          <a:p>
            <a:pPr lvl="1"/>
            <a:r>
              <a:rPr lang="en-US" altLang="cs-CZ" sz="2000" dirty="0"/>
              <a:t>select your applet by AID (select –AID xxx)</a:t>
            </a:r>
          </a:p>
          <a:p>
            <a:pPr lvl="1"/>
            <a:r>
              <a:rPr lang="en-US" altLang="cs-CZ" sz="2000" dirty="0"/>
              <a:t>send test APDU (</a:t>
            </a:r>
            <a:r>
              <a:rPr lang="en-US" altLang="cs-CZ" sz="2000" dirty="0" err="1"/>
              <a:t>send_apdu</a:t>
            </a:r>
            <a:r>
              <a:rPr lang="en-US" altLang="cs-CZ" sz="2000" dirty="0"/>
              <a:t> -APDU xxx)</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134</a:t>
            </a:fld>
            <a:endParaRPr lang="cs-CZ" dirty="0"/>
          </a:p>
        </p:txBody>
      </p:sp>
    </p:spTree>
    <p:extLst>
      <p:ext uri="{BB962C8B-B14F-4D97-AF65-F5344CB8AC3E}">
        <p14:creationId xmlns:p14="http://schemas.microsoft.com/office/powerpoint/2010/main" val="38795073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1298" name="Nadpis 1"/>
          <p:cNvSpPr>
            <a:spLocks noGrp="1"/>
          </p:cNvSpPr>
          <p:nvPr>
            <p:ph type="title" idx="4294967295"/>
          </p:nvPr>
        </p:nvSpPr>
        <p:spPr/>
        <p:txBody>
          <a:bodyPr/>
          <a:lstStyle/>
          <a:p>
            <a:r>
              <a:rPr lang="en-US" altLang="cs-CZ" dirty="0" err="1"/>
              <a:t>JavaCard</a:t>
            </a:r>
            <a:r>
              <a:rPr lang="en-US" altLang="cs-CZ" dirty="0"/>
              <a:t> – PIN verification</a:t>
            </a:r>
          </a:p>
        </p:txBody>
      </p:sp>
      <p:sp>
        <p:nvSpPr>
          <p:cNvPr id="951299" name="Zástupný symbol pro obsah 2"/>
          <p:cNvSpPr>
            <a:spLocks noGrp="1"/>
          </p:cNvSpPr>
          <p:nvPr>
            <p:ph idx="4294967295"/>
          </p:nvPr>
        </p:nvSpPr>
        <p:spPr/>
        <p:txBody>
          <a:bodyPr/>
          <a:lstStyle/>
          <a:p>
            <a:r>
              <a:rPr lang="en-US" altLang="cs-CZ"/>
              <a:t>Image/code for PIN verification</a:t>
            </a:r>
          </a:p>
          <a:p>
            <a:pPr lvl="1"/>
            <a:r>
              <a:rPr lang="en-US" altLang="cs-CZ"/>
              <a:t>Vulnerable to transaction rollback</a:t>
            </a:r>
          </a:p>
          <a:p>
            <a:endParaRPr lang="en-US" altLang="cs-CZ"/>
          </a:p>
        </p:txBody>
      </p:sp>
      <p:graphicFrame>
        <p:nvGraphicFramePr>
          <p:cNvPr id="5" name="Tabulka 4"/>
          <p:cNvGraphicFramePr>
            <a:graphicFrameLocks noGrp="1"/>
          </p:cNvGraphicFramePr>
          <p:nvPr/>
        </p:nvGraphicFramePr>
        <p:xfrm>
          <a:off x="2166938" y="2926048"/>
          <a:ext cx="7929562" cy="3383272"/>
        </p:xfrm>
        <a:graphic>
          <a:graphicData uri="http://schemas.openxmlformats.org/drawingml/2006/table">
            <a:tbl>
              <a:tblPr firstRow="1" bandRow="1">
                <a:tableStyleId>{073A0DAA-6AF3-43AB-8588-CEC1D06C72B9}</a:tableStyleId>
              </a:tblPr>
              <a:tblGrid>
                <a:gridCol w="7929562">
                  <a:extLst>
                    <a:ext uri="{9D8B030D-6E8A-4147-A177-3AD203B41FA5}">
                      <a16:colId xmlns:a16="http://schemas.microsoft.com/office/drawing/2014/main" val="20000"/>
                    </a:ext>
                  </a:extLst>
                </a:gridCol>
              </a:tblGrid>
              <a:tr h="3382963">
                <a:tc>
                  <a:txBody>
                    <a:bodyPr/>
                    <a:lstStyle/>
                    <a:p>
                      <a:r>
                        <a:rPr lang="en-US" sz="2400" dirty="0">
                          <a:latin typeface="Consolas" pitchFamily="49" charset="0"/>
                          <a:cs typeface="Consolas" pitchFamily="49" charset="0"/>
                        </a:rPr>
                        <a:t>public class </a:t>
                      </a:r>
                      <a:r>
                        <a:rPr lang="en-US" sz="2400" dirty="0" err="1">
                          <a:latin typeface="Consolas" pitchFamily="49" charset="0"/>
                          <a:cs typeface="Consolas" pitchFamily="49" charset="0"/>
                        </a:rPr>
                        <a:t>OwnerPIN</a:t>
                      </a:r>
                      <a:r>
                        <a:rPr lang="en-US" sz="2400" dirty="0">
                          <a:latin typeface="Consolas" pitchFamily="49" charset="0"/>
                          <a:cs typeface="Consolas" pitchFamily="49" charset="0"/>
                        </a:rPr>
                        <a:t> implements PIN {  </a:t>
                      </a:r>
                    </a:p>
                    <a:p>
                      <a:r>
                        <a:rPr lang="en-US" sz="2400" dirty="0">
                          <a:latin typeface="Consolas" pitchFamily="49" charset="0"/>
                          <a:cs typeface="Consolas" pitchFamily="49" charset="0"/>
                        </a:rPr>
                        <a:t>    byte </a:t>
                      </a:r>
                      <a:r>
                        <a:rPr lang="en-US" sz="2400" dirty="0" err="1">
                          <a:latin typeface="Consolas" pitchFamily="49" charset="0"/>
                          <a:cs typeface="Consolas" pitchFamily="49" charset="0"/>
                        </a:rPr>
                        <a:t>triesLeft</a:t>
                      </a:r>
                      <a:r>
                        <a:rPr lang="en-US" sz="2400" dirty="0">
                          <a:latin typeface="Consolas" pitchFamily="49" charset="0"/>
                          <a:cs typeface="Consolas" pitchFamily="49" charset="0"/>
                        </a:rPr>
                        <a:t>; // persistent counter </a:t>
                      </a:r>
                    </a:p>
                    <a:p>
                      <a:endParaRPr lang="en-US" sz="2400" dirty="0">
                        <a:latin typeface="Consolas" pitchFamily="49" charset="0"/>
                        <a:cs typeface="Consolas" pitchFamily="49" charset="0"/>
                      </a:endParaRPr>
                    </a:p>
                    <a:p>
                      <a:r>
                        <a:rPr lang="en-US" sz="2400" dirty="0">
                          <a:latin typeface="Consolas" pitchFamily="49" charset="0"/>
                          <a:cs typeface="Consolas" pitchFamily="49" charset="0"/>
                        </a:rPr>
                        <a:t>    </a:t>
                      </a:r>
                      <a:r>
                        <a:rPr lang="en-US" sz="2400" dirty="0" err="1">
                          <a:latin typeface="Consolas" pitchFamily="49" charset="0"/>
                          <a:cs typeface="Consolas" pitchFamily="49" charset="0"/>
                        </a:rPr>
                        <a:t>boolean</a:t>
                      </a:r>
                      <a:r>
                        <a:rPr lang="en-US" sz="2400" dirty="0">
                          <a:latin typeface="Consolas" pitchFamily="49" charset="0"/>
                          <a:cs typeface="Consolas" pitchFamily="49" charset="0"/>
                        </a:rPr>
                        <a:t> check(...) {    </a:t>
                      </a:r>
                    </a:p>
                    <a:p>
                      <a:r>
                        <a:rPr lang="en-US" sz="2400" dirty="0">
                          <a:latin typeface="Consolas" pitchFamily="49" charset="0"/>
                          <a:cs typeface="Consolas" pitchFamily="49" charset="0"/>
                        </a:rPr>
                        <a:t>        ...    </a:t>
                      </a:r>
                    </a:p>
                    <a:p>
                      <a:r>
                        <a:rPr lang="en-US" sz="2400" dirty="0">
                          <a:latin typeface="Consolas" pitchFamily="49" charset="0"/>
                          <a:cs typeface="Consolas" pitchFamily="49" charset="0"/>
                        </a:rPr>
                        <a:t>        </a:t>
                      </a:r>
                      <a:r>
                        <a:rPr lang="en-US" sz="2400" dirty="0" err="1">
                          <a:latin typeface="Consolas" pitchFamily="49" charset="0"/>
                          <a:cs typeface="Consolas" pitchFamily="49" charset="0"/>
                        </a:rPr>
                        <a:t>triesLeft</a:t>
                      </a:r>
                      <a:r>
                        <a:rPr lang="en-US" sz="2400" dirty="0">
                          <a:latin typeface="Consolas" pitchFamily="49" charset="0"/>
                          <a:cs typeface="Consolas" pitchFamily="49" charset="0"/>
                        </a:rPr>
                        <a:t>--;    </a:t>
                      </a:r>
                    </a:p>
                    <a:p>
                      <a:r>
                        <a:rPr lang="en-US" sz="2400" dirty="0">
                          <a:latin typeface="Consolas" pitchFamily="49" charset="0"/>
                          <a:cs typeface="Consolas" pitchFamily="49" charset="0"/>
                        </a:rPr>
                        <a:t>        ...  </a:t>
                      </a:r>
                    </a:p>
                    <a:p>
                      <a:r>
                        <a:rPr lang="en-US" sz="2400" dirty="0">
                          <a:latin typeface="Consolas" pitchFamily="49" charset="0"/>
                          <a:cs typeface="Consolas" pitchFamily="49" charset="0"/>
                        </a:rPr>
                        <a:t>    }</a:t>
                      </a:r>
                    </a:p>
                    <a:p>
                      <a:r>
                        <a:rPr lang="en-US" sz="2400" dirty="0">
                          <a:latin typeface="Consolas" pitchFamily="49" charset="0"/>
                          <a:cs typeface="Consolas" pitchFamily="49" charset="0"/>
                        </a:rPr>
                        <a:t>}</a:t>
                      </a:r>
                    </a:p>
                  </a:txBody>
                  <a:tcPr marL="91439" marR="91439" marT="45716" marB="45716"/>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135</a:t>
            </a:fld>
            <a:endParaRPr lang="cs-CZ" dirty="0"/>
          </a:p>
        </p:txBody>
      </p:sp>
    </p:spTree>
    <p:extLst>
      <p:ext uri="{BB962C8B-B14F-4D97-AF65-F5344CB8AC3E}">
        <p14:creationId xmlns:p14="http://schemas.microsoft.com/office/powerpoint/2010/main" val="34994937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2322" name="Nadpis 1"/>
          <p:cNvSpPr>
            <a:spLocks noGrp="1"/>
          </p:cNvSpPr>
          <p:nvPr>
            <p:ph type="title" idx="4294967295"/>
          </p:nvPr>
        </p:nvSpPr>
        <p:spPr/>
        <p:txBody>
          <a:bodyPr/>
          <a:lstStyle/>
          <a:p>
            <a:r>
              <a:rPr lang="en-US" altLang="cs-CZ"/>
              <a:t>JavaCard – PIN verification done better</a:t>
            </a:r>
          </a:p>
        </p:txBody>
      </p:sp>
      <p:sp>
        <p:nvSpPr>
          <p:cNvPr id="952323" name="Zástupný symbol pro obsah 2"/>
          <p:cNvSpPr>
            <a:spLocks noGrp="1"/>
          </p:cNvSpPr>
          <p:nvPr>
            <p:ph idx="4294967295"/>
          </p:nvPr>
        </p:nvSpPr>
        <p:spPr/>
        <p:txBody>
          <a:bodyPr/>
          <a:lstStyle/>
          <a:p>
            <a:r>
              <a:rPr lang="en-US" altLang="cs-CZ"/>
              <a:t>Non-atomic operations</a:t>
            </a:r>
          </a:p>
        </p:txBody>
      </p:sp>
      <p:graphicFrame>
        <p:nvGraphicFramePr>
          <p:cNvPr id="5" name="Tabulka 4"/>
          <p:cNvGraphicFramePr>
            <a:graphicFrameLocks noGrp="1"/>
          </p:cNvGraphicFramePr>
          <p:nvPr/>
        </p:nvGraphicFramePr>
        <p:xfrm>
          <a:off x="1952625" y="2382094"/>
          <a:ext cx="8286750" cy="4359275"/>
        </p:xfrm>
        <a:graphic>
          <a:graphicData uri="http://schemas.openxmlformats.org/drawingml/2006/table">
            <a:tbl>
              <a:tblPr firstRow="1" bandRow="1">
                <a:tableStyleId>{073A0DAA-6AF3-43AB-8588-CEC1D06C72B9}</a:tableStyleId>
              </a:tblPr>
              <a:tblGrid>
                <a:gridCol w="8286750">
                  <a:extLst>
                    <a:ext uri="{9D8B030D-6E8A-4147-A177-3AD203B41FA5}">
                      <a16:colId xmlns:a16="http://schemas.microsoft.com/office/drawing/2014/main" val="20000"/>
                    </a:ext>
                  </a:extLst>
                </a:gridCol>
              </a:tblGrid>
              <a:tr h="4359275">
                <a:tc>
                  <a:txBody>
                    <a:bodyPr/>
                    <a:lstStyle/>
                    <a:p>
                      <a:r>
                        <a:rPr lang="en-US" sz="2000" dirty="0">
                          <a:latin typeface="Consolas" pitchFamily="49" charset="0"/>
                          <a:cs typeface="Consolas" pitchFamily="49" charset="0"/>
                        </a:rPr>
                        <a:t>public class </a:t>
                      </a:r>
                      <a:r>
                        <a:rPr lang="en-US" sz="2000" dirty="0" err="1">
                          <a:latin typeface="Consolas" pitchFamily="49" charset="0"/>
                          <a:cs typeface="Consolas" pitchFamily="49" charset="0"/>
                        </a:rPr>
                        <a:t>OwnerPIN</a:t>
                      </a:r>
                      <a:r>
                        <a:rPr lang="en-US" sz="2000" dirty="0">
                          <a:latin typeface="Consolas" pitchFamily="49" charset="0"/>
                          <a:cs typeface="Consolas" pitchFamily="49" charset="0"/>
                        </a:rPr>
                        <a:t> implements PIN {</a:t>
                      </a:r>
                    </a:p>
                    <a:p>
                      <a:r>
                        <a:rPr lang="en-US" sz="2000" dirty="0">
                          <a:latin typeface="Consolas" pitchFamily="49" charset="0"/>
                          <a:cs typeface="Consolas" pitchFamily="49" charset="0"/>
                        </a:rPr>
                        <a:t>  byte[]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 = new byte[1]; // persistent counter</a:t>
                      </a:r>
                    </a:p>
                    <a:p>
                      <a:r>
                        <a:rPr lang="en-US" sz="2000" dirty="0">
                          <a:latin typeface="Consolas" pitchFamily="49" charset="0"/>
                          <a:cs typeface="Consolas" pitchFamily="49" charset="0"/>
                        </a:rPr>
                        <a:t>  byte[] temps =</a:t>
                      </a:r>
                    </a:p>
                    <a:p>
                      <a:r>
                        <a:rPr lang="en-US" sz="2000" dirty="0">
                          <a:latin typeface="Consolas" pitchFamily="49" charset="0"/>
                          <a:cs typeface="Consolas" pitchFamily="49" charset="0"/>
                        </a:rPr>
                        <a:t>     </a:t>
                      </a:r>
                      <a:r>
                        <a:rPr lang="en-US" sz="2000" dirty="0" err="1">
                          <a:latin typeface="Consolas" pitchFamily="49" charset="0"/>
                          <a:cs typeface="Consolas" pitchFamily="49" charset="0"/>
                        </a:rPr>
                        <a:t>JCSystem.makeTransientByteArray</a:t>
                      </a:r>
                      <a:r>
                        <a:rPr lang="en-US" sz="2000" dirty="0">
                          <a:latin typeface="Consolas" pitchFamily="49" charset="0"/>
                          <a:cs typeface="Consolas" pitchFamily="49" charset="0"/>
                        </a:rPr>
                        <a:t>(1,</a:t>
                      </a:r>
                    </a:p>
                    <a:p>
                      <a:r>
                        <a:rPr lang="en-US" sz="2000" baseline="0" dirty="0">
                          <a:latin typeface="Consolas" pitchFamily="49" charset="0"/>
                          <a:cs typeface="Consolas" pitchFamily="49" charset="0"/>
                        </a:rPr>
                        <a:t>                </a:t>
                      </a:r>
                      <a:r>
                        <a:rPr lang="en-US" sz="2000" dirty="0" err="1">
                          <a:latin typeface="Consolas" pitchFamily="49" charset="0"/>
                          <a:cs typeface="Consolas" pitchFamily="49" charset="0"/>
                        </a:rPr>
                        <a:t>JCSystem.CLEAR_ON_RESET</a:t>
                      </a:r>
                      <a:r>
                        <a:rPr lang="en-US" sz="2000" dirty="0">
                          <a:latin typeface="Consolas" pitchFamily="49" charset="0"/>
                          <a:cs typeface="Consolas" pitchFamily="49" charset="0"/>
                        </a:rPr>
                        <a:t>);</a:t>
                      </a:r>
                    </a:p>
                    <a:p>
                      <a:endParaRPr lang="en-US" sz="2000" dirty="0">
                        <a:latin typeface="Consolas" pitchFamily="49" charset="0"/>
                        <a:cs typeface="Consolas" pitchFamily="49" charset="0"/>
                      </a:endParaRPr>
                    </a:p>
                    <a:p>
                      <a:r>
                        <a:rPr lang="en-US" sz="2000" dirty="0">
                          <a:latin typeface="Consolas" pitchFamily="49" charset="0"/>
                          <a:cs typeface="Consolas" pitchFamily="49" charset="0"/>
                        </a:rPr>
                        <a:t>  </a:t>
                      </a:r>
                      <a:r>
                        <a:rPr lang="en-US" sz="2000" dirty="0" err="1">
                          <a:latin typeface="Consolas" pitchFamily="49" charset="0"/>
                          <a:cs typeface="Consolas" pitchFamily="49" charset="0"/>
                        </a:rPr>
                        <a:t>boolean</a:t>
                      </a:r>
                      <a:r>
                        <a:rPr lang="en-US" sz="2000" dirty="0">
                          <a:latin typeface="Consolas" pitchFamily="49" charset="0"/>
                          <a:cs typeface="Consolas" pitchFamily="49" charset="0"/>
                        </a:rPr>
                        <a:t> check(...) {</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    temps[0] =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[0] - 1;</a:t>
                      </a:r>
                    </a:p>
                    <a:p>
                      <a:r>
                        <a:rPr lang="en-US" sz="2000" dirty="0">
                          <a:latin typeface="Consolas" pitchFamily="49" charset="0"/>
                          <a:cs typeface="Consolas" pitchFamily="49" charset="0"/>
                        </a:rPr>
                        <a:t>    // update the try counter non-atomically:</a:t>
                      </a:r>
                    </a:p>
                    <a:p>
                      <a:r>
                        <a:rPr lang="en-US" sz="2000" dirty="0">
                          <a:latin typeface="Consolas" pitchFamily="49" charset="0"/>
                          <a:cs typeface="Consolas" pitchFamily="49" charset="0"/>
                        </a:rPr>
                        <a:t>    </a:t>
                      </a:r>
                      <a:r>
                        <a:rPr lang="en-US" sz="2000" dirty="0" err="1">
                          <a:latin typeface="Consolas" pitchFamily="49" charset="0"/>
                          <a:cs typeface="Consolas" pitchFamily="49" charset="0"/>
                        </a:rPr>
                        <a:t>Util.arrayCopyNonAtomic</a:t>
                      </a:r>
                      <a:r>
                        <a:rPr lang="en-US" sz="2000" dirty="0">
                          <a:latin typeface="Consolas" pitchFamily="49" charset="0"/>
                          <a:cs typeface="Consolas" pitchFamily="49" charset="0"/>
                        </a:rPr>
                        <a:t>(temps, 0,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 0, 1);</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a:t>
                      </a:r>
                    </a:p>
                  </a:txBody>
                  <a:tcPr marL="91439" marR="91439" marT="45727" marB="45727"/>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136</a:t>
            </a:fld>
            <a:endParaRPr lang="cs-CZ" dirty="0"/>
          </a:p>
        </p:txBody>
      </p:sp>
    </p:spTree>
    <p:extLst>
      <p:ext uri="{BB962C8B-B14F-4D97-AF65-F5344CB8AC3E}">
        <p14:creationId xmlns:p14="http://schemas.microsoft.com/office/powerpoint/2010/main" val="19722049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3346" name="Nadpis 1"/>
          <p:cNvSpPr>
            <a:spLocks noGrp="1"/>
          </p:cNvSpPr>
          <p:nvPr>
            <p:ph type="title" idx="4294967295"/>
          </p:nvPr>
        </p:nvSpPr>
        <p:spPr/>
        <p:txBody>
          <a:bodyPr/>
          <a:lstStyle/>
          <a:p>
            <a:r>
              <a:rPr lang="en-US" altLang="cs-CZ"/>
              <a:t>JavaCard – Atomic vs. Non-Atomic</a:t>
            </a:r>
          </a:p>
        </p:txBody>
      </p:sp>
      <p:sp>
        <p:nvSpPr>
          <p:cNvPr id="953347" name="Zástupný symbol pro obsah 2"/>
          <p:cNvSpPr>
            <a:spLocks noGrp="1"/>
          </p:cNvSpPr>
          <p:nvPr>
            <p:ph idx="4294967295"/>
          </p:nvPr>
        </p:nvSpPr>
        <p:spPr/>
        <p:txBody>
          <a:bodyPr/>
          <a:lstStyle/>
          <a:p>
            <a:r>
              <a:rPr lang="en-US" altLang="cs-CZ"/>
              <a:t>Persistent memory updates</a:t>
            </a:r>
          </a:p>
          <a:p>
            <a:pPr lvl="1"/>
            <a:r>
              <a:rPr lang="en-US" altLang="cs-CZ"/>
              <a:t>Two ways of updating</a:t>
            </a:r>
          </a:p>
          <a:p>
            <a:pPr lvl="1"/>
            <a:r>
              <a:rPr lang="en-US" altLang="cs-CZ"/>
              <a:t>FillArrayNonAtomic, CopyArrayNonAtomic</a:t>
            </a:r>
          </a:p>
          <a:p>
            <a:r>
              <a:rPr lang="en-US" altLang="cs-CZ"/>
              <a:t>Code refactoring</a:t>
            </a:r>
          </a:p>
          <a:p>
            <a:pPr lvl="1"/>
            <a:r>
              <a:rPr lang="en-US" altLang="cs-CZ"/>
              <a:t>Original short/byte values have to be converted to arrays[1]</a:t>
            </a:r>
          </a:p>
          <a:p>
            <a:endParaRPr lang="en-US" altLang="cs-CZ"/>
          </a:p>
        </p:txBody>
      </p:sp>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137</a:t>
            </a:fld>
            <a:endParaRPr lang="cs-CZ" dirty="0"/>
          </a:p>
        </p:txBody>
      </p:sp>
    </p:spTree>
    <p:extLst>
      <p:ext uri="{BB962C8B-B14F-4D97-AF65-F5344CB8AC3E}">
        <p14:creationId xmlns:p14="http://schemas.microsoft.com/office/powerpoint/2010/main" val="8600160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4370" name="Nadpis 1"/>
          <p:cNvSpPr>
            <a:spLocks noGrp="1"/>
          </p:cNvSpPr>
          <p:nvPr>
            <p:ph type="title" idx="4294967295"/>
          </p:nvPr>
        </p:nvSpPr>
        <p:spPr/>
        <p:txBody>
          <a:bodyPr/>
          <a:lstStyle/>
          <a:p>
            <a:r>
              <a:rPr lang="en-US" altLang="cs-CZ" dirty="0" err="1"/>
              <a:t>JavaCard</a:t>
            </a:r>
            <a:r>
              <a:rPr lang="en-US" altLang="cs-CZ" dirty="0"/>
              <a:t> – Atomic vs. Non-Atomic</a:t>
            </a:r>
          </a:p>
        </p:txBody>
      </p:sp>
      <p:sp>
        <p:nvSpPr>
          <p:cNvPr id="954371" name="Zástupný symbol pro obsah 2"/>
          <p:cNvSpPr>
            <a:spLocks noGrp="1"/>
          </p:cNvSpPr>
          <p:nvPr>
            <p:ph idx="4294967295"/>
          </p:nvPr>
        </p:nvSpPr>
        <p:spPr/>
        <p:txBody>
          <a:bodyPr/>
          <a:lstStyle/>
          <a:p>
            <a:r>
              <a:rPr lang="en-US" altLang="cs-CZ"/>
              <a:t>Non-deterministic variable rollback</a:t>
            </a:r>
          </a:p>
          <a:p>
            <a:endParaRPr lang="en-US" altLang="cs-CZ"/>
          </a:p>
          <a:p>
            <a:endParaRPr lang="en-US" altLang="cs-CZ"/>
          </a:p>
          <a:p>
            <a:endParaRPr lang="en-US" altLang="cs-CZ"/>
          </a:p>
          <a:p>
            <a:endParaRPr lang="en-US" altLang="cs-CZ"/>
          </a:p>
          <a:p>
            <a:endParaRPr lang="en-US" altLang="cs-CZ"/>
          </a:p>
          <a:p>
            <a:r>
              <a:rPr lang="en-US" altLang="cs-CZ"/>
              <a:t>Result dependency on the commands order</a:t>
            </a:r>
          </a:p>
          <a:p>
            <a:pPr lvl="1"/>
            <a:r>
              <a:rPr lang="en-US" altLang="cs-CZ" b="1">
                <a:solidFill>
                  <a:srgbClr val="FF0000"/>
                </a:solidFill>
              </a:rPr>
              <a:t>a[0] == 0 </a:t>
            </a:r>
            <a:r>
              <a:rPr lang="en-US" altLang="cs-CZ" b="1"/>
              <a:t>vs. </a:t>
            </a:r>
            <a:r>
              <a:rPr lang="en-US" altLang="cs-CZ" b="1">
                <a:solidFill>
                  <a:srgbClr val="FF0000"/>
                </a:solidFill>
              </a:rPr>
              <a:t>a[0] == 2</a:t>
            </a:r>
          </a:p>
          <a:p>
            <a:endParaRPr lang="en-US" altLang="cs-CZ"/>
          </a:p>
        </p:txBody>
      </p:sp>
      <p:graphicFrame>
        <p:nvGraphicFramePr>
          <p:cNvPr id="6" name="Tabulka 5"/>
          <p:cNvGraphicFramePr>
            <a:graphicFrameLocks noGrp="1"/>
          </p:cNvGraphicFramePr>
          <p:nvPr/>
        </p:nvGraphicFramePr>
        <p:xfrm>
          <a:off x="2095500" y="2437434"/>
          <a:ext cx="8001000" cy="2071687"/>
        </p:xfrm>
        <a:graphic>
          <a:graphicData uri="http://schemas.openxmlformats.org/drawingml/2006/table">
            <a:tbl>
              <a:tblPr firstRow="1" bandRow="1">
                <a:tableStyleId>{073A0DAA-6AF3-43AB-8588-CEC1D06C72B9}</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071687">
                <a:tc>
                  <a:txBody>
                    <a:bodyPr/>
                    <a:lstStyle/>
                    <a:p>
                      <a:r>
                        <a:rPr lang="en-US" sz="1800" dirty="0">
                          <a:latin typeface="Consolas" pitchFamily="49" charset="0"/>
                          <a:cs typeface="Consolas" pitchFamily="49" charset="0"/>
                        </a:rPr>
                        <a:t>a[0] = 0</a:t>
                      </a:r>
                    </a:p>
                    <a:p>
                      <a:r>
                        <a:rPr lang="en-US" sz="1800" dirty="0" err="1">
                          <a:latin typeface="Consolas" pitchFamily="49" charset="0"/>
                          <a:cs typeface="Consolas" pitchFamily="49" charset="0"/>
                        </a:rPr>
                        <a:t>beginTransaction</a:t>
                      </a:r>
                      <a:r>
                        <a:rPr lang="en-US" sz="1800" dirty="0">
                          <a:latin typeface="Consolas" pitchFamily="49" charset="0"/>
                          <a:cs typeface="Consolas" pitchFamily="49" charset="0"/>
                        </a:rPr>
                        <a:t>()</a:t>
                      </a:r>
                    </a:p>
                    <a:p>
                      <a:r>
                        <a:rPr lang="en-US" sz="1800" dirty="0">
                          <a:latin typeface="Consolas" pitchFamily="49" charset="0"/>
                          <a:cs typeface="Consolas" pitchFamily="49" charset="0"/>
                        </a:rPr>
                        <a:t>  a[0] = 1;</a:t>
                      </a:r>
                    </a:p>
                    <a:p>
                      <a:r>
                        <a:rPr lang="en-US" sz="1800" dirty="0">
                          <a:latin typeface="Consolas" pitchFamily="49" charset="0"/>
                          <a:cs typeface="Consolas" pitchFamily="49" charset="0"/>
                        </a:rPr>
                        <a:t>  </a:t>
                      </a:r>
                      <a:r>
                        <a:rPr lang="en-US" sz="1800" dirty="0" err="1">
                          <a:latin typeface="Consolas" pitchFamily="49" charset="0"/>
                          <a:cs typeface="Consolas" pitchFamily="49" charset="0"/>
                        </a:rPr>
                        <a:t>arrayFillNonAtomic</a:t>
                      </a:r>
                      <a:r>
                        <a:rPr lang="en-US" sz="1800" dirty="0">
                          <a:latin typeface="Consolas" pitchFamily="49" charset="0"/>
                          <a:cs typeface="Consolas" pitchFamily="49" charset="0"/>
                        </a:rPr>
                        <a:t>(a,0,1,2);</a:t>
                      </a:r>
                    </a:p>
                    <a:p>
                      <a:r>
                        <a:rPr lang="en-US" sz="1800" dirty="0">
                          <a:latin typeface="Consolas" pitchFamily="49" charset="0"/>
                          <a:cs typeface="Consolas" pitchFamily="49" charset="0"/>
                        </a:rPr>
                        <a:t>  // a[0] = 2;</a:t>
                      </a:r>
                    </a:p>
                    <a:p>
                      <a:r>
                        <a:rPr lang="en-US" sz="1800" dirty="0" err="1">
                          <a:latin typeface="Consolas" pitchFamily="49" charset="0"/>
                          <a:cs typeface="Consolas" pitchFamily="49" charset="0"/>
                        </a:rPr>
                        <a:t>abortTransaction</a:t>
                      </a:r>
                      <a:r>
                        <a:rPr lang="en-US" sz="1800" dirty="0">
                          <a:latin typeface="Consolas" pitchFamily="49" charset="0"/>
                          <a:cs typeface="Consolas" pitchFamily="49" charset="0"/>
                        </a:rPr>
                        <a:t>()</a:t>
                      </a:r>
                    </a:p>
                    <a:p>
                      <a:endParaRPr lang="en-US" sz="1800" dirty="0"/>
                    </a:p>
                  </a:txBody>
                  <a:tcPr marL="91439" marR="91439"/>
                </a:tc>
                <a:tc>
                  <a:txBody>
                    <a:bodyPr/>
                    <a:lstStyle/>
                    <a:p>
                      <a:r>
                        <a:rPr lang="en-US" sz="1800" dirty="0">
                          <a:latin typeface="Consolas" pitchFamily="49" charset="0"/>
                          <a:cs typeface="Consolas" pitchFamily="49" charset="0"/>
                        </a:rPr>
                        <a:t>a[0] = 0;</a:t>
                      </a:r>
                    </a:p>
                    <a:p>
                      <a:r>
                        <a:rPr lang="en-US" sz="1800" dirty="0" err="1">
                          <a:latin typeface="Consolas" pitchFamily="49" charset="0"/>
                          <a:cs typeface="Consolas" pitchFamily="49" charset="0"/>
                        </a:rPr>
                        <a:t>beginTransaction</a:t>
                      </a:r>
                      <a:r>
                        <a:rPr lang="en-US" sz="1800" dirty="0">
                          <a:latin typeface="Consolas" pitchFamily="49" charset="0"/>
                          <a:cs typeface="Consolas" pitchFamily="49" charset="0"/>
                        </a:rPr>
                        <a:t>();</a:t>
                      </a:r>
                    </a:p>
                    <a:p>
                      <a:r>
                        <a:rPr lang="en-US" sz="1800" dirty="0">
                          <a:latin typeface="Consolas" pitchFamily="49" charset="0"/>
                          <a:cs typeface="Consolas" pitchFamily="49" charset="0"/>
                        </a:rPr>
                        <a:t>  </a:t>
                      </a:r>
                      <a:r>
                        <a:rPr lang="en-US" sz="1800" dirty="0" err="1">
                          <a:latin typeface="Consolas" pitchFamily="49" charset="0"/>
                          <a:cs typeface="Consolas" pitchFamily="49" charset="0"/>
                        </a:rPr>
                        <a:t>arrayFillNonAtomic</a:t>
                      </a:r>
                      <a:r>
                        <a:rPr lang="en-US" sz="1800" dirty="0">
                          <a:latin typeface="Consolas" pitchFamily="49" charset="0"/>
                          <a:cs typeface="Consolas" pitchFamily="49" charset="0"/>
                        </a:rPr>
                        <a:t>(a,0,1,2); </a:t>
                      </a:r>
                    </a:p>
                    <a:p>
                      <a:r>
                        <a:rPr lang="en-US" sz="1800" dirty="0">
                          <a:latin typeface="Consolas" pitchFamily="49" charset="0"/>
                          <a:cs typeface="Consolas" pitchFamily="49" charset="0"/>
                        </a:rPr>
                        <a:t>  // a[0] = 2;</a:t>
                      </a:r>
                    </a:p>
                    <a:p>
                      <a:r>
                        <a:rPr lang="en-US" sz="1800" dirty="0">
                          <a:latin typeface="Consolas" pitchFamily="49" charset="0"/>
                          <a:cs typeface="Consolas" pitchFamily="49" charset="0"/>
                        </a:rPr>
                        <a:t>  a[0] = 1;</a:t>
                      </a:r>
                    </a:p>
                    <a:p>
                      <a:r>
                        <a:rPr lang="en-US" sz="1800" dirty="0" err="1">
                          <a:latin typeface="Consolas" pitchFamily="49" charset="0"/>
                          <a:cs typeface="Consolas" pitchFamily="49" charset="0"/>
                        </a:rPr>
                        <a:t>abortTransaction</a:t>
                      </a:r>
                      <a:r>
                        <a:rPr lang="en-US" sz="1800" dirty="0">
                          <a:latin typeface="Consolas" pitchFamily="49" charset="0"/>
                          <a:cs typeface="Consolas" pitchFamily="49" charset="0"/>
                        </a:rPr>
                        <a:t>();</a:t>
                      </a:r>
                    </a:p>
                  </a:txBody>
                  <a:tcPr marL="91439" marR="91439"/>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138</a:t>
            </a:fld>
            <a:endParaRPr lang="cs-CZ" dirty="0"/>
          </a:p>
        </p:txBody>
      </p:sp>
    </p:spTree>
    <p:extLst>
      <p:ext uri="{BB962C8B-B14F-4D97-AF65-F5344CB8AC3E}">
        <p14:creationId xmlns:p14="http://schemas.microsoft.com/office/powerpoint/2010/main" val="1554431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437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4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02" name="Rectangle 2"/>
          <p:cNvSpPr>
            <a:spLocks noGrp="1" noChangeArrowheads="1"/>
          </p:cNvSpPr>
          <p:nvPr>
            <p:ph type="title"/>
          </p:nvPr>
        </p:nvSpPr>
        <p:spPr/>
        <p:txBody>
          <a:bodyPr/>
          <a:lstStyle/>
          <a:p>
            <a:r>
              <a:rPr lang="en-US" altLang="cs-CZ" dirty="0" err="1"/>
              <a:t>JavaCard</a:t>
            </a:r>
            <a:r>
              <a:rPr lang="en-US" altLang="cs-CZ" dirty="0"/>
              <a:t> versions</a:t>
            </a:r>
          </a:p>
        </p:txBody>
      </p:sp>
      <p:sp>
        <p:nvSpPr>
          <p:cNvPr id="1280003" name="Rectangle 3"/>
          <p:cNvSpPr>
            <a:spLocks noGrp="1" noChangeArrowheads="1"/>
          </p:cNvSpPr>
          <p:nvPr>
            <p:ph type="body" idx="1"/>
          </p:nvPr>
        </p:nvSpPr>
        <p:spPr/>
        <p:txBody>
          <a:bodyPr/>
          <a:lstStyle/>
          <a:p>
            <a:r>
              <a:rPr lang="en-US" altLang="cs-CZ" sz="2400" dirty="0" err="1"/>
              <a:t>JavaCard</a:t>
            </a:r>
            <a:r>
              <a:rPr lang="en-US" altLang="cs-CZ" sz="2400" dirty="0"/>
              <a:t> 2.1.x/2.2.x (2001-2003)</a:t>
            </a:r>
          </a:p>
          <a:p>
            <a:pPr lvl="1"/>
            <a:r>
              <a:rPr lang="en-US" altLang="cs-CZ" sz="2000" dirty="0"/>
              <a:t>widely supported versions</a:t>
            </a:r>
          </a:p>
          <a:p>
            <a:pPr lvl="1"/>
            <a:r>
              <a:rPr lang="en-US" altLang="cs-CZ" sz="2000" dirty="0"/>
              <a:t>basic symmetric and asymmetric cryptography algorithms</a:t>
            </a:r>
          </a:p>
          <a:p>
            <a:pPr lvl="1"/>
            <a:r>
              <a:rPr lang="en-US" altLang="cs-CZ" sz="2000" dirty="0"/>
              <a:t>PIN, hash functions, random number generation</a:t>
            </a:r>
          </a:p>
          <a:p>
            <a:pPr lvl="1"/>
            <a:r>
              <a:rPr lang="en-US" altLang="cs-CZ" sz="2000" dirty="0"/>
              <a:t>transactions, utility functions</a:t>
            </a:r>
          </a:p>
          <a:p>
            <a:r>
              <a:rPr lang="en-US" altLang="cs-CZ" sz="2400" dirty="0" err="1"/>
              <a:t>JavaCard</a:t>
            </a:r>
            <a:r>
              <a:rPr lang="en-US" altLang="cs-CZ" sz="2400" dirty="0"/>
              <a:t> 2.2.2 (2006)</a:t>
            </a:r>
          </a:p>
          <a:p>
            <a:pPr lvl="1"/>
            <a:r>
              <a:rPr lang="en-US" altLang="cs-CZ" sz="2000" dirty="0"/>
              <a:t>last version from 2.x series</a:t>
            </a:r>
          </a:p>
          <a:p>
            <a:pPr lvl="1"/>
            <a:r>
              <a:rPr lang="en-US" altLang="cs-CZ" sz="2000" dirty="0"/>
              <a:t>significantly extended support for algorithms and new concepts</a:t>
            </a:r>
          </a:p>
          <a:p>
            <a:pPr lvl="2"/>
            <a:r>
              <a:rPr lang="en-US" altLang="cs-CZ" sz="2000" dirty="0"/>
              <a:t>long “extended” APDUs, </a:t>
            </a:r>
            <a:r>
              <a:rPr lang="en-US" altLang="cs-CZ" sz="2000" dirty="0" err="1"/>
              <a:t>BigNumber</a:t>
            </a:r>
            <a:r>
              <a:rPr lang="en-US" altLang="cs-CZ" sz="2000" dirty="0"/>
              <a:t> support, biometrics</a:t>
            </a:r>
          </a:p>
          <a:p>
            <a:pPr lvl="2"/>
            <a:r>
              <a:rPr lang="en-US" altLang="cs-CZ" sz="2000" dirty="0"/>
              <a:t>external memory usage, fast array manipulation methods…</a:t>
            </a:r>
          </a:p>
          <a:p>
            <a:r>
              <a:rPr lang="en-US" altLang="cs-CZ" sz="2400" dirty="0" err="1"/>
              <a:t>JavaCard</a:t>
            </a:r>
            <a:r>
              <a:rPr lang="en-US" altLang="cs-CZ" sz="2400" dirty="0"/>
              <a:t> 3.x (2009)</a:t>
            </a:r>
          </a:p>
          <a:p>
            <a:pPr lvl="1"/>
            <a:r>
              <a:rPr lang="en-US" altLang="cs-CZ" sz="2000" dirty="0"/>
              <a:t>classic and connected editions, later</a:t>
            </a:r>
          </a:p>
        </p:txBody>
      </p:sp>
      <p:sp>
        <p:nvSpPr>
          <p:cNvPr id="5" name="Zástupný symbol pro zápatí 5"/>
          <p:cNvSpPr>
            <a:spLocks noGrp="1"/>
          </p:cNvSpPr>
          <p:nvPr>
            <p:ph type="ftr" sz="quarter" idx="3"/>
          </p:nvPr>
        </p:nvSpPr>
        <p:spPr>
          <a:xfrm>
            <a:off x="983432" y="6572250"/>
            <a:ext cx="4336281" cy="169118"/>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14</a:t>
            </a:fld>
            <a:endParaRPr lang="cs-CZ" dirty="0"/>
          </a:p>
        </p:txBody>
      </p:sp>
    </p:spTree>
    <p:extLst>
      <p:ext uri="{BB962C8B-B14F-4D97-AF65-F5344CB8AC3E}">
        <p14:creationId xmlns:p14="http://schemas.microsoft.com/office/powerpoint/2010/main" val="13289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0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00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0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000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0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lstStyle/>
          <a:p>
            <a:r>
              <a:rPr lang="en-US" altLang="cs-CZ" dirty="0" err="1"/>
              <a:t>JavaCard</a:t>
            </a:r>
            <a:r>
              <a:rPr lang="en-US" altLang="cs-CZ" dirty="0"/>
              <a:t> 2.x is like Java but not supporting…</a:t>
            </a:r>
          </a:p>
        </p:txBody>
      </p:sp>
      <p:sp>
        <p:nvSpPr>
          <p:cNvPr id="1209347" name="Rectangle 3"/>
          <p:cNvSpPr>
            <a:spLocks noGrp="1" noChangeArrowheads="1"/>
          </p:cNvSpPr>
          <p:nvPr>
            <p:ph type="body" idx="1"/>
          </p:nvPr>
        </p:nvSpPr>
        <p:spPr>
          <a:xfrm>
            <a:off x="670984" y="1871664"/>
            <a:ext cx="11617704" cy="4149725"/>
          </a:xfrm>
        </p:spPr>
        <p:txBody>
          <a:bodyPr/>
          <a:lstStyle/>
          <a:p>
            <a:r>
              <a:rPr lang="en-US" altLang="cs-CZ" sz="2000" dirty="0"/>
              <a:t>No dynamic class loading</a:t>
            </a:r>
            <a:endParaRPr lang="cs-CZ" altLang="cs-CZ" sz="2000" dirty="0"/>
          </a:p>
          <a:p>
            <a:r>
              <a:rPr lang="en-US" altLang="cs-CZ" sz="2000" dirty="0"/>
              <a:t>No Security manager</a:t>
            </a:r>
            <a:endParaRPr lang="cs-CZ" altLang="cs-CZ" sz="2000" dirty="0"/>
          </a:p>
          <a:p>
            <a:r>
              <a:rPr lang="en-US" altLang="cs-CZ" sz="2000" dirty="0"/>
              <a:t>No Threads and synchronization</a:t>
            </a:r>
            <a:endParaRPr lang="cs-CZ" altLang="cs-CZ" sz="2000" dirty="0"/>
          </a:p>
          <a:p>
            <a:r>
              <a:rPr lang="en-US" altLang="cs-CZ" sz="2000" dirty="0"/>
              <a:t>No Object cloning, finalization</a:t>
            </a:r>
            <a:endParaRPr lang="cs-CZ" altLang="cs-CZ" sz="2000" dirty="0"/>
          </a:p>
          <a:p>
            <a:r>
              <a:rPr lang="en-US" altLang="cs-CZ" sz="2000" dirty="0"/>
              <a:t>No Large primitive data types </a:t>
            </a:r>
          </a:p>
          <a:p>
            <a:pPr lvl="1"/>
            <a:r>
              <a:rPr lang="en-US" altLang="cs-CZ" sz="1800" dirty="0"/>
              <a:t>float, double, long and char</a:t>
            </a:r>
          </a:p>
          <a:p>
            <a:pPr lvl="1"/>
            <a:r>
              <a:rPr lang="en-US" altLang="cs-CZ" sz="1800" dirty="0"/>
              <a:t>usually not even int (4 bytes) data type by default</a:t>
            </a:r>
          </a:p>
          <a:p>
            <a:pPr lvl="2"/>
            <a:r>
              <a:rPr lang="en-US" altLang="cs-CZ" sz="1800" dirty="0"/>
              <a:t>specialized package </a:t>
            </a:r>
            <a:r>
              <a:rPr lang="en-US" sz="1800" dirty="0" err="1"/>
              <a:t>javacardx.framework.util.intx</a:t>
            </a:r>
            <a:r>
              <a:rPr lang="en-US" sz="1800" dirty="0"/>
              <a:t> for support</a:t>
            </a:r>
            <a:endParaRPr lang="en-US" altLang="cs-CZ" sz="1800" dirty="0"/>
          </a:p>
          <a:p>
            <a:r>
              <a:rPr lang="en-US" altLang="cs-CZ" sz="2000" dirty="0"/>
              <a:t>Most of std. classes missing</a:t>
            </a:r>
          </a:p>
          <a:p>
            <a:pPr lvl="1"/>
            <a:r>
              <a:rPr lang="en-US" altLang="cs-CZ" sz="1800" dirty="0"/>
              <a:t>most of </a:t>
            </a:r>
            <a:r>
              <a:rPr lang="en-US" altLang="cs-CZ" sz="1800" dirty="0" err="1"/>
              <a:t>java.lang</a:t>
            </a:r>
            <a:r>
              <a:rPr lang="en-US" altLang="cs-CZ" sz="1800" dirty="0"/>
              <a:t>, Object and </a:t>
            </a:r>
            <a:r>
              <a:rPr lang="en-US" altLang="cs-CZ" sz="1800" dirty="0" err="1"/>
              <a:t>Throwable</a:t>
            </a:r>
            <a:r>
              <a:rPr lang="en-US" altLang="cs-CZ" sz="1800" dirty="0"/>
              <a:t> in limited form</a:t>
            </a:r>
          </a:p>
          <a:p>
            <a:r>
              <a:rPr lang="en-US" altLang="cs-CZ" sz="2000" dirty="0"/>
              <a:t>Limited garbage collection</a:t>
            </a:r>
          </a:p>
          <a:p>
            <a:pPr lvl="1"/>
            <a:r>
              <a:rPr lang="en-US" altLang="cs-CZ" sz="1800" dirty="0"/>
              <a:t>Newer cards supports, but slow and not always reliable</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pic>
        <p:nvPicPr>
          <p:cNvPr id="6" name="Zástupný symbol pro obsah 5">
            <a:extLst>
              <a:ext uri="{FF2B5EF4-FFF2-40B4-BE49-F238E27FC236}">
                <a16:creationId xmlns:a16="http://schemas.microsoft.com/office/drawing/2014/main" id="{36EC7D7D-C548-4D52-95B5-67D73AE9E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688288" y="1880792"/>
            <a:ext cx="3258957" cy="46361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922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93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93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93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934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934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934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934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93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p:txBody>
          <a:bodyPr/>
          <a:lstStyle/>
          <a:p>
            <a:r>
              <a:rPr lang="en-US" altLang="cs-CZ" dirty="0" err="1"/>
              <a:t>JavaCard</a:t>
            </a:r>
            <a:r>
              <a:rPr lang="en-US" altLang="cs-CZ" dirty="0"/>
              <a:t> 2.x supports</a:t>
            </a:r>
          </a:p>
        </p:txBody>
      </p:sp>
      <p:sp>
        <p:nvSpPr>
          <p:cNvPr id="1210371" name="Rectangle 3"/>
          <p:cNvSpPr>
            <a:spLocks noGrp="1" noChangeArrowheads="1"/>
          </p:cNvSpPr>
          <p:nvPr>
            <p:ph type="body" idx="1"/>
          </p:nvPr>
        </p:nvSpPr>
        <p:spPr>
          <a:xfrm>
            <a:off x="579988" y="1700808"/>
            <a:ext cx="10844603" cy="4149725"/>
          </a:xfrm>
        </p:spPr>
        <p:txBody>
          <a:bodyPr/>
          <a:lstStyle/>
          <a:p>
            <a:r>
              <a:rPr lang="en-US" altLang="cs-CZ" sz="2400" dirty="0"/>
              <a:t>Standard benefits of the Java language</a:t>
            </a:r>
          </a:p>
          <a:p>
            <a:pPr lvl="1"/>
            <a:r>
              <a:rPr lang="en-US" altLang="cs-CZ" sz="2000" dirty="0"/>
              <a:t>data encapsulation, safe memory management, packages, etc.</a:t>
            </a:r>
            <a:endParaRPr lang="cs-CZ" altLang="cs-CZ" sz="2000" dirty="0"/>
          </a:p>
          <a:p>
            <a:r>
              <a:rPr lang="en-US" altLang="cs-CZ" sz="2400" dirty="0"/>
              <a:t>Applet isolation based on the </a:t>
            </a:r>
            <a:r>
              <a:rPr lang="en-US" altLang="cs-CZ" sz="2400" dirty="0" err="1"/>
              <a:t>JavaCard</a:t>
            </a:r>
            <a:r>
              <a:rPr lang="en-US" altLang="cs-CZ" sz="2400" dirty="0"/>
              <a:t> firewall</a:t>
            </a:r>
          </a:p>
          <a:p>
            <a:pPr lvl="1"/>
            <a:r>
              <a:rPr lang="en-US" altLang="cs-CZ" sz="2000" dirty="0"/>
              <a:t>applets cannot directly communicate with each other</a:t>
            </a:r>
          </a:p>
          <a:p>
            <a:pPr lvl="1"/>
            <a:r>
              <a:rPr lang="en-US" altLang="cs-CZ" sz="2000" dirty="0"/>
              <a:t>special interface (Shareable) for cross applets interaction</a:t>
            </a:r>
            <a:endParaRPr lang="cs-CZ" altLang="cs-CZ" sz="2000" dirty="0"/>
          </a:p>
          <a:p>
            <a:r>
              <a:rPr lang="en-US" altLang="cs-CZ" sz="2400" dirty="0"/>
              <a:t>Atomic operations using transaction mode</a:t>
            </a:r>
            <a:endParaRPr lang="cs-CZ" altLang="cs-CZ" sz="2400" dirty="0"/>
          </a:p>
          <a:p>
            <a:r>
              <a:rPr lang="en-US" altLang="cs-CZ" sz="2400" dirty="0"/>
              <a:t>Transient data (buffer placed in RAM)</a:t>
            </a:r>
          </a:p>
          <a:p>
            <a:pPr lvl="1"/>
            <a:r>
              <a:rPr lang="en-US" altLang="cs-CZ" sz="2000" dirty="0"/>
              <a:t>fast and automatically cleared</a:t>
            </a:r>
            <a:endParaRPr lang="cs-CZ" altLang="cs-CZ" sz="2000" dirty="0"/>
          </a:p>
          <a:p>
            <a:r>
              <a:rPr lang="en-US" altLang="cs-CZ" sz="2400" dirty="0"/>
              <a:t>A rich cryptography API </a:t>
            </a:r>
          </a:p>
          <a:p>
            <a:pPr lvl="1"/>
            <a:r>
              <a:rPr lang="en-US" altLang="cs-CZ" sz="2000" dirty="0"/>
              <a:t>accelerated by cryptographic co-processor</a:t>
            </a:r>
            <a:endParaRPr lang="cs-CZ" altLang="cs-CZ" sz="2000" dirty="0"/>
          </a:p>
          <a:p>
            <a:r>
              <a:rPr lang="en-US" altLang="cs-CZ" sz="2400" dirty="0"/>
              <a:t>Secure (remote) communication with the terminal</a:t>
            </a:r>
          </a:p>
          <a:p>
            <a:pPr lvl="1"/>
            <a:r>
              <a:rPr lang="en-US" altLang="cs-CZ" sz="2000" dirty="0"/>
              <a:t>if </a:t>
            </a:r>
            <a:r>
              <a:rPr lang="en-US" altLang="cs-CZ" sz="2000" dirty="0" err="1"/>
              <a:t>GlobalPlatform</a:t>
            </a:r>
            <a:r>
              <a:rPr lang="en-US" altLang="cs-CZ" sz="2000" dirty="0"/>
              <a:t> compliant (secure messaging, security domains)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pic>
        <p:nvPicPr>
          <p:cNvPr id="6" name="Zástupný symbol pro obsah 5">
            <a:extLst>
              <a:ext uri="{FF2B5EF4-FFF2-40B4-BE49-F238E27FC236}">
                <a16:creationId xmlns:a16="http://schemas.microsoft.com/office/drawing/2014/main" id="{420045D1-00C2-4573-AF00-14EA55C0A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688288" y="1880792"/>
            <a:ext cx="3258957" cy="46361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917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3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03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03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03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03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037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037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037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037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103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5">
            <a:extLst>
              <a:ext uri="{FF2B5EF4-FFF2-40B4-BE49-F238E27FC236}">
                <a16:creationId xmlns:a16="http://schemas.microsoft.com/office/drawing/2014/main" id="{3CBB9E5E-19FE-4C05-A3E9-33D908B68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101130" y="310294"/>
            <a:ext cx="4232722" cy="6021389"/>
          </a:xfrm>
          <a:prstGeom prst="rect">
            <a:avLst/>
          </a:prstGeom>
          <a:noFill/>
          <a:ln w="9525">
            <a:noFill/>
            <a:miter lim="800000"/>
            <a:headEnd/>
            <a:tailEnd/>
          </a:ln>
        </p:spPr>
      </p:pic>
      <p:sp>
        <p:nvSpPr>
          <p:cNvPr id="1215490" name="Rectangle 2"/>
          <p:cNvSpPr>
            <a:spLocks noGrp="1" noChangeArrowheads="1"/>
          </p:cNvSpPr>
          <p:nvPr>
            <p:ph type="title"/>
          </p:nvPr>
        </p:nvSpPr>
        <p:spPr/>
        <p:txBody>
          <a:bodyPr/>
          <a:lstStyle/>
          <a:p>
            <a:r>
              <a:rPr lang="en-US" altLang="cs-CZ" dirty="0"/>
              <a:t>JavaCard 3.0.x (most recent 3.0.5 from 2015)</a:t>
            </a:r>
          </a:p>
        </p:txBody>
      </p:sp>
      <p:sp>
        <p:nvSpPr>
          <p:cNvPr id="1215491" name="Rectangle 3"/>
          <p:cNvSpPr>
            <a:spLocks noGrp="1" noChangeArrowheads="1"/>
          </p:cNvSpPr>
          <p:nvPr>
            <p:ph type="body" idx="1"/>
          </p:nvPr>
        </p:nvSpPr>
        <p:spPr/>
        <p:txBody>
          <a:bodyPr/>
          <a:lstStyle/>
          <a:p>
            <a:r>
              <a:rPr lang="en-US" altLang="cs-CZ" sz="2400" dirty="0"/>
              <a:t>Major release of </a:t>
            </a:r>
            <a:r>
              <a:rPr lang="en-US" altLang="cs-CZ" sz="2400" dirty="0" err="1"/>
              <a:t>JavaCard</a:t>
            </a:r>
            <a:r>
              <a:rPr lang="en-US" altLang="cs-CZ" sz="2400" dirty="0"/>
              <a:t> specification</a:t>
            </a:r>
          </a:p>
          <a:p>
            <a:pPr lvl="1"/>
            <a:r>
              <a:rPr lang="en-US" altLang="cs-CZ" sz="2000" dirty="0"/>
              <a:t>significant changes in development logic</a:t>
            </a:r>
          </a:p>
          <a:p>
            <a:pPr lvl="1"/>
            <a:r>
              <a:rPr lang="en-US" altLang="cs-CZ" sz="2000" dirty="0"/>
              <a:t>two separate branches – Classic and Connected edition</a:t>
            </a:r>
          </a:p>
          <a:p>
            <a:r>
              <a:rPr lang="en-US" altLang="cs-CZ" sz="2400" dirty="0" err="1"/>
              <a:t>JavaCard</a:t>
            </a:r>
            <a:r>
              <a:rPr lang="en-US" altLang="cs-CZ" sz="2400" dirty="0"/>
              <a:t> 3.x Classic Edition </a:t>
            </a:r>
          </a:p>
          <a:p>
            <a:pPr lvl="1"/>
            <a:r>
              <a:rPr lang="en-US" altLang="cs-CZ" sz="2000" dirty="0"/>
              <a:t>legacy version, extended JC 2.x</a:t>
            </a:r>
          </a:p>
          <a:p>
            <a:pPr lvl="1"/>
            <a:r>
              <a:rPr lang="en-US" altLang="cs-CZ" sz="2000" dirty="0"/>
              <a:t>APDU-oriented communication </a:t>
            </a:r>
          </a:p>
          <a:p>
            <a:r>
              <a:rPr lang="en-US" altLang="cs-CZ" sz="2400" dirty="0" err="1"/>
              <a:t>JavaCard</a:t>
            </a:r>
            <a:r>
              <a:rPr lang="en-US" altLang="cs-CZ" sz="2400" dirty="0"/>
              <a:t> 3.x Connected Edition </a:t>
            </a:r>
          </a:p>
          <a:p>
            <a:pPr lvl="1"/>
            <a:r>
              <a:rPr lang="en-US" altLang="cs-CZ" sz="2000" dirty="0"/>
              <a:t>smart card perceived as web server (Servlet API)</a:t>
            </a:r>
          </a:p>
          <a:p>
            <a:pPr lvl="1"/>
            <a:r>
              <a:rPr lang="en-US" altLang="cs-CZ" sz="2000" dirty="0"/>
              <a:t>TCP/IP network capability, HTTP(s), TLS</a:t>
            </a:r>
          </a:p>
          <a:p>
            <a:pPr lvl="1"/>
            <a:r>
              <a:rPr lang="en-US" altLang="cs-CZ" sz="2000" dirty="0"/>
              <a:t>supports Java 6 language features (generics, annotations…) </a:t>
            </a:r>
          </a:p>
          <a:p>
            <a:pPr lvl="1"/>
            <a:r>
              <a:rPr lang="en-US" altLang="cs-CZ" sz="2000" dirty="0"/>
              <a:t>move towards more powerful target devices</a:t>
            </a:r>
          </a:p>
          <a:p>
            <a:pPr lvl="1"/>
            <a:r>
              <a:rPr lang="en-US" altLang="cs-CZ" sz="2000" dirty="0"/>
              <a:t>focused on different segment then classic smart cards</a:t>
            </a:r>
          </a:p>
        </p:txBody>
      </p:sp>
      <p:sp>
        <p:nvSpPr>
          <p:cNvPr id="5" name="Zástupný symbol pro zápatí 5"/>
          <p:cNvSpPr>
            <a:spLocks noGrp="1"/>
          </p:cNvSpPr>
          <p:nvPr>
            <p:ph type="ftr" sz="quarter" idx="3"/>
          </p:nvPr>
        </p:nvSpPr>
        <p:spPr>
          <a:xfrm>
            <a:off x="1055440" y="6572250"/>
            <a:ext cx="4264273" cy="284162"/>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
        <p:nvSpPr>
          <p:cNvPr id="4" name="Obdélník: se zakulacenými rohy 3">
            <a:extLst>
              <a:ext uri="{FF2B5EF4-FFF2-40B4-BE49-F238E27FC236}">
                <a16:creationId xmlns:a16="http://schemas.microsoft.com/office/drawing/2014/main" id="{F2D0D1E6-FB46-4687-8EE8-06D4F58D6AAD}"/>
              </a:ext>
            </a:extLst>
          </p:cNvPr>
          <p:cNvSpPr/>
          <p:nvPr/>
        </p:nvSpPr>
        <p:spPr>
          <a:xfrm>
            <a:off x="7648902" y="5899635"/>
            <a:ext cx="3071242" cy="864096"/>
          </a:xfrm>
          <a:prstGeom prst="roundRect">
            <a:avLst/>
          </a:prstGeom>
          <a:solidFill>
            <a:schemeClr val="accent6">
              <a:alpha val="84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Connected edition is not used so far (likely dead)</a:t>
            </a:r>
          </a:p>
        </p:txBody>
      </p:sp>
    </p:spTree>
    <p:custDataLst>
      <p:tags r:id="rId1"/>
    </p:custDataLst>
    <p:extLst>
      <p:ext uri="{BB962C8B-B14F-4D97-AF65-F5344CB8AC3E}">
        <p14:creationId xmlns:p14="http://schemas.microsoft.com/office/powerpoint/2010/main" val="8860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54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549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549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p:txBody>
          <a:bodyPr/>
          <a:lstStyle/>
          <a:p>
            <a:r>
              <a:rPr lang="en-US" altLang="cs-CZ" dirty="0"/>
              <a:t>JavaCard 3.1 (2018) and 3.2 (2023)</a:t>
            </a:r>
          </a:p>
        </p:txBody>
      </p:sp>
      <p:sp>
        <p:nvSpPr>
          <p:cNvPr id="1215491" name="Rectangle 3"/>
          <p:cNvSpPr>
            <a:spLocks noGrp="1" noChangeArrowheads="1"/>
          </p:cNvSpPr>
          <p:nvPr>
            <p:ph type="body" idx="1"/>
          </p:nvPr>
        </p:nvSpPr>
        <p:spPr/>
        <p:txBody>
          <a:bodyPr/>
          <a:lstStyle/>
          <a:p>
            <a:r>
              <a:rPr lang="en-US" altLang="cs-CZ" sz="2400" dirty="0" err="1"/>
              <a:t>JavaCard</a:t>
            </a:r>
            <a:r>
              <a:rPr lang="en-US" altLang="cs-CZ" sz="2400" dirty="0"/>
              <a:t> 3.1</a:t>
            </a:r>
          </a:p>
          <a:p>
            <a:pPr lvl="1"/>
            <a:r>
              <a:rPr lang="en-US" altLang="cs-CZ" sz="2000" dirty="0"/>
              <a:t>Focus on IoT</a:t>
            </a:r>
          </a:p>
          <a:p>
            <a:pPr lvl="1"/>
            <a:r>
              <a:rPr lang="en-US" altLang="cs-CZ" sz="2000" dirty="0"/>
              <a:t>Additional cryptographic algorithms, named curves</a:t>
            </a:r>
          </a:p>
          <a:p>
            <a:pPr lvl="1"/>
            <a:r>
              <a:rPr lang="en-US" altLang="cs-CZ" sz="2000" dirty="0"/>
              <a:t>Not much experience yet (no devices available)</a:t>
            </a:r>
          </a:p>
          <a:p>
            <a:pPr lvl="2"/>
            <a:r>
              <a:rPr lang="en-US" altLang="cs-CZ" sz="2000" dirty="0"/>
              <a:t>Some certified end of 2022</a:t>
            </a:r>
          </a:p>
          <a:p>
            <a:r>
              <a:rPr lang="en-US" altLang="cs-CZ" sz="2400" dirty="0" err="1"/>
              <a:t>JavaCard</a:t>
            </a:r>
            <a:r>
              <a:rPr lang="en-US" altLang="cs-CZ" sz="2400" dirty="0"/>
              <a:t> 3.2</a:t>
            </a:r>
          </a:p>
          <a:p>
            <a:pPr lvl="1"/>
            <a:r>
              <a:rPr lang="en-US" altLang="cs-CZ" sz="2000" dirty="0"/>
              <a:t>Ext. </a:t>
            </a:r>
            <a:r>
              <a:rPr lang="en-US" altLang="cs-CZ" sz="2000" dirty="0" err="1"/>
              <a:t>EdDSA</a:t>
            </a:r>
            <a:r>
              <a:rPr lang="en-US" altLang="cs-CZ" sz="2000" dirty="0"/>
              <a:t> (edwards25519, edwards448 curves)</a:t>
            </a:r>
          </a:p>
          <a:p>
            <a:pPr lvl="1"/>
            <a:r>
              <a:rPr lang="en-US" altLang="cs-CZ" sz="2000" dirty="0"/>
              <a:t>TLS1.3 and DTLS1.3 key schedule operations</a:t>
            </a:r>
          </a:p>
          <a:p>
            <a:pPr lvl="1"/>
            <a:r>
              <a:rPr lang="en-US" altLang="cs-CZ" sz="2000" dirty="0"/>
              <a:t>Configuration for RSA-OAEP/PSS</a:t>
            </a:r>
          </a:p>
          <a:p>
            <a:r>
              <a:rPr lang="en-US" altLang="cs-CZ" sz="2400" dirty="0"/>
              <a:t>Conservative development</a:t>
            </a:r>
          </a:p>
          <a:p>
            <a:pPr lvl="1"/>
            <a:r>
              <a:rPr lang="en-US" altLang="cs-CZ" sz="2000" dirty="0"/>
              <a:t>Only what is </a:t>
            </a:r>
            <a:r>
              <a:rPr lang="en-US" altLang="cs-CZ" sz="2000"/>
              <a:t>“widely” requested</a:t>
            </a:r>
          </a:p>
          <a:p>
            <a:pPr lvl="1"/>
            <a:r>
              <a:rPr lang="en-US" altLang="cs-CZ" sz="2000" dirty="0"/>
              <a:t>Lacking behind state of the art</a:t>
            </a:r>
          </a:p>
        </p:txBody>
      </p:sp>
      <p:sp>
        <p:nvSpPr>
          <p:cNvPr id="5" name="Zástupný symbol pro zápatí 5"/>
          <p:cNvSpPr>
            <a:spLocks noGrp="1"/>
          </p:cNvSpPr>
          <p:nvPr>
            <p:ph type="ftr" sz="quarter" idx="3"/>
          </p:nvPr>
        </p:nvSpPr>
        <p:spPr>
          <a:xfrm>
            <a:off x="1055440" y="6572250"/>
            <a:ext cx="4264273" cy="284162"/>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pic>
        <p:nvPicPr>
          <p:cNvPr id="6" name="Zástupný symbol pro obsah 5">
            <a:extLst>
              <a:ext uri="{FF2B5EF4-FFF2-40B4-BE49-F238E27FC236}">
                <a16:creationId xmlns:a16="http://schemas.microsoft.com/office/drawing/2014/main" id="{6247492E-5D5C-430A-8E9C-1FFCE40E8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959278" y="332656"/>
            <a:ext cx="4232722" cy="6021389"/>
          </a:xfrm>
          <a:prstGeom prst="rect">
            <a:avLst/>
          </a:prstGeom>
          <a:noFill/>
          <a:ln w="9525">
            <a:noFill/>
            <a:miter lim="800000"/>
            <a:headEnd/>
            <a:tailEnd/>
          </a:ln>
        </p:spPr>
      </p:pic>
    </p:spTree>
    <p:extLst>
      <p:ext uri="{BB962C8B-B14F-4D97-AF65-F5344CB8AC3E}">
        <p14:creationId xmlns:p14="http://schemas.microsoft.com/office/powerpoint/2010/main" val="41745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549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DB18-03B9-7204-C18B-4046191FD028}"/>
              </a:ext>
            </a:extLst>
          </p:cNvPr>
          <p:cNvSpPr>
            <a:spLocks noGrp="1"/>
          </p:cNvSpPr>
          <p:nvPr>
            <p:ph type="title"/>
          </p:nvPr>
        </p:nvSpPr>
        <p:spPr/>
        <p:txBody>
          <a:bodyPr/>
          <a:lstStyle/>
          <a:p>
            <a:r>
              <a:rPr lang="en-US" dirty="0"/>
              <a:t>How to analyze real-world usage of technology X?</a:t>
            </a:r>
          </a:p>
        </p:txBody>
      </p:sp>
      <p:sp>
        <p:nvSpPr>
          <p:cNvPr id="3" name="Content Placeholder 2">
            <a:extLst>
              <a:ext uri="{FF2B5EF4-FFF2-40B4-BE49-F238E27FC236}">
                <a16:creationId xmlns:a16="http://schemas.microsoft.com/office/drawing/2014/main" id="{5A75C230-7919-9FA1-3BC4-6804C51DC990}"/>
              </a:ext>
            </a:extLst>
          </p:cNvPr>
          <p:cNvSpPr>
            <a:spLocks noGrp="1"/>
          </p:cNvSpPr>
          <p:nvPr>
            <p:ph idx="1"/>
          </p:nvPr>
        </p:nvSpPr>
        <p:spPr/>
        <p:txBody>
          <a:bodyPr/>
          <a:lstStyle/>
          <a:p>
            <a:pPr marL="514350" indent="-514350">
              <a:buFont typeface="+mj-lt"/>
              <a:buAutoNum type="arabicPeriod"/>
            </a:pPr>
            <a:r>
              <a:rPr lang="en-US" dirty="0"/>
              <a:t>Collect representative sample of users / projects (ideally “all”)</a:t>
            </a:r>
          </a:p>
          <a:p>
            <a:pPr lvl="1"/>
            <a:r>
              <a:rPr lang="en-US" dirty="0"/>
              <a:t>E.g., all open-source </a:t>
            </a:r>
            <a:r>
              <a:rPr lang="en-US" dirty="0" err="1"/>
              <a:t>JavaCard</a:t>
            </a:r>
            <a:r>
              <a:rPr lang="en-US" dirty="0"/>
              <a:t> projects on GitHub</a:t>
            </a:r>
          </a:p>
          <a:p>
            <a:pPr marL="514350" indent="-514350">
              <a:buFont typeface="+mj-lt"/>
              <a:buAutoNum type="arabicPeriod"/>
            </a:pPr>
            <a:r>
              <a:rPr lang="en-US" dirty="0"/>
              <a:t>Establish significance of projects </a:t>
            </a:r>
          </a:p>
          <a:p>
            <a:pPr lvl="1"/>
            <a:r>
              <a:rPr lang="en-US" dirty="0"/>
              <a:t>E.g., Number of developers/forks/stars, search trends on Google, sales stats…</a:t>
            </a:r>
          </a:p>
          <a:p>
            <a:pPr marL="514350" indent="-514350">
              <a:buFont typeface="+mj-lt"/>
              <a:buAutoNum type="arabicPeriod"/>
            </a:pPr>
            <a:r>
              <a:rPr lang="en-US" dirty="0"/>
              <a:t>Analyze projects for the level and style of use of technology X</a:t>
            </a:r>
          </a:p>
          <a:p>
            <a:pPr lvl="1"/>
            <a:r>
              <a:rPr lang="en-US" dirty="0"/>
              <a:t>E.g., static code analysis of </a:t>
            </a:r>
            <a:r>
              <a:rPr lang="en-US" dirty="0" err="1"/>
              <a:t>JavaCard</a:t>
            </a:r>
            <a:r>
              <a:rPr lang="en-US" dirty="0"/>
              <a:t> keywords and constants</a:t>
            </a:r>
          </a:p>
          <a:p>
            <a:pPr lvl="1"/>
            <a:r>
              <a:rPr lang="en-US" dirty="0"/>
              <a:t>Ideally trends in time if possible (e.g., code state in time via git commits)</a:t>
            </a:r>
          </a:p>
          <a:p>
            <a:pPr lvl="1"/>
            <a:endParaRPr lang="en-US" dirty="0"/>
          </a:p>
          <a:p>
            <a:pPr marL="0" indent="0">
              <a:buNone/>
            </a:pPr>
            <a:r>
              <a:rPr lang="en-US" sz="2400" i="1" dirty="0"/>
              <a:t>“The adoption rate of </a:t>
            </a:r>
            <a:r>
              <a:rPr lang="en-US" sz="2400" i="1" dirty="0" err="1"/>
              <a:t>JavaCard</a:t>
            </a:r>
            <a:r>
              <a:rPr lang="en-US" sz="2400" i="1" dirty="0"/>
              <a:t> features by certified products and open-source projects”, L. </a:t>
            </a:r>
            <a:r>
              <a:rPr lang="en-US" sz="2400" i="1" dirty="0" err="1"/>
              <a:t>Zaoral</a:t>
            </a:r>
            <a:r>
              <a:rPr lang="en-US" sz="2400" i="1" dirty="0"/>
              <a:t>, A. Dufka, </a:t>
            </a:r>
            <a:r>
              <a:rPr lang="en-US" sz="2400" i="1" dirty="0" err="1"/>
              <a:t>P.Svenda</a:t>
            </a:r>
            <a:r>
              <a:rPr lang="en-US" sz="2400" i="1" dirty="0"/>
              <a:t>, CARDIS’23 </a:t>
            </a:r>
            <a:r>
              <a:rPr lang="en-US" sz="2400" i="1" dirty="0">
                <a:hlinkClick r:id="rId3"/>
              </a:rPr>
              <a:t>https://link.springer.com/chapter/10.1007/978-3-031-54409-5_9</a:t>
            </a:r>
            <a:endParaRPr lang="en-US" sz="2400" i="1" dirty="0"/>
          </a:p>
          <a:p>
            <a:pPr lvl="1"/>
            <a:endParaRPr lang="en-US" dirty="0"/>
          </a:p>
        </p:txBody>
      </p:sp>
      <p:sp>
        <p:nvSpPr>
          <p:cNvPr id="4" name="Footer Placeholder 3">
            <a:extLst>
              <a:ext uri="{FF2B5EF4-FFF2-40B4-BE49-F238E27FC236}">
                <a16:creationId xmlns:a16="http://schemas.microsoft.com/office/drawing/2014/main" id="{4E72EED4-532A-A6BF-561B-910A25B55B1F}"/>
              </a:ext>
            </a:extLst>
          </p:cNvPr>
          <p:cNvSpPr>
            <a:spLocks noGrp="1"/>
          </p:cNvSpPr>
          <p:nvPr>
            <p:ph type="ftr" sz="quarter" idx="3"/>
          </p:nvPr>
        </p:nvSpPr>
        <p:spPr/>
        <p:txBody>
          <a:bodyPr/>
          <a:lstStyle/>
          <a:p>
            <a:r>
              <a:rPr lang="en-GB"/>
              <a:t>PV079 - Cryptographic smartcards</a:t>
            </a:r>
            <a:endParaRPr lang="cs-CZ" dirty="0"/>
          </a:p>
        </p:txBody>
      </p:sp>
    </p:spTree>
    <p:extLst>
      <p:ext uri="{BB962C8B-B14F-4D97-AF65-F5344CB8AC3E}">
        <p14:creationId xmlns:p14="http://schemas.microsoft.com/office/powerpoint/2010/main" val="286439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15600" y="796567"/>
            <a:ext cx="11360800" cy="763600"/>
          </a:xfrm>
          <a:prstGeom prst="rect">
            <a:avLst/>
          </a:prstGeom>
        </p:spPr>
        <p:txBody>
          <a:bodyPr spcFirstLastPara="1" vert="horz" wrap="square" lIns="121900" tIns="121900" rIns="0" bIns="121900" numCol="1" anchor="t" anchorCtr="0" compatLnSpc="1">
            <a:prstTxWarp prst="textNoShape">
              <a:avLst/>
            </a:prstTxWarp>
            <a:normAutofit/>
          </a:bodyPr>
          <a:lstStyle/>
          <a:p>
            <a:r>
              <a:rPr lang="cs"/>
              <a:t>Phase II</a:t>
            </a:r>
            <a:endParaRPr/>
          </a:p>
        </p:txBody>
      </p:sp>
      <p:sp>
        <p:nvSpPr>
          <p:cNvPr id="156" name="Google Shape;156;p28"/>
          <p:cNvSpPr txBox="1">
            <a:spLocks noGrp="1"/>
          </p:cNvSpPr>
          <p:nvPr>
            <p:ph type="body" idx="1"/>
          </p:nvPr>
        </p:nvSpPr>
        <p:spPr>
          <a:xfrm>
            <a:off x="415600" y="1739833"/>
            <a:ext cx="11360800" cy="4476800"/>
          </a:xfrm>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r>
              <a:rPr lang="cs"/>
              <a:t>Study the selected security technology</a:t>
            </a:r>
            <a:endParaRPr/>
          </a:p>
          <a:p>
            <a:r>
              <a:rPr lang="cs"/>
              <a:t>Design your project</a:t>
            </a:r>
            <a:endParaRPr/>
          </a:p>
          <a:p>
            <a:pPr lvl="1"/>
            <a:r>
              <a:rPr lang="cs"/>
              <a:t>Describe the architecture and explain your choices </a:t>
            </a:r>
            <a:r>
              <a:rPr lang="cs">
                <a:solidFill>
                  <a:srgbClr val="999999"/>
                </a:solidFill>
              </a:rPr>
              <a:t>(what attacks is it preventing, …)</a:t>
            </a:r>
            <a:endParaRPr>
              <a:solidFill>
                <a:srgbClr val="999999"/>
              </a:solidFill>
            </a:endParaRPr>
          </a:p>
          <a:p>
            <a:r>
              <a:rPr lang="cs"/>
              <a:t>Start working on the implementation</a:t>
            </a:r>
            <a:endParaRPr/>
          </a:p>
          <a:p>
            <a:pPr lvl="1"/>
            <a:r>
              <a:rPr lang="cs"/>
              <a:t>You should have a prototype ready by the end of this phase</a:t>
            </a:r>
            <a:endParaRPr/>
          </a:p>
          <a:p>
            <a:r>
              <a:rPr lang="cs"/>
              <a:t>Prepare 3-4 page report</a:t>
            </a:r>
            <a:endParaRPr/>
          </a:p>
          <a:p>
            <a:pPr lvl="1"/>
            <a:r>
              <a:rPr lang="cs"/>
              <a:t>Brief description of the selected security technology</a:t>
            </a:r>
            <a:endParaRPr/>
          </a:p>
          <a:p>
            <a:pPr lvl="1"/>
            <a:r>
              <a:rPr lang="cs"/>
              <a:t>Project design </a:t>
            </a:r>
            <a:r>
              <a:rPr lang="cs">
                <a:solidFill>
                  <a:srgbClr val="999999"/>
                </a:solidFill>
              </a:rPr>
              <a:t>(architecture, intended use of the selected technology, design choices, …)</a:t>
            </a:r>
            <a:endParaRPr>
              <a:solidFill>
                <a:srgbClr val="999999"/>
              </a:solidFill>
            </a:endParaRPr>
          </a:p>
          <a:p>
            <a:pPr lvl="1"/>
            <a:r>
              <a:rPr lang="cs"/>
              <a:t>Current progress </a:t>
            </a:r>
            <a:r>
              <a:rPr lang="cs">
                <a:solidFill>
                  <a:srgbClr val="999999"/>
                </a:solidFill>
              </a:rPr>
              <a:t>(+ individual contribution of each team member)</a:t>
            </a:r>
            <a:endParaRPr>
              <a:solidFill>
                <a:srgbClr val="999999"/>
              </a:solidFill>
            </a:endParaRPr>
          </a:p>
          <a:p>
            <a:r>
              <a:rPr lang="cs"/>
              <a:t>Deadline: </a:t>
            </a:r>
            <a:r>
              <a:rPr lang="cs">
                <a:solidFill>
                  <a:srgbClr val="FF0000"/>
                </a:solidFill>
              </a:rPr>
              <a:t>24. 3. 2024</a:t>
            </a:r>
            <a:endParaRPr>
              <a:solidFill>
                <a:srgbClr val="000000"/>
              </a:solidFill>
            </a:endParaRPr>
          </a:p>
          <a:p>
            <a:pPr lvl="1">
              <a:buClr>
                <a:srgbClr val="000000"/>
              </a:buClr>
            </a:pPr>
            <a:r>
              <a:rPr lang="cs">
                <a:solidFill>
                  <a:srgbClr val="000000"/>
                </a:solidFill>
              </a:rPr>
              <a:t>Submit the report to IS</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01A0-6848-A374-B1E6-47CB3B7CD45C}"/>
              </a:ext>
            </a:extLst>
          </p:cNvPr>
          <p:cNvSpPr>
            <a:spLocks noGrp="1"/>
          </p:cNvSpPr>
          <p:nvPr>
            <p:ph type="title"/>
          </p:nvPr>
        </p:nvSpPr>
        <p:spPr>
          <a:xfrm>
            <a:off x="695400" y="620688"/>
            <a:ext cx="10972800" cy="792088"/>
          </a:xfrm>
        </p:spPr>
        <p:txBody>
          <a:bodyPr/>
          <a:lstStyle/>
          <a:p>
            <a:r>
              <a:rPr lang="en-US" dirty="0"/>
              <a:t>Certified smartcards and </a:t>
            </a:r>
            <a:r>
              <a:rPr lang="en-US" dirty="0" err="1"/>
              <a:t>JavaCard</a:t>
            </a:r>
            <a:r>
              <a:rPr lang="en-US" dirty="0"/>
              <a:t>-related projects</a:t>
            </a:r>
          </a:p>
        </p:txBody>
      </p:sp>
      <p:sp>
        <p:nvSpPr>
          <p:cNvPr id="4" name="Footer Placeholder 3">
            <a:extLst>
              <a:ext uri="{FF2B5EF4-FFF2-40B4-BE49-F238E27FC236}">
                <a16:creationId xmlns:a16="http://schemas.microsoft.com/office/drawing/2014/main" id="{8ED6D5E2-7F79-13D4-ACFB-42FAD3259F44}"/>
              </a:ext>
            </a:extLst>
          </p:cNvPr>
          <p:cNvSpPr>
            <a:spLocks noGrp="1"/>
          </p:cNvSpPr>
          <p:nvPr>
            <p:ph type="ftr" sz="quarter" idx="3"/>
          </p:nvPr>
        </p:nvSpPr>
        <p:spPr/>
        <p:txBody>
          <a:bodyPr/>
          <a:lstStyle/>
          <a:p>
            <a:r>
              <a:rPr lang="en-GB"/>
              <a:t>PV079 - Cryptographic smartcards</a:t>
            </a:r>
            <a:endParaRPr lang="cs-CZ" dirty="0"/>
          </a:p>
        </p:txBody>
      </p:sp>
      <p:sp>
        <p:nvSpPr>
          <p:cNvPr id="10" name="Content Placeholder 9">
            <a:extLst>
              <a:ext uri="{FF2B5EF4-FFF2-40B4-BE49-F238E27FC236}">
                <a16:creationId xmlns:a16="http://schemas.microsoft.com/office/drawing/2014/main" id="{DD0C8158-0242-4CF0-9096-269DC5B8FE16}"/>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BC4B5F41-91CE-4A05-8F89-8C179267C9AC}"/>
              </a:ext>
            </a:extLst>
          </p:cNvPr>
          <p:cNvPicPr>
            <a:picLocks noChangeAspect="1"/>
          </p:cNvPicPr>
          <p:nvPr/>
        </p:nvPicPr>
        <p:blipFill>
          <a:blip r:embed="rId2"/>
          <a:stretch>
            <a:fillRect/>
          </a:stretch>
        </p:blipFill>
        <p:spPr>
          <a:xfrm>
            <a:off x="3503712" y="1239318"/>
            <a:ext cx="6048672" cy="4716239"/>
          </a:xfrm>
          <a:prstGeom prst="rect">
            <a:avLst/>
          </a:prstGeom>
        </p:spPr>
      </p:pic>
      <p:sp>
        <p:nvSpPr>
          <p:cNvPr id="13" name="Zástupný obsah 2">
            <a:extLst>
              <a:ext uri="{FF2B5EF4-FFF2-40B4-BE49-F238E27FC236}">
                <a16:creationId xmlns:a16="http://schemas.microsoft.com/office/drawing/2014/main" id="{82BCD0A7-C41C-4D43-BF78-CCC836972010}"/>
              </a:ext>
            </a:extLst>
          </p:cNvPr>
          <p:cNvSpPr txBox="1">
            <a:spLocks/>
          </p:cNvSpPr>
          <p:nvPr/>
        </p:nvSpPr>
        <p:spPr bwMode="auto">
          <a:xfrm>
            <a:off x="670984" y="1916832"/>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Number of (expensively) certified </a:t>
            </a:r>
            <a:r>
              <a:rPr lang="en-US" dirty="0" err="1"/>
              <a:t>JavaCard</a:t>
            </a:r>
            <a:r>
              <a:rPr lang="en-US" dirty="0"/>
              <a:t> devices is increasing</a:t>
            </a:r>
          </a:p>
          <a:p>
            <a:pPr lvl="1"/>
            <a:endParaRPr lang="en-US" dirty="0"/>
          </a:p>
        </p:txBody>
      </p:sp>
    </p:spTree>
    <p:extLst>
      <p:ext uri="{BB962C8B-B14F-4D97-AF65-F5344CB8AC3E}">
        <p14:creationId xmlns:p14="http://schemas.microsoft.com/office/powerpoint/2010/main" val="231675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E93A642-F9C6-F8E7-0292-B8B5371513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87" y="1712707"/>
            <a:ext cx="5750403" cy="3037773"/>
          </a:xfrm>
        </p:spPr>
      </p:pic>
      <p:pic>
        <p:nvPicPr>
          <p:cNvPr id="9" name="Picture 8">
            <a:extLst>
              <a:ext uri="{FF2B5EF4-FFF2-40B4-BE49-F238E27FC236}">
                <a16:creationId xmlns:a16="http://schemas.microsoft.com/office/drawing/2014/main" id="{1B16CF2D-2B8D-FCE2-12AE-A8CEBE104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947" y="1628800"/>
            <a:ext cx="6613133" cy="3264878"/>
          </a:xfrm>
          <a:prstGeom prst="rect">
            <a:avLst/>
          </a:prstGeom>
        </p:spPr>
      </p:pic>
      <p:sp>
        <p:nvSpPr>
          <p:cNvPr id="2" name="Title 1">
            <a:extLst>
              <a:ext uri="{FF2B5EF4-FFF2-40B4-BE49-F238E27FC236}">
                <a16:creationId xmlns:a16="http://schemas.microsoft.com/office/drawing/2014/main" id="{C0ECA258-C0B6-D3C1-84AE-7FA42CAF326F}"/>
              </a:ext>
            </a:extLst>
          </p:cNvPr>
          <p:cNvSpPr>
            <a:spLocks noGrp="1"/>
          </p:cNvSpPr>
          <p:nvPr>
            <p:ph type="title"/>
          </p:nvPr>
        </p:nvSpPr>
        <p:spPr/>
        <p:txBody>
          <a:bodyPr/>
          <a:lstStyle/>
          <a:p>
            <a:r>
              <a:rPr lang="en-US" dirty="0"/>
              <a:t>Activity of open-source </a:t>
            </a:r>
            <a:r>
              <a:rPr lang="en-US" dirty="0" err="1"/>
              <a:t>JavaCard</a:t>
            </a:r>
            <a:r>
              <a:rPr lang="en-US" dirty="0"/>
              <a:t> applets in time</a:t>
            </a:r>
          </a:p>
        </p:txBody>
      </p:sp>
      <p:sp>
        <p:nvSpPr>
          <p:cNvPr id="4" name="Footer Placeholder 3">
            <a:extLst>
              <a:ext uri="{FF2B5EF4-FFF2-40B4-BE49-F238E27FC236}">
                <a16:creationId xmlns:a16="http://schemas.microsoft.com/office/drawing/2014/main" id="{8CA058D9-3FD2-4B3D-9922-37534F1B9223}"/>
              </a:ext>
            </a:extLst>
          </p:cNvPr>
          <p:cNvSpPr>
            <a:spLocks noGrp="1"/>
          </p:cNvSpPr>
          <p:nvPr>
            <p:ph type="ftr" sz="quarter" idx="3"/>
          </p:nvPr>
        </p:nvSpPr>
        <p:spPr/>
        <p:txBody>
          <a:bodyPr/>
          <a:lstStyle/>
          <a:p>
            <a:r>
              <a:rPr lang="en-GB"/>
              <a:t>PV079 - Cryptographic smartcards</a:t>
            </a:r>
            <a:endParaRPr lang="cs-CZ" dirty="0"/>
          </a:p>
        </p:txBody>
      </p:sp>
      <p:sp>
        <p:nvSpPr>
          <p:cNvPr id="7" name="Zástupný obsah 2">
            <a:extLst>
              <a:ext uri="{FF2B5EF4-FFF2-40B4-BE49-F238E27FC236}">
                <a16:creationId xmlns:a16="http://schemas.microsoft.com/office/drawing/2014/main" id="{69153C17-914B-2C40-F297-1A87FAA5F3AD}"/>
              </a:ext>
            </a:extLst>
          </p:cNvPr>
          <p:cNvSpPr txBox="1">
            <a:spLocks/>
          </p:cNvSpPr>
          <p:nvPr/>
        </p:nvSpPr>
        <p:spPr bwMode="auto">
          <a:xfrm>
            <a:off x="670984" y="1916832"/>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r>
              <a:rPr lang="en-US" dirty="0"/>
              <a:t>Is open-source ecosystem representative of the whole domain? </a:t>
            </a:r>
          </a:p>
          <a:p>
            <a:pPr lvl="1"/>
            <a:r>
              <a:rPr lang="en-US" dirty="0"/>
              <a:t>Likely two orders of magnitude more developers in </a:t>
            </a:r>
            <a:r>
              <a:rPr lang="en-US" b="1" dirty="0"/>
              <a:t>non</a:t>
            </a:r>
            <a:r>
              <a:rPr lang="en-US" dirty="0"/>
              <a:t>-open source domain</a:t>
            </a:r>
          </a:p>
          <a:p>
            <a:pPr lvl="1"/>
            <a:r>
              <a:rPr lang="en-US" dirty="0"/>
              <a:t>Proprietary applets with access to proprietary API may be different</a:t>
            </a:r>
          </a:p>
          <a:p>
            <a:pPr lvl="1"/>
            <a:endParaRPr lang="en-US" dirty="0"/>
          </a:p>
          <a:p>
            <a:pPr lvl="1"/>
            <a:endParaRPr lang="en-US" dirty="0"/>
          </a:p>
        </p:txBody>
      </p:sp>
    </p:spTree>
    <p:extLst>
      <p:ext uri="{BB962C8B-B14F-4D97-AF65-F5344CB8AC3E}">
        <p14:creationId xmlns:p14="http://schemas.microsoft.com/office/powerpoint/2010/main" val="242224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p:txBody>
          <a:bodyPr/>
          <a:lstStyle/>
          <a:p>
            <a:r>
              <a:rPr lang="en-US" altLang="cs-CZ" dirty="0"/>
              <a:t>Version support</a:t>
            </a:r>
          </a:p>
        </p:txBody>
      </p:sp>
      <p:sp>
        <p:nvSpPr>
          <p:cNvPr id="1281027" name="Rectangle 3"/>
          <p:cNvSpPr>
            <a:spLocks noGrp="1" noChangeArrowheads="1"/>
          </p:cNvSpPr>
          <p:nvPr>
            <p:ph type="body" idx="1"/>
          </p:nvPr>
        </p:nvSpPr>
        <p:spPr/>
        <p:txBody>
          <a:bodyPr/>
          <a:lstStyle/>
          <a:p>
            <a:r>
              <a:rPr lang="en-US" altLang="cs-CZ" dirty="0"/>
              <a:t>Need to know supported version for your card</a:t>
            </a:r>
          </a:p>
          <a:p>
            <a:pPr lvl="1"/>
            <a:r>
              <a:rPr lang="en-US" altLang="cs-CZ" dirty="0"/>
              <a:t>convertor adds version identification of packages used to binary cap file</a:t>
            </a:r>
          </a:p>
          <a:p>
            <a:pPr lvl="1"/>
            <a:r>
              <a:rPr lang="en-US" altLang="cs-CZ" dirty="0"/>
              <a:t>If converted with unsupported version, upload to card fails</a:t>
            </a:r>
          </a:p>
          <a:p>
            <a:r>
              <a:rPr lang="en-US" altLang="cs-CZ" dirty="0"/>
              <a:t>Supported version can be (somewhat) obtained from card</a:t>
            </a:r>
          </a:p>
          <a:p>
            <a:pPr lvl="1"/>
            <a:r>
              <a:rPr lang="en-GB" dirty="0" err="1"/>
              <a:t>JCSystem.getVersion</a:t>
            </a:r>
            <a:r>
              <a:rPr lang="en-GB" dirty="0"/>
              <a:t>() </a:t>
            </a:r>
            <a:r>
              <a:rPr lang="en-GB" dirty="0">
                <a:sym typeface="Symbol" panose="05050102010706020507" pitchFamily="18" charset="2"/>
              </a:rPr>
              <a:t> </a:t>
            </a:r>
            <a:r>
              <a:rPr lang="en-GB" dirty="0"/>
              <a:t>[</a:t>
            </a:r>
            <a:r>
              <a:rPr lang="en-GB" dirty="0" err="1"/>
              <a:t>Major.Minor</a:t>
            </a:r>
            <a:r>
              <a:rPr lang="en-GB" dirty="0"/>
              <a:t>]</a:t>
            </a:r>
          </a:p>
          <a:p>
            <a:pPr lvl="1"/>
            <a:r>
              <a:rPr lang="en-GB" dirty="0">
                <a:hlinkClick r:id="rId3"/>
              </a:rPr>
              <a:t>https://github.com/petrs/jcAIDScan</a:t>
            </a:r>
            <a:endParaRPr lang="en-GB" dirty="0"/>
          </a:p>
          <a:p>
            <a:pPr lvl="1"/>
            <a:r>
              <a:rPr lang="en-GB" altLang="cs-CZ" dirty="0"/>
              <a:t>See </a:t>
            </a:r>
            <a:r>
              <a:rPr lang="en-GB" altLang="cs-CZ" dirty="0">
                <a:hlinkClick r:id="rId4"/>
              </a:rPr>
              <a:t>https://www.fi.muni.cz/~xsvenda/jcsupport.html</a:t>
            </a:r>
            <a:endParaRPr lang="en-US" altLang="cs-CZ" dirty="0"/>
          </a:p>
          <a:p>
            <a:r>
              <a:rPr lang="en-US" altLang="cs-CZ" dirty="0"/>
              <a:t>Available cards supports mostly 2.x specification or 3.0.x (newer cards)</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Tree>
    <p:custDataLst>
      <p:tags r:id="rId1"/>
    </p:custDataLst>
    <p:extLst>
      <p:ext uri="{BB962C8B-B14F-4D97-AF65-F5344CB8AC3E}">
        <p14:creationId xmlns:p14="http://schemas.microsoft.com/office/powerpoint/2010/main" val="16968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10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10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10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102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810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JavaCard</a:t>
            </a:r>
            <a:r>
              <a:rPr lang="en-GB" dirty="0"/>
              <a:t> applet firewall – runtime checks</a:t>
            </a:r>
          </a:p>
        </p:txBody>
      </p:sp>
      <p:sp>
        <p:nvSpPr>
          <p:cNvPr id="3" name="Zástupný symbol pro obsah 2"/>
          <p:cNvSpPr>
            <a:spLocks noGrp="1"/>
          </p:cNvSpPr>
          <p:nvPr>
            <p:ph idx="1"/>
          </p:nvPr>
        </p:nvSpPr>
        <p:spPr>
          <a:xfrm>
            <a:off x="798330" y="1916833"/>
            <a:ext cx="5292984" cy="4149725"/>
          </a:xfrm>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23</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9" name="Picture 2" descr="blank_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14" y="1978336"/>
            <a:ext cx="6408626" cy="418696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p:cNvSpPr>
            <a:spLocks noChangeArrowheads="1"/>
          </p:cNvSpPr>
          <p:nvPr/>
        </p:nvSpPr>
        <p:spPr bwMode="auto">
          <a:xfrm rot="16200000">
            <a:off x="1031173" y="2377510"/>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Applet1</a:t>
            </a:r>
            <a:endParaRPr lang="cs-CZ" altLang="cs-CZ" b="0" dirty="0"/>
          </a:p>
        </p:txBody>
      </p:sp>
      <p:sp>
        <p:nvSpPr>
          <p:cNvPr id="12" name="TextovéPole 11"/>
          <p:cNvSpPr txBox="1"/>
          <p:nvPr/>
        </p:nvSpPr>
        <p:spPr>
          <a:xfrm>
            <a:off x="336034" y="6119958"/>
            <a:ext cx="8404865" cy="369332"/>
          </a:xfrm>
          <a:prstGeom prst="rect">
            <a:avLst/>
          </a:prstGeom>
          <a:noFill/>
        </p:spPr>
        <p:txBody>
          <a:bodyPr wrap="none" rtlCol="0">
            <a:spAutoFit/>
          </a:bodyPr>
          <a:lstStyle/>
          <a:p>
            <a:r>
              <a:rPr lang="en-GB" i="1" dirty="0">
                <a:solidFill>
                  <a:schemeClr val="bg1">
                    <a:lumMod val="50000"/>
                  </a:schemeClr>
                </a:solidFill>
              </a:rPr>
              <a:t>Inspired by </a:t>
            </a:r>
            <a:r>
              <a:rPr lang="en-GB" i="1" dirty="0">
                <a:solidFill>
                  <a:schemeClr val="bg1">
                    <a:lumMod val="50000"/>
                  </a:schemeClr>
                </a:solidFill>
                <a:hlinkClick r:id="rId4"/>
              </a:rPr>
              <a:t>http://ekladata.com/IHWNXUB-yernblD2sdiK1zxxQco/5_javacard.pdf</a:t>
            </a:r>
            <a:endParaRPr lang="en-GB" i="1" dirty="0">
              <a:solidFill>
                <a:schemeClr val="bg1">
                  <a:lumMod val="50000"/>
                </a:schemeClr>
              </a:solidFill>
            </a:endParaRPr>
          </a:p>
        </p:txBody>
      </p:sp>
      <p:sp>
        <p:nvSpPr>
          <p:cNvPr id="14" name="Zaoblený obdélník 13"/>
          <p:cNvSpPr/>
          <p:nvPr/>
        </p:nvSpPr>
        <p:spPr>
          <a:xfrm>
            <a:off x="978661" y="5386636"/>
            <a:ext cx="4626619" cy="576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cs-CZ" dirty="0" err="1"/>
              <a:t>SmartCard</a:t>
            </a:r>
            <a:r>
              <a:rPr lang="en-US" altLang="cs-CZ" dirty="0"/>
              <a:t> hardware</a:t>
            </a:r>
            <a:endParaRPr lang="en-GB" dirty="0"/>
          </a:p>
        </p:txBody>
      </p:sp>
      <p:sp>
        <p:nvSpPr>
          <p:cNvPr id="15" name="Zaoblený obdélník 14"/>
          <p:cNvSpPr/>
          <p:nvPr/>
        </p:nvSpPr>
        <p:spPr>
          <a:xfrm>
            <a:off x="996767" y="4254276"/>
            <a:ext cx="4608512" cy="1046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cs-CZ" dirty="0" err="1"/>
              <a:t>JavaCard</a:t>
            </a:r>
            <a:r>
              <a:rPr lang="en-US" altLang="cs-CZ" dirty="0"/>
              <a:t> runtime environment (JCRE)</a:t>
            </a:r>
          </a:p>
          <a:p>
            <a:pPr algn="ctr"/>
            <a:r>
              <a:rPr lang="en-US" altLang="cs-CZ" dirty="0"/>
              <a:t>JCRE = JCVM + API</a:t>
            </a:r>
            <a:endParaRPr lang="en-GB" dirty="0"/>
          </a:p>
        </p:txBody>
      </p:sp>
      <p:sp>
        <p:nvSpPr>
          <p:cNvPr id="16" name="AutoShape 11"/>
          <p:cNvSpPr>
            <a:spLocks noChangeArrowheads="1"/>
          </p:cNvSpPr>
          <p:nvPr/>
        </p:nvSpPr>
        <p:spPr bwMode="auto">
          <a:xfrm rot="16200000">
            <a:off x="2106956" y="2368377"/>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Applet2</a:t>
            </a:r>
            <a:endParaRPr lang="cs-CZ" altLang="cs-CZ" b="0"/>
          </a:p>
        </p:txBody>
      </p:sp>
      <p:sp>
        <p:nvSpPr>
          <p:cNvPr id="17" name="AutoShape 11"/>
          <p:cNvSpPr>
            <a:spLocks noChangeArrowheads="1"/>
          </p:cNvSpPr>
          <p:nvPr/>
        </p:nvSpPr>
        <p:spPr bwMode="auto">
          <a:xfrm rot="16200000">
            <a:off x="3229884" y="2368378"/>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Applet3</a:t>
            </a:r>
            <a:endParaRPr lang="cs-CZ" altLang="cs-CZ" b="0" dirty="0"/>
          </a:p>
        </p:txBody>
      </p:sp>
      <p:sp>
        <p:nvSpPr>
          <p:cNvPr id="19" name="Obdélník 18"/>
          <p:cNvSpPr/>
          <p:nvPr/>
        </p:nvSpPr>
        <p:spPr>
          <a:xfrm rot="5400000">
            <a:off x="1115604" y="3075259"/>
            <a:ext cx="1876442" cy="1539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bdélník 19"/>
          <p:cNvSpPr/>
          <p:nvPr/>
        </p:nvSpPr>
        <p:spPr>
          <a:xfrm rot="5400000">
            <a:off x="2226989" y="3059355"/>
            <a:ext cx="1860100" cy="1693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bdélník 17"/>
          <p:cNvSpPr/>
          <p:nvPr/>
        </p:nvSpPr>
        <p:spPr>
          <a:xfrm>
            <a:off x="978661" y="3998483"/>
            <a:ext cx="4626619" cy="1329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Zaoblený obdélník 20"/>
          <p:cNvSpPr/>
          <p:nvPr/>
        </p:nvSpPr>
        <p:spPr>
          <a:xfrm>
            <a:off x="1194685" y="4869060"/>
            <a:ext cx="93610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APDU</a:t>
            </a:r>
          </a:p>
        </p:txBody>
      </p:sp>
      <p:sp>
        <p:nvSpPr>
          <p:cNvPr id="22" name="Zahnutá šipka doprava 21"/>
          <p:cNvSpPr/>
          <p:nvPr/>
        </p:nvSpPr>
        <p:spPr>
          <a:xfrm>
            <a:off x="479376" y="2636912"/>
            <a:ext cx="684472" cy="25201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3"/>
          <p:cNvSpPr txBox="1">
            <a:spLocks noChangeArrowheads="1"/>
          </p:cNvSpPr>
          <p:nvPr/>
        </p:nvSpPr>
        <p:spPr bwMode="auto">
          <a:xfrm>
            <a:off x="5784247" y="2323778"/>
            <a:ext cx="6104678"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cs-CZ" sz="2400" dirty="0">
                <a:solidFill>
                  <a:srgbClr val="FF0000"/>
                </a:solidFill>
              </a:rPr>
              <a:t>Access</a:t>
            </a:r>
            <a:r>
              <a:rPr lang="en-US" altLang="cs-CZ" sz="2400" dirty="0"/>
              <a:t> to other applet’s methods and attributes </a:t>
            </a:r>
            <a:r>
              <a:rPr lang="en-US" altLang="cs-CZ" sz="2400" dirty="0">
                <a:solidFill>
                  <a:srgbClr val="FF0000"/>
                </a:solidFill>
              </a:rPr>
              <a:t>prevented</a:t>
            </a:r>
          </a:p>
          <a:p>
            <a:pPr lvl="1"/>
            <a:r>
              <a:rPr lang="en-US" altLang="cs-CZ" sz="2000" dirty="0"/>
              <a:t>Even if </a:t>
            </a:r>
            <a:r>
              <a:rPr lang="en-US" altLang="cs-CZ" sz="2000" b="1" dirty="0">
                <a:latin typeface="Courier New" panose="02070309020205020404" pitchFamily="49" charset="0"/>
                <a:cs typeface="Courier New" panose="02070309020205020404" pitchFamily="49" charset="0"/>
              </a:rPr>
              <a:t>public</a:t>
            </a:r>
            <a:r>
              <a:rPr lang="en-US" altLang="cs-CZ" sz="2000" dirty="0"/>
              <a:t> </a:t>
            </a:r>
          </a:p>
          <a:p>
            <a:r>
              <a:rPr lang="en-US" altLang="cs-CZ" sz="2400" dirty="0"/>
              <a:t>Applets </a:t>
            </a:r>
            <a:r>
              <a:rPr lang="en-US" altLang="cs-CZ" sz="2400" dirty="0">
                <a:solidFill>
                  <a:srgbClr val="0070C0"/>
                </a:solidFill>
              </a:rPr>
              <a:t>can access specific JCRE objects</a:t>
            </a:r>
            <a:endParaRPr lang="en-US" altLang="cs-CZ" sz="2000" dirty="0"/>
          </a:p>
          <a:p>
            <a:r>
              <a:rPr lang="en-US" altLang="cs-CZ" sz="2400" dirty="0">
                <a:solidFill>
                  <a:srgbClr val="00B050"/>
                </a:solidFill>
              </a:rPr>
              <a:t>JCRE can access all applets </a:t>
            </a:r>
            <a:r>
              <a:rPr lang="en-US" altLang="cs-CZ" sz="2400" dirty="0"/>
              <a:t>(no restriction)</a:t>
            </a:r>
          </a:p>
          <a:p>
            <a:r>
              <a:rPr lang="en-US" altLang="cs-CZ" sz="2400" dirty="0">
                <a:solidFill>
                  <a:schemeClr val="accent6">
                    <a:lumMod val="75000"/>
                  </a:schemeClr>
                </a:solidFill>
              </a:rPr>
              <a:t>Static attributes </a:t>
            </a:r>
            <a:r>
              <a:rPr lang="en-GB" altLang="cs-CZ" sz="2400" dirty="0"/>
              <a:t>of</a:t>
            </a:r>
            <a:r>
              <a:rPr lang="cs-CZ" altLang="cs-CZ" sz="2400" dirty="0"/>
              <a:t> </a:t>
            </a:r>
            <a:r>
              <a:rPr lang="en-US" altLang="cs-CZ" sz="2400" dirty="0"/>
              <a:t>package </a:t>
            </a:r>
            <a:r>
              <a:rPr lang="en-GB" altLang="cs-CZ" sz="2400" dirty="0"/>
              <a:t>accessible by </a:t>
            </a:r>
            <a:r>
              <a:rPr lang="en-US" altLang="cs-CZ" sz="2400" dirty="0">
                <a:solidFill>
                  <a:schemeClr val="accent6">
                    <a:lumMod val="75000"/>
                  </a:schemeClr>
                </a:solidFill>
              </a:rPr>
              <a:t>all its applets</a:t>
            </a:r>
            <a:r>
              <a:rPr lang="en-US" altLang="cs-CZ" sz="2400" dirty="0"/>
              <a:t>!</a:t>
            </a:r>
          </a:p>
        </p:txBody>
      </p:sp>
      <p:sp>
        <p:nvSpPr>
          <p:cNvPr id="24" name="AutoShape 11"/>
          <p:cNvSpPr>
            <a:spLocks noChangeArrowheads="1"/>
          </p:cNvSpPr>
          <p:nvPr/>
        </p:nvSpPr>
        <p:spPr bwMode="auto">
          <a:xfrm>
            <a:off x="1194684" y="3202994"/>
            <a:ext cx="1685384" cy="732647"/>
          </a:xfrm>
          <a:prstGeom prst="flowChartAlternateProcess">
            <a:avLst/>
          </a:prstGeom>
          <a:solidFill>
            <a:schemeClr val="accent3">
              <a:alpha val="76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endParaRPr lang="en-US" altLang="cs-CZ" dirty="0"/>
          </a:p>
          <a:p>
            <a:pPr algn="ctr"/>
            <a:r>
              <a:rPr lang="en-US" altLang="cs-CZ" dirty="0"/>
              <a:t>Cap file 1</a:t>
            </a:r>
            <a:endParaRPr lang="cs-CZ" altLang="cs-CZ" b="0" dirty="0"/>
          </a:p>
        </p:txBody>
      </p:sp>
      <p:sp>
        <p:nvSpPr>
          <p:cNvPr id="25" name="Zaoblený obdélník 24"/>
          <p:cNvSpPr/>
          <p:nvPr/>
        </p:nvSpPr>
        <p:spPr>
          <a:xfrm>
            <a:off x="1410708" y="3233758"/>
            <a:ext cx="1295872" cy="36004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Static data</a:t>
            </a:r>
          </a:p>
        </p:txBody>
      </p:sp>
      <p:sp>
        <p:nvSpPr>
          <p:cNvPr id="28" name="Zahnutá šipka dolů 27"/>
          <p:cNvSpPr/>
          <p:nvPr/>
        </p:nvSpPr>
        <p:spPr>
          <a:xfrm>
            <a:off x="1627962" y="2081161"/>
            <a:ext cx="862867" cy="459180"/>
          </a:xfrm>
          <a:prstGeom prst="curvedDownArrow">
            <a:avLst/>
          </a:prstGeom>
          <a:gradFill>
            <a:gsLst>
              <a:gs pos="0">
                <a:srgbClr val="FF0000"/>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29" name="Blesk 28"/>
          <p:cNvSpPr/>
          <p:nvPr/>
        </p:nvSpPr>
        <p:spPr>
          <a:xfrm>
            <a:off x="1930591" y="1841360"/>
            <a:ext cx="180502" cy="529256"/>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Zahnutá šipka doprava 29"/>
          <p:cNvSpPr/>
          <p:nvPr/>
        </p:nvSpPr>
        <p:spPr>
          <a:xfrm>
            <a:off x="568608" y="2931344"/>
            <a:ext cx="605294" cy="1577777"/>
          </a:xfrm>
          <a:prstGeom prst="curvedRightArrow">
            <a:avLst/>
          </a:prstGeom>
          <a:gradFill>
            <a:gsLst>
              <a:gs pos="0">
                <a:srgbClr val="FF0000"/>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31" name="Blesk 30"/>
          <p:cNvSpPr/>
          <p:nvPr/>
        </p:nvSpPr>
        <p:spPr>
          <a:xfrm>
            <a:off x="583803" y="3227183"/>
            <a:ext cx="180502" cy="529256"/>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Zahnutá šipka doprava 32"/>
          <p:cNvSpPr/>
          <p:nvPr/>
        </p:nvSpPr>
        <p:spPr>
          <a:xfrm>
            <a:off x="903986" y="2564904"/>
            <a:ext cx="478803" cy="1019888"/>
          </a:xfrm>
          <a:prstGeom prst="curved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Zahnutá šipka doleva 33"/>
          <p:cNvSpPr/>
          <p:nvPr/>
        </p:nvSpPr>
        <p:spPr>
          <a:xfrm>
            <a:off x="2740681" y="2636913"/>
            <a:ext cx="479227" cy="918269"/>
          </a:xfrm>
          <a:prstGeom prst="curved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utoShape 11"/>
          <p:cNvSpPr>
            <a:spLocks noChangeArrowheads="1"/>
          </p:cNvSpPr>
          <p:nvPr/>
        </p:nvSpPr>
        <p:spPr bwMode="auto">
          <a:xfrm>
            <a:off x="3363841" y="3202994"/>
            <a:ext cx="1685384" cy="732647"/>
          </a:xfrm>
          <a:prstGeom prst="flowChartAlternateProcess">
            <a:avLst/>
          </a:prstGeom>
          <a:solidFill>
            <a:schemeClr val="accent3">
              <a:alpha val="76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endParaRPr lang="en-US" altLang="cs-CZ" dirty="0"/>
          </a:p>
          <a:p>
            <a:pPr algn="ctr"/>
            <a:r>
              <a:rPr lang="en-US" altLang="cs-CZ" dirty="0"/>
              <a:t>Cap file 2</a:t>
            </a:r>
            <a:endParaRPr lang="cs-CZ" altLang="cs-CZ" b="0" dirty="0"/>
          </a:p>
        </p:txBody>
      </p:sp>
      <p:sp>
        <p:nvSpPr>
          <p:cNvPr id="32" name="Zahnutá šipka nahoru 31"/>
          <p:cNvSpPr/>
          <p:nvPr/>
        </p:nvSpPr>
        <p:spPr>
          <a:xfrm rot="15918285">
            <a:off x="3302335" y="3153938"/>
            <a:ext cx="1925185" cy="656508"/>
          </a:xfrm>
          <a:prstGeom prst="curvedUpArrow">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5746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22" grpId="0" animBg="1"/>
      <p:bldP spid="24" grpId="0" animBg="1"/>
      <p:bldP spid="25" grpId="0" animBg="1"/>
      <p:bldP spid="28" grpId="0" animBg="1"/>
      <p:bldP spid="29" grpId="0" animBg="1"/>
      <p:bldP spid="30" grpId="0" animBg="1"/>
      <p:bldP spid="31" grpId="0" animBg="1"/>
      <p:bldP spid="33" grpId="0" animBg="1"/>
      <p:bldP spid="34" grpId="0" animBg="1"/>
      <p:bldP spid="35"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GB" dirty="0"/>
              <a:t>Desktop vs. smart card</a:t>
            </a:r>
          </a:p>
        </p:txBody>
      </p:sp>
      <p:sp>
        <p:nvSpPr>
          <p:cNvPr id="7" name="Zástupný symbol pro obsah 6"/>
          <p:cNvSpPr>
            <a:spLocks noGrp="1"/>
          </p:cNvSpPr>
          <p:nvPr>
            <p:ph idx="1"/>
          </p:nvPr>
        </p:nvSpPr>
        <p:spPr/>
        <p:txBody>
          <a:bodyPr/>
          <a:lstStyle/>
          <a:p>
            <a:r>
              <a:rPr lang="en-GB" sz="3200" dirty="0"/>
              <a:t>Following slides will be marked with icon based on where it is executed</a:t>
            </a:r>
          </a:p>
          <a:p>
            <a:endParaRPr lang="en-GB" sz="3200" dirty="0"/>
          </a:p>
          <a:p>
            <a:r>
              <a:rPr lang="en-GB" sz="3200" dirty="0"/>
              <a:t>       Process executed on host (PC/NTB…)</a:t>
            </a:r>
          </a:p>
          <a:p>
            <a:endParaRPr lang="en-GB" sz="3200" dirty="0"/>
          </a:p>
          <a:p>
            <a:r>
              <a:rPr lang="en-GB" sz="3200" dirty="0"/>
              <a:t>       Process executed inside smart card</a:t>
            </a:r>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24</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19" y="4600539"/>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1384" y="3335843"/>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6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On-card, off-card code verification</a:t>
            </a:r>
            <a:endParaRPr lang="cs-CZ" dirty="0"/>
          </a:p>
        </p:txBody>
      </p:sp>
      <p:sp>
        <p:nvSpPr>
          <p:cNvPr id="3" name="Zástupný symbol pro obsah 2"/>
          <p:cNvSpPr>
            <a:spLocks noGrp="1"/>
          </p:cNvSpPr>
          <p:nvPr>
            <p:ph idx="1"/>
          </p:nvPr>
        </p:nvSpPr>
        <p:spPr/>
        <p:txBody>
          <a:bodyPr/>
          <a:lstStyle/>
          <a:p>
            <a:r>
              <a:rPr lang="en-US" dirty="0"/>
              <a:t>How to upload only “correct” applets?</a:t>
            </a:r>
          </a:p>
          <a:p>
            <a:r>
              <a:rPr lang="en-US" dirty="0"/>
              <a:t>Off-card verification</a:t>
            </a:r>
          </a:p>
          <a:p>
            <a:pPr lvl="1"/>
            <a:r>
              <a:rPr lang="en-US" dirty="0"/>
              <a:t>Basic </a:t>
            </a:r>
            <a:r>
              <a:rPr lang="en-US" dirty="0" err="1"/>
              <a:t>JavaCard</a:t>
            </a:r>
            <a:r>
              <a:rPr lang="en-US" dirty="0"/>
              <a:t> constraints </a:t>
            </a:r>
          </a:p>
          <a:p>
            <a:pPr lvl="1"/>
            <a:r>
              <a:rPr lang="en-US" dirty="0"/>
              <a:t>Possibly additional checks (e.g., type consistency when using Shareable interface)</a:t>
            </a:r>
          </a:p>
          <a:p>
            <a:pPr lvl="1"/>
            <a:r>
              <a:rPr lang="en-US" dirty="0"/>
              <a:t>Full-blown static analysis possible</a:t>
            </a:r>
          </a:p>
          <a:p>
            <a:pPr lvl="1"/>
            <a:r>
              <a:rPr lang="en-US" dirty="0"/>
              <a:t>Applet can be digitally signed (and enforced by DAP – shown later)</a:t>
            </a:r>
          </a:p>
          <a:p>
            <a:r>
              <a:rPr lang="en-US" dirty="0"/>
              <a:t>On-card verification </a:t>
            </a:r>
          </a:p>
          <a:p>
            <a:pPr lvl="1"/>
            <a:r>
              <a:rPr lang="en-US" dirty="0"/>
              <a:t>Limited resources available</a:t>
            </a:r>
          </a:p>
          <a:p>
            <a:pPr lvl="1"/>
            <a:r>
              <a:rPr lang="en-US" dirty="0"/>
              <a:t>Proprietary checks by JC platform implementation</a:t>
            </a:r>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4364335"/>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server"/>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76941" y="1608496"/>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76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Developing </a:t>
            </a:r>
            <a:r>
              <a:rPr lang="en-US" dirty="0" err="1"/>
              <a:t>JavaCard</a:t>
            </a:r>
            <a:r>
              <a:rPr lang="en-US" dirty="0"/>
              <a:t> </a:t>
            </a:r>
            <a:r>
              <a:rPr lang="en-US" dirty="0" err="1"/>
              <a:t>appS</a:t>
            </a:r>
            <a:endParaRPr lang="en-US" sz="3600" dirty="0"/>
          </a:p>
        </p:txBody>
      </p:sp>
      <p:sp>
        <p:nvSpPr>
          <p:cNvPr id="3" name="Zástupný symbol pro text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26</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3836062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zápatí 5"/>
          <p:cNvSpPr>
            <a:spLocks noGrp="1"/>
          </p:cNvSpPr>
          <p:nvPr>
            <p:ph type="ftr" sz="quarter" idx="4294967295"/>
          </p:nvPr>
        </p:nvSpPr>
        <p:spPr>
          <a:xfrm>
            <a:off x="785786" y="6493645"/>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pic>
        <p:nvPicPr>
          <p:cNvPr id="3993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544" y="151775"/>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2"/>
          <p:cNvSpPr>
            <a:spLocks noGrp="1" noChangeArrowheads="1"/>
          </p:cNvSpPr>
          <p:nvPr>
            <p:ph type="title" idx="4294967295"/>
          </p:nvPr>
        </p:nvSpPr>
        <p:spPr>
          <a:xfrm>
            <a:off x="1063598" y="315096"/>
            <a:ext cx="8507413" cy="993775"/>
          </a:xfrm>
        </p:spPr>
        <p:txBody>
          <a:bodyPr/>
          <a:lstStyle/>
          <a:p>
            <a:pPr eaLnBrk="1" hangingPunct="1"/>
            <a:endParaRPr lang="cs-CZ" altLang="en-US"/>
          </a:p>
        </p:txBody>
      </p:sp>
      <p:sp>
        <p:nvSpPr>
          <p:cNvPr id="39941" name="Text Box 3"/>
          <p:cNvSpPr txBox="1">
            <a:spLocks noChangeArrowheads="1"/>
          </p:cNvSpPr>
          <p:nvPr/>
        </p:nvSpPr>
        <p:spPr bwMode="auto">
          <a:xfrm>
            <a:off x="776261" y="400821"/>
            <a:ext cx="7155077" cy="5911491"/>
          </a:xfrm>
          <a:prstGeom prst="rect">
            <a:avLst/>
          </a:prstGeom>
          <a:solidFill>
            <a:srgbClr val="FFFFFF"/>
          </a:solidFill>
          <a:ln w="93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400" b="1">
                <a:solidFill>
                  <a:srgbClr val="00007F"/>
                </a:solidFill>
                <a:latin typeface="Verdana" panose="020B0604030504040204" pitchFamily="34" charset="0"/>
              </a:rPr>
              <a:t>package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example</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7F"/>
                </a:solidFill>
                <a:latin typeface="Verdana" panose="020B0604030504040204" pitchFamily="34" charset="0"/>
              </a:rPr>
              <a:t>import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javacard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framework</a:t>
            </a:r>
            <a:r>
              <a:rPr lang="en-US" altLang="cs-CZ" sz="1400" b="1">
                <a:solidFill>
                  <a:srgbClr val="000000"/>
                </a:solidFill>
                <a:latin typeface="Verdana" panose="020B0604030504040204" pitchFamily="34" charset="0"/>
              </a:rPr>
              <a:t>.*;</a:t>
            </a:r>
          </a:p>
          <a:p>
            <a:pPr eaLnBrk="1" hangingPunct="1">
              <a:buClrTx/>
              <a:buFontTx/>
              <a:buNone/>
            </a:pPr>
            <a:endParaRPr lang="en-US" altLang="cs-CZ" sz="1400">
              <a:solidFill>
                <a:srgbClr val="808080"/>
              </a:solidFill>
              <a:latin typeface="Verdana" panose="020B0604030504040204" pitchFamily="34" charset="0"/>
            </a:endParaRPr>
          </a:p>
          <a:p>
            <a:pPr eaLnBrk="1" hangingPunct="1">
              <a:buClrTx/>
              <a:buFontTx/>
              <a:buNone/>
            </a:pP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class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extends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Applet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protected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register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static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install</a:t>
            </a:r>
            <a:r>
              <a:rPr lang="en-US" altLang="cs-CZ" sz="1400" b="1">
                <a:solidFill>
                  <a:srgbClr val="000000"/>
                </a:solidFill>
                <a:latin typeface="Verdana" panose="020B0604030504040204" pitchFamily="34" charset="0"/>
              </a:rPr>
              <a:t>(</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bArray</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short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bOffset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bLength</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new</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boolean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select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true</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process</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get the APDU buffer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apduBuffer</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getBuffer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ignore the applet select command dispached to the process</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selectingApplet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APDU instruction parser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apduBuffer</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OFFSET_CLA</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CLA_MYCLASS</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&amp;&amp;</a:t>
            </a:r>
          </a:p>
          <a:p>
            <a:pPr eaLnBrk="1" hangingPunct="1">
              <a:buClrTx/>
              <a:buFontTx/>
              <a:buNone/>
            </a:pPr>
            <a:r>
              <a:rPr lang="en-US"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apduBuffer</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ISO7816</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OFFSET_INS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INS_MYINS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p>
          <a:p>
            <a:pPr eaLnBrk="1" hangingPunct="1">
              <a:buClrTx/>
              <a:buFontTx/>
              <a:buNone/>
            </a:pPr>
            <a:r>
              <a:rPr lang="de-DE"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else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ISOException</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throwIt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SW_INS_NOT_SUPPORTED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 */</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00"/>
                </a:solidFill>
                <a:latin typeface="Verdana" panose="020B0604030504040204" pitchFamily="34" charset="0"/>
              </a:rPr>
              <a:t>}</a:t>
            </a:r>
          </a:p>
        </p:txBody>
      </p:sp>
      <p:sp>
        <p:nvSpPr>
          <p:cNvPr id="41988" name="AutoShape 4"/>
          <p:cNvSpPr>
            <a:spLocks/>
          </p:cNvSpPr>
          <p:nvPr/>
        </p:nvSpPr>
        <p:spPr bwMode="auto">
          <a:xfrm>
            <a:off x="6834160" y="472258"/>
            <a:ext cx="2665412" cy="720725"/>
          </a:xfrm>
          <a:prstGeom prst="borderCallout2">
            <a:avLst>
              <a:gd name="adj1" fmla="val 15861"/>
              <a:gd name="adj2" fmla="val -2861"/>
              <a:gd name="adj3" fmla="val 15861"/>
              <a:gd name="adj4" fmla="val -57176"/>
              <a:gd name="adj5" fmla="val 41852"/>
              <a:gd name="adj6" fmla="val -11369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include packages from javacard.*</a:t>
            </a:r>
          </a:p>
        </p:txBody>
      </p:sp>
      <p:sp>
        <p:nvSpPr>
          <p:cNvPr id="41989" name="AutoShape 5"/>
          <p:cNvSpPr>
            <a:spLocks/>
          </p:cNvSpPr>
          <p:nvPr/>
        </p:nvSpPr>
        <p:spPr bwMode="auto">
          <a:xfrm>
            <a:off x="6834160" y="1264420"/>
            <a:ext cx="2660650" cy="431800"/>
          </a:xfrm>
          <a:prstGeom prst="borderCallout2">
            <a:avLst>
              <a:gd name="adj1" fmla="val 26472"/>
              <a:gd name="adj2" fmla="val -2866"/>
              <a:gd name="adj3" fmla="val 26472"/>
              <a:gd name="adj4" fmla="val -42542"/>
              <a:gd name="adj5" fmla="val -13602"/>
              <a:gd name="adj6" fmla="val -8382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extends Applet</a:t>
            </a:r>
          </a:p>
        </p:txBody>
      </p:sp>
      <p:sp>
        <p:nvSpPr>
          <p:cNvPr id="41990" name="AutoShape 6"/>
          <p:cNvSpPr>
            <a:spLocks/>
          </p:cNvSpPr>
          <p:nvPr/>
        </p:nvSpPr>
        <p:spPr bwMode="auto">
          <a:xfrm>
            <a:off x="6834160" y="2201046"/>
            <a:ext cx="2665412" cy="935037"/>
          </a:xfrm>
          <a:prstGeom prst="borderCallout2">
            <a:avLst>
              <a:gd name="adj1" fmla="val 12222"/>
              <a:gd name="adj2" fmla="val -2861"/>
              <a:gd name="adj3" fmla="val 12222"/>
              <a:gd name="adj4" fmla="val -71352"/>
              <a:gd name="adj5" fmla="val -62986"/>
              <a:gd name="adj6" fmla="val -14276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only once, do all allocations&amp;init HERE</a:t>
            </a:r>
          </a:p>
        </p:txBody>
      </p:sp>
      <p:sp>
        <p:nvSpPr>
          <p:cNvPr id="41991" name="AutoShape 7"/>
          <p:cNvSpPr>
            <a:spLocks/>
          </p:cNvSpPr>
          <p:nvPr/>
        </p:nvSpPr>
        <p:spPr bwMode="auto">
          <a:xfrm>
            <a:off x="6834160" y="3209107"/>
            <a:ext cx="2665412" cy="1295400"/>
          </a:xfrm>
          <a:prstGeom prst="borderCallout2">
            <a:avLst>
              <a:gd name="adj1" fmla="val 8824"/>
              <a:gd name="adj2" fmla="val -2861"/>
              <a:gd name="adj3" fmla="val 8824"/>
              <a:gd name="adj4" fmla="val -71116"/>
              <a:gd name="adj5" fmla="val -22306"/>
              <a:gd name="adj6" fmla="val -14228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on application select, do all temporaries preparation HERE</a:t>
            </a:r>
          </a:p>
        </p:txBody>
      </p:sp>
      <p:sp>
        <p:nvSpPr>
          <p:cNvPr id="41992" name="AutoShape 8"/>
          <p:cNvSpPr>
            <a:spLocks/>
          </p:cNvSpPr>
          <p:nvPr/>
        </p:nvSpPr>
        <p:spPr bwMode="auto">
          <a:xfrm>
            <a:off x="6834160" y="4793432"/>
            <a:ext cx="2665412" cy="1295400"/>
          </a:xfrm>
          <a:prstGeom prst="borderCallout2">
            <a:avLst>
              <a:gd name="adj1" fmla="val 8824"/>
              <a:gd name="adj2" fmla="val -2861"/>
              <a:gd name="adj3" fmla="val 8824"/>
              <a:gd name="adj4" fmla="val -59917"/>
              <a:gd name="adj5" fmla="val -91667"/>
              <a:gd name="adj6" fmla="val -11941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for every incoming APDU, parse and call your code HERE</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27</a:t>
            </a:fld>
            <a:endParaRPr lang="cs-CZ" dirty="0"/>
          </a:p>
        </p:txBody>
      </p:sp>
    </p:spTree>
    <p:custDataLst>
      <p:tags r:id="rId1"/>
    </p:custDataLst>
    <p:extLst>
      <p:ext uri="{BB962C8B-B14F-4D97-AF65-F5344CB8AC3E}">
        <p14:creationId xmlns:p14="http://schemas.microsoft.com/office/powerpoint/2010/main" val="36344910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9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1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19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p:txBody>
          <a:bodyPr/>
          <a:lstStyle/>
          <a:p>
            <a:r>
              <a:rPr lang="en-US" altLang="cs-CZ"/>
              <a:t>JC development process</a:t>
            </a:r>
          </a:p>
        </p:txBody>
      </p:sp>
      <p:sp>
        <p:nvSpPr>
          <p:cNvPr id="6" name="Zástupný symbol pro obsah 5"/>
          <p:cNvSpPr>
            <a:spLocks noGrp="1"/>
          </p:cNvSpPr>
          <p:nvPr>
            <p:ph idx="1"/>
          </p:nvPr>
        </p:nvSpPr>
        <p:spPr/>
        <p:txBody>
          <a:bodyPr/>
          <a:lstStyle/>
          <a:p>
            <a:endParaRPr lang="cs-CZ"/>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28</a:t>
            </a:fld>
            <a:endParaRPr lang="cs-CZ" dirty="0"/>
          </a:p>
        </p:txBody>
      </p:sp>
      <p:sp>
        <p:nvSpPr>
          <p:cNvPr id="1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pic>
        <p:nvPicPr>
          <p:cNvPr id="1284100" name="Picture 4"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1847850" y="2277070"/>
            <a:ext cx="27686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284102" name="Picture 6" descr="blank_card"/>
          <p:cNvPicPr>
            <a:picLocks noChangeAspect="1" noChangeArrowheads="1"/>
          </p:cNvPicPr>
          <p:nvPr/>
        </p:nvPicPr>
        <p:blipFill>
          <a:blip r:embed="rId4">
            <a:lum contrast="18000"/>
            <a:grayscl/>
            <a:extLst>
              <a:ext uri="{28A0092B-C50C-407E-A947-70E740481C1C}">
                <a14:useLocalDpi xmlns:a14="http://schemas.microsoft.com/office/drawing/2010/main" val="0"/>
              </a:ext>
            </a:extLst>
          </a:blip>
          <a:srcRect/>
          <a:stretch>
            <a:fillRect/>
          </a:stretch>
        </p:blipFill>
        <p:spPr bwMode="auto">
          <a:xfrm>
            <a:off x="7464425" y="3788371"/>
            <a:ext cx="2916238" cy="1836737"/>
          </a:xfrm>
          <a:prstGeom prst="rect">
            <a:avLst/>
          </a:prstGeom>
          <a:noFill/>
          <a:extLst>
            <a:ext uri="{909E8E84-426E-40DD-AFC4-6F175D3DCCD1}">
              <a14:hiddenFill xmlns:a14="http://schemas.microsoft.com/office/drawing/2010/main">
                <a:solidFill>
                  <a:srgbClr val="FFFFFF"/>
                </a:solidFill>
              </a14:hiddenFill>
            </a:ext>
          </a:extLst>
        </p:spPr>
      </p:pic>
      <p:sp>
        <p:nvSpPr>
          <p:cNvPr id="1284103" name="AutoShape 7"/>
          <p:cNvSpPr>
            <a:spLocks noChangeArrowheads="1"/>
          </p:cNvSpPr>
          <p:nvPr/>
        </p:nvSpPr>
        <p:spPr bwMode="auto">
          <a:xfrm>
            <a:off x="7608889" y="764183"/>
            <a:ext cx="2592387" cy="792163"/>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6. Write user Java app </a:t>
            </a:r>
          </a:p>
          <a:p>
            <a:pPr algn="ctr"/>
            <a:r>
              <a:rPr lang="en-US" altLang="cs-CZ" b="0"/>
              <a:t>(javax.smartcardio.*)</a:t>
            </a:r>
          </a:p>
        </p:txBody>
      </p:sp>
      <p:sp>
        <p:nvSpPr>
          <p:cNvPr id="1284109" name="AutoShape 13"/>
          <p:cNvSpPr>
            <a:spLocks noChangeArrowheads="1"/>
          </p:cNvSpPr>
          <p:nvPr/>
        </p:nvSpPr>
        <p:spPr bwMode="auto">
          <a:xfrm>
            <a:off x="2135189" y="1629370"/>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buFontTx/>
              <a:buAutoNum type="arabicPeriod"/>
            </a:pPr>
            <a:r>
              <a:rPr lang="en-US" altLang="cs-CZ" b="0" dirty="0"/>
              <a:t>Extends</a:t>
            </a:r>
          </a:p>
          <a:p>
            <a:pPr algn="ctr"/>
            <a:r>
              <a:rPr lang="en-US" altLang="cs-CZ" b="0" dirty="0" err="1"/>
              <a:t>javacard.framework.Applet</a:t>
            </a:r>
            <a:r>
              <a:rPr lang="en-US" altLang="cs-CZ" b="0" dirty="0"/>
              <a:t> </a:t>
            </a:r>
            <a:endParaRPr lang="cs-CZ" altLang="cs-CZ" b="0" dirty="0"/>
          </a:p>
        </p:txBody>
      </p:sp>
      <p:sp>
        <p:nvSpPr>
          <p:cNvPr id="1284111" name="AutoShape 15"/>
          <p:cNvSpPr>
            <a:spLocks noChangeArrowheads="1"/>
          </p:cNvSpPr>
          <p:nvPr/>
        </p:nvSpPr>
        <p:spPr bwMode="auto">
          <a:xfrm>
            <a:off x="2711451" y="2853332"/>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2. Compile Java</a:t>
            </a:r>
            <a:r>
              <a:rPr lang="en-US" altLang="cs-CZ" b="0" dirty="0">
                <a:sym typeface="Symbol"/>
              </a:rPr>
              <a:t></a:t>
            </a:r>
            <a:r>
              <a:rPr lang="en-US" altLang="cs-CZ" b="0" dirty="0"/>
              <a:t>*.class </a:t>
            </a:r>
          </a:p>
          <a:p>
            <a:pPr algn="ctr"/>
            <a:r>
              <a:rPr lang="en-US" altLang="cs-CZ" b="0" dirty="0"/>
              <a:t>(Java 1.3 binary format)</a:t>
            </a:r>
            <a:endParaRPr lang="cs-CZ" altLang="cs-CZ" b="0" dirty="0"/>
          </a:p>
        </p:txBody>
      </p:sp>
      <p:sp>
        <p:nvSpPr>
          <p:cNvPr id="1284112" name="AutoShape 16"/>
          <p:cNvSpPr>
            <a:spLocks noChangeArrowheads="1"/>
          </p:cNvSpPr>
          <p:nvPr/>
        </p:nvSpPr>
        <p:spPr bwMode="auto">
          <a:xfrm>
            <a:off x="3432176" y="4077295"/>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3. Convert *.class</a:t>
            </a:r>
            <a:r>
              <a:rPr lang="en-US" altLang="cs-CZ" dirty="0">
                <a:sym typeface="Symbol"/>
              </a:rPr>
              <a:t></a:t>
            </a:r>
            <a:r>
              <a:rPr lang="en-US" altLang="cs-CZ" b="0" dirty="0"/>
              <a:t>*.jar/cap </a:t>
            </a:r>
          </a:p>
          <a:p>
            <a:pPr algn="ctr"/>
            <a:r>
              <a:rPr lang="en-US" altLang="cs-CZ" b="0" dirty="0"/>
              <a:t>(</a:t>
            </a:r>
            <a:r>
              <a:rPr lang="en-US" altLang="cs-CZ" b="0" dirty="0" err="1"/>
              <a:t>JavaCard</a:t>
            </a:r>
            <a:r>
              <a:rPr lang="en-US" altLang="cs-CZ" b="0" dirty="0"/>
              <a:t> Convertor)</a:t>
            </a:r>
            <a:endParaRPr lang="cs-CZ" altLang="cs-CZ" b="0" dirty="0"/>
          </a:p>
        </p:txBody>
      </p:sp>
      <p:sp>
        <p:nvSpPr>
          <p:cNvPr id="1284113" name="AutoShape 17"/>
          <p:cNvSpPr>
            <a:spLocks noChangeArrowheads="1"/>
          </p:cNvSpPr>
          <p:nvPr/>
        </p:nvSpPr>
        <p:spPr bwMode="auto">
          <a:xfrm>
            <a:off x="4295801" y="5301257"/>
            <a:ext cx="3527400"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4. Upload *.jar/cap</a:t>
            </a:r>
          </a:p>
          <a:p>
            <a:pPr algn="ctr"/>
            <a:r>
              <a:rPr lang="en-US" altLang="cs-CZ" dirty="0">
                <a:sym typeface="Symbol"/>
              </a:rPr>
              <a:t> </a:t>
            </a:r>
            <a:r>
              <a:rPr lang="en-US" altLang="cs-CZ" b="0" dirty="0"/>
              <a:t>smart card (</a:t>
            </a:r>
            <a:r>
              <a:rPr lang="en-US" altLang="cs-CZ" b="0" dirty="0" err="1"/>
              <a:t>GPPro</a:t>
            </a:r>
            <a:r>
              <a:rPr lang="en-US" altLang="cs-CZ" b="0" dirty="0"/>
              <a:t>/</a:t>
            </a:r>
            <a:r>
              <a:rPr lang="en-US" altLang="cs-CZ" b="0" dirty="0" err="1"/>
              <a:t>GPShell</a:t>
            </a:r>
            <a:r>
              <a:rPr lang="en-US" altLang="cs-CZ" b="0" dirty="0"/>
              <a:t>)</a:t>
            </a:r>
            <a:endParaRPr lang="cs-CZ" altLang="cs-CZ" b="0" dirty="0"/>
          </a:p>
        </p:txBody>
      </p:sp>
      <p:sp>
        <p:nvSpPr>
          <p:cNvPr id="1284114" name="AutoShape 18"/>
          <p:cNvSpPr>
            <a:spLocks noChangeArrowheads="1"/>
          </p:cNvSpPr>
          <p:nvPr/>
        </p:nvSpPr>
        <p:spPr bwMode="auto">
          <a:xfrm>
            <a:off x="7751764" y="4293195"/>
            <a:ext cx="2447925" cy="863600"/>
          </a:xfrm>
          <a:prstGeom prst="flowChartAlternateProcess">
            <a:avLst/>
          </a:prstGeom>
          <a:solidFill>
            <a:srgbClr val="3399FF">
              <a:alpha val="58000"/>
            </a:srgbClr>
          </a:solidFill>
          <a:ln w="25400">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5. Install applet </a:t>
            </a:r>
          </a:p>
          <a:p>
            <a:pPr algn="ctr"/>
            <a:r>
              <a:rPr lang="en-US" altLang="cs-CZ" b="0" dirty="0"/>
              <a:t>(</a:t>
            </a:r>
            <a:r>
              <a:rPr lang="en-US" altLang="cs-CZ" b="0" dirty="0" err="1"/>
              <a:t>GPPro</a:t>
            </a:r>
            <a:r>
              <a:rPr lang="en-US" altLang="cs-CZ" b="0" dirty="0"/>
              <a:t>/</a:t>
            </a:r>
            <a:r>
              <a:rPr lang="en-US" altLang="cs-CZ" b="0" dirty="0" err="1"/>
              <a:t>GPShell</a:t>
            </a:r>
            <a:r>
              <a:rPr lang="en-US" altLang="cs-CZ" b="0" dirty="0"/>
              <a:t>)</a:t>
            </a:r>
            <a:endParaRPr lang="cs-CZ" altLang="cs-CZ" b="0" dirty="0"/>
          </a:p>
        </p:txBody>
      </p:sp>
      <p:sp>
        <p:nvSpPr>
          <p:cNvPr id="1284116" name="AutoShape 20"/>
          <p:cNvSpPr>
            <a:spLocks noChangeArrowheads="1"/>
          </p:cNvSpPr>
          <p:nvPr/>
        </p:nvSpPr>
        <p:spPr bwMode="auto">
          <a:xfrm>
            <a:off x="8759825" y="1484908"/>
            <a:ext cx="287338" cy="2879725"/>
          </a:xfrm>
          <a:prstGeom prst="upDownArrow">
            <a:avLst>
              <a:gd name="adj1" fmla="val 50000"/>
              <a:gd name="adj2" fmla="val 200442"/>
            </a:avLst>
          </a:prstGeom>
          <a:solidFill>
            <a:srgbClr val="00FF00">
              <a:alpha val="6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84115" name="AutoShape 19"/>
          <p:cNvSpPr>
            <a:spLocks noChangeArrowheads="1"/>
          </p:cNvSpPr>
          <p:nvPr/>
        </p:nvSpPr>
        <p:spPr bwMode="auto">
          <a:xfrm>
            <a:off x="7751764" y="2277070"/>
            <a:ext cx="24479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7. Use applet on </a:t>
            </a:r>
          </a:p>
          <a:p>
            <a:pPr algn="ctr"/>
            <a:r>
              <a:rPr lang="en-US" altLang="cs-CZ" b="0"/>
              <a:t>smart card (APDU)</a:t>
            </a:r>
            <a:endParaRPr lang="cs-CZ" altLang="cs-CZ" b="0"/>
          </a:p>
        </p:txBody>
      </p:sp>
    </p:spTree>
    <p:custDataLst>
      <p:tags r:id="rId1"/>
    </p:custDataLst>
    <p:extLst>
      <p:ext uri="{BB962C8B-B14F-4D97-AF65-F5344CB8AC3E}">
        <p14:creationId xmlns:p14="http://schemas.microsoft.com/office/powerpoint/2010/main" val="107097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41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4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4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41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41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41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41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84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3" grpId="0" animBg="1"/>
      <p:bldP spid="1284109" grpId="0" animBg="1"/>
      <p:bldP spid="1284111" grpId="0" animBg="1"/>
      <p:bldP spid="1284112" grpId="0" animBg="1"/>
      <p:bldP spid="1284113" grpId="0" animBg="1"/>
      <p:bldP spid="1284114" grpId="0" animBg="1"/>
      <p:bldP spid="1284116" grpId="0" animBg="1"/>
      <p:bldP spid="12841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JavaCard</a:t>
            </a:r>
            <a:r>
              <a:rPr lang="en-US" dirty="0"/>
              <a:t> application running model</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sz="2000" dirty="0"/>
              <a:t>Uploaded package – application binary</a:t>
            </a:r>
          </a:p>
          <a:p>
            <a:pPr marL="457200" indent="-457200">
              <a:buFont typeface="+mj-lt"/>
              <a:buAutoNum type="arabicPeriod"/>
            </a:pPr>
            <a:r>
              <a:rPr lang="en-US" sz="2000" dirty="0"/>
              <a:t>Installed applet from package – running application</a:t>
            </a:r>
          </a:p>
          <a:p>
            <a:pPr marL="457200" indent="-457200">
              <a:buFont typeface="+mj-lt"/>
              <a:buAutoNum type="arabicPeriod"/>
            </a:pPr>
            <a:r>
              <a:rPr lang="en-US" sz="2000" dirty="0"/>
              <a:t>Applet is “running” until deleted from card</a:t>
            </a:r>
          </a:p>
          <a:p>
            <a:pPr marL="457200" indent="-457200">
              <a:buFont typeface="+mj-lt"/>
              <a:buAutoNum type="arabicPeriod"/>
            </a:pPr>
            <a:r>
              <a:rPr lang="en-US" sz="2000" dirty="0"/>
              <a:t>Applet is suspended when power is lost</a:t>
            </a:r>
          </a:p>
          <a:p>
            <a:pPr lvl="1"/>
            <a:r>
              <a:rPr lang="en-US" sz="1800" dirty="0"/>
              <a:t>Transient data inside RAM are erased</a:t>
            </a:r>
          </a:p>
          <a:p>
            <a:pPr lvl="1"/>
            <a:r>
              <a:rPr lang="en-US" sz="1800" dirty="0"/>
              <a:t>Persistent data inside EEPROM remain</a:t>
            </a:r>
          </a:p>
          <a:p>
            <a:pPr lvl="1"/>
            <a:r>
              <a:rPr lang="en-US" sz="1800" dirty="0"/>
              <a:t>Currently executed method is interrupted</a:t>
            </a:r>
          </a:p>
          <a:p>
            <a:pPr marL="457200" indent="-457200">
              <a:buFont typeface="+mj-lt"/>
              <a:buAutoNum type="arabicPeriod"/>
            </a:pPr>
            <a:r>
              <a:rPr lang="en-US" sz="2000" dirty="0"/>
              <a:t>When power is resumed</a:t>
            </a:r>
          </a:p>
          <a:p>
            <a:pPr lvl="1"/>
            <a:r>
              <a:rPr lang="en-US" sz="1800" dirty="0"/>
              <a:t>Unfinished transactions are rolled back</a:t>
            </a:r>
          </a:p>
          <a:p>
            <a:pPr lvl="1"/>
            <a:r>
              <a:rPr lang="en-US" sz="1800" dirty="0"/>
              <a:t>Applet continues to run with the same persistent state</a:t>
            </a:r>
          </a:p>
          <a:p>
            <a:pPr lvl="1"/>
            <a:r>
              <a:rPr lang="en-US" sz="1800" dirty="0"/>
              <a:t>Applet waits for new command (does </a:t>
            </a:r>
            <a:r>
              <a:rPr lang="en-US" sz="1800" i="1" dirty="0"/>
              <a:t>not</a:t>
            </a:r>
            <a:r>
              <a:rPr lang="en-US" sz="1800" dirty="0"/>
              <a:t> continue with interrupted method)</a:t>
            </a:r>
          </a:p>
          <a:p>
            <a:pPr marL="457200" indent="-457200">
              <a:buFont typeface="+mj-lt"/>
              <a:buAutoNum type="arabicPeriod"/>
            </a:pPr>
            <a:r>
              <a:rPr lang="en-US" sz="2000" dirty="0"/>
              <a:t>Applet is deleted by service command </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544" y="189237"/>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0820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en-GB" dirty="0"/>
              <a:t>Prerequisites</a:t>
            </a:r>
            <a:endParaRPr lang="cs-CZ" dirty="0"/>
          </a:p>
        </p:txBody>
      </p:sp>
      <p:sp>
        <p:nvSpPr>
          <p:cNvPr id="3" name="Zástupný symbol pro obsah 2"/>
          <p:cNvSpPr>
            <a:spLocks noGrp="1"/>
          </p:cNvSpPr>
          <p:nvPr>
            <p:ph idx="1"/>
          </p:nvPr>
        </p:nvSpPr>
        <p:spPr/>
        <p:txBody>
          <a:bodyPr/>
          <a:lstStyle/>
          <a:p>
            <a:r>
              <a:rPr lang="en-GB" dirty="0"/>
              <a:t>Knowledge of basic smartcards technology is assumed (PV079)</a:t>
            </a:r>
          </a:p>
          <a:p>
            <a:r>
              <a:rPr lang="en-GB" dirty="0"/>
              <a:t>If you are not familiar yet, please read slides </a:t>
            </a:r>
            <a:r>
              <a:rPr lang="en-US" dirty="0"/>
              <a:t>PV204_03___PV079_2023_smartcards.pdf from IS (uploaded for this course)</a:t>
            </a:r>
            <a:endParaRPr lang="en-GB" dirty="0"/>
          </a:p>
          <a:p>
            <a:endParaRPr lang="en-GB" dirty="0"/>
          </a:p>
          <a:p>
            <a:endParaRPr lang="cs-CZ"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3</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12694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a:t>Globalplatform</a:t>
            </a:r>
            <a:endParaRPr lang="en-US" altLang="cs-CZ" dirty="0"/>
          </a:p>
        </p:txBody>
      </p:sp>
      <p:sp>
        <p:nvSpPr>
          <p:cNvPr id="2" name="Zástupný symbol pro text 1"/>
          <p:cNvSpPr>
            <a:spLocks noGrp="1"/>
          </p:cNvSpPr>
          <p:nvPr>
            <p:ph type="body" idx="1"/>
          </p:nvPr>
        </p:nvSpPr>
        <p:spPr/>
        <p:txBody>
          <a:bodyPr/>
          <a:lstStyle/>
          <a:p>
            <a:r>
              <a:rPr lang="en-GB" dirty="0"/>
              <a:t>Managing applets on card</a:t>
            </a:r>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56" y="479715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30</a:t>
            </a:fld>
            <a:endParaRPr lang="cs-CZ" dirty="0"/>
          </a:p>
        </p:txBody>
      </p:sp>
    </p:spTree>
    <p:extLst>
      <p:ext uri="{BB962C8B-B14F-4D97-AF65-F5344CB8AC3E}">
        <p14:creationId xmlns:p14="http://schemas.microsoft.com/office/powerpoint/2010/main" val="4015483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35B60-8601-40B9-9914-2DE31C473CA3}"/>
              </a:ext>
            </a:extLst>
          </p:cNvPr>
          <p:cNvSpPr>
            <a:spLocks noGrp="1"/>
          </p:cNvSpPr>
          <p:nvPr>
            <p:ph idx="1"/>
          </p:nvPr>
        </p:nvSpPr>
        <p:spPr/>
        <p:txBody>
          <a:bodyPr/>
          <a:lstStyle/>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Problem: how to remotely manage administrative access to token?</a:t>
            </a:r>
          </a:p>
          <a:p>
            <a:pPr lvl="1"/>
            <a:r>
              <a:rPr lang="en-US" sz="2000" dirty="0"/>
              <a:t>Smartcards, TEE (</a:t>
            </a:r>
            <a:r>
              <a:rPr lang="en-US" sz="2000" dirty="0" err="1"/>
              <a:t>TrustZone</a:t>
            </a:r>
            <a:r>
              <a:rPr lang="en-US" sz="2000" dirty="0"/>
              <a:t>) - same basic issues, but also some specifics</a:t>
            </a:r>
          </a:p>
          <a:p>
            <a:r>
              <a:rPr lang="en-US" sz="2400" dirty="0"/>
              <a:t>Local/remote upload, configuration and removal of applications</a:t>
            </a:r>
          </a:p>
          <a:p>
            <a:r>
              <a:rPr lang="en-US" sz="2400" dirty="0"/>
              <a:t>Authentication of manager, online vs. offline operations</a:t>
            </a:r>
          </a:p>
          <a:p>
            <a:endParaRPr lang="en-US" sz="2400" dirty="0"/>
          </a:p>
          <a:p>
            <a:endParaRPr lang="cs-CZ" sz="2400" dirty="0"/>
          </a:p>
        </p:txBody>
      </p:sp>
      <p:pic>
        <p:nvPicPr>
          <p:cNvPr id="6" name="Picture 5" descr="Graphical user interface, text, application&#10;&#10;Description automatically generated">
            <a:extLst>
              <a:ext uri="{FF2B5EF4-FFF2-40B4-BE49-F238E27FC236}">
                <a16:creationId xmlns:a16="http://schemas.microsoft.com/office/drawing/2014/main" id="{30984BF1-9C62-4CAC-8632-A67461C43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59" y="1715259"/>
            <a:ext cx="6938443" cy="2349672"/>
          </a:xfrm>
          <a:prstGeom prst="rect">
            <a:avLst/>
          </a:prstGeom>
        </p:spPr>
      </p:pic>
      <p:sp>
        <p:nvSpPr>
          <p:cNvPr id="2" name="Title 1">
            <a:extLst>
              <a:ext uri="{FF2B5EF4-FFF2-40B4-BE49-F238E27FC236}">
                <a16:creationId xmlns:a16="http://schemas.microsoft.com/office/drawing/2014/main" id="{531792B3-11BE-4FF9-9B77-DAEBBB0F315C}"/>
              </a:ext>
            </a:extLst>
          </p:cNvPr>
          <p:cNvSpPr>
            <a:spLocks noGrp="1"/>
          </p:cNvSpPr>
          <p:nvPr>
            <p:ph type="title"/>
          </p:nvPr>
        </p:nvSpPr>
        <p:spPr>
          <a:xfrm>
            <a:off x="767408" y="923171"/>
            <a:ext cx="11233248" cy="792088"/>
          </a:xfrm>
        </p:spPr>
        <p:txBody>
          <a:bodyPr/>
          <a:lstStyle/>
          <a:p>
            <a:r>
              <a:rPr lang="en-US" dirty="0"/>
              <a:t>Motivation: Fix bug in electronic IDs for half of population</a:t>
            </a:r>
            <a:endParaRPr lang="cs-CZ" dirty="0"/>
          </a:p>
        </p:txBody>
      </p:sp>
      <p:sp>
        <p:nvSpPr>
          <p:cNvPr id="4" name="Slide Number Placeholder 3">
            <a:extLst>
              <a:ext uri="{FF2B5EF4-FFF2-40B4-BE49-F238E27FC236}">
                <a16:creationId xmlns:a16="http://schemas.microsoft.com/office/drawing/2014/main" id="{F928F89B-EEE1-4070-9EE5-20083F58B0A0}"/>
              </a:ext>
            </a:extLst>
          </p:cNvPr>
          <p:cNvSpPr>
            <a:spLocks noGrp="1"/>
          </p:cNvSpPr>
          <p:nvPr>
            <p:ph type="sldNum" sz="quarter" idx="10"/>
          </p:nvPr>
        </p:nvSpPr>
        <p:spPr/>
        <p:txBody>
          <a:bodyPr/>
          <a:lstStyle/>
          <a:p>
            <a:pPr>
              <a:defRPr/>
            </a:pPr>
            <a:fld id="{0B35A545-624B-40D2-AFF6-9618F12C24F0}" type="slidenum">
              <a:rPr lang="cs-CZ" smtClean="0"/>
              <a:pPr>
                <a:defRPr/>
              </a:pPr>
              <a:t>31</a:t>
            </a:fld>
            <a:endParaRPr lang="cs-CZ" dirty="0"/>
          </a:p>
        </p:txBody>
      </p:sp>
      <p:sp>
        <p:nvSpPr>
          <p:cNvPr id="5" name="Footer Placeholder 4">
            <a:extLst>
              <a:ext uri="{FF2B5EF4-FFF2-40B4-BE49-F238E27FC236}">
                <a16:creationId xmlns:a16="http://schemas.microsoft.com/office/drawing/2014/main" id="{32DBA68A-06D9-4BD0-8B19-AD3C7F7C1B29}"/>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2999945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GlobalPlatform</a:t>
            </a:r>
            <a:endParaRPr lang="en-GB" dirty="0"/>
          </a:p>
        </p:txBody>
      </p:sp>
      <p:sp>
        <p:nvSpPr>
          <p:cNvPr id="3" name="Zástupný symbol pro obsah 2"/>
          <p:cNvSpPr>
            <a:spLocks noGrp="1"/>
          </p:cNvSpPr>
          <p:nvPr>
            <p:ph idx="1"/>
          </p:nvPr>
        </p:nvSpPr>
        <p:spPr>
          <a:xfrm>
            <a:off x="670984" y="1844824"/>
            <a:ext cx="10972800" cy="4149725"/>
          </a:xfrm>
        </p:spPr>
        <p:txBody>
          <a:bodyPr/>
          <a:lstStyle/>
          <a:p>
            <a:r>
              <a:rPr lang="en-GB" dirty="0"/>
              <a:t>Specification of API for card administration</a:t>
            </a:r>
          </a:p>
          <a:p>
            <a:pPr lvl="1"/>
            <a:r>
              <a:rPr lang="en-GB" dirty="0"/>
              <a:t>Upload/install/delete applications</a:t>
            </a:r>
          </a:p>
          <a:p>
            <a:pPr lvl="1"/>
            <a:r>
              <a:rPr lang="en-GB" dirty="0"/>
              <a:t>Card lifecycle management</a:t>
            </a:r>
          </a:p>
          <a:p>
            <a:pPr lvl="1"/>
            <a:r>
              <a:rPr lang="en-GB" dirty="0"/>
              <a:t>Card security management</a:t>
            </a:r>
          </a:p>
          <a:p>
            <a:pPr lvl="1"/>
            <a:r>
              <a:rPr lang="en-GB" dirty="0"/>
              <a:t>Security mechanisms and protocols</a:t>
            </a:r>
          </a:p>
          <a:p>
            <a:r>
              <a:rPr lang="en-GB" dirty="0"/>
              <a:t>Newest is </a:t>
            </a:r>
            <a:r>
              <a:rPr lang="en-GB" dirty="0" err="1"/>
              <a:t>GlobalPlatform</a:t>
            </a:r>
            <a:r>
              <a:rPr lang="en-GB" dirty="0"/>
              <a:t> Card Specification v2.3.1</a:t>
            </a:r>
          </a:p>
          <a:p>
            <a:pPr lvl="1"/>
            <a:r>
              <a:rPr lang="en-GB" dirty="0"/>
              <a:t>March 2018</a:t>
            </a:r>
          </a:p>
          <a:p>
            <a:pPr lvl="1"/>
            <a:r>
              <a:rPr lang="en-GB" dirty="0"/>
              <a:t>Previous versions also frequently used</a:t>
            </a:r>
          </a:p>
          <a:p>
            <a:pPr lvl="1"/>
            <a:r>
              <a:rPr lang="en-GB" dirty="0">
                <a:hlinkClick r:id="rId3"/>
              </a:rPr>
              <a:t>http://www.globalplatform.org/specificationscard.asp</a:t>
            </a:r>
            <a:endParaRPr lang="en-GB" dirty="0"/>
          </a:p>
          <a:p>
            <a:r>
              <a:rPr lang="en-GB" dirty="0"/>
              <a:t>Primary open API for Trusted Execution Environment (TEE)</a:t>
            </a:r>
          </a:p>
          <a:p>
            <a:pPr lvl="1"/>
            <a:r>
              <a:rPr lang="en-GB" dirty="0"/>
              <a:t>ARM </a:t>
            </a:r>
            <a:r>
              <a:rPr lang="en-GB" dirty="0" err="1"/>
              <a:t>TrustZone</a:t>
            </a:r>
            <a:r>
              <a:rPr lang="en-GB" dirty="0"/>
              <a:t>…</a:t>
            </a:r>
          </a:p>
          <a:p>
            <a:pPr lvl="1"/>
            <a:endParaRPr lang="en-GB" dirty="0"/>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6126" y="737864"/>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32</a:t>
            </a:fld>
            <a:endParaRPr lang="cs-CZ" dirty="0"/>
          </a:p>
        </p:txBody>
      </p:sp>
    </p:spTree>
    <p:custDataLst>
      <p:tags r:id="rId1"/>
    </p:custDataLst>
    <p:extLst>
      <p:ext uri="{BB962C8B-B14F-4D97-AF65-F5344CB8AC3E}">
        <p14:creationId xmlns:p14="http://schemas.microsoft.com/office/powerpoint/2010/main" val="11215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1252" y="74484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a:t>GlobalPlatform – main terms</a:t>
            </a:r>
            <a:endParaRPr lang="cs-CZ" dirty="0"/>
          </a:p>
        </p:txBody>
      </p:sp>
      <p:sp>
        <p:nvSpPr>
          <p:cNvPr id="3" name="Zástupný symbol pro obsah 2"/>
          <p:cNvSpPr>
            <a:spLocks noGrp="1"/>
          </p:cNvSpPr>
          <p:nvPr>
            <p:ph idx="1"/>
          </p:nvPr>
        </p:nvSpPr>
        <p:spPr>
          <a:xfrm>
            <a:off x="569328" y="1956339"/>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a:t>Card Manager (CM)</a:t>
            </a:r>
          </a:p>
          <a:p>
            <a:pPr lvl="1"/>
            <a:r>
              <a:rPr lang="en-US" sz="2000" dirty="0"/>
              <a:t>Special card component responsible for administration and card system service functions (cannot be removed)</a:t>
            </a:r>
          </a:p>
          <a:p>
            <a:r>
              <a:rPr lang="en-US" sz="2400" dirty="0"/>
              <a:t>Security Domain (SD)</a:t>
            </a:r>
          </a:p>
          <a:p>
            <a:pPr lvl="1"/>
            <a:r>
              <a:rPr lang="en-US" sz="2000" dirty="0"/>
              <a:t>Logically separated area on card with own access control</a:t>
            </a:r>
          </a:p>
          <a:p>
            <a:pPr lvl="1"/>
            <a:r>
              <a:rPr lang="en-US" sz="2000" dirty="0"/>
              <a:t>Enforced by different authentication keys</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13" name="AutoShape 16"/>
          <p:cNvSpPr>
            <a:spLocks noChangeArrowheads="1"/>
          </p:cNvSpPr>
          <p:nvPr/>
        </p:nvSpPr>
        <p:spPr bwMode="auto">
          <a:xfrm>
            <a:off x="8598823" y="142065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10125467" y="142065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8" name="AutoShape 20"/>
          <p:cNvSpPr>
            <a:spLocks noChangeArrowheads="1"/>
          </p:cNvSpPr>
          <p:nvPr/>
        </p:nvSpPr>
        <p:spPr bwMode="auto">
          <a:xfrm>
            <a:off x="8620558" y="82407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pic>
        <p:nvPicPr>
          <p:cNvPr id="19" name="Picture 5" descr="D:\Documents\Obrázky\is2\Key-icon.pn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9584564" y="144084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1119931" y="142851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spTree>
    <p:custDataLst>
      <p:tags r:id="rId1"/>
    </p:custDataLst>
    <p:extLst>
      <p:ext uri="{BB962C8B-B14F-4D97-AF65-F5344CB8AC3E}">
        <p14:creationId xmlns:p14="http://schemas.microsoft.com/office/powerpoint/2010/main" val="32459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2364" y="908720"/>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8619935" y="1584528"/>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8705411" y="2225752"/>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2</a:t>
            </a:r>
            <a:endParaRPr lang="cs-CZ" altLang="cs-CZ" b="0" dirty="0"/>
          </a:p>
        </p:txBody>
      </p:sp>
      <p:sp>
        <p:nvSpPr>
          <p:cNvPr id="9" name="AutoShape 16"/>
          <p:cNvSpPr>
            <a:spLocks noChangeArrowheads="1"/>
          </p:cNvSpPr>
          <p:nvPr/>
        </p:nvSpPr>
        <p:spPr bwMode="auto">
          <a:xfrm>
            <a:off x="10146579" y="1584528"/>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0" name="AutoShape 17"/>
          <p:cNvSpPr>
            <a:spLocks noChangeArrowheads="1"/>
          </p:cNvSpPr>
          <p:nvPr/>
        </p:nvSpPr>
        <p:spPr bwMode="auto">
          <a:xfrm>
            <a:off x="8778428" y="242835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1</a:t>
            </a:r>
            <a:endParaRPr lang="cs-CZ" altLang="cs-CZ" b="0" dirty="0"/>
          </a:p>
        </p:txBody>
      </p:sp>
      <p:sp>
        <p:nvSpPr>
          <p:cNvPr id="11" name="AutoShape 17"/>
          <p:cNvSpPr>
            <a:spLocks noChangeArrowheads="1"/>
          </p:cNvSpPr>
          <p:nvPr/>
        </p:nvSpPr>
        <p:spPr bwMode="auto">
          <a:xfrm>
            <a:off x="10209863" y="22843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3</a:t>
            </a:r>
            <a:endParaRPr lang="cs-CZ" altLang="cs-CZ" b="0" dirty="0"/>
          </a:p>
        </p:txBody>
      </p:sp>
      <p:sp>
        <p:nvSpPr>
          <p:cNvPr id="12" name="AutoShape 20"/>
          <p:cNvSpPr>
            <a:spLocks noChangeArrowheads="1"/>
          </p:cNvSpPr>
          <p:nvPr/>
        </p:nvSpPr>
        <p:spPr bwMode="auto">
          <a:xfrm>
            <a:off x="8641670" y="987948"/>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sp>
        <p:nvSpPr>
          <p:cNvPr id="2" name="Nadpis 1"/>
          <p:cNvSpPr>
            <a:spLocks noGrp="1"/>
          </p:cNvSpPr>
          <p:nvPr>
            <p:ph type="title"/>
          </p:nvPr>
        </p:nvSpPr>
        <p:spPr/>
        <p:txBody>
          <a:bodyPr/>
          <a:lstStyle/>
          <a:p>
            <a:r>
              <a:rPr lang="en-US" dirty="0" err="1"/>
              <a:t>GlobalPlatform</a:t>
            </a:r>
            <a:r>
              <a:rPr lang="en-US" dirty="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err="1"/>
              <a:t>apps,data</a:t>
            </a:r>
            <a:r>
              <a:rPr lang="en-US" dirty="0"/>
              <a:t>) Management</a:t>
            </a:r>
          </a:p>
          <a:p>
            <a:pPr lvl="1"/>
            <a:r>
              <a:rPr lang="en-US" dirty="0"/>
              <a:t>Content verification, loading, installation, removal </a:t>
            </a:r>
          </a:p>
          <a:p>
            <a:r>
              <a:rPr lang="en-US" dirty="0"/>
              <a:t>Security Management</a:t>
            </a:r>
          </a:p>
          <a:p>
            <a:pPr lvl="1"/>
            <a:r>
              <a:rPr lang="en-US" dirty="0"/>
              <a:t>Security Domain locking, Application locking</a:t>
            </a:r>
          </a:p>
          <a:p>
            <a:pPr lvl="1"/>
            <a:r>
              <a:rPr lang="en-US" dirty="0"/>
              <a:t>Card locking, Card termination</a:t>
            </a:r>
          </a:p>
          <a:p>
            <a:pPr lvl="1"/>
            <a:r>
              <a:rPr lang="en-US" dirty="0"/>
              <a:t>Application privilege usage, Security Domain privileges</a:t>
            </a:r>
          </a:p>
          <a:p>
            <a:pPr lvl="1"/>
            <a:r>
              <a:rPr lang="en-US" dirty="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Tree>
    <p:custDataLst>
      <p:tags r:id="rId1"/>
    </p:custDataLst>
    <p:extLst>
      <p:ext uri="{BB962C8B-B14F-4D97-AF65-F5344CB8AC3E}">
        <p14:creationId xmlns:p14="http://schemas.microsoft.com/office/powerpoint/2010/main" val="41303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Smart card life cycles</a:t>
            </a:r>
            <a:endParaRPr lang="cs-CZ" dirty="0"/>
          </a:p>
        </p:txBody>
      </p:sp>
      <p:sp>
        <p:nvSpPr>
          <p:cNvPr id="3" name="Zástupný symbol pro obsah 2"/>
          <p:cNvSpPr>
            <a:spLocks noGrp="1"/>
          </p:cNvSpPr>
          <p:nvPr>
            <p:ph idx="1"/>
          </p:nvPr>
        </p:nvSpPr>
        <p:spPr/>
        <p:txBody>
          <a:bodyPr/>
          <a:lstStyle/>
          <a:p>
            <a:r>
              <a:rPr lang="en-US" sz="2400" dirty="0"/>
              <a:t>The smart card passes various logical life cycle states between manufacture and final destruction</a:t>
            </a:r>
          </a:p>
          <a:p>
            <a:r>
              <a:rPr lang="en-US" sz="2400" dirty="0"/>
              <a:t>Life cycle states define which operations can be performed with the card</a:t>
            </a:r>
          </a:p>
          <a:p>
            <a:r>
              <a:rPr lang="en-US" sz="2400" dirty="0"/>
              <a:t>The card Life Cycle States OP_READY and INITIALIZED are intended for use during the Pre-Issuance phases of the card’s life. </a:t>
            </a:r>
          </a:p>
          <a:p>
            <a:r>
              <a:rPr lang="en-US" sz="2400" dirty="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spTree>
    <p:extLst>
      <p:ext uri="{BB962C8B-B14F-4D97-AF65-F5344CB8AC3E}">
        <p14:creationId xmlns:p14="http://schemas.microsoft.com/office/powerpoint/2010/main" val="3781231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 life cycles</a:t>
            </a:r>
            <a:endParaRPr lang="cs-CZ" dirty="0"/>
          </a:p>
        </p:txBody>
      </p:sp>
      <p:sp>
        <p:nvSpPr>
          <p:cNvPr id="3" name="Zástupný symbol pro obsah 2"/>
          <p:cNvSpPr>
            <a:spLocks noGrp="1"/>
          </p:cNvSpPr>
          <p:nvPr>
            <p:ph idx="1"/>
          </p:nvPr>
        </p:nvSpPr>
        <p:spPr/>
        <p:txBody>
          <a:bodyPr/>
          <a:lstStyle/>
          <a:p>
            <a:r>
              <a:rPr lang="en-US" sz="2000" dirty="0"/>
              <a:t>OP_READY – card is ready for uploading of key diversification data, any application and issuer specific structures.</a:t>
            </a:r>
          </a:p>
          <a:p>
            <a:r>
              <a:rPr lang="en-US" sz="2000" dirty="0"/>
              <a:t>INITIALIZED – card is fully prepared but not yet issued to card holder.</a:t>
            </a:r>
          </a:p>
          <a:p>
            <a:r>
              <a:rPr lang="en-US" sz="2000" dirty="0"/>
              <a:t>SECURED – card is issued to card holder. Card management is possible only through </a:t>
            </a:r>
            <a:r>
              <a:rPr lang="en-US" sz="2000"/>
              <a:t>Security domain (</a:t>
            </a:r>
            <a:r>
              <a:rPr lang="en-US" sz="2000" dirty="0"/>
              <a:t>installation of signed applets etc.).</a:t>
            </a:r>
          </a:p>
          <a:p>
            <a:r>
              <a:rPr lang="en-US" sz="2000" dirty="0"/>
              <a:t>CARD_LOCKED – card is locked due to some security policy and no data management can be performed. Card can be locked by Security domain and later unlocked as well (switch back to SECURED state).</a:t>
            </a:r>
          </a:p>
          <a:p>
            <a:r>
              <a:rPr lang="en-US" sz="2000" dirty="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Tree>
    <p:extLst>
      <p:ext uri="{BB962C8B-B14F-4D97-AF65-F5344CB8AC3E}">
        <p14:creationId xmlns:p14="http://schemas.microsoft.com/office/powerpoint/2010/main" val="14392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Global Platform APDU commands</a:t>
            </a:r>
            <a:endParaRPr lang="cs-CZ" dirty="0"/>
          </a:p>
        </p:txBody>
      </p:sp>
      <p:sp>
        <p:nvSpPr>
          <p:cNvPr id="3" name="Zástupný symbol pro obsah 2"/>
          <p:cNvSpPr>
            <a:spLocks noGrp="1"/>
          </p:cNvSpPr>
          <p:nvPr>
            <p:ph idx="1"/>
          </p:nvPr>
        </p:nvSpPr>
        <p:spPr/>
        <p:txBody>
          <a:bodyPr/>
          <a:lstStyle/>
          <a:p>
            <a:r>
              <a:rPr lang="cs-CZ" sz="2400" dirty="0"/>
              <a:t>DELETE – </a:t>
            </a:r>
            <a:r>
              <a:rPr lang="cs-CZ" sz="2400" dirty="0" err="1"/>
              <a:t>delete</a:t>
            </a:r>
            <a:r>
              <a:rPr lang="cs-CZ" sz="2400" dirty="0"/>
              <a:t> </a:t>
            </a:r>
            <a:r>
              <a:rPr lang="cs-CZ" sz="2400" dirty="0" err="1"/>
              <a:t>uniquely</a:t>
            </a:r>
            <a:r>
              <a:rPr lang="cs-CZ" sz="2400" dirty="0"/>
              <a:t> </a:t>
            </a:r>
            <a:r>
              <a:rPr lang="cs-CZ" sz="2400" dirty="0" err="1"/>
              <a:t>identifiable</a:t>
            </a:r>
            <a:r>
              <a:rPr lang="cs-CZ" sz="2400" dirty="0"/>
              <a:t> </a:t>
            </a:r>
            <a:r>
              <a:rPr lang="cs-CZ" sz="2400" dirty="0" err="1"/>
              <a:t>object</a:t>
            </a:r>
            <a:r>
              <a:rPr lang="cs-CZ" sz="2400" dirty="0"/>
              <a:t> (</a:t>
            </a:r>
            <a:r>
              <a:rPr lang="cs-CZ" sz="2400" dirty="0" err="1"/>
              <a:t>e.g</a:t>
            </a:r>
            <a:r>
              <a:rPr lang="cs-CZ" sz="2400" dirty="0"/>
              <a:t>. </a:t>
            </a:r>
            <a:r>
              <a:rPr lang="cs-CZ" sz="2400" dirty="0" err="1"/>
              <a:t>JavaCard</a:t>
            </a:r>
            <a:r>
              <a:rPr lang="cs-CZ" sz="2400" dirty="0"/>
              <a:t> applet)</a:t>
            </a:r>
          </a:p>
          <a:p>
            <a:r>
              <a:rPr lang="cs-CZ" sz="2400" dirty="0"/>
              <a:t>STORE_DATA – </a:t>
            </a:r>
            <a:r>
              <a:rPr lang="cs-CZ" sz="2400" dirty="0" err="1"/>
              <a:t>upload</a:t>
            </a:r>
            <a:r>
              <a:rPr lang="cs-CZ" sz="2400" dirty="0"/>
              <a:t> </a:t>
            </a:r>
            <a:r>
              <a:rPr lang="cs-CZ" sz="2400" dirty="0" err="1"/>
              <a:t>content</a:t>
            </a:r>
            <a:r>
              <a:rPr lang="cs-CZ" sz="2400" dirty="0"/>
              <a:t> </a:t>
            </a:r>
            <a:r>
              <a:rPr lang="cs-CZ" sz="2400" dirty="0" err="1"/>
              <a:t>of</a:t>
            </a:r>
            <a:r>
              <a:rPr lang="cs-CZ" sz="2400" dirty="0"/>
              <a:t> single data </a:t>
            </a:r>
            <a:r>
              <a:rPr lang="cs-CZ" sz="2400" dirty="0" err="1"/>
              <a:t>object</a:t>
            </a:r>
            <a:endParaRPr lang="cs-CZ" sz="2400" dirty="0"/>
          </a:p>
          <a:p>
            <a:r>
              <a:rPr lang="cs-CZ" sz="2400" dirty="0"/>
              <a:t>GET_DATA - </a:t>
            </a:r>
            <a:r>
              <a:rPr lang="cs-CZ" sz="2400" dirty="0" err="1"/>
              <a:t>used</a:t>
            </a:r>
            <a:r>
              <a:rPr lang="cs-CZ" sz="2400" dirty="0"/>
              <a:t> to </a:t>
            </a:r>
            <a:r>
              <a:rPr lang="cs-CZ" sz="2400" dirty="0" err="1"/>
              <a:t>retrieve</a:t>
            </a:r>
            <a:r>
              <a:rPr lang="cs-CZ" sz="2400" dirty="0"/>
              <a:t> a single data </a:t>
            </a:r>
            <a:r>
              <a:rPr lang="cs-CZ" sz="2400" dirty="0" err="1"/>
              <a:t>object</a:t>
            </a:r>
            <a:endParaRPr lang="cs-CZ" sz="2400" dirty="0"/>
          </a:p>
          <a:p>
            <a:r>
              <a:rPr lang="cs-CZ" sz="2400" dirty="0"/>
              <a:t>SET_STATUS – set </a:t>
            </a:r>
            <a:r>
              <a:rPr lang="cs-CZ" sz="2400" dirty="0" err="1"/>
              <a:t>Life</a:t>
            </a:r>
            <a:r>
              <a:rPr lang="cs-CZ" sz="2400" dirty="0"/>
              <a:t> </a:t>
            </a:r>
            <a:r>
              <a:rPr lang="cs-CZ" sz="2400" dirty="0" err="1"/>
              <a:t>Cycle</a:t>
            </a:r>
            <a:r>
              <a:rPr lang="cs-CZ" sz="2400" dirty="0"/>
              <a:t> status</a:t>
            </a:r>
          </a:p>
          <a:p>
            <a:r>
              <a:rPr lang="cs-CZ" sz="2400" dirty="0"/>
              <a:t>GET_STATUS – return </a:t>
            </a:r>
            <a:r>
              <a:rPr lang="cs-CZ" sz="2400" dirty="0" err="1"/>
              <a:t>Life</a:t>
            </a:r>
            <a:r>
              <a:rPr lang="cs-CZ" sz="2400" dirty="0"/>
              <a:t> </a:t>
            </a:r>
            <a:r>
              <a:rPr lang="cs-CZ" sz="2400" dirty="0" err="1"/>
              <a:t>Cycle</a:t>
            </a:r>
            <a:r>
              <a:rPr lang="cs-CZ" sz="2400" dirty="0"/>
              <a:t> status</a:t>
            </a:r>
          </a:p>
          <a:p>
            <a:r>
              <a:rPr lang="cs-CZ" sz="2400" dirty="0"/>
              <a:t>INSTALL – </a:t>
            </a:r>
            <a:r>
              <a:rPr lang="cs-CZ" sz="2400" dirty="0" err="1"/>
              <a:t>initiate</a:t>
            </a:r>
            <a:r>
              <a:rPr lang="cs-CZ" sz="2400" dirty="0"/>
              <a:t> </a:t>
            </a:r>
            <a:r>
              <a:rPr lang="cs-CZ" sz="2400" dirty="0" err="1"/>
              <a:t>installation</a:t>
            </a:r>
            <a:r>
              <a:rPr lang="cs-CZ" sz="2400" dirty="0"/>
              <a:t>, </a:t>
            </a:r>
            <a:r>
              <a:rPr lang="cs-CZ" sz="2400" dirty="0" err="1"/>
              <a:t>typically</a:t>
            </a:r>
            <a:r>
              <a:rPr lang="cs-CZ" sz="2400" dirty="0"/>
              <a:t> (</a:t>
            </a:r>
            <a:r>
              <a:rPr lang="cs-CZ" sz="2400" dirty="0" err="1"/>
              <a:t>JavaCard</a:t>
            </a:r>
            <a:r>
              <a:rPr lang="cs-CZ" sz="2400" dirty="0"/>
              <a:t>) applet</a:t>
            </a:r>
          </a:p>
          <a:p>
            <a:r>
              <a:rPr lang="cs-CZ" sz="2400" dirty="0"/>
              <a:t>LOAD – </a:t>
            </a:r>
            <a:r>
              <a:rPr lang="cs-CZ" sz="2400" dirty="0" err="1"/>
              <a:t>upload</a:t>
            </a:r>
            <a:r>
              <a:rPr lang="cs-CZ" sz="2400" dirty="0"/>
              <a:t> </a:t>
            </a:r>
            <a:r>
              <a:rPr lang="cs-CZ" sz="2400" dirty="0" err="1"/>
              <a:t>file</a:t>
            </a:r>
            <a:r>
              <a:rPr lang="cs-CZ" sz="2400" dirty="0"/>
              <a:t> </a:t>
            </a:r>
            <a:r>
              <a:rPr lang="cs-CZ" sz="2400" dirty="0" err="1"/>
              <a:t>from</a:t>
            </a:r>
            <a:r>
              <a:rPr lang="cs-CZ" sz="2400" dirty="0"/>
              <a:t> PC to </a:t>
            </a:r>
            <a:r>
              <a:rPr lang="cs-CZ" sz="2400" dirty="0" err="1"/>
              <a:t>smart</a:t>
            </a:r>
            <a:r>
              <a:rPr lang="cs-CZ" sz="2400" dirty="0"/>
              <a:t> </a:t>
            </a:r>
            <a:r>
              <a:rPr lang="cs-CZ" sz="2400" dirty="0" err="1"/>
              <a:t>card</a:t>
            </a:r>
            <a:r>
              <a:rPr lang="cs-CZ" sz="2400" dirty="0"/>
              <a:t>, </a:t>
            </a:r>
            <a:r>
              <a:rPr lang="cs-CZ" sz="2400" dirty="0" err="1"/>
              <a:t>e.g</a:t>
            </a:r>
            <a:r>
              <a:rPr lang="cs-CZ" sz="2400" dirty="0"/>
              <a:t>. </a:t>
            </a:r>
            <a:r>
              <a:rPr lang="cs-CZ" sz="2400" dirty="0" err="1"/>
              <a:t>JavaCard</a:t>
            </a:r>
            <a:r>
              <a:rPr lang="cs-CZ" sz="2400" dirty="0"/>
              <a:t> cap </a:t>
            </a:r>
            <a:r>
              <a:rPr lang="cs-CZ" sz="2400" dirty="0" err="1"/>
              <a:t>file</a:t>
            </a:r>
            <a:endParaRPr lang="cs-CZ" sz="2400" dirty="0"/>
          </a:p>
          <a:p>
            <a:r>
              <a:rPr lang="cs-CZ" sz="2400" dirty="0"/>
              <a:t>PUT_KEY – update </a:t>
            </a:r>
            <a:r>
              <a:rPr lang="cs-CZ" sz="2400" dirty="0" err="1"/>
              <a:t>value</a:t>
            </a:r>
            <a:r>
              <a:rPr lang="cs-CZ" sz="2400" dirty="0"/>
              <a:t> </a:t>
            </a:r>
            <a:r>
              <a:rPr lang="cs-CZ" sz="2400" dirty="0" err="1"/>
              <a:t>of</a:t>
            </a:r>
            <a:r>
              <a:rPr lang="cs-CZ" sz="2400" dirty="0"/>
              <a:t> </a:t>
            </a:r>
            <a:r>
              <a:rPr lang="cs-CZ" sz="2400" dirty="0" err="1"/>
              <a:t>specified</a:t>
            </a:r>
            <a:r>
              <a:rPr lang="cs-CZ" sz="2400" dirty="0"/>
              <a:t> </a:t>
            </a:r>
            <a:r>
              <a:rPr lang="cs-CZ" sz="2400" dirty="0" err="1"/>
              <a:t>key</a:t>
            </a:r>
            <a:endParaRPr lang="cs-CZ" sz="24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spTree>
    <p:extLst>
      <p:ext uri="{BB962C8B-B14F-4D97-AF65-F5344CB8AC3E}">
        <p14:creationId xmlns:p14="http://schemas.microsoft.com/office/powerpoint/2010/main" val="3369904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4014" y="1559895"/>
            <a:ext cx="3909350" cy="5159474"/>
          </a:xfrm>
          <a:prstGeom prst="rect">
            <a:avLst/>
          </a:prstGeom>
        </p:spPr>
      </p:pic>
      <p:sp>
        <p:nvSpPr>
          <p:cNvPr id="2" name="Nadpis 1"/>
          <p:cNvSpPr>
            <a:spLocks noGrp="1"/>
          </p:cNvSpPr>
          <p:nvPr>
            <p:ph type="title"/>
          </p:nvPr>
        </p:nvSpPr>
        <p:spPr/>
        <p:txBody>
          <a:bodyPr/>
          <a:lstStyle/>
          <a:p>
            <a:r>
              <a:rPr lang="en-US" dirty="0"/>
              <a:t>Card Production Life Cycle (CPLC)</a:t>
            </a:r>
            <a:endParaRPr lang="cs-CZ" dirty="0"/>
          </a:p>
        </p:txBody>
      </p:sp>
      <p:sp>
        <p:nvSpPr>
          <p:cNvPr id="3" name="Zástupný symbol pro obsah 2"/>
          <p:cNvSpPr>
            <a:spLocks noGrp="1"/>
          </p:cNvSpPr>
          <p:nvPr>
            <p:ph idx="1"/>
          </p:nvPr>
        </p:nvSpPr>
        <p:spPr/>
        <p:txBody>
          <a:bodyPr/>
          <a:lstStyle/>
          <a:p>
            <a:r>
              <a:rPr lang="en-US" dirty="0"/>
              <a:t>Manufacturing metadata</a:t>
            </a:r>
          </a:p>
          <a:p>
            <a:r>
              <a:rPr lang="en-US" dirty="0"/>
              <a:t>Dates (OS, chip)</a:t>
            </a:r>
          </a:p>
          <a:p>
            <a:r>
              <a:rPr lang="en-US" dirty="0"/>
              <a:t>Circuit serial number</a:t>
            </a:r>
          </a:p>
          <a:p>
            <a:r>
              <a:rPr lang="en-US" dirty="0"/>
              <a:t>(not mandatory)</a:t>
            </a:r>
          </a:p>
          <a:p>
            <a:r>
              <a:rPr lang="en-US" dirty="0" err="1"/>
              <a:t>GlobalPlatform</a:t>
            </a:r>
            <a:r>
              <a:rPr lang="en-US" dirty="0"/>
              <a:t> APDU</a:t>
            </a:r>
          </a:p>
          <a:p>
            <a:pPr lvl="1"/>
            <a:r>
              <a:rPr lang="en-US" dirty="0"/>
              <a:t>80 CA 9F 7F 00</a:t>
            </a:r>
          </a:p>
          <a:p>
            <a:pPr lvl="1"/>
            <a:r>
              <a:rPr lang="en-US" dirty="0" err="1"/>
              <a:t>gppro</a:t>
            </a:r>
            <a:r>
              <a:rPr lang="en-US" dirty="0"/>
              <a:t> --info</a:t>
            </a:r>
          </a:p>
          <a:p>
            <a:r>
              <a:rPr lang="en-US" dirty="0"/>
              <a:t>ISO7816 APDU</a:t>
            </a:r>
          </a:p>
          <a:p>
            <a:pPr lvl="1"/>
            <a:r>
              <a:rPr lang="en-US" dirty="0"/>
              <a:t>00 CA 9F 7F 00</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Tree>
    <p:custDataLst>
      <p:tags r:id="rId1"/>
    </p:custDataLst>
    <p:extLst>
      <p:ext uri="{BB962C8B-B14F-4D97-AF65-F5344CB8AC3E}">
        <p14:creationId xmlns:p14="http://schemas.microsoft.com/office/powerpoint/2010/main" val="2418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F1D-FBB3-4A00-87E7-B78DE1E7B8FE}"/>
              </a:ext>
            </a:extLst>
          </p:cNvPr>
          <p:cNvSpPr>
            <a:spLocks noGrp="1"/>
          </p:cNvSpPr>
          <p:nvPr>
            <p:ph type="title"/>
          </p:nvPr>
        </p:nvSpPr>
        <p:spPr/>
        <p:txBody>
          <a:bodyPr/>
          <a:lstStyle/>
          <a:p>
            <a:r>
              <a:rPr lang="en-US" dirty="0"/>
              <a:t>Example CPLC results from several G&amp;D cards</a:t>
            </a:r>
          </a:p>
        </p:txBody>
      </p:sp>
      <p:pic>
        <p:nvPicPr>
          <p:cNvPr id="7" name="Content Placeholder 6" descr="A picture containing indoor, table, group, white&#10;&#10;Description automatically generated">
            <a:extLst>
              <a:ext uri="{FF2B5EF4-FFF2-40B4-BE49-F238E27FC236}">
                <a16:creationId xmlns:a16="http://schemas.microsoft.com/office/drawing/2014/main" id="{7C690D05-6C60-4AF5-90F6-E389C7344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78" y="1916832"/>
            <a:ext cx="11936243" cy="2880320"/>
          </a:xfrm>
        </p:spPr>
      </p:pic>
      <p:sp>
        <p:nvSpPr>
          <p:cNvPr id="4" name="Slide Number Placeholder 3">
            <a:extLst>
              <a:ext uri="{FF2B5EF4-FFF2-40B4-BE49-F238E27FC236}">
                <a16:creationId xmlns:a16="http://schemas.microsoft.com/office/drawing/2014/main" id="{9403367E-8B49-4A0A-B6F5-803467F31AD6}"/>
              </a:ext>
            </a:extLst>
          </p:cNvPr>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
        <p:nvSpPr>
          <p:cNvPr id="5" name="Footer Placeholder 4">
            <a:extLst>
              <a:ext uri="{FF2B5EF4-FFF2-40B4-BE49-F238E27FC236}">
                <a16:creationId xmlns:a16="http://schemas.microsoft.com/office/drawing/2014/main" id="{8CF108CB-C0BD-4DFD-8542-11284FE6FB1A}"/>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23870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9278-1094-47E3-A04D-3F0403FFE2D9}"/>
              </a:ext>
            </a:extLst>
          </p:cNvPr>
          <p:cNvSpPr>
            <a:spLocks noGrp="1"/>
          </p:cNvSpPr>
          <p:nvPr>
            <p:ph type="title"/>
          </p:nvPr>
        </p:nvSpPr>
        <p:spPr/>
        <p:txBody>
          <a:bodyPr/>
          <a:lstStyle/>
          <a:p>
            <a:endParaRPr lang="en-US"/>
          </a:p>
        </p:txBody>
      </p:sp>
      <p:pic>
        <p:nvPicPr>
          <p:cNvPr id="7" name="Content Placeholder 6" descr="Graphical user interface, diagram&#10;&#10;Description automatically generated">
            <a:extLst>
              <a:ext uri="{FF2B5EF4-FFF2-40B4-BE49-F238E27FC236}">
                <a16:creationId xmlns:a16="http://schemas.microsoft.com/office/drawing/2014/main" id="{51D3E202-3DBC-455F-A59A-2131FBFCB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0" y="2492896"/>
            <a:ext cx="11866256" cy="2664296"/>
          </a:xfrm>
        </p:spPr>
      </p:pic>
      <p:sp>
        <p:nvSpPr>
          <p:cNvPr id="4" name="Slide Number Placeholder 3">
            <a:extLst>
              <a:ext uri="{FF2B5EF4-FFF2-40B4-BE49-F238E27FC236}">
                <a16:creationId xmlns:a16="http://schemas.microsoft.com/office/drawing/2014/main" id="{78A75BD7-3C6C-4E13-910D-2181C1AD4867}"/>
              </a:ext>
            </a:extLst>
          </p:cNvPr>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sp>
        <p:nvSpPr>
          <p:cNvPr id="5" name="Footer Placeholder 4">
            <a:extLst>
              <a:ext uri="{FF2B5EF4-FFF2-40B4-BE49-F238E27FC236}">
                <a16:creationId xmlns:a16="http://schemas.microsoft.com/office/drawing/2014/main" id="{8B81279A-D5B1-4ECC-B339-1792331B13EE}"/>
              </a:ext>
            </a:extLst>
          </p:cNvPr>
          <p:cNvSpPr>
            <a:spLocks noGrp="1"/>
          </p:cNvSpPr>
          <p:nvPr>
            <p:ph type="ftr" sz="quarter" idx="3"/>
          </p:nvPr>
        </p:nvSpPr>
        <p:spPr/>
        <p:txBody>
          <a:bodyPr/>
          <a:lstStyle/>
          <a:p>
            <a:r>
              <a:rPr lang="en-US"/>
              <a:t>| PV204 JavaCard - programming secure elements</a:t>
            </a:r>
            <a:endParaRPr lang="cs-CZ" dirty="0"/>
          </a:p>
        </p:txBody>
      </p:sp>
      <p:sp>
        <p:nvSpPr>
          <p:cNvPr id="3" name="Rectangle: Rounded Corners 2">
            <a:extLst>
              <a:ext uri="{FF2B5EF4-FFF2-40B4-BE49-F238E27FC236}">
                <a16:creationId xmlns:a16="http://schemas.microsoft.com/office/drawing/2014/main" id="{68028772-A124-33D0-2307-045BBE5466C6}"/>
              </a:ext>
            </a:extLst>
          </p:cNvPr>
          <p:cNvSpPr/>
          <p:nvPr/>
        </p:nvSpPr>
        <p:spPr>
          <a:xfrm>
            <a:off x="263352" y="4005064"/>
            <a:ext cx="3024336" cy="792088"/>
          </a:xfrm>
          <a:prstGeom prst="roundRect">
            <a:avLst/>
          </a:prstGeom>
          <a:noFill/>
          <a:ln w="508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6D8579-3CAC-0F01-F03A-B76CF5DC0A1B}"/>
              </a:ext>
            </a:extLst>
          </p:cNvPr>
          <p:cNvSpPr txBox="1"/>
          <p:nvPr/>
        </p:nvSpPr>
        <p:spPr>
          <a:xfrm>
            <a:off x="935568" y="4869160"/>
            <a:ext cx="1313180" cy="369332"/>
          </a:xfrm>
          <a:prstGeom prst="rect">
            <a:avLst/>
          </a:prstGeom>
          <a:noFill/>
        </p:spPr>
        <p:txBody>
          <a:bodyPr wrap="none" rtlCol="0">
            <a:spAutoFit/>
          </a:bodyPr>
          <a:lstStyle/>
          <a:p>
            <a:r>
              <a:rPr lang="en-US" b="1" dirty="0">
                <a:solidFill>
                  <a:srgbClr val="92D050"/>
                </a:solidFill>
              </a:rPr>
              <a:t>Next week</a:t>
            </a:r>
          </a:p>
        </p:txBody>
      </p:sp>
    </p:spTree>
    <p:extLst>
      <p:ext uri="{BB962C8B-B14F-4D97-AF65-F5344CB8AC3E}">
        <p14:creationId xmlns:p14="http://schemas.microsoft.com/office/powerpoint/2010/main" val="23482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GlobalPlatform</a:t>
            </a:r>
            <a:r>
              <a:rPr lang="en-US" dirty="0"/>
              <a:t> package/applet upload - SCP </a:t>
            </a:r>
            <a:endParaRPr lang="cs-CZ" dirty="0"/>
          </a:p>
        </p:txBody>
      </p:sp>
      <p:sp>
        <p:nvSpPr>
          <p:cNvPr id="3" name="Zástupný symbol pro obsah 2"/>
          <p:cNvSpPr>
            <a:spLocks noGrp="1"/>
          </p:cNvSpPr>
          <p:nvPr>
            <p:ph idx="1"/>
          </p:nvPr>
        </p:nvSpPr>
        <p:spPr/>
        <p:txBody>
          <a:bodyPr/>
          <a:lstStyle/>
          <a:p>
            <a:pPr marL="514350" indent="-514350">
              <a:buFont typeface="+mj-lt"/>
              <a:buAutoNum type="alphaUcPeriod"/>
            </a:pPr>
            <a:r>
              <a:rPr lang="en-US" dirty="0"/>
              <a:t>Security domain selection</a:t>
            </a:r>
          </a:p>
          <a:p>
            <a:pPr marL="514350" indent="-514350">
              <a:buFont typeface="+mj-lt"/>
              <a:buAutoNum type="alphaUcPeriod"/>
            </a:pPr>
            <a:r>
              <a:rPr lang="en-US" dirty="0"/>
              <a:t>Secure channel establishment (SCP) – security domain</a:t>
            </a:r>
            <a:endParaRPr lang="cs-CZ" dirty="0"/>
          </a:p>
          <a:p>
            <a:pPr marL="514350" indent="-514350">
              <a:buFont typeface="+mj-lt"/>
              <a:buAutoNum type="alphaUcPeriod"/>
            </a:pPr>
            <a:r>
              <a:rPr lang="en-US" dirty="0"/>
              <a:t>Package (cap file) upload</a:t>
            </a:r>
          </a:p>
          <a:p>
            <a:pPr lvl="1"/>
            <a:r>
              <a:rPr lang="en-US" dirty="0"/>
              <a:t>Local upload in trusted environment</a:t>
            </a:r>
          </a:p>
          <a:p>
            <a:pPr lvl="1"/>
            <a:r>
              <a:rPr lang="en-US" dirty="0"/>
              <a:t>Remote upload with relayed secure channel </a:t>
            </a:r>
          </a:p>
          <a:p>
            <a:pPr marL="514350" indent="-514350">
              <a:buFont typeface="+mj-lt"/>
              <a:buAutoNum type="alphaUcPeriod"/>
            </a:pPr>
            <a:r>
              <a:rPr lang="en-US" dirty="0"/>
              <a:t>Applet installation</a:t>
            </a:r>
          </a:p>
          <a:p>
            <a:pPr lvl="1"/>
            <a:r>
              <a:rPr lang="en-US" dirty="0"/>
              <a:t>Separate instance from package binary with unique AID</a:t>
            </a:r>
          </a:p>
          <a:p>
            <a:pPr lvl="1"/>
            <a:r>
              <a:rPr lang="en-US" dirty="0"/>
              <a:t>Applet privileges and other parameters passed</a:t>
            </a:r>
          </a:p>
          <a:p>
            <a:pPr lvl="1"/>
            <a:r>
              <a:rPr lang="en-US" dirty="0"/>
              <a:t>Applet specific installation data passed</a:t>
            </a:r>
          </a:p>
          <a:p>
            <a:r>
              <a:rPr lang="en-US" b="1" dirty="0" err="1">
                <a:latin typeface="Courier New" panose="02070309020205020404" pitchFamily="49" charset="0"/>
                <a:cs typeface="Courier New" panose="02070309020205020404" pitchFamily="49" charset="0"/>
              </a:rPr>
              <a:t>gp</a:t>
            </a:r>
            <a:r>
              <a:rPr lang="en-US" b="1" dirty="0">
                <a:latin typeface="Courier New" panose="02070309020205020404" pitchFamily="49" charset="0"/>
                <a:cs typeface="Courier New" panose="02070309020205020404" pitchFamily="49" charset="0"/>
              </a:rPr>
              <a:t> --install </a:t>
            </a:r>
            <a:r>
              <a:rPr lang="en-US" b="1" dirty="0" err="1">
                <a:latin typeface="Courier New" panose="02070309020205020404" pitchFamily="49" charset="0"/>
                <a:cs typeface="Courier New" panose="02070309020205020404" pitchFamily="49" charset="0"/>
              </a:rPr>
              <a:t>file_with_applet.cap</a:t>
            </a:r>
            <a:endParaRPr lang="en-US" b="1" dirty="0">
              <a:latin typeface="Courier New" panose="02070309020205020404" pitchFamily="49" charset="0"/>
              <a:cs typeface="Courier New" panose="02070309020205020404" pitchFamily="49" charset="0"/>
            </a:endParaRP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pic>
        <p:nvPicPr>
          <p:cNvPr id="6"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776520" y="200281"/>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8103" y="39099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00545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1612-9AA6-4E22-954B-AFB55101EF17}"/>
              </a:ext>
            </a:extLst>
          </p:cNvPr>
          <p:cNvSpPr>
            <a:spLocks noGrp="1"/>
          </p:cNvSpPr>
          <p:nvPr>
            <p:ph type="title"/>
          </p:nvPr>
        </p:nvSpPr>
        <p:spPr>
          <a:xfrm>
            <a:off x="670984" y="908720"/>
            <a:ext cx="7729272" cy="792088"/>
          </a:xfrm>
        </p:spPr>
        <p:txBody>
          <a:bodyPr/>
          <a:lstStyle/>
          <a:p>
            <a:r>
              <a:rPr lang="en-US" dirty="0" err="1"/>
              <a:t>GlobalPlatform</a:t>
            </a:r>
            <a:r>
              <a:rPr lang="en-US" dirty="0"/>
              <a:t> package/applet upload - Data Authentication Pattern (DAP)</a:t>
            </a:r>
            <a:endParaRPr lang="cs-CZ" dirty="0"/>
          </a:p>
        </p:txBody>
      </p:sp>
      <p:sp>
        <p:nvSpPr>
          <p:cNvPr id="3" name="Content Placeholder 2">
            <a:extLst>
              <a:ext uri="{FF2B5EF4-FFF2-40B4-BE49-F238E27FC236}">
                <a16:creationId xmlns:a16="http://schemas.microsoft.com/office/drawing/2014/main" id="{ABAD2FC3-7003-4DDC-A0BC-4A79C54C8C88}"/>
              </a:ext>
            </a:extLst>
          </p:cNvPr>
          <p:cNvSpPr>
            <a:spLocks noGrp="1"/>
          </p:cNvSpPr>
          <p:nvPr>
            <p:ph idx="1"/>
          </p:nvPr>
        </p:nvSpPr>
        <p:spPr/>
        <p:txBody>
          <a:bodyPr/>
          <a:lstStyle/>
          <a:p>
            <a:r>
              <a:rPr lang="cs-CZ" dirty="0" err="1"/>
              <a:t>Generate</a:t>
            </a:r>
            <a:r>
              <a:rPr lang="cs-CZ" dirty="0"/>
              <a:t> </a:t>
            </a:r>
            <a:r>
              <a:rPr lang="en-US" dirty="0"/>
              <a:t>cap signing keypair (RSA, OpenSSL)</a:t>
            </a:r>
          </a:p>
          <a:p>
            <a:r>
              <a:rPr lang="cs-CZ" dirty="0"/>
              <a:t>Sign applet</a:t>
            </a:r>
            <a:r>
              <a:rPr lang="en-US" dirty="0"/>
              <a:t> (file with cap, </a:t>
            </a:r>
            <a:r>
              <a:rPr lang="en-US" dirty="0" err="1"/>
              <a:t>capfile</a:t>
            </a:r>
            <a:r>
              <a:rPr lang="en-US" dirty="0"/>
              <a:t> tool)</a:t>
            </a:r>
          </a:p>
          <a:p>
            <a:r>
              <a:rPr lang="en-US" dirty="0"/>
              <a:t>C</a:t>
            </a:r>
            <a:r>
              <a:rPr lang="cs-CZ" dirty="0" err="1"/>
              <a:t>reate</a:t>
            </a:r>
            <a:r>
              <a:rPr lang="cs-CZ" dirty="0"/>
              <a:t> </a:t>
            </a:r>
            <a:r>
              <a:rPr lang="en-US" dirty="0"/>
              <a:t>policy domain (</a:t>
            </a:r>
            <a:r>
              <a:rPr lang="cs-CZ" dirty="0"/>
              <a:t>SSD</a:t>
            </a:r>
            <a:r>
              <a:rPr lang="en-US" dirty="0"/>
              <a:t>) with </a:t>
            </a:r>
            <a:r>
              <a:rPr lang="en-US" sz="2800" dirty="0" err="1"/>
              <a:t>MandatedDAPVerification</a:t>
            </a:r>
            <a:endParaRPr lang="en-US" dirty="0"/>
          </a:p>
          <a:p>
            <a:r>
              <a:rPr lang="en-US" dirty="0"/>
              <a:t>Set personalization keys for the SSD (secret symmetric crypto keys)</a:t>
            </a:r>
          </a:p>
          <a:p>
            <a:r>
              <a:rPr lang="en-US" dirty="0"/>
              <a:t>Upload verification key for this domain (</a:t>
            </a:r>
            <a:r>
              <a:rPr lang="cs-CZ" dirty="0" err="1"/>
              <a:t>key</a:t>
            </a:r>
            <a:r>
              <a:rPr lang="cs-CZ" dirty="0"/>
              <a:t> </a:t>
            </a:r>
            <a:r>
              <a:rPr lang="cs-CZ" dirty="0" err="1"/>
              <a:t>version</a:t>
            </a:r>
            <a:r>
              <a:rPr lang="cs-CZ" dirty="0"/>
              <a:t> 0x73</a:t>
            </a:r>
            <a:r>
              <a:rPr lang="en-US" dirty="0"/>
              <a:t>, public key of your signing keypair)</a:t>
            </a:r>
          </a:p>
          <a:p>
            <a:r>
              <a:rPr lang="en-US" dirty="0"/>
              <a:t>Verify that SSD is prepared (DOM, </a:t>
            </a:r>
            <a:r>
              <a:rPr lang="en-US" dirty="0" err="1"/>
              <a:t>DAPVerification</a:t>
            </a:r>
            <a:r>
              <a:rPr lang="en-US" dirty="0"/>
              <a:t> </a:t>
            </a:r>
            <a:r>
              <a:rPr lang="en-US" dirty="0" err="1"/>
              <a:t>privilage</a:t>
            </a:r>
            <a:r>
              <a:rPr lang="en-US" dirty="0"/>
              <a:t>)</a:t>
            </a:r>
          </a:p>
          <a:p>
            <a:r>
              <a:rPr lang="en-US" dirty="0"/>
              <a:t>Upload signed applet (*.cap file)</a:t>
            </a:r>
          </a:p>
          <a:p>
            <a:r>
              <a:rPr lang="cs-CZ" sz="2400" dirty="0">
                <a:hlinkClick r:id="rId2"/>
              </a:rPr>
              <a:t>https://github.com/martinpaljak/GlobalPlatformPro/blob/next/tests/sce70.sh</a:t>
            </a:r>
            <a:endParaRPr lang="en-US" sz="2400" dirty="0"/>
          </a:p>
          <a:p>
            <a:endParaRPr lang="en-US" dirty="0"/>
          </a:p>
          <a:p>
            <a:endParaRPr lang="cs-CZ" dirty="0"/>
          </a:p>
        </p:txBody>
      </p:sp>
      <p:sp>
        <p:nvSpPr>
          <p:cNvPr id="4" name="Slide Number Placeholder 3">
            <a:extLst>
              <a:ext uri="{FF2B5EF4-FFF2-40B4-BE49-F238E27FC236}">
                <a16:creationId xmlns:a16="http://schemas.microsoft.com/office/drawing/2014/main" id="{EF0C3519-578D-49F1-A390-D8E3104B9A5A}"/>
              </a:ext>
            </a:extLst>
          </p:cNvPr>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
        <p:nvSpPr>
          <p:cNvPr id="5" name="Footer Placeholder 4">
            <a:extLst>
              <a:ext uri="{FF2B5EF4-FFF2-40B4-BE49-F238E27FC236}">
                <a16:creationId xmlns:a16="http://schemas.microsoft.com/office/drawing/2014/main" id="{E45F8932-151D-43D6-9E19-46D49D4295FA}"/>
              </a:ext>
            </a:extLst>
          </p:cNvPr>
          <p:cNvSpPr>
            <a:spLocks noGrp="1"/>
          </p:cNvSpPr>
          <p:nvPr>
            <p:ph type="ftr" sz="quarter" idx="3"/>
          </p:nvPr>
        </p:nvSpPr>
        <p:spPr/>
        <p:txBody>
          <a:bodyPr/>
          <a:lstStyle/>
          <a:p>
            <a:r>
              <a:rPr lang="en-US"/>
              <a:t>| PV204 JavaCard - programming secure elements</a:t>
            </a:r>
            <a:endParaRPr lang="cs-CZ" dirty="0"/>
          </a:p>
        </p:txBody>
      </p:sp>
      <p:pic>
        <p:nvPicPr>
          <p:cNvPr id="6" name="Picture 3" descr="server">
            <a:extLst>
              <a:ext uri="{FF2B5EF4-FFF2-40B4-BE49-F238E27FC236}">
                <a16:creationId xmlns:a16="http://schemas.microsoft.com/office/drawing/2014/main" id="{1CA5DB58-5613-4A43-571B-261895EC391E}"/>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776520" y="200281"/>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4D370814-5B15-A0F7-D3B4-2075AD1B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8103" y="39099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087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881-D4B2-58C0-4EB1-CC2D92B2CE20}"/>
              </a:ext>
            </a:extLst>
          </p:cNvPr>
          <p:cNvSpPr>
            <a:spLocks noGrp="1"/>
          </p:cNvSpPr>
          <p:nvPr>
            <p:ph type="title"/>
          </p:nvPr>
        </p:nvSpPr>
        <p:spPr/>
        <p:txBody>
          <a:bodyPr/>
          <a:lstStyle/>
          <a:p>
            <a:r>
              <a:rPr lang="en-US" dirty="0" err="1"/>
              <a:t>GlobalPlatformPro</a:t>
            </a:r>
            <a:r>
              <a:rPr lang="en-US" dirty="0"/>
              <a:t> – DAP example</a:t>
            </a:r>
          </a:p>
        </p:txBody>
      </p:sp>
      <p:sp>
        <p:nvSpPr>
          <p:cNvPr id="3" name="Content Placeholder 2">
            <a:extLst>
              <a:ext uri="{FF2B5EF4-FFF2-40B4-BE49-F238E27FC236}">
                <a16:creationId xmlns:a16="http://schemas.microsoft.com/office/drawing/2014/main" id="{11A9E21B-FA0B-77EC-3A22-F45215CCFB09}"/>
              </a:ext>
            </a:extLst>
          </p:cNvPr>
          <p:cNvSpPr>
            <a:spLocks noGrp="1"/>
          </p:cNvSpPr>
          <p:nvPr>
            <p:ph idx="1"/>
          </p:nvPr>
        </p:nvSpPr>
        <p:spPr/>
        <p:txBody>
          <a:bodyPr/>
          <a:lstStyle/>
          <a:p>
            <a:r>
              <a:rPr lang="en-US" sz="1800" dirty="0"/>
              <a:t>// Sign cap file</a:t>
            </a:r>
          </a:p>
          <a:p>
            <a:r>
              <a:rPr lang="en-US" sz="1800" dirty="0"/>
              <a:t>java -jar capfile.jar -s </a:t>
            </a:r>
            <a:r>
              <a:rPr lang="en-US" sz="1800" dirty="0" err="1"/>
              <a:t>priv.pem</a:t>
            </a:r>
            <a:r>
              <a:rPr lang="en-US" sz="1800" dirty="0"/>
              <a:t> </a:t>
            </a:r>
            <a:r>
              <a:rPr lang="en-US" sz="1800" dirty="0" err="1"/>
              <a:t>file.cap</a:t>
            </a:r>
            <a:endParaRPr lang="en-US" sz="1800" dirty="0"/>
          </a:p>
          <a:p>
            <a:r>
              <a:rPr lang="en-US" sz="1800" dirty="0"/>
              <a:t>// Create policy domain with dap verification (</a:t>
            </a:r>
            <a:r>
              <a:rPr lang="en-US" sz="1800" dirty="0" err="1"/>
              <a:t>DAPVerification</a:t>
            </a:r>
            <a:r>
              <a:rPr lang="en-US" sz="1800" dirty="0"/>
              <a:t>) - will contain public key and will be used to authorize cap loading</a:t>
            </a:r>
          </a:p>
          <a:p>
            <a:r>
              <a:rPr lang="en-US" sz="1800" dirty="0"/>
              <a:t>set DOM5=050505050505</a:t>
            </a:r>
          </a:p>
          <a:p>
            <a:r>
              <a:rPr lang="en-US" sz="1800" dirty="0" err="1"/>
              <a:t>gp</a:t>
            </a:r>
            <a:r>
              <a:rPr lang="en-US" sz="1800" dirty="0"/>
              <a:t> -key default -domain %DOM5% -</a:t>
            </a:r>
            <a:r>
              <a:rPr lang="en-US" sz="1800" dirty="0" err="1"/>
              <a:t>privs</a:t>
            </a:r>
            <a:r>
              <a:rPr lang="en-US" sz="1800" dirty="0"/>
              <a:t> </a:t>
            </a:r>
            <a:r>
              <a:rPr lang="en-US" sz="1800" dirty="0" err="1"/>
              <a:t>MandatedDAPVerification</a:t>
            </a:r>
            <a:r>
              <a:rPr lang="en-US" sz="1800" dirty="0"/>
              <a:t> </a:t>
            </a:r>
          </a:p>
          <a:p>
            <a:r>
              <a:rPr lang="en-US" sz="1800" dirty="0"/>
              <a:t>// Lock with visa2 KDF</a:t>
            </a:r>
          </a:p>
          <a:p>
            <a:r>
              <a:rPr lang="en-US" sz="1800" dirty="0" err="1"/>
              <a:t>gp</a:t>
            </a:r>
            <a:r>
              <a:rPr lang="en-US" sz="1800" dirty="0"/>
              <a:t> -connect %DOM5% -key default -lock </a:t>
            </a:r>
            <a:r>
              <a:rPr lang="en-US" sz="1800" dirty="0" err="1"/>
              <a:t>emv:default</a:t>
            </a:r>
            <a:endParaRPr lang="en-US" sz="1800" dirty="0"/>
          </a:p>
          <a:p>
            <a:r>
              <a:rPr lang="en-US" sz="1800" dirty="0"/>
              <a:t>// Put pub key</a:t>
            </a:r>
          </a:p>
          <a:p>
            <a:r>
              <a:rPr lang="en-US" sz="1800" dirty="0" err="1"/>
              <a:t>gp</a:t>
            </a:r>
            <a:r>
              <a:rPr lang="en-US" sz="1800" dirty="0"/>
              <a:t> -connect %DOM5% --put-key </a:t>
            </a:r>
            <a:r>
              <a:rPr lang="en-US" sz="1800" dirty="0" err="1"/>
              <a:t>pub.pem</a:t>
            </a:r>
            <a:r>
              <a:rPr lang="en-US" sz="1800" dirty="0"/>
              <a:t> --new-</a:t>
            </a:r>
            <a:r>
              <a:rPr lang="en-US" sz="1800" dirty="0" err="1"/>
              <a:t>keyver</a:t>
            </a:r>
            <a:r>
              <a:rPr lang="en-US" sz="1800" dirty="0"/>
              <a:t> 0x73 -key </a:t>
            </a:r>
            <a:r>
              <a:rPr lang="en-US" sz="1800" dirty="0" err="1"/>
              <a:t>emv:default</a:t>
            </a:r>
            <a:endParaRPr lang="en-US" sz="1800" dirty="0"/>
          </a:p>
          <a:p>
            <a:r>
              <a:rPr lang="en-US" sz="1800" dirty="0"/>
              <a:t>// Try to install unsigned cap files (shall fail)</a:t>
            </a:r>
          </a:p>
          <a:p>
            <a:r>
              <a:rPr lang="en-US" sz="1800" dirty="0" err="1"/>
              <a:t>gp</a:t>
            </a:r>
            <a:r>
              <a:rPr lang="en-US" sz="1800" dirty="0"/>
              <a:t> -key default --sha256 --install </a:t>
            </a:r>
            <a:r>
              <a:rPr lang="en-US" sz="1800" dirty="0" err="1"/>
              <a:t>file_unsigned.cap</a:t>
            </a:r>
            <a:endParaRPr lang="en-US" sz="1800" dirty="0"/>
          </a:p>
          <a:p>
            <a:r>
              <a:rPr lang="en-US" sz="1800" dirty="0"/>
              <a:t>// Load applet into ISD with DAP policy domain used</a:t>
            </a:r>
          </a:p>
          <a:p>
            <a:r>
              <a:rPr lang="en-US" sz="1800" dirty="0" err="1"/>
              <a:t>gp</a:t>
            </a:r>
            <a:r>
              <a:rPr lang="en-US" sz="1800" dirty="0"/>
              <a:t> -key default --sha256 --install </a:t>
            </a:r>
            <a:r>
              <a:rPr lang="en-US" sz="1800" dirty="0" err="1"/>
              <a:t>file.cap</a:t>
            </a:r>
            <a:r>
              <a:rPr lang="en-US" sz="1800" dirty="0"/>
              <a:t> --dap-domain %DOM5%</a:t>
            </a:r>
          </a:p>
          <a:p>
            <a:endParaRPr lang="en-US" sz="1800" dirty="0"/>
          </a:p>
        </p:txBody>
      </p:sp>
      <p:sp>
        <p:nvSpPr>
          <p:cNvPr id="4" name="Slide Number Placeholder 3">
            <a:extLst>
              <a:ext uri="{FF2B5EF4-FFF2-40B4-BE49-F238E27FC236}">
                <a16:creationId xmlns:a16="http://schemas.microsoft.com/office/drawing/2014/main" id="{0A806435-7F31-91A8-9C3B-194B9EFFA63C}"/>
              </a:ext>
            </a:extLst>
          </p:cNvPr>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
        <p:nvSpPr>
          <p:cNvPr id="5" name="Footer Placeholder 4">
            <a:extLst>
              <a:ext uri="{FF2B5EF4-FFF2-40B4-BE49-F238E27FC236}">
                <a16:creationId xmlns:a16="http://schemas.microsoft.com/office/drawing/2014/main" id="{88E17E36-693B-0222-9B53-C1F56C7734F4}"/>
              </a:ext>
            </a:extLst>
          </p:cNvPr>
          <p:cNvSpPr>
            <a:spLocks noGrp="1"/>
          </p:cNvSpPr>
          <p:nvPr>
            <p:ph type="ftr" sz="quarter" idx="3"/>
          </p:nvPr>
        </p:nvSpPr>
        <p:spPr/>
        <p:txBody>
          <a:bodyPr/>
          <a:lstStyle/>
          <a:p>
            <a:r>
              <a:rPr lang="en-US"/>
              <a:t>| PV204 JavaCard - programming secure elements</a:t>
            </a:r>
            <a:endParaRPr lang="cs-CZ" dirty="0"/>
          </a:p>
        </p:txBody>
      </p:sp>
      <p:sp>
        <p:nvSpPr>
          <p:cNvPr id="6" name="AutoShape 20">
            <a:extLst>
              <a:ext uri="{FF2B5EF4-FFF2-40B4-BE49-F238E27FC236}">
                <a16:creationId xmlns:a16="http://schemas.microsoft.com/office/drawing/2014/main" id="{EB3458D1-ED41-ED14-6829-0A716E93D621}"/>
              </a:ext>
            </a:extLst>
          </p:cNvPr>
          <p:cNvSpPr>
            <a:spLocks noChangeArrowheads="1"/>
          </p:cNvSpPr>
          <p:nvPr/>
        </p:nvSpPr>
        <p:spPr bwMode="auto">
          <a:xfrm>
            <a:off x="8620558" y="824072"/>
            <a:ext cx="2864881" cy="1308784"/>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sz="2000" dirty="0"/>
              <a:t>Warning: Once created, </a:t>
            </a:r>
          </a:p>
          <a:p>
            <a:pPr algn="ctr"/>
            <a:r>
              <a:rPr lang="en-US" altLang="cs-CZ" sz="2000" dirty="0"/>
              <a:t>policy domain cannot </a:t>
            </a:r>
          </a:p>
          <a:p>
            <a:pPr algn="ctr"/>
            <a:r>
              <a:rPr lang="en-US" altLang="cs-CZ" sz="2000" dirty="0"/>
              <a:t>be removed</a:t>
            </a:r>
            <a:endParaRPr lang="cs-CZ" altLang="cs-CZ" sz="2000" b="0" dirty="0"/>
          </a:p>
        </p:txBody>
      </p:sp>
    </p:spTree>
    <p:extLst>
      <p:ext uri="{BB962C8B-B14F-4D97-AF65-F5344CB8AC3E}">
        <p14:creationId xmlns:p14="http://schemas.microsoft.com/office/powerpoint/2010/main" val="17986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ltLang="cs-CZ"/>
              <a:t>Developing simple applet</a:t>
            </a:r>
            <a:endParaRPr lang="en-US" altLang="cs-CZ" dirty="0"/>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43</a:t>
            </a:fld>
            <a:endParaRPr lang="cs-CZ" dirty="0"/>
          </a:p>
        </p:txBody>
      </p:sp>
    </p:spTree>
    <p:extLst>
      <p:ext uri="{BB962C8B-B14F-4D97-AF65-F5344CB8AC3E}">
        <p14:creationId xmlns:p14="http://schemas.microsoft.com/office/powerpoint/2010/main" val="148480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7202" name="Nadpis 1"/>
          <p:cNvSpPr>
            <a:spLocks noGrp="1"/>
          </p:cNvSpPr>
          <p:nvPr>
            <p:ph type="title"/>
          </p:nvPr>
        </p:nvSpPr>
        <p:spPr/>
        <p:txBody>
          <a:bodyPr/>
          <a:lstStyle/>
          <a:p>
            <a:r>
              <a:rPr lang="cs-CZ" altLang="cs-CZ"/>
              <a:t>JavaCard – </a:t>
            </a:r>
            <a:r>
              <a:rPr lang="en-US" altLang="cs-CZ"/>
              <a:t>My f</a:t>
            </a:r>
            <a:r>
              <a:rPr lang="cs-CZ" altLang="cs-CZ"/>
              <a:t>irst </a:t>
            </a:r>
            <a:r>
              <a:rPr lang="en-US" altLang="cs-CZ"/>
              <a:t>a</a:t>
            </a:r>
            <a:r>
              <a:rPr lang="cs-CZ" altLang="cs-CZ"/>
              <a:t>pplet</a:t>
            </a:r>
            <a:endParaRPr lang="en-US" altLang="cs-CZ" dirty="0"/>
          </a:p>
        </p:txBody>
      </p:sp>
      <p:sp>
        <p:nvSpPr>
          <p:cNvPr id="947203" name="Zástupný symbol pro obsah 2"/>
          <p:cNvSpPr>
            <a:spLocks noGrp="1"/>
          </p:cNvSpPr>
          <p:nvPr>
            <p:ph idx="1"/>
          </p:nvPr>
        </p:nvSpPr>
        <p:spPr/>
        <p:txBody>
          <a:bodyPr/>
          <a:lstStyle/>
          <a:p>
            <a:r>
              <a:rPr lang="en-US" altLang="cs-CZ" sz="2400" dirty="0"/>
              <a:t>Desktop Java vs. </a:t>
            </a:r>
            <a:r>
              <a:rPr lang="en-US" altLang="cs-CZ" sz="2400" dirty="0" err="1"/>
              <a:t>JavaCard</a:t>
            </a:r>
            <a:endParaRPr lang="en-US" altLang="cs-CZ" sz="2400" dirty="0"/>
          </a:p>
          <a:p>
            <a:pPr lvl="1"/>
            <a:r>
              <a:rPr lang="en-US" altLang="cs-CZ" sz="2000" dirty="0"/>
              <a:t>PHP vs. C </a:t>
            </a:r>
            <a:r>
              <a:rPr lang="en-US" altLang="cs-CZ" sz="2000" dirty="0">
                <a:sym typeface="Wingdings" pitchFamily="2" charset="2"/>
              </a:rPr>
              <a:t></a:t>
            </a:r>
            <a:endParaRPr lang="en-US" altLang="cs-CZ" sz="2000" dirty="0"/>
          </a:p>
          <a:p>
            <a:r>
              <a:rPr lang="en-US" altLang="cs-CZ" sz="2400" dirty="0"/>
              <a:t>No modern programming features</a:t>
            </a:r>
          </a:p>
          <a:p>
            <a:pPr lvl="1"/>
            <a:r>
              <a:rPr lang="en-US" altLang="cs-CZ" sz="2000" dirty="0"/>
              <a:t>No threads, no generics, no iterators…</a:t>
            </a:r>
          </a:p>
          <a:p>
            <a:r>
              <a:rPr lang="en-US" altLang="cs-CZ" sz="2400" dirty="0"/>
              <a:t>Limited type system</a:t>
            </a:r>
          </a:p>
          <a:p>
            <a:pPr lvl="1"/>
            <a:r>
              <a:rPr lang="en-US" altLang="cs-CZ" sz="2000" dirty="0"/>
              <a:t>Usually no </a:t>
            </a:r>
            <a:r>
              <a:rPr lang="en-US" altLang="cs-CZ" sz="2000" dirty="0" err="1"/>
              <a:t>ints</a:t>
            </a:r>
            <a:r>
              <a:rPr lang="en-US" altLang="cs-CZ" sz="2000" dirty="0"/>
              <a:t> (short </a:t>
            </a:r>
            <a:r>
              <a:rPr lang="en-US" altLang="cs-CZ" sz="2000" dirty="0" err="1"/>
              <a:t>int</a:t>
            </a:r>
            <a:r>
              <a:rPr lang="en-US" altLang="cs-CZ" sz="2000" dirty="0"/>
              <a:t> and byte only), no floats, no Strings</a:t>
            </a:r>
          </a:p>
          <a:p>
            <a:r>
              <a:rPr lang="en-US" sz="2400" dirty="0"/>
              <a:t>Fun with signed 16-bits values</a:t>
            </a:r>
          </a:p>
          <a:p>
            <a:pPr lvl="1"/>
            <a:r>
              <a:rPr lang="en-US" sz="2000" dirty="0" err="1"/>
              <a:t>JavaCard</a:t>
            </a:r>
            <a:r>
              <a:rPr lang="en-US" sz="2000" dirty="0"/>
              <a:t> is usually 16-bit platform (short)</a:t>
            </a:r>
          </a:p>
          <a:p>
            <a:pPr lvl="1"/>
            <a:r>
              <a:rPr lang="en-US" sz="2000" dirty="0"/>
              <a:t>(short) typecast must be performed on intermediate results</a:t>
            </a:r>
          </a:p>
          <a:p>
            <a:pPr lvl="1"/>
            <a:r>
              <a:rPr lang="en-US" sz="2000" dirty="0"/>
              <a:t>Shorts are signed =&gt; to obtain unsigned byte</a:t>
            </a:r>
          </a:p>
          <a:p>
            <a:pPr lvl="2"/>
            <a:r>
              <a:rPr lang="en-US" sz="2000" dirty="0"/>
              <a:t>Convert to short with &amp; 0x00ff</a:t>
            </a:r>
          </a:p>
          <a:p>
            <a:endParaRPr lang="en-US" altLang="cs-CZ" sz="2400" dirty="0"/>
          </a:p>
          <a:p>
            <a:pPr lvl="1"/>
            <a:endParaRPr lang="en-US" altLang="cs-CZ" sz="2000" dirty="0"/>
          </a:p>
          <a:p>
            <a:pPr lvl="1"/>
            <a:endParaRPr lang="en-US" altLang="cs-CZ" sz="2000" dirty="0"/>
          </a:p>
        </p:txBody>
      </p:sp>
      <p:sp>
        <p:nvSpPr>
          <p:cNvPr id="5" name="Zástupný symbol pro zápatí 3"/>
          <p:cNvSpPr>
            <a:spLocks noGrp="1"/>
          </p:cNvSpPr>
          <p:nvPr>
            <p:ph type="ftr" sz="quarter" idx="3"/>
          </p:nvPr>
        </p:nvSpPr>
        <p:spPr/>
        <p:txBody>
          <a:bodyPr/>
          <a:lstStyle/>
          <a:p>
            <a:r>
              <a:rPr lang="en-US" altLang="cs-CZ"/>
              <a:t>| PV204 JavaCard - programming secure elements</a:t>
            </a:r>
            <a:endParaRPr lang="en-GB" altLang="cs-CZ"/>
          </a:p>
        </p:txBody>
      </p:sp>
      <p:sp>
        <p:nvSpPr>
          <p:cNvPr id="8" name="Zástupný symbol pro číslo snímku 7"/>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8444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2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720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7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72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72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720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720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720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72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p:txBody>
          <a:bodyPr/>
          <a:lstStyle/>
          <a:p>
            <a:r>
              <a:rPr lang="en-US" altLang="cs-CZ"/>
              <a:t>Necessary tools</a:t>
            </a:r>
          </a:p>
        </p:txBody>
      </p:sp>
      <p:sp>
        <p:nvSpPr>
          <p:cNvPr id="1283075" name="Rectangle 3"/>
          <p:cNvSpPr>
            <a:spLocks noGrp="1" noChangeArrowheads="1"/>
          </p:cNvSpPr>
          <p:nvPr>
            <p:ph type="body" idx="1"/>
          </p:nvPr>
        </p:nvSpPr>
        <p:spPr/>
        <p:txBody>
          <a:bodyPr/>
          <a:lstStyle/>
          <a:p>
            <a:r>
              <a:rPr lang="en-US" altLang="cs-CZ" sz="3200" dirty="0"/>
              <a:t>Several tool chains available </a:t>
            </a:r>
          </a:p>
          <a:p>
            <a:pPr lvl="1"/>
            <a:r>
              <a:rPr lang="en-US" altLang="cs-CZ" sz="2800" dirty="0"/>
              <a:t>both commercial (RADIII, </a:t>
            </a:r>
            <a:r>
              <a:rPr lang="en-US" altLang="cs-CZ" sz="2800" dirty="0" err="1"/>
              <a:t>JCOPTools</a:t>
            </a:r>
            <a:r>
              <a:rPr lang="en-US" altLang="cs-CZ" sz="2800" dirty="0"/>
              <a:t>, G&amp;D JCS Suite)</a:t>
            </a:r>
          </a:p>
          <a:p>
            <a:pPr lvl="1"/>
            <a:r>
              <a:rPr lang="en-US" altLang="cs-CZ" sz="2800" dirty="0"/>
              <a:t>and free (Sun JC SDK, </a:t>
            </a:r>
            <a:r>
              <a:rPr lang="en-US" altLang="cs-CZ" sz="2800" dirty="0" err="1"/>
              <a:t>AppletPlayground</a:t>
            </a:r>
            <a:r>
              <a:rPr lang="en-US" altLang="cs-CZ" sz="2800" dirty="0"/>
              <a:t>…)</a:t>
            </a:r>
          </a:p>
          <a:p>
            <a:r>
              <a:rPr lang="en-US" altLang="cs-CZ" sz="3200" dirty="0"/>
              <a:t>We will use:</a:t>
            </a:r>
          </a:p>
          <a:p>
            <a:pPr lvl="1"/>
            <a:r>
              <a:rPr lang="en-US" altLang="cs-CZ" sz="2800" dirty="0"/>
              <a:t>Java Standard Edition Development Kit 1.3 or later</a:t>
            </a:r>
          </a:p>
          <a:p>
            <a:pPr lvl="1"/>
            <a:r>
              <a:rPr lang="en-US" altLang="cs-CZ" sz="2800" dirty="0"/>
              <a:t>ant-</a:t>
            </a:r>
            <a:r>
              <a:rPr lang="en-US" altLang="cs-CZ" sz="2800" dirty="0" err="1"/>
              <a:t>javacard</a:t>
            </a:r>
            <a:r>
              <a:rPr lang="en-US" altLang="cs-CZ" sz="2800" dirty="0"/>
              <a:t> a</a:t>
            </a:r>
            <a:r>
              <a:rPr lang="en-US" sz="2800" dirty="0"/>
              <a:t>nt task for building JC applets</a:t>
            </a:r>
            <a:endParaRPr lang="en-US" altLang="cs-CZ" sz="2800" dirty="0"/>
          </a:p>
          <a:p>
            <a:pPr lvl="2"/>
            <a:r>
              <a:rPr lang="en-US" altLang="cs-CZ" sz="2800" dirty="0"/>
              <a:t>Apache Ant 1.7 or later, JavaCard Development Kit 2.2.2</a:t>
            </a:r>
          </a:p>
          <a:p>
            <a:pPr lvl="1"/>
            <a:r>
              <a:rPr lang="en-US" altLang="cs-CZ" sz="2800" dirty="0"/>
              <a:t>NetBeans 6.8 or later as IDE</a:t>
            </a:r>
          </a:p>
          <a:p>
            <a:pPr lvl="1"/>
            <a:r>
              <a:rPr lang="en-US" altLang="cs-CZ" sz="2800" dirty="0" err="1"/>
              <a:t>GlobalPlatformPro</a:t>
            </a:r>
            <a:r>
              <a:rPr lang="en-US" altLang="cs-CZ" sz="2800" dirty="0"/>
              <a:t> for applets management</a:t>
            </a:r>
          </a:p>
          <a:p>
            <a:pPr lvl="1"/>
            <a:endParaRPr lang="en-US" altLang="cs-CZ" sz="2800" dirty="0"/>
          </a:p>
          <a:p>
            <a:pPr lvl="1"/>
            <a:endParaRPr lang="en-US" altLang="cs-CZ" sz="2800"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45</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647099" y="173489"/>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1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30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30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30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307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30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8"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sp>
        <p:nvSpPr>
          <p:cNvPr id="39940" name="Rectangle 2"/>
          <p:cNvSpPr>
            <a:spLocks noGrp="1" noChangeArrowheads="1"/>
          </p:cNvSpPr>
          <p:nvPr>
            <p:ph type="title" idx="4294967295"/>
          </p:nvPr>
        </p:nvSpPr>
        <p:spPr>
          <a:xfrm>
            <a:off x="1981201" y="319089"/>
            <a:ext cx="8507413" cy="993775"/>
          </a:xfrm>
        </p:spPr>
        <p:txBody>
          <a:bodyPr/>
          <a:lstStyle/>
          <a:p>
            <a:pPr eaLnBrk="1" hangingPunct="1"/>
            <a:endParaRPr lang="cs-CZ" altLang="en-US"/>
          </a:p>
        </p:txBody>
      </p:sp>
      <p:sp>
        <p:nvSpPr>
          <p:cNvPr id="39941" name="Text Box 3"/>
          <p:cNvSpPr txBox="1">
            <a:spLocks noChangeArrowheads="1"/>
          </p:cNvSpPr>
          <p:nvPr/>
        </p:nvSpPr>
        <p:spPr bwMode="auto">
          <a:xfrm>
            <a:off x="1693864" y="404814"/>
            <a:ext cx="7155077" cy="5911491"/>
          </a:xfrm>
          <a:prstGeom prst="rect">
            <a:avLst/>
          </a:prstGeom>
          <a:solidFill>
            <a:srgbClr val="FFFFFF"/>
          </a:solidFill>
          <a:ln w="93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400" b="1">
                <a:solidFill>
                  <a:srgbClr val="00007F"/>
                </a:solidFill>
                <a:latin typeface="Verdana" panose="020B0604030504040204" pitchFamily="34" charset="0"/>
              </a:rPr>
              <a:t>package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example</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7F"/>
                </a:solidFill>
                <a:latin typeface="Verdana" panose="020B0604030504040204" pitchFamily="34" charset="0"/>
              </a:rPr>
              <a:t>import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javacard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framework</a:t>
            </a:r>
            <a:r>
              <a:rPr lang="en-US" altLang="cs-CZ" sz="1400" b="1">
                <a:solidFill>
                  <a:srgbClr val="000000"/>
                </a:solidFill>
                <a:latin typeface="Verdana" panose="020B0604030504040204" pitchFamily="34" charset="0"/>
              </a:rPr>
              <a:t>.*;</a:t>
            </a:r>
          </a:p>
          <a:p>
            <a:pPr eaLnBrk="1" hangingPunct="1">
              <a:buClrTx/>
              <a:buFontTx/>
              <a:buNone/>
            </a:pPr>
            <a:endParaRPr lang="en-US" altLang="cs-CZ" sz="1400">
              <a:solidFill>
                <a:srgbClr val="808080"/>
              </a:solidFill>
              <a:latin typeface="Verdana" panose="020B0604030504040204" pitchFamily="34" charset="0"/>
            </a:endParaRPr>
          </a:p>
          <a:p>
            <a:pPr eaLnBrk="1" hangingPunct="1">
              <a:buClrTx/>
              <a:buFontTx/>
              <a:buNone/>
            </a:pP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class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extends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Applet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protected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register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static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install</a:t>
            </a:r>
            <a:r>
              <a:rPr lang="en-US" altLang="cs-CZ" sz="1400" b="1">
                <a:solidFill>
                  <a:srgbClr val="000000"/>
                </a:solidFill>
                <a:latin typeface="Verdana" panose="020B0604030504040204" pitchFamily="34" charset="0"/>
              </a:rPr>
              <a:t>(</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bArray</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short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bOffset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bLength</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new</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boolean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select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true</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process</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get the APDU buffer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apduBuffer</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getBuffer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ignore the applet select command dispached to the process</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selectingApplet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APDU instruction parser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apduBuffer</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OFFSET_CLA</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CLA_MYCLASS</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&amp;&amp;</a:t>
            </a:r>
          </a:p>
          <a:p>
            <a:pPr eaLnBrk="1" hangingPunct="1">
              <a:buClrTx/>
              <a:buFontTx/>
              <a:buNone/>
            </a:pPr>
            <a:r>
              <a:rPr lang="en-US"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apduBuffer</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ISO7816</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OFFSET_INS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INS_MYINS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p>
          <a:p>
            <a:pPr eaLnBrk="1" hangingPunct="1">
              <a:buClrTx/>
              <a:buFontTx/>
              <a:buNone/>
            </a:pPr>
            <a:r>
              <a:rPr lang="de-DE"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else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ISOException</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throwIt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SW_INS_NOT_SUPPORTED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 */</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00"/>
                </a:solidFill>
                <a:latin typeface="Verdana" panose="020B0604030504040204" pitchFamily="34" charset="0"/>
              </a:rPr>
              <a:t>}</a:t>
            </a:r>
          </a:p>
        </p:txBody>
      </p:sp>
      <p:sp>
        <p:nvSpPr>
          <p:cNvPr id="41988" name="AutoShape 4"/>
          <p:cNvSpPr>
            <a:spLocks/>
          </p:cNvSpPr>
          <p:nvPr/>
        </p:nvSpPr>
        <p:spPr bwMode="auto">
          <a:xfrm>
            <a:off x="7751763" y="476251"/>
            <a:ext cx="2665412" cy="720725"/>
          </a:xfrm>
          <a:prstGeom prst="borderCallout2">
            <a:avLst>
              <a:gd name="adj1" fmla="val 15861"/>
              <a:gd name="adj2" fmla="val -2861"/>
              <a:gd name="adj3" fmla="val 15861"/>
              <a:gd name="adj4" fmla="val -57176"/>
              <a:gd name="adj5" fmla="val 41852"/>
              <a:gd name="adj6" fmla="val -11369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include packages from javacard.*</a:t>
            </a:r>
          </a:p>
        </p:txBody>
      </p:sp>
      <p:sp>
        <p:nvSpPr>
          <p:cNvPr id="41989" name="AutoShape 5"/>
          <p:cNvSpPr>
            <a:spLocks/>
          </p:cNvSpPr>
          <p:nvPr/>
        </p:nvSpPr>
        <p:spPr bwMode="auto">
          <a:xfrm>
            <a:off x="7751763" y="1268413"/>
            <a:ext cx="2660650" cy="431800"/>
          </a:xfrm>
          <a:prstGeom prst="borderCallout2">
            <a:avLst>
              <a:gd name="adj1" fmla="val 26472"/>
              <a:gd name="adj2" fmla="val -2866"/>
              <a:gd name="adj3" fmla="val 26472"/>
              <a:gd name="adj4" fmla="val -42542"/>
              <a:gd name="adj5" fmla="val -13602"/>
              <a:gd name="adj6" fmla="val -8382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extends Applet</a:t>
            </a:r>
          </a:p>
        </p:txBody>
      </p:sp>
      <p:sp>
        <p:nvSpPr>
          <p:cNvPr id="41990" name="AutoShape 6"/>
          <p:cNvSpPr>
            <a:spLocks/>
          </p:cNvSpPr>
          <p:nvPr/>
        </p:nvSpPr>
        <p:spPr bwMode="auto">
          <a:xfrm>
            <a:off x="7751763" y="2205039"/>
            <a:ext cx="2665412" cy="935037"/>
          </a:xfrm>
          <a:prstGeom prst="borderCallout2">
            <a:avLst>
              <a:gd name="adj1" fmla="val 12222"/>
              <a:gd name="adj2" fmla="val -2861"/>
              <a:gd name="adj3" fmla="val 12222"/>
              <a:gd name="adj4" fmla="val -71352"/>
              <a:gd name="adj5" fmla="val -62986"/>
              <a:gd name="adj6" fmla="val -14276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only once, do all allocations&amp;init HERE</a:t>
            </a:r>
          </a:p>
        </p:txBody>
      </p:sp>
      <p:sp>
        <p:nvSpPr>
          <p:cNvPr id="41991" name="AutoShape 7"/>
          <p:cNvSpPr>
            <a:spLocks/>
          </p:cNvSpPr>
          <p:nvPr/>
        </p:nvSpPr>
        <p:spPr bwMode="auto">
          <a:xfrm>
            <a:off x="7751763" y="3213100"/>
            <a:ext cx="2665412" cy="1295400"/>
          </a:xfrm>
          <a:prstGeom prst="borderCallout2">
            <a:avLst>
              <a:gd name="adj1" fmla="val 8824"/>
              <a:gd name="adj2" fmla="val -2861"/>
              <a:gd name="adj3" fmla="val 8824"/>
              <a:gd name="adj4" fmla="val -71116"/>
              <a:gd name="adj5" fmla="val -22306"/>
              <a:gd name="adj6" fmla="val -14228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on application select, do all temporaries preparation HERE</a:t>
            </a:r>
          </a:p>
        </p:txBody>
      </p:sp>
      <p:sp>
        <p:nvSpPr>
          <p:cNvPr id="41992" name="AutoShape 8"/>
          <p:cNvSpPr>
            <a:spLocks/>
          </p:cNvSpPr>
          <p:nvPr/>
        </p:nvSpPr>
        <p:spPr bwMode="auto">
          <a:xfrm>
            <a:off x="7751763" y="4797425"/>
            <a:ext cx="2665412" cy="1295400"/>
          </a:xfrm>
          <a:prstGeom prst="borderCallout2">
            <a:avLst>
              <a:gd name="adj1" fmla="val 8824"/>
              <a:gd name="adj2" fmla="val -2861"/>
              <a:gd name="adj3" fmla="val 8824"/>
              <a:gd name="adj4" fmla="val -59917"/>
              <a:gd name="adj5" fmla="val -91667"/>
              <a:gd name="adj6" fmla="val -11941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for every incoming APDU, parse and call your code HERE</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spTree>
    <p:extLst>
      <p:ext uri="{BB962C8B-B14F-4D97-AF65-F5344CB8AC3E}">
        <p14:creationId xmlns:p14="http://schemas.microsoft.com/office/powerpoint/2010/main" val="177323349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ltLang="cs-CZ" dirty="0"/>
              <a:t>Simple </a:t>
            </a:r>
            <a:r>
              <a:rPr lang="en-US" altLang="cs-CZ" dirty="0" err="1"/>
              <a:t>JavaCard</a:t>
            </a:r>
            <a:r>
              <a:rPr lang="en-US" altLang="cs-CZ" dirty="0"/>
              <a:t> applet - code</a:t>
            </a:r>
          </a:p>
        </p:txBody>
      </p:sp>
      <p:sp>
        <p:nvSpPr>
          <p:cNvPr id="1269763" name="Rectangle 3"/>
          <p:cNvSpPr>
            <a:spLocks noGrp="1" noChangeArrowheads="1"/>
          </p:cNvSpPr>
          <p:nvPr>
            <p:ph type="body" idx="1"/>
          </p:nvPr>
        </p:nvSpPr>
        <p:spPr/>
        <p:txBody>
          <a:bodyPr/>
          <a:lstStyle/>
          <a:p>
            <a:pPr marL="514350" indent="-514350">
              <a:buFont typeface="+mj-lt"/>
              <a:buAutoNum type="arabicPeriod"/>
            </a:pPr>
            <a:r>
              <a:rPr lang="en-US" altLang="cs-CZ" dirty="0"/>
              <a:t>Subclass </a:t>
            </a:r>
            <a:r>
              <a:rPr lang="en-US" altLang="cs-CZ" dirty="0" err="1"/>
              <a:t>javacard.framework.Applet</a:t>
            </a:r>
            <a:endParaRPr lang="en-US" altLang="cs-CZ" dirty="0"/>
          </a:p>
          <a:p>
            <a:pPr marL="514350" indent="-514350">
              <a:buFont typeface="+mj-lt"/>
              <a:buAutoNum type="arabicPeriod"/>
            </a:pPr>
            <a:r>
              <a:rPr lang="en-US" altLang="cs-CZ" dirty="0"/>
              <a:t>Allocate all necessary resources in constructor</a:t>
            </a:r>
          </a:p>
          <a:p>
            <a:pPr marL="514350" indent="-514350">
              <a:buFont typeface="+mj-lt"/>
              <a:buAutoNum type="arabicPeriod"/>
            </a:pPr>
            <a:r>
              <a:rPr lang="en-US" altLang="cs-CZ" dirty="0"/>
              <a:t>Select suitable CLA and INS for your method</a:t>
            </a:r>
          </a:p>
          <a:p>
            <a:pPr marL="514350" indent="-514350">
              <a:buFont typeface="+mj-lt"/>
              <a:buAutoNum type="arabicPeriod"/>
            </a:pPr>
            <a:r>
              <a:rPr lang="en-US" altLang="cs-CZ" dirty="0"/>
              <a:t>Parse incoming APDU in </a:t>
            </a:r>
            <a:r>
              <a:rPr lang="en-US" altLang="cs-CZ" dirty="0" err="1"/>
              <a:t>Applet.process</a:t>
            </a:r>
            <a:r>
              <a:rPr lang="en-US" altLang="cs-CZ" dirty="0"/>
              <a:t>() method</a:t>
            </a:r>
          </a:p>
          <a:p>
            <a:pPr marL="514350" indent="-514350">
              <a:buFont typeface="+mj-lt"/>
              <a:buAutoNum type="arabicPeriod"/>
            </a:pPr>
            <a:r>
              <a:rPr lang="en-US" altLang="cs-CZ" dirty="0"/>
              <a:t>Call your method when your CLA and INS are set</a:t>
            </a:r>
          </a:p>
          <a:p>
            <a:pPr marL="514350" indent="-514350">
              <a:buFont typeface="+mj-lt"/>
              <a:buAutoNum type="arabicPeriod"/>
            </a:pPr>
            <a:r>
              <a:rPr lang="en-US" altLang="cs-CZ" dirty="0"/>
              <a:t>Get incoming data from APDU object (</a:t>
            </a:r>
            <a:r>
              <a:rPr lang="en-US" altLang="cs-CZ" dirty="0" err="1"/>
              <a:t>getBuffer</a:t>
            </a:r>
            <a:r>
              <a:rPr lang="en-US" altLang="cs-CZ" dirty="0"/>
              <a:t>(), </a:t>
            </a:r>
            <a:r>
              <a:rPr lang="en-US" altLang="cs-CZ" dirty="0" err="1"/>
              <a:t>setIncomingAndReceive</a:t>
            </a:r>
            <a:r>
              <a:rPr lang="en-US" altLang="cs-CZ" dirty="0"/>
              <a:t>())</a:t>
            </a:r>
          </a:p>
          <a:p>
            <a:pPr marL="514350" indent="-514350">
              <a:buFont typeface="+mj-lt"/>
              <a:buAutoNum type="arabicPeriod"/>
            </a:pPr>
            <a:r>
              <a:rPr lang="en-US" altLang="cs-CZ" dirty="0"/>
              <a:t>Use/modify data</a:t>
            </a:r>
          </a:p>
          <a:p>
            <a:pPr marL="514350" indent="-514350">
              <a:buFont typeface="+mj-lt"/>
              <a:buAutoNum type="arabicPeriod"/>
            </a:pPr>
            <a:r>
              <a:rPr lang="en-US" altLang="cs-CZ" dirty="0"/>
              <a:t>Send response (</a:t>
            </a:r>
            <a:r>
              <a:rPr lang="en-US" altLang="cs-CZ" dirty="0" err="1"/>
              <a:t>setOutgoingAndSend</a:t>
            </a:r>
            <a:r>
              <a:rPr lang="en-US" altLang="cs-CZ" dirty="0"/>
              <a:t>()) </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47</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2139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p:txBody>
          <a:bodyPr/>
          <a:lstStyle/>
          <a:p>
            <a:r>
              <a:rPr lang="en-US" altLang="cs-CZ"/>
              <a:t>select() method</a:t>
            </a:r>
          </a:p>
        </p:txBody>
      </p:sp>
      <p:sp>
        <p:nvSpPr>
          <p:cNvPr id="1324035" name="Rectangle 3"/>
          <p:cNvSpPr>
            <a:spLocks noGrp="1" noChangeArrowheads="1"/>
          </p:cNvSpPr>
          <p:nvPr>
            <p:ph type="body" idx="1"/>
          </p:nvPr>
        </p:nvSpPr>
        <p:spPr/>
        <p:txBody>
          <a:bodyPr/>
          <a:lstStyle/>
          <a:p>
            <a:r>
              <a:rPr lang="en-US" altLang="cs-CZ" dirty="0"/>
              <a:t>Method called when applet is set as active</a:t>
            </a:r>
          </a:p>
          <a:p>
            <a:pPr lvl="1"/>
            <a:r>
              <a:rPr lang="en-US" altLang="cs-CZ" dirty="0"/>
              <a:t>for subsequent APDU commands</a:t>
            </a:r>
          </a:p>
          <a:p>
            <a:pPr lvl="1"/>
            <a:r>
              <a:rPr lang="en-US" altLang="cs-CZ" dirty="0"/>
              <a:t>begin of the session</a:t>
            </a:r>
          </a:p>
          <a:p>
            <a:pPr lvl="1"/>
            <a:r>
              <a:rPr lang="en-US" altLang="cs-CZ" dirty="0"/>
              <a:t>use for session data </a:t>
            </a:r>
            <a:r>
              <a:rPr lang="en-US" altLang="cs-CZ" dirty="0" err="1"/>
              <a:t>init</a:t>
            </a:r>
            <a:r>
              <a:rPr lang="en-US" altLang="cs-CZ" dirty="0"/>
              <a:t> (clear keys, reset state…)</a:t>
            </a:r>
          </a:p>
          <a:p>
            <a:endParaRPr lang="en-US" altLang="cs-CZ" dirty="0"/>
          </a:p>
          <a:p>
            <a:endParaRPr lang="en-US" altLang="cs-CZ" dirty="0"/>
          </a:p>
          <a:p>
            <a:endParaRPr lang="en-US" altLang="cs-CZ" dirty="0"/>
          </a:p>
          <a:p>
            <a:r>
              <a:rPr lang="en-US" altLang="cs-CZ" dirty="0"/>
              <a:t>deselect()</a:t>
            </a:r>
          </a:p>
          <a:p>
            <a:pPr lvl="1"/>
            <a:r>
              <a:rPr lang="en-US" altLang="cs-CZ" dirty="0"/>
              <a:t>similar, but when applet usage finish</a:t>
            </a:r>
          </a:p>
          <a:p>
            <a:pPr lvl="1"/>
            <a:r>
              <a:rPr lang="en-US" altLang="cs-CZ" dirty="0"/>
              <a:t>may not be called (sudden power drop) =&gt; clear in select </a:t>
            </a:r>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324036" name="Text Box 4"/>
          <p:cNvSpPr txBox="1">
            <a:spLocks noChangeArrowheads="1"/>
          </p:cNvSpPr>
          <p:nvPr/>
        </p:nvSpPr>
        <p:spPr bwMode="auto">
          <a:xfrm>
            <a:off x="6384032" y="3717032"/>
            <a:ext cx="5413375" cy="2078038"/>
          </a:xfrm>
          <a:prstGeom prst="rect">
            <a:avLst/>
          </a:prstGeom>
          <a:noFill/>
          <a:ln w="254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0" dirty="0">
                <a:solidFill>
                  <a:srgbClr val="808080"/>
                </a:solidFill>
              </a:rPr>
              <a:t> </a:t>
            </a:r>
            <a:r>
              <a:rPr lang="en-US" altLang="cs-CZ" sz="1600" dirty="0">
                <a:solidFill>
                  <a:srgbClr val="00007F"/>
                </a:solidFill>
              </a:rPr>
              <a:t>public</a:t>
            </a:r>
            <a:r>
              <a:rPr lang="en-US" altLang="cs-CZ" sz="1600" dirty="0">
                <a:solidFill>
                  <a:srgbClr val="808080"/>
                </a:solidFill>
              </a:rPr>
              <a:t> </a:t>
            </a:r>
            <a:r>
              <a:rPr lang="en-US" altLang="cs-CZ" sz="1600" dirty="0">
                <a:solidFill>
                  <a:srgbClr val="00007F"/>
                </a:solidFill>
              </a:rPr>
              <a:t>void</a:t>
            </a:r>
            <a:r>
              <a:rPr lang="en-US" altLang="cs-CZ" sz="1600" dirty="0">
                <a:solidFill>
                  <a:srgbClr val="808080"/>
                </a:solidFill>
              </a:rPr>
              <a:t> </a:t>
            </a:r>
            <a:r>
              <a:rPr lang="en-US" altLang="cs-CZ" sz="1600" dirty="0">
                <a:solidFill>
                  <a:srgbClr val="000000"/>
                </a:solidFill>
              </a:rPr>
              <a:t>select()</a:t>
            </a:r>
            <a:r>
              <a:rPr lang="en-US" altLang="cs-CZ" sz="1600" dirty="0">
                <a:solidFill>
                  <a:srgbClr val="808080"/>
                </a:solidFill>
              </a:rPr>
              <a:t> </a:t>
            </a:r>
            <a:r>
              <a:rPr lang="en-US" altLang="cs-CZ" sz="1600" dirty="0">
                <a:solidFill>
                  <a:srgbClr val="000000"/>
                </a:solidFill>
              </a:rPr>
              <a:t>{ </a:t>
            </a:r>
            <a:r>
              <a:rPr lang="en-US" altLang="cs-CZ" b="0" dirty="0">
                <a:solidFill>
                  <a:srgbClr val="007F00"/>
                </a:solidFill>
              </a:rPr>
              <a:t>// CLEAR ALL SESSION DATA</a:t>
            </a:r>
          </a:p>
          <a:p>
            <a:r>
              <a:rPr lang="en-US" altLang="cs-CZ" sz="1600" dirty="0">
                <a:solidFill>
                  <a:srgbClr val="000000"/>
                </a:solidFill>
              </a:rPr>
              <a:t>        chv1.reset();</a:t>
            </a:r>
            <a:r>
              <a:rPr lang="en-US" altLang="cs-CZ" sz="1600" dirty="0">
                <a:solidFill>
                  <a:srgbClr val="808080"/>
                </a:solidFill>
              </a:rPr>
              <a:t> </a:t>
            </a:r>
            <a:r>
              <a:rPr lang="en-US" altLang="cs-CZ" sz="1600" dirty="0">
                <a:solidFill>
                  <a:srgbClr val="007F00"/>
                </a:solidFill>
              </a:rPr>
              <a:t>// Reset </a:t>
            </a:r>
            <a:r>
              <a:rPr lang="en-US" altLang="cs-CZ" sz="1600" dirty="0" err="1">
                <a:solidFill>
                  <a:srgbClr val="007F00"/>
                </a:solidFill>
              </a:rPr>
              <a:t>OwnerPIN</a:t>
            </a:r>
            <a:r>
              <a:rPr lang="en-US" altLang="cs-CZ" sz="1600" dirty="0">
                <a:solidFill>
                  <a:srgbClr val="007F00"/>
                </a:solidFill>
              </a:rPr>
              <a:t> verification status</a:t>
            </a:r>
          </a:p>
          <a:p>
            <a:r>
              <a:rPr lang="en-US" altLang="cs-CZ" sz="1600" dirty="0">
                <a:solidFill>
                  <a:srgbClr val="808080"/>
                </a:solidFill>
              </a:rPr>
              <a:t>        </a:t>
            </a:r>
            <a:r>
              <a:rPr lang="en-US" altLang="cs-CZ" sz="1600" dirty="0" err="1">
                <a:solidFill>
                  <a:srgbClr val="000000"/>
                </a:solidFill>
              </a:rPr>
              <a:t>remainingDataLength</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7F00"/>
                </a:solidFill>
              </a:rPr>
              <a:t>// Set states etc.</a:t>
            </a:r>
          </a:p>
          <a:p>
            <a:r>
              <a:rPr lang="en-US" altLang="cs-CZ" sz="1600" dirty="0">
                <a:solidFill>
                  <a:srgbClr val="808080"/>
                </a:solidFill>
              </a:rPr>
              <a:t>        </a:t>
            </a:r>
            <a:r>
              <a:rPr lang="en-US" altLang="cs-CZ" sz="1600" dirty="0">
                <a:solidFill>
                  <a:srgbClr val="007F00"/>
                </a:solidFill>
              </a:rPr>
              <a:t>// If card is not blocked, return true. </a:t>
            </a:r>
          </a:p>
          <a:p>
            <a:r>
              <a:rPr lang="en-US" altLang="cs-CZ" sz="1600" dirty="0">
                <a:solidFill>
                  <a:srgbClr val="007F00"/>
                </a:solidFill>
              </a:rPr>
              <a:t>        // If false is returned, applet is not selectable </a:t>
            </a:r>
          </a:p>
          <a:p>
            <a:r>
              <a:rPr lang="en-US" altLang="cs-CZ" sz="1600" dirty="0">
                <a:solidFill>
                  <a:srgbClr val="808080"/>
                </a:solidFill>
              </a:rPr>
              <a:t>       </a:t>
            </a:r>
            <a:r>
              <a:rPr lang="en-US" altLang="cs-CZ" sz="1600" dirty="0">
                <a:solidFill>
                  <a:srgbClr val="00007F"/>
                </a:solidFill>
              </a:rPr>
              <a:t>if</a:t>
            </a:r>
            <a:r>
              <a:rPr lang="en-US" altLang="cs-CZ" sz="1600" dirty="0">
                <a:solidFill>
                  <a:srgbClr val="808080"/>
                </a:solidFill>
              </a:rPr>
              <a:t> </a:t>
            </a:r>
            <a:r>
              <a:rPr lang="en-US" altLang="cs-CZ" sz="1600" dirty="0">
                <a:solidFill>
                  <a:srgbClr val="000000"/>
                </a:solidFill>
              </a:rPr>
              <a:t>(!blocked)</a:t>
            </a:r>
            <a:r>
              <a:rPr lang="en-US" altLang="cs-CZ" sz="1600" dirty="0">
                <a:solidFill>
                  <a:srgbClr val="808080"/>
                </a:solidFill>
              </a:rPr>
              <a:t> </a:t>
            </a:r>
            <a:r>
              <a:rPr lang="en-US" altLang="cs-CZ" sz="1600" dirty="0">
                <a:solidFill>
                  <a:srgbClr val="00007F"/>
                </a:solidFill>
              </a:rPr>
              <a:t>return</a:t>
            </a:r>
            <a:r>
              <a:rPr lang="en-US" altLang="cs-CZ" sz="1600" dirty="0">
                <a:solidFill>
                  <a:srgbClr val="808080"/>
                </a:solidFill>
              </a:rPr>
              <a:t> </a:t>
            </a:r>
            <a:r>
              <a:rPr lang="en-US" altLang="cs-CZ" sz="1600" dirty="0">
                <a:solidFill>
                  <a:srgbClr val="00007F"/>
                </a:solidFill>
              </a:rPr>
              <a:t>true</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7F"/>
                </a:solidFill>
              </a:rPr>
              <a:t>else</a:t>
            </a:r>
            <a:r>
              <a:rPr lang="en-US" altLang="cs-CZ" sz="1600" dirty="0">
                <a:solidFill>
                  <a:srgbClr val="808080"/>
                </a:solidFill>
              </a:rPr>
              <a:t> </a:t>
            </a:r>
            <a:r>
              <a:rPr lang="en-US" altLang="cs-CZ" sz="1600" dirty="0">
                <a:solidFill>
                  <a:srgbClr val="00007F"/>
                </a:solidFill>
              </a:rPr>
              <a:t>return</a:t>
            </a:r>
            <a:r>
              <a:rPr lang="en-US" altLang="cs-CZ" sz="1600" dirty="0">
                <a:solidFill>
                  <a:srgbClr val="808080"/>
                </a:solidFill>
              </a:rPr>
              <a:t> </a:t>
            </a:r>
            <a:r>
              <a:rPr lang="en-US" altLang="cs-CZ" sz="1600" dirty="0">
                <a:solidFill>
                  <a:srgbClr val="00007F"/>
                </a:solidFill>
              </a:rPr>
              <a:t>false</a:t>
            </a:r>
            <a:r>
              <a:rPr lang="en-US" altLang="cs-CZ" sz="1600" dirty="0">
                <a:solidFill>
                  <a:srgbClr val="000000"/>
                </a:solidFill>
              </a:rPr>
              <a:t>;</a:t>
            </a:r>
            <a:endParaRPr lang="en-US" altLang="cs-CZ" sz="1600" dirty="0">
              <a:solidFill>
                <a:srgbClr val="808080"/>
              </a:solidFill>
            </a:endParaRPr>
          </a:p>
          <a:p>
            <a:r>
              <a:rPr lang="en-US" altLang="cs-CZ" sz="1600" dirty="0">
                <a:solidFill>
                  <a:srgbClr val="808080"/>
                </a:solidFill>
              </a:rPr>
              <a:t>    </a:t>
            </a:r>
            <a:r>
              <a:rPr lang="en-US" altLang="cs-CZ" sz="1600" dirty="0">
                <a:solidFill>
                  <a:srgbClr val="000000"/>
                </a:solidFill>
              </a:rPr>
              <a: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48</a:t>
            </a:fld>
            <a:endParaRPr lang="cs-CZ"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884"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63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40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40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p:txBody>
          <a:bodyPr/>
          <a:lstStyle/>
          <a:p>
            <a:r>
              <a:rPr lang="en-US" altLang="cs-CZ"/>
              <a:t>Sending and receiving data</a:t>
            </a:r>
          </a:p>
        </p:txBody>
      </p:sp>
      <p:sp>
        <p:nvSpPr>
          <p:cNvPr id="1305603"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javacard.framework.APDU</a:t>
            </a:r>
            <a:endParaRPr lang="en-US" altLang="cs-CZ" b="1" dirty="0">
              <a:solidFill>
                <a:srgbClr val="0070C0"/>
              </a:solidFill>
              <a:latin typeface="Courier New" panose="02070309020205020404" pitchFamily="49" charset="0"/>
              <a:cs typeface="Courier New" panose="02070309020205020404" pitchFamily="49" charset="0"/>
            </a:endParaRPr>
          </a:p>
          <a:p>
            <a:pPr lvl="1"/>
            <a:r>
              <a:rPr lang="en-US" altLang="cs-CZ" dirty="0"/>
              <a:t>incoming and outgoing data in APDU object</a:t>
            </a:r>
          </a:p>
          <a:p>
            <a:r>
              <a:rPr lang="en-US" altLang="cs-CZ" dirty="0"/>
              <a:t>Obtaining just </a:t>
            </a:r>
            <a:r>
              <a:rPr lang="en-US" altLang="cs-CZ" dirty="0" err="1"/>
              <a:t>apdu</a:t>
            </a:r>
            <a:r>
              <a:rPr lang="en-US" altLang="cs-CZ" dirty="0"/>
              <a:t> header </a:t>
            </a:r>
          </a:p>
          <a:p>
            <a:pPr lvl="1"/>
            <a:r>
              <a:rPr lang="en-US" altLang="cs-CZ" dirty="0" err="1"/>
              <a:t>APDU.getBuffer</a:t>
            </a:r>
            <a:r>
              <a:rPr lang="en-US" altLang="cs-CZ" dirty="0"/>
              <a:t>()</a:t>
            </a:r>
          </a:p>
          <a:p>
            <a:r>
              <a:rPr lang="en-US" altLang="cs-CZ" dirty="0"/>
              <a:t>Receive data from terminal</a:t>
            </a:r>
          </a:p>
          <a:p>
            <a:pPr lvl="1"/>
            <a:r>
              <a:rPr lang="en-US" altLang="cs-CZ" dirty="0" err="1"/>
              <a:t>APDU.setIncomingAndReceive</a:t>
            </a:r>
            <a:r>
              <a:rPr lang="en-US" altLang="cs-CZ" dirty="0"/>
              <a:t>()</a:t>
            </a:r>
          </a:p>
          <a:p>
            <a:r>
              <a:rPr lang="en-US" altLang="cs-CZ" dirty="0"/>
              <a:t>Send outgoing data </a:t>
            </a:r>
          </a:p>
          <a:p>
            <a:pPr lvl="1"/>
            <a:r>
              <a:rPr lang="en-US" altLang="cs-CZ" dirty="0" err="1"/>
              <a:t>APDU.setOutgoingAndSend</a:t>
            </a:r>
            <a:r>
              <a:rPr lang="en-US" altLang="cs-CZ"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49</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013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5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5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0D37-3580-4CDE-87B9-32C65EB2E65C}"/>
              </a:ext>
            </a:extLst>
          </p:cNvPr>
          <p:cNvSpPr>
            <a:spLocks noGrp="1"/>
          </p:cNvSpPr>
          <p:nvPr>
            <p:ph type="title"/>
          </p:nvPr>
        </p:nvSpPr>
        <p:spPr>
          <a:xfrm>
            <a:off x="670984" y="908720"/>
            <a:ext cx="10972800" cy="792088"/>
          </a:xfrm>
        </p:spPr>
        <p:txBody>
          <a:bodyPr/>
          <a:lstStyle/>
          <a:p>
            <a:r>
              <a:rPr lang="en-US" dirty="0"/>
              <a:t>Motivation</a:t>
            </a:r>
            <a:endParaRPr lang="cs-CZ" dirty="0"/>
          </a:p>
        </p:txBody>
      </p:sp>
      <p:sp>
        <p:nvSpPr>
          <p:cNvPr id="3" name="Content Placeholder 2">
            <a:extLst>
              <a:ext uri="{FF2B5EF4-FFF2-40B4-BE49-F238E27FC236}">
                <a16:creationId xmlns:a16="http://schemas.microsoft.com/office/drawing/2014/main" id="{1D8E58B3-D318-4FD3-A6EB-326C5E9D763A}"/>
              </a:ext>
            </a:extLst>
          </p:cNvPr>
          <p:cNvSpPr>
            <a:spLocks noGrp="1"/>
          </p:cNvSpPr>
          <p:nvPr>
            <p:ph idx="1"/>
          </p:nvPr>
        </p:nvSpPr>
        <p:spPr>
          <a:xfrm>
            <a:off x="670984" y="1871664"/>
            <a:ext cx="10972800" cy="4149725"/>
          </a:xfrm>
        </p:spPr>
        <p:txBody>
          <a:bodyPr/>
          <a:lstStyle/>
          <a:p>
            <a:r>
              <a:rPr lang="en-US" dirty="0"/>
              <a:t>Usage security-relevant scenarios</a:t>
            </a:r>
          </a:p>
          <a:p>
            <a:pPr lvl="1"/>
            <a:r>
              <a:rPr lang="en-US" dirty="0"/>
              <a:t>Subscriber modules (SIMs), merchant payments, hardware wallets, authentication tokens, electronic IDs…</a:t>
            </a:r>
          </a:p>
          <a:p>
            <a:r>
              <a:rPr lang="en-US" dirty="0"/>
              <a:t>Why not as another software application on your laptop?</a:t>
            </a:r>
          </a:p>
          <a:p>
            <a:pPr lvl="1"/>
            <a:r>
              <a:rPr lang="en-US" dirty="0"/>
              <a:t>Laptop not well portable, large trusted code base, many other applications (malware), lack of secure storage for cryptographic keys, user/attacker control platform, expensive to own… </a:t>
            </a:r>
          </a:p>
          <a:p>
            <a:r>
              <a:rPr lang="en-US" dirty="0"/>
              <a:t>Mobile phone fixes only some of these issues</a:t>
            </a:r>
          </a:p>
          <a:p>
            <a:pPr lvl="1"/>
            <a:r>
              <a:rPr lang="en-US" dirty="0"/>
              <a:t>Is portable, some have better platform security (but not all!), still somewhat expensive…</a:t>
            </a:r>
          </a:p>
          <a:p>
            <a:endParaRPr lang="cs-CZ" dirty="0"/>
          </a:p>
        </p:txBody>
      </p:sp>
      <p:sp>
        <p:nvSpPr>
          <p:cNvPr id="4" name="Slide Number Placeholder 3">
            <a:extLst>
              <a:ext uri="{FF2B5EF4-FFF2-40B4-BE49-F238E27FC236}">
                <a16:creationId xmlns:a16="http://schemas.microsoft.com/office/drawing/2014/main" id="{AE9F6E03-22C5-4EA1-AB0A-A17A54EB1ACA}"/>
              </a:ext>
            </a:extLst>
          </p:cNvPr>
          <p:cNvSpPr>
            <a:spLocks noGrp="1"/>
          </p:cNvSpPr>
          <p:nvPr>
            <p:ph type="sldNum" sz="quarter" idx="10"/>
          </p:nvPr>
        </p:nvSpPr>
        <p:spPr>
          <a:xfrm>
            <a:off x="670985" y="6573838"/>
            <a:ext cx="529167" cy="284162"/>
          </a:xfrm>
        </p:spPr>
        <p:txBody>
          <a:bodyPr/>
          <a:lstStyle/>
          <a:p>
            <a:fld id="{0B35A545-624B-40D2-AFF6-9618F12C24F0}" type="slidenum">
              <a:rPr lang="cs-CZ" smtClean="0"/>
              <a:pPr/>
              <a:t>5</a:t>
            </a:fld>
            <a:endParaRPr lang="cs-CZ" dirty="0"/>
          </a:p>
        </p:txBody>
      </p:sp>
      <p:sp>
        <p:nvSpPr>
          <p:cNvPr id="5" name="Footer Placeholder 4">
            <a:extLst>
              <a:ext uri="{FF2B5EF4-FFF2-40B4-BE49-F238E27FC236}">
                <a16:creationId xmlns:a16="http://schemas.microsoft.com/office/drawing/2014/main" id="{C8752B93-909D-477D-9D11-C9BC102DB1CC}"/>
              </a:ext>
            </a:extLst>
          </p:cNvPr>
          <p:cNvSpPr>
            <a:spLocks noGrp="1"/>
          </p:cNvSpPr>
          <p:nvPr>
            <p:ph type="ftr" sz="quarter" idx="3"/>
          </p:nvPr>
        </p:nvSpPr>
        <p:spPr>
          <a:xfrm>
            <a:off x="1199456" y="6572250"/>
            <a:ext cx="6264696" cy="285750"/>
          </a:xfrm>
        </p:spPr>
        <p:txBody>
          <a:bodyPr/>
          <a:lstStyle/>
          <a:p>
            <a:r>
              <a:rPr lang="en-US"/>
              <a:t>| PV204 JavaCard - programming secure elements</a:t>
            </a:r>
            <a:endParaRPr lang="cs-CZ" dirty="0"/>
          </a:p>
        </p:txBody>
      </p:sp>
    </p:spTree>
    <p:custDataLst>
      <p:tags r:id="rId1"/>
    </p:custDataLst>
    <p:extLst>
      <p:ext uri="{BB962C8B-B14F-4D97-AF65-F5344CB8AC3E}">
        <p14:creationId xmlns:p14="http://schemas.microsoft.com/office/powerpoint/2010/main" val="11492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p:txBody>
          <a:bodyPr/>
          <a:lstStyle/>
          <a:p>
            <a:r>
              <a:rPr lang="en-US" altLang="cs-CZ"/>
              <a:t>Sending and receiving data – source code</a:t>
            </a:r>
          </a:p>
        </p:txBody>
      </p:sp>
      <p:sp>
        <p:nvSpPr>
          <p:cNvPr id="4" name="Zástupný symbol pro obsah 3"/>
          <p:cNvSpPr>
            <a:spLocks noGrp="1"/>
          </p:cNvSpPr>
          <p:nvPr>
            <p:ph idx="1"/>
          </p:nvPr>
        </p:nvSpPr>
        <p:spPr/>
        <p:txBody>
          <a:bodyPr/>
          <a:lstStyle/>
          <a:p>
            <a:endParaRPr lang="en-GB"/>
          </a:p>
        </p:txBody>
      </p:sp>
      <p:sp>
        <p:nvSpPr>
          <p:cNvPr id="6"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1306628" name="Text Box 4"/>
          <p:cNvSpPr txBox="1">
            <a:spLocks noChangeArrowheads="1"/>
          </p:cNvSpPr>
          <p:nvPr/>
        </p:nvSpPr>
        <p:spPr bwMode="auto">
          <a:xfrm>
            <a:off x="548216" y="1871664"/>
            <a:ext cx="10810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dirty="0">
                <a:solidFill>
                  <a:srgbClr val="00007F"/>
                </a:solidFill>
              </a:rPr>
              <a:t>private</a:t>
            </a:r>
            <a:r>
              <a:rPr lang="en-US" altLang="cs-CZ" sz="2400" b="0" dirty="0">
                <a:solidFill>
                  <a:srgbClr val="808080"/>
                </a:solidFill>
              </a:rPr>
              <a:t> </a:t>
            </a:r>
            <a:r>
              <a:rPr lang="en-US" altLang="cs-CZ" sz="2400" dirty="0">
                <a:solidFill>
                  <a:srgbClr val="00007F"/>
                </a:solidFill>
              </a:rPr>
              <a:t>void</a:t>
            </a:r>
            <a:r>
              <a:rPr lang="en-US" altLang="cs-CZ" sz="2400" b="0" dirty="0">
                <a:solidFill>
                  <a:srgbClr val="808080"/>
                </a:solidFill>
              </a:rPr>
              <a:t> </a:t>
            </a:r>
            <a:r>
              <a:rPr lang="en-US" altLang="cs-CZ" sz="2400" b="0" dirty="0" err="1">
                <a:solidFill>
                  <a:srgbClr val="000000"/>
                </a:solidFill>
              </a:rPr>
              <a:t>ReceiveSendData</a:t>
            </a:r>
            <a:r>
              <a:rPr lang="en-US" altLang="cs-CZ" sz="2400" dirty="0">
                <a:solidFill>
                  <a:srgbClr val="000000"/>
                </a:solidFill>
              </a:rPr>
              <a:t>(</a:t>
            </a:r>
            <a:r>
              <a:rPr lang="en-US" altLang="cs-CZ" sz="2400" b="0" dirty="0">
                <a:solidFill>
                  <a:srgbClr val="000000"/>
                </a:solidFill>
              </a:rPr>
              <a:t>APDU</a:t>
            </a:r>
            <a:r>
              <a:rPr lang="en-US" altLang="cs-CZ" sz="2400" b="0" dirty="0">
                <a:solidFill>
                  <a:srgbClr val="808080"/>
                </a:solidFill>
              </a:rPr>
              <a:t> </a:t>
            </a:r>
            <a:r>
              <a:rPr lang="en-US" altLang="cs-CZ" sz="2400" b="0" dirty="0" err="1">
                <a:solidFill>
                  <a:srgbClr val="000000"/>
                </a:solidFill>
              </a:rPr>
              <a:t>apdu</a:t>
            </a:r>
            <a:r>
              <a:rPr lang="en-US" altLang="cs-CZ" sz="2400" dirty="0">
                <a:solidFill>
                  <a:srgbClr val="000000"/>
                </a:solidFill>
              </a:rPr>
              <a:t>)</a:t>
            </a:r>
            <a:r>
              <a:rPr lang="en-US" altLang="cs-CZ" sz="2400" b="0" dirty="0">
                <a:solidFill>
                  <a:srgbClr val="808080"/>
                </a:solidFill>
              </a:rPr>
              <a:t> </a:t>
            </a:r>
            <a:r>
              <a:rPr lang="en-US" altLang="cs-CZ" sz="2400" dirty="0">
                <a:solidFill>
                  <a:srgbClr val="000000"/>
                </a:solidFill>
              </a:rPr>
              <a:t>{</a:t>
            </a:r>
            <a:endParaRPr lang="en-US" altLang="cs-CZ" sz="2400" b="0" dirty="0">
              <a:solidFill>
                <a:srgbClr val="808080"/>
              </a:solidFill>
            </a:endParaRPr>
          </a:p>
          <a:p>
            <a:r>
              <a:rPr lang="en-US" altLang="cs-CZ" sz="2400" b="0" dirty="0">
                <a:solidFill>
                  <a:srgbClr val="808080"/>
                </a:solidFill>
              </a:rPr>
              <a:t>     </a:t>
            </a:r>
            <a:r>
              <a:rPr lang="en-US" altLang="cs-CZ" sz="2400" b="0" dirty="0">
                <a:solidFill>
                  <a:srgbClr val="000000"/>
                </a:solidFill>
              </a:rPr>
              <a:t>byte</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apdubuf</a:t>
            </a:r>
            <a:r>
              <a:rPr lang="en-US" altLang="cs-CZ" sz="2400" b="0" dirty="0">
                <a:solidFill>
                  <a:srgbClr val="808080"/>
                </a:solidFill>
              </a:rPr>
              <a:t> </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getBuffer</a:t>
            </a:r>
            <a:r>
              <a:rPr lang="en-US" altLang="cs-CZ" sz="2400" dirty="0">
                <a:solidFill>
                  <a:srgbClr val="000000"/>
                </a:solidFill>
              </a:rPr>
              <a:t>();</a:t>
            </a:r>
            <a:r>
              <a:rPr lang="en-US" altLang="cs-CZ" sz="2400" b="0" dirty="0">
                <a:solidFill>
                  <a:srgbClr val="808080"/>
                </a:solidFill>
              </a:rPr>
              <a:t>     </a:t>
            </a:r>
            <a:r>
              <a:rPr lang="en-US" altLang="cs-CZ" sz="2400" b="0" dirty="0">
                <a:solidFill>
                  <a:srgbClr val="007F00"/>
                </a:solidFill>
              </a:rPr>
              <a:t>// Get just APDU header (5 bytes)</a:t>
            </a:r>
          </a:p>
          <a:p>
            <a:r>
              <a:rPr lang="en-US" altLang="cs-CZ" sz="2400" b="0" dirty="0">
                <a:solidFill>
                  <a:srgbClr val="808080"/>
                </a:solidFill>
              </a:rPr>
              <a:t>     </a:t>
            </a:r>
            <a:r>
              <a:rPr lang="en-US" altLang="cs-CZ" sz="2400" dirty="0">
                <a:solidFill>
                  <a:srgbClr val="00007F"/>
                </a:solidFill>
              </a:rPr>
              <a:t>short</a:t>
            </a:r>
            <a:r>
              <a:rPr lang="en-US" altLang="cs-CZ" sz="2400" b="0" dirty="0">
                <a:solidFill>
                  <a:srgbClr val="808080"/>
                </a:solidFill>
              </a:rPr>
              <a:t>     </a:t>
            </a:r>
            <a:r>
              <a:rPr lang="en-US" altLang="cs-CZ" sz="2400" b="0" dirty="0" err="1">
                <a:solidFill>
                  <a:srgbClr val="000000"/>
                </a:solidFill>
              </a:rPr>
              <a:t>dataLen</a:t>
            </a:r>
            <a:r>
              <a:rPr lang="en-US" altLang="cs-CZ" sz="2400" b="0" dirty="0">
                <a:solidFill>
                  <a:srgbClr val="808080"/>
                </a:solidFill>
              </a:rPr>
              <a:t> </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setIncomingAndReceive</a:t>
            </a:r>
            <a:r>
              <a:rPr lang="en-US" altLang="cs-CZ" sz="2400" dirty="0">
                <a:solidFill>
                  <a:srgbClr val="000000"/>
                </a:solidFill>
              </a:rPr>
              <a:t>();</a:t>
            </a:r>
            <a:r>
              <a:rPr lang="en-US" altLang="cs-CZ" sz="2400" b="0" dirty="0">
                <a:solidFill>
                  <a:srgbClr val="808080"/>
                </a:solidFill>
              </a:rPr>
              <a:t> </a:t>
            </a:r>
            <a:r>
              <a:rPr lang="en-US" altLang="cs-CZ" sz="2400" b="0" dirty="0">
                <a:solidFill>
                  <a:srgbClr val="007F00"/>
                </a:solidFill>
              </a:rPr>
              <a:t>// Get all incoming data</a:t>
            </a:r>
          </a:p>
          <a:p>
            <a:r>
              <a:rPr lang="en-US" altLang="cs-CZ" sz="2400" b="0" dirty="0">
                <a:solidFill>
                  <a:srgbClr val="808080"/>
                </a:solidFill>
              </a:rPr>
              <a:t>     </a:t>
            </a:r>
            <a:r>
              <a:rPr lang="en-US" altLang="cs-CZ" sz="2400" b="0" dirty="0">
                <a:solidFill>
                  <a:srgbClr val="007F00"/>
                </a:solidFill>
              </a:rPr>
              <a:t>// DO SOMETHING WITH INPUT DATA </a:t>
            </a:r>
          </a:p>
          <a:p>
            <a:r>
              <a:rPr lang="en-US" altLang="cs-CZ" sz="2400" b="0" dirty="0">
                <a:solidFill>
                  <a:srgbClr val="007F00"/>
                </a:solidFill>
              </a:rPr>
              <a:t>     // STARTING FROM </a:t>
            </a:r>
            <a:r>
              <a:rPr lang="en-US" altLang="cs-CZ" sz="2400" b="0" dirty="0" err="1">
                <a:solidFill>
                  <a:srgbClr val="007F00"/>
                </a:solidFill>
              </a:rPr>
              <a:t>apdubuf</a:t>
            </a:r>
            <a:r>
              <a:rPr lang="en-US" altLang="cs-CZ" sz="2400" b="0" dirty="0">
                <a:solidFill>
                  <a:srgbClr val="007F00"/>
                </a:solidFill>
              </a:rPr>
              <a:t>[ISO7816.OFFSET_CDATA]</a:t>
            </a:r>
          </a:p>
          <a:p>
            <a:r>
              <a:rPr lang="en-US" altLang="cs-CZ" sz="2400" b="0" dirty="0">
                <a:solidFill>
                  <a:srgbClr val="808080"/>
                </a:solidFill>
              </a:rPr>
              <a:t>     </a:t>
            </a:r>
            <a:r>
              <a:rPr lang="en-US" altLang="cs-CZ" sz="2400" b="0" dirty="0">
                <a:solidFill>
                  <a:srgbClr val="007F00"/>
                </a:solidFill>
              </a:rPr>
              <a:t>// ...</a:t>
            </a:r>
          </a:p>
          <a:p>
            <a:r>
              <a:rPr lang="en-US" altLang="cs-CZ" sz="2400" b="0" dirty="0">
                <a:solidFill>
                  <a:srgbClr val="808080"/>
                </a:solidFill>
              </a:rPr>
              <a:t>     </a:t>
            </a:r>
            <a:r>
              <a:rPr lang="en-US" altLang="cs-CZ" sz="2400" b="0" dirty="0">
                <a:solidFill>
                  <a:srgbClr val="007F00"/>
                </a:solidFill>
              </a:rPr>
              <a:t>// FILL SOMETHING TO OUTPUT (</a:t>
            </a:r>
            <a:r>
              <a:rPr lang="en-US" altLang="cs-CZ" sz="2400" b="0" dirty="0" err="1">
                <a:solidFill>
                  <a:srgbClr val="007F00"/>
                </a:solidFill>
              </a:rPr>
              <a:t>apdubuf</a:t>
            </a:r>
            <a:r>
              <a:rPr lang="en-US" altLang="cs-CZ" sz="2400" b="0" dirty="0">
                <a:solidFill>
                  <a:srgbClr val="007F00"/>
                </a:solidFill>
              </a:rPr>
              <a:t> again)</a:t>
            </a:r>
          </a:p>
          <a:p>
            <a:r>
              <a:rPr lang="en-US" altLang="cs-CZ" sz="2400" b="0" dirty="0">
                <a:solidFill>
                  <a:srgbClr val="808080"/>
                </a:solidFill>
              </a:rPr>
              <a:t>     </a:t>
            </a:r>
            <a:r>
              <a:rPr lang="en-US" altLang="cs-CZ" sz="2400" b="0" dirty="0" err="1">
                <a:solidFill>
                  <a:srgbClr val="000000"/>
                </a:solidFill>
              </a:rPr>
              <a:t>Util</a:t>
            </a:r>
            <a:r>
              <a:rPr lang="en-US" altLang="cs-CZ" sz="2400" dirty="0" err="1">
                <a:solidFill>
                  <a:srgbClr val="000000"/>
                </a:solidFill>
              </a:rPr>
              <a:t>.</a:t>
            </a:r>
            <a:r>
              <a:rPr lang="en-US" altLang="cs-CZ" sz="2400" b="0" dirty="0" err="1">
                <a:solidFill>
                  <a:srgbClr val="000000"/>
                </a:solidFill>
              </a:rPr>
              <a:t>arrayFillNonAtomic</a:t>
            </a:r>
            <a:r>
              <a:rPr lang="en-US" altLang="cs-CZ" sz="2400" dirty="0">
                <a:solidFill>
                  <a:srgbClr val="000000"/>
                </a:solidFill>
              </a:rPr>
              <a:t>(</a:t>
            </a:r>
            <a:r>
              <a:rPr lang="en-US" altLang="cs-CZ" sz="2400" b="0" dirty="0" err="1">
                <a:solidFill>
                  <a:srgbClr val="000000"/>
                </a:solidFill>
              </a:rPr>
              <a:t>apdubuf</a:t>
            </a:r>
            <a:r>
              <a:rPr lang="en-US" altLang="cs-CZ" sz="2400" dirty="0">
                <a:solidFill>
                  <a:srgbClr val="000000"/>
                </a:solidFill>
              </a:rPr>
              <a:t>,</a:t>
            </a:r>
            <a:r>
              <a:rPr lang="en-US" altLang="cs-CZ" sz="2400" b="0" dirty="0">
                <a:solidFill>
                  <a:srgbClr val="808080"/>
                </a:solidFill>
              </a:rPr>
              <a:t> </a:t>
            </a:r>
            <a:r>
              <a:rPr lang="en-US" altLang="cs-CZ" sz="2400" b="0" dirty="0">
                <a:solidFill>
                  <a:srgbClr val="000000"/>
                </a:solidFill>
              </a:rPr>
              <a:t>ISO7816</a:t>
            </a:r>
            <a:r>
              <a:rPr lang="en-US" altLang="cs-CZ" sz="2400" dirty="0">
                <a:solidFill>
                  <a:srgbClr val="000000"/>
                </a:solidFill>
              </a:rPr>
              <a:t>.</a:t>
            </a:r>
            <a:r>
              <a:rPr lang="en-US" altLang="cs-CZ" sz="2400" b="0" dirty="0">
                <a:solidFill>
                  <a:srgbClr val="000000"/>
                </a:solidFill>
              </a:rPr>
              <a:t>OFFSET_CDATA</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10</a:t>
            </a:r>
            <a:r>
              <a:rPr lang="en-US" altLang="cs-CZ" sz="2400" dirty="0">
                <a:solidFill>
                  <a:srgbClr val="000000"/>
                </a:solidFill>
              </a:rPr>
              <a:t>,</a:t>
            </a:r>
            <a:r>
              <a:rPr lang="en-US" altLang="cs-CZ" sz="2400" b="0" dirty="0">
                <a:solidFill>
                  <a:srgbClr val="808080"/>
                </a:solidFill>
              </a:rPr>
              <a:t> </a:t>
            </a:r>
            <a:r>
              <a:rPr lang="en-US" altLang="cs-CZ" sz="2400" dirty="0">
                <a:solidFill>
                  <a:srgbClr val="000000"/>
                </a:solidFill>
              </a:rPr>
              <a:t>(</a:t>
            </a:r>
            <a:r>
              <a:rPr lang="en-US" altLang="cs-CZ" sz="2400" b="0" dirty="0">
                <a:solidFill>
                  <a:srgbClr val="000000"/>
                </a:solidFill>
              </a:rPr>
              <a:t>byte</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a:t>
            </a:r>
            <a:r>
              <a:rPr lang="en-US" altLang="cs-CZ" sz="2400" dirty="0">
                <a:solidFill>
                  <a:srgbClr val="000000"/>
                </a:solidFill>
              </a:rPr>
              <a:t>);</a:t>
            </a:r>
            <a:r>
              <a:rPr lang="en-US" altLang="cs-CZ" sz="2400" b="0" dirty="0">
                <a:solidFill>
                  <a:srgbClr val="808080"/>
                </a:solidFill>
              </a:rPr>
              <a:t> </a:t>
            </a:r>
          </a:p>
          <a:p>
            <a:r>
              <a:rPr lang="en-US" altLang="cs-CZ" sz="2400" b="0" dirty="0">
                <a:solidFill>
                  <a:srgbClr val="808080"/>
                </a:solidFill>
              </a:rPr>
              <a:t>     </a:t>
            </a:r>
            <a:r>
              <a:rPr lang="en-US" altLang="cs-CZ" sz="2400" b="0" dirty="0">
                <a:solidFill>
                  <a:srgbClr val="007F00"/>
                </a:solidFill>
              </a:rPr>
              <a:t>// SEND OUTGOING BUFFER</a:t>
            </a:r>
          </a:p>
          <a:p>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setOutgoingAndSend</a:t>
            </a:r>
            <a:r>
              <a:rPr lang="en-US" altLang="cs-CZ" sz="2400" dirty="0">
                <a:solidFill>
                  <a:srgbClr val="000000"/>
                </a:solidFill>
              </a:rPr>
              <a:t>(</a:t>
            </a:r>
            <a:r>
              <a:rPr lang="en-US" altLang="cs-CZ" sz="2400" b="0" dirty="0">
                <a:solidFill>
                  <a:srgbClr val="000000"/>
                </a:solidFill>
              </a:rPr>
              <a:t>ISO7816</a:t>
            </a:r>
            <a:r>
              <a:rPr lang="en-US" altLang="cs-CZ" sz="2400" dirty="0">
                <a:solidFill>
                  <a:srgbClr val="000000"/>
                </a:solidFill>
              </a:rPr>
              <a:t>.</a:t>
            </a:r>
            <a:r>
              <a:rPr lang="en-US" altLang="cs-CZ" sz="2400" b="0" dirty="0">
                <a:solidFill>
                  <a:srgbClr val="000000"/>
                </a:solidFill>
              </a:rPr>
              <a:t>OFFSET_CDATA</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10</a:t>
            </a:r>
            <a:r>
              <a:rPr lang="en-US" altLang="cs-CZ" sz="2400" dirty="0">
                <a:solidFill>
                  <a:srgbClr val="000000"/>
                </a:solidFill>
              </a:rPr>
              <a:t>);</a:t>
            </a:r>
            <a:endParaRPr lang="en-US" altLang="cs-CZ" sz="2400" b="0" dirty="0">
              <a:solidFill>
                <a:srgbClr val="808080"/>
              </a:solidFill>
            </a:endParaRPr>
          </a:p>
          <a:p>
            <a:r>
              <a:rPr lang="en-US" altLang="cs-CZ" sz="2400" b="0" dirty="0">
                <a:solidFill>
                  <a:srgbClr val="808080"/>
                </a:solidFill>
              </a:rPr>
              <a:t> </a:t>
            </a:r>
            <a:r>
              <a:rPr lang="en-US" altLang="cs-CZ" sz="2400" dirty="0">
                <a:solidFill>
                  <a:srgbClr val="000000"/>
                </a:solidFill>
              </a:rPr>
              <a:t>}</a:t>
            </a:r>
            <a:endParaRPr lang="en-US" altLang="cs-CZ" sz="2400" b="0" dirty="0"/>
          </a:p>
          <a:p>
            <a:endParaRPr lang="en-US" altLang="cs-CZ" sz="2400"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50</a:t>
            </a:fld>
            <a:endParaRPr lang="cs-CZ" dirty="0"/>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5969"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8650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cs-CZ"/>
              <a:t>Communication with smart card</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Slide Number Placeholder 1"/>
          <p:cNvSpPr>
            <a:spLocks noGrp="1"/>
          </p:cNvSpPr>
          <p:nvPr>
            <p:ph type="sldNum" sz="quarter" idx="10"/>
          </p:nvPr>
        </p:nvSpPr>
        <p:spPr/>
        <p:txBody>
          <a:bodyPr/>
          <a:lstStyle/>
          <a:p>
            <a:pPr>
              <a:defRPr/>
            </a:pPr>
            <a:fld id="{50F85801-738D-4AFC-9D72-B567D521F73E}" type="slidenum">
              <a:rPr lang="cs-CZ" smtClean="0"/>
              <a:pPr>
                <a:defRPr/>
              </a:pPr>
              <a:t>51</a:t>
            </a:fld>
            <a:endParaRPr lang="cs-CZ" dirty="0"/>
          </a:p>
        </p:txBody>
      </p:sp>
    </p:spTree>
    <p:extLst>
      <p:ext uri="{BB962C8B-B14F-4D97-AF65-F5344CB8AC3E}">
        <p14:creationId xmlns:p14="http://schemas.microsoft.com/office/powerpoint/2010/main" val="835631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sp>
        <p:nvSpPr>
          <p:cNvPr id="40963" name="Rectangle 1"/>
          <p:cNvSpPr>
            <a:spLocks noGrp="1" noChangeArrowheads="1"/>
          </p:cNvSpPr>
          <p:nvPr>
            <p:ph type="title" idx="4294967295"/>
          </p:nvPr>
        </p:nvSpPr>
        <p:spPr>
          <a:xfrm>
            <a:off x="390910" y="661596"/>
            <a:ext cx="8507413" cy="9937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cs-CZ" dirty="0" err="1"/>
              <a:t>JavaCard</a:t>
            </a:r>
            <a:r>
              <a:rPr lang="en-US" altLang="cs-CZ" dirty="0"/>
              <a:t> communication lifecycle</a:t>
            </a:r>
          </a:p>
        </p:txBody>
      </p:sp>
      <p:sp>
        <p:nvSpPr>
          <p:cNvPr id="43010" name="Rectangle 2"/>
          <p:cNvSpPr>
            <a:spLocks noGrp="1" noChangeArrowheads="1"/>
          </p:cNvSpPr>
          <p:nvPr>
            <p:ph type="body" idx="4294967295"/>
          </p:nvPr>
        </p:nvSpPr>
        <p:spPr>
          <a:xfrm>
            <a:off x="402022" y="1632822"/>
            <a:ext cx="8675687" cy="4991100"/>
          </a:xfrm>
        </p:spPr>
        <p:txBody>
          <a:bodyPr/>
          <a:lstStyle/>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solidFill>
                  <a:srgbClr val="808080"/>
                </a:solidFill>
              </a:rPr>
              <a:t>(Applet is already installed, APPLET_AID)</a:t>
            </a:r>
          </a:p>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Reset card (plug smart card in, software reset)</a:t>
            </a:r>
          </a:p>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SELECT command (00 a4 04 00 APPLET_AID)</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received by Card Manager application</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sets our applet active, select() method is always called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any APDU command (any of your choice)</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received by process() method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SC: Process incoming data on card, prepare outgoing data</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encryption,  signature…</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Receive any outgoing data </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additional special readout APDU might be required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solidFill>
                  <a:srgbClr val="808080"/>
                </a:solidFill>
              </a:rPr>
              <a:t>PC: Repeat again from step 4</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DESELECT command)</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deselect() method might be called</a:t>
            </a:r>
          </a:p>
        </p:txBody>
      </p:sp>
      <p:sp>
        <p:nvSpPr>
          <p:cNvPr id="43011" name="Freeform 3"/>
          <p:cNvSpPr>
            <a:spLocks/>
          </p:cNvSpPr>
          <p:nvPr/>
        </p:nvSpPr>
        <p:spPr bwMode="auto">
          <a:xfrm>
            <a:off x="0" y="3861048"/>
            <a:ext cx="373063" cy="1799655"/>
          </a:xfrm>
          <a:custGeom>
            <a:avLst/>
            <a:gdLst>
              <a:gd name="T0" fmla="*/ 300038 w 235"/>
              <a:gd name="T1" fmla="*/ 1943100 h 1224"/>
              <a:gd name="T2" fmla="*/ 12700 w 235"/>
              <a:gd name="T3" fmla="*/ 719138 h 1224"/>
              <a:gd name="T4" fmla="*/ 373063 w 235"/>
              <a:gd name="T5" fmla="*/ 0 h 1224"/>
              <a:gd name="T6" fmla="*/ 0 60000 65536"/>
              <a:gd name="T7" fmla="*/ 0 60000 65536"/>
              <a:gd name="T8" fmla="*/ 0 60000 65536"/>
            </a:gdLst>
            <a:ahLst/>
            <a:cxnLst>
              <a:cxn ang="T6">
                <a:pos x="T0" y="T1"/>
              </a:cxn>
              <a:cxn ang="T7">
                <a:pos x="T2" y="T3"/>
              </a:cxn>
              <a:cxn ang="T8">
                <a:pos x="T4" y="T5"/>
              </a:cxn>
            </a:cxnLst>
            <a:rect l="0" t="0" r="r" b="b"/>
            <a:pathLst>
              <a:path w="235" h="1224">
                <a:moveTo>
                  <a:pt x="189" y="1224"/>
                </a:moveTo>
                <a:cubicBezTo>
                  <a:pt x="94" y="940"/>
                  <a:pt x="0" y="657"/>
                  <a:pt x="8" y="453"/>
                </a:cubicBezTo>
                <a:cubicBezTo>
                  <a:pt x="16" y="249"/>
                  <a:pt x="175" y="75"/>
                  <a:pt x="235" y="0"/>
                </a:cubicBezTo>
              </a:path>
            </a:pathLst>
          </a:custGeom>
          <a:noFill/>
          <a:ln w="25560">
            <a:solidFill>
              <a:srgbClr val="3333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52</a:t>
            </a:fld>
            <a:endParaRPr lang="cs-CZ" dirty="0"/>
          </a:p>
        </p:txBody>
      </p:sp>
      <p:pic>
        <p:nvPicPr>
          <p:cNvPr id="7"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88861" y="-5649"/>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8528" y="21212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26201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3010">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43010">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43010">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43010">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43010">
                                            <p:txEl>
                                              <p:pRg st="11" end="11"/>
                                            </p:txEl>
                                          </p:spTgt>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430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43010">
                                            <p:txEl>
                                              <p:pRg st="12" end="12"/>
                                            </p:txEl>
                                          </p:spTgt>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430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p:txBody>
          <a:bodyPr/>
          <a:lstStyle/>
          <a:p>
            <a:r>
              <a:rPr lang="en-US" altLang="cs-CZ" dirty="0"/>
              <a:t>Java javax.smartcardio.* API</a:t>
            </a:r>
          </a:p>
        </p:txBody>
      </p:sp>
      <p:sp>
        <p:nvSpPr>
          <p:cNvPr id="1282051" name="Rectangle 3"/>
          <p:cNvSpPr>
            <a:spLocks noGrp="1" noChangeArrowheads="1"/>
          </p:cNvSpPr>
          <p:nvPr>
            <p:ph type="body" idx="1"/>
          </p:nvPr>
        </p:nvSpPr>
        <p:spPr/>
        <p:txBody>
          <a:bodyPr/>
          <a:lstStyle/>
          <a:p>
            <a:r>
              <a:rPr lang="en-US" altLang="cs-CZ" dirty="0"/>
              <a:t>List readers available in system</a:t>
            </a:r>
          </a:p>
          <a:p>
            <a:pPr lvl="1"/>
            <a:r>
              <a:rPr lang="en-US" altLang="cs-CZ" dirty="0" err="1"/>
              <a:t>TerminalFactory.terminals</a:t>
            </a:r>
            <a:r>
              <a:rPr lang="en-US" altLang="cs-CZ" dirty="0"/>
              <a:t>()</a:t>
            </a:r>
          </a:p>
          <a:p>
            <a:pPr lvl="1"/>
            <a:r>
              <a:rPr lang="en-US" altLang="cs-CZ" dirty="0"/>
              <a:t>identified by index </a:t>
            </a:r>
            <a:r>
              <a:rPr lang="en-US" altLang="cs-CZ" dirty="0" err="1"/>
              <a:t>CardTerminal.get</a:t>
            </a:r>
            <a:r>
              <a:rPr lang="en-US" altLang="cs-CZ" dirty="0"/>
              <a:t>(index)</a:t>
            </a:r>
          </a:p>
          <a:p>
            <a:pPr lvl="1"/>
            <a:r>
              <a:rPr lang="en-US" altLang="cs-CZ" dirty="0"/>
              <a:t>readable string (</a:t>
            </a:r>
            <a:r>
              <a:rPr lang="en-US" altLang="cs-CZ" dirty="0" err="1"/>
              <a:t>Gemplus</a:t>
            </a:r>
            <a:r>
              <a:rPr lang="en-US" altLang="cs-CZ" dirty="0"/>
              <a:t> </a:t>
            </a:r>
            <a:r>
              <a:rPr lang="en-US" altLang="cs-CZ" dirty="0" err="1"/>
              <a:t>GemPC</a:t>
            </a:r>
            <a:r>
              <a:rPr lang="en-US" altLang="cs-CZ" dirty="0"/>
              <a:t> Card Reader 0)</a:t>
            </a:r>
          </a:p>
          <a:p>
            <a:r>
              <a:rPr lang="en-US" altLang="cs-CZ" dirty="0"/>
              <a:t>Connect to target card</a:t>
            </a:r>
          </a:p>
          <a:p>
            <a:pPr lvl="1"/>
            <a:r>
              <a:rPr lang="en-US" altLang="cs-CZ" dirty="0"/>
              <a:t>Check for card (</a:t>
            </a:r>
            <a:r>
              <a:rPr lang="en-US" altLang="cs-CZ" dirty="0" err="1"/>
              <a:t>CardTerminal.isCardPresent</a:t>
            </a:r>
            <a:r>
              <a:rPr lang="en-US" altLang="cs-CZ" dirty="0"/>
              <a:t>())</a:t>
            </a:r>
          </a:p>
          <a:p>
            <a:pPr lvl="1"/>
            <a:r>
              <a:rPr lang="en-US" altLang="cs-CZ" dirty="0"/>
              <a:t>connect to Card (</a:t>
            </a:r>
            <a:r>
              <a:rPr lang="en-US" altLang="cs-CZ" dirty="0" err="1"/>
              <a:t>CardTerminal.connect</a:t>
            </a:r>
            <a:r>
              <a:rPr lang="en-US" altLang="cs-CZ" dirty="0"/>
              <a:t>("*"))</a:t>
            </a:r>
          </a:p>
          <a:p>
            <a:pPr lvl="1"/>
            <a:r>
              <a:rPr lang="en-US" altLang="cs-CZ" dirty="0"/>
              <a:t>get channel (</a:t>
            </a:r>
            <a:r>
              <a:rPr lang="en-US" altLang="cs-CZ" dirty="0" err="1"/>
              <a:t>Card.getBasicChannel</a:t>
            </a:r>
            <a:r>
              <a:rPr lang="en-US" altLang="cs-CZ" dirty="0"/>
              <a:t>())</a:t>
            </a:r>
          </a:p>
          <a:p>
            <a:pPr lvl="1"/>
            <a:r>
              <a:rPr lang="en-US" altLang="cs-CZ" dirty="0"/>
              <a:t>reset card and get ATR (</a:t>
            </a:r>
            <a:r>
              <a:rPr lang="en-US" altLang="cs-CZ" dirty="0" err="1"/>
              <a:t>Card.getATR</a:t>
            </a:r>
            <a:r>
              <a:rPr lang="en-US" altLang="cs-CZ" dirty="0"/>
              <a:t>())</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53</a:t>
            </a:fld>
            <a:endParaRPr lang="cs-CZ" dirty="0"/>
          </a:p>
        </p:txBody>
      </p:sp>
      <p:sp>
        <p:nvSpPr>
          <p:cNvPr id="6" name="Ohnutý roh 5"/>
          <p:cNvSpPr/>
          <p:nvPr/>
        </p:nvSpPr>
        <p:spPr>
          <a:xfrm>
            <a:off x="7411157" y="5461219"/>
            <a:ext cx="4755696" cy="976664"/>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Already used in labs last week – </a:t>
            </a:r>
            <a:r>
              <a:rPr lang="en-GB" sz="2400" dirty="0" err="1">
                <a:solidFill>
                  <a:schemeClr val="tx1"/>
                </a:solidFill>
              </a:rPr>
              <a:t>SimpleAPDU</a:t>
            </a:r>
            <a:r>
              <a:rPr lang="en-GB" sz="2400" dirty="0">
                <a:solidFill>
                  <a:schemeClr val="tx1"/>
                </a:solidFill>
              </a:rPr>
              <a:t> project</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103" y="5460677"/>
            <a:ext cx="977206" cy="977206"/>
          </a:xfrm>
          <a:prstGeom prst="rect">
            <a:avLst/>
          </a:prstGeom>
        </p:spPr>
      </p:pic>
      <p:pic>
        <p:nvPicPr>
          <p:cNvPr id="8"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16960" y="64658"/>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69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820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20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20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20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r>
              <a:rPr lang="en-US" altLang="cs-CZ"/>
              <a:t>Java javax.smartcardio.* API (2)</a:t>
            </a:r>
          </a:p>
        </p:txBody>
      </p:sp>
      <p:sp>
        <p:nvSpPr>
          <p:cNvPr id="1297411" name="Rectangle 3"/>
          <p:cNvSpPr>
            <a:spLocks noGrp="1" noChangeArrowheads="1"/>
          </p:cNvSpPr>
          <p:nvPr>
            <p:ph type="body" idx="1"/>
          </p:nvPr>
        </p:nvSpPr>
        <p:spPr/>
        <p:txBody>
          <a:bodyPr/>
          <a:lstStyle/>
          <a:p>
            <a:r>
              <a:rPr lang="en-US" altLang="cs-CZ" sz="2400" dirty="0"/>
              <a:t>Select applet on card</a:t>
            </a:r>
          </a:p>
          <a:p>
            <a:pPr lvl="1"/>
            <a:r>
              <a:rPr lang="en-US" altLang="cs-CZ" sz="2000" dirty="0"/>
              <a:t>send APDU with header 00 a4 04 00 LC APPLET_AID</a:t>
            </a:r>
          </a:p>
          <a:p>
            <a:r>
              <a:rPr lang="en-US" altLang="cs-CZ" sz="2400" dirty="0"/>
              <a:t>Send APDU to invoke method</a:t>
            </a:r>
          </a:p>
          <a:p>
            <a:pPr lvl="1"/>
            <a:r>
              <a:rPr lang="en-US" altLang="cs-CZ" sz="2000" dirty="0"/>
              <a:t>prepare APDU buffer (byte array)</a:t>
            </a:r>
          </a:p>
          <a:p>
            <a:pPr lvl="1"/>
            <a:r>
              <a:rPr lang="en-US" altLang="cs-CZ" sz="2000" dirty="0"/>
              <a:t>create </a:t>
            </a:r>
            <a:r>
              <a:rPr lang="en-US" altLang="cs-CZ" sz="2000" dirty="0" err="1"/>
              <a:t>CommandAPDU</a:t>
            </a:r>
            <a:r>
              <a:rPr lang="en-US" altLang="cs-CZ" sz="2000" dirty="0"/>
              <a:t> from byte array</a:t>
            </a:r>
          </a:p>
          <a:p>
            <a:pPr lvl="1"/>
            <a:r>
              <a:rPr lang="en-US" altLang="cs-CZ" sz="2000" dirty="0"/>
              <a:t>send </a:t>
            </a:r>
            <a:r>
              <a:rPr lang="en-US" altLang="cs-CZ" sz="2000" dirty="0" err="1"/>
              <a:t>CommandAPDU</a:t>
            </a:r>
            <a:r>
              <a:rPr lang="en-US" altLang="cs-CZ" sz="2000" dirty="0"/>
              <a:t> via </a:t>
            </a:r>
            <a:r>
              <a:rPr lang="en-US" altLang="cs-CZ" sz="2000" dirty="0" err="1"/>
              <a:t>CardChannel.transmit</a:t>
            </a:r>
            <a:r>
              <a:rPr lang="en-US" altLang="cs-CZ" sz="2000" dirty="0"/>
              <a:t>()</a:t>
            </a:r>
          </a:p>
          <a:p>
            <a:pPr lvl="1"/>
            <a:r>
              <a:rPr lang="en-US" altLang="cs-CZ" sz="2000" dirty="0"/>
              <a:t>check for response data (getSW1() == 0x61)</a:t>
            </a:r>
          </a:p>
          <a:p>
            <a:pPr lvl="1"/>
            <a:r>
              <a:rPr lang="en-US" altLang="cs-CZ" sz="2000" dirty="0"/>
              <a:t>read available response data by 00 C0 00 00 SW2 </a:t>
            </a:r>
          </a:p>
          <a:p>
            <a:r>
              <a:rPr lang="en-US" altLang="cs-CZ" sz="2400" dirty="0"/>
              <a:t>Process response </a:t>
            </a:r>
          </a:p>
          <a:p>
            <a:pPr lvl="1"/>
            <a:r>
              <a:rPr lang="en-US" altLang="cs-CZ" sz="2000" dirty="0"/>
              <a:t>status should be </a:t>
            </a:r>
            <a:r>
              <a:rPr lang="en-US" altLang="cs-CZ" sz="2000" dirty="0" err="1"/>
              <a:t>ResponseAPDU.getSW</a:t>
            </a:r>
            <a:r>
              <a:rPr lang="en-US" altLang="cs-CZ" sz="2000" dirty="0"/>
              <a:t>() == 0x9000</a:t>
            </a:r>
          </a:p>
          <a:p>
            <a:pPr lvl="1"/>
            <a:r>
              <a:rPr lang="en-US" altLang="cs-CZ" sz="2000" dirty="0"/>
              <a:t>returned data </a:t>
            </a:r>
            <a:r>
              <a:rPr lang="en-US" altLang="cs-CZ" sz="2000" dirty="0" err="1"/>
              <a:t>ResponseAPDU.getData</a:t>
            </a:r>
            <a:r>
              <a:rPr lang="en-US" altLang="cs-CZ" sz="2000"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54</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74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74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74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74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74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74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p:txBody>
          <a:bodyPr/>
          <a:lstStyle/>
          <a:p>
            <a:r>
              <a:rPr lang="en-US" altLang="cs-CZ"/>
              <a:t>Response APDU (R-APDU)</a:t>
            </a:r>
          </a:p>
        </p:txBody>
      </p:sp>
      <p:sp>
        <p:nvSpPr>
          <p:cNvPr id="1275907" name="Rectangle 3"/>
          <p:cNvSpPr>
            <a:spLocks noGrp="1" noChangeArrowheads="1"/>
          </p:cNvSpPr>
          <p:nvPr>
            <p:ph type="body" idx="1"/>
          </p:nvPr>
        </p:nvSpPr>
        <p:spPr/>
        <p:txBody>
          <a:bodyPr/>
          <a:lstStyle/>
          <a:p>
            <a:r>
              <a:rPr lang="en-US" altLang="cs-CZ"/>
              <a:t>Response data + status word (2 bytes)</a:t>
            </a:r>
          </a:p>
          <a:p>
            <a:pPr lvl="1"/>
            <a:r>
              <a:rPr lang="en-US" altLang="cs-CZ"/>
              <a:t>0x9000 - SW_NO_ERROR, OK</a:t>
            </a:r>
          </a:p>
          <a:p>
            <a:pPr lvl="1"/>
            <a:r>
              <a:rPr lang="en-US" altLang="cs-CZ"/>
              <a:t>0x61** -  SW_BYTES_REMAINING_**</a:t>
            </a:r>
          </a:p>
          <a:p>
            <a:pPr lvl="1"/>
            <a:r>
              <a:rPr lang="en-US" altLang="cs-CZ"/>
              <a:t>see javacard.framework.ISO7816 interface</a:t>
            </a:r>
          </a:p>
          <a:p>
            <a:pPr lvl="1"/>
            <a:r>
              <a:rPr lang="en-US" altLang="cs-CZ"/>
              <a:t>other status possible (GlobalPlatform, user defined) </a:t>
            </a:r>
          </a:p>
          <a:p>
            <a:r>
              <a:rPr lang="en-US" altLang="cs-CZ"/>
              <a:t>May require special command to read out</a:t>
            </a:r>
          </a:p>
          <a:p>
            <a:pPr lvl="1"/>
            <a:r>
              <a:rPr lang="en-US" altLang="cs-CZ"/>
              <a:t>first response is just status word (0x61**)</a:t>
            </a:r>
          </a:p>
          <a:p>
            <a:pPr lvl="1"/>
            <a:r>
              <a:rPr lang="en-US" altLang="cs-CZ"/>
              <a:t>00 C0 00 00 ** or C0 C0 00 00 ** APDU</a:t>
            </a:r>
          </a:p>
          <a:p>
            <a:pPr lvl="2"/>
            <a:r>
              <a:rPr lang="en-US" altLang="cs-CZ"/>
              <a:t>** is number of bytes to read out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55</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89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cs-CZ" dirty="0"/>
              <a:t>Debugging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56</a:t>
            </a:fld>
            <a:endParaRPr lang="cs-CZ" dirty="0"/>
          </a:p>
        </p:txBody>
      </p:sp>
    </p:spTree>
    <p:extLst>
      <p:ext uri="{BB962C8B-B14F-4D97-AF65-F5344CB8AC3E}">
        <p14:creationId xmlns:p14="http://schemas.microsoft.com/office/powerpoint/2010/main" val="447530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text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57</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7146" y="0"/>
            <a:ext cx="7237708" cy="6858000"/>
          </a:xfrm>
          <a:prstGeom prst="rect">
            <a:avLst/>
          </a:prstGeom>
        </p:spPr>
      </p:pic>
      <p:pic>
        <p:nvPicPr>
          <p:cNvPr id="7" name="CYYaF4cU0AAlaaW">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639616" y="1765300"/>
            <a:ext cx="6912768" cy="5007916"/>
          </a:xfrm>
          <a:prstGeom prst="rect">
            <a:avLst/>
          </a:prstGeom>
        </p:spPr>
      </p:pic>
    </p:spTree>
    <p:custDataLst>
      <p:tags r:id="rId1"/>
    </p:custDataLst>
    <p:extLst>
      <p:ext uri="{BB962C8B-B14F-4D97-AF65-F5344CB8AC3E}">
        <p14:creationId xmlns:p14="http://schemas.microsoft.com/office/powerpoint/2010/main" val="6715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1. Debugging applets: simulator</a:t>
            </a:r>
          </a:p>
        </p:txBody>
      </p:sp>
      <p:sp>
        <p:nvSpPr>
          <p:cNvPr id="3" name="Zástupný symbol pro obsah 2"/>
          <p:cNvSpPr>
            <a:spLocks noGrp="1"/>
          </p:cNvSpPr>
          <p:nvPr>
            <p:ph idx="1"/>
          </p:nvPr>
        </p:nvSpPr>
        <p:spPr/>
        <p:txBody>
          <a:bodyPr/>
          <a:lstStyle/>
          <a:p>
            <a:r>
              <a:rPr lang="en-GB" dirty="0"/>
              <a:t>The smartcard is designed to protect application</a:t>
            </a:r>
          </a:p>
          <a:p>
            <a:pPr lvl="1"/>
            <a:r>
              <a:rPr lang="en-GB" dirty="0"/>
              <a:t>Debugger cannot be connected to running application</a:t>
            </a:r>
          </a:p>
          <a:p>
            <a:r>
              <a:rPr lang="en-GB" dirty="0"/>
              <a:t>Option 1: use card simulator (jcardsim.org)</a:t>
            </a:r>
          </a:p>
          <a:p>
            <a:pPr lvl="1"/>
            <a:r>
              <a:rPr lang="en-GB" dirty="0"/>
              <a:t>Simulation of </a:t>
            </a:r>
            <a:r>
              <a:rPr lang="en-GB" dirty="0" err="1"/>
              <a:t>JavaCard</a:t>
            </a:r>
            <a:r>
              <a:rPr lang="en-GB" dirty="0"/>
              <a:t> 3.0.5 (based on </a:t>
            </a:r>
            <a:r>
              <a:rPr lang="en-GB" dirty="0" err="1"/>
              <a:t>BouncyCastle</a:t>
            </a:r>
            <a:r>
              <a:rPr lang="en-GB" dirty="0"/>
              <a:t>)</a:t>
            </a:r>
          </a:p>
          <a:p>
            <a:pPr lvl="1"/>
            <a:r>
              <a:rPr lang="en-GB" dirty="0"/>
              <a:t>Very helpful, allows for direct debugging (will be covered in labs)</a:t>
            </a:r>
          </a:p>
          <a:p>
            <a:pPr lvl="1"/>
            <a:r>
              <a:rPr lang="en-GB" dirty="0"/>
              <a:t>Catch of logical flaws etc.</a:t>
            </a:r>
          </a:p>
          <a:p>
            <a:pPr lvl="1"/>
            <a:r>
              <a:rPr lang="en-GB" dirty="0"/>
              <a:t>Allows to write automated unit and integration tests!</a:t>
            </a:r>
          </a:p>
          <a:p>
            <a:r>
              <a:rPr lang="en-GB" dirty="0"/>
              <a:t>Problem: Real limitations of cards are missing</a:t>
            </a:r>
          </a:p>
          <a:p>
            <a:pPr lvl="1"/>
            <a:r>
              <a:rPr lang="en-GB" dirty="0"/>
              <a:t>supported algorithms, memory, execution speed…</a:t>
            </a:r>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58</a:t>
            </a:fld>
            <a:endParaRPr lang="cs-CZ" dirty="0"/>
          </a:p>
        </p:txBody>
      </p:sp>
      <p:pic>
        <p:nvPicPr>
          <p:cNvPr id="6"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81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2. Debugging applets: real cards</a:t>
            </a:r>
          </a:p>
        </p:txBody>
      </p:sp>
      <p:sp>
        <p:nvSpPr>
          <p:cNvPr id="3" name="Zástupný symbol pro obsah 2"/>
          <p:cNvSpPr>
            <a:spLocks noGrp="1"/>
          </p:cNvSpPr>
          <p:nvPr>
            <p:ph idx="1"/>
          </p:nvPr>
        </p:nvSpPr>
        <p:spPr>
          <a:xfrm>
            <a:off x="670984" y="1916832"/>
            <a:ext cx="8389242" cy="4149725"/>
          </a:xfrm>
        </p:spPr>
        <p:txBody>
          <a:bodyPr/>
          <a:lstStyle/>
          <a:p>
            <a:r>
              <a:rPr lang="en-GB" dirty="0"/>
              <a:t>Option 2: use real cards</a:t>
            </a:r>
          </a:p>
          <a:p>
            <a:pPr lvl="1"/>
            <a:r>
              <a:rPr lang="en-GB" dirty="0"/>
              <a:t>Cannot directly connect debugger, no logging strings…</a:t>
            </a:r>
          </a:p>
          <a:p>
            <a:r>
              <a:rPr lang="en-GB" dirty="0"/>
              <a:t>Debugging based on error messages</a:t>
            </a:r>
          </a:p>
          <a:p>
            <a:pPr lvl="1"/>
            <a:r>
              <a:rPr lang="en-GB" dirty="0"/>
              <a:t>Use multiple custom errors rather than ISO7816 errors</a:t>
            </a:r>
          </a:p>
          <a:p>
            <a:pPr lvl="1"/>
            <a:r>
              <a:rPr lang="en-GB" dirty="0"/>
              <a:t>Distinct errors tell you where problem (might) happened </a:t>
            </a:r>
          </a:p>
          <a:p>
            <a:r>
              <a:rPr lang="en-GB" dirty="0"/>
              <a:t>Problem: operation may end with unspecific 0x6f00</a:t>
            </a:r>
          </a:p>
          <a:p>
            <a:pPr lvl="1"/>
            <a:r>
              <a:rPr lang="en-GB" dirty="0"/>
              <a:t>Any uncaught exception on card (other than </a:t>
            </a:r>
            <a:r>
              <a:rPr lang="en-GB" dirty="0" err="1"/>
              <a:t>ISOException</a:t>
            </a:r>
            <a:r>
              <a:rPr lang="en-GB" dirty="0"/>
              <a:t>)</a:t>
            </a:r>
          </a:p>
          <a:p>
            <a:pPr lvl="1"/>
            <a:r>
              <a:rPr lang="en-GB" dirty="0"/>
              <a:t>Solution1: Capture on card, translate to </a:t>
            </a:r>
            <a:r>
              <a:rPr lang="en-GB" dirty="0" err="1"/>
              <a:t>ISOException</a:t>
            </a:r>
            <a:endParaRPr lang="en-GB" dirty="0"/>
          </a:p>
          <a:p>
            <a:pPr lvl="1"/>
            <a:r>
              <a:rPr lang="en-GB" dirty="0"/>
              <a:t>Solution2: Locate problematic command by insertion of </a:t>
            </a:r>
            <a:r>
              <a:rPr lang="en-GB" dirty="0" err="1"/>
              <a:t>ISOException.throwIt</a:t>
            </a:r>
            <a:r>
              <a:rPr lang="en-GB" dirty="0"/>
              <a:t>(0x666); and recompile</a:t>
            </a:r>
          </a:p>
        </p:txBody>
      </p:sp>
      <p:sp>
        <p:nvSpPr>
          <p:cNvPr id="5" name="Zástupný symbol pro číslo snímku 4"/>
          <p:cNvSpPr>
            <a:spLocks noGrp="1"/>
          </p:cNvSpPr>
          <p:nvPr>
            <p:ph type="sldNum" sz="quarter" idx="10"/>
          </p:nvPr>
        </p:nvSpPr>
        <p:spPr/>
        <p:txBody>
          <a:bodyPr/>
          <a:lstStyle/>
          <a:p>
            <a:fld id="{0B35A545-624B-40D2-AFF6-9618F12C24F0}" type="slidenum">
              <a:rPr lang="cs-CZ" smtClean="0"/>
              <a:pPr/>
              <a:t>59</a:t>
            </a:fld>
            <a:endParaRPr lang="cs-CZ" dirty="0"/>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1578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2A5-5DF7-4358-B96C-0312E0A9F74B}"/>
              </a:ext>
            </a:extLst>
          </p:cNvPr>
          <p:cNvSpPr>
            <a:spLocks noGrp="1"/>
          </p:cNvSpPr>
          <p:nvPr>
            <p:ph type="title"/>
          </p:nvPr>
        </p:nvSpPr>
        <p:spPr/>
        <p:txBody>
          <a:bodyPr/>
          <a:lstStyle/>
          <a:p>
            <a:r>
              <a:rPr lang="en-US" sz="3200" dirty="0"/>
              <a:t>Properties of “Ideal</a:t>
            </a:r>
            <a:r>
              <a:rPr lang="en-US" dirty="0"/>
              <a:t>” platform			    Technology</a:t>
            </a:r>
            <a:endParaRPr lang="en-US" sz="3200" dirty="0"/>
          </a:p>
        </p:txBody>
      </p:sp>
      <p:sp>
        <p:nvSpPr>
          <p:cNvPr id="3" name="Content Placeholder 2">
            <a:extLst>
              <a:ext uri="{FF2B5EF4-FFF2-40B4-BE49-F238E27FC236}">
                <a16:creationId xmlns:a16="http://schemas.microsoft.com/office/drawing/2014/main" id="{72CB84A6-E78E-4EF6-AC88-4BF655DFB267}"/>
              </a:ext>
            </a:extLst>
          </p:cNvPr>
          <p:cNvSpPr>
            <a:spLocks noGrp="1"/>
          </p:cNvSpPr>
          <p:nvPr>
            <p:ph idx="1"/>
          </p:nvPr>
        </p:nvSpPr>
        <p:spPr>
          <a:xfrm>
            <a:off x="379784" y="1871664"/>
            <a:ext cx="10972800" cy="4149725"/>
          </a:xfrm>
        </p:spPr>
        <p:txBody>
          <a:bodyPr/>
          <a:lstStyle/>
          <a:p>
            <a:r>
              <a:rPr lang="en-US" sz="2200" dirty="0"/>
              <a:t>Cheap, portable, no battery </a:t>
            </a:r>
          </a:p>
          <a:p>
            <a:r>
              <a:rPr lang="en-US" sz="2200" dirty="0"/>
              <a:t>Good support from outer environment</a:t>
            </a:r>
          </a:p>
          <a:p>
            <a:r>
              <a:rPr lang="en-US" sz="2200" dirty="0"/>
              <a:t>Fast enough for a task</a:t>
            </a:r>
          </a:p>
          <a:p>
            <a:r>
              <a:rPr lang="en-US" sz="2200" dirty="0"/>
              <a:t>Easy to develop (securely) </a:t>
            </a:r>
          </a:p>
          <a:p>
            <a:r>
              <a:rPr lang="en-US" sz="2200" dirty="0"/>
              <a:t>Apps portable between platform manufacturers</a:t>
            </a:r>
          </a:p>
          <a:p>
            <a:r>
              <a:rPr lang="en-US" sz="2200" dirty="0"/>
              <a:t>Secure, even with physical access (keys extraction)</a:t>
            </a:r>
          </a:p>
          <a:p>
            <a:r>
              <a:rPr lang="en-US" sz="2200" dirty="0"/>
              <a:t>Multiple apps from distrusting providers securely </a:t>
            </a:r>
          </a:p>
          <a:p>
            <a:r>
              <a:rPr lang="en-US" sz="2200" dirty="0"/>
              <a:t>Secure remote management (new apps, update)</a:t>
            </a:r>
          </a:p>
          <a:p>
            <a:r>
              <a:rPr lang="en-US" sz="2200" dirty="0"/>
              <a:t>…</a:t>
            </a:r>
          </a:p>
          <a:p>
            <a:endParaRPr lang="cs-CZ" dirty="0"/>
          </a:p>
        </p:txBody>
      </p:sp>
      <p:sp>
        <p:nvSpPr>
          <p:cNvPr id="4" name="Slide Number Placeholder 3">
            <a:extLst>
              <a:ext uri="{FF2B5EF4-FFF2-40B4-BE49-F238E27FC236}">
                <a16:creationId xmlns:a16="http://schemas.microsoft.com/office/drawing/2014/main" id="{84A640FB-3A2C-4D04-836D-AE2D969F7722}"/>
              </a:ext>
            </a:extLst>
          </p:cNvPr>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
        <p:nvSpPr>
          <p:cNvPr id="5" name="Footer Placeholder 4">
            <a:extLst>
              <a:ext uri="{FF2B5EF4-FFF2-40B4-BE49-F238E27FC236}">
                <a16:creationId xmlns:a16="http://schemas.microsoft.com/office/drawing/2014/main" id="{55B1A05D-99DF-440B-A75F-95D51172A46B}"/>
              </a:ext>
            </a:extLst>
          </p:cNvPr>
          <p:cNvSpPr>
            <a:spLocks noGrp="1"/>
          </p:cNvSpPr>
          <p:nvPr>
            <p:ph type="ftr" sz="quarter" idx="3"/>
          </p:nvPr>
        </p:nvSpPr>
        <p:spPr/>
        <p:txBody>
          <a:bodyPr/>
          <a:lstStyle/>
          <a:p>
            <a:r>
              <a:rPr lang="en-US"/>
              <a:t>| PV204 JavaCard - programming secure elements</a:t>
            </a:r>
            <a:endParaRPr lang="cs-CZ" dirty="0"/>
          </a:p>
        </p:txBody>
      </p:sp>
      <p:sp>
        <p:nvSpPr>
          <p:cNvPr id="6" name="Content Placeholder 2">
            <a:extLst>
              <a:ext uri="{FF2B5EF4-FFF2-40B4-BE49-F238E27FC236}">
                <a16:creationId xmlns:a16="http://schemas.microsoft.com/office/drawing/2014/main" id="{33838952-4596-4BB8-A949-3D2D6CFF9881}"/>
              </a:ext>
            </a:extLst>
          </p:cNvPr>
          <p:cNvSpPr txBox="1">
            <a:spLocks/>
          </p:cNvSpPr>
          <p:nvPr/>
        </p:nvSpPr>
        <p:spPr bwMode="auto">
          <a:xfrm>
            <a:off x="5375920" y="1871664"/>
            <a:ext cx="6532448"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200" dirty="0"/>
              <a:t>crypto smartcards</a:t>
            </a:r>
          </a:p>
          <a:p>
            <a:pPr marL="0" indent="0" algn="r">
              <a:buNone/>
            </a:pPr>
            <a:r>
              <a:rPr lang="en-US" sz="2200" dirty="0"/>
              <a:t>PC/SC, phones with NFC</a:t>
            </a:r>
          </a:p>
          <a:p>
            <a:pPr marL="0" indent="0" algn="r">
              <a:buNone/>
            </a:pPr>
            <a:r>
              <a:rPr lang="en-US" sz="2200" dirty="0"/>
              <a:t>main CPU + crypto coprocessors</a:t>
            </a:r>
          </a:p>
          <a:p>
            <a:pPr marL="0" indent="0" algn="r">
              <a:buNone/>
            </a:pPr>
            <a:r>
              <a:rPr lang="en-US" sz="2200" dirty="0" err="1"/>
              <a:t>JavaCard</a:t>
            </a:r>
            <a:r>
              <a:rPr lang="en-US" sz="2200" dirty="0"/>
              <a:t> API, tools, best practices</a:t>
            </a:r>
          </a:p>
          <a:p>
            <a:pPr marL="0" indent="0" algn="r">
              <a:buNone/>
            </a:pPr>
            <a:r>
              <a:rPr lang="en-US" sz="2200" dirty="0" err="1"/>
              <a:t>JavaCard</a:t>
            </a:r>
            <a:r>
              <a:rPr lang="en-US" sz="2200" dirty="0"/>
              <a:t> bytecode, JCVM</a:t>
            </a:r>
          </a:p>
          <a:p>
            <a:pPr marL="0" indent="0" algn="r">
              <a:buNone/>
            </a:pPr>
            <a:r>
              <a:rPr lang="en-US" sz="2200" dirty="0"/>
              <a:t>tamper resistant, CC, FIPS140-2/3</a:t>
            </a:r>
          </a:p>
          <a:p>
            <a:pPr marL="0" indent="0" algn="r">
              <a:buNone/>
            </a:pPr>
            <a:r>
              <a:rPr lang="en-US" sz="2200" dirty="0"/>
              <a:t>Applet firewall, Security Domains</a:t>
            </a:r>
          </a:p>
          <a:p>
            <a:pPr marL="0" indent="0" algn="r">
              <a:buNone/>
            </a:pPr>
            <a:r>
              <a:rPr lang="en-US" sz="2200" dirty="0" err="1"/>
              <a:t>GlobalPlatform</a:t>
            </a:r>
            <a:r>
              <a:rPr lang="en-US" sz="2200" dirty="0"/>
              <a:t>, SCP, DAP</a:t>
            </a:r>
          </a:p>
          <a:p>
            <a:pPr algn="r"/>
            <a:endParaRPr lang="cs-CZ" dirty="0"/>
          </a:p>
        </p:txBody>
      </p:sp>
      <p:cxnSp>
        <p:nvCxnSpPr>
          <p:cNvPr id="8" name="Straight Connector 7">
            <a:extLst>
              <a:ext uri="{FF2B5EF4-FFF2-40B4-BE49-F238E27FC236}">
                <a16:creationId xmlns:a16="http://schemas.microsoft.com/office/drawing/2014/main" id="{5498E532-C862-4169-8CCD-6F862FAFE176}"/>
              </a:ext>
            </a:extLst>
          </p:cNvPr>
          <p:cNvCxnSpPr>
            <a:cxnSpLocks/>
          </p:cNvCxnSpPr>
          <p:nvPr/>
        </p:nvCxnSpPr>
        <p:spPr>
          <a:xfrm>
            <a:off x="7320136" y="1871664"/>
            <a:ext cx="0" cy="3888432"/>
          </a:xfrm>
          <a:prstGeom prst="line">
            <a:avLst/>
          </a:prstGeom>
          <a:ln w="50800"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37029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Possible causes for exception on card</a:t>
            </a:r>
          </a:p>
        </p:txBody>
      </p:sp>
      <p:sp>
        <p:nvSpPr>
          <p:cNvPr id="3" name="Zástupný symbol pro obsah 2"/>
          <p:cNvSpPr>
            <a:spLocks noGrp="1"/>
          </p:cNvSpPr>
          <p:nvPr>
            <p:ph idx="1"/>
          </p:nvPr>
        </p:nvSpPr>
        <p:spPr>
          <a:xfrm>
            <a:off x="639190" y="1916832"/>
            <a:ext cx="8640762" cy="4149725"/>
          </a:xfrm>
        </p:spPr>
        <p:txBody>
          <a:bodyPr/>
          <a:lstStyle/>
          <a:p>
            <a:r>
              <a:rPr lang="en-GB" sz="2000" dirty="0"/>
              <a:t>Writing behind allocated array</a:t>
            </a:r>
          </a:p>
          <a:p>
            <a:r>
              <a:rPr lang="en-GB" sz="2000" dirty="0"/>
              <a:t>Using Key that was </a:t>
            </a:r>
            <a:r>
              <a:rPr lang="en-GB" sz="2000" dirty="0" err="1"/>
              <a:t>Key.clear</a:t>
            </a:r>
            <a:r>
              <a:rPr lang="en-GB" sz="2000" dirty="0"/>
              <a:t>() before</a:t>
            </a:r>
          </a:p>
          <a:p>
            <a:r>
              <a:rPr lang="en-GB" sz="2000" dirty="0"/>
              <a:t>Insufficient memory to complete operation</a:t>
            </a:r>
          </a:p>
          <a:p>
            <a:r>
              <a:rPr lang="en-GB" sz="2000" dirty="0" err="1"/>
              <a:t>Cipher.init</a:t>
            </a:r>
            <a:r>
              <a:rPr lang="en-GB" sz="2000" dirty="0"/>
              <a:t>() with uninitialized Key</a:t>
            </a:r>
          </a:p>
          <a:p>
            <a:r>
              <a:rPr lang="en-GB" sz="2000" dirty="0"/>
              <a:t>Import of RSA key into real card generated by software outside card (e.g., </a:t>
            </a:r>
            <a:r>
              <a:rPr lang="en-GB" sz="2000" dirty="0" err="1"/>
              <a:t>getP</a:t>
            </a:r>
            <a:r>
              <a:rPr lang="en-GB" sz="2000" dirty="0"/>
              <a:t>() </a:t>
            </a:r>
            <a:r>
              <a:rPr lang="en-GB" sz="2000" dirty="0" err="1"/>
              <a:t>len</a:t>
            </a:r>
            <a:r>
              <a:rPr lang="en-GB" sz="2000" dirty="0"/>
              <a:t> == 64 vs. 65B for RSA1024)</a:t>
            </a:r>
          </a:p>
          <a:p>
            <a:r>
              <a:rPr lang="en-GB" sz="2000" dirty="0"/>
              <a:t>Storing reference of APDU object </a:t>
            </a:r>
            <a:r>
              <a:rPr lang="en-GB" sz="2000" dirty="0" err="1"/>
              <a:t>localAPDU</a:t>
            </a:r>
            <a:r>
              <a:rPr lang="en-GB" sz="2000" dirty="0"/>
              <a:t> = </a:t>
            </a:r>
            <a:r>
              <a:rPr lang="en-GB" sz="2000" dirty="0" err="1"/>
              <a:t>origAPDU</a:t>
            </a:r>
            <a:r>
              <a:rPr lang="en-GB" sz="2000" dirty="0"/>
              <a:t>;</a:t>
            </a:r>
          </a:p>
          <a:p>
            <a:r>
              <a:rPr lang="en-GB" sz="2000" dirty="0"/>
              <a:t>Decryption of value stored in byte[] array with raw RSA with most significant bit == 1 (set first byte of array to 0xff to verify)</a:t>
            </a:r>
          </a:p>
          <a:p>
            <a:r>
              <a:rPr lang="en-GB" sz="2000" dirty="0"/>
              <a:t>Set CRT RSA key using invalid values for given part - e.g. setDP1()</a:t>
            </a:r>
          </a:p>
          <a:p>
            <a:r>
              <a:rPr lang="en-GB" sz="2000" dirty="0"/>
              <a:t>Too many nested calls, no free space on stack for arguments</a:t>
            </a:r>
          </a:p>
          <a:p>
            <a:r>
              <a:rPr lang="en-GB" sz="2000" dirty="0"/>
              <a:t>… and many more </a:t>
            </a:r>
            <a:r>
              <a:rPr lang="en-GB" sz="2000" dirty="0">
                <a:sym typeface="Wingdings" panose="05000000000000000000" pitchFamily="2" charset="2"/>
              </a:rPr>
              <a:t></a:t>
            </a:r>
          </a:p>
          <a:p>
            <a:endParaRPr lang="en-GB" sz="2000" dirty="0"/>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60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8474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87740" y="-149849"/>
            <a:ext cx="8229600" cy="792088"/>
          </a:xfrm>
        </p:spPr>
        <p:txBody>
          <a:bodyPr/>
          <a:lstStyle/>
          <a:p>
            <a:r>
              <a:rPr lang="en-GB" sz="2800" dirty="0">
                <a:solidFill>
                  <a:schemeClr val="bg1"/>
                </a:solidFill>
              </a:rPr>
              <a:t>Getting more than 0x6f00</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61</a:t>
            </a:fld>
            <a:endParaRPr lang="cs-CZ" dirty="0"/>
          </a:p>
        </p:txBody>
      </p:sp>
      <p:sp>
        <p:nvSpPr>
          <p:cNvPr id="5" name="Zástupný symbol pro zápatí 4"/>
          <p:cNvSpPr>
            <a:spLocks noGrp="1"/>
          </p:cNvSpPr>
          <p:nvPr>
            <p:ph type="ftr" sz="quarter" idx="3"/>
          </p:nvPr>
        </p:nvSpPr>
        <p:spPr>
          <a:xfrm>
            <a:off x="767408" y="6572250"/>
            <a:ext cx="6264696" cy="285750"/>
          </a:xfrm>
        </p:spPr>
        <p:txBody>
          <a:bodyPr/>
          <a:lstStyle/>
          <a:p>
            <a:r>
              <a:rPr lang="en-US"/>
              <a:t>| PV204 JavaCard - programming secure elements</a:t>
            </a:r>
            <a:endParaRPr lang="cs-CZ" dirty="0"/>
          </a:p>
        </p:txBody>
      </p:sp>
      <p:sp>
        <p:nvSpPr>
          <p:cNvPr id="6" name="TextovéPole 5"/>
          <p:cNvSpPr txBox="1"/>
          <p:nvPr/>
        </p:nvSpPr>
        <p:spPr>
          <a:xfrm>
            <a:off x="926704" y="502781"/>
            <a:ext cx="7539052" cy="6186309"/>
          </a:xfrm>
          <a:prstGeom prst="rect">
            <a:avLst/>
          </a:prstGeom>
          <a:noFill/>
        </p:spPr>
        <p:txBody>
          <a:bodyPr wrap="none" rtlCol="0">
            <a:spAutoFit/>
          </a:bodyPr>
          <a:lstStyle/>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public</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void</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process</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javacard</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framework</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APDU</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apdu</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ignore the applet select command dispatched to the process</a:t>
            </a:r>
          </a:p>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if</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selectingApplet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return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try</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a:t>
            </a: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 Standard APDU command dispatching...     </a:t>
            </a: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a:t>
            </a: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ISOException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b="1" dirty="0">
                <a:solidFill>
                  <a:srgbClr val="00007F"/>
                </a:solidFill>
                <a:latin typeface="Verdana" panose="020B0604030504040204" pitchFamily="34" charset="0"/>
              </a:rPr>
              <a:t>            throw</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Our exception from code, just re-emit</a:t>
            </a: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ArrayIndexOutOfBoundsException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SW_ArrayIndexOutOfBoundsException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ArithmeticException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SW_ArithmeticException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ArrayStoreException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SW_ArrayStoreException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NullPointerException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SW_NullPointerException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NegativeArraySizeException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SW_NegativeArraySizeException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CryptoException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SW_CryptoException_prefix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SystemException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SW_SystemException_prefix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PINException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SW_PINException_prefix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TransactionException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SW_TransactionException_prefix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CardRuntimeException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SW_CardRuntimeException_prefix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000000"/>
                </a:solidFill>
                <a:latin typeface="Verdana" panose="020B0604030504040204" pitchFamily="34" charset="0"/>
              </a:rPr>
              <a:t>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Consts</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p>
        </p:txBody>
      </p:sp>
      <p:sp>
        <p:nvSpPr>
          <p:cNvPr id="7" name="TextovéPole 6"/>
          <p:cNvSpPr txBox="1"/>
          <p:nvPr/>
        </p:nvSpPr>
        <p:spPr>
          <a:xfrm>
            <a:off x="4665836" y="4679731"/>
            <a:ext cx="5539722" cy="2123658"/>
          </a:xfrm>
          <a:prstGeom prst="rect">
            <a:avLst/>
          </a:prstGeom>
          <a:solidFill>
            <a:schemeClr val="bg1"/>
          </a:solidFill>
          <a:ln w="25400">
            <a:solidFill>
              <a:schemeClr val="accent1"/>
            </a:solidFill>
          </a:ln>
        </p:spPr>
        <p:txBody>
          <a:bodyPr wrap="none" rtlCol="0">
            <a:spAutoFit/>
          </a:bodyPr>
          <a:lstStyle/>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0xff01</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SW_ArrayIndexOutOfBoundsException</a:t>
            </a:r>
            <a:r>
              <a:rPr lang="en-GB" sz="700" dirty="0">
                <a:solidFill>
                  <a:srgbClr val="00000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0xff02</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SW_ArithmeticException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0xff03</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SW_ArrayStoreException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0xff04</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SW_NullPointerException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0xff05</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SW_NegativeArraySizeException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0xff06</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SW_CryptoException_prefix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0xf100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SW_SystemException_prefix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0xf200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SW_PINException_prefix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0xf300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SW_TransactionException_prefix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0xf400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SW_CardRuntimeException_prefix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0xf500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p:txBody>
      </p:sp>
      <p:sp>
        <p:nvSpPr>
          <p:cNvPr id="8" name="AutoShape 5"/>
          <p:cNvSpPr>
            <a:spLocks/>
          </p:cNvSpPr>
          <p:nvPr/>
        </p:nvSpPr>
        <p:spPr bwMode="auto">
          <a:xfrm>
            <a:off x="7680176" y="2820069"/>
            <a:ext cx="2439524" cy="1231861"/>
          </a:xfrm>
          <a:prstGeom prst="borderCallout2">
            <a:avLst>
              <a:gd name="adj1" fmla="val 26472"/>
              <a:gd name="adj2" fmla="val -2866"/>
              <a:gd name="adj3" fmla="val 26472"/>
              <a:gd name="adj4" fmla="val -17238"/>
              <a:gd name="adj5" fmla="val 113770"/>
              <a:gd name="adj6" fmla="val -4530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b="1" dirty="0">
                <a:solidFill>
                  <a:srgbClr val="000000"/>
                </a:solidFill>
              </a:rPr>
              <a:t>Some exceptions provide additional information (code). Propagate it further</a:t>
            </a:r>
          </a:p>
        </p:txBody>
      </p:sp>
      <p:sp>
        <p:nvSpPr>
          <p:cNvPr id="10" name="AutoShape 5"/>
          <p:cNvSpPr>
            <a:spLocks/>
          </p:cNvSpPr>
          <p:nvPr/>
        </p:nvSpPr>
        <p:spPr bwMode="auto">
          <a:xfrm>
            <a:off x="6242488" y="1484784"/>
            <a:ext cx="3456384" cy="508132"/>
          </a:xfrm>
          <a:prstGeom prst="borderCallout2">
            <a:avLst>
              <a:gd name="adj1" fmla="val 26472"/>
              <a:gd name="adj2" fmla="val -2866"/>
              <a:gd name="adj3" fmla="val 26472"/>
              <a:gd name="adj4" fmla="val -17238"/>
              <a:gd name="adj5" fmla="val 105613"/>
              <a:gd name="adj6" fmla="val -72121"/>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dirty="0">
                <a:solidFill>
                  <a:srgbClr val="000000"/>
                </a:solidFill>
              </a:rPr>
              <a:t>Our exception, just re-emit </a:t>
            </a:r>
          </a:p>
        </p:txBody>
      </p:sp>
    </p:spTree>
    <p:custDataLst>
      <p:tags r:id="rId1"/>
    </p:custDataLst>
    <p:extLst>
      <p:ext uri="{BB962C8B-B14F-4D97-AF65-F5344CB8AC3E}">
        <p14:creationId xmlns:p14="http://schemas.microsoft.com/office/powerpoint/2010/main" val="24029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a:t>Debugging using custom commands</a:t>
            </a:r>
            <a:endParaRPr lang="en-GB" dirty="0"/>
          </a:p>
        </p:txBody>
      </p:sp>
      <p:sp>
        <p:nvSpPr>
          <p:cNvPr id="3" name="Zástupný symbol pro obsah 2"/>
          <p:cNvSpPr>
            <a:spLocks noGrp="1"/>
          </p:cNvSpPr>
          <p:nvPr>
            <p:ph idx="1"/>
          </p:nvPr>
        </p:nvSpPr>
        <p:spPr/>
        <p:txBody>
          <a:bodyPr/>
          <a:lstStyle/>
          <a:p>
            <a:r>
              <a:rPr lang="en-GB" dirty="0"/>
              <a:t>Addition of custom commands to “dump” interesting parts of data</a:t>
            </a:r>
          </a:p>
          <a:p>
            <a:pPr lvl="1"/>
            <a:r>
              <a:rPr lang="en-GB" dirty="0"/>
              <a:t>Intermediate values of internal arrays, unwrapped keys…</a:t>
            </a:r>
          </a:p>
          <a:p>
            <a:r>
              <a:rPr lang="en-GB" dirty="0"/>
              <a:t>Should obey to </a:t>
            </a:r>
            <a:r>
              <a:rPr lang="en-GB" i="1" dirty="0"/>
              <a:t>Secure by default principle</a:t>
            </a:r>
          </a:p>
          <a:p>
            <a:pPr lvl="1"/>
            <a:r>
              <a:rPr lang="en-GB" dirty="0"/>
              <a:t>Debugging possibility should be enabled only on intention </a:t>
            </a:r>
          </a:p>
          <a:p>
            <a:pPr lvl="1"/>
            <a:r>
              <a:rPr lang="en-GB" dirty="0"/>
              <a:t>E.g., specific flag in installation data which cannot be enabled later (by an attacker)</a:t>
            </a:r>
          </a:p>
          <a:p>
            <a:pPr lvl="1"/>
            <a:r>
              <a:rPr lang="en-GB" dirty="0"/>
              <a:t>Don’t let debugging code into release!</a:t>
            </a:r>
          </a:p>
          <a:p>
            <a:endParaRPr lang="en-GB"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62</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custDataLst>
      <p:tags r:id="rId1"/>
    </p:custDataLst>
    <p:extLst>
      <p:ext uri="{BB962C8B-B14F-4D97-AF65-F5344CB8AC3E}">
        <p14:creationId xmlns:p14="http://schemas.microsoft.com/office/powerpoint/2010/main" val="399125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48C6-AAD8-03BC-CC36-60ADE84A6A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9DFAC4-7B0B-4FA0-0F09-1EE4EFA8386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964055B-3295-2F35-E24B-BCA690FD3DE9}"/>
              </a:ext>
            </a:extLst>
          </p:cNvPr>
          <p:cNvSpPr>
            <a:spLocks noGrp="1"/>
          </p:cNvSpPr>
          <p:nvPr>
            <p:ph type="sldNum" sz="quarter" idx="10"/>
          </p:nvPr>
        </p:nvSpPr>
        <p:spPr/>
        <p:txBody>
          <a:bodyPr/>
          <a:lstStyle/>
          <a:p>
            <a:pPr>
              <a:defRPr/>
            </a:pPr>
            <a:fld id="{0B35A545-624B-40D2-AFF6-9618F12C24F0}" type="slidenum">
              <a:rPr lang="cs-CZ" smtClean="0"/>
              <a:pPr>
                <a:defRPr/>
              </a:pPr>
              <a:t>63</a:t>
            </a:fld>
            <a:endParaRPr lang="cs-CZ" dirty="0"/>
          </a:p>
        </p:txBody>
      </p:sp>
      <p:sp>
        <p:nvSpPr>
          <p:cNvPr id="5" name="Footer Placeholder 4">
            <a:extLst>
              <a:ext uri="{FF2B5EF4-FFF2-40B4-BE49-F238E27FC236}">
                <a16:creationId xmlns:a16="http://schemas.microsoft.com/office/drawing/2014/main" id="{4D9AE578-75AA-056F-EFD5-F58528426E4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3790187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ltLang="cs-CZ" dirty="0"/>
              <a:t>Next week: </a:t>
            </a:r>
            <a:br>
              <a:rPr lang="en-US" altLang="cs-CZ" dirty="0"/>
            </a:br>
            <a:r>
              <a:rPr lang="en-US" altLang="cs-CZ" dirty="0"/>
              <a:t>Best practices for </a:t>
            </a:r>
            <a:r>
              <a:rPr lang="en-US" altLang="cs-CZ" dirty="0" err="1"/>
              <a:t>JavaCard</a:t>
            </a:r>
            <a:br>
              <a:rPr lang="en-US" altLang="cs-CZ" dirty="0"/>
            </a:br>
            <a:r>
              <a:rPr lang="en-US" altLang="cs-CZ" dirty="0"/>
              <a:t>(secure multiparty computation)</a:t>
            </a:r>
          </a:p>
        </p:txBody>
      </p:sp>
      <p:sp>
        <p:nvSpPr>
          <p:cNvPr id="3" name="Zástupný symbol pro text 2"/>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64</a:t>
            </a:fld>
            <a:endParaRPr lang="cs-CZ" dirty="0"/>
          </a:p>
        </p:txBody>
      </p:sp>
    </p:spTree>
    <p:extLst>
      <p:ext uri="{BB962C8B-B14F-4D97-AF65-F5344CB8AC3E}">
        <p14:creationId xmlns:p14="http://schemas.microsoft.com/office/powerpoint/2010/main" val="2836810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ltLang="cs-CZ"/>
              <a:t>Summary</a:t>
            </a:r>
          </a:p>
        </p:txBody>
      </p:sp>
      <p:sp>
        <p:nvSpPr>
          <p:cNvPr id="1185795" name="Rectangle 3"/>
          <p:cNvSpPr>
            <a:spLocks noGrp="1" noChangeArrowheads="1"/>
          </p:cNvSpPr>
          <p:nvPr>
            <p:ph type="body" idx="1"/>
          </p:nvPr>
        </p:nvSpPr>
        <p:spPr/>
        <p:txBody>
          <a:bodyPr/>
          <a:lstStyle/>
          <a:p>
            <a:r>
              <a:rPr lang="en-US" altLang="cs-CZ" dirty="0"/>
              <a:t>Smart cards are programmable (</a:t>
            </a:r>
            <a:r>
              <a:rPr lang="en-US" altLang="cs-CZ" dirty="0" err="1"/>
              <a:t>JavaCard</a:t>
            </a:r>
            <a:r>
              <a:rPr lang="en-US" altLang="cs-CZ" dirty="0"/>
              <a:t>)</a:t>
            </a:r>
          </a:p>
          <a:p>
            <a:pPr lvl="1"/>
            <a:r>
              <a:rPr lang="en-US" altLang="cs-CZ" dirty="0"/>
              <a:t>reasonable cryptographic API </a:t>
            </a:r>
          </a:p>
          <a:p>
            <a:pPr lvl="1"/>
            <a:r>
              <a:rPr lang="en-US" altLang="cs-CZ" dirty="0"/>
              <a:t>coprocessor for fast cryptographic operations</a:t>
            </a:r>
          </a:p>
          <a:p>
            <a:pPr lvl="1"/>
            <a:r>
              <a:rPr lang="en-US" altLang="cs-CZ" dirty="0"/>
              <a:t>multiple applications coexist securely on single card</a:t>
            </a:r>
          </a:p>
          <a:p>
            <a:pPr lvl="1"/>
            <a:r>
              <a:rPr lang="en-US" altLang="cs-CZ" dirty="0"/>
              <a:t>Secure execution environment</a:t>
            </a:r>
          </a:p>
          <a:p>
            <a:r>
              <a:rPr lang="en-US" altLang="cs-CZ" dirty="0"/>
              <a:t>Standard Java 6 API for communication exists</a:t>
            </a:r>
          </a:p>
          <a:p>
            <a:r>
              <a:rPr lang="en-US" altLang="cs-CZ" dirty="0"/>
              <a:t>PKI applet can be developed with free tools</a:t>
            </a:r>
          </a:p>
          <a:p>
            <a:pPr lvl="1"/>
            <a:r>
              <a:rPr lang="en-US" altLang="cs-CZ" dirty="0"/>
              <a:t>PIN protection, on-card key generation, signature…</a:t>
            </a:r>
          </a:p>
          <a:p>
            <a:r>
              <a:rPr lang="en-US" altLang="cs-CZ" dirty="0" err="1"/>
              <a:t>JavaCard</a:t>
            </a:r>
            <a:r>
              <a:rPr lang="en-US" altLang="cs-CZ" dirty="0"/>
              <a:t> is not full Java – optimizations, security</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65</a:t>
            </a:fld>
            <a:endParaRPr lang="cs-CZ" dirty="0"/>
          </a:p>
        </p:txBody>
      </p:sp>
    </p:spTree>
    <p:custDataLst>
      <p:tags r:id="rId1"/>
    </p:custDataLst>
    <p:extLst>
      <p:ext uri="{BB962C8B-B14F-4D97-AF65-F5344CB8AC3E}">
        <p14:creationId xmlns:p14="http://schemas.microsoft.com/office/powerpoint/2010/main" val="15348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57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579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85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Mandatory reading</a:t>
            </a:r>
          </a:p>
        </p:txBody>
      </p:sp>
      <p:sp>
        <p:nvSpPr>
          <p:cNvPr id="3" name="Zástupný symbol pro obsah 2"/>
          <p:cNvSpPr>
            <a:spLocks noGrp="1"/>
          </p:cNvSpPr>
          <p:nvPr>
            <p:ph idx="1"/>
          </p:nvPr>
        </p:nvSpPr>
        <p:spPr/>
        <p:txBody>
          <a:bodyPr/>
          <a:lstStyle/>
          <a:p>
            <a:r>
              <a:rPr lang="en-GB" altLang="cs-CZ" sz="2800" dirty="0"/>
              <a:t>Mandatory</a:t>
            </a:r>
          </a:p>
          <a:p>
            <a:pPr lvl="1"/>
            <a:r>
              <a:rPr lang="en-US" altLang="cs-CZ" sz="2400" dirty="0"/>
              <a:t>IS, Gemalto_JavaCard_DevelGuide.pdf</a:t>
            </a:r>
            <a:endParaRPr lang="en-GB" altLang="cs-CZ" sz="2400" dirty="0"/>
          </a:p>
          <a:p>
            <a:r>
              <a:rPr lang="en-US" altLang="cs-CZ" sz="2800" dirty="0"/>
              <a:t>Optional </a:t>
            </a:r>
          </a:p>
          <a:p>
            <a:pPr lvl="1"/>
            <a:r>
              <a:rPr lang="en-US" altLang="cs-CZ" sz="2400" dirty="0"/>
              <a:t>Java Card lecture, Erik Poll, Radboud Uni</a:t>
            </a:r>
          </a:p>
          <a:p>
            <a:pPr lvl="2"/>
            <a:r>
              <a:rPr lang="en-GB" sz="1800" dirty="0">
                <a:hlinkClick r:id="rId2"/>
              </a:rPr>
              <a:t>http://ekladata.com/IHWNXUB-yernblD2sdiK1zxxQco/5_javacard.pdf</a:t>
            </a:r>
            <a:endParaRPr lang="en-GB" sz="1800" dirty="0"/>
          </a:p>
          <a:p>
            <a:endParaRPr lang="en-GB"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2609390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ltLang="cs-CZ" dirty="0"/>
              <a:t>Best practices (for applet developers)</a:t>
            </a:r>
          </a:p>
        </p:txBody>
      </p:sp>
      <p:sp>
        <p:nvSpPr>
          <p:cNvPr id="3" name="Zástupný symbol pro text 2"/>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67</a:t>
            </a:fld>
            <a:endParaRPr lang="cs-CZ" dirty="0"/>
          </a:p>
        </p:txBody>
      </p:sp>
    </p:spTree>
    <p:extLst>
      <p:ext uri="{BB962C8B-B14F-4D97-AF65-F5344CB8AC3E}">
        <p14:creationId xmlns:p14="http://schemas.microsoft.com/office/powerpoint/2010/main" val="3749896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23E5D-187C-4AE1-B5F5-2378028DE9DF}"/>
              </a:ext>
            </a:extLst>
          </p:cNvPr>
          <p:cNvSpPr>
            <a:spLocks noGrp="1"/>
          </p:cNvSpPr>
          <p:nvPr>
            <p:ph type="title"/>
          </p:nvPr>
        </p:nvSpPr>
        <p:spPr/>
        <p:txBody>
          <a:bodyPr/>
          <a:lstStyle/>
          <a:p>
            <a:r>
              <a:rPr lang="en-GB" dirty="0"/>
              <a:t>Quiz</a:t>
            </a:r>
          </a:p>
        </p:txBody>
      </p:sp>
      <p:sp>
        <p:nvSpPr>
          <p:cNvPr id="3" name="Zástupný symbol pro obsah 2">
            <a:extLst>
              <a:ext uri="{FF2B5EF4-FFF2-40B4-BE49-F238E27FC236}">
                <a16:creationId xmlns:a16="http://schemas.microsoft.com/office/drawing/2014/main" id="{9939F27F-62AC-4341-863B-3A6B5C0AAF67}"/>
              </a:ext>
            </a:extLst>
          </p:cNvPr>
          <p:cNvSpPr>
            <a:spLocks noGrp="1"/>
          </p:cNvSpPr>
          <p:nvPr>
            <p:ph idx="1"/>
          </p:nvPr>
        </p:nvSpPr>
        <p:spPr>
          <a:xfrm>
            <a:off x="670984" y="1916832"/>
            <a:ext cx="9673488" cy="4149725"/>
          </a:xfrm>
        </p:spPr>
        <p:txBody>
          <a:bodyPr/>
          <a:lstStyle/>
          <a:p>
            <a:pPr marL="514350" indent="-514350">
              <a:buFont typeface="+mj-lt"/>
              <a:buAutoNum type="arabicPeriod"/>
            </a:pPr>
            <a:r>
              <a:rPr lang="en-GB" dirty="0"/>
              <a:t>Expect that your device is leaking in time/power channel. Which option will you use?</a:t>
            </a:r>
          </a:p>
          <a:p>
            <a:pPr lvl="1"/>
            <a:r>
              <a:rPr lang="en-GB" dirty="0"/>
              <a:t>AES from </a:t>
            </a:r>
            <a:r>
              <a:rPr lang="en-GB" dirty="0" err="1"/>
              <a:t>hw</a:t>
            </a:r>
            <a:r>
              <a:rPr lang="en-GB" dirty="0"/>
              <a:t> coprocessor or software re-implementation? </a:t>
            </a:r>
          </a:p>
          <a:p>
            <a:pPr lvl="1"/>
            <a:r>
              <a:rPr lang="en-GB" dirty="0"/>
              <a:t>Short-term sensitive data stored in EEPROM or RAM?</a:t>
            </a:r>
          </a:p>
          <a:p>
            <a:pPr lvl="1"/>
            <a:r>
              <a:rPr lang="en-GB" dirty="0"/>
              <a:t>Persistent sensitive data in EEPROM or encrypted object?</a:t>
            </a:r>
          </a:p>
          <a:p>
            <a:pPr lvl="1"/>
            <a:r>
              <a:rPr lang="en-GB" dirty="0"/>
              <a:t>Conditional jumps on sensitive value?</a:t>
            </a:r>
          </a:p>
          <a:p>
            <a:pPr marL="514350" indent="-514350">
              <a:buFont typeface="+mj-lt"/>
              <a:buAutoNum type="arabicPeriod"/>
            </a:pPr>
            <a:r>
              <a:rPr lang="en-GB" dirty="0"/>
              <a:t>Expect that attacker can successfully induct faults (random change of bit(s) in device memory). </a:t>
            </a:r>
          </a:p>
          <a:p>
            <a:pPr lvl="1"/>
            <a:r>
              <a:rPr lang="en-GB" dirty="0"/>
              <a:t>Suggest defensive options for applet’s source code</a:t>
            </a:r>
          </a:p>
          <a:p>
            <a:pPr lvl="1"/>
            <a:r>
              <a:rPr lang="en-GB" dirty="0"/>
              <a:t>Change in RAM, EEPROM, instruction pointer, CPU flags…</a:t>
            </a:r>
          </a:p>
          <a:p>
            <a:pPr lvl="1"/>
            <a:endParaRPr lang="en-GB" dirty="0"/>
          </a:p>
        </p:txBody>
      </p:sp>
      <p:sp>
        <p:nvSpPr>
          <p:cNvPr id="4" name="Zástupný symbol pro číslo snímku 3">
            <a:extLst>
              <a:ext uri="{FF2B5EF4-FFF2-40B4-BE49-F238E27FC236}">
                <a16:creationId xmlns:a16="http://schemas.microsoft.com/office/drawing/2014/main" id="{0813FD8F-CF2C-40C4-A6AC-A7921ACDA1BE}"/>
              </a:ext>
            </a:extLst>
          </p:cNvPr>
          <p:cNvSpPr>
            <a:spLocks noGrp="1"/>
          </p:cNvSpPr>
          <p:nvPr>
            <p:ph type="sldNum" sz="quarter" idx="10"/>
          </p:nvPr>
        </p:nvSpPr>
        <p:spPr/>
        <p:txBody>
          <a:bodyPr/>
          <a:lstStyle/>
          <a:p>
            <a:pPr>
              <a:defRPr/>
            </a:pPr>
            <a:fld id="{0B35A545-624B-40D2-AFF6-9618F12C24F0}" type="slidenum">
              <a:rPr lang="cs-CZ" smtClean="0"/>
              <a:pPr>
                <a:defRPr/>
              </a:pPr>
              <a:t>68</a:t>
            </a:fld>
            <a:endParaRPr lang="cs-CZ" dirty="0"/>
          </a:p>
        </p:txBody>
      </p:sp>
      <p:sp>
        <p:nvSpPr>
          <p:cNvPr id="5" name="Zástupný symbol pro zápatí 4">
            <a:extLst>
              <a:ext uri="{FF2B5EF4-FFF2-40B4-BE49-F238E27FC236}">
                <a16:creationId xmlns:a16="http://schemas.microsoft.com/office/drawing/2014/main" id="{C8CC5199-F5BE-4811-99AE-1AA20833FEF0}"/>
              </a:ext>
            </a:extLst>
          </p:cNvPr>
          <p:cNvSpPr>
            <a:spLocks noGrp="1"/>
          </p:cNvSpPr>
          <p:nvPr>
            <p:ph type="ftr" sz="quarter" idx="3"/>
          </p:nvPr>
        </p:nvSpPr>
        <p:spPr/>
        <p:txBody>
          <a:bodyPr/>
          <a:lstStyle/>
          <a:p>
            <a:r>
              <a:rPr lang="en-US"/>
              <a:t>| PV204 JavaCard - programming secure elements</a:t>
            </a:r>
            <a:endParaRPr lang="cs-CZ" dirty="0"/>
          </a:p>
        </p:txBody>
      </p:sp>
    </p:spTree>
    <p:custDataLst>
      <p:tags r:id="rId1"/>
    </p:custDataLst>
    <p:extLst>
      <p:ext uri="{BB962C8B-B14F-4D97-AF65-F5344CB8AC3E}">
        <p14:creationId xmlns:p14="http://schemas.microsoft.com/office/powerpoint/2010/main" val="30985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altLang="cs-CZ"/>
              <a:t>Security hints (1)</a:t>
            </a:r>
          </a:p>
        </p:txBody>
      </p:sp>
      <p:sp>
        <p:nvSpPr>
          <p:cNvPr id="1299459" name="Rectangle 3"/>
          <p:cNvSpPr>
            <a:spLocks noGrp="1" noChangeArrowheads="1"/>
          </p:cNvSpPr>
          <p:nvPr>
            <p:ph type="body" idx="1"/>
          </p:nvPr>
        </p:nvSpPr>
        <p:spPr>
          <a:xfrm>
            <a:off x="670984" y="1827297"/>
            <a:ext cx="10177544" cy="4149725"/>
          </a:xfrm>
        </p:spPr>
        <p:txBody>
          <a:bodyPr/>
          <a:lstStyle/>
          <a:p>
            <a:r>
              <a:rPr lang="en-US" altLang="cs-CZ" sz="2400" dirty="0"/>
              <a:t>Use API algorithms/modes rather than your own</a:t>
            </a:r>
          </a:p>
          <a:p>
            <a:pPr lvl="1"/>
            <a:r>
              <a:rPr lang="en-US" altLang="cs-CZ" sz="2000" dirty="0"/>
              <a:t>API algorithms fast and protected in cryptographic hardware</a:t>
            </a:r>
          </a:p>
          <a:p>
            <a:pPr lvl="1"/>
            <a:r>
              <a:rPr lang="en-US" altLang="cs-CZ" sz="2000" dirty="0"/>
              <a:t>general-purpose processor leaks more information (side-channels)</a:t>
            </a:r>
            <a:endParaRPr lang="cs-CZ" altLang="cs-CZ" sz="2000" dirty="0"/>
          </a:p>
          <a:p>
            <a:r>
              <a:rPr lang="en-US" altLang="cs-CZ" sz="2400" dirty="0"/>
              <a:t>Store session data in RAM </a:t>
            </a:r>
          </a:p>
          <a:p>
            <a:pPr lvl="1"/>
            <a:r>
              <a:rPr lang="en-US" altLang="cs-CZ" sz="2000" dirty="0"/>
              <a:t>faster and more secure against power analysis</a:t>
            </a:r>
          </a:p>
          <a:p>
            <a:pPr lvl="1"/>
            <a:r>
              <a:rPr lang="en-US" altLang="cs-CZ" sz="2000" dirty="0"/>
              <a:t>EEPROM has limited number of rewrites (10</a:t>
            </a:r>
            <a:r>
              <a:rPr lang="en-US" altLang="cs-CZ" sz="2000" baseline="30000" dirty="0"/>
              <a:t>5</a:t>
            </a:r>
            <a:r>
              <a:rPr lang="en-US" altLang="cs-CZ" sz="2000" dirty="0"/>
              <a:t> - 10</a:t>
            </a:r>
            <a:r>
              <a:rPr lang="en-US" altLang="cs-CZ" sz="2000" baseline="30000" dirty="0"/>
              <a:t>6</a:t>
            </a:r>
            <a:r>
              <a:rPr lang="en-US" altLang="cs-CZ" sz="2000" dirty="0"/>
              <a:t> writes)</a:t>
            </a:r>
            <a:endParaRPr lang="cs-CZ" altLang="cs-CZ" sz="2000" dirty="0"/>
          </a:p>
          <a:p>
            <a:r>
              <a:rPr lang="en-US" altLang="cs-CZ" sz="2400" dirty="0"/>
              <a:t>Never store keys, PINs or sensitive data in primitive arrays </a:t>
            </a:r>
          </a:p>
          <a:p>
            <a:pPr lvl="1"/>
            <a:r>
              <a:rPr lang="en-US" altLang="cs-CZ" sz="2000" dirty="0"/>
              <a:t>use specialized objects like </a:t>
            </a:r>
            <a:r>
              <a:rPr lang="en-US" altLang="cs-CZ" sz="2000" dirty="0" err="1"/>
              <a:t>OwnerPIN</a:t>
            </a:r>
            <a:r>
              <a:rPr lang="en-US" altLang="cs-CZ" sz="2000" dirty="0"/>
              <a:t> and Key </a:t>
            </a:r>
          </a:p>
          <a:p>
            <a:pPr lvl="1"/>
            <a:r>
              <a:rPr lang="en-US" altLang="cs-CZ" sz="2000" dirty="0"/>
              <a:t>better protected against power, fault and memory read-out attacks</a:t>
            </a:r>
          </a:p>
          <a:p>
            <a:pPr lvl="1"/>
            <a:r>
              <a:rPr lang="en-US" altLang="cs-CZ" sz="2000" dirty="0"/>
              <a:t>If not possible, generate random key in Key object, encrypt large data with this key and store only encrypted data</a:t>
            </a:r>
          </a:p>
          <a:p>
            <a:r>
              <a:rPr lang="en-US" altLang="cs-CZ" sz="2400" dirty="0"/>
              <a:t>Make checksum on stored sensitive data (=&gt; detect fault)</a:t>
            </a:r>
          </a:p>
          <a:p>
            <a:pPr lvl="1"/>
            <a:endParaRPr lang="en-US" altLang="cs-CZ" sz="2000"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69</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884" y="215076"/>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17750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9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94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945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94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945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94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945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9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09D2-C648-4EC5-B925-0FA735C317C4}"/>
              </a:ext>
            </a:extLst>
          </p:cNvPr>
          <p:cNvSpPr>
            <a:spLocks noGrp="1"/>
          </p:cNvSpPr>
          <p:nvPr>
            <p:ph type="title"/>
          </p:nvPr>
        </p:nvSpPr>
        <p:spPr/>
        <p:txBody>
          <a:bodyPr/>
          <a:lstStyle/>
          <a:p>
            <a:r>
              <a:rPr lang="en-US" dirty="0"/>
              <a:t>Primary markets for smartcards</a:t>
            </a:r>
            <a:endParaRPr lang="cs-CZ" dirty="0"/>
          </a:p>
        </p:txBody>
      </p:sp>
      <p:pic>
        <p:nvPicPr>
          <p:cNvPr id="6" name="Content Placeholder 5" descr="Chart, bar chart&#10;&#10;Description automatically generated">
            <a:extLst>
              <a:ext uri="{FF2B5EF4-FFF2-40B4-BE49-F238E27FC236}">
                <a16:creationId xmlns:a16="http://schemas.microsoft.com/office/drawing/2014/main" id="{BA800B04-DB1C-4F7A-BAD7-F90F9269D0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36" y="1916832"/>
            <a:ext cx="9106727" cy="4286922"/>
          </a:xfrm>
        </p:spPr>
      </p:pic>
      <p:sp>
        <p:nvSpPr>
          <p:cNvPr id="4" name="Footer Placeholder 3">
            <a:extLst>
              <a:ext uri="{FF2B5EF4-FFF2-40B4-BE49-F238E27FC236}">
                <a16:creationId xmlns:a16="http://schemas.microsoft.com/office/drawing/2014/main" id="{7E73A89D-30F9-4589-85B9-E08095E724A0}"/>
              </a:ext>
            </a:extLst>
          </p:cNvPr>
          <p:cNvSpPr>
            <a:spLocks noGrp="1"/>
          </p:cNvSpPr>
          <p:nvPr>
            <p:ph type="ftr" sz="quarter" idx="12"/>
          </p:nvPr>
        </p:nvSpPr>
        <p:spPr bwMode="auto">
          <a:xfrm>
            <a:off x="179388" y="6477000"/>
            <a:ext cx="61928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l"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 PV204 JavaCard - programming secure elements</a:t>
            </a:r>
            <a:endParaRPr lang="en-GB" dirty="0"/>
          </a:p>
        </p:txBody>
      </p:sp>
      <p:sp>
        <p:nvSpPr>
          <p:cNvPr id="10" name="TextovéPole 8">
            <a:extLst>
              <a:ext uri="{FF2B5EF4-FFF2-40B4-BE49-F238E27FC236}">
                <a16:creationId xmlns:a16="http://schemas.microsoft.com/office/drawing/2014/main" id="{F5AF505B-297A-4A3A-9697-3A4B6EF7FFC8}"/>
              </a:ext>
            </a:extLst>
          </p:cNvPr>
          <p:cNvSpPr txBox="1"/>
          <p:nvPr/>
        </p:nvSpPr>
        <p:spPr>
          <a:xfrm>
            <a:off x="9510732" y="4918600"/>
            <a:ext cx="770275" cy="369332"/>
          </a:xfrm>
          <a:prstGeom prst="rect">
            <a:avLst/>
          </a:prstGeom>
          <a:noFill/>
        </p:spPr>
        <p:txBody>
          <a:bodyPr wrap="none" rtlCol="0">
            <a:spAutoFit/>
          </a:bodyPr>
          <a:lstStyle/>
          <a:p>
            <a:r>
              <a:rPr lang="en-GB" b="1" dirty="0">
                <a:solidFill>
                  <a:schemeClr val="bg1"/>
                </a:solidFill>
              </a:rPr>
              <a:t>Telco</a:t>
            </a:r>
          </a:p>
        </p:txBody>
      </p:sp>
      <p:sp>
        <p:nvSpPr>
          <p:cNvPr id="12" name="TextovéPole 9">
            <a:extLst>
              <a:ext uri="{FF2B5EF4-FFF2-40B4-BE49-F238E27FC236}">
                <a16:creationId xmlns:a16="http://schemas.microsoft.com/office/drawing/2014/main" id="{65A48873-1F5A-4CF0-B069-8AAC5EA6CB20}"/>
              </a:ext>
            </a:extLst>
          </p:cNvPr>
          <p:cNvSpPr txBox="1"/>
          <p:nvPr/>
        </p:nvSpPr>
        <p:spPr>
          <a:xfrm>
            <a:off x="9510732" y="3927548"/>
            <a:ext cx="824265" cy="276999"/>
          </a:xfrm>
          <a:prstGeom prst="rect">
            <a:avLst/>
          </a:prstGeom>
          <a:noFill/>
        </p:spPr>
        <p:txBody>
          <a:bodyPr wrap="none" rtlCol="0">
            <a:spAutoFit/>
          </a:bodyPr>
          <a:lstStyle/>
          <a:p>
            <a:r>
              <a:rPr lang="en-GB" sz="1200" b="1" dirty="0">
                <a:solidFill>
                  <a:schemeClr val="bg1"/>
                </a:solidFill>
              </a:rPr>
              <a:t>Payment</a:t>
            </a:r>
          </a:p>
        </p:txBody>
      </p:sp>
      <p:pic>
        <p:nvPicPr>
          <p:cNvPr id="5" name="Picture 4" descr="Table&#10;&#10;Description automatically generated">
            <a:extLst>
              <a:ext uri="{FF2B5EF4-FFF2-40B4-BE49-F238E27FC236}">
                <a16:creationId xmlns:a16="http://schemas.microsoft.com/office/drawing/2014/main" id="{4FC2C3EE-9181-CF46-65C2-73B37B615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273" y="3389"/>
            <a:ext cx="4617406" cy="2927063"/>
          </a:xfrm>
          <a:prstGeom prst="rect">
            <a:avLst/>
          </a:prstGeom>
          <a:ln w="25400">
            <a:solidFill>
              <a:schemeClr val="accent1"/>
            </a:solidFill>
          </a:ln>
        </p:spPr>
      </p:pic>
      <p:pic>
        <p:nvPicPr>
          <p:cNvPr id="7" name="Picture 6" descr="Table&#10;&#10;Description automatically generated">
            <a:extLst>
              <a:ext uri="{FF2B5EF4-FFF2-40B4-BE49-F238E27FC236}">
                <a16:creationId xmlns:a16="http://schemas.microsoft.com/office/drawing/2014/main" id="{4B8E55D5-E8BE-85D3-15C5-2B83C869B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2434" y="3083196"/>
            <a:ext cx="4637134" cy="2204735"/>
          </a:xfrm>
          <a:prstGeom prst="rect">
            <a:avLst/>
          </a:prstGeom>
          <a:ln w="25400">
            <a:solidFill>
              <a:schemeClr val="accent1"/>
            </a:solidFill>
          </a:ln>
        </p:spPr>
      </p:pic>
      <p:sp>
        <p:nvSpPr>
          <p:cNvPr id="9" name="TextovéPole 5">
            <a:extLst>
              <a:ext uri="{FF2B5EF4-FFF2-40B4-BE49-F238E27FC236}">
                <a16:creationId xmlns:a16="http://schemas.microsoft.com/office/drawing/2014/main" id="{3E84898E-7355-298A-B690-1271F8279B4D}"/>
              </a:ext>
            </a:extLst>
          </p:cNvPr>
          <p:cNvSpPr txBox="1"/>
          <p:nvPr/>
        </p:nvSpPr>
        <p:spPr>
          <a:xfrm>
            <a:off x="568114" y="6022733"/>
            <a:ext cx="8209170" cy="584775"/>
          </a:xfrm>
          <a:prstGeom prst="rect">
            <a:avLst/>
          </a:prstGeom>
          <a:noFill/>
        </p:spPr>
        <p:txBody>
          <a:bodyPr wrap="none" rtlCol="0">
            <a:spAutoFit/>
          </a:bodyPr>
          <a:lstStyle/>
          <a:p>
            <a:r>
              <a:rPr lang="en-GB" sz="1600" i="1" dirty="0">
                <a:solidFill>
                  <a:schemeClr val="bg1">
                    <a:lumMod val="50000"/>
                  </a:schemeClr>
                </a:solidFill>
              </a:rPr>
              <a:t>https://www.eurosmart.com/eurosmarts-secure-elements-market-analysis-and-forecasts/</a:t>
            </a:r>
          </a:p>
          <a:p>
            <a:r>
              <a:rPr lang="en-GB" sz="1600" i="1" dirty="0">
                <a:solidFill>
                  <a:schemeClr val="bg1">
                    <a:lumMod val="50000"/>
                  </a:schemeClr>
                </a:solidFill>
              </a:rPr>
              <a:t>https://www.eurosmart.com/2021-secure-elements-global-market-and-2022-estimates/</a:t>
            </a:r>
          </a:p>
        </p:txBody>
      </p:sp>
      <p:sp>
        <p:nvSpPr>
          <p:cNvPr id="3" name="Slide Number Placeholder 2">
            <a:extLst>
              <a:ext uri="{FF2B5EF4-FFF2-40B4-BE49-F238E27FC236}">
                <a16:creationId xmlns:a16="http://schemas.microsoft.com/office/drawing/2014/main" id="{BD69C76D-EB77-4420-8D9C-BF82D5118DB1}"/>
              </a:ext>
            </a:extLst>
          </p:cNvPr>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Tree>
    <p:extLst>
      <p:ext uri="{BB962C8B-B14F-4D97-AF65-F5344CB8AC3E}">
        <p14:creationId xmlns:p14="http://schemas.microsoft.com/office/powerpoint/2010/main" val="24248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r>
              <a:rPr lang="en-US" altLang="cs-CZ"/>
              <a:t>Security hints (2)</a:t>
            </a:r>
          </a:p>
        </p:txBody>
      </p:sp>
      <p:sp>
        <p:nvSpPr>
          <p:cNvPr id="1300483" name="Rectangle 3"/>
          <p:cNvSpPr>
            <a:spLocks noGrp="1" noChangeArrowheads="1"/>
          </p:cNvSpPr>
          <p:nvPr>
            <p:ph type="body" idx="1"/>
          </p:nvPr>
        </p:nvSpPr>
        <p:spPr/>
        <p:txBody>
          <a:bodyPr/>
          <a:lstStyle/>
          <a:p>
            <a:r>
              <a:rPr lang="en-US" altLang="cs-CZ" dirty="0"/>
              <a:t>Erase unused keys and sensitive arrays</a:t>
            </a:r>
          </a:p>
          <a:p>
            <a:pPr lvl="1"/>
            <a:r>
              <a:rPr lang="en-US" altLang="cs-CZ" dirty="0"/>
              <a:t>use specialized method if exists (</a:t>
            </a:r>
            <a:r>
              <a:rPr lang="en-US" altLang="cs-CZ" dirty="0" err="1"/>
              <a:t>Key.clearKey</a:t>
            </a:r>
            <a:r>
              <a:rPr lang="en-US" altLang="cs-CZ" dirty="0"/>
              <a:t>()) </a:t>
            </a:r>
          </a:p>
          <a:p>
            <a:pPr lvl="1"/>
            <a:r>
              <a:rPr lang="en-US" altLang="cs-CZ" dirty="0"/>
              <a:t>or overwrite with random data (</a:t>
            </a:r>
            <a:r>
              <a:rPr lang="en-US" altLang="cs-CZ" dirty="0" err="1"/>
              <a:t>Random.generate</a:t>
            </a:r>
            <a:r>
              <a:rPr lang="en-US" altLang="cs-CZ" dirty="0"/>
              <a:t>())</a:t>
            </a:r>
          </a:p>
          <a:p>
            <a:pPr lvl="1"/>
            <a:r>
              <a:rPr lang="en-US" altLang="cs-CZ" dirty="0"/>
              <a:t>Perform always before start of new session</a:t>
            </a:r>
            <a:endParaRPr lang="cs-CZ" altLang="cs-CZ" dirty="0"/>
          </a:p>
          <a:p>
            <a:r>
              <a:rPr lang="en-US" altLang="cs-CZ" dirty="0"/>
              <a:t>Use transactions to ensure atomic operations </a:t>
            </a:r>
          </a:p>
          <a:p>
            <a:pPr lvl="1"/>
            <a:r>
              <a:rPr lang="en-US" altLang="cs-CZ" dirty="0"/>
              <a:t>power supply can be interrupted inside code execution</a:t>
            </a:r>
          </a:p>
          <a:p>
            <a:pPr lvl="1"/>
            <a:r>
              <a:rPr lang="en-US" altLang="cs-CZ" dirty="0"/>
              <a:t>be aware of attacks by interrupted transactions - rollback attack  </a:t>
            </a:r>
            <a:endParaRPr lang="cs-CZ" altLang="cs-CZ" dirty="0"/>
          </a:p>
          <a:p>
            <a:r>
              <a:rPr lang="en-US" altLang="cs-CZ" dirty="0"/>
              <a:t>Do not use conditional jumps with sensitive data</a:t>
            </a:r>
          </a:p>
          <a:p>
            <a:pPr lvl="1"/>
            <a:r>
              <a:rPr lang="en-US" altLang="cs-CZ" dirty="0"/>
              <a:t>branching after condition is recognizable with power analysis =&gt; timing/power leakage</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70</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53397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4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48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a:t>Security hints (3)</a:t>
            </a:r>
          </a:p>
        </p:txBody>
      </p:sp>
      <p:sp>
        <p:nvSpPr>
          <p:cNvPr id="1301507" name="Rectangle 3"/>
          <p:cNvSpPr>
            <a:spLocks noGrp="1" noChangeArrowheads="1"/>
          </p:cNvSpPr>
          <p:nvPr>
            <p:ph type="body" idx="1"/>
          </p:nvPr>
        </p:nvSpPr>
        <p:spPr/>
        <p:txBody>
          <a:bodyPr/>
          <a:lstStyle/>
          <a:p>
            <a:r>
              <a:rPr lang="en-US" altLang="cs-CZ" sz="2400" dirty="0"/>
              <a:t>Allocate all necessary resources in constructor </a:t>
            </a:r>
          </a:p>
          <a:p>
            <a:pPr lvl="1"/>
            <a:r>
              <a:rPr lang="en-US" altLang="cs-CZ" sz="2000" dirty="0"/>
              <a:t>applet installation usually in trusted environment</a:t>
            </a:r>
          </a:p>
          <a:p>
            <a:pPr lvl="1"/>
            <a:r>
              <a:rPr lang="en-US" altLang="cs-CZ" sz="2000" dirty="0"/>
              <a:t>prevent attacks based on limiting available resources</a:t>
            </a:r>
          </a:p>
          <a:p>
            <a:r>
              <a:rPr lang="en-US" altLang="cs-CZ" sz="2400" dirty="0"/>
              <a:t>Don’t use static attributes (except constants)</a:t>
            </a:r>
          </a:p>
          <a:p>
            <a:pPr lvl="1"/>
            <a:r>
              <a:rPr lang="en-US" altLang="cs-CZ" sz="2000" dirty="0"/>
              <a:t>Static attribute is shared between multiple instances of applet (bypass applet firewall)</a:t>
            </a:r>
          </a:p>
          <a:p>
            <a:pPr lvl="1"/>
            <a:r>
              <a:rPr lang="en-US" altLang="cs-CZ" sz="2000" dirty="0"/>
              <a:t>Static </a:t>
            </a:r>
            <a:r>
              <a:rPr lang="en-US" altLang="cs-CZ" sz="2000" dirty="0" err="1"/>
              <a:t>ptr</a:t>
            </a:r>
            <a:r>
              <a:rPr lang="en-US" altLang="cs-CZ" sz="2000" dirty="0"/>
              <a:t> to array/engine filled by dynamic allocation cannot be removed until package is removed from card (memory “leak”)  </a:t>
            </a:r>
          </a:p>
          <a:p>
            <a:r>
              <a:rPr lang="en-US" altLang="cs-CZ" sz="2400" dirty="0"/>
              <a:t>Use automata-based programming model</a:t>
            </a:r>
          </a:p>
          <a:p>
            <a:pPr lvl="1"/>
            <a:r>
              <a:rPr lang="en-US" altLang="cs-CZ" sz="2000" dirty="0"/>
              <a:t>well defined states (e.g., user PIN verified)</a:t>
            </a:r>
          </a:p>
          <a:p>
            <a:pPr lvl="1"/>
            <a:r>
              <a:rPr lang="en-US" altLang="cs-CZ" sz="2000" dirty="0"/>
              <a:t>well defined transitions and allowed method calls</a:t>
            </a:r>
          </a:p>
          <a:p>
            <a:pPr lvl="1"/>
            <a:endParaRPr lang="en-US" altLang="cs-CZ" sz="2400"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71</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87418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150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150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a:t>Security hints (4)</a:t>
            </a:r>
            <a:endParaRPr lang="en-US" altLang="cs-CZ" dirty="0"/>
          </a:p>
        </p:txBody>
      </p:sp>
      <p:sp>
        <p:nvSpPr>
          <p:cNvPr id="1301507" name="Rectangle 3"/>
          <p:cNvSpPr>
            <a:spLocks noGrp="1" noChangeArrowheads="1"/>
          </p:cNvSpPr>
          <p:nvPr>
            <p:ph type="body" idx="1"/>
          </p:nvPr>
        </p:nvSpPr>
        <p:spPr/>
        <p:txBody>
          <a:bodyPr/>
          <a:lstStyle/>
          <a:p>
            <a:r>
              <a:rPr lang="en-US" altLang="cs-CZ" dirty="0"/>
              <a:t>Treat exceptions properly</a:t>
            </a:r>
          </a:p>
          <a:p>
            <a:pPr lvl="1"/>
            <a:r>
              <a:rPr lang="en-US" altLang="cs-CZ" dirty="0"/>
              <a:t>Do not let uncaught native exceptions to propagate from the card</a:t>
            </a:r>
          </a:p>
          <a:p>
            <a:pPr lvl="1"/>
            <a:r>
              <a:rPr lang="en-US" altLang="cs-CZ" dirty="0"/>
              <a:t>Do not let your code to cause basic exceptions like </a:t>
            </a:r>
            <a:r>
              <a:rPr lang="en-US" altLang="cs-CZ" dirty="0" err="1"/>
              <a:t>OutOfBoundsException</a:t>
            </a:r>
            <a:r>
              <a:rPr lang="en-US" altLang="cs-CZ" dirty="0"/>
              <a:t> or </a:t>
            </a:r>
            <a:r>
              <a:rPr lang="en-US" altLang="cs-CZ" dirty="0" err="1"/>
              <a:t>NullPointerExceptions</a:t>
            </a:r>
            <a:r>
              <a:rPr lang="en-US" altLang="cs-CZ" dirty="0"/>
              <a:t>…</a:t>
            </a:r>
          </a:p>
          <a:p>
            <a:endParaRPr lang="en-US" altLang="cs-CZ" dirty="0"/>
          </a:p>
          <a:p>
            <a:pPr lvl="1"/>
            <a:endParaRPr lang="en-US" altLang="cs-CZ" dirty="0"/>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72</a:t>
            </a:fld>
            <a:endParaRPr lang="cs-CZ" dirty="0"/>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532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0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(1)</a:t>
            </a:r>
          </a:p>
        </p:txBody>
      </p:sp>
      <p:sp>
        <p:nvSpPr>
          <p:cNvPr id="1301507" name="Rectangle 3"/>
          <p:cNvSpPr>
            <a:spLocks noGrp="1" noChangeArrowheads="1"/>
          </p:cNvSpPr>
          <p:nvPr>
            <p:ph type="body" idx="1"/>
          </p:nvPr>
        </p:nvSpPr>
        <p:spPr>
          <a:xfrm>
            <a:off x="670984" y="1799555"/>
            <a:ext cx="9235017" cy="4149725"/>
          </a:xfrm>
        </p:spPr>
        <p:txBody>
          <a:bodyPr/>
          <a:lstStyle/>
          <a:p>
            <a:r>
              <a:rPr lang="en-US" altLang="cs-CZ" sz="2400" dirty="0"/>
              <a:t>Cryptographic algorithms are sensitive to fault induction</a:t>
            </a:r>
          </a:p>
          <a:p>
            <a:pPr lvl="1"/>
            <a:r>
              <a:rPr lang="en-US" altLang="cs-CZ" sz="2000" dirty="0"/>
              <a:t>Single signature with fault from RSA-CRT may leak the private key</a:t>
            </a:r>
          </a:p>
          <a:p>
            <a:pPr lvl="1"/>
            <a:r>
              <a:rPr lang="en-US" altLang="cs-CZ" sz="2000" dirty="0"/>
              <a:t>Perform operation twice and compare results</a:t>
            </a:r>
          </a:p>
          <a:p>
            <a:pPr lvl="1"/>
            <a:r>
              <a:rPr lang="en-US" altLang="cs-CZ" sz="2000" dirty="0"/>
              <a:t>Perform reverse operation and compare (e.g., verify after sign) </a:t>
            </a:r>
          </a:p>
          <a:p>
            <a:r>
              <a:rPr lang="en-US" altLang="cs-CZ" sz="2400" dirty="0"/>
              <a:t>Use constants with large hamming distance</a:t>
            </a:r>
          </a:p>
          <a:p>
            <a:pPr lvl="1"/>
            <a:r>
              <a:rPr lang="en-US" altLang="cs-CZ" sz="2000" dirty="0"/>
              <a:t>Induced fault in variable will likely cause unknown value  </a:t>
            </a:r>
          </a:p>
          <a:p>
            <a:pPr lvl="1"/>
            <a:r>
              <a:rPr lang="en-US" altLang="cs-CZ" sz="2000" dirty="0"/>
              <a:t>Use 0xA5 and 0x5A instead of 0 and 1 (correspondingly for more)</a:t>
            </a:r>
          </a:p>
          <a:p>
            <a:pPr lvl="1"/>
            <a:r>
              <a:rPr lang="en-US" altLang="cs-CZ" sz="2000" dirty="0"/>
              <a:t>Don’t use values 0x00 and 0xff (easier to force all bits to 0 or 1)</a:t>
            </a:r>
          </a:p>
          <a:p>
            <a:r>
              <a:rPr lang="en-US" altLang="cs-CZ" sz="2400" dirty="0"/>
              <a:t>Check that all sub-functions were executed [</a:t>
            </a:r>
            <a:r>
              <a:rPr lang="en-US" altLang="cs-CZ" sz="2400" dirty="0" err="1"/>
              <a:t>Fault.Flow</a:t>
            </a:r>
            <a:r>
              <a:rPr lang="en-US" altLang="cs-CZ" sz="2400" dirty="0"/>
              <a:t>]</a:t>
            </a:r>
          </a:p>
          <a:p>
            <a:pPr lvl="1"/>
            <a:r>
              <a:rPr lang="en-US" altLang="cs-CZ" sz="2000" dirty="0"/>
              <a:t>Fault may force program stack or stack to skip some code</a:t>
            </a:r>
          </a:p>
          <a:p>
            <a:pPr lvl="1"/>
            <a:r>
              <a:rPr lang="en-US" altLang="cs-CZ" sz="2000" dirty="0"/>
              <a:t>Idea: Add defined value to flow counter inside target sub-function, check later for expected sum. Add also in branches.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73</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Tree>
    <p:custDataLst>
      <p:tags r:id="rId1"/>
    </p:custDataLst>
    <p:extLst>
      <p:ext uri="{BB962C8B-B14F-4D97-AF65-F5344CB8AC3E}">
        <p14:creationId xmlns:p14="http://schemas.microsoft.com/office/powerpoint/2010/main" val="388014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150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150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150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(2)</a:t>
            </a:r>
          </a:p>
        </p:txBody>
      </p:sp>
      <p:sp>
        <p:nvSpPr>
          <p:cNvPr id="1301507" name="Rectangle 3"/>
          <p:cNvSpPr>
            <a:spLocks noGrp="1" noChangeArrowheads="1"/>
          </p:cNvSpPr>
          <p:nvPr>
            <p:ph type="body" idx="1"/>
          </p:nvPr>
        </p:nvSpPr>
        <p:spPr>
          <a:xfrm>
            <a:off x="670984" y="1741657"/>
            <a:ext cx="8229600" cy="4149725"/>
          </a:xfrm>
        </p:spPr>
        <p:txBody>
          <a:bodyPr/>
          <a:lstStyle/>
          <a:p>
            <a:r>
              <a:rPr lang="en-US" altLang="cs-CZ" sz="2400" dirty="0"/>
              <a:t>Replace single condition check by complementary check</a:t>
            </a:r>
          </a:p>
          <a:p>
            <a:pPr lvl="1"/>
            <a:r>
              <a:rPr lang="en-GB" sz="2000" b="1" dirty="0" err="1">
                <a:solidFill>
                  <a:srgbClr val="000000"/>
                </a:solidFill>
                <a:latin typeface="Courier New" panose="02070309020205020404" pitchFamily="49" charset="0"/>
                <a:cs typeface="Courier New" panose="02070309020205020404" pitchFamily="49" charset="0"/>
              </a:rPr>
              <a:t>conditionalValue</a:t>
            </a:r>
            <a:r>
              <a:rPr lang="en-GB" sz="2000" dirty="0">
                <a:solidFill>
                  <a:srgbClr val="000000"/>
                </a:solidFill>
                <a:latin typeface="Verdana" panose="020B0604030504040204" pitchFamily="34" charset="0"/>
              </a:rPr>
              <a:t> is sensitive value</a:t>
            </a:r>
          </a:p>
          <a:p>
            <a:pPr lvl="1"/>
            <a:r>
              <a:rPr lang="en-GB" altLang="cs-CZ" sz="2000" dirty="0">
                <a:solidFill>
                  <a:srgbClr val="000000"/>
                </a:solidFill>
                <a:latin typeface="Verdana" panose="020B0604030504040204" pitchFamily="34" charset="0"/>
              </a:rPr>
              <a:t>Do not use </a:t>
            </a:r>
            <a:r>
              <a:rPr lang="en-GB" altLang="cs-CZ" sz="2000" dirty="0" err="1">
                <a:solidFill>
                  <a:srgbClr val="000000"/>
                </a:solidFill>
                <a:latin typeface="Verdana" panose="020B0604030504040204" pitchFamily="34" charset="0"/>
              </a:rPr>
              <a:t>boolean</a:t>
            </a:r>
            <a:r>
              <a:rPr lang="en-GB" altLang="cs-CZ" sz="2000" dirty="0">
                <a:solidFill>
                  <a:srgbClr val="000000"/>
                </a:solidFill>
                <a:latin typeface="Verdana" panose="020B0604030504040204" pitchFamily="34" charset="0"/>
              </a:rPr>
              <a:t> values for sensitive decisions</a:t>
            </a:r>
            <a:endParaRPr lang="en-US" altLang="cs-CZ" sz="2000" dirty="0"/>
          </a:p>
          <a:p>
            <a:endParaRPr lang="en-US" altLang="cs-CZ" sz="1600" dirty="0"/>
          </a:p>
          <a:p>
            <a:pPr lvl="1"/>
            <a:endParaRPr lang="en-US" altLang="cs-CZ" sz="1600" dirty="0"/>
          </a:p>
          <a:p>
            <a:pPr lvl="1"/>
            <a:endParaRPr lang="en-US" altLang="cs-CZ" sz="1600" dirty="0"/>
          </a:p>
          <a:p>
            <a:endParaRPr lang="en-US" altLang="cs-CZ" sz="2400" dirty="0"/>
          </a:p>
          <a:p>
            <a:endParaRPr lang="en-US" altLang="cs-CZ" sz="2400" dirty="0"/>
          </a:p>
          <a:p>
            <a:r>
              <a:rPr lang="en-US" altLang="cs-CZ" sz="2400" dirty="0"/>
              <a:t>Verify number of actually performed loop iterations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74</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
        <p:nvSpPr>
          <p:cNvPr id="4" name="TextovéPole 3">
            <a:extLst>
              <a:ext uri="{FF2B5EF4-FFF2-40B4-BE49-F238E27FC236}">
                <a16:creationId xmlns:a16="http://schemas.microsoft.com/office/drawing/2014/main" id="{80E817FE-0F18-417D-A391-D2326A2242A0}"/>
              </a:ext>
            </a:extLst>
          </p:cNvPr>
          <p:cNvSpPr txBox="1"/>
          <p:nvPr/>
        </p:nvSpPr>
        <p:spPr>
          <a:xfrm>
            <a:off x="1942725" y="2984752"/>
            <a:ext cx="5422510" cy="1600438"/>
          </a:xfrm>
          <a:prstGeom prst="rect">
            <a:avLst/>
          </a:prstGeom>
          <a:noFill/>
          <a:ln w="25400">
            <a:solidFill>
              <a:schemeClr val="accent1"/>
            </a:solidFill>
          </a:ln>
        </p:spPr>
        <p:txBody>
          <a:bodyPr wrap="none" rtlCol="0">
            <a:spAutoFit/>
          </a:bodyPr>
          <a:lstStyle/>
          <a:p>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conditionalValue</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0x3CA5965A</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enter critical path</a:t>
            </a:r>
          </a:p>
          <a:p>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 . .</a:t>
            </a:r>
          </a:p>
          <a:p>
            <a:r>
              <a:rPr lang="en-GB" sz="1400" dirty="0">
                <a:solidFill>
                  <a:srgbClr val="808080"/>
                </a:solidFill>
                <a:latin typeface="Verdana" panose="020B0604030504040204" pitchFamily="34" charset="0"/>
              </a:rPr>
              <a:t>  </a:t>
            </a:r>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conditionalValue</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0xC35A69A5</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faultDetect</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fail if complement not equal to 0xC35A69A5</a:t>
            </a:r>
          </a:p>
          <a:p>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 . .</a:t>
            </a:r>
          </a:p>
          <a:p>
            <a:r>
              <a:rPr lang="en-GB" sz="1400" b="1" dirty="0">
                <a:solidFill>
                  <a:srgbClr val="000000"/>
                </a:solidFill>
                <a:latin typeface="Verdana" panose="020B0604030504040204" pitchFamily="34" charset="0"/>
              </a:rPr>
              <a:t>}</a:t>
            </a:r>
            <a:endParaRPr lang="en-GB" sz="1400" dirty="0"/>
          </a:p>
        </p:txBody>
      </p:sp>
      <p:sp>
        <p:nvSpPr>
          <p:cNvPr id="9" name="TextovéPole 8">
            <a:extLst>
              <a:ext uri="{FF2B5EF4-FFF2-40B4-BE49-F238E27FC236}">
                <a16:creationId xmlns:a16="http://schemas.microsoft.com/office/drawing/2014/main" id="{9DDFE501-3763-45C2-B551-56188309AE92}"/>
              </a:ext>
            </a:extLst>
          </p:cNvPr>
          <p:cNvSpPr txBox="1"/>
          <p:nvPr/>
        </p:nvSpPr>
        <p:spPr>
          <a:xfrm>
            <a:off x="1844557" y="5070155"/>
            <a:ext cx="5618846" cy="1569660"/>
          </a:xfrm>
          <a:prstGeom prst="rect">
            <a:avLst/>
          </a:prstGeom>
          <a:noFill/>
          <a:ln w="25400">
            <a:solidFill>
              <a:schemeClr val="accent1"/>
            </a:solidFill>
          </a:ln>
        </p:spPr>
        <p:txBody>
          <a:bodyPr wrap="none" rtlCol="0">
            <a:spAutoFit/>
          </a:bodyPr>
          <a:lstStyle/>
          <a:p>
            <a:r>
              <a:rPr lang="en-GB" sz="1400" b="1" dirty="0" err="1">
                <a:solidFill>
                  <a:srgbClr val="00007F"/>
                </a:solidFill>
                <a:latin typeface="Verdana" panose="020B0604030504040204" pitchFamily="34" charset="0"/>
              </a:rPr>
              <a:t>int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7F"/>
                </a:solidFill>
                <a:latin typeface="Verdana" panose="020B0604030504040204" pitchFamily="34" charset="0"/>
              </a:rPr>
              <a:t>for</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&lt;</a:t>
            </a:r>
            <a:r>
              <a:rPr lang="en-GB" sz="1400" dirty="0">
                <a:solidFill>
                  <a:srgbClr val="808080"/>
                </a:solidFill>
                <a:latin typeface="Verdana" panose="020B0604030504040204" pitchFamily="34" charset="0"/>
              </a:rPr>
              <a:t> </a:t>
            </a:r>
            <a:r>
              <a:rPr lang="en-GB" sz="1400" dirty="0">
                <a:solidFill>
                  <a:srgbClr val="000000"/>
                </a:solidFill>
                <a:latin typeface="Verdana" panose="020B0604030504040204" pitchFamily="34" charset="0"/>
              </a:rPr>
              <a:t>n</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important loop that must be completed</a:t>
            </a:r>
          </a:p>
          <a:p>
            <a:r>
              <a:rPr lang="en-GB" sz="1200" dirty="0">
                <a:solidFill>
                  <a:srgbClr val="007F00"/>
                </a:solidFill>
                <a:latin typeface="Comic Sans MS" panose="030F0702030302020204" pitchFamily="66" charset="0"/>
              </a:rPr>
              <a:t>//. . .</a:t>
            </a:r>
          </a:p>
          <a:p>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0000"/>
                </a:solidFill>
                <a:latin typeface="Verdana" panose="020B0604030504040204" pitchFamily="34" charset="0"/>
              </a:rPr>
              <a:t>n</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loop not completed</a:t>
            </a:r>
          </a:p>
          <a:p>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faultDetect</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00"/>
                </a:solidFill>
                <a:latin typeface="Verdana" panose="020B0604030504040204" pitchFamily="34" charset="0"/>
              </a:rPr>
              <a:t>}</a:t>
            </a:r>
            <a:endParaRPr lang="en-GB" sz="1400" dirty="0"/>
          </a:p>
        </p:txBody>
      </p:sp>
    </p:spTree>
    <p:custDataLst>
      <p:tags r:id="rId1"/>
    </p:custDataLst>
    <p:extLst>
      <p:ext uri="{BB962C8B-B14F-4D97-AF65-F5344CB8AC3E}">
        <p14:creationId xmlns:p14="http://schemas.microsoft.com/office/powerpoint/2010/main" val="775076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(3)</a:t>
            </a:r>
          </a:p>
        </p:txBody>
      </p:sp>
      <p:sp>
        <p:nvSpPr>
          <p:cNvPr id="1301507" name="Rectangle 3"/>
          <p:cNvSpPr>
            <a:spLocks noGrp="1" noChangeArrowheads="1"/>
          </p:cNvSpPr>
          <p:nvPr>
            <p:ph type="body" idx="1"/>
          </p:nvPr>
        </p:nvSpPr>
        <p:spPr/>
        <p:txBody>
          <a:bodyPr/>
          <a:lstStyle/>
          <a:p>
            <a:r>
              <a:rPr lang="en-US" altLang="cs-CZ" dirty="0"/>
              <a:t>Insert random delays around sensitive operations</a:t>
            </a:r>
          </a:p>
          <a:p>
            <a:pPr lvl="1"/>
            <a:r>
              <a:rPr lang="en-US" altLang="cs-CZ" dirty="0"/>
              <a:t>Randomization makes targeted faults more difficult</a:t>
            </a:r>
          </a:p>
          <a:p>
            <a:pPr lvl="1"/>
            <a:r>
              <a:rPr lang="en-US" altLang="cs-CZ" dirty="0"/>
              <a:t>for loop with random number of iterations (for every run)</a:t>
            </a:r>
          </a:p>
          <a:p>
            <a:r>
              <a:rPr lang="en-US" altLang="cs-CZ" dirty="0"/>
              <a:t>Monitor and respond to detected induced faults</a:t>
            </a:r>
          </a:p>
          <a:p>
            <a:pPr lvl="1"/>
            <a:r>
              <a:rPr lang="en-US" altLang="cs-CZ" dirty="0"/>
              <a:t>If fault is detected (using previous methods), increase fault counter. </a:t>
            </a:r>
          </a:p>
          <a:p>
            <a:pPr lvl="1"/>
            <a:r>
              <a:rPr lang="en-US" altLang="cs-CZ" dirty="0"/>
              <a:t>Erase keys / lock card after reaching some threshold (~10)</a:t>
            </a:r>
          </a:p>
          <a:p>
            <a:pPr lvl="2"/>
            <a:r>
              <a:rPr lang="en-US" altLang="cs-CZ" dirty="0"/>
              <a:t>Natural causes may occasionally cause fault =&gt; &gt; 1</a:t>
            </a:r>
          </a:p>
          <a:p>
            <a:endParaRPr lang="en-US" altLang="cs-CZ" dirty="0"/>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75</a:t>
            </a:fld>
            <a:endParaRPr lang="cs-CZ" dirty="0"/>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Tree>
    <p:custDataLst>
      <p:tags r:id="rId1"/>
    </p:custDataLst>
    <p:extLst>
      <p:ext uri="{BB962C8B-B14F-4D97-AF65-F5344CB8AC3E}">
        <p14:creationId xmlns:p14="http://schemas.microsoft.com/office/powerpoint/2010/main" val="14226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2A931-1A8C-4B15-B3C9-8CEE42D4D1C6}"/>
              </a:ext>
            </a:extLst>
          </p:cNvPr>
          <p:cNvSpPr>
            <a:spLocks noGrp="1"/>
          </p:cNvSpPr>
          <p:nvPr>
            <p:ph type="title"/>
          </p:nvPr>
        </p:nvSpPr>
        <p:spPr/>
        <p:txBody>
          <a:bodyPr/>
          <a:lstStyle/>
          <a:p>
            <a:r>
              <a:rPr lang="en-GB"/>
              <a:t>How and when to apply protections</a:t>
            </a:r>
            <a:endParaRPr lang="en-GB" dirty="0"/>
          </a:p>
        </p:txBody>
      </p:sp>
      <p:pic>
        <p:nvPicPr>
          <p:cNvPr id="7" name="Zástupný symbol pro obsah 6">
            <a:extLst>
              <a:ext uri="{FF2B5EF4-FFF2-40B4-BE49-F238E27FC236}">
                <a16:creationId xmlns:a16="http://schemas.microsoft.com/office/drawing/2014/main" id="{D6A9A843-FAE9-4390-81EE-C34FE9FA5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322" y="1871664"/>
            <a:ext cx="6453433" cy="4149725"/>
          </a:xfrm>
        </p:spPr>
      </p:pic>
      <p:sp>
        <p:nvSpPr>
          <p:cNvPr id="4" name="Zástupný symbol pro číslo snímku 3">
            <a:extLst>
              <a:ext uri="{FF2B5EF4-FFF2-40B4-BE49-F238E27FC236}">
                <a16:creationId xmlns:a16="http://schemas.microsoft.com/office/drawing/2014/main" id="{9D9B6AC4-974C-40AB-B17D-6920E0E5479C}"/>
              </a:ext>
            </a:extLst>
          </p:cNvPr>
          <p:cNvSpPr>
            <a:spLocks noGrp="1"/>
          </p:cNvSpPr>
          <p:nvPr>
            <p:ph type="sldNum" sz="quarter" idx="10"/>
          </p:nvPr>
        </p:nvSpPr>
        <p:spPr/>
        <p:txBody>
          <a:bodyPr/>
          <a:lstStyle/>
          <a:p>
            <a:fld id="{0B35A545-624B-40D2-AFF6-9618F12C24F0}" type="slidenum">
              <a:rPr lang="cs-CZ" smtClean="0"/>
              <a:pPr/>
              <a:t>76</a:t>
            </a:fld>
            <a:endParaRPr lang="cs-CZ" dirty="0"/>
          </a:p>
        </p:txBody>
      </p:sp>
      <p:sp>
        <p:nvSpPr>
          <p:cNvPr id="5" name="Zástupný symbol pro zápatí 4">
            <a:extLst>
              <a:ext uri="{FF2B5EF4-FFF2-40B4-BE49-F238E27FC236}">
                <a16:creationId xmlns:a16="http://schemas.microsoft.com/office/drawing/2014/main" id="{1D9B6187-3CEB-4267-B42D-930157D9FBB0}"/>
              </a:ext>
            </a:extLst>
          </p:cNvPr>
          <p:cNvSpPr>
            <a:spLocks noGrp="1"/>
          </p:cNvSpPr>
          <p:nvPr>
            <p:ph type="ftr" sz="quarter" idx="3"/>
          </p:nvPr>
        </p:nvSpPr>
        <p:spPr/>
        <p:txBody>
          <a:bodyPr/>
          <a:lstStyle/>
          <a:p>
            <a:r>
              <a:rPr lang="en-US"/>
              <a:t>| PV204 JavaCard - programming secure elements</a:t>
            </a:r>
            <a:endParaRPr lang="cs-CZ" dirty="0"/>
          </a:p>
        </p:txBody>
      </p:sp>
      <p:sp>
        <p:nvSpPr>
          <p:cNvPr id="8" name="TextovéPole 7">
            <a:extLst>
              <a:ext uri="{FF2B5EF4-FFF2-40B4-BE49-F238E27FC236}">
                <a16:creationId xmlns:a16="http://schemas.microsoft.com/office/drawing/2014/main" id="{F66A4162-E3B1-4345-A62B-7647D7B62206}"/>
              </a:ext>
            </a:extLst>
          </p:cNvPr>
          <p:cNvSpPr txBox="1"/>
          <p:nvPr/>
        </p:nvSpPr>
        <p:spPr>
          <a:xfrm>
            <a:off x="8040216" y="5445224"/>
            <a:ext cx="1328538" cy="369332"/>
          </a:xfrm>
          <a:prstGeom prst="rect">
            <a:avLst/>
          </a:prstGeom>
          <a:noFill/>
        </p:spPr>
        <p:txBody>
          <a:bodyPr wrap="square" rtlCol="0">
            <a:spAutoFit/>
          </a:bodyPr>
          <a:lstStyle/>
          <a:p>
            <a:r>
              <a:rPr lang="en-GB" dirty="0" err="1">
                <a:solidFill>
                  <a:schemeClr val="bg1"/>
                </a:solidFill>
              </a:rPr>
              <a:t>Riscure</a:t>
            </a:r>
            <a:endParaRPr lang="en-GB" dirty="0">
              <a:solidFill>
                <a:schemeClr val="bg1"/>
              </a:solidFill>
            </a:endParaRPr>
          </a:p>
        </p:txBody>
      </p:sp>
      <p:sp>
        <p:nvSpPr>
          <p:cNvPr id="13" name="Rectangle 3">
            <a:extLst>
              <a:ext uri="{FF2B5EF4-FFF2-40B4-BE49-F238E27FC236}">
                <a16:creationId xmlns:a16="http://schemas.microsoft.com/office/drawing/2014/main" id="{1C02BDAF-7F02-4E23-B7D4-F9430FCB1769}"/>
              </a:ext>
            </a:extLst>
          </p:cNvPr>
          <p:cNvSpPr txBox="1">
            <a:spLocks noChangeArrowheads="1"/>
          </p:cNvSpPr>
          <p:nvPr/>
        </p:nvSpPr>
        <p:spPr bwMode="auto">
          <a:xfrm>
            <a:off x="2027238" y="1871664"/>
            <a:ext cx="82296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cs-CZ" dirty="0"/>
          </a:p>
        </p:txBody>
      </p:sp>
    </p:spTree>
    <p:extLst>
      <p:ext uri="{BB962C8B-B14F-4D97-AF65-F5344CB8AC3E}">
        <p14:creationId xmlns:p14="http://schemas.microsoft.com/office/powerpoint/2010/main" val="27009156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r>
              <a:rPr lang="en-US" altLang="cs-CZ"/>
              <a:t>Execution speed hints (1)</a:t>
            </a:r>
          </a:p>
        </p:txBody>
      </p:sp>
      <p:sp>
        <p:nvSpPr>
          <p:cNvPr id="1222659" name="Rectangle 3"/>
          <p:cNvSpPr>
            <a:spLocks noGrp="1" noChangeArrowheads="1"/>
          </p:cNvSpPr>
          <p:nvPr>
            <p:ph type="body" idx="1"/>
          </p:nvPr>
        </p:nvSpPr>
        <p:spPr/>
        <p:txBody>
          <a:bodyPr/>
          <a:lstStyle/>
          <a:p>
            <a:r>
              <a:rPr lang="en-US" altLang="cs-CZ" sz="2400" dirty="0"/>
              <a:t>Big difference between RAM and EEPROM memory</a:t>
            </a:r>
          </a:p>
          <a:p>
            <a:pPr lvl="1"/>
            <a:r>
              <a:rPr lang="en-US" altLang="cs-CZ" sz="2000" dirty="0"/>
              <a:t>new allocates in EEPROM (persistent, but slow)</a:t>
            </a:r>
          </a:p>
          <a:p>
            <a:pPr lvl="2"/>
            <a:r>
              <a:rPr lang="en-US" altLang="cs-CZ" sz="2000" dirty="0"/>
              <a:t>do not use EEPROM for temporary data</a:t>
            </a:r>
          </a:p>
          <a:p>
            <a:pPr lvl="2"/>
            <a:r>
              <a:rPr lang="en-US" altLang="cs-CZ" sz="2000" dirty="0"/>
              <a:t>do not use for sensitive data (keys)</a:t>
            </a:r>
          </a:p>
          <a:p>
            <a:pPr lvl="1"/>
            <a:r>
              <a:rPr lang="en-US" altLang="cs-CZ" sz="2000" dirty="0" err="1"/>
              <a:t>JCSystem.getTransientByteArray</a:t>
            </a:r>
            <a:r>
              <a:rPr lang="en-US" altLang="cs-CZ" sz="2000" dirty="0"/>
              <a:t>() for RAM buffer</a:t>
            </a:r>
          </a:p>
          <a:p>
            <a:pPr lvl="1"/>
            <a:r>
              <a:rPr lang="en-US" altLang="cs-CZ" sz="2000" dirty="0"/>
              <a:t>local variables automatically in RAM</a:t>
            </a:r>
          </a:p>
          <a:p>
            <a:r>
              <a:rPr lang="en-US" altLang="cs-CZ" sz="2400" dirty="0"/>
              <a:t>Use algorithms from </a:t>
            </a:r>
            <a:r>
              <a:rPr lang="en-US" altLang="cs-CZ" sz="2400" dirty="0" err="1"/>
              <a:t>JavaCard</a:t>
            </a:r>
            <a:r>
              <a:rPr lang="en-US" altLang="cs-CZ" sz="2400" dirty="0"/>
              <a:t> API and utility methods</a:t>
            </a:r>
          </a:p>
          <a:p>
            <a:pPr lvl="1"/>
            <a:r>
              <a:rPr lang="en-US" altLang="cs-CZ" sz="2000" dirty="0"/>
              <a:t>much faster, cryptographic co-processor</a:t>
            </a:r>
          </a:p>
          <a:p>
            <a:r>
              <a:rPr lang="en-US" altLang="cs-CZ" sz="2400" dirty="0"/>
              <a:t>Allocate all necessary resources in constructor</a:t>
            </a:r>
          </a:p>
          <a:p>
            <a:pPr lvl="1"/>
            <a:r>
              <a:rPr lang="en-US" altLang="cs-CZ" sz="2000" dirty="0"/>
              <a:t>executed during installation (only once)</a:t>
            </a:r>
          </a:p>
          <a:p>
            <a:pPr lvl="1"/>
            <a:r>
              <a:rPr lang="en-US" altLang="cs-CZ" sz="2000" dirty="0"/>
              <a:t>either you get everything you want or not install at all</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77</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37390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26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2659">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226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265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26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p:txBody>
          <a:bodyPr/>
          <a:lstStyle/>
          <a:p>
            <a:r>
              <a:rPr lang="en-US" altLang="cs-CZ"/>
              <a:t>Execution speed hints (2)</a:t>
            </a:r>
          </a:p>
        </p:txBody>
      </p:sp>
      <p:sp>
        <p:nvSpPr>
          <p:cNvPr id="1298435" name="Rectangle 3"/>
          <p:cNvSpPr>
            <a:spLocks noGrp="1" noChangeArrowheads="1"/>
          </p:cNvSpPr>
          <p:nvPr>
            <p:ph type="body" idx="1"/>
          </p:nvPr>
        </p:nvSpPr>
        <p:spPr>
          <a:xfrm>
            <a:off x="670984" y="1799555"/>
            <a:ext cx="8558212" cy="4149725"/>
          </a:xfrm>
        </p:spPr>
        <p:txBody>
          <a:bodyPr/>
          <a:lstStyle/>
          <a:p>
            <a:r>
              <a:rPr lang="en-US" altLang="cs-CZ" dirty="0"/>
              <a:t>Garbage collection limited or not available</a:t>
            </a:r>
          </a:p>
          <a:p>
            <a:pPr lvl="1"/>
            <a:r>
              <a:rPr lang="en-US" altLang="cs-CZ" dirty="0"/>
              <a:t>do not use </a:t>
            </a:r>
            <a:r>
              <a:rPr lang="en-US" altLang="cs-CZ" b="1" dirty="0">
                <a:latin typeface="Courier New" panose="02070309020205020404" pitchFamily="49" charset="0"/>
                <a:cs typeface="Courier New" panose="02070309020205020404" pitchFamily="49" charset="0"/>
              </a:rPr>
              <a:t>new</a:t>
            </a:r>
            <a:r>
              <a:rPr lang="en-US" altLang="cs-CZ" dirty="0"/>
              <a:t> except in constructor</a:t>
            </a:r>
          </a:p>
          <a:p>
            <a:r>
              <a:rPr lang="en-US" altLang="cs-CZ" dirty="0"/>
              <a:t>Use copy-free style of methods</a:t>
            </a:r>
          </a:p>
          <a:p>
            <a:pPr lvl="1"/>
            <a:r>
              <a:rPr lang="en-US" altLang="cs-CZ" dirty="0"/>
              <a:t>foo(byte[] buffer, short </a:t>
            </a:r>
            <a:r>
              <a:rPr lang="en-US" altLang="cs-CZ" dirty="0" err="1"/>
              <a:t>start_offset</a:t>
            </a:r>
            <a:r>
              <a:rPr lang="en-US" altLang="cs-CZ" dirty="0"/>
              <a:t>, short length)</a:t>
            </a:r>
          </a:p>
          <a:p>
            <a:r>
              <a:rPr lang="en-US" altLang="cs-CZ" dirty="0"/>
              <a:t>Do not use recursion or frequent function calls</a:t>
            </a:r>
          </a:p>
          <a:p>
            <a:pPr lvl="1"/>
            <a:r>
              <a:rPr lang="en-US" altLang="cs-CZ" dirty="0"/>
              <a:t>slow, function context overhead</a:t>
            </a:r>
          </a:p>
          <a:p>
            <a:r>
              <a:rPr lang="en-US" altLang="cs-CZ" dirty="0"/>
              <a:t>Do not use OO design extensively (slow)</a:t>
            </a:r>
          </a:p>
          <a:p>
            <a:r>
              <a:rPr lang="en-US" altLang="cs-CZ" dirty="0"/>
              <a:t>Keep Cipher or Signature objects initialized</a:t>
            </a:r>
          </a:p>
          <a:p>
            <a:pPr lvl="1"/>
            <a:r>
              <a:rPr lang="en-US" altLang="cs-CZ" dirty="0"/>
              <a:t>if possible (e.g., fixed master key for subsequent derivation)</a:t>
            </a:r>
          </a:p>
          <a:p>
            <a:pPr lvl="1"/>
            <a:r>
              <a:rPr lang="en-US" altLang="cs-CZ" dirty="0"/>
              <a:t>initialization with key takes non-trivial time</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78</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423721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843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98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843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984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84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84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9D3933-E1E9-97A6-A88A-A67FBA9EA68C}"/>
              </a:ext>
            </a:extLst>
          </p:cNvPr>
          <p:cNvSpPr>
            <a:spLocks noGrp="1"/>
          </p:cNvSpPr>
          <p:nvPr>
            <p:ph type="title"/>
          </p:nvPr>
        </p:nvSpPr>
        <p:spPr/>
        <p:txBody>
          <a:bodyPr/>
          <a:lstStyle/>
          <a:p>
            <a:r>
              <a:rPr lang="en-US" dirty="0" err="1"/>
              <a:t>JCprofilerNext</a:t>
            </a:r>
            <a:r>
              <a:rPr lang="en-US" dirty="0"/>
              <a:t> – performance profiling, non-constant time detection</a:t>
            </a:r>
          </a:p>
        </p:txBody>
      </p:sp>
      <p:sp>
        <p:nvSpPr>
          <p:cNvPr id="7" name="Text Placeholder 6">
            <a:extLst>
              <a:ext uri="{FF2B5EF4-FFF2-40B4-BE49-F238E27FC236}">
                <a16:creationId xmlns:a16="http://schemas.microsoft.com/office/drawing/2014/main" id="{02E0BC9E-9566-4558-8308-6C83F3CBAD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9265C4-FE69-6960-899A-23218876D985}"/>
              </a:ext>
            </a:extLst>
          </p:cNvPr>
          <p:cNvSpPr>
            <a:spLocks noGrp="1"/>
          </p:cNvSpPr>
          <p:nvPr>
            <p:ph type="sldNum" sz="quarter" idx="10"/>
          </p:nvPr>
        </p:nvSpPr>
        <p:spPr/>
        <p:txBody>
          <a:bodyPr/>
          <a:lstStyle/>
          <a:p>
            <a:pPr>
              <a:defRPr/>
            </a:pPr>
            <a:fld id="{0B35A545-624B-40D2-AFF6-9618F12C24F0}" type="slidenum">
              <a:rPr lang="cs-CZ" smtClean="0"/>
              <a:pPr>
                <a:defRPr/>
              </a:pPr>
              <a:t>79</a:t>
            </a:fld>
            <a:endParaRPr lang="cs-CZ" dirty="0"/>
          </a:p>
        </p:txBody>
      </p:sp>
      <p:sp>
        <p:nvSpPr>
          <p:cNvPr id="5" name="Footer Placeholder 4">
            <a:extLst>
              <a:ext uri="{FF2B5EF4-FFF2-40B4-BE49-F238E27FC236}">
                <a16:creationId xmlns:a16="http://schemas.microsoft.com/office/drawing/2014/main" id="{4EF62559-B701-999A-F79F-940AF562C3B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55801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Old vs. current multi-application smart cards</a:t>
            </a:r>
            <a:endParaRPr lang="cs-CZ" dirty="0"/>
          </a:p>
        </p:txBody>
      </p:sp>
      <p:sp>
        <p:nvSpPr>
          <p:cNvPr id="6" name="Zástupný symbol pro obsah 5"/>
          <p:cNvSpPr>
            <a:spLocks noGrp="1"/>
          </p:cNvSpPr>
          <p:nvPr>
            <p:ph sz="half" idx="1"/>
          </p:nvPr>
        </p:nvSpPr>
        <p:spPr>
          <a:xfrm>
            <a:off x="672001" y="1844825"/>
            <a:ext cx="5135968" cy="4281339"/>
          </a:xfrm>
        </p:spPr>
        <p:txBody>
          <a:bodyPr/>
          <a:lstStyle/>
          <a:p>
            <a:r>
              <a:rPr lang="en-US" dirty="0"/>
              <a:t>One program only</a:t>
            </a:r>
          </a:p>
          <a:p>
            <a:r>
              <a:rPr lang="en-US" dirty="0"/>
              <a:t>Stored persistently in ROM or EEPROM</a:t>
            </a:r>
          </a:p>
          <a:p>
            <a:r>
              <a:rPr lang="en-US" dirty="0"/>
              <a:t>Written in machine code</a:t>
            </a:r>
          </a:p>
          <a:p>
            <a:pPr lvl="1"/>
            <a:r>
              <a:rPr lang="en-US" dirty="0"/>
              <a:t>Chip specific</a:t>
            </a:r>
          </a:p>
          <a:p>
            <a:endParaRPr lang="cs-CZ" dirty="0"/>
          </a:p>
        </p:txBody>
      </p:sp>
      <p:sp>
        <p:nvSpPr>
          <p:cNvPr id="7" name="Zástupný symbol pro obsah 6"/>
          <p:cNvSpPr>
            <a:spLocks noGrp="1"/>
          </p:cNvSpPr>
          <p:nvPr>
            <p:ph sz="half" idx="2"/>
          </p:nvPr>
        </p:nvSpPr>
        <p:spPr>
          <a:xfrm>
            <a:off x="5943645" y="1844824"/>
            <a:ext cx="6235104" cy="4281339"/>
          </a:xfrm>
        </p:spPr>
        <p:txBody>
          <a:bodyPr/>
          <a:lstStyle/>
          <a:p>
            <a:r>
              <a:rPr lang="en-US" dirty="0"/>
              <a:t>Multiple applications at the same time</a:t>
            </a:r>
          </a:p>
          <a:p>
            <a:r>
              <a:rPr lang="en-US" dirty="0"/>
              <a:t>Stored in EEPROM</a:t>
            </a:r>
          </a:p>
          <a:p>
            <a:endParaRPr lang="en-US" sz="2000" dirty="0"/>
          </a:p>
          <a:p>
            <a:r>
              <a:rPr lang="en-US" dirty="0"/>
              <a:t>Written in higher-level language</a:t>
            </a:r>
            <a:endParaRPr lang="cs-CZ" dirty="0"/>
          </a:p>
          <a:p>
            <a:pPr lvl="1"/>
            <a:r>
              <a:rPr lang="en-US" dirty="0"/>
              <a:t>Interpreted from bytecode</a:t>
            </a:r>
          </a:p>
          <a:p>
            <a:pPr lvl="1"/>
            <a:r>
              <a:rPr lang="en-US" dirty="0"/>
              <a:t>Portable </a:t>
            </a:r>
          </a:p>
          <a:p>
            <a:r>
              <a:rPr lang="en-US" dirty="0"/>
              <a:t>Application can be later managed (remotely)</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3" name="Zástupný symbol pro číslo snímku 2"/>
          <p:cNvSpPr>
            <a:spLocks noGrp="1"/>
          </p:cNvSpPr>
          <p:nvPr>
            <p:ph type="sldNum" sz="quarter" idx="10"/>
          </p:nvPr>
        </p:nvSpPr>
        <p:spPr/>
        <p:txBody>
          <a:bodyPr/>
          <a:lstStyle/>
          <a:p>
            <a:pPr>
              <a:defRPr/>
            </a:pPr>
            <a:fld id="{BC5B1D15-C9BD-4600-93F2-E833C6F24BAE}" type="slidenum">
              <a:rPr lang="cs-CZ" smtClean="0"/>
              <a:pPr>
                <a:defRPr/>
              </a:pPr>
              <a:t>8</a:t>
            </a:fld>
            <a:endParaRPr lang="cs-CZ" dirty="0"/>
          </a:p>
        </p:txBody>
      </p:sp>
    </p:spTree>
    <p:custDataLst>
      <p:tags r:id="rId1"/>
    </p:custDataLst>
    <p:extLst>
      <p:ext uri="{BB962C8B-B14F-4D97-AF65-F5344CB8AC3E}">
        <p14:creationId xmlns:p14="http://schemas.microsoft.com/office/powerpoint/2010/main" val="42242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8B3F-D4FB-E830-20DC-A85757B9E959}"/>
              </a:ext>
            </a:extLst>
          </p:cNvPr>
          <p:cNvSpPr>
            <a:spLocks noGrp="1"/>
          </p:cNvSpPr>
          <p:nvPr>
            <p:ph type="title"/>
          </p:nvPr>
        </p:nvSpPr>
        <p:spPr/>
        <p:txBody>
          <a:bodyPr/>
          <a:lstStyle/>
          <a:p>
            <a:r>
              <a:rPr lang="en-US" dirty="0" err="1"/>
              <a:t>JCProfilerNext</a:t>
            </a:r>
            <a:r>
              <a:rPr lang="en-US" dirty="0"/>
              <a:t>: on-card performance profiler</a:t>
            </a:r>
          </a:p>
        </p:txBody>
      </p:sp>
      <p:sp>
        <p:nvSpPr>
          <p:cNvPr id="3" name="Content Placeholder 2">
            <a:extLst>
              <a:ext uri="{FF2B5EF4-FFF2-40B4-BE49-F238E27FC236}">
                <a16:creationId xmlns:a16="http://schemas.microsoft.com/office/drawing/2014/main" id="{8971C6E0-990E-D514-38F9-48974363D422}"/>
              </a:ext>
            </a:extLst>
          </p:cNvPr>
          <p:cNvSpPr>
            <a:spLocks noGrp="1"/>
          </p:cNvSpPr>
          <p:nvPr>
            <p:ph idx="1"/>
          </p:nvPr>
        </p:nvSpPr>
        <p:spPr/>
        <p:txBody>
          <a:bodyPr/>
          <a:lstStyle/>
          <a:p>
            <a:r>
              <a:rPr lang="en-US" sz="2400" dirty="0"/>
              <a:t>Open-source on-card performance profiler (L. </a:t>
            </a:r>
            <a:r>
              <a:rPr lang="en-US" sz="2400" dirty="0" err="1"/>
              <a:t>Zaoral</a:t>
            </a:r>
            <a:r>
              <a:rPr lang="en-US" sz="2400" dirty="0"/>
              <a:t>)</a:t>
            </a:r>
          </a:p>
          <a:p>
            <a:pPr lvl="1"/>
            <a:r>
              <a:rPr lang="en-US" sz="2000" dirty="0">
                <a:hlinkClick r:id="rId2"/>
              </a:rPr>
              <a:t>https://github.com/lzaoral/JCProfilerNext</a:t>
            </a:r>
            <a:endParaRPr lang="en-US" sz="2000" dirty="0"/>
          </a:p>
          <a:p>
            <a:r>
              <a:rPr lang="en-US" sz="2400" dirty="0"/>
              <a:t>Automatically instrumentation of provided </a:t>
            </a:r>
            <a:r>
              <a:rPr lang="en-US" sz="2400" dirty="0" err="1"/>
              <a:t>JavaCard</a:t>
            </a:r>
            <a:r>
              <a:rPr lang="en-US" sz="2400" dirty="0"/>
              <a:t> code </a:t>
            </a:r>
          </a:p>
          <a:p>
            <a:pPr lvl="1"/>
            <a:r>
              <a:rPr lang="en-US" sz="2000" dirty="0"/>
              <a:t>Conditional exception emitted on defined line of code </a:t>
            </a:r>
          </a:p>
          <a:p>
            <a:pPr lvl="1"/>
            <a:r>
              <a:rPr lang="en-US" sz="2000" dirty="0"/>
              <a:t>Spoon tool used </a:t>
            </a:r>
            <a:r>
              <a:rPr lang="en-US" sz="2000" dirty="0">
                <a:hlinkClick r:id="rId3"/>
              </a:rPr>
              <a:t>https://spoon.gforge.inria.fr/</a:t>
            </a:r>
            <a:endParaRPr lang="en-US" sz="2000" dirty="0"/>
          </a:p>
          <a:p>
            <a:r>
              <a:rPr lang="en-US" sz="2400" dirty="0"/>
              <a:t>Measures time to reach specific line (measured on client-side)</a:t>
            </a:r>
          </a:p>
          <a:p>
            <a:r>
              <a:rPr lang="en-US" sz="2400" dirty="0"/>
              <a:t>Fully automatic, no need for special setup (only </a:t>
            </a:r>
            <a:r>
              <a:rPr lang="en-US" sz="2400" dirty="0" err="1"/>
              <a:t>JavaCard</a:t>
            </a:r>
            <a:r>
              <a:rPr lang="en-US" sz="2400" dirty="0"/>
              <a:t> + reader)</a:t>
            </a:r>
          </a:p>
          <a:p>
            <a:r>
              <a:rPr lang="en-US" sz="2400" dirty="0"/>
              <a:t>Goals:</a:t>
            </a:r>
          </a:p>
          <a:p>
            <a:pPr lvl="1"/>
            <a:r>
              <a:rPr lang="en-US" sz="2000" dirty="0"/>
              <a:t>Help developer to identify parts for performance optimizations</a:t>
            </a:r>
          </a:p>
          <a:p>
            <a:pPr lvl="1"/>
            <a:r>
              <a:rPr lang="en-US" sz="2000" dirty="0"/>
              <a:t>Help to detect (significant) timing leakages</a:t>
            </a:r>
          </a:p>
          <a:p>
            <a:pPr lvl="1"/>
            <a:r>
              <a:rPr lang="en-US" sz="2000" dirty="0"/>
              <a:t>Insert “triggers” visible on side-channel analysis</a:t>
            </a:r>
          </a:p>
          <a:p>
            <a:pPr lvl="1"/>
            <a:r>
              <a:rPr lang="en-US" sz="2000" dirty="0"/>
              <a:t>Insert conditional breakpoints…</a:t>
            </a:r>
          </a:p>
        </p:txBody>
      </p:sp>
      <p:sp>
        <p:nvSpPr>
          <p:cNvPr id="4" name="Slide Number Placeholder 3">
            <a:extLst>
              <a:ext uri="{FF2B5EF4-FFF2-40B4-BE49-F238E27FC236}">
                <a16:creationId xmlns:a16="http://schemas.microsoft.com/office/drawing/2014/main" id="{C1EF7755-77C3-9BA2-FF08-26CA46C1A811}"/>
              </a:ext>
            </a:extLst>
          </p:cNvPr>
          <p:cNvSpPr>
            <a:spLocks noGrp="1"/>
          </p:cNvSpPr>
          <p:nvPr>
            <p:ph type="sldNum" sz="quarter" idx="10"/>
          </p:nvPr>
        </p:nvSpPr>
        <p:spPr/>
        <p:txBody>
          <a:bodyPr/>
          <a:lstStyle/>
          <a:p>
            <a:pPr>
              <a:defRPr/>
            </a:pPr>
            <a:fld id="{0B35A545-624B-40D2-AFF6-9618F12C24F0}" type="slidenum">
              <a:rPr lang="cs-CZ" smtClean="0"/>
              <a:pPr>
                <a:defRPr/>
              </a:pPr>
              <a:t>80</a:t>
            </a:fld>
            <a:endParaRPr lang="cs-CZ" dirty="0"/>
          </a:p>
        </p:txBody>
      </p:sp>
      <p:sp>
        <p:nvSpPr>
          <p:cNvPr id="5" name="Footer Placeholder 4">
            <a:extLst>
              <a:ext uri="{FF2B5EF4-FFF2-40B4-BE49-F238E27FC236}">
                <a16:creationId xmlns:a16="http://schemas.microsoft.com/office/drawing/2014/main" id="{BA62B2B0-41D3-E389-0F8B-16DE4D9CBAEE}"/>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4885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EDED-6885-71B5-6E9A-1A5A1A171A95}"/>
              </a:ext>
            </a:extLst>
          </p:cNvPr>
          <p:cNvSpPr>
            <a:spLocks noGrp="1"/>
          </p:cNvSpPr>
          <p:nvPr>
            <p:ph type="title"/>
          </p:nvPr>
        </p:nvSpPr>
        <p:spPr/>
        <p:txBody>
          <a:bodyPr/>
          <a:lstStyle/>
          <a:p>
            <a:r>
              <a:rPr lang="en-US" dirty="0"/>
              <a:t>Instrumented code (Spoon)</a:t>
            </a:r>
          </a:p>
        </p:txBody>
      </p:sp>
      <p:sp>
        <p:nvSpPr>
          <p:cNvPr id="4" name="Slide Number Placeholder 3">
            <a:extLst>
              <a:ext uri="{FF2B5EF4-FFF2-40B4-BE49-F238E27FC236}">
                <a16:creationId xmlns:a16="http://schemas.microsoft.com/office/drawing/2014/main" id="{85380D40-38A8-904A-041B-AEFC60348D59}"/>
              </a:ext>
            </a:extLst>
          </p:cNvPr>
          <p:cNvSpPr>
            <a:spLocks noGrp="1"/>
          </p:cNvSpPr>
          <p:nvPr>
            <p:ph type="sldNum" sz="quarter" idx="10"/>
          </p:nvPr>
        </p:nvSpPr>
        <p:spPr/>
        <p:txBody>
          <a:bodyPr/>
          <a:lstStyle/>
          <a:p>
            <a:pPr>
              <a:defRPr/>
            </a:pPr>
            <a:fld id="{0B35A545-624B-40D2-AFF6-9618F12C24F0}" type="slidenum">
              <a:rPr lang="cs-CZ" smtClean="0"/>
              <a:pPr>
                <a:defRPr/>
              </a:pPr>
              <a:t>81</a:t>
            </a:fld>
            <a:endParaRPr lang="cs-CZ" dirty="0"/>
          </a:p>
        </p:txBody>
      </p:sp>
      <p:sp>
        <p:nvSpPr>
          <p:cNvPr id="5" name="Footer Placeholder 4">
            <a:extLst>
              <a:ext uri="{FF2B5EF4-FFF2-40B4-BE49-F238E27FC236}">
                <a16:creationId xmlns:a16="http://schemas.microsoft.com/office/drawing/2014/main" id="{8C2F7EC8-5C51-3D33-A17C-39C90FA1058A}"/>
              </a:ext>
            </a:extLst>
          </p:cNvPr>
          <p:cNvSpPr>
            <a:spLocks noGrp="1"/>
          </p:cNvSpPr>
          <p:nvPr>
            <p:ph type="ftr" sz="quarter" idx="3"/>
          </p:nvPr>
        </p:nvSpPr>
        <p:spPr>
          <a:xfrm>
            <a:off x="1132089" y="6912791"/>
            <a:ext cx="6264696" cy="285750"/>
          </a:xfrm>
        </p:spPr>
        <p:txBody>
          <a:bodyPr/>
          <a:lstStyle/>
          <a:p>
            <a:r>
              <a:rPr lang="en-US"/>
              <a:t>| PV204 JavaCard - programming secure elements</a:t>
            </a:r>
            <a:endParaRPr lang="cs-CZ" dirty="0"/>
          </a:p>
        </p:txBody>
      </p:sp>
      <p:sp>
        <p:nvSpPr>
          <p:cNvPr id="6" name="TextBox 5">
            <a:extLst>
              <a:ext uri="{FF2B5EF4-FFF2-40B4-BE49-F238E27FC236}">
                <a16:creationId xmlns:a16="http://schemas.microsoft.com/office/drawing/2014/main" id="{7B9133B1-B87C-1382-6C1B-F422709E5A2A}"/>
              </a:ext>
            </a:extLst>
          </p:cNvPr>
          <p:cNvSpPr txBox="1"/>
          <p:nvPr/>
        </p:nvSpPr>
        <p:spPr>
          <a:xfrm>
            <a:off x="88109" y="1745129"/>
            <a:ext cx="9155263" cy="4801314"/>
          </a:xfrm>
          <a:prstGeom prst="rect">
            <a:avLst/>
          </a:prstGeom>
          <a:noFill/>
        </p:spPr>
        <p:txBody>
          <a:bodyPr wrap="none" rtlCol="0">
            <a:spAutoFit/>
          </a:bodyPr>
          <a:lstStyle/>
          <a:p>
            <a:r>
              <a:rPr lang="en-US" sz="1800" b="1" dirty="0">
                <a:solidFill>
                  <a:srgbClr val="00007F"/>
                </a:solidFill>
                <a:latin typeface="Verdana" panose="020B0604030504040204" pitchFamily="34" charset="0"/>
              </a:rPr>
              <a:t>private</a:t>
            </a:r>
            <a:r>
              <a:rPr lang="en-US" sz="1800" b="0" dirty="0">
                <a:solidFill>
                  <a:srgbClr val="808080"/>
                </a:solidFill>
                <a:latin typeface="Verdana" panose="020B0604030504040204" pitchFamily="34" charset="0"/>
              </a:rPr>
              <a:t> </a:t>
            </a:r>
            <a:r>
              <a:rPr lang="en-US" sz="1800" b="1" dirty="0">
                <a:solidFill>
                  <a:srgbClr val="00007F"/>
                </a:solidFill>
                <a:latin typeface="Verdana" panose="020B0604030504040204" pitchFamily="34" charset="0"/>
              </a:rPr>
              <a:t>void</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example</a:t>
            </a:r>
            <a:r>
              <a:rPr lang="en-US" sz="1800" b="1" dirty="0">
                <a:solidFill>
                  <a:srgbClr val="000000"/>
                </a:solidFill>
                <a:latin typeface="Verdana" panose="020B0604030504040204" pitchFamily="34" charset="0"/>
              </a:rPr>
              <a:t>(</a:t>
            </a:r>
            <a:r>
              <a:rPr lang="en-US" sz="1800" b="0" dirty="0">
                <a:solidFill>
                  <a:srgbClr val="000000"/>
                </a:solidFill>
                <a:latin typeface="Verdana" panose="020B0604030504040204" pitchFamily="34" charset="0"/>
              </a:rPr>
              <a:t>APDU</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apdu</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count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Util</a:t>
            </a:r>
            <a:r>
              <a:rPr lang="en-US" sz="1800" b="1" dirty="0" err="1">
                <a:solidFill>
                  <a:srgbClr val="000000"/>
                </a:solidFill>
                <a:latin typeface="Verdana" panose="020B0604030504040204" pitchFamily="34" charset="0"/>
              </a:rPr>
              <a:t>.</a:t>
            </a:r>
            <a:r>
              <a:rPr lang="en-US" sz="1800" b="0" dirty="0" err="1">
                <a:solidFill>
                  <a:srgbClr val="000000"/>
                </a:solidFill>
                <a:latin typeface="Verdana" panose="020B0604030504040204" pitchFamily="34" charset="0"/>
              </a:rPr>
              <a:t>getShort</a:t>
            </a:r>
            <a:r>
              <a:rPr lang="en-US" sz="1800" b="1" dirty="0">
                <a:solidFill>
                  <a:srgbClr val="000000"/>
                </a:solidFill>
                <a:latin typeface="Verdana" panose="020B0604030504040204" pitchFamily="34" charset="0"/>
              </a:rPr>
              <a:t>(</a:t>
            </a:r>
            <a:r>
              <a:rPr lang="en-US" sz="1800" b="0" dirty="0" err="1">
                <a:solidFill>
                  <a:srgbClr val="000000"/>
                </a:solidFill>
                <a:latin typeface="Verdana" panose="020B0604030504040204" pitchFamily="34" charset="0"/>
              </a:rPr>
              <a:t>apdu</a:t>
            </a:r>
            <a:r>
              <a:rPr lang="en-US" sz="1800" b="1" dirty="0" err="1">
                <a:solidFill>
                  <a:srgbClr val="000000"/>
                </a:solidFill>
                <a:latin typeface="Verdana" panose="020B0604030504040204" pitchFamily="34" charset="0"/>
              </a:rPr>
              <a:t>.</a:t>
            </a:r>
            <a:r>
              <a:rPr lang="en-US" sz="1800" b="0" dirty="0" err="1">
                <a:solidFill>
                  <a:srgbClr val="000000"/>
                </a:solidFill>
                <a:latin typeface="Verdana" panose="020B0604030504040204" pitchFamily="34" charset="0"/>
              </a:rPr>
              <a:t>getBuffer</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ISO7816</a:t>
            </a:r>
            <a:r>
              <a:rPr lang="en-US" sz="1800" b="1" dirty="0">
                <a:solidFill>
                  <a:srgbClr val="000000"/>
                </a:solidFill>
                <a:latin typeface="Verdana" panose="020B0604030504040204" pitchFamily="34" charset="0"/>
              </a:rPr>
              <a:t>.</a:t>
            </a:r>
            <a:r>
              <a:rPr lang="en-US" sz="1800" b="0" dirty="0">
                <a:solidFill>
                  <a:srgbClr val="000000"/>
                </a:solidFill>
                <a:latin typeface="Verdana" panose="020B0604030504040204" pitchFamily="34" charset="0"/>
              </a:rPr>
              <a:t>OFFSET_CDATA</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for</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i</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0</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i</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&lt;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count</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i</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tmp</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0</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for</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k</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0</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k</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&lt;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50</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k</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0" dirty="0">
                <a:solidFill>
                  <a:srgbClr val="000000"/>
                </a:solidFill>
                <a:latin typeface="Verdana" panose="020B0604030504040204" pitchFamily="34" charset="0"/>
              </a:rPr>
              <a:t>   </a:t>
            </a:r>
          </a:p>
          <a:p>
            <a:r>
              <a:rPr lang="en-US" dirty="0">
                <a:solidFill>
                  <a:srgbClr val="000000"/>
                </a:solidFill>
                <a:latin typeface="Verdana" panose="020B0604030504040204" pitchFamily="34" charset="0"/>
              </a:rPr>
              <a:t>            </a:t>
            </a:r>
            <a:r>
              <a:rPr lang="en-US" sz="1800" b="0" dirty="0" err="1">
                <a:solidFill>
                  <a:srgbClr val="000000"/>
                </a:solidFill>
                <a:latin typeface="Verdana" panose="020B0604030504040204" pitchFamily="34" charset="0"/>
              </a:rPr>
              <a:t>tmp</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00"/>
                </a:solidFill>
                <a:latin typeface="Verdana" panose="020B0604030504040204" pitchFamily="34" charset="0"/>
              </a:rPr>
              <a:t>    </a:t>
            </a:r>
          </a:p>
          <a:p>
            <a:r>
              <a:rPr lang="en-US" b="1" dirty="0">
                <a:solidFill>
                  <a:srgbClr val="00000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00"/>
                </a:solidFill>
                <a:latin typeface="Verdana" panose="020B0604030504040204" pitchFamily="34" charset="0"/>
              </a:rPr>
              <a:t> </a:t>
            </a:r>
          </a:p>
          <a:p>
            <a:r>
              <a:rPr lang="en-US" b="1" dirty="0">
                <a:solidFill>
                  <a:srgbClr val="00000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endParaRPr lang="en-US" sz="1800" b="1" dirty="0">
              <a:solidFill>
                <a:srgbClr val="000000"/>
              </a:solidFill>
              <a:latin typeface="Verdana" panose="020B0604030504040204" pitchFamily="34" charset="0"/>
            </a:endParaRPr>
          </a:p>
          <a:p>
            <a:r>
              <a:rPr lang="en-US" sz="1800" b="1" dirty="0">
                <a:solidFill>
                  <a:srgbClr val="000000"/>
                </a:solidFill>
                <a:latin typeface="Verdana" panose="020B0604030504040204" pitchFamily="34" charset="0"/>
              </a:rPr>
              <a:t>}</a:t>
            </a:r>
            <a:endParaRPr lang="en-US" dirty="0"/>
          </a:p>
        </p:txBody>
      </p:sp>
      <p:sp>
        <p:nvSpPr>
          <p:cNvPr id="8" name="TextBox 7">
            <a:extLst>
              <a:ext uri="{FF2B5EF4-FFF2-40B4-BE49-F238E27FC236}">
                <a16:creationId xmlns:a16="http://schemas.microsoft.com/office/drawing/2014/main" id="{ADAFDD32-0296-3D3E-B23E-24A8739B28D6}"/>
              </a:ext>
            </a:extLst>
          </p:cNvPr>
          <p:cNvSpPr txBox="1"/>
          <p:nvPr/>
        </p:nvSpPr>
        <p:spPr>
          <a:xfrm>
            <a:off x="373747" y="1772816"/>
            <a:ext cx="11764759" cy="4524315"/>
          </a:xfrm>
          <a:prstGeom prst="rect">
            <a:avLst/>
          </a:prstGeom>
          <a:noFill/>
        </p:spPr>
        <p:txBody>
          <a:bodyPr wrap="none" rtlCol="0">
            <a:spAutoFit/>
          </a:bodyPr>
          <a:lstStyle/>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(PMC.TRAP_example_Example_example_argb_javacard_framework_APDU_arge_1);</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(PMC.TRAP_example_Example_example_argb_javacard_framework_APDU_arge_2);</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(PMC.TRAP_example_Example_example_argb_javacard_framework_APDU_arge_3);</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(PMC.TRAP_example_Example_example_argb_javacard_framework_APDU_arge_4);</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(PMC.TRAP_example_Example_example_argb_javacard_framework_APDU_arge_5);</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(PMC.TRAP_example_Example_example_argb_javacard_framework_APDU_arge_6);</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(PMC.TRAP_example_Example_example_argb_javacard_framework_APDU_arge_7);</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(PMC.TRAP_example_Example_example_argb_javacard_framework_APDU_arge_8);</a:t>
            </a:r>
          </a:p>
        </p:txBody>
      </p:sp>
      <p:sp>
        <p:nvSpPr>
          <p:cNvPr id="9" name="TextBox 8">
            <a:extLst>
              <a:ext uri="{FF2B5EF4-FFF2-40B4-BE49-F238E27FC236}">
                <a16:creationId xmlns:a16="http://schemas.microsoft.com/office/drawing/2014/main" id="{26C0D179-0E1B-19CA-7637-FEB9950402A4}"/>
              </a:ext>
            </a:extLst>
          </p:cNvPr>
          <p:cNvSpPr txBox="1"/>
          <p:nvPr/>
        </p:nvSpPr>
        <p:spPr>
          <a:xfrm>
            <a:off x="6072742" y="404664"/>
            <a:ext cx="6213560" cy="1538883"/>
          </a:xfrm>
          <a:prstGeom prst="rect">
            <a:avLst/>
          </a:prstGeom>
          <a:solidFill>
            <a:schemeClr val="bg1"/>
          </a:solidFill>
          <a:ln w="25400">
            <a:solidFill>
              <a:schemeClr val="accent1"/>
            </a:solidFill>
          </a:ln>
        </p:spPr>
        <p:txBody>
          <a:bodyPr wrap="none" rtlCol="0">
            <a:spAutoFit/>
          </a:bodyPr>
          <a:lstStyle/>
          <a:p>
            <a:r>
              <a:rPr lang="en-US" sz="1400" dirty="0">
                <a:solidFill>
                  <a:srgbClr val="007F00"/>
                </a:solidFill>
                <a:latin typeface="Comic Sans MS" panose="030F0702030302020204" pitchFamily="66" charset="0"/>
              </a:rPr>
              <a:t>// if </a:t>
            </a:r>
            <a:r>
              <a:rPr lang="en-US" sz="1400" dirty="0" err="1">
                <a:solidFill>
                  <a:srgbClr val="007F00"/>
                </a:solidFill>
                <a:latin typeface="Comic Sans MS" panose="030F0702030302020204" pitchFamily="66" charset="0"/>
              </a:rPr>
              <a:t>m_perfStop</a:t>
            </a:r>
            <a:r>
              <a:rPr lang="en-US" sz="1400" dirty="0">
                <a:solidFill>
                  <a:srgbClr val="007F00"/>
                </a:solidFill>
                <a:latin typeface="Comic Sans MS" panose="030F0702030302020204" pitchFamily="66" charset="0"/>
              </a:rPr>
              <a:t> equals to </a:t>
            </a:r>
            <a:r>
              <a:rPr lang="en-US" sz="1400" dirty="0" err="1">
                <a:solidFill>
                  <a:srgbClr val="007F00"/>
                </a:solidFill>
                <a:latin typeface="Comic Sans MS" panose="030F0702030302020204" pitchFamily="66" charset="0"/>
              </a:rPr>
              <a:t>stopCondition</a:t>
            </a:r>
            <a:r>
              <a:rPr lang="en-US" sz="1400" dirty="0">
                <a:solidFill>
                  <a:srgbClr val="007F00"/>
                </a:solidFill>
                <a:latin typeface="Comic Sans MS" panose="030F0702030302020204" pitchFamily="66" charset="0"/>
              </a:rPr>
              <a:t>, exception is thrown (trap hit)</a:t>
            </a:r>
          </a:p>
          <a:p>
            <a:r>
              <a:rPr lang="en-US" sz="1600" b="1" dirty="0">
                <a:solidFill>
                  <a:srgbClr val="00007F"/>
                </a:solidFill>
                <a:latin typeface="Verdana" panose="020B0604030504040204" pitchFamily="34" charset="0"/>
              </a:rPr>
              <a:t>public</a:t>
            </a:r>
            <a:r>
              <a:rPr lang="en-US" sz="1600" b="0" dirty="0">
                <a:solidFill>
                  <a:srgbClr val="808080"/>
                </a:solidFill>
                <a:latin typeface="Verdana" panose="020B0604030504040204" pitchFamily="34" charset="0"/>
              </a:rPr>
              <a:t> </a:t>
            </a:r>
            <a:r>
              <a:rPr lang="en-US" sz="1600" b="1" dirty="0">
                <a:solidFill>
                  <a:srgbClr val="00007F"/>
                </a:solidFill>
                <a:latin typeface="Verdana" panose="020B0604030504040204" pitchFamily="34" charset="0"/>
              </a:rPr>
              <a:t>static</a:t>
            </a:r>
            <a:r>
              <a:rPr lang="en-US" sz="1600" b="0" dirty="0">
                <a:solidFill>
                  <a:srgbClr val="808080"/>
                </a:solidFill>
                <a:latin typeface="Verdana" panose="020B0604030504040204" pitchFamily="34" charset="0"/>
              </a:rPr>
              <a:t> </a:t>
            </a:r>
            <a:r>
              <a:rPr lang="en-US" sz="1600" b="1" dirty="0">
                <a:solidFill>
                  <a:srgbClr val="00007F"/>
                </a:solidFill>
                <a:latin typeface="Verdana" panose="020B0604030504040204" pitchFamily="34" charset="0"/>
              </a:rPr>
              <a:t>void</a:t>
            </a:r>
            <a:r>
              <a:rPr lang="en-US" sz="1600" b="0" dirty="0">
                <a:solidFill>
                  <a:srgbClr val="808080"/>
                </a:solidFill>
                <a:latin typeface="Verdana" panose="020B0604030504040204" pitchFamily="34" charset="0"/>
              </a:rPr>
              <a:t> </a:t>
            </a:r>
            <a:r>
              <a:rPr lang="en-US" sz="1600" b="0" dirty="0">
                <a:solidFill>
                  <a:srgbClr val="000000"/>
                </a:solidFill>
                <a:latin typeface="Verdana" panose="020B0604030504040204" pitchFamily="34" charset="0"/>
              </a:rPr>
              <a:t>check</a:t>
            </a:r>
            <a:r>
              <a:rPr lang="en-US" sz="1600" b="1" dirty="0">
                <a:solidFill>
                  <a:srgbClr val="000000"/>
                </a:solidFill>
                <a:latin typeface="Verdana" panose="020B0604030504040204" pitchFamily="34" charset="0"/>
              </a:rPr>
              <a:t>(</a:t>
            </a:r>
            <a:r>
              <a:rPr lang="en-US" sz="1600" b="1" dirty="0">
                <a:solidFill>
                  <a:srgbClr val="00007F"/>
                </a:solidFill>
                <a:latin typeface="Verdana" panose="020B0604030504040204" pitchFamily="34" charset="0"/>
              </a:rPr>
              <a:t>short</a:t>
            </a:r>
            <a:r>
              <a:rPr lang="en-US" sz="1600" b="0" dirty="0">
                <a:solidFill>
                  <a:srgbClr val="808080"/>
                </a:solidFill>
                <a:latin typeface="Verdana" panose="020B0604030504040204" pitchFamily="34" charset="0"/>
              </a:rPr>
              <a:t> </a:t>
            </a:r>
            <a:r>
              <a:rPr lang="en-US" sz="1600" b="0" dirty="0" err="1">
                <a:solidFill>
                  <a:srgbClr val="000000"/>
                </a:solidFill>
                <a:latin typeface="Verdana" panose="020B0604030504040204" pitchFamily="34" charset="0"/>
              </a:rPr>
              <a:t>stopCondition</a:t>
            </a:r>
            <a:r>
              <a:rPr lang="en-US" sz="1600" b="1" dirty="0">
                <a:solidFill>
                  <a:srgbClr val="000000"/>
                </a:solidFill>
                <a:latin typeface="Verdana" panose="020B0604030504040204" pitchFamily="34" charset="0"/>
              </a:rPr>
              <a:t>)</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0" dirty="0">
                <a:solidFill>
                  <a:srgbClr val="808080"/>
                </a:solidFill>
                <a:latin typeface="Verdana" panose="020B0604030504040204" pitchFamily="34" charset="0"/>
              </a:rPr>
              <a:t>    </a:t>
            </a:r>
            <a:r>
              <a:rPr lang="en-US" sz="1600" b="1" dirty="0">
                <a:solidFill>
                  <a:srgbClr val="00007F"/>
                </a:solidFill>
                <a:latin typeface="Verdana" panose="020B0604030504040204" pitchFamily="34" charset="0"/>
              </a:rPr>
              <a:t>if</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PM</a:t>
            </a:r>
            <a:r>
              <a:rPr lang="en-US" sz="1600" b="1" dirty="0" err="1">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m_perfStop</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r>
              <a:rPr lang="en-US" sz="1600" b="0" dirty="0">
                <a:solidFill>
                  <a:srgbClr val="808080"/>
                </a:solidFill>
                <a:latin typeface="Verdana" panose="020B0604030504040204" pitchFamily="34" charset="0"/>
              </a:rPr>
              <a:t> </a:t>
            </a:r>
            <a:r>
              <a:rPr lang="en-US" sz="1600" b="0" dirty="0" err="1">
                <a:solidFill>
                  <a:srgbClr val="000000"/>
                </a:solidFill>
                <a:latin typeface="Verdana" panose="020B0604030504040204" pitchFamily="34" charset="0"/>
              </a:rPr>
              <a:t>stopCondition</a:t>
            </a:r>
            <a:r>
              <a:rPr lang="en-US" sz="1600" b="1" dirty="0">
                <a:solidFill>
                  <a:srgbClr val="000000"/>
                </a:solidFill>
                <a:latin typeface="Verdana" panose="020B0604030504040204" pitchFamily="34" charset="0"/>
              </a:rPr>
              <a:t>)</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0" dirty="0">
                <a:solidFill>
                  <a:srgbClr val="808080"/>
                </a:solidFill>
                <a:latin typeface="Verdana" panose="020B0604030504040204" pitchFamily="34" charset="0"/>
              </a:rPr>
              <a:t>        </a:t>
            </a:r>
            <a:r>
              <a:rPr lang="en-US" sz="1600" b="0" dirty="0" err="1">
                <a:solidFill>
                  <a:srgbClr val="000000"/>
                </a:solidFill>
                <a:latin typeface="Verdana" panose="020B0604030504040204" pitchFamily="34" charset="0"/>
              </a:rPr>
              <a:t>ISOException</a:t>
            </a:r>
            <a:r>
              <a:rPr lang="en-US" sz="1600" b="1" dirty="0" err="1">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throwIt</a:t>
            </a:r>
            <a:r>
              <a:rPr lang="en-US" sz="1600" b="1" dirty="0">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stopCondition</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p:txBody>
      </p:sp>
    </p:spTree>
    <p:extLst>
      <p:ext uri="{BB962C8B-B14F-4D97-AF65-F5344CB8AC3E}">
        <p14:creationId xmlns:p14="http://schemas.microsoft.com/office/powerpoint/2010/main" val="38890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5DF4-5078-B5F5-EB3F-DFCF1CFB2D9B}"/>
              </a:ext>
            </a:extLst>
          </p:cNvPr>
          <p:cNvSpPr>
            <a:spLocks noGrp="1"/>
          </p:cNvSpPr>
          <p:nvPr>
            <p:ph type="title"/>
          </p:nvPr>
        </p:nvSpPr>
        <p:spPr/>
        <p:txBody>
          <a:bodyPr/>
          <a:lstStyle/>
          <a:p>
            <a:r>
              <a:rPr lang="en-US" dirty="0" err="1"/>
              <a:t>JCProfilerNext</a:t>
            </a:r>
            <a:r>
              <a:rPr lang="en-US" dirty="0"/>
              <a:t> – timing profile of target line of code</a:t>
            </a:r>
          </a:p>
        </p:txBody>
      </p:sp>
      <p:pic>
        <p:nvPicPr>
          <p:cNvPr id="7" name="Content Placeholder 6">
            <a:extLst>
              <a:ext uri="{FF2B5EF4-FFF2-40B4-BE49-F238E27FC236}">
                <a16:creationId xmlns:a16="http://schemas.microsoft.com/office/drawing/2014/main" id="{AD4D69BD-03DC-EFAD-D6F1-A4C4F0EC6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84" y="1799555"/>
            <a:ext cx="10369152" cy="4649002"/>
          </a:xfrm>
        </p:spPr>
      </p:pic>
      <p:sp>
        <p:nvSpPr>
          <p:cNvPr id="4" name="Slide Number Placeholder 3">
            <a:extLst>
              <a:ext uri="{FF2B5EF4-FFF2-40B4-BE49-F238E27FC236}">
                <a16:creationId xmlns:a16="http://schemas.microsoft.com/office/drawing/2014/main" id="{4D74080B-42CE-5458-F785-8B1C66D0019F}"/>
              </a:ext>
            </a:extLst>
          </p:cNvPr>
          <p:cNvSpPr>
            <a:spLocks noGrp="1"/>
          </p:cNvSpPr>
          <p:nvPr>
            <p:ph type="sldNum" sz="quarter" idx="10"/>
          </p:nvPr>
        </p:nvSpPr>
        <p:spPr/>
        <p:txBody>
          <a:bodyPr/>
          <a:lstStyle/>
          <a:p>
            <a:pPr>
              <a:defRPr/>
            </a:pPr>
            <a:fld id="{0B35A545-624B-40D2-AFF6-9618F12C24F0}" type="slidenum">
              <a:rPr lang="cs-CZ" smtClean="0"/>
              <a:pPr>
                <a:defRPr/>
              </a:pPr>
              <a:t>82</a:t>
            </a:fld>
            <a:endParaRPr lang="cs-CZ" dirty="0"/>
          </a:p>
        </p:txBody>
      </p:sp>
      <p:sp>
        <p:nvSpPr>
          <p:cNvPr id="5" name="Footer Placeholder 4">
            <a:extLst>
              <a:ext uri="{FF2B5EF4-FFF2-40B4-BE49-F238E27FC236}">
                <a16:creationId xmlns:a16="http://schemas.microsoft.com/office/drawing/2014/main" id="{C898A409-A6C7-FC81-0422-400EAF3180B9}"/>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4115950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8075-E93D-9DFF-1F25-6565ADB752F3}"/>
              </a:ext>
            </a:extLst>
          </p:cNvPr>
          <p:cNvSpPr>
            <a:spLocks noGrp="1"/>
          </p:cNvSpPr>
          <p:nvPr>
            <p:ph type="title"/>
          </p:nvPr>
        </p:nvSpPr>
        <p:spPr/>
        <p:txBody>
          <a:bodyPr/>
          <a:lstStyle/>
          <a:p>
            <a:r>
              <a:rPr lang="cs-CZ" dirty="0" err="1"/>
              <a:t>JCProfilerNext</a:t>
            </a:r>
            <a:r>
              <a:rPr lang="cs-CZ" dirty="0"/>
              <a:t> </a:t>
            </a:r>
            <a:r>
              <a:rPr lang="en-US" dirty="0"/>
              <a:t>– memory consumption</a:t>
            </a:r>
          </a:p>
        </p:txBody>
      </p:sp>
      <p:sp>
        <p:nvSpPr>
          <p:cNvPr id="3" name="Content Placeholder 2">
            <a:extLst>
              <a:ext uri="{FF2B5EF4-FFF2-40B4-BE49-F238E27FC236}">
                <a16:creationId xmlns:a16="http://schemas.microsoft.com/office/drawing/2014/main" id="{9F86CB11-B12F-18D3-2803-897FDCEDC70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E28EA16-74E2-92BF-AB47-AFEAE954C702}"/>
              </a:ext>
            </a:extLst>
          </p:cNvPr>
          <p:cNvSpPr>
            <a:spLocks noGrp="1"/>
          </p:cNvSpPr>
          <p:nvPr>
            <p:ph type="sldNum" sz="quarter" idx="10"/>
          </p:nvPr>
        </p:nvSpPr>
        <p:spPr/>
        <p:txBody>
          <a:bodyPr/>
          <a:lstStyle/>
          <a:p>
            <a:pPr>
              <a:defRPr/>
            </a:pPr>
            <a:fld id="{0B35A545-624B-40D2-AFF6-9618F12C24F0}" type="slidenum">
              <a:rPr lang="cs-CZ" smtClean="0"/>
              <a:pPr>
                <a:defRPr/>
              </a:pPr>
              <a:t>83</a:t>
            </a:fld>
            <a:endParaRPr lang="cs-CZ" dirty="0"/>
          </a:p>
        </p:txBody>
      </p:sp>
      <p:sp>
        <p:nvSpPr>
          <p:cNvPr id="5" name="Footer Placeholder 4">
            <a:extLst>
              <a:ext uri="{FF2B5EF4-FFF2-40B4-BE49-F238E27FC236}">
                <a16:creationId xmlns:a16="http://schemas.microsoft.com/office/drawing/2014/main" id="{A98141CE-985C-DBD5-25C7-D96C264AC867}"/>
              </a:ext>
            </a:extLst>
          </p:cNvPr>
          <p:cNvSpPr>
            <a:spLocks noGrp="1"/>
          </p:cNvSpPr>
          <p:nvPr>
            <p:ph type="ftr" sz="quarter" idx="3"/>
          </p:nvPr>
        </p:nvSpPr>
        <p:spPr/>
        <p:txBody>
          <a:bodyPr/>
          <a:lstStyle/>
          <a:p>
            <a:r>
              <a:rPr lang="en-US"/>
              <a:t>| PV204 JavaCard - programming secure elements</a:t>
            </a:r>
            <a:endParaRPr lang="cs-CZ" dirty="0"/>
          </a:p>
        </p:txBody>
      </p:sp>
      <p:pic>
        <p:nvPicPr>
          <p:cNvPr id="6" name="Content Placeholder 6" descr="Graphical user interface, application&#10;&#10;Description automatically generated">
            <a:extLst>
              <a:ext uri="{FF2B5EF4-FFF2-40B4-BE49-F238E27FC236}">
                <a16:creationId xmlns:a16="http://schemas.microsoft.com/office/drawing/2014/main" id="{9679E930-E05F-9730-2B42-82EBD0F4C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35568" y="1723658"/>
            <a:ext cx="9937104" cy="4591627"/>
          </a:xfrm>
          <a:prstGeom prst="rect">
            <a:avLst/>
          </a:prstGeom>
          <a:noFill/>
          <a:ln w="9525">
            <a:noFill/>
            <a:miter lim="800000"/>
            <a:headEnd/>
            <a:tailEnd/>
          </a:ln>
        </p:spPr>
      </p:pic>
    </p:spTree>
    <p:extLst>
      <p:ext uri="{BB962C8B-B14F-4D97-AF65-F5344CB8AC3E}">
        <p14:creationId xmlns:p14="http://schemas.microsoft.com/office/powerpoint/2010/main" val="111311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Description automatically generated with medium confidence">
            <a:extLst>
              <a:ext uri="{FF2B5EF4-FFF2-40B4-BE49-F238E27FC236}">
                <a16:creationId xmlns:a16="http://schemas.microsoft.com/office/drawing/2014/main" id="{0A4A7ED1-3319-865F-6DF4-1C0772BE2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321" y="1471982"/>
            <a:ext cx="7894171" cy="5243143"/>
          </a:xfrm>
          <a:prstGeom prst="rect">
            <a:avLst/>
          </a:prstGeom>
        </p:spPr>
      </p:pic>
      <p:sp>
        <p:nvSpPr>
          <p:cNvPr id="2" name="Title 1">
            <a:extLst>
              <a:ext uri="{FF2B5EF4-FFF2-40B4-BE49-F238E27FC236}">
                <a16:creationId xmlns:a16="http://schemas.microsoft.com/office/drawing/2014/main" id="{2CB95908-313F-2E74-CBF4-CC4BE387726C}"/>
              </a:ext>
            </a:extLst>
          </p:cNvPr>
          <p:cNvSpPr>
            <a:spLocks noGrp="1"/>
          </p:cNvSpPr>
          <p:nvPr>
            <p:ph type="title"/>
          </p:nvPr>
        </p:nvSpPr>
        <p:spPr/>
        <p:txBody>
          <a:bodyPr/>
          <a:lstStyle/>
          <a:p>
            <a:r>
              <a:rPr lang="en-US" dirty="0" err="1"/>
              <a:t>JCProfilerNext</a:t>
            </a:r>
            <a:r>
              <a:rPr lang="en-US" dirty="0"/>
              <a:t> – checking for non-constant behavior</a:t>
            </a:r>
          </a:p>
        </p:txBody>
      </p:sp>
      <p:sp>
        <p:nvSpPr>
          <p:cNvPr id="4" name="Slide Number Placeholder 3">
            <a:extLst>
              <a:ext uri="{FF2B5EF4-FFF2-40B4-BE49-F238E27FC236}">
                <a16:creationId xmlns:a16="http://schemas.microsoft.com/office/drawing/2014/main" id="{AEDE581C-AE84-1F43-39F9-6315CAA64775}"/>
              </a:ext>
            </a:extLst>
          </p:cNvPr>
          <p:cNvSpPr>
            <a:spLocks noGrp="1"/>
          </p:cNvSpPr>
          <p:nvPr>
            <p:ph type="sldNum" sz="quarter" idx="10"/>
          </p:nvPr>
        </p:nvSpPr>
        <p:spPr/>
        <p:txBody>
          <a:bodyPr/>
          <a:lstStyle/>
          <a:p>
            <a:pPr>
              <a:defRPr/>
            </a:pPr>
            <a:fld id="{0B35A545-624B-40D2-AFF6-9618F12C24F0}" type="slidenum">
              <a:rPr lang="cs-CZ" smtClean="0"/>
              <a:pPr>
                <a:defRPr/>
              </a:pPr>
              <a:t>84</a:t>
            </a:fld>
            <a:endParaRPr lang="cs-CZ" dirty="0"/>
          </a:p>
        </p:txBody>
      </p:sp>
      <p:sp>
        <p:nvSpPr>
          <p:cNvPr id="5" name="Footer Placeholder 4">
            <a:extLst>
              <a:ext uri="{FF2B5EF4-FFF2-40B4-BE49-F238E27FC236}">
                <a16:creationId xmlns:a16="http://schemas.microsoft.com/office/drawing/2014/main" id="{E724A69A-03D1-3062-B5BB-64525A1F0801}"/>
              </a:ext>
            </a:extLst>
          </p:cNvPr>
          <p:cNvSpPr>
            <a:spLocks noGrp="1"/>
          </p:cNvSpPr>
          <p:nvPr>
            <p:ph type="ftr" sz="quarter" idx="3"/>
          </p:nvPr>
        </p:nvSpPr>
        <p:spPr/>
        <p:txBody>
          <a:bodyPr/>
          <a:lstStyle/>
          <a:p>
            <a:r>
              <a:rPr lang="en-US"/>
              <a:t>| PV204 JavaCard - programming secure elements</a:t>
            </a:r>
            <a:endParaRPr lang="cs-CZ" dirty="0"/>
          </a:p>
        </p:txBody>
      </p:sp>
      <p:sp>
        <p:nvSpPr>
          <p:cNvPr id="6" name="Content Placeholder 5">
            <a:extLst>
              <a:ext uri="{FF2B5EF4-FFF2-40B4-BE49-F238E27FC236}">
                <a16:creationId xmlns:a16="http://schemas.microsoft.com/office/drawing/2014/main" id="{A35582B6-48C3-BE88-1DBF-4DFA4AFF48D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869226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9125-1DAF-1D72-2CB4-9B739CF2DCE0}"/>
              </a:ext>
            </a:extLst>
          </p:cNvPr>
          <p:cNvSpPr>
            <a:spLocks noGrp="1"/>
          </p:cNvSpPr>
          <p:nvPr>
            <p:ph type="title"/>
          </p:nvPr>
        </p:nvSpPr>
        <p:spPr/>
        <p:txBody>
          <a:bodyPr/>
          <a:lstStyle/>
          <a:p>
            <a:r>
              <a:rPr lang="en-US" dirty="0" err="1"/>
              <a:t>JCProfilerNext</a:t>
            </a:r>
            <a:r>
              <a:rPr lang="en-US" dirty="0"/>
              <a:t> – profiling via power measurement</a:t>
            </a:r>
          </a:p>
        </p:txBody>
      </p:sp>
      <p:sp>
        <p:nvSpPr>
          <p:cNvPr id="3" name="Content Placeholder 2">
            <a:extLst>
              <a:ext uri="{FF2B5EF4-FFF2-40B4-BE49-F238E27FC236}">
                <a16:creationId xmlns:a16="http://schemas.microsoft.com/office/drawing/2014/main" id="{ECF570F8-BBD4-9250-E98B-992E576B756F}"/>
              </a:ext>
            </a:extLst>
          </p:cNvPr>
          <p:cNvSpPr>
            <a:spLocks noGrp="1"/>
          </p:cNvSpPr>
          <p:nvPr>
            <p:ph idx="1"/>
          </p:nvPr>
        </p:nvSpPr>
        <p:spPr/>
        <p:txBody>
          <a:bodyPr/>
          <a:lstStyle/>
          <a:p>
            <a:r>
              <a:rPr lang="en-US" dirty="0"/>
              <a:t>The default measurement option is host-based timer =&gt; imprecise</a:t>
            </a:r>
          </a:p>
          <a:p>
            <a:pPr lvl="1"/>
            <a:r>
              <a:rPr lang="en-US" dirty="0"/>
              <a:t>Exception thrown after every line of code, measured with whole roundtrip</a:t>
            </a:r>
          </a:p>
          <a:p>
            <a:r>
              <a:rPr lang="en-US" dirty="0"/>
              <a:t>Idea: insert distinct operation visible in </a:t>
            </a:r>
            <a:r>
              <a:rPr lang="en-US" dirty="0" err="1"/>
              <a:t>powertrace</a:t>
            </a:r>
            <a:r>
              <a:rPr lang="en-US" dirty="0"/>
              <a:t> after every line </a:t>
            </a:r>
          </a:p>
          <a:p>
            <a:pPr lvl="1"/>
            <a:r>
              <a:rPr lang="en-US" dirty="0"/>
              <a:t>Original code is instrumented with 3xRNG.generateData() instead of exception</a:t>
            </a:r>
          </a:p>
          <a:p>
            <a:pPr lvl="1"/>
            <a:r>
              <a:rPr lang="en-US" dirty="0" err="1"/>
              <a:t>Powertrace</a:t>
            </a:r>
            <a:r>
              <a:rPr lang="en-US" dirty="0"/>
              <a:t> of whole method is captured </a:t>
            </a:r>
          </a:p>
          <a:p>
            <a:pPr lvl="1"/>
            <a:r>
              <a:rPr lang="en-US" dirty="0"/>
              <a:t>RNG operations are detected and used as separators</a:t>
            </a:r>
          </a:p>
          <a:p>
            <a:pPr lvl="1"/>
            <a:r>
              <a:rPr lang="en-US" dirty="0"/>
              <a:t>Precise timing of operation is obtained</a:t>
            </a:r>
          </a:p>
          <a:p>
            <a:pPr lvl="1"/>
            <a:r>
              <a:rPr lang="en-US" dirty="0"/>
              <a:t>Visualization is performed using standard </a:t>
            </a:r>
            <a:r>
              <a:rPr lang="en-US" dirty="0" err="1"/>
              <a:t>JCProfilerNext</a:t>
            </a:r>
            <a:r>
              <a:rPr lang="en-US" dirty="0"/>
              <a:t> pipeline  </a:t>
            </a:r>
          </a:p>
          <a:p>
            <a:r>
              <a:rPr lang="en-US" dirty="0"/>
              <a:t>More elaborate setup (oscilloscope), but very precise measurement </a:t>
            </a:r>
          </a:p>
          <a:p>
            <a:pPr lvl="1"/>
            <a:r>
              <a:rPr lang="en-US" dirty="0"/>
              <a:t>better detection of non-constant-time operations</a:t>
            </a:r>
          </a:p>
          <a:p>
            <a:pPr lvl="1"/>
            <a:endParaRPr lang="en-US" dirty="0"/>
          </a:p>
        </p:txBody>
      </p:sp>
      <p:sp>
        <p:nvSpPr>
          <p:cNvPr id="4" name="Slide Number Placeholder 3">
            <a:extLst>
              <a:ext uri="{FF2B5EF4-FFF2-40B4-BE49-F238E27FC236}">
                <a16:creationId xmlns:a16="http://schemas.microsoft.com/office/drawing/2014/main" id="{AE51CDE7-3184-1243-95AC-55D82F1D30B9}"/>
              </a:ext>
            </a:extLst>
          </p:cNvPr>
          <p:cNvSpPr>
            <a:spLocks noGrp="1"/>
          </p:cNvSpPr>
          <p:nvPr>
            <p:ph type="sldNum" sz="quarter" idx="10"/>
          </p:nvPr>
        </p:nvSpPr>
        <p:spPr/>
        <p:txBody>
          <a:bodyPr/>
          <a:lstStyle/>
          <a:p>
            <a:pPr>
              <a:defRPr/>
            </a:pPr>
            <a:fld id="{0B35A545-624B-40D2-AFF6-9618F12C24F0}" type="slidenum">
              <a:rPr lang="cs-CZ" smtClean="0"/>
              <a:pPr>
                <a:defRPr/>
              </a:pPr>
              <a:t>85</a:t>
            </a:fld>
            <a:endParaRPr lang="cs-CZ" dirty="0"/>
          </a:p>
        </p:txBody>
      </p:sp>
      <p:sp>
        <p:nvSpPr>
          <p:cNvPr id="5" name="Footer Placeholder 4">
            <a:extLst>
              <a:ext uri="{FF2B5EF4-FFF2-40B4-BE49-F238E27FC236}">
                <a16:creationId xmlns:a16="http://schemas.microsoft.com/office/drawing/2014/main" id="{D61750EF-61A1-702D-581F-BB4B6D26C11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301821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8248" y="92614"/>
            <a:ext cx="3620219" cy="2947514"/>
          </a:xfrm>
          <a:prstGeom prst="rect">
            <a:avLst/>
          </a:prstGeom>
        </p:spPr>
      </p:pic>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7442" name="Nadpis 1"/>
          <p:cNvSpPr>
            <a:spLocks noGrp="1"/>
          </p:cNvSpPr>
          <p:nvPr>
            <p:ph type="title" idx="4294967295"/>
          </p:nvPr>
        </p:nvSpPr>
        <p:spPr/>
        <p:txBody>
          <a:bodyPr/>
          <a:lstStyle/>
          <a:p>
            <a:r>
              <a:rPr lang="en-US" altLang="cs-CZ" dirty="0" err="1"/>
              <a:t>JavaCard</a:t>
            </a:r>
            <a:r>
              <a:rPr lang="en-US" altLang="cs-CZ" dirty="0"/>
              <a:t> applet firewall issues</a:t>
            </a:r>
          </a:p>
        </p:txBody>
      </p:sp>
      <p:sp>
        <p:nvSpPr>
          <p:cNvPr id="957443" name="Zástupný symbol pro obsah 2"/>
          <p:cNvSpPr>
            <a:spLocks noGrp="1"/>
          </p:cNvSpPr>
          <p:nvPr>
            <p:ph idx="4294967295"/>
          </p:nvPr>
        </p:nvSpPr>
        <p:spPr/>
        <p:txBody>
          <a:bodyPr/>
          <a:lstStyle/>
          <a:p>
            <a:r>
              <a:rPr lang="en-US" altLang="cs-CZ" sz="2400" dirty="0"/>
              <a:t>Main defense for separation of multiple applets</a:t>
            </a:r>
          </a:p>
          <a:p>
            <a:r>
              <a:rPr lang="en-US" altLang="cs-CZ" sz="2400" dirty="0"/>
              <a:t>Platform implementations differ</a:t>
            </a:r>
          </a:p>
          <a:p>
            <a:pPr lvl="1"/>
            <a:r>
              <a:rPr lang="en-US" altLang="cs-CZ" sz="2000" dirty="0"/>
              <a:t>Usually due to the unclear and complex specification</a:t>
            </a:r>
          </a:p>
          <a:p>
            <a:r>
              <a:rPr lang="en-US" altLang="cs-CZ" sz="2400" dirty="0"/>
              <a:t>If problem exists then is out of developer’s control</a:t>
            </a:r>
          </a:p>
          <a:p>
            <a:r>
              <a:rPr lang="en-US" altLang="cs-CZ" sz="2400" dirty="0"/>
              <a:t>Firewall Tester project (W. </a:t>
            </a:r>
            <a:r>
              <a:rPr lang="en-US" altLang="cs-CZ" sz="2400" dirty="0" err="1"/>
              <a:t>Mostowski</a:t>
            </a:r>
            <a:r>
              <a:rPr lang="en-US" altLang="cs-CZ" sz="2400" dirty="0"/>
              <a:t>)</a:t>
            </a:r>
          </a:p>
          <a:p>
            <a:pPr lvl="1"/>
            <a:r>
              <a:rPr lang="en-US" altLang="cs-CZ" sz="2000" dirty="0"/>
              <a:t>Open and free, the goal is to test the platform</a:t>
            </a:r>
          </a:p>
          <a:p>
            <a:pPr lvl="1"/>
            <a:r>
              <a:rPr lang="en-US" altLang="cs-CZ" sz="2000" dirty="0">
                <a:hlinkClick r:id="rId4"/>
              </a:rPr>
              <a:t>http://www.sos.cs.ru.nl/applications/smartcards/firewalltester/</a:t>
            </a:r>
            <a:endParaRPr lang="en-US" altLang="cs-CZ" sz="2000" dirty="0"/>
          </a:p>
          <a:p>
            <a:pPr lvl="1"/>
            <a:endParaRPr lang="en-US" altLang="cs-CZ" sz="2000" dirty="0"/>
          </a:p>
        </p:txBody>
      </p:sp>
      <p:graphicFrame>
        <p:nvGraphicFramePr>
          <p:cNvPr id="5" name="Tabulka 4"/>
          <p:cNvGraphicFramePr>
            <a:graphicFrameLocks noGrp="1"/>
          </p:cNvGraphicFramePr>
          <p:nvPr/>
        </p:nvGraphicFramePr>
        <p:xfrm>
          <a:off x="2389188" y="4760312"/>
          <a:ext cx="7643813" cy="1737326"/>
        </p:xfrm>
        <a:graphic>
          <a:graphicData uri="http://schemas.openxmlformats.org/drawingml/2006/table">
            <a:tbl>
              <a:tblPr firstRow="1" bandRow="1">
                <a:tableStyleId>{073A0DAA-6AF3-43AB-8588-CEC1D06C72B9}</a:tableStyleId>
              </a:tblPr>
              <a:tblGrid>
                <a:gridCol w="7643813">
                  <a:extLst>
                    <a:ext uri="{9D8B030D-6E8A-4147-A177-3AD203B41FA5}">
                      <a16:colId xmlns:a16="http://schemas.microsoft.com/office/drawing/2014/main" val="20000"/>
                    </a:ext>
                  </a:extLst>
                </a:gridCol>
              </a:tblGrid>
              <a:tr h="1736725">
                <a:tc>
                  <a:txBody>
                    <a:bodyPr/>
                    <a:lstStyle/>
                    <a:p>
                      <a:r>
                        <a:rPr lang="cs-CZ" sz="1800" kern="1200" dirty="0" err="1">
                          <a:latin typeface="Consolas" pitchFamily="49" charset="0"/>
                          <a:cs typeface="Consolas" pitchFamily="49" charset="0"/>
                        </a:rPr>
                        <a:t>short</a:t>
                      </a:r>
                      <a:r>
                        <a:rPr lang="en-US" sz="1800" kern="1200" dirty="0">
                          <a:latin typeface="Consolas" pitchFamily="49" charset="0"/>
                          <a:cs typeface="Consolas" pitchFamily="49" charset="0"/>
                        </a:rPr>
                        <a:t>[] array1, array2; // persistent variables</a:t>
                      </a:r>
                    </a:p>
                    <a:p>
                      <a:r>
                        <a:rPr lang="en-US" sz="1800" kern="1200" dirty="0">
                          <a:latin typeface="Consolas" pitchFamily="49" charset="0"/>
                          <a:cs typeface="Consolas" pitchFamily="49" charset="0"/>
                        </a:rPr>
                        <a:t>short[] </a:t>
                      </a:r>
                      <a:r>
                        <a:rPr lang="en-US" sz="1800" kern="1200" dirty="0" err="1">
                          <a:latin typeface="Consolas" pitchFamily="49" charset="0"/>
                          <a:cs typeface="Consolas" pitchFamily="49" charset="0"/>
                        </a:rPr>
                        <a:t>localArray</a:t>
                      </a:r>
                      <a:r>
                        <a:rPr lang="en-US" sz="1800" kern="1200" dirty="0">
                          <a:latin typeface="Consolas" pitchFamily="49" charset="0"/>
                          <a:cs typeface="Consolas" pitchFamily="49" charset="0"/>
                        </a:rPr>
                        <a:t> = null; // local</a:t>
                      </a:r>
                      <a:r>
                        <a:rPr lang="en-US" sz="1800" kern="1200" baseline="0" dirty="0">
                          <a:latin typeface="Consolas" pitchFamily="49" charset="0"/>
                          <a:cs typeface="Consolas" pitchFamily="49" charset="0"/>
                        </a:rPr>
                        <a:t> array</a:t>
                      </a:r>
                      <a:endParaRPr lang="en-US" sz="1800" kern="1200" dirty="0">
                        <a:latin typeface="Consolas" pitchFamily="49" charset="0"/>
                        <a:cs typeface="Consolas" pitchFamily="49" charset="0"/>
                      </a:endParaRPr>
                    </a:p>
                    <a:p>
                      <a:r>
                        <a:rPr lang="cs-CZ" sz="1800" kern="1200" dirty="0" err="1">
                          <a:latin typeface="Consolas" pitchFamily="49" charset="0"/>
                          <a:cs typeface="Consolas" pitchFamily="49" charset="0"/>
                        </a:rPr>
                        <a:t>JCSystem.beginTransaction</a:t>
                      </a:r>
                      <a:r>
                        <a:rPr lang="cs-CZ" sz="1800" kern="1200" dirty="0">
                          <a:latin typeface="Consolas" pitchFamily="49" charset="0"/>
                          <a:cs typeface="Consolas" pitchFamily="49" charset="0"/>
                        </a:rPr>
                        <a:t>();</a:t>
                      </a:r>
                      <a:endParaRPr lang="en-US" sz="1800" kern="1200" dirty="0">
                        <a:latin typeface="Consolas" pitchFamily="49" charset="0"/>
                        <a:cs typeface="Consolas" pitchFamily="49" charset="0"/>
                      </a:endParaRPr>
                    </a:p>
                    <a:p>
                      <a:r>
                        <a:rPr lang="cs-CZ" sz="1800" kern="1200" dirty="0">
                          <a:latin typeface="Consolas" pitchFamily="49" charset="0"/>
                          <a:cs typeface="Consolas" pitchFamily="49" charset="0"/>
                        </a:rPr>
                        <a:t>	array1 = </a:t>
                      </a:r>
                      <a:r>
                        <a:rPr lang="cs-CZ" sz="1800" kern="1200" dirty="0" err="1">
                          <a:latin typeface="Consolas" pitchFamily="49" charset="0"/>
                          <a:cs typeface="Consolas" pitchFamily="49" charset="0"/>
                        </a:rPr>
                        <a:t>new</a:t>
                      </a:r>
                      <a:r>
                        <a:rPr lang="cs-CZ" sz="1800" kern="1200" dirty="0">
                          <a:latin typeface="Consolas" pitchFamily="49" charset="0"/>
                          <a:cs typeface="Consolas" pitchFamily="49" charset="0"/>
                        </a:rPr>
                        <a:t> </a:t>
                      </a:r>
                      <a:r>
                        <a:rPr lang="cs-CZ" sz="1800" kern="1200" dirty="0" err="1">
                          <a:latin typeface="Consolas" pitchFamily="49" charset="0"/>
                          <a:cs typeface="Consolas" pitchFamily="49" charset="0"/>
                        </a:rPr>
                        <a:t>short</a:t>
                      </a:r>
                      <a:r>
                        <a:rPr lang="cs-CZ" sz="1800" kern="1200" dirty="0">
                          <a:latin typeface="Consolas" pitchFamily="49" charset="0"/>
                          <a:cs typeface="Consolas" pitchFamily="49" charset="0"/>
                        </a:rPr>
                        <a:t>[1];</a:t>
                      </a:r>
                      <a:endParaRPr lang="en-US" sz="1800" kern="1200" dirty="0">
                        <a:latin typeface="Consolas" pitchFamily="49" charset="0"/>
                        <a:cs typeface="Consolas" pitchFamily="49" charset="0"/>
                      </a:endParaRPr>
                    </a:p>
                    <a:p>
                      <a:r>
                        <a:rPr lang="cs-CZ" sz="1800" kern="1200" dirty="0">
                          <a:latin typeface="Consolas" pitchFamily="49" charset="0"/>
                          <a:cs typeface="Consolas" pitchFamily="49" charset="0"/>
                        </a:rPr>
                        <a:t>	array2 = </a:t>
                      </a:r>
                      <a:r>
                        <a:rPr lang="cs-CZ" sz="1800" kern="1200" dirty="0" err="1">
                          <a:latin typeface="Consolas" pitchFamily="49" charset="0"/>
                          <a:cs typeface="Consolas" pitchFamily="49" charset="0"/>
                        </a:rPr>
                        <a:t>localArray</a:t>
                      </a:r>
                      <a:r>
                        <a:rPr lang="cs-CZ" sz="1800" kern="1200" dirty="0">
                          <a:latin typeface="Consolas" pitchFamily="49" charset="0"/>
                          <a:cs typeface="Consolas" pitchFamily="49" charset="0"/>
                        </a:rPr>
                        <a:t> = array1;</a:t>
                      </a:r>
                      <a:r>
                        <a:rPr lang="en-US" sz="1800" kern="1200" dirty="0">
                          <a:latin typeface="Consolas" pitchFamily="49" charset="0"/>
                          <a:cs typeface="Consolas" pitchFamily="49" charset="0"/>
                        </a:rPr>
                        <a:t> // </a:t>
                      </a:r>
                      <a:r>
                        <a:rPr lang="en-US" sz="1800" kern="1200" baseline="0" dirty="0">
                          <a:latin typeface="Consolas" pitchFamily="49" charset="0"/>
                          <a:cs typeface="Consolas" pitchFamily="49" charset="0"/>
                        </a:rPr>
                        <a:t>dangling reference!</a:t>
                      </a:r>
                      <a:endParaRPr lang="en-US" sz="1800" kern="1200" dirty="0">
                        <a:latin typeface="Consolas" pitchFamily="49" charset="0"/>
                        <a:cs typeface="Consolas" pitchFamily="49" charset="0"/>
                      </a:endParaRPr>
                    </a:p>
                    <a:p>
                      <a:r>
                        <a:rPr lang="cs-CZ" sz="1800" kern="1200" dirty="0" err="1">
                          <a:latin typeface="Consolas" pitchFamily="49" charset="0"/>
                          <a:cs typeface="Consolas" pitchFamily="49" charset="0"/>
                        </a:rPr>
                        <a:t>JCSystem.abortTransaction</a:t>
                      </a:r>
                      <a:r>
                        <a:rPr lang="cs-CZ" sz="1800" kern="1200" dirty="0">
                          <a:latin typeface="Consolas" pitchFamily="49" charset="0"/>
                          <a:cs typeface="Consolas" pitchFamily="49" charset="0"/>
                        </a:rPr>
                        <a:t>();</a:t>
                      </a:r>
                      <a:endParaRPr lang="en-US" sz="1800" dirty="0">
                        <a:latin typeface="Consolas" pitchFamily="49" charset="0"/>
                        <a:cs typeface="Consolas" pitchFamily="49" charset="0"/>
                      </a:endParaRPr>
                    </a:p>
                  </a:txBody>
                  <a:tcPr marL="91439" marR="91439" marT="45703" marB="45703"/>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86</a:t>
            </a:fld>
            <a:endParaRPr lang="cs-CZ" dirty="0"/>
          </a:p>
        </p:txBody>
      </p:sp>
    </p:spTree>
    <p:custDataLst>
      <p:tags r:id="rId1"/>
    </p:custDataLst>
    <p:extLst>
      <p:ext uri="{BB962C8B-B14F-4D97-AF65-F5344CB8AC3E}">
        <p14:creationId xmlns:p14="http://schemas.microsoft.com/office/powerpoint/2010/main" val="2236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74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744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E56B127-4BAE-429C-92F9-5E651BC98E13}"/>
              </a:ext>
            </a:extLst>
          </p:cNvPr>
          <p:cNvSpPr>
            <a:spLocks noGrp="1"/>
          </p:cNvSpPr>
          <p:nvPr>
            <p:ph type="title"/>
          </p:nvPr>
        </p:nvSpPr>
        <p:spPr/>
        <p:txBody>
          <a:bodyPr/>
          <a:lstStyle/>
          <a:p>
            <a:r>
              <a:rPr lang="en-GB" dirty="0"/>
              <a:t>Relevant open-source projects </a:t>
            </a:r>
          </a:p>
        </p:txBody>
      </p:sp>
      <p:sp>
        <p:nvSpPr>
          <p:cNvPr id="5" name="Zástupný symbol pro obsah 4">
            <a:extLst>
              <a:ext uri="{FF2B5EF4-FFF2-40B4-BE49-F238E27FC236}">
                <a16:creationId xmlns:a16="http://schemas.microsoft.com/office/drawing/2014/main" id="{943C4946-F680-4321-B921-601490DBFDFC}"/>
              </a:ext>
            </a:extLst>
          </p:cNvPr>
          <p:cNvSpPr>
            <a:spLocks noGrp="1"/>
          </p:cNvSpPr>
          <p:nvPr>
            <p:ph idx="1"/>
          </p:nvPr>
        </p:nvSpPr>
        <p:spPr/>
        <p:txBody>
          <a:bodyPr/>
          <a:lstStyle/>
          <a:p>
            <a:r>
              <a:rPr lang="en-GB" sz="2000" dirty="0"/>
              <a:t>Easy building of applets</a:t>
            </a:r>
          </a:p>
          <a:p>
            <a:pPr lvl="1"/>
            <a:r>
              <a:rPr lang="en-GB" sz="1800" dirty="0">
                <a:hlinkClick r:id="rId2"/>
              </a:rPr>
              <a:t>https://github.com/martinpaljak/ant-javacard</a:t>
            </a:r>
            <a:endParaRPr lang="en-GB" sz="1800" dirty="0"/>
          </a:p>
          <a:p>
            <a:pPr lvl="1"/>
            <a:r>
              <a:rPr lang="en-GB" sz="1800" dirty="0">
                <a:hlinkClick r:id="rId3"/>
              </a:rPr>
              <a:t>https://github.com/ph4r05/javacard-gradle-template</a:t>
            </a:r>
            <a:endParaRPr lang="en-GB" sz="1800" dirty="0"/>
          </a:p>
          <a:p>
            <a:r>
              <a:rPr lang="en-GB" sz="2000" dirty="0" err="1"/>
              <a:t>AppletPlayground</a:t>
            </a:r>
            <a:r>
              <a:rPr lang="en-GB" sz="2000" dirty="0"/>
              <a:t> (ready to “fiddle” with applets)</a:t>
            </a:r>
          </a:p>
          <a:p>
            <a:pPr lvl="1"/>
            <a:r>
              <a:rPr lang="en-GB" sz="1800" dirty="0">
                <a:hlinkClick r:id="rId4"/>
              </a:rPr>
              <a:t>https://github.com/martinpaljak/AppletPlayground</a:t>
            </a:r>
            <a:endParaRPr lang="en-GB" sz="1800" dirty="0"/>
          </a:p>
          <a:p>
            <a:r>
              <a:rPr lang="en-GB" sz="2000" dirty="0"/>
              <a:t>Card simulator </a:t>
            </a:r>
            <a:r>
              <a:rPr lang="en-GB" sz="2000" dirty="0">
                <a:hlinkClick r:id="rId5"/>
              </a:rPr>
              <a:t>https://jcardsim.org</a:t>
            </a:r>
            <a:endParaRPr lang="en-GB" sz="2000" dirty="0"/>
          </a:p>
          <a:p>
            <a:r>
              <a:rPr lang="en-GB" sz="2000" dirty="0"/>
              <a:t>Profiling performance</a:t>
            </a:r>
          </a:p>
          <a:p>
            <a:pPr lvl="1"/>
            <a:r>
              <a:rPr lang="en-GB" sz="1800" dirty="0">
                <a:hlinkClick r:id="" action="ppaction://noaction"/>
              </a:rPr>
              <a:t>https://github.com/crocs-muni/JCAlgTest</a:t>
            </a:r>
          </a:p>
          <a:p>
            <a:pPr lvl="1"/>
            <a:r>
              <a:rPr lang="en-GB" sz="1800" dirty="0">
                <a:hlinkClick r:id="" action="ppaction://noaction"/>
              </a:rPr>
              <a:t>https://github.com/OpenCryptoProject/JCProfiler</a:t>
            </a:r>
            <a:endParaRPr lang="en-GB" sz="1800" dirty="0"/>
          </a:p>
          <a:p>
            <a:r>
              <a:rPr lang="en-GB" sz="2000" dirty="0"/>
              <a:t>Curated list of </a:t>
            </a:r>
            <a:r>
              <a:rPr lang="en-GB" sz="2000" dirty="0" err="1"/>
              <a:t>JavaCard</a:t>
            </a:r>
            <a:r>
              <a:rPr lang="en-GB" sz="2000" dirty="0"/>
              <a:t> applets</a:t>
            </a:r>
          </a:p>
          <a:p>
            <a:pPr lvl="1"/>
            <a:r>
              <a:rPr lang="en-GB" sz="1800" dirty="0">
                <a:hlinkClick r:id="rId6"/>
              </a:rPr>
              <a:t>https://github.</a:t>
            </a:r>
            <a:r>
              <a:rPr lang="en-GB" sz="1800">
                <a:hlinkClick r:id="rId6"/>
              </a:rPr>
              <a:t>com/</a:t>
            </a:r>
            <a:r>
              <a:rPr lang="en-GB" sz="1800">
                <a:hlinkClick r:id="" action="ppaction://noaction"/>
              </a:rPr>
              <a:t>crocs-muni</a:t>
            </a:r>
            <a:r>
              <a:rPr lang="en-GB" sz="1800" dirty="0">
                <a:hlinkClick r:id="rId6"/>
              </a:rPr>
              <a:t>/javacard-curated-list</a:t>
            </a:r>
            <a:endParaRPr lang="en-GB" sz="1800" dirty="0"/>
          </a:p>
          <a:p>
            <a:r>
              <a:rPr lang="en-GB" sz="2200" dirty="0"/>
              <a:t>Low-level </a:t>
            </a:r>
            <a:r>
              <a:rPr lang="en-GB" sz="2200" dirty="0" err="1"/>
              <a:t>ECPoint</a:t>
            </a:r>
            <a:r>
              <a:rPr lang="en-GB" sz="2200" dirty="0"/>
              <a:t> library</a:t>
            </a:r>
          </a:p>
          <a:p>
            <a:pPr lvl="1"/>
            <a:r>
              <a:rPr lang="en-GB" sz="1800" dirty="0">
                <a:hlinkClick r:id="rId7"/>
              </a:rPr>
              <a:t>https://github.com/OpenCryptoProject/JCMathLib</a:t>
            </a:r>
            <a:r>
              <a:rPr lang="en-GB" sz="1800" dirty="0"/>
              <a:t> </a:t>
            </a:r>
          </a:p>
        </p:txBody>
      </p:sp>
      <p:sp>
        <p:nvSpPr>
          <p:cNvPr id="2" name="Zástupný symbol pro číslo snímku 1">
            <a:extLst>
              <a:ext uri="{FF2B5EF4-FFF2-40B4-BE49-F238E27FC236}">
                <a16:creationId xmlns:a16="http://schemas.microsoft.com/office/drawing/2014/main" id="{31E73A09-2B11-4871-8CD1-52CA88853956}"/>
              </a:ext>
            </a:extLst>
          </p:cNvPr>
          <p:cNvSpPr>
            <a:spLocks noGrp="1"/>
          </p:cNvSpPr>
          <p:nvPr>
            <p:ph type="sldNum" sz="quarter" idx="10"/>
          </p:nvPr>
        </p:nvSpPr>
        <p:spPr/>
        <p:txBody>
          <a:bodyPr/>
          <a:lstStyle/>
          <a:p>
            <a:pPr>
              <a:defRPr/>
            </a:pPr>
            <a:fld id="{13F72F7E-A92E-4996-87A8-9530E00B3D3A}" type="slidenum">
              <a:rPr lang="cs-CZ" smtClean="0"/>
              <a:pPr>
                <a:defRPr/>
              </a:pPr>
              <a:t>87</a:t>
            </a:fld>
            <a:endParaRPr lang="cs-CZ" dirty="0"/>
          </a:p>
        </p:txBody>
      </p:sp>
      <p:sp>
        <p:nvSpPr>
          <p:cNvPr id="3" name="Zástupný symbol pro zápatí 2">
            <a:extLst>
              <a:ext uri="{FF2B5EF4-FFF2-40B4-BE49-F238E27FC236}">
                <a16:creationId xmlns:a16="http://schemas.microsoft.com/office/drawing/2014/main" id="{185F32FD-A14A-4F55-A721-E327169201CB}"/>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4180836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ltLang="cs-CZ"/>
              <a:t>Summary</a:t>
            </a:r>
          </a:p>
        </p:txBody>
      </p:sp>
      <p:sp>
        <p:nvSpPr>
          <p:cNvPr id="1185795" name="Rectangle 3"/>
          <p:cNvSpPr>
            <a:spLocks noGrp="1" noChangeArrowheads="1"/>
          </p:cNvSpPr>
          <p:nvPr>
            <p:ph type="body" idx="1"/>
          </p:nvPr>
        </p:nvSpPr>
        <p:spPr/>
        <p:txBody>
          <a:bodyPr/>
          <a:lstStyle/>
          <a:p>
            <a:r>
              <a:rPr lang="en-US" altLang="cs-CZ" dirty="0"/>
              <a:t>Smart cards are programmable (</a:t>
            </a:r>
            <a:r>
              <a:rPr lang="en-US" altLang="cs-CZ" dirty="0" err="1"/>
              <a:t>JavaCard</a:t>
            </a:r>
            <a:r>
              <a:rPr lang="en-US" altLang="cs-CZ" dirty="0"/>
              <a:t>)</a:t>
            </a:r>
          </a:p>
          <a:p>
            <a:pPr lvl="1"/>
            <a:r>
              <a:rPr lang="en-US" altLang="cs-CZ" dirty="0"/>
              <a:t>reasonable cryptographic API </a:t>
            </a:r>
          </a:p>
          <a:p>
            <a:pPr lvl="1"/>
            <a:r>
              <a:rPr lang="en-US" altLang="cs-CZ" dirty="0"/>
              <a:t>coprocessor for fast cryptographic operations</a:t>
            </a:r>
          </a:p>
          <a:p>
            <a:pPr lvl="1"/>
            <a:r>
              <a:rPr lang="en-US" altLang="cs-CZ" dirty="0"/>
              <a:t>multiple applications coexist securely on single card</a:t>
            </a:r>
          </a:p>
          <a:p>
            <a:pPr lvl="1"/>
            <a:r>
              <a:rPr lang="en-US" altLang="cs-CZ" dirty="0"/>
              <a:t>Secure execution environment</a:t>
            </a:r>
          </a:p>
          <a:p>
            <a:r>
              <a:rPr lang="en-US" altLang="cs-CZ" dirty="0"/>
              <a:t>Standard Java 6 API for communication exists</a:t>
            </a:r>
          </a:p>
          <a:p>
            <a:r>
              <a:rPr lang="en-US" altLang="cs-CZ" dirty="0"/>
              <a:t>PKI applet can be developed with free tools</a:t>
            </a:r>
          </a:p>
          <a:p>
            <a:pPr lvl="1"/>
            <a:r>
              <a:rPr lang="en-US" altLang="cs-CZ" dirty="0"/>
              <a:t>PIN protection, on-card key generation, signature…</a:t>
            </a:r>
          </a:p>
          <a:p>
            <a:r>
              <a:rPr lang="en-US" altLang="cs-CZ" dirty="0" err="1"/>
              <a:t>JavaCard</a:t>
            </a:r>
            <a:r>
              <a:rPr lang="en-US" altLang="cs-CZ" dirty="0"/>
              <a:t> is not full Java – optimizations, security</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88</a:t>
            </a:fld>
            <a:endParaRPr lang="cs-CZ" dirty="0"/>
          </a:p>
        </p:txBody>
      </p:sp>
    </p:spTree>
    <p:custDataLst>
      <p:tags r:id="rId1"/>
    </p:custDataLst>
    <p:extLst>
      <p:ext uri="{BB962C8B-B14F-4D97-AF65-F5344CB8AC3E}">
        <p14:creationId xmlns:p14="http://schemas.microsoft.com/office/powerpoint/2010/main" val="22156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57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579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85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6E76-34A2-4829-9A7B-63A69EE828DB}"/>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94F18C28-CF83-4ACF-8860-E5CDB121A20C}"/>
              </a:ext>
            </a:extLst>
          </p:cNvPr>
          <p:cNvSpPr>
            <a:spLocks noGrp="1"/>
          </p:cNvSpPr>
          <p:nvPr>
            <p:ph idx="1"/>
          </p:nvPr>
        </p:nvSpPr>
        <p:spPr/>
        <p:txBody>
          <a:bodyPr/>
          <a:lstStyle/>
          <a:p>
            <a:endParaRPr lang="cs-CZ"/>
          </a:p>
        </p:txBody>
      </p:sp>
      <p:sp>
        <p:nvSpPr>
          <p:cNvPr id="4" name="Slide Number Placeholder 3">
            <a:extLst>
              <a:ext uri="{FF2B5EF4-FFF2-40B4-BE49-F238E27FC236}">
                <a16:creationId xmlns:a16="http://schemas.microsoft.com/office/drawing/2014/main" id="{5430F0D0-38E1-4961-8E43-EEE4A7315E7F}"/>
              </a:ext>
            </a:extLst>
          </p:cNvPr>
          <p:cNvSpPr>
            <a:spLocks noGrp="1"/>
          </p:cNvSpPr>
          <p:nvPr>
            <p:ph type="sldNum" sz="quarter" idx="10"/>
          </p:nvPr>
        </p:nvSpPr>
        <p:spPr/>
        <p:txBody>
          <a:bodyPr/>
          <a:lstStyle/>
          <a:p>
            <a:pPr>
              <a:defRPr/>
            </a:pPr>
            <a:fld id="{0B35A545-624B-40D2-AFF6-9618F12C24F0}" type="slidenum">
              <a:rPr lang="cs-CZ" smtClean="0"/>
              <a:pPr>
                <a:defRPr/>
              </a:pPr>
              <a:t>89</a:t>
            </a:fld>
            <a:endParaRPr lang="cs-CZ" dirty="0"/>
          </a:p>
        </p:txBody>
      </p:sp>
      <p:sp>
        <p:nvSpPr>
          <p:cNvPr id="5" name="Footer Placeholder 4">
            <a:extLst>
              <a:ext uri="{FF2B5EF4-FFF2-40B4-BE49-F238E27FC236}">
                <a16:creationId xmlns:a16="http://schemas.microsoft.com/office/drawing/2014/main" id="{3BC310DB-AD3C-4C4A-BB18-DEBA23CCB95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64309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1775520" y="6572250"/>
            <a:ext cx="2895600" cy="285750"/>
          </a:xfrm>
        </p:spPr>
        <p:txBody>
          <a:bodyPr/>
          <a:lstStyle/>
          <a:p>
            <a:r>
              <a:rPr lang="en-US"/>
              <a:t>| PV204 JavaCard - programming secure elements</a:t>
            </a:r>
            <a:endParaRPr lang="cs-CZ" dirty="0"/>
          </a:p>
        </p:txBody>
      </p:sp>
      <p:sp>
        <p:nvSpPr>
          <p:cNvPr id="6" name="AutoShape 20"/>
          <p:cNvSpPr>
            <a:spLocks noChangeArrowheads="1"/>
          </p:cNvSpPr>
          <p:nvPr/>
        </p:nvSpPr>
        <p:spPr bwMode="auto">
          <a:xfrm>
            <a:off x="4671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Libraries</a:t>
            </a:r>
          </a:p>
          <a:p>
            <a:pPr algn="ctr"/>
            <a:r>
              <a:rPr lang="en-US" altLang="cs-CZ" dirty="0"/>
              <a:t>PKCS#11, </a:t>
            </a:r>
            <a:r>
              <a:rPr lang="en-US" altLang="cs-CZ" dirty="0" err="1"/>
              <a:t>OpenSC</a:t>
            </a:r>
            <a:r>
              <a:rPr lang="en-US" altLang="cs-CZ" dirty="0"/>
              <a:t>, JMRTD</a:t>
            </a:r>
          </a:p>
        </p:txBody>
      </p:sp>
      <p:sp>
        <p:nvSpPr>
          <p:cNvPr id="7" name="AutoShape 20"/>
          <p:cNvSpPr>
            <a:spLocks noChangeArrowheads="1"/>
          </p:cNvSpPr>
          <p:nvPr/>
        </p:nvSpPr>
        <p:spPr bwMode="auto">
          <a:xfrm>
            <a:off x="2382105" y="2116324"/>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Smartcard control language API </a:t>
            </a:r>
          </a:p>
          <a:p>
            <a:pPr algn="ctr"/>
            <a:r>
              <a:rPr lang="en-GB" dirty="0"/>
              <a:t>C/C# </a:t>
            </a:r>
            <a:r>
              <a:rPr lang="en-GB" dirty="0" err="1"/>
              <a:t>WinSCard.h</a:t>
            </a:r>
            <a:r>
              <a:rPr lang="en-GB" dirty="0"/>
              <a:t>, Java </a:t>
            </a:r>
            <a:r>
              <a:rPr lang="en-US" altLang="cs-CZ" dirty="0" err="1"/>
              <a:t>java.smartcardio</a:t>
            </a:r>
            <a:r>
              <a:rPr lang="en-US" altLang="cs-CZ" dirty="0"/>
              <a:t>.*, Python </a:t>
            </a:r>
            <a:r>
              <a:rPr lang="en-US" altLang="cs-CZ" dirty="0" err="1"/>
              <a:t>pyscard</a:t>
            </a:r>
            <a:endParaRPr lang="cs-CZ" altLang="cs-CZ" b="0" dirty="0"/>
          </a:p>
        </p:txBody>
      </p:sp>
      <p:sp>
        <p:nvSpPr>
          <p:cNvPr id="9" name="AutoShape 20"/>
          <p:cNvSpPr>
            <a:spLocks noChangeArrowheads="1"/>
          </p:cNvSpPr>
          <p:nvPr/>
        </p:nvSpPr>
        <p:spPr bwMode="auto">
          <a:xfrm>
            <a:off x="2356529" y="2765722"/>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System smartcard interface: Windows’s PC/SC, Linux’s PC/SC-lite</a:t>
            </a:r>
          </a:p>
          <a:p>
            <a:pPr algn="ctr"/>
            <a:r>
              <a:rPr lang="en-US" altLang="cs-CZ" dirty="0"/>
              <a:t>Manage readers and cards, Transmit ISO7816-4’s APDU</a:t>
            </a:r>
          </a:p>
        </p:txBody>
      </p:sp>
      <p:sp>
        <p:nvSpPr>
          <p:cNvPr id="12" name="Vývojový diagram: zpoždění 11"/>
          <p:cNvSpPr/>
          <p:nvPr/>
        </p:nvSpPr>
        <p:spPr>
          <a:xfrm rot="16200000">
            <a:off x="4946822" y="3597909"/>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6185988"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4"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7714745"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Custom app with </a:t>
            </a:r>
          </a:p>
          <a:p>
            <a:pPr algn="ctr"/>
            <a:r>
              <a:rPr lang="en-US" altLang="cs-CZ" dirty="0"/>
              <a:t>direct control</a:t>
            </a:r>
            <a:endParaRPr lang="en-US" altLang="cs-CZ" b="0" dirty="0"/>
          </a:p>
        </p:txBody>
      </p:sp>
      <p:sp>
        <p:nvSpPr>
          <p:cNvPr id="16" name="AutoShape 15"/>
          <p:cNvSpPr>
            <a:spLocks noChangeArrowheads="1"/>
          </p:cNvSpPr>
          <p:nvPr/>
        </p:nvSpPr>
        <p:spPr bwMode="auto">
          <a:xfrm>
            <a:off x="4671120" y="382715"/>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via library: </a:t>
            </a:r>
          </a:p>
          <a:p>
            <a:pPr algn="ctr"/>
            <a:r>
              <a:rPr lang="en-US" altLang="cs-CZ" b="0" dirty="0"/>
              <a:t>browser TLS, PDF sign…</a:t>
            </a:r>
          </a:p>
        </p:txBody>
      </p:sp>
      <p:sp>
        <p:nvSpPr>
          <p:cNvPr id="18" name="AutoShape 15"/>
          <p:cNvSpPr>
            <a:spLocks noChangeArrowheads="1"/>
          </p:cNvSpPr>
          <p:nvPr/>
        </p:nvSpPr>
        <p:spPr bwMode="auto">
          <a:xfrm>
            <a:off x="2356530"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a:t>
            </a:r>
          </a:p>
          <a:p>
            <a:pPr algn="ctr"/>
            <a:r>
              <a:rPr lang="en-US" altLang="cs-CZ" b="0" dirty="0"/>
              <a:t>with direct control:</a:t>
            </a:r>
          </a:p>
          <a:p>
            <a:pPr algn="ctr"/>
            <a:r>
              <a:rPr lang="en-US" altLang="cs-CZ" dirty="0" err="1"/>
              <a:t>GnuPG</a:t>
            </a:r>
            <a:r>
              <a:rPr lang="en-US" altLang="cs-CZ" dirty="0"/>
              <a:t>, </a:t>
            </a:r>
            <a:r>
              <a:rPr lang="en-US" altLang="cs-CZ" dirty="0" err="1"/>
              <a:t>GPShell</a:t>
            </a:r>
            <a:endParaRPr lang="en-US" altLang="cs-CZ" b="0" dirty="0"/>
          </a:p>
        </p:txBody>
      </p:sp>
      <p:grpSp>
        <p:nvGrpSpPr>
          <p:cNvPr id="24" name="Skupina 23"/>
          <p:cNvGrpSpPr/>
          <p:nvPr/>
        </p:nvGrpSpPr>
        <p:grpSpPr>
          <a:xfrm>
            <a:off x="4086882" y="4581129"/>
            <a:ext cx="4198211" cy="2324443"/>
            <a:chOff x="5552511" y="2941498"/>
            <a:chExt cx="2843213" cy="1790700"/>
          </a:xfrm>
        </p:grpSpPr>
        <p:pic>
          <p:nvPicPr>
            <p:cNvPr id="22" name="Picture 14" descr="blank_c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2999657" y="4725145"/>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GSM, PIV, </a:t>
            </a:r>
            <a:r>
              <a:rPr lang="en-US" altLang="cs-CZ" dirty="0" err="1"/>
              <a:t>OpenPGP</a:t>
            </a:r>
            <a:r>
              <a:rPr lang="en-US" altLang="cs-CZ" dirty="0"/>
              <a:t>, ICAO 9303 (BAC/EAC/SAC) </a:t>
            </a:r>
          </a:p>
          <a:p>
            <a:pPr algn="ctr"/>
            <a:r>
              <a:rPr lang="en-US" altLang="cs-CZ" dirty="0" err="1"/>
              <a:t>OpenPlatform</a:t>
            </a:r>
            <a:r>
              <a:rPr lang="en-US" altLang="cs-CZ" dirty="0"/>
              <a:t>, ISO7816-4 </a:t>
            </a:r>
            <a:r>
              <a:rPr lang="en-US" altLang="cs-CZ" dirty="0" err="1"/>
              <a:t>cmds</a:t>
            </a:r>
            <a:r>
              <a:rPr lang="en-US" altLang="cs-CZ" dirty="0"/>
              <a:t>, custom APDU</a:t>
            </a:r>
            <a:endParaRPr lang="cs-CZ" altLang="cs-CZ" b="0" dirty="0"/>
          </a:p>
        </p:txBody>
      </p:sp>
      <p:sp>
        <p:nvSpPr>
          <p:cNvPr id="8" name="AutoShape 20"/>
          <p:cNvSpPr>
            <a:spLocks noChangeArrowheads="1"/>
          </p:cNvSpPr>
          <p:nvPr/>
        </p:nvSpPr>
        <p:spPr bwMode="auto">
          <a:xfrm>
            <a:off x="4295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SC app programming: </a:t>
            </a:r>
          </a:p>
          <a:p>
            <a:pPr algn="ctr"/>
            <a:r>
              <a:rPr lang="en-US" altLang="cs-CZ" dirty="0" err="1"/>
              <a:t>JavaCard</a:t>
            </a:r>
            <a:r>
              <a:rPr lang="en-US" altLang="cs-CZ" dirty="0"/>
              <a:t>, </a:t>
            </a:r>
            <a:r>
              <a:rPr lang="en-US" altLang="cs-CZ" dirty="0" err="1"/>
              <a:t>MultOS</a:t>
            </a:r>
            <a:r>
              <a:rPr lang="en-US" altLang="cs-CZ" dirty="0"/>
              <a:t>, </a:t>
            </a:r>
            <a:r>
              <a:rPr lang="en-US" altLang="cs-CZ"/>
              <a:t>.NET</a:t>
            </a:r>
            <a:endParaRPr lang="cs-CZ" altLang="cs-CZ" b="0" dirty="0"/>
          </a:p>
        </p:txBody>
      </p:sp>
      <p:pic>
        <p:nvPicPr>
          <p:cNvPr id="27" name="Obrázek 26"/>
          <p:cNvPicPr>
            <a:picLocks noChangeAspect="1"/>
          </p:cNvPicPr>
          <p:nvPr/>
        </p:nvPicPr>
        <p:blipFill rotWithShape="1">
          <a:blip r:embed="rId6">
            <a:extLst>
              <a:ext uri="{28A0092B-C50C-407E-A947-70E740481C1C}">
                <a14:useLocalDpi xmlns:a14="http://schemas.microsoft.com/office/drawing/2010/main" val="0"/>
              </a:ext>
            </a:extLst>
          </a:blip>
          <a:srcRect l="2876" t="4851" r="45091" b="50000"/>
          <a:stretch/>
        </p:blipFill>
        <p:spPr>
          <a:xfrm>
            <a:off x="5116366" y="3924411"/>
            <a:ext cx="741033" cy="601215"/>
          </a:xfrm>
          <a:prstGeom prst="rect">
            <a:avLst/>
          </a:prstGeom>
        </p:spPr>
      </p:pic>
      <p:sp>
        <p:nvSpPr>
          <p:cNvPr id="11" name="AutoShape 20"/>
          <p:cNvSpPr>
            <a:spLocks noChangeArrowheads="1"/>
          </p:cNvSpPr>
          <p:nvPr/>
        </p:nvSpPr>
        <p:spPr bwMode="auto">
          <a:xfrm>
            <a:off x="4368900" y="3573016"/>
            <a:ext cx="3527301" cy="1042290"/>
          </a:xfrm>
          <a:prstGeom prst="flowChartAlternateProcess">
            <a:avLst/>
          </a:prstGeom>
          <a:solidFill>
            <a:schemeClr val="accent1">
              <a:alpha val="86000"/>
            </a:schemeClr>
          </a:solidFill>
          <a:ln w="25400">
            <a:solidFill>
              <a:srgbClr val="99CCFF"/>
            </a:solidFill>
            <a:miter lim="800000"/>
            <a:headEnd/>
            <a:tailEnd/>
          </a:ln>
          <a:effectLst/>
        </p:spPr>
        <p:txBody>
          <a:bodyPr wrap="none" anchor="ctr"/>
          <a:lstStyle/>
          <a:p>
            <a:pPr algn="ctr"/>
            <a:r>
              <a:rPr lang="en-US" altLang="cs-CZ" dirty="0"/>
              <a:t>Readers</a:t>
            </a:r>
          </a:p>
          <a:p>
            <a:pPr algn="ctr"/>
            <a:r>
              <a:rPr lang="en-US" altLang="cs-CZ" b="0" dirty="0"/>
              <a:t>Contact: ISO7816-2,3 (T=0/1)</a:t>
            </a:r>
          </a:p>
          <a:p>
            <a:pPr algn="ctr"/>
            <a:r>
              <a:rPr lang="en-US" altLang="cs-CZ" dirty="0"/>
              <a:t>Contactless: ISO 14443 (T=CL)</a:t>
            </a:r>
            <a:endParaRPr lang="cs-CZ" altLang="cs-CZ" b="0" dirty="0"/>
          </a:p>
        </p:txBody>
      </p:sp>
      <p:sp>
        <p:nvSpPr>
          <p:cNvPr id="29" name="AutoShape 17"/>
          <p:cNvSpPr>
            <a:spLocks noChangeArrowheads="1"/>
          </p:cNvSpPr>
          <p:nvPr/>
        </p:nvSpPr>
        <p:spPr bwMode="auto">
          <a:xfrm>
            <a:off x="5591945"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a:t>
            </a:r>
            <a:r>
              <a:rPr lang="en-GB" altLang="cs-CZ" b="0" dirty="0"/>
              <a:t>3</a:t>
            </a:r>
            <a:endParaRPr lang="cs-CZ" altLang="cs-CZ" b="0" dirty="0"/>
          </a:p>
        </p:txBody>
      </p:sp>
      <p:sp>
        <p:nvSpPr>
          <p:cNvPr id="28" name="AutoShape 17"/>
          <p:cNvSpPr>
            <a:spLocks noChangeArrowheads="1"/>
          </p:cNvSpPr>
          <p:nvPr/>
        </p:nvSpPr>
        <p:spPr bwMode="auto">
          <a:xfrm>
            <a:off x="5375451"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2</a:t>
            </a:r>
            <a:endParaRPr lang="cs-CZ" altLang="cs-CZ" b="0" dirty="0"/>
          </a:p>
        </p:txBody>
      </p:sp>
      <p:sp>
        <p:nvSpPr>
          <p:cNvPr id="26" name="AutoShape 17"/>
          <p:cNvSpPr>
            <a:spLocks noChangeArrowheads="1"/>
          </p:cNvSpPr>
          <p:nvPr/>
        </p:nvSpPr>
        <p:spPr bwMode="auto">
          <a:xfrm>
            <a:off x="5042134" y="5542041"/>
            <a:ext cx="1944687" cy="431800"/>
          </a:xfrm>
          <a:prstGeom prst="flowChartAlternateProcess">
            <a:avLst/>
          </a:prstGeom>
          <a:solidFill>
            <a:srgbClr val="00FF00">
              <a:alpha val="83000"/>
            </a:srgbClr>
          </a:solidFill>
          <a:ln w="25400">
            <a:solidFill>
              <a:srgbClr val="333333"/>
            </a:solidFill>
            <a:miter lim="800000"/>
            <a:headEnd/>
            <a:tailEnd/>
          </a:ln>
          <a:effectLst/>
        </p:spPr>
        <p:txBody>
          <a:bodyPr wrap="none" anchor="ctr"/>
          <a:lstStyle/>
          <a:p>
            <a:pPr algn="ctr"/>
            <a:r>
              <a:rPr lang="en-US" altLang="cs-CZ" b="0" dirty="0"/>
              <a:t>Card application 1</a:t>
            </a:r>
            <a:endParaRPr lang="cs-CZ" altLang="cs-CZ" b="0" dirty="0"/>
          </a:p>
        </p:txBody>
      </p:sp>
      <p:sp>
        <p:nvSpPr>
          <p:cNvPr id="2" name="Bublinový popisek s obousměrnou vodorovnou šipkou 1"/>
          <p:cNvSpPr/>
          <p:nvPr/>
        </p:nvSpPr>
        <p:spPr>
          <a:xfrm rot="16200000">
            <a:off x="7482281" y="3591146"/>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APDU packet</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
        <p:nvSpPr>
          <p:cNvPr id="30" name="AutoShape 15">
            <a:extLst>
              <a:ext uri="{FF2B5EF4-FFF2-40B4-BE49-F238E27FC236}">
                <a16:creationId xmlns:a16="http://schemas.microsoft.com/office/drawing/2014/main" id="{A03B3491-DDF6-4560-8462-E3D5BE1E2D9B}"/>
              </a:ext>
            </a:extLst>
          </p:cNvPr>
          <p:cNvSpPr>
            <a:spLocks noChangeArrowheads="1"/>
          </p:cNvSpPr>
          <p:nvPr/>
        </p:nvSpPr>
        <p:spPr bwMode="auto">
          <a:xfrm>
            <a:off x="3575720" y="5196034"/>
            <a:ext cx="6677714" cy="1677772"/>
          </a:xfrm>
          <a:prstGeom prst="flowChartAlternateProcess">
            <a:avLst/>
          </a:prstGeom>
          <a:noFill/>
          <a:ln w="50800">
            <a:solidFill>
              <a:srgbClr val="FF0000"/>
            </a:solidFill>
            <a:miter lim="800000"/>
            <a:headEnd/>
            <a:tailEnd/>
          </a:ln>
          <a:effectLst/>
        </p:spPr>
        <p:txBody>
          <a:bodyPr wrap="none" anchor="ctr"/>
          <a:lstStyle/>
          <a:p>
            <a:pPr algn="r"/>
            <a:r>
              <a:rPr lang="en-US" altLang="cs-CZ" sz="2000" b="1" dirty="0"/>
              <a:t>Our focus today</a:t>
            </a:r>
          </a:p>
        </p:txBody>
      </p:sp>
      <p:sp>
        <p:nvSpPr>
          <p:cNvPr id="31" name="AutoShape 15">
            <a:extLst>
              <a:ext uri="{FF2B5EF4-FFF2-40B4-BE49-F238E27FC236}">
                <a16:creationId xmlns:a16="http://schemas.microsoft.com/office/drawing/2014/main" id="{F5E6523E-3A5F-4A15-A83C-DF2422ED2E47}"/>
              </a:ext>
            </a:extLst>
          </p:cNvPr>
          <p:cNvSpPr>
            <a:spLocks noChangeArrowheads="1"/>
          </p:cNvSpPr>
          <p:nvPr/>
        </p:nvSpPr>
        <p:spPr bwMode="auto">
          <a:xfrm>
            <a:off x="7400910" y="116632"/>
            <a:ext cx="3004924" cy="5202199"/>
          </a:xfrm>
          <a:prstGeom prst="flowChartAlternateProcess">
            <a:avLst/>
          </a:prstGeom>
          <a:noFill/>
          <a:ln w="50800">
            <a:solidFill>
              <a:srgbClr val="FF0000"/>
            </a:solidFill>
            <a:miter lim="800000"/>
            <a:headEnd/>
            <a:tailEnd/>
          </a:ln>
          <a:effectLst/>
        </p:spPr>
        <p:txBody>
          <a:bodyPr wrap="none" anchor="ctr"/>
          <a:lstStyle/>
          <a:p>
            <a:pPr algn="r"/>
            <a:endParaRPr lang="en-US" altLang="cs-CZ" sz="2000" b="1" dirty="0"/>
          </a:p>
        </p:txBody>
      </p:sp>
    </p:spTree>
    <p:custDataLst>
      <p:tags r:id="rId1"/>
    </p:custDataLst>
    <p:extLst>
      <p:ext uri="{BB962C8B-B14F-4D97-AF65-F5344CB8AC3E}">
        <p14:creationId xmlns:p14="http://schemas.microsoft.com/office/powerpoint/2010/main" val="41472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P spid="30" grpId="0" animBg="1"/>
      <p:bldP spid="3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GB" dirty="0"/>
              <a:t>Supplementary materials</a:t>
            </a:r>
          </a:p>
        </p:txBody>
      </p:sp>
      <p:sp>
        <p:nvSpPr>
          <p:cNvPr id="6" name="Zástupný symbol pro text 5"/>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sp>
        <p:nvSpPr>
          <p:cNvPr id="7" name="Zástupný symbol pro číslo snímku 6"/>
          <p:cNvSpPr>
            <a:spLocks noGrp="1"/>
          </p:cNvSpPr>
          <p:nvPr>
            <p:ph type="sldNum" sz="quarter" idx="10"/>
          </p:nvPr>
        </p:nvSpPr>
        <p:spPr/>
        <p:txBody>
          <a:bodyPr/>
          <a:lstStyle/>
          <a:p>
            <a:pPr>
              <a:defRPr/>
            </a:pPr>
            <a:fld id="{50F85801-738D-4AFC-9D72-B567D521F73E}" type="slidenum">
              <a:rPr lang="cs-CZ" smtClean="0"/>
              <a:pPr>
                <a:defRPr/>
              </a:pPr>
              <a:t>90</a:t>
            </a:fld>
            <a:endParaRPr lang="cs-CZ" dirty="0"/>
          </a:p>
        </p:txBody>
      </p:sp>
    </p:spTree>
    <p:extLst>
      <p:ext uri="{BB962C8B-B14F-4D97-AF65-F5344CB8AC3E}">
        <p14:creationId xmlns:p14="http://schemas.microsoft.com/office/powerpoint/2010/main" val="2595398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GB" dirty="0"/>
              <a:t>Quick and dirty start</a:t>
            </a:r>
          </a:p>
        </p:txBody>
      </p:sp>
      <p:sp>
        <p:nvSpPr>
          <p:cNvPr id="7" name="Zástupný symbol pro text 6"/>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91</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2737964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and dirty start – </a:t>
            </a:r>
            <a:r>
              <a:rPr lang="en-GB" dirty="0" err="1"/>
              <a:t>OpenPGP</a:t>
            </a:r>
            <a:r>
              <a:rPr lang="en-GB" dirty="0"/>
              <a:t> applet</a:t>
            </a:r>
          </a:p>
        </p:txBody>
      </p:sp>
      <p:sp>
        <p:nvSpPr>
          <p:cNvPr id="3" name="Content Placeholder 2"/>
          <p:cNvSpPr>
            <a:spLocks noGrp="1"/>
          </p:cNvSpPr>
          <p:nvPr>
            <p:ph idx="1"/>
          </p:nvPr>
        </p:nvSpPr>
        <p:spPr/>
        <p:txBody>
          <a:bodyPr/>
          <a:lstStyle/>
          <a:p>
            <a:pPr marL="514350" indent="-514350">
              <a:buFont typeface="+mj-lt"/>
              <a:buAutoNum type="arabicPeriod"/>
            </a:pPr>
            <a:r>
              <a:rPr lang="en-GB" dirty="0"/>
              <a:t>Get </a:t>
            </a:r>
            <a:r>
              <a:rPr lang="en-GB" dirty="0" err="1"/>
              <a:t>JavaCard</a:t>
            </a:r>
            <a:r>
              <a:rPr lang="en-GB" dirty="0"/>
              <a:t> smart card and reader</a:t>
            </a:r>
          </a:p>
          <a:p>
            <a:pPr marL="514350" indent="-514350">
              <a:buFont typeface="+mj-lt"/>
              <a:buAutoNum type="arabicPeriod"/>
            </a:pPr>
            <a:r>
              <a:rPr lang="en-GB" dirty="0"/>
              <a:t>Install Java SDK and ant build environment</a:t>
            </a:r>
          </a:p>
          <a:p>
            <a:pPr lvl="1"/>
            <a:r>
              <a:rPr lang="en-GB" dirty="0"/>
              <a:t>Don’t forget to set proper paths (</a:t>
            </a:r>
            <a:r>
              <a:rPr lang="en-GB" dirty="0" err="1"/>
              <a:t>javac</a:t>
            </a:r>
            <a:r>
              <a:rPr lang="en-GB" dirty="0"/>
              <a:t>, ant)</a:t>
            </a:r>
          </a:p>
          <a:p>
            <a:pPr marL="514350" indent="-514350">
              <a:buFont typeface="+mj-lt"/>
              <a:buAutoNum type="arabicPeriod"/>
            </a:pPr>
            <a:r>
              <a:rPr lang="en-GB" dirty="0"/>
              <a:t>Download </a:t>
            </a:r>
            <a:r>
              <a:rPr lang="en-GB" dirty="0" err="1"/>
              <a:t>AppletPlayground</a:t>
            </a:r>
            <a:r>
              <a:rPr lang="en-GB" dirty="0"/>
              <a:t> project</a:t>
            </a:r>
          </a:p>
          <a:p>
            <a:pPr lvl="1"/>
            <a:r>
              <a:rPr lang="en-GB" dirty="0">
                <a:hlinkClick r:id="rId2"/>
              </a:rPr>
              <a:t>https://github.com/martinpaljak/AppletPlayground</a:t>
            </a:r>
            <a:endParaRPr lang="en-GB" dirty="0"/>
          </a:p>
          <a:p>
            <a:pPr marL="514350" indent="-514350">
              <a:buFont typeface="+mj-lt"/>
              <a:buAutoNum type="arabicPeriod"/>
            </a:pPr>
            <a:r>
              <a:rPr lang="en-GB" dirty="0"/>
              <a:t>Download </a:t>
            </a:r>
            <a:r>
              <a:rPr lang="en-GB" dirty="0" err="1"/>
              <a:t>GlobalPlatformPro</a:t>
            </a:r>
            <a:r>
              <a:rPr lang="en-GB" dirty="0"/>
              <a:t> uploader</a:t>
            </a:r>
          </a:p>
          <a:p>
            <a:pPr lvl="1"/>
            <a:r>
              <a:rPr lang="en-GB" dirty="0">
                <a:hlinkClick r:id="rId3"/>
              </a:rPr>
              <a:t>https://github.com/martinpaljak/GlobalPlatformPro</a:t>
            </a:r>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92</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pic>
        <p:nvPicPr>
          <p:cNvPr id="6" name="Picture 3" descr="server"/>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Compile and convert applets </a:t>
            </a:r>
          </a:p>
        </p:txBody>
      </p:sp>
      <p:sp>
        <p:nvSpPr>
          <p:cNvPr id="3" name="Content Placeholder 2"/>
          <p:cNvSpPr>
            <a:spLocks noGrp="1"/>
          </p:cNvSpPr>
          <p:nvPr>
            <p:ph idx="1"/>
          </p:nvPr>
        </p:nvSpPr>
        <p:spPr/>
        <p:txBody>
          <a:bodyPr/>
          <a:lstStyle/>
          <a:p>
            <a:r>
              <a:rPr lang="en-GB" dirty="0"/>
              <a:t>&gt; ant toys</a:t>
            </a:r>
          </a:p>
          <a:p>
            <a:pPr lvl="1"/>
            <a:r>
              <a:rPr lang="en-GB" dirty="0"/>
              <a:t>‘toys’ is </a:t>
            </a:r>
            <a:r>
              <a:rPr lang="en-GB" i="1" dirty="0"/>
              <a:t>ant</a:t>
            </a:r>
            <a:r>
              <a:rPr lang="en-GB" dirty="0"/>
              <a:t> build target inside build.xml</a:t>
            </a:r>
          </a:p>
          <a:p>
            <a:pPr lvl="1"/>
            <a:r>
              <a:rPr lang="en-GB" dirty="0"/>
              <a:t>Compiles source with Java compiler (</a:t>
            </a:r>
            <a:r>
              <a:rPr lang="en-GB" dirty="0" err="1"/>
              <a:t>javac</a:t>
            </a:r>
            <a:r>
              <a:rPr lang="en-GB" dirty="0"/>
              <a:t>)</a:t>
            </a:r>
          </a:p>
          <a:p>
            <a:pPr lvl="1"/>
            <a:r>
              <a:rPr lang="en-GB" dirty="0"/>
              <a:t>Convert with </a:t>
            </a:r>
            <a:r>
              <a:rPr lang="en-GB" dirty="0" err="1"/>
              <a:t>javacard</a:t>
            </a:r>
            <a:r>
              <a:rPr lang="en-GB" dirty="0"/>
              <a:t> convertor</a:t>
            </a:r>
          </a:p>
          <a:p>
            <a:r>
              <a:rPr lang="en-GB" dirty="0"/>
              <a:t>(use &gt; ant </a:t>
            </a:r>
            <a:r>
              <a:rPr lang="en-GB" dirty="0" err="1"/>
              <a:t>simpleapplet</a:t>
            </a:r>
            <a:r>
              <a:rPr lang="en-GB" dirty="0"/>
              <a:t> to build only our applet)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93</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pic>
        <p:nvPicPr>
          <p:cNvPr id="6" name="Picture 5"/>
          <p:cNvPicPr>
            <a:picLocks noChangeAspect="1"/>
          </p:cNvPicPr>
          <p:nvPr/>
        </p:nvPicPr>
        <p:blipFill>
          <a:blip r:embed="rId2"/>
          <a:stretch>
            <a:fillRect/>
          </a:stretch>
        </p:blipFill>
        <p:spPr>
          <a:xfrm>
            <a:off x="4079776" y="4061541"/>
            <a:ext cx="6230134" cy="2477169"/>
          </a:xfrm>
          <a:prstGeom prst="rect">
            <a:avLst/>
          </a:prstGeom>
        </p:spPr>
      </p:pic>
      <p:pic>
        <p:nvPicPr>
          <p:cNvPr id="9"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Manage applets on smart card</a:t>
            </a:r>
          </a:p>
        </p:txBody>
      </p:sp>
      <p:sp>
        <p:nvSpPr>
          <p:cNvPr id="3" name="Content Placeholder 2"/>
          <p:cNvSpPr>
            <a:spLocks noGrp="1"/>
          </p:cNvSpPr>
          <p:nvPr>
            <p:ph idx="1"/>
          </p:nvPr>
        </p:nvSpPr>
        <p:spPr/>
        <p:txBody>
          <a:bodyPr/>
          <a:lstStyle/>
          <a:p>
            <a:r>
              <a:rPr lang="en-GB" dirty="0" err="1"/>
              <a:t>GlobalPlatformPro</a:t>
            </a:r>
            <a:r>
              <a:rPr lang="en-GB" dirty="0"/>
              <a:t> tool</a:t>
            </a:r>
          </a:p>
          <a:p>
            <a:pPr lvl="1"/>
            <a:r>
              <a:rPr lang="en-GB" dirty="0"/>
              <a:t>Authenticates against </a:t>
            </a:r>
            <a:r>
              <a:rPr lang="en-GB" dirty="0" err="1"/>
              <a:t>CardManager</a:t>
            </a:r>
            <a:endParaRPr lang="en-GB" dirty="0"/>
          </a:p>
          <a:p>
            <a:pPr lvl="1"/>
            <a:r>
              <a:rPr lang="en-GB" dirty="0"/>
              <a:t>Establish secure channel with CM</a:t>
            </a:r>
          </a:p>
          <a:p>
            <a:pPr lvl="1"/>
            <a:r>
              <a:rPr lang="en-GB" dirty="0"/>
              <a:t>Manage applets (list/upload/delete)</a:t>
            </a:r>
          </a:p>
          <a:p>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94</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2058992" y="3754776"/>
            <a:ext cx="7853432" cy="2554545"/>
          </a:xfrm>
          <a:prstGeom prst="rect">
            <a:avLst/>
          </a:prstGeom>
          <a:noFill/>
        </p:spPr>
        <p:txBody>
          <a:bodyPr wrap="none" rtlCol="0">
            <a:spAutoFit/>
          </a:bodyPr>
          <a:lstStyle/>
          <a:p>
            <a:r>
              <a:rPr lang="en-GB" sz="1600" dirty="0"/>
              <a:t>Auto-detected ISD AID: A000000003000000</a:t>
            </a:r>
          </a:p>
          <a:p>
            <a:r>
              <a:rPr lang="en-GB" sz="1600" dirty="0"/>
              <a:t>Host challenge: BD525E5585006202</a:t>
            </a:r>
          </a:p>
          <a:p>
            <a:r>
              <a:rPr lang="en-GB" sz="1600" dirty="0"/>
              <a:t>Card challenge: 05211C9591C58232</a:t>
            </a:r>
          </a:p>
          <a:p>
            <a:r>
              <a:rPr lang="en-GB" sz="1600" dirty="0"/>
              <a:t>Card reports SCP02 with version 255 keys</a:t>
            </a:r>
          </a:p>
          <a:p>
            <a:r>
              <a:rPr lang="en-GB" sz="1600" dirty="0"/>
              <a:t>Master keys:</a:t>
            </a:r>
          </a:p>
          <a:p>
            <a:r>
              <a:rPr lang="en-GB" sz="1600" dirty="0"/>
              <a:t>Version 0</a:t>
            </a:r>
          </a:p>
          <a:p>
            <a:r>
              <a:rPr lang="en-GB" sz="1600" dirty="0"/>
              <a:t>ENC: Ver:0 ID:0 Type:DES3 Len:16 Value:404142434445464748494A4B4C4D4E4F</a:t>
            </a:r>
          </a:p>
          <a:p>
            <a:r>
              <a:rPr lang="en-GB" sz="1600" dirty="0"/>
              <a:t>MAC: Ver:0 ID:0 Type:DES3 Len:16 Value:404142434445464748494A4B4C4D4E4F</a:t>
            </a:r>
          </a:p>
          <a:p>
            <a:r>
              <a:rPr lang="en-GB" sz="1600" dirty="0"/>
              <a:t>KEK: Ver:0 ID:0 Type:DES3 Len:16 Value:404142434445464748494A4B4C4D4E4F</a:t>
            </a:r>
          </a:p>
          <a:p>
            <a:r>
              <a:rPr lang="en-GB" sz="1600" dirty="0"/>
              <a:t>Sequence counter: 0521</a:t>
            </a:r>
          </a:p>
        </p:txBody>
      </p:sp>
      <p:pic>
        <p:nvPicPr>
          <p:cNvPr id="9"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91974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95</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1775520" y="908721"/>
            <a:ext cx="8712968" cy="5740033"/>
          </a:xfrm>
          <a:prstGeom prst="rect">
            <a:avLst/>
          </a:prstGeom>
          <a:noFill/>
        </p:spPr>
        <p:txBody>
          <a:bodyPr wrap="square" rtlCol="0">
            <a:spAutoFit/>
          </a:bodyPr>
          <a:lstStyle/>
          <a:p>
            <a:r>
              <a:rPr lang="en-GB" sz="2000" dirty="0"/>
              <a:t>&gt;</a:t>
            </a:r>
            <a:r>
              <a:rPr lang="en-GB" sz="2800" dirty="0" err="1"/>
              <a:t>gp</a:t>
            </a:r>
            <a:r>
              <a:rPr lang="en-GB" sz="2800" dirty="0"/>
              <a:t> -list –verbose</a:t>
            </a:r>
          </a:p>
          <a:p>
            <a:endParaRPr lang="en-GB" sz="2000" dirty="0"/>
          </a:p>
          <a:p>
            <a:r>
              <a:rPr lang="en-GB" sz="900" dirty="0"/>
              <a:t>Reader: </a:t>
            </a:r>
            <a:r>
              <a:rPr lang="en-GB" sz="900" dirty="0" err="1"/>
              <a:t>Gemplus</a:t>
            </a:r>
            <a:r>
              <a:rPr lang="en-GB" sz="900" dirty="0"/>
              <a:t> USB </a:t>
            </a:r>
            <a:r>
              <a:rPr lang="en-GB" sz="900" dirty="0" err="1"/>
              <a:t>SmartCard</a:t>
            </a:r>
            <a:r>
              <a:rPr lang="en-GB" sz="900" dirty="0"/>
              <a:t> Reader 0</a:t>
            </a:r>
          </a:p>
          <a:p>
            <a:r>
              <a:rPr lang="en-GB" sz="900" dirty="0"/>
              <a:t>ATR: 3BF81300008131FE454A434F5076323431B7</a:t>
            </a:r>
          </a:p>
          <a:p>
            <a:r>
              <a:rPr lang="en-GB" sz="900" dirty="0"/>
              <a:t>More information about your card:</a:t>
            </a:r>
          </a:p>
          <a:p>
            <a:r>
              <a:rPr lang="en-GB" sz="900" dirty="0"/>
              <a:t>    http://smartcard-atr.appspot.com/parse?ATR=3BF81300008131FE454A434F507632343</a:t>
            </a:r>
          </a:p>
          <a:p>
            <a:r>
              <a:rPr lang="en-GB" sz="900" dirty="0"/>
              <a:t>1B7</a:t>
            </a:r>
          </a:p>
          <a:p>
            <a:endParaRPr lang="en-GB" sz="900" dirty="0"/>
          </a:p>
          <a:p>
            <a:r>
              <a:rPr lang="en-GB" sz="900" dirty="0"/>
              <a:t>Auto-detected ISD AID: A000000003000000</a:t>
            </a:r>
          </a:p>
          <a:p>
            <a:r>
              <a:rPr lang="en-GB" sz="900" dirty="0"/>
              <a:t>Host challenge: 10FFA96848D9EB62</a:t>
            </a:r>
          </a:p>
          <a:p>
            <a:r>
              <a:rPr lang="en-GB" sz="900" dirty="0"/>
              <a:t>Card challenge: 0520E372F35B4818</a:t>
            </a:r>
          </a:p>
          <a:p>
            <a:r>
              <a:rPr lang="en-GB" sz="900" dirty="0"/>
              <a:t>Card reports SCP02 with version 255 keys</a:t>
            </a:r>
          </a:p>
          <a:p>
            <a:r>
              <a:rPr lang="en-GB" sz="900" dirty="0"/>
              <a:t>Master keys:</a:t>
            </a:r>
          </a:p>
          <a:p>
            <a:r>
              <a:rPr lang="en-GB" sz="900" dirty="0"/>
              <a:t>Version 0</a:t>
            </a:r>
          </a:p>
          <a:p>
            <a:r>
              <a:rPr lang="en-GB" sz="900" dirty="0"/>
              <a:t>ENC: Ver:0 ID:0 Type:DES3 Len:16 Value:404142434445464748494A4B4C4D4E4F</a:t>
            </a:r>
          </a:p>
          <a:p>
            <a:r>
              <a:rPr lang="en-GB" sz="900" dirty="0"/>
              <a:t>MAC: Ver:0 ID:0 Type:DES3 Len:16 Value:404142434445464748494A4B4C4D4E4F</a:t>
            </a:r>
          </a:p>
          <a:p>
            <a:r>
              <a:rPr lang="en-GB" sz="900" dirty="0"/>
              <a:t>KEK: Ver:0 ID:0 Type:DES3 Len:16 Value:404142434445464748494A4B4C4D4E4F</a:t>
            </a:r>
          </a:p>
          <a:p>
            <a:r>
              <a:rPr lang="en-GB" sz="900" dirty="0" err="1"/>
              <a:t>Sequnce</a:t>
            </a:r>
            <a:r>
              <a:rPr lang="en-GB" sz="900" dirty="0"/>
              <a:t> counter: 0520</a:t>
            </a:r>
          </a:p>
          <a:p>
            <a:r>
              <a:rPr lang="en-GB" sz="900" dirty="0"/>
              <a:t>Derived session keys:</a:t>
            </a:r>
          </a:p>
          <a:p>
            <a:r>
              <a:rPr lang="en-GB" sz="900" dirty="0"/>
              <a:t>Version 0</a:t>
            </a:r>
          </a:p>
          <a:p>
            <a:r>
              <a:rPr lang="en-GB" sz="900" dirty="0"/>
              <a:t>ENC: Ver:0 ID:0 Type:DES3 Len:16 Value:654E72AAADA31F0A7B5567160DE4C5A7</a:t>
            </a:r>
          </a:p>
          <a:p>
            <a:r>
              <a:rPr lang="en-GB" sz="900" dirty="0"/>
              <a:t>MAC: Ver:0 ID:0 Type:DES3 Len:16 Value:C6883A00AB6E56384B845A5A6F68CA6C</a:t>
            </a:r>
          </a:p>
          <a:p>
            <a:r>
              <a:rPr lang="en-GB" sz="900" dirty="0"/>
              <a:t>KEK: Ver:0 ID:0 Type:DES3 Len:16 Value:3875213C9F2123EB01AA420DC83C18F0</a:t>
            </a:r>
          </a:p>
          <a:p>
            <a:r>
              <a:rPr lang="en-GB" sz="900" dirty="0"/>
              <a:t>Verified card cryptogram: 62CBE443B3F4FB80</a:t>
            </a:r>
          </a:p>
          <a:p>
            <a:r>
              <a:rPr lang="en-GB" sz="900" dirty="0"/>
              <a:t>Calculated host cryptogram: 9AAC671F9B1E0630</a:t>
            </a:r>
          </a:p>
          <a:p>
            <a:r>
              <a:rPr lang="en-GB" sz="1600" b="1" dirty="0"/>
              <a:t>AID: A000000003000000 (|........|)</a:t>
            </a:r>
          </a:p>
          <a:p>
            <a:r>
              <a:rPr lang="en-GB" sz="1600" b="1" dirty="0"/>
              <a:t>     ISD OP_READY: Security Domain, Card lock, Card terminate, Default selected, CVM (PIN) management</a:t>
            </a:r>
          </a:p>
          <a:p>
            <a:endParaRPr lang="en-GB" sz="1600" b="1" dirty="0"/>
          </a:p>
          <a:p>
            <a:r>
              <a:rPr lang="en-GB" sz="1600" b="1" dirty="0"/>
              <a:t>AID: A0000000035350 (|.....SP|)</a:t>
            </a:r>
          </a:p>
          <a:p>
            <a:r>
              <a:rPr lang="en-GB" sz="1600" b="1" dirty="0"/>
              <a:t>     </a:t>
            </a:r>
            <a:r>
              <a:rPr lang="en-GB" sz="1600" b="1" dirty="0" err="1"/>
              <a:t>ExM</a:t>
            </a:r>
            <a:r>
              <a:rPr lang="en-GB" sz="1600" b="1" dirty="0"/>
              <a:t> LOADED: (none)</a:t>
            </a:r>
          </a:p>
          <a:p>
            <a:r>
              <a:rPr lang="en-GB" sz="1600" b="1" dirty="0"/>
              <a:t>     A000000003535041 (|.....SPA|)</a:t>
            </a:r>
          </a:p>
        </p:txBody>
      </p:sp>
      <p:pic>
        <p:nvPicPr>
          <p:cNvPr id="9"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849" y="356271"/>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26942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Upload applet to smart card</a:t>
            </a:r>
          </a:p>
        </p:txBody>
      </p:sp>
      <p:sp>
        <p:nvSpPr>
          <p:cNvPr id="3" name="Content Placeholder 2"/>
          <p:cNvSpPr>
            <a:spLocks noGrp="1"/>
          </p:cNvSpPr>
          <p:nvPr>
            <p:ph idx="1"/>
          </p:nvPr>
        </p:nvSpPr>
        <p:spPr/>
        <p:txBody>
          <a:bodyPr/>
          <a:lstStyle/>
          <a:p>
            <a:r>
              <a:rPr lang="en-GB" dirty="0"/>
              <a:t>(already converted applet *.cap is assumed)</a:t>
            </a:r>
          </a:p>
          <a:p>
            <a:r>
              <a:rPr lang="en-GB" dirty="0"/>
              <a:t>&gt; </a:t>
            </a:r>
            <a:r>
              <a:rPr lang="en-GB" dirty="0" err="1"/>
              <a:t>gp</a:t>
            </a:r>
            <a:r>
              <a:rPr lang="en-GB" dirty="0"/>
              <a:t> --</a:t>
            </a:r>
            <a:r>
              <a:rPr lang="en-GB" dirty="0" err="1"/>
              <a:t>instal</a:t>
            </a:r>
            <a:r>
              <a:rPr lang="en-GB" dirty="0"/>
              <a:t> </a:t>
            </a:r>
            <a:r>
              <a:rPr lang="en-GB" dirty="0" err="1"/>
              <a:t>OpenPGPApplet.cap</a:t>
            </a:r>
            <a:r>
              <a:rPr lang="en-GB" dirty="0"/>
              <a:t> –verbose</a:t>
            </a:r>
          </a:p>
          <a:p>
            <a:endParaRPr lang="en-GB" dirty="0"/>
          </a:p>
          <a:p>
            <a:endParaRPr lang="en-GB" dirty="0"/>
          </a:p>
          <a:p>
            <a:endParaRPr lang="en-GB" dirty="0"/>
          </a:p>
          <a:p>
            <a:endParaRPr lang="en-GB" dirty="0"/>
          </a:p>
          <a:p>
            <a:endParaRPr lang="en-GB" dirty="0"/>
          </a:p>
          <a:p>
            <a:endParaRPr lang="en-GB" dirty="0"/>
          </a:p>
          <a:p>
            <a:r>
              <a:rPr lang="en-GB" dirty="0"/>
              <a:t>Hint: test with </a:t>
            </a:r>
            <a:r>
              <a:rPr lang="en-GB" dirty="0" err="1"/>
              <a:t>gpg</a:t>
            </a:r>
            <a:r>
              <a:rPr lang="en-GB" dirty="0"/>
              <a:t> --card-edit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96</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1595674" y="2996952"/>
            <a:ext cx="9252854" cy="2862322"/>
          </a:xfrm>
          <a:prstGeom prst="rect">
            <a:avLst/>
          </a:prstGeom>
          <a:noFill/>
        </p:spPr>
        <p:txBody>
          <a:bodyPr wrap="none" rtlCol="0">
            <a:spAutoFit/>
          </a:bodyPr>
          <a:lstStyle/>
          <a:p>
            <a:r>
              <a:rPr lang="en-GB" sz="2000" dirty="0"/>
              <a:t>CAP file (v2.1) generated on Sat Oct 03 15:13:58 CEST 2015</a:t>
            </a:r>
          </a:p>
          <a:p>
            <a:r>
              <a:rPr lang="en-GB" sz="2000" dirty="0"/>
              <a:t>By Sun Microsystems Inc. converter 1.3 with JDK 1.8.0_60 (Oracle Corporation)</a:t>
            </a:r>
          </a:p>
          <a:p>
            <a:r>
              <a:rPr lang="en-GB" sz="2000" dirty="0"/>
              <a:t>Package: </a:t>
            </a:r>
            <a:r>
              <a:rPr lang="en-GB" sz="2000" dirty="0" err="1"/>
              <a:t>openpgpcard</a:t>
            </a:r>
            <a:r>
              <a:rPr lang="en-GB" sz="2000" dirty="0"/>
              <a:t> v0.0 with AID D27600012401</a:t>
            </a:r>
          </a:p>
          <a:p>
            <a:r>
              <a:rPr lang="en-GB" sz="2000" dirty="0"/>
              <a:t>Applet: </a:t>
            </a:r>
            <a:r>
              <a:rPr lang="en-GB" sz="2000" dirty="0" err="1"/>
              <a:t>OpenPGPApplet</a:t>
            </a:r>
            <a:r>
              <a:rPr lang="en-GB" sz="2000" dirty="0"/>
              <a:t> with AID D2760001240102000000000000010000</a:t>
            </a:r>
          </a:p>
          <a:p>
            <a:r>
              <a:rPr lang="en-GB" sz="2000" dirty="0"/>
              <a:t>Import: A0000000620101 v1.3</a:t>
            </a:r>
          </a:p>
          <a:p>
            <a:r>
              <a:rPr lang="en-GB" sz="2000" dirty="0"/>
              <a:t>Import: A0000000620201 v1.3</a:t>
            </a:r>
          </a:p>
          <a:p>
            <a:r>
              <a:rPr lang="en-GB" sz="2000" dirty="0"/>
              <a:t>Import: A0000000620102 v1.3</a:t>
            </a:r>
          </a:p>
          <a:p>
            <a:r>
              <a:rPr lang="en-GB" sz="2000" dirty="0"/>
              <a:t>Import: A0000000620001 v1.0</a:t>
            </a:r>
          </a:p>
          <a:p>
            <a:r>
              <a:rPr lang="en-GB" sz="2000" dirty="0"/>
              <a:t>Cap loaded</a:t>
            </a:r>
          </a:p>
        </p:txBody>
      </p:sp>
      <p:pic>
        <p:nvPicPr>
          <p:cNvPr id="7"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574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OpenPlatform</a:t>
            </a:r>
            <a:r>
              <a:rPr lang="en-US" dirty="0"/>
              <a:t> Package/applet upload </a:t>
            </a:r>
            <a:endParaRPr lang="cs-CZ" dirty="0"/>
          </a:p>
        </p:txBody>
      </p:sp>
      <p:sp>
        <p:nvSpPr>
          <p:cNvPr id="3" name="Zástupný symbol pro obsah 2"/>
          <p:cNvSpPr>
            <a:spLocks noGrp="1"/>
          </p:cNvSpPr>
          <p:nvPr>
            <p:ph idx="1"/>
          </p:nvPr>
        </p:nvSpPr>
        <p:spPr/>
        <p:txBody>
          <a:bodyPr/>
          <a:lstStyle/>
          <a:p>
            <a:pPr marL="514350" indent="-514350">
              <a:buFont typeface="+mj-lt"/>
              <a:buAutoNum type="alphaUcPeriod"/>
            </a:pPr>
            <a:r>
              <a:rPr lang="en-US" dirty="0"/>
              <a:t>Security domain selection</a:t>
            </a:r>
          </a:p>
          <a:p>
            <a:pPr marL="514350" indent="-514350">
              <a:buFont typeface="+mj-lt"/>
              <a:buAutoNum type="alphaUcPeriod"/>
            </a:pPr>
            <a:r>
              <a:rPr lang="en-US" dirty="0"/>
              <a:t>Secure channel establishment – security domain</a:t>
            </a:r>
            <a:endParaRPr lang="cs-CZ" dirty="0"/>
          </a:p>
          <a:p>
            <a:pPr marL="514350" indent="-514350">
              <a:buFont typeface="+mj-lt"/>
              <a:buAutoNum type="alphaUcPeriod"/>
            </a:pPr>
            <a:r>
              <a:rPr lang="en-US" dirty="0"/>
              <a:t>Package upload</a:t>
            </a:r>
          </a:p>
          <a:p>
            <a:pPr lvl="1"/>
            <a:r>
              <a:rPr lang="en-US" dirty="0"/>
              <a:t>Local upload in trusted environment</a:t>
            </a:r>
          </a:p>
          <a:p>
            <a:pPr lvl="1"/>
            <a:r>
              <a:rPr lang="en-US" dirty="0"/>
              <a:t>Remote upload with relayed secure channel </a:t>
            </a:r>
          </a:p>
          <a:p>
            <a:pPr marL="514350" indent="-514350">
              <a:buFont typeface="+mj-lt"/>
              <a:buAutoNum type="alphaUcPeriod"/>
            </a:pPr>
            <a:r>
              <a:rPr lang="en-US" dirty="0"/>
              <a:t>Applet installation</a:t>
            </a:r>
          </a:p>
          <a:p>
            <a:pPr lvl="1"/>
            <a:r>
              <a:rPr lang="en-US" dirty="0"/>
              <a:t>Separate instance from package binary with unique AID</a:t>
            </a:r>
          </a:p>
          <a:p>
            <a:pPr lvl="1"/>
            <a:r>
              <a:rPr lang="en-US" dirty="0"/>
              <a:t>Applet privileges and other parameters passed</a:t>
            </a:r>
          </a:p>
          <a:p>
            <a:pPr lvl="1"/>
            <a:r>
              <a:rPr lang="en-US" dirty="0"/>
              <a:t>Applet specific installation data passed</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97</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72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Communicate with smart card </a:t>
            </a:r>
          </a:p>
        </p:txBody>
      </p:sp>
      <p:sp>
        <p:nvSpPr>
          <p:cNvPr id="3" name="Content Placeholder 2"/>
          <p:cNvSpPr>
            <a:spLocks noGrp="1"/>
          </p:cNvSpPr>
          <p:nvPr>
            <p:ph idx="1"/>
          </p:nvPr>
        </p:nvSpPr>
        <p:spPr/>
        <p:txBody>
          <a:bodyPr/>
          <a:lstStyle/>
          <a:p>
            <a:r>
              <a:rPr lang="en-GB" dirty="0"/>
              <a:t>&gt; </a:t>
            </a:r>
            <a:r>
              <a:rPr lang="en-GB" dirty="0" err="1"/>
              <a:t>gp</a:t>
            </a:r>
            <a:r>
              <a:rPr lang="en-GB" dirty="0"/>
              <a:t> --</a:t>
            </a:r>
            <a:r>
              <a:rPr lang="en-GB" dirty="0" err="1"/>
              <a:t>apdu</a:t>
            </a:r>
            <a:r>
              <a:rPr lang="en-GB" dirty="0"/>
              <a:t>  </a:t>
            </a:r>
            <a:r>
              <a:rPr lang="en-GB" dirty="0" err="1"/>
              <a:t>apdu_in_hex</a:t>
            </a:r>
            <a:r>
              <a:rPr lang="en-GB" dirty="0"/>
              <a:t> --debug</a:t>
            </a:r>
          </a:p>
          <a:p>
            <a:r>
              <a:rPr lang="en-GB" dirty="0"/>
              <a:t>Example for SimpleApplet.java</a:t>
            </a:r>
          </a:p>
          <a:p>
            <a:pPr lvl="1"/>
            <a:r>
              <a:rPr lang="en-GB" dirty="0" err="1"/>
              <a:t>gp</a:t>
            </a:r>
            <a:r>
              <a:rPr lang="en-GB" dirty="0"/>
              <a:t> –-</a:t>
            </a:r>
            <a:r>
              <a:rPr lang="en-GB" dirty="0" err="1"/>
              <a:t>apdu</a:t>
            </a:r>
            <a:r>
              <a:rPr lang="en-GB" dirty="0"/>
              <a:t> B0541000 -d (generate random numbers)</a:t>
            </a:r>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98</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1703513" y="3444676"/>
            <a:ext cx="8637877" cy="2000548"/>
          </a:xfrm>
          <a:prstGeom prst="rect">
            <a:avLst/>
          </a:prstGeom>
          <a:noFill/>
        </p:spPr>
        <p:txBody>
          <a:bodyPr wrap="none" rtlCol="0">
            <a:spAutoFit/>
          </a:bodyPr>
          <a:lstStyle/>
          <a:p>
            <a:r>
              <a:rPr lang="en-GB" dirty="0"/>
              <a:t>&gt;gp --</a:t>
            </a:r>
            <a:r>
              <a:rPr lang="en-GB" dirty="0" err="1"/>
              <a:t>apdu</a:t>
            </a:r>
            <a:r>
              <a:rPr lang="en-GB" dirty="0"/>
              <a:t> B0541000 -d</a:t>
            </a:r>
          </a:p>
          <a:p>
            <a:r>
              <a:rPr lang="en-GB" dirty="0"/>
              <a:t>[*] </a:t>
            </a:r>
            <a:r>
              <a:rPr lang="en-GB" dirty="0" err="1"/>
              <a:t>Gemplus</a:t>
            </a:r>
            <a:r>
              <a:rPr lang="en-GB" dirty="0"/>
              <a:t> USB </a:t>
            </a:r>
            <a:r>
              <a:rPr lang="en-GB" dirty="0" err="1"/>
              <a:t>SmartCard</a:t>
            </a:r>
            <a:r>
              <a:rPr lang="en-GB" dirty="0"/>
              <a:t> Reader 0</a:t>
            </a:r>
          </a:p>
          <a:p>
            <a:r>
              <a:rPr lang="en-GB" sz="1600" dirty="0" err="1"/>
              <a:t>SCardConnect</a:t>
            </a:r>
            <a:r>
              <a:rPr lang="en-GB" sz="1600" dirty="0"/>
              <a:t>("</a:t>
            </a:r>
            <a:r>
              <a:rPr lang="en-GB" sz="1600" dirty="0" err="1"/>
              <a:t>Gemplus</a:t>
            </a:r>
            <a:r>
              <a:rPr lang="en-GB" sz="1600" dirty="0"/>
              <a:t> USB </a:t>
            </a:r>
            <a:r>
              <a:rPr lang="en-GB" sz="1600" dirty="0" err="1"/>
              <a:t>SmartCard</a:t>
            </a:r>
            <a:r>
              <a:rPr lang="en-GB" sz="1600" dirty="0"/>
              <a:t> Reader 0", T=*) -&gt; T=1, 3BF81300008131FE454A</a:t>
            </a:r>
          </a:p>
          <a:p>
            <a:r>
              <a:rPr lang="en-GB" sz="1600" dirty="0"/>
              <a:t>434F5076323431B7</a:t>
            </a:r>
          </a:p>
          <a:p>
            <a:r>
              <a:rPr lang="en-GB" sz="1600" dirty="0" err="1"/>
              <a:t>SCardBeginTransaction</a:t>
            </a:r>
            <a:r>
              <a:rPr lang="en-GB" sz="1600" dirty="0"/>
              <a:t>("</a:t>
            </a:r>
            <a:r>
              <a:rPr lang="en-GB" sz="1600" dirty="0" err="1"/>
              <a:t>Gemplus</a:t>
            </a:r>
            <a:r>
              <a:rPr lang="en-GB" sz="1600" dirty="0"/>
              <a:t> USB </a:t>
            </a:r>
            <a:r>
              <a:rPr lang="en-GB" sz="1600" dirty="0" err="1"/>
              <a:t>SmartCard</a:t>
            </a:r>
            <a:r>
              <a:rPr lang="en-GB" sz="1600" dirty="0"/>
              <a:t> Reader 0")</a:t>
            </a:r>
          </a:p>
          <a:p>
            <a:r>
              <a:rPr lang="en-GB" sz="2000" b="1" dirty="0"/>
              <a:t>A&gt;&gt; T=1 (4+0000) B0541000</a:t>
            </a:r>
          </a:p>
          <a:p>
            <a:r>
              <a:rPr lang="en-GB" sz="2000" b="1" dirty="0"/>
              <a:t>A&lt;&lt; (0016+2) (32ms) 801D52307393AC0AB1CC242F6905B7C5 9000</a:t>
            </a:r>
          </a:p>
        </p:txBody>
      </p:sp>
      <p:pic>
        <p:nvPicPr>
          <p:cNvPr id="7"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06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Delete applet</a:t>
            </a:r>
          </a:p>
        </p:txBody>
      </p:sp>
      <p:sp>
        <p:nvSpPr>
          <p:cNvPr id="3" name="Content Placeholder 2"/>
          <p:cNvSpPr>
            <a:spLocks noGrp="1"/>
          </p:cNvSpPr>
          <p:nvPr>
            <p:ph idx="1"/>
          </p:nvPr>
        </p:nvSpPr>
        <p:spPr/>
        <p:txBody>
          <a:bodyPr/>
          <a:lstStyle/>
          <a:p>
            <a:r>
              <a:rPr lang="en-GB" dirty="0"/>
              <a:t>&gt; </a:t>
            </a:r>
            <a:r>
              <a:rPr lang="en-GB" dirty="0" err="1"/>
              <a:t>gp</a:t>
            </a:r>
            <a:r>
              <a:rPr lang="en-GB" dirty="0"/>
              <a:t> --delete D27600012401 --</a:t>
            </a:r>
            <a:r>
              <a:rPr lang="en-GB" dirty="0" err="1"/>
              <a:t>deletedeps</a:t>
            </a:r>
            <a:endParaRPr lang="en-GB" dirty="0"/>
          </a:p>
          <a:p>
            <a:endParaRPr lang="en-GB" dirty="0"/>
          </a:p>
          <a:p>
            <a:r>
              <a:rPr lang="en-GB" dirty="0"/>
              <a:t>(Verify that applet was deleted by </a:t>
            </a:r>
            <a:r>
              <a:rPr lang="en-GB" dirty="0" err="1"/>
              <a:t>gp</a:t>
            </a:r>
            <a:r>
              <a:rPr lang="en-GB" dirty="0"/>
              <a:t> –list)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99</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7720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2|23.8|72.4"/>
</p:tagLst>
</file>

<file path=ppt/tags/tag10.xml><?xml version="1.0" encoding="utf-8"?>
<p:tagLst xmlns:a="http://schemas.openxmlformats.org/drawingml/2006/main" xmlns:r="http://schemas.openxmlformats.org/officeDocument/2006/relationships" xmlns:p="http://schemas.openxmlformats.org/presentationml/2006/main">
  <p:tag name="TIMING" val="|47|50.3"/>
</p:tagLst>
</file>

<file path=ppt/tags/tag11.xml><?xml version="1.0" encoding="utf-8"?>
<p:tagLst xmlns:a="http://schemas.openxmlformats.org/drawingml/2006/main" xmlns:r="http://schemas.openxmlformats.org/officeDocument/2006/relationships" xmlns:p="http://schemas.openxmlformats.org/presentationml/2006/main">
  <p:tag name="TIMING" val="|64.1|30.1|21.8|15.2|15.2|33.2|16.4|33.3"/>
</p:tagLst>
</file>

<file path=ppt/tags/tag12.xml><?xml version="1.0" encoding="utf-8"?>
<p:tagLst xmlns:a="http://schemas.openxmlformats.org/drawingml/2006/main" xmlns:r="http://schemas.openxmlformats.org/officeDocument/2006/relationships" xmlns:p="http://schemas.openxmlformats.org/presentationml/2006/main">
  <p:tag name="TIMING" val="|26.3|40.4"/>
</p:tagLst>
</file>

<file path=ppt/tags/tag13.xml><?xml version="1.0" encoding="utf-8"?>
<p:tagLst xmlns:a="http://schemas.openxmlformats.org/drawingml/2006/main" xmlns:r="http://schemas.openxmlformats.org/officeDocument/2006/relationships" xmlns:p="http://schemas.openxmlformats.org/presentationml/2006/main">
  <p:tag name="TIMING" val="|198.8|1.1|0.4|0.8|0.6"/>
</p:tagLst>
</file>

<file path=ppt/tags/tag14.xml><?xml version="1.0" encoding="utf-8"?>
<p:tagLst xmlns:a="http://schemas.openxmlformats.org/drawingml/2006/main" xmlns:r="http://schemas.openxmlformats.org/officeDocument/2006/relationships" xmlns:p="http://schemas.openxmlformats.org/presentationml/2006/main">
  <p:tag name="TIMING" val="|5.4|13|27.3|28.1|18.2|19.1|53.4"/>
</p:tagLst>
</file>

<file path=ppt/tags/tag15.xml><?xml version="1.0" encoding="utf-8"?>
<p:tagLst xmlns:a="http://schemas.openxmlformats.org/drawingml/2006/main" xmlns:r="http://schemas.openxmlformats.org/officeDocument/2006/relationships" xmlns:p="http://schemas.openxmlformats.org/presentationml/2006/main">
  <p:tag name="TIMING" val="|59.5|45.9|30.5|56.4|48.2"/>
</p:tagLst>
</file>

<file path=ppt/tags/tag16.xml><?xml version="1.0" encoding="utf-8"?>
<p:tagLst xmlns:a="http://schemas.openxmlformats.org/drawingml/2006/main" xmlns:r="http://schemas.openxmlformats.org/officeDocument/2006/relationships" xmlns:p="http://schemas.openxmlformats.org/presentationml/2006/main">
  <p:tag name="TIMING" val="|64.8"/>
</p:tagLst>
</file>

<file path=ppt/tags/tag17.xml><?xml version="1.0" encoding="utf-8"?>
<p:tagLst xmlns:a="http://schemas.openxmlformats.org/drawingml/2006/main" xmlns:r="http://schemas.openxmlformats.org/officeDocument/2006/relationships" xmlns:p="http://schemas.openxmlformats.org/presentationml/2006/main">
  <p:tag name="TIMING" val="|69.7|18.8"/>
</p:tagLst>
</file>

<file path=ppt/tags/tag18.xml><?xml version="1.0" encoding="utf-8"?>
<p:tagLst xmlns:a="http://schemas.openxmlformats.org/drawingml/2006/main" xmlns:r="http://schemas.openxmlformats.org/officeDocument/2006/relationships" xmlns:p="http://schemas.openxmlformats.org/presentationml/2006/main">
  <p:tag name="TIMING" val="|24.5|12.8"/>
</p:tagLst>
</file>

<file path=ppt/tags/tag19.xml><?xml version="1.0" encoding="utf-8"?>
<p:tagLst xmlns:a="http://schemas.openxmlformats.org/drawingml/2006/main" xmlns:r="http://schemas.openxmlformats.org/officeDocument/2006/relationships" xmlns:p="http://schemas.openxmlformats.org/presentationml/2006/main">
  <p:tag name="TIMING" val="|57.9"/>
</p:tagLst>
</file>

<file path=ppt/tags/tag2.xml><?xml version="1.0" encoding="utf-8"?>
<p:tagLst xmlns:a="http://schemas.openxmlformats.org/drawingml/2006/main" xmlns:r="http://schemas.openxmlformats.org/officeDocument/2006/relationships" xmlns:p="http://schemas.openxmlformats.org/presentationml/2006/main">
  <p:tag name="TIMING" val="|43.4|31.3|32.3|33.9|10.3|27.3|17.2|30.7|27.6|15.5|24.9"/>
</p:tagLst>
</file>

<file path=ppt/tags/tag20.xml><?xml version="1.0" encoding="utf-8"?>
<p:tagLst xmlns:a="http://schemas.openxmlformats.org/drawingml/2006/main" xmlns:r="http://schemas.openxmlformats.org/officeDocument/2006/relationships" xmlns:p="http://schemas.openxmlformats.org/presentationml/2006/main">
  <p:tag name="TIMING" val="|29.5|11.3"/>
</p:tagLst>
</file>

<file path=ppt/tags/tag21.xml><?xml version="1.0" encoding="utf-8"?>
<p:tagLst xmlns:a="http://schemas.openxmlformats.org/drawingml/2006/main" xmlns:r="http://schemas.openxmlformats.org/officeDocument/2006/relationships" xmlns:p="http://schemas.openxmlformats.org/presentationml/2006/main">
  <p:tag name="TIMING" val="|3.7|0.5|0.2|0.2"/>
</p:tagLst>
</file>

<file path=ppt/tags/tag22.xml><?xml version="1.0" encoding="utf-8"?>
<p:tagLst xmlns:a="http://schemas.openxmlformats.org/drawingml/2006/main" xmlns:r="http://schemas.openxmlformats.org/officeDocument/2006/relationships" xmlns:p="http://schemas.openxmlformats.org/presentationml/2006/main">
  <p:tag name="TIMING" val="|20.2"/>
</p:tagLst>
</file>

<file path=ppt/tags/tag23.xml><?xml version="1.0" encoding="utf-8"?>
<p:tagLst xmlns:a="http://schemas.openxmlformats.org/drawingml/2006/main" xmlns:r="http://schemas.openxmlformats.org/officeDocument/2006/relationships" xmlns:p="http://schemas.openxmlformats.org/presentationml/2006/main">
  <p:tag name="TIMING" val="|40|26.4"/>
</p:tagLst>
</file>

<file path=ppt/tags/tag24.xml><?xml version="1.0" encoding="utf-8"?>
<p:tagLst xmlns:a="http://schemas.openxmlformats.org/drawingml/2006/main" xmlns:r="http://schemas.openxmlformats.org/officeDocument/2006/relationships" xmlns:p="http://schemas.openxmlformats.org/presentationml/2006/main">
  <p:tag name="TIMING" val="|19.7|12.2|23.4|15.7"/>
</p:tagLst>
</file>

<file path=ppt/tags/tag25.xml><?xml version="1.0" encoding="utf-8"?>
<p:tagLst xmlns:a="http://schemas.openxmlformats.org/drawingml/2006/main" xmlns:r="http://schemas.openxmlformats.org/officeDocument/2006/relationships" xmlns:p="http://schemas.openxmlformats.org/presentationml/2006/main">
  <p:tag name="TIMING" val="|103.9|0.5|0.2"/>
</p:tagLst>
</file>

<file path=ppt/tags/tag26.xml><?xml version="1.0" encoding="utf-8"?>
<p:tagLst xmlns:a="http://schemas.openxmlformats.org/drawingml/2006/main" xmlns:r="http://schemas.openxmlformats.org/officeDocument/2006/relationships" xmlns:p="http://schemas.openxmlformats.org/presentationml/2006/main">
  <p:tag name="TIMING" val="|29.3|12.3"/>
</p:tagLst>
</file>

<file path=ppt/tags/tag27.xml><?xml version="1.0" encoding="utf-8"?>
<p:tagLst xmlns:a="http://schemas.openxmlformats.org/drawingml/2006/main" xmlns:r="http://schemas.openxmlformats.org/officeDocument/2006/relationships" xmlns:p="http://schemas.openxmlformats.org/presentationml/2006/main">
  <p:tag name="TIMING" val="|36.2|21.8"/>
</p:tagLst>
</file>

<file path=ppt/tags/tag28.xml><?xml version="1.0" encoding="utf-8"?>
<p:tagLst xmlns:a="http://schemas.openxmlformats.org/drawingml/2006/main" xmlns:r="http://schemas.openxmlformats.org/officeDocument/2006/relationships" xmlns:p="http://schemas.openxmlformats.org/presentationml/2006/main">
  <p:tag name="TIMING" val="|1.6|0.3|0.2|0.2|0.4"/>
</p:tagLst>
</file>

<file path=ppt/tags/tag29.xml><?xml version="1.0" encoding="utf-8"?>
<p:tagLst xmlns:a="http://schemas.openxmlformats.org/drawingml/2006/main" xmlns:r="http://schemas.openxmlformats.org/officeDocument/2006/relationships" xmlns:p="http://schemas.openxmlformats.org/presentationml/2006/main">
  <p:tag name="TIMING" val="|37.1|11.4|24.7"/>
</p:tagLst>
</file>

<file path=ppt/tags/tag3.xml><?xml version="1.0" encoding="utf-8"?>
<p:tagLst xmlns:a="http://schemas.openxmlformats.org/drawingml/2006/main" xmlns:r="http://schemas.openxmlformats.org/officeDocument/2006/relationships" xmlns:p="http://schemas.openxmlformats.org/presentationml/2006/main">
  <p:tag name="TIMING" val="|22.9|9.4|9.5|9.3|16.8"/>
</p:tagLst>
</file>

<file path=ppt/tags/tag30.xml><?xml version="1.0" encoding="utf-8"?>
<p:tagLst xmlns:a="http://schemas.openxmlformats.org/drawingml/2006/main" xmlns:r="http://schemas.openxmlformats.org/officeDocument/2006/relationships" xmlns:p="http://schemas.openxmlformats.org/presentationml/2006/main">
  <p:tag name="TIMING" val="|15.2|27.7"/>
</p:tagLst>
</file>

<file path=ppt/tags/tag31.xml><?xml version="1.0" encoding="utf-8"?>
<p:tagLst xmlns:a="http://schemas.openxmlformats.org/drawingml/2006/main" xmlns:r="http://schemas.openxmlformats.org/officeDocument/2006/relationships" xmlns:p="http://schemas.openxmlformats.org/presentationml/2006/main">
  <p:tag name="TIMING" val="|25.7|14.6"/>
</p:tagLst>
</file>

<file path=ppt/tags/tag32.xml><?xml version="1.0" encoding="utf-8"?>
<p:tagLst xmlns:a="http://schemas.openxmlformats.org/drawingml/2006/main" xmlns:r="http://schemas.openxmlformats.org/officeDocument/2006/relationships" xmlns:p="http://schemas.openxmlformats.org/presentationml/2006/main">
  <p:tag name="TIMING" val="|66.5|27.8"/>
</p:tagLst>
</file>

<file path=ppt/tags/tag33.xml><?xml version="1.0" encoding="utf-8"?>
<p:tagLst xmlns:a="http://schemas.openxmlformats.org/drawingml/2006/main" xmlns:r="http://schemas.openxmlformats.org/officeDocument/2006/relationships" xmlns:p="http://schemas.openxmlformats.org/presentationml/2006/main">
  <p:tag name="TIMING" val="|27.5"/>
</p:tagLst>
</file>

<file path=ppt/tags/tag34.xml><?xml version="1.0" encoding="utf-8"?>
<p:tagLst xmlns:a="http://schemas.openxmlformats.org/drawingml/2006/main" xmlns:r="http://schemas.openxmlformats.org/officeDocument/2006/relationships" xmlns:p="http://schemas.openxmlformats.org/presentationml/2006/main">
  <p:tag name="TIMING" val="|32.7"/>
</p:tagLst>
</file>

<file path=ppt/tags/tag35.xml><?xml version="1.0" encoding="utf-8"?>
<p:tagLst xmlns:a="http://schemas.openxmlformats.org/drawingml/2006/main" xmlns:r="http://schemas.openxmlformats.org/officeDocument/2006/relationships" xmlns:p="http://schemas.openxmlformats.org/presentationml/2006/main">
  <p:tag name="TIMING" val="|6.4|29"/>
</p:tagLst>
</file>

<file path=ppt/tags/tag36.xml><?xml version="1.0" encoding="utf-8"?>
<p:tagLst xmlns:a="http://schemas.openxmlformats.org/drawingml/2006/main" xmlns:r="http://schemas.openxmlformats.org/officeDocument/2006/relationships" xmlns:p="http://schemas.openxmlformats.org/presentationml/2006/main">
  <p:tag name="TIMING" val="|7.7|18.2|6.7|9.1"/>
</p:tagLst>
</file>

<file path=ppt/tags/tag37.xml><?xml version="1.0" encoding="utf-8"?>
<p:tagLst xmlns:a="http://schemas.openxmlformats.org/drawingml/2006/main" xmlns:r="http://schemas.openxmlformats.org/officeDocument/2006/relationships" xmlns:p="http://schemas.openxmlformats.org/presentationml/2006/main">
  <p:tag name="TIMING" val="|27.6|28.5"/>
</p:tagLst>
</file>

<file path=ppt/tags/tag38.xml><?xml version="1.0" encoding="utf-8"?>
<p:tagLst xmlns:a="http://schemas.openxmlformats.org/drawingml/2006/main" xmlns:r="http://schemas.openxmlformats.org/officeDocument/2006/relationships" xmlns:p="http://schemas.openxmlformats.org/presentationml/2006/main">
  <p:tag name="TIMING" val="|36.2|21.8"/>
</p:tagLst>
</file>

<file path=ppt/tags/tag4.xml><?xml version="1.0" encoding="utf-8"?>
<p:tagLst xmlns:a="http://schemas.openxmlformats.org/drawingml/2006/main" xmlns:r="http://schemas.openxmlformats.org/officeDocument/2006/relationships" xmlns:p="http://schemas.openxmlformats.org/presentationml/2006/main">
  <p:tag name="TIMING" val="|13.9|67.1|30.3|43.2|40.8|56.6|46.4|12.4|71|11.7|14"/>
</p:tagLst>
</file>

<file path=ppt/tags/tag5.xml><?xml version="1.0" encoding="utf-8"?>
<p:tagLst xmlns:a="http://schemas.openxmlformats.org/drawingml/2006/main" xmlns:r="http://schemas.openxmlformats.org/officeDocument/2006/relationships" xmlns:p="http://schemas.openxmlformats.org/presentationml/2006/main">
  <p:tag name="TIMING" val="|28.2|91.4|92.1"/>
</p:tagLst>
</file>

<file path=ppt/tags/tag6.xml><?xml version="1.0" encoding="utf-8"?>
<p:tagLst xmlns:a="http://schemas.openxmlformats.org/drawingml/2006/main" xmlns:r="http://schemas.openxmlformats.org/officeDocument/2006/relationships" xmlns:p="http://schemas.openxmlformats.org/presentationml/2006/main">
  <p:tag name="TIMING" val="|49.9|49.4"/>
</p:tagLst>
</file>

<file path=ppt/tags/tag7.xml><?xml version="1.0" encoding="utf-8"?>
<p:tagLst xmlns:a="http://schemas.openxmlformats.org/drawingml/2006/main" xmlns:r="http://schemas.openxmlformats.org/officeDocument/2006/relationships" xmlns:p="http://schemas.openxmlformats.org/presentationml/2006/main">
  <p:tag name="TIMING" val="|31.6|39.1|23.4"/>
</p:tagLst>
</file>

<file path=ppt/tags/tag8.xml><?xml version="1.0" encoding="utf-8"?>
<p:tagLst xmlns:a="http://schemas.openxmlformats.org/drawingml/2006/main" xmlns:r="http://schemas.openxmlformats.org/officeDocument/2006/relationships" xmlns:p="http://schemas.openxmlformats.org/presentationml/2006/main">
  <p:tag name="TIMING" val="|22.9|24.7|16.8|37|30.2"/>
</p:tagLst>
</file>

<file path=ppt/tags/tag9.xml><?xml version="1.0" encoding="utf-8"?>
<p:tagLst xmlns:a="http://schemas.openxmlformats.org/drawingml/2006/main" xmlns:r="http://schemas.openxmlformats.org/officeDocument/2006/relationships" xmlns:p="http://schemas.openxmlformats.org/presentationml/2006/main">
  <p:tag name="TIMING" val="|39.8|25.4|37.2"/>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29503</TotalTime>
  <Words>11667</Words>
  <Application>Microsoft Office PowerPoint</Application>
  <PresentationFormat>Widescreen</PresentationFormat>
  <Paragraphs>1759</Paragraphs>
  <Slides>138</Slides>
  <Notes>17</Notes>
  <HiddenSlides>68</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138</vt:i4>
      </vt:variant>
    </vt:vector>
  </HeadingPairs>
  <TitlesOfParts>
    <vt:vector size="148" baseType="lpstr">
      <vt:lpstr>Arial</vt:lpstr>
      <vt:lpstr>Calibri</vt:lpstr>
      <vt:lpstr>Comic Sans MS</vt:lpstr>
      <vt:lpstr>Consolas</vt:lpstr>
      <vt:lpstr>Courier New</vt:lpstr>
      <vt:lpstr>Times New Roman</vt:lpstr>
      <vt:lpstr>Verdana</vt:lpstr>
      <vt:lpstr>Wingdings</vt:lpstr>
      <vt:lpstr>Motiv systému Office</vt:lpstr>
      <vt:lpstr>Image</vt:lpstr>
      <vt:lpstr>PV204 Security technologies</vt:lpstr>
      <vt:lpstr>Phase II</vt:lpstr>
      <vt:lpstr>Prerequisites</vt:lpstr>
      <vt:lpstr>PowerPoint Presentation</vt:lpstr>
      <vt:lpstr>Motivation</vt:lpstr>
      <vt:lpstr>Properties of “Ideal” platform       Technology</vt:lpstr>
      <vt:lpstr>Primary markets for smartcards</vt:lpstr>
      <vt:lpstr>Old vs. current multi-application smart cards</vt:lpstr>
      <vt:lpstr>PowerPoint Presentation</vt:lpstr>
      <vt:lpstr>APDU (Application Protocol Data Unit)</vt:lpstr>
      <vt:lpstr>JavaCard basics</vt:lpstr>
      <vt:lpstr>JavaCard</vt:lpstr>
      <vt:lpstr>JavaCard applets</vt:lpstr>
      <vt:lpstr>JavaCard versions</vt:lpstr>
      <vt:lpstr>JavaCard 2.x is like Java but not supporting…</vt:lpstr>
      <vt:lpstr>JavaCard 2.x supports</vt:lpstr>
      <vt:lpstr>JavaCard 3.0.x (most recent 3.0.5 from 2015)</vt:lpstr>
      <vt:lpstr>JavaCard 3.1 (2018) and 3.2 (2023)</vt:lpstr>
      <vt:lpstr>How to analyze real-world usage of technology X?</vt:lpstr>
      <vt:lpstr>Certified smartcards and JavaCard-related projects</vt:lpstr>
      <vt:lpstr>Activity of open-source JavaCard applets in time</vt:lpstr>
      <vt:lpstr>Version support</vt:lpstr>
      <vt:lpstr>JavaCard applet firewall – runtime checks</vt:lpstr>
      <vt:lpstr>Desktop vs. smart card</vt:lpstr>
      <vt:lpstr>On-card, off-card code verification</vt:lpstr>
      <vt:lpstr>Developing JavaCard appS</vt:lpstr>
      <vt:lpstr>PowerPoint Presentation</vt:lpstr>
      <vt:lpstr>JC development process</vt:lpstr>
      <vt:lpstr>JavaCard application running model</vt:lpstr>
      <vt:lpstr>Globalplatform</vt:lpstr>
      <vt:lpstr>Motivation: Fix bug in electronic IDs for half of population</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Example CPLC results from several G&amp;D cards</vt:lpstr>
      <vt:lpstr>GlobalPlatform package/applet upload - SCP </vt:lpstr>
      <vt:lpstr>GlobalPlatform package/applet upload - Data Authentication Pattern (DAP)</vt:lpstr>
      <vt:lpstr>GlobalPlatformPro – DAP example</vt:lpstr>
      <vt:lpstr>Developing simple applet</vt:lpstr>
      <vt:lpstr>JavaCard – My first applet</vt:lpstr>
      <vt:lpstr>Necessary tools</vt:lpstr>
      <vt:lpstr>PowerPoint Presentation</vt:lpstr>
      <vt:lpstr>Simple JavaCard applet - code</vt:lpstr>
      <vt:lpstr>select() method</vt:lpstr>
      <vt:lpstr>Sending and receiving data</vt:lpstr>
      <vt:lpstr>Sending and receiving data – source code</vt:lpstr>
      <vt:lpstr>Communication with smart card</vt:lpstr>
      <vt:lpstr>JavaCard communication lifecycle</vt:lpstr>
      <vt:lpstr>Java javax.smartcardio.* API</vt:lpstr>
      <vt:lpstr>Java javax.smartcardio.* API (2)</vt:lpstr>
      <vt:lpstr>Response APDU (R-APDU)</vt:lpstr>
      <vt:lpstr>Debugging applet</vt:lpstr>
      <vt:lpstr>PowerPoint Presentation</vt:lpstr>
      <vt:lpstr>1. Debugging applets: simulator</vt:lpstr>
      <vt:lpstr>2. Debugging applets: real cards</vt:lpstr>
      <vt:lpstr>Possible causes for exception on card</vt:lpstr>
      <vt:lpstr>Getting more than 0x6f00</vt:lpstr>
      <vt:lpstr>Debugging using custom commands</vt:lpstr>
      <vt:lpstr>PowerPoint Presentation</vt:lpstr>
      <vt:lpstr>Next week:  Best practices for JavaCard (secure multiparty computation)</vt:lpstr>
      <vt:lpstr>Summary</vt:lpstr>
      <vt:lpstr>Mandatory reading</vt:lpstr>
      <vt:lpstr>Best practices (for applet developers)</vt:lpstr>
      <vt:lpstr>Quiz</vt:lpstr>
      <vt:lpstr>Security hints (1)</vt:lpstr>
      <vt:lpstr>Security hints (2)</vt:lpstr>
      <vt:lpstr>Security hints (3)</vt:lpstr>
      <vt:lpstr>Security hints (4)</vt:lpstr>
      <vt:lpstr>Security hints: fault induction (1)</vt:lpstr>
      <vt:lpstr>Security hints: fault induction (2)</vt:lpstr>
      <vt:lpstr>Security hints: fault induction (3)</vt:lpstr>
      <vt:lpstr>How and when to apply protections</vt:lpstr>
      <vt:lpstr>Execution speed hints (1)</vt:lpstr>
      <vt:lpstr>Execution speed hints (2)</vt:lpstr>
      <vt:lpstr>JCprofilerNext – performance profiling, non-constant time detection</vt:lpstr>
      <vt:lpstr>JCProfilerNext: on-card performance profiler</vt:lpstr>
      <vt:lpstr>Instrumented code (Spoon)</vt:lpstr>
      <vt:lpstr>JCProfilerNext – timing profile of target line of code</vt:lpstr>
      <vt:lpstr>JCProfilerNext – memory consumption</vt:lpstr>
      <vt:lpstr>JCProfilerNext – checking for non-constant behavior</vt:lpstr>
      <vt:lpstr>JCProfilerNext – profiling via power measurement</vt:lpstr>
      <vt:lpstr>JavaCard applet firewall issues</vt:lpstr>
      <vt:lpstr>Relevant open-source projects </vt:lpstr>
      <vt:lpstr>Summary</vt:lpstr>
      <vt:lpstr>PowerPoint Presentation</vt:lpstr>
      <vt:lpstr>Supplementary materials</vt:lpstr>
      <vt:lpstr>Quick and dirty start</vt:lpstr>
      <vt:lpstr>Quick and dirty start – OpenPGP applet</vt:lpstr>
      <vt:lpstr>1. Compile and convert applets </vt:lpstr>
      <vt:lpstr>2. Manage applets on smart card</vt:lpstr>
      <vt:lpstr>PowerPoint Presentation</vt:lpstr>
      <vt:lpstr>3. Upload applet to smart card</vt:lpstr>
      <vt:lpstr>OpenPlatform Package/applet upload </vt:lpstr>
      <vt:lpstr>4. Communicate with smart card </vt:lpstr>
      <vt:lpstr>5. Delete applet</vt:lpstr>
      <vt:lpstr>Developing simple PKI applet</vt:lpstr>
      <vt:lpstr>PKI-relevant JavaCard API</vt:lpstr>
      <vt:lpstr>PIN verification functionality</vt:lpstr>
      <vt:lpstr>PIN code</vt:lpstr>
      <vt:lpstr>Digital signature</vt:lpstr>
      <vt:lpstr>On-card asymmetric key generation</vt:lpstr>
      <vt:lpstr>Key generation - source code</vt:lpstr>
      <vt:lpstr>Public (private) key export/import</vt:lpstr>
      <vt:lpstr>javacard.security.Signature</vt:lpstr>
      <vt:lpstr>Signature – source code</vt:lpstr>
      <vt:lpstr>Asymmetric encryption </vt:lpstr>
      <vt:lpstr>Demo - symmetric cryptography applet</vt:lpstr>
      <vt:lpstr>Random numbers </vt:lpstr>
      <vt:lpstr>RandomData – source code</vt:lpstr>
      <vt:lpstr>Key generation and initialization </vt:lpstr>
      <vt:lpstr>Symmetric cryptography encryption</vt:lpstr>
      <vt:lpstr>Encryption with 3DES – source code</vt:lpstr>
      <vt:lpstr>Message authentication code (MAC)</vt:lpstr>
      <vt:lpstr>MAC – source code</vt:lpstr>
      <vt:lpstr>Data hashing</vt:lpstr>
      <vt:lpstr>Data hashing – source code</vt:lpstr>
      <vt:lpstr>GPPro – M. Paljak</vt:lpstr>
      <vt:lpstr>GPShell script – another tool for upload</vt:lpstr>
      <vt:lpstr>Demo: OpenPGP applet</vt:lpstr>
      <vt:lpstr>OpenPGP</vt:lpstr>
      <vt:lpstr>JOpenPGPCard applet</vt:lpstr>
      <vt:lpstr>Compilation and upload</vt:lpstr>
      <vt:lpstr>GPG --card-edit</vt:lpstr>
      <vt:lpstr>GPG – keys generation finished</vt:lpstr>
      <vt:lpstr>What we have…</vt:lpstr>
      <vt:lpstr>(gpg –card-edit) Command&gt; list</vt:lpstr>
      <vt:lpstr>Using GPG with smart card</vt:lpstr>
      <vt:lpstr>More details about JavaCard</vt:lpstr>
      <vt:lpstr>JavaCard – more to be discovered</vt:lpstr>
      <vt:lpstr>GPShell upload&amp;install</vt:lpstr>
      <vt:lpstr>JavaCard – PIN verification</vt:lpstr>
      <vt:lpstr>JavaCard – PIN verification done better</vt:lpstr>
      <vt:lpstr>JavaCard – Atomic vs. Non-Atomic</vt:lpstr>
      <vt:lpstr>JavaCard – Atomic vs. Non-Atomic</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xsvenda</cp:lastModifiedBy>
  <cp:revision>7846</cp:revision>
  <cp:lastPrinted>2013-10-10T13:54:53Z</cp:lastPrinted>
  <dcterms:created xsi:type="dcterms:W3CDTF">2012-06-27T07:21:19Z</dcterms:created>
  <dcterms:modified xsi:type="dcterms:W3CDTF">2024-03-04T11:13:09Z</dcterms:modified>
</cp:coreProperties>
</file>