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61" r:id="rId2"/>
    <p:sldId id="715" r:id="rId3"/>
    <p:sldId id="881" r:id="rId4"/>
    <p:sldId id="1688" r:id="rId5"/>
    <p:sldId id="719" r:id="rId6"/>
    <p:sldId id="720" r:id="rId7"/>
    <p:sldId id="880" r:id="rId8"/>
    <p:sldId id="874" r:id="rId9"/>
    <p:sldId id="875" r:id="rId10"/>
    <p:sldId id="878" r:id="rId11"/>
    <p:sldId id="877" r:id="rId12"/>
    <p:sldId id="882" r:id="rId13"/>
    <p:sldId id="883" r:id="rId14"/>
    <p:sldId id="1768" r:id="rId15"/>
    <p:sldId id="1751" r:id="rId16"/>
    <p:sldId id="1752" r:id="rId17"/>
    <p:sldId id="1755" r:id="rId18"/>
    <p:sldId id="1754" r:id="rId19"/>
    <p:sldId id="1743" r:id="rId20"/>
    <p:sldId id="744" r:id="rId21"/>
    <p:sldId id="885" r:id="rId22"/>
    <p:sldId id="1565" r:id="rId23"/>
    <p:sldId id="1318" r:id="rId24"/>
    <p:sldId id="1469" r:id="rId25"/>
    <p:sldId id="323" r:id="rId26"/>
    <p:sldId id="1784" r:id="rId27"/>
    <p:sldId id="1248" r:id="rId28"/>
    <p:sldId id="1788" r:id="rId29"/>
    <p:sldId id="1477" r:id="rId30"/>
    <p:sldId id="1789" r:id="rId31"/>
    <p:sldId id="1678" r:id="rId32"/>
    <p:sldId id="259" r:id="rId33"/>
    <p:sldId id="262" r:id="rId34"/>
    <p:sldId id="1775" r:id="rId35"/>
    <p:sldId id="1256" r:id="rId36"/>
    <p:sldId id="1776" r:id="rId37"/>
    <p:sldId id="1240" r:id="rId38"/>
    <p:sldId id="393" r:id="rId39"/>
    <p:sldId id="1421" r:id="rId40"/>
    <p:sldId id="1132" r:id="rId41"/>
    <p:sldId id="1317" r:id="rId42"/>
    <p:sldId id="1722" r:id="rId43"/>
    <p:sldId id="263" r:id="rId44"/>
    <p:sldId id="264" r:id="rId45"/>
    <p:sldId id="1677" r:id="rId46"/>
    <p:sldId id="1778" r:id="rId47"/>
    <p:sldId id="1529" r:id="rId48"/>
    <p:sldId id="1464" r:id="rId49"/>
    <p:sldId id="1481" r:id="rId50"/>
    <p:sldId id="1536" r:id="rId51"/>
    <p:sldId id="1499" r:id="rId52"/>
    <p:sldId id="1785" r:id="rId53"/>
    <p:sldId id="1790" r:id="rId54"/>
    <p:sldId id="1770" r:id="rId55"/>
    <p:sldId id="1786" r:id="rId56"/>
    <p:sldId id="1787" r:id="rId57"/>
    <p:sldId id="1685" r:id="rId58"/>
    <p:sldId id="718" r:id="rId59"/>
    <p:sldId id="939" r:id="rId60"/>
    <p:sldId id="945" r:id="rId61"/>
    <p:sldId id="946" r:id="rId62"/>
    <p:sldId id="950" r:id="rId63"/>
    <p:sldId id="931" r:id="rId64"/>
    <p:sldId id="932" r:id="rId65"/>
    <p:sldId id="933" r:id="rId66"/>
    <p:sldId id="934" r:id="rId67"/>
    <p:sldId id="1772" r:id="rId68"/>
    <p:sldId id="935" r:id="rId69"/>
    <p:sldId id="1686" r:id="rId70"/>
    <p:sldId id="936" r:id="rId71"/>
    <p:sldId id="951" r:id="rId72"/>
    <p:sldId id="938" r:id="rId73"/>
    <p:sldId id="1687" r:id="rId74"/>
    <p:sldId id="1773" r:id="rId75"/>
    <p:sldId id="795" r:id="rId76"/>
    <p:sldId id="796" r:id="rId77"/>
    <p:sldId id="797" r:id="rId78"/>
    <p:sldId id="798" r:id="rId79"/>
    <p:sldId id="799" r:id="rId80"/>
    <p:sldId id="800" r:id="rId81"/>
    <p:sldId id="801" r:id="rId82"/>
    <p:sldId id="802" r:id="rId83"/>
    <p:sldId id="803" r:id="rId84"/>
    <p:sldId id="804" r:id="rId85"/>
    <p:sldId id="805" r:id="rId86"/>
    <p:sldId id="807" r:id="rId87"/>
    <p:sldId id="808" r:id="rId88"/>
    <p:sldId id="954" r:id="rId89"/>
    <p:sldId id="809" r:id="rId90"/>
    <p:sldId id="810" r:id="rId91"/>
    <p:sldId id="855" r:id="rId92"/>
    <p:sldId id="811" r:id="rId93"/>
    <p:sldId id="812" r:id="rId94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Švenda" initials="PŠ" lastIdx="1" clrIdx="0">
    <p:extLst>
      <p:ext uri="{19B8F6BF-5375-455C-9EA6-DF929625EA0E}">
        <p15:presenceInfo xmlns:p15="http://schemas.microsoft.com/office/powerpoint/2012/main" userId="Petr Šve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37" autoAdjust="0"/>
    <p:restoredTop sz="87112" autoAdjust="0"/>
  </p:normalViewPr>
  <p:slideViewPr>
    <p:cSldViewPr>
      <p:cViewPr varScale="1">
        <p:scale>
          <a:sx n="86" d="100"/>
          <a:sy n="86" d="100"/>
        </p:scale>
        <p:origin x="96" y="104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11.03.2024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9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B889F54-062F-C76E-F75C-B3B6BB6A0F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EUROPEN 2022, Radešín, https://crocs.fi.muni.cz/papers/btc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F713DD-25F6-C298-CEAB-DFB742C177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29.05.2022</a:t>
            </a:r>
          </a:p>
        </p:txBody>
      </p:sp>
    </p:spTree>
    <p:extLst>
      <p:ext uri="{BB962C8B-B14F-4D97-AF65-F5344CB8AC3E}">
        <p14:creationId xmlns:p14="http://schemas.microsoft.com/office/powerpoint/2010/main" val="41539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d5cba9c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d5cba9c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91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95c50322e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95c50322e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57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Díky zpětně kompatibilnímu MPC lze zvýšit bezpečnost i tam, kde to teď není možné bez přechodu na nový systém (více podepisujících, lepší kontrola autentizace, lepší kontrola přístupu k datům)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38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1pPr>
            <a:lvl2pPr marL="1219170" lvl="1" indent="-448722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2pPr>
            <a:lvl3pPr marL="1828754" lvl="2" indent="-44872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3pPr>
            <a:lvl4pPr marL="2438339" lvl="3" indent="-448722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marL="3047924" lvl="4" indent="-448722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5pPr>
            <a:lvl6pPr marL="3657509" lvl="5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4267093" lvl="6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4876678" lvl="7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5486263" lvl="8" indent="-431789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0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14535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| Secure Multiparty Computation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DD5tgyaS8Nk_Wze97_IJpVBRQhXuwgT8/view?usp=drive_link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oon.gforge.inria.fr/" TargetMode="External"/><Relationship Id="rId2" Type="http://schemas.openxmlformats.org/officeDocument/2006/relationships/hyperlink" Target="https://github.com/lzaoral/JCProfilerNe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://www.sos.cs.ru.nl/applications/smartcards/firewallteste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CryptoProject/JCMathLib" TargetMode="External"/><Relationship Id="rId3" Type="http://schemas.openxmlformats.org/officeDocument/2006/relationships/hyperlink" Target="https://github.com/ph4r05/javacard-gradle-template" TargetMode="External"/><Relationship Id="rId7" Type="http://schemas.openxmlformats.org/officeDocument/2006/relationships/hyperlink" Target="https://github.com/EnigmaBridge/javacard-curated-list" TargetMode="External"/><Relationship Id="rId2" Type="http://schemas.openxmlformats.org/officeDocument/2006/relationships/hyperlink" Target="https://github.com/martinpaljak/ant-java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zaoral/JCProfilerNext" TargetMode="External"/><Relationship Id="rId5" Type="http://schemas.openxmlformats.org/officeDocument/2006/relationships/hyperlink" Target="https://jcardsim.org/" TargetMode="External"/><Relationship Id="rId4" Type="http://schemas.openxmlformats.org/officeDocument/2006/relationships/hyperlink" Target="https://github.com/martinpaljak/AppletPlaygroun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progress_bar_id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7.png"/><Relationship Id="rId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rocs-muni/JCFROST" TargetMode="External"/><Relationship Id="rId2" Type="http://schemas.openxmlformats.org/officeDocument/2006/relationships/hyperlink" Target="https://github.com/OpenCryptoProject/My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s://github.com/OpenCryptoProject/JCMathLib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s://meesign.crocs.fi.muni.cz/" TargetMode="Externa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gif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12942-2_32" TargetMode="External"/><Relationship Id="rId2" Type="http://schemas.openxmlformats.org/officeDocument/2006/relationships/hyperlink" Target="https://arxiv.org/pdf/1812.02428v1.pdf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0.png"/><Relationship Id="rId7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10585176" cy="1080120"/>
          </a:xfrm>
        </p:spPr>
        <p:txBody>
          <a:bodyPr/>
          <a:lstStyle/>
          <a:p>
            <a:r>
              <a:rPr lang="en-US" dirty="0" err="1"/>
              <a:t>JavaCard</a:t>
            </a:r>
            <a:r>
              <a:rPr lang="en-US" dirty="0"/>
              <a:t> optimizations, Secure Multiparty Computation and </a:t>
            </a:r>
            <a:r>
              <a:rPr lang="en-US" dirty="0" err="1"/>
              <a:t>Trhreshold</a:t>
            </a:r>
            <a:r>
              <a:rPr lang="en-US" dirty="0"/>
              <a:t> signatures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965689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cs-CZ" dirty="0"/>
              <a:t>p</a:t>
            </a:r>
            <a:r>
              <a:rPr lang="en-US" dirty="0"/>
              <a:t>art of MPC slides </a:t>
            </a:r>
            <a:r>
              <a:rPr lang="cs-CZ" dirty="0"/>
              <a:t>done </a:t>
            </a:r>
            <a:r>
              <a:rPr lang="en-US" dirty="0"/>
              <a:t>by </a:t>
            </a:r>
            <a:r>
              <a:rPr lang="en-US" dirty="0" err="1"/>
              <a:t>Anto</a:t>
            </a:r>
            <a:r>
              <a:rPr lang="cs-CZ" dirty="0" err="1"/>
              <a:t>nín</a:t>
            </a:r>
            <a:r>
              <a:rPr lang="cs-CZ" dirty="0"/>
              <a:t> Dufka</a:t>
            </a:r>
            <a:r>
              <a:rPr lang="en-US" dirty="0"/>
              <a:t>)</a:t>
            </a:r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8E9996-3EFA-FC14-075F-812D5932176D}"/>
              </a:ext>
            </a:extLst>
          </p:cNvPr>
          <p:cNvSpPr txBox="1"/>
          <p:nvPr/>
        </p:nvSpPr>
        <p:spPr>
          <a:xfrm>
            <a:off x="2305960" y="27422"/>
            <a:ext cx="98860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/>
              <a:t>Please comment on slides with anything unclear, incorrect or suggestions for improvement</a:t>
            </a:r>
          </a:p>
          <a:p>
            <a:r>
              <a:rPr lang="en-GB" dirty="0">
                <a:hlinkClick r:id="rId5"/>
              </a:rPr>
              <a:t>https://drive.google.com/file/d/1DD5tgyaS8Nk_Wze97_IJpVBRQhXuwgT8/view?usp=drive_link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Insert random delays around sensitive operations</a:t>
            </a:r>
          </a:p>
          <a:p>
            <a:pPr lvl="1"/>
            <a:r>
              <a:rPr lang="en-US" altLang="cs-CZ" dirty="0"/>
              <a:t>Randomization makes targeted faults more difficult</a:t>
            </a:r>
          </a:p>
          <a:p>
            <a:pPr lvl="1"/>
            <a:r>
              <a:rPr lang="en-US" altLang="cs-CZ" dirty="0"/>
              <a:t>for loop with random number of iterations (for every run)</a:t>
            </a:r>
          </a:p>
          <a:p>
            <a:r>
              <a:rPr lang="en-US" altLang="cs-CZ" dirty="0"/>
              <a:t>Monitor and respond to detected induced faults</a:t>
            </a:r>
          </a:p>
          <a:p>
            <a:pPr lvl="1"/>
            <a:r>
              <a:rPr lang="en-US" altLang="cs-CZ" dirty="0"/>
              <a:t>If fault is detected (using previous methods), increase fault counter. </a:t>
            </a:r>
          </a:p>
          <a:p>
            <a:pPr lvl="1"/>
            <a:r>
              <a:rPr lang="en-US" altLang="cs-CZ" dirty="0"/>
              <a:t>Erase keys / lock card after reaching some threshold (~10)</a:t>
            </a:r>
          </a:p>
          <a:p>
            <a:pPr lvl="2"/>
            <a:r>
              <a:rPr lang="en-US" altLang="cs-CZ" dirty="0"/>
              <a:t>Natural causes may occasionally cause fault =&gt; &gt; 1</a:t>
            </a:r>
          </a:p>
          <a:p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6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2A931-1A8C-4B15-B3C9-8CEE42D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and when to apply protections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A9A843-FAE9-4390-81EE-C34FE9FA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983"/>
            <a:ext cx="6453433" cy="414972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9B6AC4-974C-40AB-B17D-6920E0E54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B6187-3CEB-4267-B42D-930157D9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6A4162-E3B1-4345-A62B-7647D7B62206}"/>
              </a:ext>
            </a:extLst>
          </p:cNvPr>
          <p:cNvSpPr txBox="1"/>
          <p:nvPr/>
        </p:nvSpPr>
        <p:spPr>
          <a:xfrm>
            <a:off x="8040216" y="5445224"/>
            <a:ext cx="132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Riscure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1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(1)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Big difference between RAM and EEPROM memory</a:t>
            </a:r>
          </a:p>
          <a:p>
            <a:pPr lvl="1"/>
            <a:r>
              <a:rPr lang="en-US" altLang="cs-CZ" sz="2000" dirty="0"/>
              <a:t>new allocates in EEPROM (persistent, but slow)</a:t>
            </a:r>
          </a:p>
          <a:p>
            <a:pPr lvl="2"/>
            <a:r>
              <a:rPr lang="en-US" altLang="cs-CZ" sz="2000" dirty="0"/>
              <a:t>do not use EEPROM for temporary data</a:t>
            </a:r>
          </a:p>
          <a:p>
            <a:pPr lvl="2"/>
            <a:r>
              <a:rPr lang="en-US" altLang="cs-CZ" sz="2000" dirty="0"/>
              <a:t>do not use for sensitive data (keys)</a:t>
            </a:r>
          </a:p>
          <a:p>
            <a:pPr lvl="1"/>
            <a:r>
              <a:rPr lang="en-US" altLang="cs-CZ" sz="2000" dirty="0" err="1"/>
              <a:t>JCSystem.getTransientByteArray</a:t>
            </a:r>
            <a:r>
              <a:rPr lang="en-US" altLang="cs-CZ" sz="2000" dirty="0"/>
              <a:t>() for RAM buffer</a:t>
            </a:r>
          </a:p>
          <a:p>
            <a:pPr lvl="1"/>
            <a:r>
              <a:rPr lang="en-US" altLang="cs-CZ" sz="2000" dirty="0"/>
              <a:t>local variables automatically in RAM</a:t>
            </a:r>
          </a:p>
          <a:p>
            <a:r>
              <a:rPr lang="en-US" altLang="cs-CZ" sz="2400" dirty="0"/>
              <a:t>Use algorithms from </a:t>
            </a:r>
            <a:r>
              <a:rPr lang="en-US" altLang="cs-CZ" sz="2400" dirty="0" err="1"/>
              <a:t>JavaCard</a:t>
            </a:r>
            <a:r>
              <a:rPr lang="en-US" altLang="cs-CZ" sz="2400" dirty="0"/>
              <a:t> API and utility methods</a:t>
            </a:r>
          </a:p>
          <a:p>
            <a:pPr lvl="1"/>
            <a:r>
              <a:rPr lang="en-US" altLang="cs-CZ" sz="2000" dirty="0"/>
              <a:t>much faster, cryptographic co-processor</a:t>
            </a:r>
          </a:p>
          <a:p>
            <a:r>
              <a:rPr lang="en-US" altLang="cs-CZ" sz="2400" dirty="0"/>
              <a:t>Allocate all necessary resources in constructor</a:t>
            </a:r>
          </a:p>
          <a:p>
            <a:pPr lvl="1"/>
            <a:r>
              <a:rPr lang="en-US" altLang="cs-CZ" sz="2000" dirty="0"/>
              <a:t>executed during installation (only once)</a:t>
            </a:r>
          </a:p>
          <a:p>
            <a:pPr lvl="1"/>
            <a:r>
              <a:rPr lang="en-US" altLang="cs-CZ" sz="2000" dirty="0"/>
              <a:t>either you get everything you want or not install at all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Execution speed hints (2)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99555"/>
            <a:ext cx="8558212" cy="4149725"/>
          </a:xfrm>
        </p:spPr>
        <p:txBody>
          <a:bodyPr/>
          <a:lstStyle/>
          <a:p>
            <a:r>
              <a:rPr lang="en-US" altLang="cs-CZ" dirty="0"/>
              <a:t>Garbage collection limited or not available</a:t>
            </a:r>
          </a:p>
          <a:p>
            <a:pPr lvl="1"/>
            <a:r>
              <a:rPr lang="en-US" altLang="cs-CZ" dirty="0"/>
              <a:t>do not use </a:t>
            </a:r>
            <a:r>
              <a:rPr lang="en-US" alt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altLang="cs-CZ" dirty="0"/>
              <a:t> except in constructor</a:t>
            </a:r>
          </a:p>
          <a:p>
            <a:r>
              <a:rPr lang="en-US" altLang="cs-CZ" dirty="0"/>
              <a:t>Use copy-free style of methods</a:t>
            </a:r>
          </a:p>
          <a:p>
            <a:pPr lvl="1"/>
            <a:r>
              <a:rPr lang="en-US" altLang="cs-CZ" dirty="0"/>
              <a:t>foo(byte[] buffer, short </a:t>
            </a:r>
            <a:r>
              <a:rPr lang="en-US" altLang="cs-CZ" dirty="0" err="1"/>
              <a:t>start_offset</a:t>
            </a:r>
            <a:r>
              <a:rPr lang="en-US" altLang="cs-CZ" dirty="0"/>
              <a:t>, short length)</a:t>
            </a:r>
          </a:p>
          <a:p>
            <a:r>
              <a:rPr lang="en-US" altLang="cs-CZ" dirty="0"/>
              <a:t>Do not use recursion or frequent function calls</a:t>
            </a:r>
          </a:p>
          <a:p>
            <a:pPr lvl="1"/>
            <a:r>
              <a:rPr lang="en-US" altLang="cs-CZ" dirty="0"/>
              <a:t>slow, function context overhead</a:t>
            </a:r>
          </a:p>
          <a:p>
            <a:r>
              <a:rPr lang="en-US" altLang="cs-CZ" dirty="0"/>
              <a:t>Do not use OO design extensively (slow)</a:t>
            </a:r>
          </a:p>
          <a:p>
            <a:r>
              <a:rPr lang="en-US" altLang="cs-CZ" dirty="0"/>
              <a:t>Keep Cipher or Signature objects initialized</a:t>
            </a:r>
          </a:p>
          <a:p>
            <a:pPr lvl="1"/>
            <a:r>
              <a:rPr lang="en-US" altLang="cs-CZ" dirty="0"/>
              <a:t>if possible (e.g., fixed master key for subsequent derivation)</a:t>
            </a:r>
          </a:p>
          <a:p>
            <a:pPr lvl="1"/>
            <a:r>
              <a:rPr lang="en-US" altLang="cs-CZ" dirty="0"/>
              <a:t>initialization with key takes non-trivial time</a:t>
            </a:r>
          </a:p>
          <a:p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7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D3933-E1E9-97A6-A88A-A67FBA9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JCprofilerNext</a:t>
            </a:r>
            <a:r>
              <a:rPr lang="en-US" dirty="0"/>
              <a:t> – performance profiling, non-constant time detection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E0BC9E-9566-4558-8308-6C83F3CBA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65C4-FE69-6960-899A-23218876D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2559-B701-999A-F79F-940AF562C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01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8B3F-D4FB-E830-20DC-A85757B9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JCProfilerNext</a:t>
            </a:r>
            <a:r>
              <a:rPr lang="en-US" dirty="0"/>
              <a:t>: on-card performance profiler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C6E0-990E-D514-38F9-48974363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Open-source on-card performance profiler (L. </a:t>
            </a:r>
            <a:r>
              <a:rPr lang="en-US" sz="2400" dirty="0" err="1"/>
              <a:t>Zaoral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https://github.com/lzaoral/JCProfilerNext</a:t>
            </a:r>
            <a:endParaRPr lang="en-US" sz="2000" dirty="0"/>
          </a:p>
          <a:p>
            <a:r>
              <a:rPr lang="en-US" sz="2400" dirty="0"/>
              <a:t>Automatically instrumentation of provided </a:t>
            </a:r>
            <a:r>
              <a:rPr lang="en-US" sz="2400" dirty="0" err="1"/>
              <a:t>JavaCard</a:t>
            </a:r>
            <a:r>
              <a:rPr lang="en-US" sz="2400" dirty="0"/>
              <a:t> code </a:t>
            </a:r>
          </a:p>
          <a:p>
            <a:pPr lvl="1"/>
            <a:r>
              <a:rPr lang="en-US" sz="2000" dirty="0"/>
              <a:t>Conditional exception emitted on defined line of code </a:t>
            </a:r>
          </a:p>
          <a:p>
            <a:pPr lvl="1"/>
            <a:r>
              <a:rPr lang="en-US" sz="2000" dirty="0"/>
              <a:t>Spoon tool used </a:t>
            </a:r>
            <a:r>
              <a:rPr lang="en-US" sz="2000" dirty="0">
                <a:hlinkClick r:id="rId3"/>
              </a:rPr>
              <a:t>https://spoon.gforge.inria.fr/</a:t>
            </a:r>
            <a:endParaRPr lang="en-US" sz="2000" dirty="0"/>
          </a:p>
          <a:p>
            <a:r>
              <a:rPr lang="en-US" sz="2400" dirty="0"/>
              <a:t>Measures time to reach specific line (measured on client-side)</a:t>
            </a:r>
          </a:p>
          <a:p>
            <a:r>
              <a:rPr lang="en-US" sz="2400" dirty="0"/>
              <a:t>Fully automatic, no need for special setup (only </a:t>
            </a:r>
            <a:r>
              <a:rPr lang="en-US" sz="2400" dirty="0" err="1"/>
              <a:t>JavaCard</a:t>
            </a:r>
            <a:r>
              <a:rPr lang="en-US" sz="2400" dirty="0"/>
              <a:t> + reader)</a:t>
            </a:r>
          </a:p>
          <a:p>
            <a:r>
              <a:rPr lang="en-US" sz="2400" dirty="0"/>
              <a:t>Goals:</a:t>
            </a:r>
          </a:p>
          <a:p>
            <a:pPr lvl="1"/>
            <a:r>
              <a:rPr lang="en-US" sz="2000" dirty="0"/>
              <a:t>Help developer to identify parts for performance optimizations</a:t>
            </a:r>
          </a:p>
          <a:p>
            <a:pPr lvl="1"/>
            <a:r>
              <a:rPr lang="en-US" sz="2000" dirty="0"/>
              <a:t>Help to detect (significant) timing leakages</a:t>
            </a:r>
          </a:p>
          <a:p>
            <a:pPr lvl="1"/>
            <a:r>
              <a:rPr lang="en-US" sz="2000" dirty="0"/>
              <a:t>Insert “triggers” visible on side-channel analysis</a:t>
            </a:r>
          </a:p>
          <a:p>
            <a:pPr lvl="1"/>
            <a:r>
              <a:rPr lang="en-US" sz="2000" dirty="0"/>
              <a:t>Insert conditional breakpoints…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F7755-77C3-9BA2-FF08-26CA46C1A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B2B0-41D3-E389-0F8B-16DE4D9CB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5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EDED-6885-71B5-6E9A-1A5A1A17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Instrumented code (Spoon)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80D40-38A8-904A-041B-AEFC60348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F7EC8-5C51-3D33-A17C-39C90FA10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2089" y="6912791"/>
            <a:ext cx="6264696" cy="285750"/>
          </a:xfrm>
        </p:spPr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133B1-B87C-1382-6C1B-F422709E5A2A}"/>
              </a:ext>
            </a:extLst>
          </p:cNvPr>
          <p:cNvSpPr txBox="1"/>
          <p:nvPr/>
        </p:nvSpPr>
        <p:spPr>
          <a:xfrm>
            <a:off x="88109" y="1745129"/>
            <a:ext cx="915526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private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example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count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Util</a:t>
            </a:r>
            <a:r>
              <a:rPr lang="en-US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getShort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apdu</a:t>
            </a:r>
            <a:r>
              <a:rPr lang="en-US" sz="18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getBuffer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(),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ISO7816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OFFSET_CDATA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count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    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tmp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b="1" dirty="0">
                <a:solidFill>
                  <a:srgbClr val="00007F"/>
                </a:solidFill>
                <a:latin typeface="Verdana" panose="020B0604030504040204" pitchFamily="34" charset="0"/>
              </a:rPr>
              <a:t>        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8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7F7F"/>
                </a:solidFill>
                <a:latin typeface="Verdana" panose="020B0604030504040204" pitchFamily="34" charset="0"/>
              </a:rPr>
              <a:t>50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en-US" sz="18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           </a:t>
            </a:r>
            <a:r>
              <a:rPr lang="en-US" sz="18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tmp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++;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       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    </a:t>
            </a: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8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US" sz="1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FDD32-0296-3D3E-B23E-24A8739B28D6}"/>
              </a:ext>
            </a:extLst>
          </p:cNvPr>
          <p:cNvSpPr txBox="1"/>
          <p:nvPr/>
        </p:nvSpPr>
        <p:spPr>
          <a:xfrm>
            <a:off x="373747" y="1772816"/>
            <a:ext cx="117647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(PMC.TRAP_example_Example_example_argb_javacard_framework_APDU_arge_1);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(PMC.TRAP_example_Example_example_argb_javacard_framework_APDU_arge_2);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(PMC.TRAP_example_Example_example_argb_javacard_framework_APDU_arge_3);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(PMC.TRAP_example_Example_example_argb_javacard_framework_APDU_arge_4);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(PMC.TRAP_example_Example_example_argb_javacard_framework_APDU_arge_5);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(PMC.TRAP_example_Example_example_argb_javacard_framework_APDU_arge_6);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(PMC.TRAP_example_Example_example_argb_javacard_framework_APDU_arge_7);</a:t>
            </a:r>
          </a:p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PM.check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(PMC.TRAP_example_Example_example_argb_javacard_framework_APDU_arge_8);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0D179-0E1B-19CA-7637-FEB9950402A4}"/>
              </a:ext>
            </a:extLst>
          </p:cNvPr>
          <p:cNvSpPr txBox="1"/>
          <p:nvPr/>
        </p:nvSpPr>
        <p:spPr>
          <a:xfrm>
            <a:off x="6072742" y="404664"/>
            <a:ext cx="6213560" cy="153888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// if </a:t>
            </a:r>
            <a:r>
              <a:rPr lang="en-US" sz="14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m_perfStop</a:t>
            </a:r>
            <a:r>
              <a:rPr lang="en-US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 equals to </a:t>
            </a:r>
            <a:r>
              <a:rPr lang="en-US" sz="14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stopCondition</a:t>
            </a:r>
            <a:r>
              <a:rPr lang="en-US" sz="1400" dirty="0">
                <a:solidFill>
                  <a:srgbClr val="007F00"/>
                </a:solidFill>
                <a:latin typeface="Comic Sans MS" panose="030F0702030302020204" pitchFamily="66" charset="0"/>
              </a:rPr>
              <a:t>, exception is thrown (trap hit)</a:t>
            </a:r>
          </a:p>
          <a:p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</a:rPr>
              <a:t>check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short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stopCondition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6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PM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m_perfStop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stopCondition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ISOException</a:t>
            </a:r>
            <a:r>
              <a:rPr lang="en-US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throwIt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stopCondition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600" b="0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5DF4-5078-B5F5-EB3F-DFCF1CF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JCProfilerNext</a:t>
            </a:r>
            <a:r>
              <a:rPr lang="en-US" dirty="0"/>
              <a:t> – timing profile of target line of code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4D69BD-03DC-EFAD-D6F1-A4C4F0EC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99555"/>
            <a:ext cx="10369152" cy="46490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4080B-42CE-5458-F785-8B1C66D00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A409-A6C7-FC81-0422-400EAF318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95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8075-E93D-9DFF-1F25-6565ADB7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JCProfilerNext</a:t>
            </a:r>
            <a:r>
              <a:rPr lang="cs-CZ" dirty="0"/>
              <a:t> </a:t>
            </a:r>
            <a:r>
              <a:rPr lang="en-US" dirty="0"/>
              <a:t>– memory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CB11-B12F-18D3-2803-897FDCED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EA16-74E2-92BF-AB47-AFEAE954C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141CE-985C-DBD5-25C7-D96C264A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79E930-E05F-9730-2B42-82EBD0F4C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68" y="1723658"/>
            <a:ext cx="9937104" cy="459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1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4A7ED1-3319-865F-6DF4-1C0772BE2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21" y="1471982"/>
            <a:ext cx="7894171" cy="5243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95908-313F-2E74-CBF4-CC4BE387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9" y="679894"/>
            <a:ext cx="10972800" cy="792088"/>
          </a:xfrm>
        </p:spPr>
        <p:txBody>
          <a:bodyPr/>
          <a:lstStyle/>
          <a:p>
            <a:r>
              <a:rPr lang="en-US" dirty="0"/>
              <a:t>Checking for non-constant time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E581C-AE84-1F43-39F9-6315CAA64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4A69A-03D1-3062-B5BB-64525A1F0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582B6-48C3-BE88-1DBF-4DFA4AFF4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2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Best practices (for applet developers)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9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92614"/>
            <a:ext cx="3620219" cy="2947514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03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957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cs-CZ" dirty="0" err="1"/>
              <a:t>JavaCard</a:t>
            </a:r>
            <a:r>
              <a:rPr lang="en-US" altLang="cs-CZ" dirty="0"/>
              <a:t> applet firewall issues</a:t>
            </a:r>
          </a:p>
        </p:txBody>
      </p:sp>
      <p:sp>
        <p:nvSpPr>
          <p:cNvPr id="957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cs-CZ" sz="2400" dirty="0"/>
              <a:t>Main defense for separation of multiple applets</a:t>
            </a:r>
          </a:p>
          <a:p>
            <a:r>
              <a:rPr lang="en-US" altLang="cs-CZ" sz="2400" dirty="0"/>
              <a:t>Platform implementations differ</a:t>
            </a:r>
          </a:p>
          <a:p>
            <a:pPr lvl="1"/>
            <a:r>
              <a:rPr lang="en-US" altLang="cs-CZ" sz="2000" dirty="0"/>
              <a:t>Usually due to the unclear and complex specification</a:t>
            </a:r>
          </a:p>
          <a:p>
            <a:r>
              <a:rPr lang="en-US" altLang="cs-CZ" sz="2400" dirty="0"/>
              <a:t>If problem exists, then is out of developer’s control</a:t>
            </a:r>
          </a:p>
          <a:p>
            <a:r>
              <a:rPr lang="en-US" altLang="cs-CZ" sz="2400" dirty="0"/>
              <a:t>Firewall Tester project (W. </a:t>
            </a:r>
            <a:r>
              <a:rPr lang="en-US" altLang="cs-CZ" sz="2400" dirty="0" err="1"/>
              <a:t>Mostowski</a:t>
            </a:r>
            <a:r>
              <a:rPr lang="en-US" altLang="cs-CZ" sz="2400" dirty="0"/>
              <a:t>)</a:t>
            </a:r>
          </a:p>
          <a:p>
            <a:pPr lvl="1"/>
            <a:r>
              <a:rPr lang="en-US" altLang="cs-CZ" sz="2000" dirty="0"/>
              <a:t>Open and free, the goal is to test the platform</a:t>
            </a:r>
          </a:p>
          <a:p>
            <a:pPr lvl="1"/>
            <a:r>
              <a:rPr lang="en-US" altLang="cs-CZ" sz="2000" dirty="0">
                <a:hlinkClick r:id="rId4"/>
              </a:rPr>
              <a:t>http://www.sos.cs.ru.nl/applications/smartcards/firewalltester/</a:t>
            </a:r>
            <a:endParaRPr lang="en-US" altLang="cs-CZ" sz="2000" dirty="0"/>
          </a:p>
          <a:p>
            <a:pPr lvl="1"/>
            <a:endParaRPr lang="en-US" alt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389188" y="4760312"/>
          <a:ext cx="7643813" cy="1737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4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725">
                <a:tc>
                  <a:txBody>
                    <a:bodyPr/>
                    <a:lstStyle/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[] array1, array2; // persistent variables</a:t>
                      </a:r>
                    </a:p>
                    <a:p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short[] </a:t>
                      </a:r>
                      <a:r>
                        <a:rPr lang="en-US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= null; // local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 array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JCSystem.beginTransaction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array1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new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[1];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	array2 = </a:t>
                      </a:r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localArray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 = array1;</a:t>
                      </a:r>
                      <a:r>
                        <a:rPr lang="en-US" sz="1800" kern="1200" dirty="0">
                          <a:latin typeface="Consolas" pitchFamily="49" charset="0"/>
                          <a:cs typeface="Consolas" pitchFamily="49" charset="0"/>
                        </a:rPr>
                        <a:t> // </a:t>
                      </a:r>
                      <a:r>
                        <a:rPr lang="en-US" sz="1800" kern="1200" baseline="0" dirty="0">
                          <a:latin typeface="Consolas" pitchFamily="49" charset="0"/>
                          <a:cs typeface="Consolas" pitchFamily="49" charset="0"/>
                        </a:rPr>
                        <a:t>dangling reference!</a:t>
                      </a:r>
                      <a:endParaRPr lang="en-US" sz="1800" kern="1200" dirty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cs-CZ" sz="1800" kern="1200" dirty="0" err="1">
                          <a:latin typeface="Consolas" pitchFamily="49" charset="0"/>
                          <a:cs typeface="Consolas" pitchFamily="49" charset="0"/>
                        </a:rPr>
                        <a:t>JCSystem.abortTransaction</a:t>
                      </a:r>
                      <a:r>
                        <a:rPr lang="cs-CZ" sz="1800" kern="1200" dirty="0">
                          <a:latin typeface="Consolas" pitchFamily="49" charset="0"/>
                          <a:cs typeface="Consolas" pitchFamily="49" charset="0"/>
                        </a:rPr>
                        <a:t>();</a:t>
                      </a:r>
                      <a:endParaRPr lang="en-US" sz="180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1439" marR="91439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56B127-4BAE-429C-92F9-5E651BC9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open-source projects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3C4946-F680-4321-B921-601490DBF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Easy building of applets</a:t>
            </a:r>
          </a:p>
          <a:p>
            <a:pPr lvl="1"/>
            <a:r>
              <a:rPr lang="en-GB" sz="1800" dirty="0">
                <a:hlinkClick r:id="rId2"/>
              </a:rPr>
              <a:t>https://github.com/martinpaljak/ant-javacard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https://github.com/ph4r05/javacard-gradle-template</a:t>
            </a:r>
            <a:endParaRPr lang="en-GB" sz="1800" dirty="0"/>
          </a:p>
          <a:p>
            <a:r>
              <a:rPr lang="en-GB" sz="2000" dirty="0" err="1"/>
              <a:t>AppletPlayground</a:t>
            </a:r>
            <a:r>
              <a:rPr lang="en-GB" sz="2000" dirty="0"/>
              <a:t> (ready to “fiddle” with applets)</a:t>
            </a:r>
          </a:p>
          <a:p>
            <a:pPr lvl="1"/>
            <a:r>
              <a:rPr lang="en-GB" sz="1800" dirty="0">
                <a:hlinkClick r:id="rId4"/>
              </a:rPr>
              <a:t>https://github.com/martinpaljak/AppletPlayground</a:t>
            </a:r>
            <a:endParaRPr lang="en-GB" sz="1800" dirty="0"/>
          </a:p>
          <a:p>
            <a:r>
              <a:rPr lang="en-GB" sz="2000" dirty="0"/>
              <a:t>Card simulator </a:t>
            </a:r>
            <a:r>
              <a:rPr lang="en-GB" sz="2000" dirty="0">
                <a:hlinkClick r:id="rId5"/>
              </a:rPr>
              <a:t>https://jcardsim.org</a:t>
            </a:r>
            <a:endParaRPr lang="en-GB" sz="2000" dirty="0"/>
          </a:p>
          <a:p>
            <a:r>
              <a:rPr lang="en-GB" sz="2000" dirty="0"/>
              <a:t>Profiling performance</a:t>
            </a:r>
          </a:p>
          <a:p>
            <a:pPr lvl="1"/>
            <a:r>
              <a:rPr lang="en-GB" sz="1800" dirty="0">
                <a:hlinkClick r:id="" action="ppaction://noaction"/>
              </a:rPr>
              <a:t>https://github.com/crocs-muni/JCAlgTest</a:t>
            </a:r>
          </a:p>
          <a:p>
            <a:pPr lvl="1"/>
            <a:r>
              <a:rPr lang="en-GB" sz="1600" dirty="0">
                <a:hlinkClick r:id="rId6"/>
              </a:rPr>
              <a:t>https://github.com/lzaoral/JCProfilerNext</a:t>
            </a:r>
            <a:endParaRPr lang="en-GB" sz="1600" dirty="0"/>
          </a:p>
          <a:p>
            <a:r>
              <a:rPr lang="en-GB" sz="2000" dirty="0"/>
              <a:t>Curated list of </a:t>
            </a:r>
            <a:r>
              <a:rPr lang="en-GB" sz="2000" dirty="0" err="1"/>
              <a:t>JavaCard</a:t>
            </a:r>
            <a:r>
              <a:rPr lang="en-GB" sz="2000" dirty="0"/>
              <a:t> applets</a:t>
            </a:r>
          </a:p>
          <a:p>
            <a:pPr lvl="1"/>
            <a:r>
              <a:rPr lang="en-GB" sz="1800" dirty="0">
                <a:hlinkClick r:id="rId7"/>
              </a:rPr>
              <a:t>https://github.com/</a:t>
            </a:r>
            <a:r>
              <a:rPr lang="en-GB" sz="1800" dirty="0">
                <a:hlinkClick r:id="" action="ppaction://noaction"/>
              </a:rPr>
              <a:t>crocs-muni</a:t>
            </a:r>
            <a:r>
              <a:rPr lang="en-GB" sz="1800" dirty="0">
                <a:hlinkClick r:id="rId7"/>
              </a:rPr>
              <a:t>/javacard-curated-list</a:t>
            </a:r>
            <a:endParaRPr lang="en-GB" sz="1800" dirty="0"/>
          </a:p>
          <a:p>
            <a:r>
              <a:rPr lang="en-GB" sz="2200" dirty="0"/>
              <a:t>Low-level </a:t>
            </a:r>
            <a:r>
              <a:rPr lang="en-GB" sz="2200" dirty="0" err="1"/>
              <a:t>ECPoint</a:t>
            </a:r>
            <a:r>
              <a:rPr lang="en-GB" sz="2200" dirty="0"/>
              <a:t> library</a:t>
            </a:r>
          </a:p>
          <a:p>
            <a:pPr lvl="1"/>
            <a:r>
              <a:rPr lang="en-GB" sz="1800" dirty="0">
                <a:hlinkClick r:id="rId8"/>
              </a:rPr>
              <a:t>https://github.com/OpenCryptoProject/JCMathLib</a:t>
            </a:r>
            <a:r>
              <a:rPr lang="en-GB" sz="1800" dirty="0"/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1E73A09-2B11-4871-8CD1-52CA88853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5F32FD-A14A-4F55-A721-E3271692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83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2B4A-5F20-0F30-7EC3-FBA9B878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B932-D8E7-9346-F309-EEBDE9F6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79F94-C66E-EDD4-22DF-9FC6B815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ECEE-7E63-92D4-3F76-57E9F49ED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4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2262D-E755-4D9E-B158-4CCD5890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514551"/>
            <a:ext cx="10918916" cy="1362075"/>
          </a:xfrm>
        </p:spPr>
        <p:txBody>
          <a:bodyPr/>
          <a:lstStyle/>
          <a:p>
            <a:pPr algn="ctr"/>
            <a:r>
              <a:rPr lang="en-GB" dirty="0"/>
              <a:t>Threshold cryptography </a:t>
            </a:r>
            <a:br>
              <a:rPr lang="en-GB" dirty="0"/>
            </a:br>
            <a:r>
              <a:rPr lang="en-GB" dirty="0"/>
              <a:t>(to remove single point of failure)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18DBA7-0C0F-496F-B130-2E15DE3DE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C8F4EE-991B-4AC4-A605-3F2B03470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A1A700-7CCF-4277-8235-EE7847133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BE8B05A-3898-4CD2-9104-C1915AF7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65794"/>
            <a:ext cx="6627904" cy="510566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7EA7D2-38E9-4D67-B3E0-436377B0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09500"/>
            <a:ext cx="10972800" cy="792088"/>
          </a:xfrm>
        </p:spPr>
        <p:txBody>
          <a:bodyPr/>
          <a:lstStyle/>
          <a:p>
            <a:r>
              <a:rPr lang="en-US" dirty="0"/>
              <a:t>Possibly heard of ROCA vulnerability </a:t>
            </a:r>
            <a:r>
              <a:rPr lang="en-US" b="1" dirty="0"/>
              <a:t>CVE-2017-15361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A8FF2-8A78-4AEC-B714-C586C41F4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DCB0E-FF3A-4802-9C2D-AFE37112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98A6C-E741-4BC3-8850-70D996AA6A06}"/>
              </a:ext>
            </a:extLst>
          </p:cNvPr>
          <p:cNvSpPr txBox="1"/>
          <p:nvPr/>
        </p:nvSpPr>
        <p:spPr>
          <a:xfrm>
            <a:off x="8280352" y="35625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https://roca.crocs.fi.muni.cz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80E9C35-48B9-4CD5-B86C-9C54FD8AD50B}"/>
              </a:ext>
            </a:extLst>
          </p:cNvPr>
          <p:cNvSpPr/>
          <p:nvPr/>
        </p:nvSpPr>
        <p:spPr>
          <a:xfrm>
            <a:off x="454696" y="2028623"/>
            <a:ext cx="2664296" cy="7558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Austria, Estonia, Slovakia, Spain…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93FF3E0-27F8-4719-A0A8-05EC1ADB8B6A}"/>
              </a:ext>
            </a:extLst>
          </p:cNvPr>
          <p:cNvSpPr/>
          <p:nvPr/>
        </p:nvSpPr>
        <p:spPr>
          <a:xfrm>
            <a:off x="8280352" y="1548908"/>
            <a:ext cx="3024336" cy="12355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25-30% TPMs worldwide, BitLocker, </a:t>
            </a:r>
            <a:r>
              <a:rPr lang="en-GB" dirty="0" err="1"/>
              <a:t>ChromeOS</a:t>
            </a:r>
            <a:r>
              <a:rPr lang="en-GB" dirty="0"/>
              <a:t>…</a:t>
            </a:r>
          </a:p>
          <a:p>
            <a:pPr algn="ctr"/>
            <a:r>
              <a:rPr lang="en-GB" dirty="0"/>
              <a:t>Firmware update available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AED682D-6046-4D38-8C35-3E3BCFE79EEE}"/>
              </a:ext>
            </a:extLst>
          </p:cNvPr>
          <p:cNvSpPr/>
          <p:nvPr/>
        </p:nvSpPr>
        <p:spPr>
          <a:xfrm>
            <a:off x="83332" y="3851775"/>
            <a:ext cx="2279576" cy="12355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Commit signing,</a:t>
            </a:r>
          </a:p>
          <a:p>
            <a:pPr algn="ctr"/>
            <a:r>
              <a:rPr lang="en-GB" dirty="0"/>
              <a:t>Application signing</a:t>
            </a:r>
          </a:p>
          <a:p>
            <a:pPr algn="ctr"/>
            <a:r>
              <a:rPr lang="en-GB" dirty="0"/>
              <a:t>GitHub, Maven…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2C75D69-E555-48C8-A4D8-7C554C97EC46}"/>
              </a:ext>
            </a:extLst>
          </p:cNvPr>
          <p:cNvSpPr/>
          <p:nvPr/>
        </p:nvSpPr>
        <p:spPr>
          <a:xfrm>
            <a:off x="695400" y="5553181"/>
            <a:ext cx="2279576" cy="9292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Gemalto .NET</a:t>
            </a:r>
          </a:p>
          <a:p>
            <a:pPr algn="ctr"/>
            <a:r>
              <a:rPr lang="en-GB" dirty="0" err="1"/>
              <a:t>Yubikey</a:t>
            </a:r>
            <a:r>
              <a:rPr lang="en-GB" dirty="0"/>
              <a:t> 4…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90DD806-0FF8-4E79-A640-B65B81B772E2}"/>
              </a:ext>
            </a:extLst>
          </p:cNvPr>
          <p:cNvSpPr/>
          <p:nvPr/>
        </p:nvSpPr>
        <p:spPr>
          <a:xfrm>
            <a:off x="4151784" y="6081378"/>
            <a:ext cx="2135560" cy="6737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Yubikey</a:t>
            </a:r>
            <a:r>
              <a:rPr lang="en-GB" dirty="0"/>
              <a:t> 4…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368A50A-2961-4F33-B8AC-F2DE9F0171A4}"/>
              </a:ext>
            </a:extLst>
          </p:cNvPr>
          <p:cNvSpPr/>
          <p:nvPr/>
        </p:nvSpPr>
        <p:spPr>
          <a:xfrm>
            <a:off x="8644128" y="3645024"/>
            <a:ext cx="3024336" cy="12355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Very few keys, but all tied to SCADA management</a:t>
            </a:r>
          </a:p>
        </p:txBody>
      </p:sp>
      <p:sp>
        <p:nvSpPr>
          <p:cNvPr id="3" name="Obdélník: se zakulacenými rohy 8">
            <a:extLst>
              <a:ext uri="{FF2B5EF4-FFF2-40B4-BE49-F238E27FC236}">
                <a16:creationId xmlns:a16="http://schemas.microsoft.com/office/drawing/2014/main" id="{16B4B04C-4ECD-6D3E-A904-5A58472A7156}"/>
              </a:ext>
            </a:extLst>
          </p:cNvPr>
          <p:cNvSpPr/>
          <p:nvPr/>
        </p:nvSpPr>
        <p:spPr>
          <a:xfrm>
            <a:off x="8057358" y="4951254"/>
            <a:ext cx="4051310" cy="17638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Single point of failure: Prime generation of RSA keygen in widely used chip (1-2 billion chips)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47749-43CC-4965-8817-67A5B2A2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point of failure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6E700D-404B-4DD6-97AA-1245F606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0972800" cy="44512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already try to avoid single point of failure at many places</a:t>
            </a:r>
          </a:p>
          <a:p>
            <a:pPr lvl="1"/>
            <a:r>
              <a:rPr lang="en-GB" dirty="0"/>
              <a:t>Personal: dual control, people from different backgrounds…</a:t>
            </a:r>
          </a:p>
          <a:p>
            <a:pPr lvl="1"/>
            <a:r>
              <a:rPr lang="en-GB" dirty="0"/>
              <a:t>Technical: Load-balancing web servers, RAID, periodic backups… </a:t>
            </a:r>
          </a:p>
          <a:p>
            <a:pPr lvl="1"/>
            <a:r>
              <a:rPr lang="en-GB" dirty="0"/>
              <a:t>Supply chain: no reliance on single supplier… </a:t>
            </a:r>
          </a:p>
          <a:p>
            <a:r>
              <a:rPr lang="en-GB" dirty="0"/>
              <a:t>Problems: Appropriate trade-off between security, cost and usability</a:t>
            </a:r>
          </a:p>
          <a:p>
            <a:r>
              <a:rPr lang="en-GB" dirty="0"/>
              <a:t>Systems without single point of failure </a:t>
            </a:r>
            <a:r>
              <a:rPr lang="en-GB" dirty="0">
                <a:solidFill>
                  <a:srgbClr val="0070C0"/>
                </a:solidFill>
              </a:rPr>
              <a:t>tend</a:t>
            </a:r>
            <a:r>
              <a:rPr lang="en-GB" dirty="0"/>
              <a:t> to be:</a:t>
            </a:r>
          </a:p>
          <a:p>
            <a:pPr lvl="1"/>
            <a:r>
              <a:rPr lang="en-GB" dirty="0"/>
              <a:t>More complex</a:t>
            </a:r>
          </a:p>
          <a:p>
            <a:pPr lvl="1"/>
            <a:r>
              <a:rPr lang="en-GB" dirty="0"/>
              <a:t>More expensive</a:t>
            </a:r>
          </a:p>
          <a:p>
            <a:pPr lvl="1"/>
            <a:r>
              <a:rPr lang="en-GB" dirty="0"/>
              <a:t>Less performant</a:t>
            </a:r>
          </a:p>
          <a:p>
            <a:pPr lvl="1"/>
            <a:r>
              <a:rPr lang="en-GB" dirty="0"/>
              <a:t>Backward incompatible</a:t>
            </a:r>
          </a:p>
          <a:p>
            <a:pPr lvl="1"/>
            <a:r>
              <a:rPr lang="en-GB" dirty="0"/>
              <a:t>(not really without single point of failure)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D0BD2E-F88C-42C5-9966-213264C4B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ACD503-3947-4C8D-95C3-ED4EFAF9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888886"/>
            <a:ext cx="2595456" cy="259545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F328B3-AE41-48C5-8C7F-012F78580F41}"/>
              </a:ext>
            </a:extLst>
          </p:cNvPr>
          <p:cNvSpPr txBox="1"/>
          <p:nvPr/>
        </p:nvSpPr>
        <p:spPr>
          <a:xfrm rot="16200000">
            <a:off x="10635110" y="5073957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zerodayclothing.com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E7F69B-05ED-4266-A50B-AE451C9CA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7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4A21-E7A9-1ED1-E4F7-C7C1C9C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245484" cy="1362075"/>
          </a:xfrm>
        </p:spPr>
        <p:txBody>
          <a:bodyPr/>
          <a:lstStyle/>
          <a:p>
            <a:r>
              <a:rPr lang="en-US" dirty="0"/>
              <a:t>Removing single point of failure in cryptographic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93939-B81C-02EF-C5F0-F35CE006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F972B-5BDE-C8AE-7E5C-509915FD5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EB2-9532-2A60-7CF1-3E7AD8B4D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133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07BF8-43D4-4363-8EB4-74863C22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Multi-Party Computation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5424C8-B269-4BF6-92C7-8F420C83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113648" cy="4149725"/>
          </a:xfrm>
        </p:spPr>
        <p:txBody>
          <a:bodyPr/>
          <a:lstStyle/>
          <a:p>
            <a:r>
              <a:rPr lang="en-GB" dirty="0"/>
              <a:t>“Offload heavy computation to untrusted party while not leaking info”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“Distribute critical cryptographic operation among N parties”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05E58B-623A-4045-93D3-F201D6FAB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87A9D1-E645-4016-9F3D-5BAB84AE8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PV204 | Secure Multiparty Computation</a:t>
            </a:r>
            <a:endParaRPr lang="cs-CZ" dirty="0"/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D652EFA0-CEFF-4A15-B17F-F0E4E743757E}"/>
              </a:ext>
            </a:extLst>
          </p:cNvPr>
          <p:cNvSpPr/>
          <p:nvPr/>
        </p:nvSpPr>
        <p:spPr>
          <a:xfrm>
            <a:off x="551384" y="2360414"/>
            <a:ext cx="11521280" cy="1860674"/>
          </a:xfrm>
          <a:prstGeom prst="roundRect">
            <a:avLst/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Example:</a:t>
            </a:r>
          </a:p>
          <a:p>
            <a:r>
              <a:rPr lang="en-GB" sz="9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Amazon evaluates trained neural network on medical image (on behalf of user)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Amazon learns neither the trained NN, nor the processed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</a:rPr>
              <a:t>Technology</a:t>
            </a:r>
            <a:r>
              <a:rPr lang="en-GB" sz="2400" dirty="0">
                <a:solidFill>
                  <a:schemeClr val="tx1"/>
                </a:solidFill>
              </a:rPr>
              <a:t>: Homomorphic encryption, garbled circuits (slow, but getting better)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C71075F7-C101-41AF-B5DC-9064BF1BF447}"/>
              </a:ext>
            </a:extLst>
          </p:cNvPr>
          <p:cNvSpPr/>
          <p:nvPr/>
        </p:nvSpPr>
        <p:spPr>
          <a:xfrm>
            <a:off x="551384" y="4794040"/>
            <a:ext cx="11521280" cy="1708009"/>
          </a:xfrm>
          <a:prstGeom prst="roundRect">
            <a:avLst/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Example:</a:t>
            </a:r>
          </a:p>
          <a:p>
            <a:r>
              <a:rPr lang="en-GB" sz="9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3 devices collaboratively compute digital ECC 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Private key never at single place, secure unless all devices are compromised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Technology: purpose tailored schemes (efficient, provably secure)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F0F6C8-3477-CAF1-2865-9A6ED829C2DA}"/>
              </a:ext>
            </a:extLst>
          </p:cNvPr>
          <p:cNvGrpSpPr/>
          <p:nvPr/>
        </p:nvGrpSpPr>
        <p:grpSpPr>
          <a:xfrm>
            <a:off x="0" y="495361"/>
            <a:ext cx="12175317" cy="6362639"/>
            <a:chOff x="0" y="495361"/>
            <a:chExt cx="12175317" cy="63626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56AA9EC-B83C-3D1E-8059-E6F1197D185B}"/>
                </a:ext>
              </a:extLst>
            </p:cNvPr>
            <p:cNvSpPr/>
            <p:nvPr/>
          </p:nvSpPr>
          <p:spPr>
            <a:xfrm>
              <a:off x="478348" y="4284787"/>
              <a:ext cx="11696969" cy="2289051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5F3A2A-6A25-CD32-707D-5BC27EFAF6B9}"/>
                </a:ext>
              </a:extLst>
            </p:cNvPr>
            <p:cNvSpPr txBox="1"/>
            <p:nvPr/>
          </p:nvSpPr>
          <p:spPr>
            <a:xfrm rot="16200000">
              <a:off x="-2950487" y="3445848"/>
              <a:ext cx="6362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Focus of this lecture (threshold cryptography)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1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C92E-BB9A-40EE-BCDE-B16A7ED6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threshold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E94A-0064-4C32-8D24-6EB83C5A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Remove single point of failure</a:t>
            </a:r>
          </a:p>
          <a:p>
            <a:pPr lvl="1"/>
            <a:r>
              <a:rPr lang="en-US" dirty="0"/>
              <a:t>Reduce trust requirements (no single party can fail you)</a:t>
            </a:r>
          </a:p>
          <a:p>
            <a:pPr lvl="1"/>
            <a:r>
              <a:rPr lang="en-US" dirty="0"/>
              <a:t>Better protect against attacks like malware (no single device with full key)</a:t>
            </a:r>
          </a:p>
          <a:p>
            <a:pPr lvl="1"/>
            <a:r>
              <a:rPr lang="en-US" dirty="0"/>
              <a:t>Provide resiliency against subset compromise (k-of-n)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fault tolerance (n-of-n vs. k-of-n)</a:t>
            </a:r>
          </a:p>
          <a:p>
            <a:pPr lvl="1"/>
            <a:r>
              <a:rPr lang="en-US" dirty="0"/>
              <a:t>Perform operation with some parties not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different signing/decryption policies to be enforced (each party)</a:t>
            </a:r>
          </a:p>
          <a:p>
            <a:pPr lvl="1"/>
            <a:r>
              <a:rPr lang="en-US" dirty="0"/>
              <a:t>Regulatory requirements (e.g., “four eyes principle”)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C2D79-E4CC-4698-AD25-221535D3E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3A31-5EB6-4790-A004-E91205E11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3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41FCFDE2-AF9C-4EC1-9110-1B858216B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7" y="4268666"/>
            <a:ext cx="1452236" cy="1574757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C643EE2A-8FBF-4CE4-8610-5BFDC7870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30" y="1111221"/>
            <a:ext cx="5273807" cy="2521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D0132-A17F-4E4B-AE6A-B7B03C44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39" y="3514807"/>
            <a:ext cx="3624816" cy="792088"/>
          </a:xfrm>
        </p:spPr>
        <p:txBody>
          <a:bodyPr/>
          <a:lstStyle/>
          <a:p>
            <a:r>
              <a:rPr lang="en-US" sz="2800" dirty="0"/>
              <a:t>Single signature</a:t>
            </a:r>
            <a:endParaRPr lang="cs-CZ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5EC8-694D-44B3-8327-9CC8B004F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ECCF-B36C-44E8-9AC7-A48492004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35">
            <a:extLst>
              <a:ext uri="{FF2B5EF4-FFF2-40B4-BE49-F238E27FC236}">
                <a16:creationId xmlns:a16="http://schemas.microsoft.com/office/drawing/2014/main" id="{7C10D791-4BC4-4CD8-AE66-3AD3074BC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6725588" y="4574429"/>
            <a:ext cx="751466" cy="845996"/>
          </a:xfrm>
          <a:prstGeom prst="rect">
            <a:avLst/>
          </a:prstGeom>
        </p:spPr>
      </p:pic>
      <p:pic>
        <p:nvPicPr>
          <p:cNvPr id="7" name="Picture 2" descr="D:\Documents\Obrázky\is2\Phone-icon.png">
            <a:extLst>
              <a:ext uri="{FF2B5EF4-FFF2-40B4-BE49-F238E27FC236}">
                <a16:creationId xmlns:a16="http://schemas.microsoft.com/office/drawing/2014/main" id="{590A761A-AF13-4263-9739-1713883D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52" y="4544122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Obrázky\is2\Computer_Icon.png">
            <a:extLst>
              <a:ext uri="{FF2B5EF4-FFF2-40B4-BE49-F238E27FC236}">
                <a16:creationId xmlns:a16="http://schemas.microsoft.com/office/drawing/2014/main" id="{636815B9-9B58-40C1-B0CF-3887CBE7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46" y="4491619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Documents\Obrázky\is2\Key-icon.png">
            <a:extLst>
              <a:ext uri="{FF2B5EF4-FFF2-40B4-BE49-F238E27FC236}">
                <a16:creationId xmlns:a16="http://schemas.microsoft.com/office/drawing/2014/main" id="{8A47239C-3CED-4D2A-974B-DD0555BDB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8109823" y="4856956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Documents\Obrázky\is2\Key-icon.png">
            <a:extLst>
              <a:ext uri="{FF2B5EF4-FFF2-40B4-BE49-F238E27FC236}">
                <a16:creationId xmlns:a16="http://schemas.microsoft.com/office/drawing/2014/main" id="{77932456-5BCF-412B-BAE4-2D553CD2F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5534397" y="4684717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ocuments\Obrázky\is2\Key-icon.png">
            <a:extLst>
              <a:ext uri="{FF2B5EF4-FFF2-40B4-BE49-F238E27FC236}">
                <a16:creationId xmlns:a16="http://schemas.microsoft.com/office/drawing/2014/main" id="{576C39E9-F616-42E0-B59C-6DB94688E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6895815" y="4636839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: se zakulacenými rohy 11">
            <a:extLst>
              <a:ext uri="{FF2B5EF4-FFF2-40B4-BE49-F238E27FC236}">
                <a16:creationId xmlns:a16="http://schemas.microsoft.com/office/drawing/2014/main" id="{BC77FF33-9F98-4266-98D8-FF78B02415BE}"/>
              </a:ext>
            </a:extLst>
          </p:cNvPr>
          <p:cNvSpPr/>
          <p:nvPr/>
        </p:nvSpPr>
        <p:spPr>
          <a:xfrm>
            <a:off x="5034453" y="5878958"/>
            <a:ext cx="1282673" cy="3981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</a:t>
            </a:r>
            <a:r>
              <a:rPr lang="en-GB" dirty="0"/>
              <a:t>  </a:t>
            </a:r>
          </a:p>
        </p:txBody>
      </p:sp>
      <p:pic>
        <p:nvPicPr>
          <p:cNvPr id="16" name="Obrázek 35">
            <a:extLst>
              <a:ext uri="{FF2B5EF4-FFF2-40B4-BE49-F238E27FC236}">
                <a16:creationId xmlns:a16="http://schemas.microsoft.com/office/drawing/2014/main" id="{5533BE5E-D03B-4E53-BEA0-A4CA2C0FD5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10429434" y="4712749"/>
            <a:ext cx="751466" cy="845996"/>
          </a:xfrm>
          <a:prstGeom prst="rect">
            <a:avLst/>
          </a:prstGeom>
        </p:spPr>
      </p:pic>
      <p:pic>
        <p:nvPicPr>
          <p:cNvPr id="17" name="Picture 2" descr="D:\Documents\Obrázky\is2\Phone-icon.png">
            <a:extLst>
              <a:ext uri="{FF2B5EF4-FFF2-40B4-BE49-F238E27FC236}">
                <a16:creationId xmlns:a16="http://schemas.microsoft.com/office/drawing/2014/main" id="{0963D7BD-34D9-42A5-BE55-1D526182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63" y="3564091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Documents\Obrázky\is2\Computer_Icon.png">
            <a:extLst>
              <a:ext uri="{FF2B5EF4-FFF2-40B4-BE49-F238E27FC236}">
                <a16:creationId xmlns:a16="http://schemas.microsoft.com/office/drawing/2014/main" id="{D21D1DDD-6F72-4113-970F-D0836BCF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94" y="3672829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Přímá spojnice se šipkou 14">
            <a:extLst>
              <a:ext uri="{FF2B5EF4-FFF2-40B4-BE49-F238E27FC236}">
                <a16:creationId xmlns:a16="http://schemas.microsoft.com/office/drawing/2014/main" id="{C7DB3E4B-EA14-4C2F-B0D1-F55FBE34BF5B}"/>
              </a:ext>
            </a:extLst>
          </p:cNvPr>
          <p:cNvCxnSpPr>
            <a:cxnSpLocks/>
          </p:cNvCxnSpPr>
          <p:nvPr/>
        </p:nvCxnSpPr>
        <p:spPr>
          <a:xfrm flipV="1">
            <a:off x="10263606" y="4289130"/>
            <a:ext cx="1043004" cy="637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8">
            <a:extLst>
              <a:ext uri="{FF2B5EF4-FFF2-40B4-BE49-F238E27FC236}">
                <a16:creationId xmlns:a16="http://schemas.microsoft.com/office/drawing/2014/main" id="{48512509-8AB1-4831-88CB-4F0F0D31ADD4}"/>
              </a:ext>
            </a:extLst>
          </p:cNvPr>
          <p:cNvCxnSpPr>
            <a:cxnSpLocks/>
          </p:cNvCxnSpPr>
          <p:nvPr/>
        </p:nvCxnSpPr>
        <p:spPr>
          <a:xfrm flipV="1">
            <a:off x="11333362" y="4678677"/>
            <a:ext cx="431370" cy="45707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1">
            <a:extLst>
              <a:ext uri="{FF2B5EF4-FFF2-40B4-BE49-F238E27FC236}">
                <a16:creationId xmlns:a16="http://schemas.microsoft.com/office/drawing/2014/main" id="{4134119B-B374-4784-A959-6B4992D186DC}"/>
              </a:ext>
            </a:extLst>
          </p:cNvPr>
          <p:cNvCxnSpPr>
            <a:cxnSpLocks/>
          </p:cNvCxnSpPr>
          <p:nvPr/>
        </p:nvCxnSpPr>
        <p:spPr>
          <a:xfrm>
            <a:off x="9727896" y="4761438"/>
            <a:ext cx="535710" cy="36263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:\Documents\Obrázky\is2\Key-icon.png">
            <a:extLst>
              <a:ext uri="{FF2B5EF4-FFF2-40B4-BE49-F238E27FC236}">
                <a16:creationId xmlns:a16="http://schemas.microsoft.com/office/drawing/2014/main" id="{569A6403-A87E-43BC-A95D-CCDC2DEDC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1639334" y="3876925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Documents\Obrázky\is2\Key-icon.png">
            <a:extLst>
              <a:ext uri="{FF2B5EF4-FFF2-40B4-BE49-F238E27FC236}">
                <a16:creationId xmlns:a16="http://schemas.microsoft.com/office/drawing/2014/main" id="{23DB8179-A7FF-42CB-9B0E-75929FB0C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577545" y="3865927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Documents\Obrázky\is2\Key-icon.png">
            <a:extLst>
              <a:ext uri="{FF2B5EF4-FFF2-40B4-BE49-F238E27FC236}">
                <a16:creationId xmlns:a16="http://schemas.microsoft.com/office/drawing/2014/main" id="{60C2B16D-AEC7-4CBC-95D2-E9473F91D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0599661" y="4775159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: se zakulacenými rohy 11">
            <a:extLst>
              <a:ext uri="{FF2B5EF4-FFF2-40B4-BE49-F238E27FC236}">
                <a16:creationId xmlns:a16="http://schemas.microsoft.com/office/drawing/2014/main" id="{B0384705-CC9A-4DA5-9EAA-7C76E5E1EF66}"/>
              </a:ext>
            </a:extLst>
          </p:cNvPr>
          <p:cNvSpPr/>
          <p:nvPr/>
        </p:nvSpPr>
        <p:spPr>
          <a:xfrm>
            <a:off x="6388529" y="5879452"/>
            <a:ext cx="1282673" cy="398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</a:t>
            </a:r>
            <a:r>
              <a:rPr lang="en-GB" dirty="0"/>
              <a:t> </a:t>
            </a:r>
          </a:p>
        </p:txBody>
      </p:sp>
      <p:sp>
        <p:nvSpPr>
          <p:cNvPr id="27" name="Obdélník: se zakulacenými rohy 11">
            <a:extLst>
              <a:ext uri="{FF2B5EF4-FFF2-40B4-BE49-F238E27FC236}">
                <a16:creationId xmlns:a16="http://schemas.microsoft.com/office/drawing/2014/main" id="{78A9DBFC-2413-42B7-9EE5-3D923302E81F}"/>
              </a:ext>
            </a:extLst>
          </p:cNvPr>
          <p:cNvSpPr/>
          <p:nvPr/>
        </p:nvSpPr>
        <p:spPr>
          <a:xfrm>
            <a:off x="7735305" y="5883148"/>
            <a:ext cx="1282673" cy="3981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</a:t>
            </a:r>
            <a:r>
              <a:rPr lang="en-GB" dirty="0"/>
              <a:t> </a:t>
            </a:r>
          </a:p>
        </p:txBody>
      </p:sp>
      <p:pic>
        <p:nvPicPr>
          <p:cNvPr id="28" name="Picture 2" descr="D:\Documents\Obrázky\is2\Phone-icon.png">
            <a:extLst>
              <a:ext uri="{FF2B5EF4-FFF2-40B4-BE49-F238E27FC236}">
                <a16:creationId xmlns:a16="http://schemas.microsoft.com/office/drawing/2014/main" id="{8D44FA76-FD02-4E66-A0F4-96307A0F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47" y="4598978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Documents\Obrázky\is2\Key-icon.png">
            <a:extLst>
              <a:ext uri="{FF2B5EF4-FFF2-40B4-BE49-F238E27FC236}">
                <a16:creationId xmlns:a16="http://schemas.microsoft.com/office/drawing/2014/main" id="{948DA67E-23FA-4386-A047-237A3CB97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716718" y="4911812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: se zakulacenými rohy 11">
            <a:extLst>
              <a:ext uri="{FF2B5EF4-FFF2-40B4-BE49-F238E27FC236}">
                <a16:creationId xmlns:a16="http://schemas.microsoft.com/office/drawing/2014/main" id="{0874A0A5-563C-4DEB-9E18-F095DB5AC640}"/>
              </a:ext>
            </a:extLst>
          </p:cNvPr>
          <p:cNvSpPr/>
          <p:nvPr/>
        </p:nvSpPr>
        <p:spPr>
          <a:xfrm>
            <a:off x="902656" y="5869371"/>
            <a:ext cx="1282673" cy="3981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448CA6-5553-4717-A716-1276E0AD483B}"/>
              </a:ext>
            </a:extLst>
          </p:cNvPr>
          <p:cNvSpPr txBox="1">
            <a:spLocks/>
          </p:cNvSpPr>
          <p:nvPr/>
        </p:nvSpPr>
        <p:spPr bwMode="auto">
          <a:xfrm>
            <a:off x="5759706" y="3514807"/>
            <a:ext cx="34326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sz="2800" dirty="0"/>
              <a:t>Multiple signatures</a:t>
            </a:r>
            <a:endParaRPr lang="cs-CZ" sz="28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98760DA-4534-48B3-AB21-BFA91A1EDBF8}"/>
              </a:ext>
            </a:extLst>
          </p:cNvPr>
          <p:cNvSpPr txBox="1">
            <a:spLocks/>
          </p:cNvSpPr>
          <p:nvPr/>
        </p:nvSpPr>
        <p:spPr bwMode="auto">
          <a:xfrm>
            <a:off x="8482801" y="2736491"/>
            <a:ext cx="4233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/>
              <a:t>Threshold </a:t>
            </a:r>
          </a:p>
          <a:p>
            <a:pPr algn="ctr"/>
            <a:r>
              <a:rPr lang="en-US" sz="2800" dirty="0"/>
              <a:t>Signature (MPC)</a:t>
            </a:r>
            <a:endParaRPr lang="cs-CZ" sz="28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E308E46-2FA1-4BB6-976D-590AA6332940}"/>
              </a:ext>
            </a:extLst>
          </p:cNvPr>
          <p:cNvSpPr txBox="1">
            <a:spLocks/>
          </p:cNvSpPr>
          <p:nvPr/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endParaRPr lang="cs-CZ" dirty="0"/>
          </a:p>
        </p:txBody>
      </p:sp>
      <p:pic>
        <p:nvPicPr>
          <p:cNvPr id="36" name="Picture 35" descr="A hand holding a pen&#10;&#10;Description automatically generated with medium confidence">
            <a:extLst>
              <a:ext uri="{FF2B5EF4-FFF2-40B4-BE49-F238E27FC236}">
                <a16:creationId xmlns:a16="http://schemas.microsoft.com/office/drawing/2014/main" id="{4889C545-455B-4A11-9153-15E1F6501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317" y="1159425"/>
            <a:ext cx="2428358" cy="1887052"/>
          </a:xfrm>
          <a:prstGeom prst="rect">
            <a:avLst/>
          </a:prstGeom>
          <a:noFill/>
        </p:spPr>
      </p:pic>
      <p:pic>
        <p:nvPicPr>
          <p:cNvPr id="39" name="Picture 2" descr="D:\Documents\Obrázky\is2\User-Group-icon.png">
            <a:extLst>
              <a:ext uri="{FF2B5EF4-FFF2-40B4-BE49-F238E27FC236}">
                <a16:creationId xmlns:a16="http://schemas.microsoft.com/office/drawing/2014/main" id="{C133C01B-5239-45D5-A368-E3CEEC52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57" y="3720758"/>
            <a:ext cx="927273" cy="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élník: se zakulacenými rohy 11">
            <a:extLst>
              <a:ext uri="{FF2B5EF4-FFF2-40B4-BE49-F238E27FC236}">
                <a16:creationId xmlns:a16="http://schemas.microsoft.com/office/drawing/2014/main" id="{22A312EC-4FBB-4427-A670-26555519D32A}"/>
              </a:ext>
            </a:extLst>
          </p:cNvPr>
          <p:cNvSpPr/>
          <p:nvPr/>
        </p:nvSpPr>
        <p:spPr>
          <a:xfrm>
            <a:off x="10208282" y="5825628"/>
            <a:ext cx="1282673" cy="398100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8000">
                <a:schemeClr val="bg1">
                  <a:lumMod val="75000"/>
                </a:schemeClr>
              </a:gs>
              <a:gs pos="42000">
                <a:schemeClr val="bg1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Signature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CA04A-F824-4979-819B-49A80F0340C6}"/>
              </a:ext>
            </a:extLst>
          </p:cNvPr>
          <p:cNvSpPr/>
          <p:nvPr/>
        </p:nvSpPr>
        <p:spPr>
          <a:xfrm>
            <a:off x="8908770" y="823312"/>
            <a:ext cx="3159159" cy="1535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Analogically for decryption (single person decrypts, multiple people</a:t>
            </a:r>
            <a:r>
              <a:rPr lang="cs-CZ" dirty="0"/>
              <a:t>, </a:t>
            </a:r>
            <a:r>
              <a:rPr lang="en-US" dirty="0"/>
              <a:t>k-of-n)</a:t>
            </a:r>
            <a:endParaRPr lang="cs-CZ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EC0E90E-073B-F315-A2F9-4EAF6A946848}"/>
              </a:ext>
            </a:extLst>
          </p:cNvPr>
          <p:cNvSpPr txBox="1">
            <a:spLocks/>
          </p:cNvSpPr>
          <p:nvPr/>
        </p:nvSpPr>
        <p:spPr bwMode="auto">
          <a:xfrm>
            <a:off x="2495600" y="4077072"/>
            <a:ext cx="18202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Shamir TSS</a:t>
            </a:r>
            <a:endParaRPr lang="cs-CZ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bdélník: se zakulacenými rohy 11">
            <a:extLst>
              <a:ext uri="{FF2B5EF4-FFF2-40B4-BE49-F238E27FC236}">
                <a16:creationId xmlns:a16="http://schemas.microsoft.com/office/drawing/2014/main" id="{C9E1A3A7-0695-5C37-A96C-3486080B55F3}"/>
              </a:ext>
            </a:extLst>
          </p:cNvPr>
          <p:cNvSpPr/>
          <p:nvPr/>
        </p:nvSpPr>
        <p:spPr>
          <a:xfrm>
            <a:off x="2725095" y="5705854"/>
            <a:ext cx="1282673" cy="398100"/>
          </a:xfrm>
          <a:prstGeom prst="roundRect">
            <a:avLst/>
          </a:prstGeom>
          <a:pattFill prst="pct30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Share 3</a:t>
            </a:r>
            <a:r>
              <a:rPr lang="en-GB" dirty="0"/>
              <a:t> </a:t>
            </a:r>
          </a:p>
        </p:txBody>
      </p:sp>
      <p:sp>
        <p:nvSpPr>
          <p:cNvPr id="44" name="Obdélník: se zakulacenými rohy 11">
            <a:extLst>
              <a:ext uri="{FF2B5EF4-FFF2-40B4-BE49-F238E27FC236}">
                <a16:creationId xmlns:a16="http://schemas.microsoft.com/office/drawing/2014/main" id="{F9DB738D-6839-7E6A-14CD-5D8380E3B3B0}"/>
              </a:ext>
            </a:extLst>
          </p:cNvPr>
          <p:cNvSpPr/>
          <p:nvPr/>
        </p:nvSpPr>
        <p:spPr>
          <a:xfrm>
            <a:off x="2712615" y="5230942"/>
            <a:ext cx="1282673" cy="398100"/>
          </a:xfrm>
          <a:prstGeom prst="roundRect">
            <a:avLst/>
          </a:prstGeom>
          <a:pattFill prst="wdDnDiag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Share 2</a:t>
            </a:r>
            <a:r>
              <a:rPr lang="en-GB" dirty="0"/>
              <a:t> </a:t>
            </a:r>
          </a:p>
        </p:txBody>
      </p:sp>
      <p:sp>
        <p:nvSpPr>
          <p:cNvPr id="45" name="Obdélník: se zakulacenými rohy 11">
            <a:extLst>
              <a:ext uri="{FF2B5EF4-FFF2-40B4-BE49-F238E27FC236}">
                <a16:creationId xmlns:a16="http://schemas.microsoft.com/office/drawing/2014/main" id="{2A59427E-8262-2F5C-70B9-84E0BFD64558}"/>
              </a:ext>
            </a:extLst>
          </p:cNvPr>
          <p:cNvSpPr/>
          <p:nvPr/>
        </p:nvSpPr>
        <p:spPr>
          <a:xfrm>
            <a:off x="2705112" y="4749208"/>
            <a:ext cx="1282673" cy="398100"/>
          </a:xfrm>
          <a:prstGeom prst="roundRect">
            <a:avLst/>
          </a:prstGeom>
          <a:pattFill prst="horzBrick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Share 1</a:t>
            </a:r>
            <a:r>
              <a:rPr lang="en-GB" dirty="0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94FD5B-97EB-5D7A-9358-C945539D30F6}"/>
              </a:ext>
            </a:extLst>
          </p:cNvPr>
          <p:cNvCxnSpPr>
            <a:endCxn id="29" idx="1"/>
          </p:cNvCxnSpPr>
          <p:nvPr/>
        </p:nvCxnSpPr>
        <p:spPr>
          <a:xfrm flipH="1">
            <a:off x="2304932" y="4942754"/>
            <a:ext cx="247154" cy="291691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342BB8-9D2F-AC85-FEAD-8EA2B474B60E}"/>
              </a:ext>
            </a:extLst>
          </p:cNvPr>
          <p:cNvCxnSpPr>
            <a:cxnSpLocks/>
          </p:cNvCxnSpPr>
          <p:nvPr/>
        </p:nvCxnSpPr>
        <p:spPr>
          <a:xfrm flipH="1">
            <a:off x="2311907" y="5415327"/>
            <a:ext cx="240179" cy="1269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069617-4662-056C-05CB-8D3BCF4B1EAB}"/>
              </a:ext>
            </a:extLst>
          </p:cNvPr>
          <p:cNvCxnSpPr>
            <a:cxnSpLocks/>
          </p:cNvCxnSpPr>
          <p:nvPr/>
        </p:nvCxnSpPr>
        <p:spPr>
          <a:xfrm flipH="1" flipV="1">
            <a:off x="2345151" y="5567727"/>
            <a:ext cx="206935" cy="27569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30" grpId="0" animBg="1"/>
      <p:bldP spid="31" grpId="0"/>
      <p:bldP spid="32" grpId="0"/>
      <p:bldP spid="41" grpId="0" animBg="1"/>
      <p:bldP spid="11" grpId="0" animBg="1"/>
      <p:bldP spid="37" grpId="0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23E5D-187C-4AE1-B5F5-2378028D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9F27F-62AC-4341-863B-3A6B5C0A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16832"/>
            <a:ext cx="967348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Expect that your device is leaking in time/power channel. Which option will you use?</a:t>
            </a:r>
          </a:p>
          <a:p>
            <a:pPr lvl="1"/>
            <a:r>
              <a:rPr lang="en-GB" dirty="0"/>
              <a:t>AES from </a:t>
            </a:r>
            <a:r>
              <a:rPr lang="en-GB" dirty="0" err="1"/>
              <a:t>hw</a:t>
            </a:r>
            <a:r>
              <a:rPr lang="en-GB" dirty="0"/>
              <a:t> coprocessor or software re-implementation? </a:t>
            </a:r>
          </a:p>
          <a:p>
            <a:pPr lvl="1"/>
            <a:r>
              <a:rPr lang="en-GB" dirty="0"/>
              <a:t>Short-term sensitive data stored in EEPROM or RAM?</a:t>
            </a:r>
          </a:p>
          <a:p>
            <a:pPr lvl="1"/>
            <a:r>
              <a:rPr lang="en-GB" dirty="0"/>
              <a:t>Persistent sensitive data in EEPROM or encrypted object?</a:t>
            </a:r>
          </a:p>
          <a:p>
            <a:pPr lvl="1"/>
            <a:r>
              <a:rPr lang="en-GB" dirty="0"/>
              <a:t>Conditional jumps on sensitive value?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Expect that attacker can successfully induct faults (random change of bit(s) in device memory). </a:t>
            </a:r>
          </a:p>
          <a:p>
            <a:pPr lvl="1"/>
            <a:r>
              <a:rPr lang="en-GB" dirty="0"/>
              <a:t>Suggest defensive options for applet’s source code</a:t>
            </a:r>
          </a:p>
          <a:p>
            <a:pPr lvl="1"/>
            <a:r>
              <a:rPr lang="en-GB" dirty="0"/>
              <a:t>Change in RAM, EEPROM, instruction pointer, CPU flags…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13FD8F-CF2C-40C4-A6AC-A7921ACDA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CC5199-F5BE-4811-99AE-1AA20833F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5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B0E51A-A2F7-42B3-B137-E0BFA99D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717" y="4706988"/>
            <a:ext cx="1725947" cy="15898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D7FB2B-40B2-42DF-A473-B02D34B2023C}"/>
              </a:ext>
            </a:extLst>
          </p:cNvPr>
          <p:cNvSpPr/>
          <p:nvPr/>
        </p:nvSpPr>
        <p:spPr>
          <a:xfrm>
            <a:off x="10940502" y="4869160"/>
            <a:ext cx="594147" cy="29673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883B7-4176-424E-BBB4-C65E9BB3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“split” key for threshold cryptography?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7F1A-88E6-41C9-B7CB-1111D699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0609592" cy="4149725"/>
          </a:xfrm>
        </p:spPr>
        <p:txBody>
          <a:bodyPr/>
          <a:lstStyle/>
          <a:p>
            <a:r>
              <a:rPr lang="en-US" dirty="0"/>
              <a:t>(Shamir threshold secret sharing)</a:t>
            </a:r>
          </a:p>
          <a:p>
            <a:endParaRPr lang="en-US" dirty="0"/>
          </a:p>
          <a:p>
            <a:r>
              <a:rPr lang="en-US" dirty="0"/>
              <a:t>Multiple separate signatures (same algorithm)</a:t>
            </a:r>
          </a:p>
          <a:p>
            <a:endParaRPr lang="en-US" dirty="0"/>
          </a:p>
          <a:p>
            <a:r>
              <a:rPr lang="en-US" dirty="0"/>
              <a:t>Cryptographic “garden” (multiple keys, different keys)</a:t>
            </a:r>
          </a:p>
          <a:p>
            <a:endParaRPr lang="en-US" dirty="0"/>
          </a:p>
          <a:p>
            <a:r>
              <a:rPr lang="en-US" dirty="0"/>
              <a:t>n-of-n MPC signature (multiple keys, all must contribute)</a:t>
            </a:r>
          </a:p>
          <a:p>
            <a:pPr lvl="1"/>
            <a:r>
              <a:rPr lang="en-US" dirty="0"/>
              <a:t>k-of-n MPC threshold signature (multiple keys, k must contribute)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89F2C-14E5-4A9E-A5FA-F32049C4E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FC30-D3A7-4466-A053-B67A56D15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0CC78-9EF7-419E-B010-6471F7EB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44" y="1556792"/>
            <a:ext cx="1862953" cy="100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B2043-D2FF-4447-BE84-CE1C13C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386846"/>
            <a:ext cx="2000480" cy="1215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4F519-DD97-4B0F-8177-C7CED231B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502" y="3804382"/>
            <a:ext cx="2763193" cy="7260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D38B28-8673-451F-9D92-122F72F174CC}"/>
              </a:ext>
            </a:extLst>
          </p:cNvPr>
          <p:cNvSpPr/>
          <p:nvPr/>
        </p:nvSpPr>
        <p:spPr>
          <a:xfrm>
            <a:off x="11568608" y="4578415"/>
            <a:ext cx="792088" cy="117495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C840D-2E84-4789-99AF-CB059CAE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Option: Cryptographic “garden”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6134B-CF42-41DD-B593-56C64338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43571"/>
            <a:ext cx="10972800" cy="41497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Electronic signature == </a:t>
            </a:r>
            <a:r>
              <a:rPr lang="en-GB" dirty="0" err="1"/>
              <a:t>sign_RSA</a:t>
            </a:r>
            <a:r>
              <a:rPr lang="en-GB" dirty="0"/>
              <a:t>(SHA256(message))</a:t>
            </a:r>
          </a:p>
          <a:p>
            <a:pPr lvl="1"/>
            <a:r>
              <a:rPr lang="en-GB" dirty="0"/>
              <a:t>Failure in RSA or SHA256 algorithm or its implementation =&gt; forgery of signatures</a:t>
            </a:r>
          </a:p>
          <a:p>
            <a:endParaRPr lang="en-GB" dirty="0"/>
          </a:p>
          <a:p>
            <a:r>
              <a:rPr lang="en-GB" dirty="0"/>
              <a:t>Signature using cryptographic “garden” </a:t>
            </a:r>
          </a:p>
          <a:p>
            <a:pPr lvl="1"/>
            <a:r>
              <a:rPr lang="en-GB" dirty="0"/>
              <a:t>Differently computed (algorithm) signatures over same message</a:t>
            </a:r>
          </a:p>
          <a:p>
            <a:pPr lvl="1"/>
            <a:r>
              <a:rPr lang="en-GB" dirty="0"/>
              <a:t>Signature = </a:t>
            </a:r>
            <a:r>
              <a:rPr lang="en-GB" dirty="0" err="1"/>
              <a:t>sign_RSA</a:t>
            </a:r>
            <a:r>
              <a:rPr lang="en-GB" dirty="0"/>
              <a:t>+ </a:t>
            </a:r>
            <a:r>
              <a:rPr lang="en-GB" dirty="0" err="1"/>
              <a:t>sign_ECC</a:t>
            </a:r>
            <a:r>
              <a:rPr lang="en-GB" dirty="0"/>
              <a:t> + </a:t>
            </a:r>
            <a:r>
              <a:rPr lang="en-GB" dirty="0" err="1"/>
              <a:t>sign_PostQuantumAlg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Mitigate design problems of particular algorithm</a:t>
            </a:r>
          </a:p>
          <a:p>
            <a:pPr lvl="1"/>
            <a:endParaRPr lang="en-GB" dirty="0"/>
          </a:p>
          <a:p>
            <a:r>
              <a:rPr lang="en-GB" dirty="0"/>
              <a:t>Disadvantages: backward (in-)compatibility, larger storage space…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888F7C-34B8-4F2A-875A-71147BDAD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5B84B8-6AA1-455E-913C-CCEFED60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99" y="620688"/>
            <a:ext cx="5749901" cy="1488358"/>
          </a:xfrm>
          <a:prstGeom prst="rect">
            <a:avLst/>
          </a:prstGeom>
        </p:spPr>
      </p:pic>
      <p:pic>
        <p:nvPicPr>
          <p:cNvPr id="7" name="Picture 5" descr="D:\Documents\Obrázky\is2\Key-icon.png">
            <a:extLst>
              <a:ext uri="{FF2B5EF4-FFF2-40B4-BE49-F238E27FC236}">
                <a16:creationId xmlns:a16="http://schemas.microsoft.com/office/drawing/2014/main" id="{0F047DAE-F052-4A40-A6F4-0BF5A8B1D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1232295" y="837072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ocuments\Obrázky\is2\Key-icon.png">
            <a:extLst>
              <a:ext uri="{FF2B5EF4-FFF2-40B4-BE49-F238E27FC236}">
                <a16:creationId xmlns:a16="http://schemas.microsoft.com/office/drawing/2014/main" id="{7634878F-A0C6-4ACA-A406-5C3917590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7030313" y="911526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Documents\Obrázky\is2\Key-icon.png">
            <a:extLst>
              <a:ext uri="{FF2B5EF4-FFF2-40B4-BE49-F238E27FC236}">
                <a16:creationId xmlns:a16="http://schemas.microsoft.com/office/drawing/2014/main" id="{D8938009-3E38-43B1-A042-BB7CC66CF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551489" y="371946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Documents\Obrázky\is2\Key-icon.png">
            <a:extLst>
              <a:ext uri="{FF2B5EF4-FFF2-40B4-BE49-F238E27FC236}">
                <a16:creationId xmlns:a16="http://schemas.microsoft.com/office/drawing/2014/main" id="{E0E429D3-DE2C-4855-8085-DD632B20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7828798" y="612220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D5543B80-9705-4377-A9CC-D04EA8BDC72D}"/>
              </a:ext>
            </a:extLst>
          </p:cNvPr>
          <p:cNvSpPr/>
          <p:nvPr/>
        </p:nvSpPr>
        <p:spPr>
          <a:xfrm>
            <a:off x="8195086" y="3389931"/>
            <a:ext cx="3468783" cy="3981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Signature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8DBA572-1EB6-4622-AFF6-503034105D97}"/>
              </a:ext>
            </a:extLst>
          </p:cNvPr>
          <p:cNvSpPr/>
          <p:nvPr/>
        </p:nvSpPr>
        <p:spPr>
          <a:xfrm>
            <a:off x="9395085" y="3061152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ECC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E43929C-E9CE-404D-9A90-CE660BC660E4}"/>
              </a:ext>
            </a:extLst>
          </p:cNvPr>
          <p:cNvSpPr/>
          <p:nvPr/>
        </p:nvSpPr>
        <p:spPr>
          <a:xfrm>
            <a:off x="10549092" y="3061152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PQC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9B4DDD33-11EC-4A5E-B12F-3EBE148FFC45}"/>
              </a:ext>
            </a:extLst>
          </p:cNvPr>
          <p:cNvSpPr/>
          <p:nvPr/>
        </p:nvSpPr>
        <p:spPr>
          <a:xfrm>
            <a:off x="10674615" y="2353213"/>
            <a:ext cx="1243277" cy="3981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Signature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CCA2574E-6712-46E6-9800-8C0A14827CE6}"/>
              </a:ext>
            </a:extLst>
          </p:cNvPr>
          <p:cNvSpPr/>
          <p:nvPr/>
        </p:nvSpPr>
        <p:spPr>
          <a:xfrm>
            <a:off x="8237031" y="3050016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RSA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4AA0BA3-F3BA-4440-BC71-E0627D22C6B2}"/>
              </a:ext>
            </a:extLst>
          </p:cNvPr>
          <p:cNvSpPr/>
          <p:nvPr/>
        </p:nvSpPr>
        <p:spPr>
          <a:xfrm>
            <a:off x="10763885" y="2038344"/>
            <a:ext cx="1068784" cy="37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RSA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98A67D-10A6-492A-9137-94EB3FA24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cryptography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2017104" cy="4555200"/>
          </a:xfrm>
        </p:spPr>
        <p:txBody>
          <a:bodyPr/>
          <a:lstStyle/>
          <a:p>
            <a:r>
              <a:rPr lang="en-US" dirty="0"/>
              <a:t>Proposed already in 1987 by Y. Desmedt</a:t>
            </a:r>
          </a:p>
          <a:p>
            <a:r>
              <a:rPr lang="en-US" dirty="0"/>
              <a:t>Principle</a:t>
            </a:r>
          </a:p>
          <a:p>
            <a:pPr lvl="1"/>
            <a:r>
              <a:rPr lang="en-US" dirty="0"/>
              <a:t>Private key split into multiple parts (“shares”)</a:t>
            </a:r>
          </a:p>
          <a:p>
            <a:pPr lvl="1"/>
            <a:r>
              <a:rPr lang="en-US" dirty="0"/>
              <a:t>Shares used (independently) by separate parties during a protocol to perform desired cryptographic operation</a:t>
            </a:r>
          </a:p>
          <a:p>
            <a:pPr lvl="1"/>
            <a:r>
              <a:rPr lang="en-US" dirty="0"/>
              <a:t>If enough shares are available, operation is finished successfully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Better protection of private key (single point of failure removed)</a:t>
            </a:r>
          </a:p>
          <a:p>
            <a:pPr lvl="1"/>
            <a:r>
              <a:rPr lang="en-US" dirty="0"/>
              <a:t>Key shares can be distributed to multiple parties (independent usage condition)</a:t>
            </a:r>
          </a:p>
          <a:p>
            <a:pPr lvl="1"/>
            <a:r>
              <a:rPr lang="en-US" dirty="0"/>
              <a:t>Resulting signature may be indistinguishable from a standard one (e.g., ECDSA)</a:t>
            </a:r>
          </a:p>
          <a:p>
            <a:r>
              <a:rPr lang="en-US" dirty="0"/>
              <a:t>Significant research progress made in the cryptocurrency context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9083-4FB0-D7A7-B5A2-3B5DCAC3ED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32</a:t>
            </a:fld>
            <a:endParaRPr lang="cs"/>
          </a:p>
        </p:txBody>
      </p:sp>
      <p:pic>
        <p:nvPicPr>
          <p:cNvPr id="7" name="Obrázek 35">
            <a:extLst>
              <a:ext uri="{FF2B5EF4-FFF2-40B4-BE49-F238E27FC236}">
                <a16:creationId xmlns:a16="http://schemas.microsoft.com/office/drawing/2014/main" id="{A6802C7C-7C2A-8FCD-AED2-6877844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9584559" y="1945225"/>
            <a:ext cx="751466" cy="845996"/>
          </a:xfrm>
          <a:prstGeom prst="rect">
            <a:avLst/>
          </a:prstGeom>
        </p:spPr>
      </p:pic>
      <p:pic>
        <p:nvPicPr>
          <p:cNvPr id="8" name="Picture 2" descr="D:\Documents\Obrázky\is2\Phone-icon.png">
            <a:extLst>
              <a:ext uri="{FF2B5EF4-FFF2-40B4-BE49-F238E27FC236}">
                <a16:creationId xmlns:a16="http://schemas.microsoft.com/office/drawing/2014/main" id="{2B7DF867-EFA5-66A0-0793-3FC54887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796567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ocuments\Obrázky\is2\Computer_Icon.png">
            <a:extLst>
              <a:ext uri="{FF2B5EF4-FFF2-40B4-BE49-F238E27FC236}">
                <a16:creationId xmlns:a16="http://schemas.microsoft.com/office/drawing/2014/main" id="{2003F1D6-2AC9-C7AC-F571-5BEDCA41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9" y="905305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14">
            <a:extLst>
              <a:ext uri="{FF2B5EF4-FFF2-40B4-BE49-F238E27FC236}">
                <a16:creationId xmlns:a16="http://schemas.microsoft.com/office/drawing/2014/main" id="{820D7233-606B-B617-6ABD-A3FC8EAB9FE1}"/>
              </a:ext>
            </a:extLst>
          </p:cNvPr>
          <p:cNvCxnSpPr>
            <a:cxnSpLocks/>
          </p:cNvCxnSpPr>
          <p:nvPr/>
        </p:nvCxnSpPr>
        <p:spPr>
          <a:xfrm flipV="1">
            <a:off x="9418731" y="1521606"/>
            <a:ext cx="1043004" cy="637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8">
            <a:extLst>
              <a:ext uri="{FF2B5EF4-FFF2-40B4-BE49-F238E27FC236}">
                <a16:creationId xmlns:a16="http://schemas.microsoft.com/office/drawing/2014/main" id="{30282343-5421-B570-62DD-F5A1D9850C3F}"/>
              </a:ext>
            </a:extLst>
          </p:cNvPr>
          <p:cNvCxnSpPr>
            <a:cxnSpLocks/>
          </p:cNvCxnSpPr>
          <p:nvPr/>
        </p:nvCxnSpPr>
        <p:spPr>
          <a:xfrm flipV="1">
            <a:off x="10488487" y="1911153"/>
            <a:ext cx="431370" cy="45707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21">
            <a:extLst>
              <a:ext uri="{FF2B5EF4-FFF2-40B4-BE49-F238E27FC236}">
                <a16:creationId xmlns:a16="http://schemas.microsoft.com/office/drawing/2014/main" id="{2F12DDB2-C2D6-50A6-A1FA-53E6731E236D}"/>
              </a:ext>
            </a:extLst>
          </p:cNvPr>
          <p:cNvCxnSpPr>
            <a:cxnSpLocks/>
          </p:cNvCxnSpPr>
          <p:nvPr/>
        </p:nvCxnSpPr>
        <p:spPr>
          <a:xfrm>
            <a:off x="8883021" y="1993914"/>
            <a:ext cx="535710" cy="36263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D:\Documents\Obrázky\is2\Key-icon.png">
            <a:extLst>
              <a:ext uri="{FF2B5EF4-FFF2-40B4-BE49-F238E27FC236}">
                <a16:creationId xmlns:a16="http://schemas.microsoft.com/office/drawing/2014/main" id="{540AB715-908C-3E06-0057-D49DAFF43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0794459" y="1109401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ocuments\Obrázky\is2\Key-icon.png">
            <a:extLst>
              <a:ext uri="{FF2B5EF4-FFF2-40B4-BE49-F238E27FC236}">
                <a16:creationId xmlns:a16="http://schemas.microsoft.com/office/drawing/2014/main" id="{2EB9CA08-4B37-39A1-6076-2292F6592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8732670" y="1098403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Documents\Obrázky\is2\Key-icon.png">
            <a:extLst>
              <a:ext uri="{FF2B5EF4-FFF2-40B4-BE49-F238E27FC236}">
                <a16:creationId xmlns:a16="http://schemas.microsoft.com/office/drawing/2014/main" id="{3355A785-473D-A1FC-2279-593F667B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754786" y="2007635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B773B1EC-DEB4-8553-CF29-5AC5C904E42B}"/>
              </a:ext>
            </a:extLst>
          </p:cNvPr>
          <p:cNvSpPr txBox="1">
            <a:spLocks/>
          </p:cNvSpPr>
          <p:nvPr/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PV204 | Secure Multiparty Computation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cryptography protocols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426834" y="1560167"/>
            <a:ext cx="11765166" cy="4555200"/>
          </a:xfrm>
        </p:spPr>
        <p:txBody>
          <a:bodyPr/>
          <a:lstStyle/>
          <a:p>
            <a:r>
              <a:rPr lang="en-US" dirty="0"/>
              <a:t>Typically, distributed key generation is also included</a:t>
            </a:r>
          </a:p>
          <a:p>
            <a:pPr lvl="1"/>
            <a:r>
              <a:rPr lang="en-US" dirty="0"/>
              <a:t>Private key is not generated on a single device</a:t>
            </a:r>
          </a:p>
          <a:p>
            <a:r>
              <a:rPr lang="en-US" dirty="0"/>
              <a:t>Output signatures can be indistinguishable from single party signatures</a:t>
            </a:r>
          </a:p>
          <a:p>
            <a:pPr lvl="1"/>
            <a:r>
              <a:rPr lang="en-US" dirty="0"/>
              <a:t>ECDSA ([GGN16], [LN18], [GG18], [GG20], [Can+20], …)</a:t>
            </a:r>
          </a:p>
          <a:p>
            <a:pPr lvl="1"/>
            <a:r>
              <a:rPr lang="en-US" dirty="0" err="1"/>
              <a:t>Schnorr</a:t>
            </a:r>
            <a:r>
              <a:rPr lang="en-US" dirty="0"/>
              <a:t> (</a:t>
            </a:r>
            <a:r>
              <a:rPr lang="en-US" dirty="0" err="1"/>
              <a:t>MuSig</a:t>
            </a:r>
            <a:r>
              <a:rPr lang="en-US" dirty="0"/>
              <a:t>, MuSig2, FROST…)</a:t>
            </a:r>
          </a:p>
          <a:p>
            <a:pPr lvl="1"/>
            <a:r>
              <a:rPr lang="en-US" dirty="0"/>
              <a:t>RSA ([DF91], [Gen+97], [DK01], Smart-ID…)</a:t>
            </a:r>
          </a:p>
          <a:p>
            <a:r>
              <a:rPr lang="en-US" dirty="0"/>
              <a:t>Various designs with different properties</a:t>
            </a:r>
          </a:p>
          <a:p>
            <a:pPr lvl="1"/>
            <a:r>
              <a:rPr lang="en-US" dirty="0"/>
              <a:t>Supported setups (n-of-n / k-of-n)</a:t>
            </a:r>
          </a:p>
          <a:p>
            <a:pPr lvl="1"/>
            <a:r>
              <a:rPr lang="en-US" dirty="0"/>
              <a:t>Number of communication rounds</a:t>
            </a:r>
          </a:p>
          <a:p>
            <a:pPr lvl="1"/>
            <a:r>
              <a:rPr lang="en-US" dirty="0"/>
              <a:t>Computation complexity</a:t>
            </a:r>
          </a:p>
          <a:p>
            <a:pPr lvl="1"/>
            <a:r>
              <a:rPr lang="en-US" dirty="0"/>
              <a:t>Security assumptions…</a:t>
            </a:r>
          </a:p>
        </p:txBody>
      </p:sp>
      <p:sp>
        <p:nvSpPr>
          <p:cNvPr id="126" name="Google Shape;126;p20">
            <a:hlinkClick r:id="rId3"/>
          </p:cNvPr>
          <p:cNvSpPr/>
          <p:nvPr/>
        </p:nvSpPr>
        <p:spPr>
          <a:xfrm>
            <a:off x="0" y="6553200"/>
            <a:ext cx="1219200" cy="34000"/>
          </a:xfrm>
          <a:prstGeom prst="rect">
            <a:avLst/>
          </a:prstGeom>
          <a:solidFill>
            <a:srgbClr val="00468C"/>
          </a:solidFill>
          <a:ln w="9525" cap="flat" cmpd="sng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5" name="Obrázek 35">
            <a:extLst>
              <a:ext uri="{FF2B5EF4-FFF2-40B4-BE49-F238E27FC236}">
                <a16:creationId xmlns:a16="http://schemas.microsoft.com/office/drawing/2014/main" id="{C955AF63-09EB-EEDF-90BA-2BE2E3A04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10030229" y="5202881"/>
            <a:ext cx="751466" cy="845996"/>
          </a:xfrm>
          <a:prstGeom prst="rect">
            <a:avLst/>
          </a:prstGeom>
        </p:spPr>
      </p:pic>
      <p:pic>
        <p:nvPicPr>
          <p:cNvPr id="6" name="Picture 2" descr="D:\Documents\Obrázky\is2\Phone-icon.png">
            <a:extLst>
              <a:ext uri="{FF2B5EF4-FFF2-40B4-BE49-F238E27FC236}">
                <a16:creationId xmlns:a16="http://schemas.microsoft.com/office/drawing/2014/main" id="{8F0A2153-42F0-CBB7-4819-83342F1E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58" y="4054223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ocuments\Obrázky\is2\Computer_Icon.png">
            <a:extLst>
              <a:ext uri="{FF2B5EF4-FFF2-40B4-BE49-F238E27FC236}">
                <a16:creationId xmlns:a16="http://schemas.microsoft.com/office/drawing/2014/main" id="{85FE32CA-CA13-3390-46EE-69AFA4BC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89" y="4162961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14">
            <a:extLst>
              <a:ext uri="{FF2B5EF4-FFF2-40B4-BE49-F238E27FC236}">
                <a16:creationId xmlns:a16="http://schemas.microsoft.com/office/drawing/2014/main" id="{D004043A-B3E8-6F26-A1B5-14BD22C28FFF}"/>
              </a:ext>
            </a:extLst>
          </p:cNvPr>
          <p:cNvCxnSpPr>
            <a:cxnSpLocks/>
          </p:cNvCxnSpPr>
          <p:nvPr/>
        </p:nvCxnSpPr>
        <p:spPr>
          <a:xfrm flipV="1">
            <a:off x="9864401" y="4779262"/>
            <a:ext cx="1043004" cy="637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18">
            <a:extLst>
              <a:ext uri="{FF2B5EF4-FFF2-40B4-BE49-F238E27FC236}">
                <a16:creationId xmlns:a16="http://schemas.microsoft.com/office/drawing/2014/main" id="{1C375591-2012-CF77-BEBC-B1AA367CDF1B}"/>
              </a:ext>
            </a:extLst>
          </p:cNvPr>
          <p:cNvCxnSpPr>
            <a:cxnSpLocks/>
          </p:cNvCxnSpPr>
          <p:nvPr/>
        </p:nvCxnSpPr>
        <p:spPr>
          <a:xfrm flipV="1">
            <a:off x="10934157" y="5168809"/>
            <a:ext cx="431370" cy="45707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21">
            <a:extLst>
              <a:ext uri="{FF2B5EF4-FFF2-40B4-BE49-F238E27FC236}">
                <a16:creationId xmlns:a16="http://schemas.microsoft.com/office/drawing/2014/main" id="{EB43B062-92C4-1C4C-BC86-8FA5D7C0CD11}"/>
              </a:ext>
            </a:extLst>
          </p:cNvPr>
          <p:cNvCxnSpPr>
            <a:cxnSpLocks/>
          </p:cNvCxnSpPr>
          <p:nvPr/>
        </p:nvCxnSpPr>
        <p:spPr>
          <a:xfrm>
            <a:off x="9328691" y="5251570"/>
            <a:ext cx="535710" cy="36263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D:\Documents\Obrázky\is2\Key-icon.png">
            <a:extLst>
              <a:ext uri="{FF2B5EF4-FFF2-40B4-BE49-F238E27FC236}">
                <a16:creationId xmlns:a16="http://schemas.microsoft.com/office/drawing/2014/main" id="{5B22A0D9-C291-D899-6E50-766019D00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1240129" y="4367057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Documents\Obrázky\is2\Key-icon.png">
            <a:extLst>
              <a:ext uri="{FF2B5EF4-FFF2-40B4-BE49-F238E27FC236}">
                <a16:creationId xmlns:a16="http://schemas.microsoft.com/office/drawing/2014/main" id="{CEE6B437-829D-D8C7-70D4-76F0B0F9D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9178340" y="4356059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Documents\Obrázky\is2\Key-icon.png">
            <a:extLst>
              <a:ext uri="{FF2B5EF4-FFF2-40B4-BE49-F238E27FC236}">
                <a16:creationId xmlns:a16="http://schemas.microsoft.com/office/drawing/2014/main" id="{60048621-47B3-C32D-8051-207F8042E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458"/>
          <a:stretch/>
        </p:blipFill>
        <p:spPr bwMode="auto">
          <a:xfrm flipH="1">
            <a:off x="10200456" y="5265291"/>
            <a:ext cx="588214" cy="6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C491-974E-15A3-B974-2E069D6E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examples of MPC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5B64-E0D5-20ED-0A45-57E8C152E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FDF1-C4AB-F36E-155A-886D824DF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3364-71DC-80F5-286F-84DC6623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073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C6FC3-5DCA-41DE-867F-ADDE6B58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Smart-ID signature system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4CAEA8-90C8-48A1-AFC3-BB26091D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329672" cy="4149725"/>
          </a:xfrm>
        </p:spPr>
        <p:txBody>
          <a:bodyPr/>
          <a:lstStyle/>
          <a:p>
            <a:r>
              <a:rPr lang="en-GB" dirty="0"/>
              <a:t>Banks in Baltic states, &gt;4M users</a:t>
            </a:r>
          </a:p>
          <a:p>
            <a:pPr lvl="1"/>
            <a:r>
              <a:rPr lang="en-GB" dirty="0"/>
              <a:t>Qualified Signature Creation Device (QSCD)!</a:t>
            </a:r>
          </a:p>
          <a:p>
            <a:r>
              <a:rPr lang="en-GB" dirty="0"/>
              <a:t>Collaborative computation of signature using: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User’s mobile device (3072b RSA)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Smart-ID service provider (3072b RSA)</a:t>
            </a:r>
          </a:p>
          <a:p>
            <a:r>
              <a:rPr lang="en-GB" dirty="0"/>
              <a:t>Two-party RSA signatures, threshold signature scheme</a:t>
            </a:r>
          </a:p>
          <a:p>
            <a:pPr lvl="1"/>
            <a:r>
              <a:rPr lang="en-GB" dirty="0"/>
              <a:t>Whole signature key never present at a single place</a:t>
            </a:r>
          </a:p>
          <a:p>
            <a:pPr lvl="1"/>
            <a:r>
              <a:rPr lang="en-GB" dirty="0"/>
              <a:t>Smart-ID service provider cannot alone compute valid signature</a:t>
            </a:r>
          </a:p>
          <a:p>
            <a:r>
              <a:rPr lang="en-GB" dirty="0"/>
              <a:t>Final signature is 6144b RSA =&gt; compatible with existing systems</a:t>
            </a:r>
          </a:p>
          <a:p>
            <a:pPr lvl="1"/>
            <a:r>
              <a:rPr lang="en-GB" dirty="0"/>
              <a:t>Assumed security level is equivalent to 3072b RSA (as if one party compromised)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65254D-B988-4263-8F16-F5D2277E8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2" descr="D:\Documents\Obrazky\is2\Home-Server-icon.png">
            <a:extLst>
              <a:ext uri="{FF2B5EF4-FFF2-40B4-BE49-F238E27FC236}">
                <a16:creationId xmlns:a16="http://schemas.microsoft.com/office/drawing/2014/main" id="{7DDF879F-6227-48DE-B881-FF115246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150" y="2952775"/>
            <a:ext cx="915950" cy="9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268DA3A-FCE8-48D9-AA1D-B2D220ECB17E}"/>
              </a:ext>
            </a:extLst>
          </p:cNvPr>
          <p:cNvSpPr/>
          <p:nvPr/>
        </p:nvSpPr>
        <p:spPr>
          <a:xfrm>
            <a:off x="10160607" y="4645926"/>
            <a:ext cx="1470436" cy="6552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</a:t>
            </a:r>
            <a:r>
              <a:rPr lang="en-GB" dirty="0"/>
              <a:t>k RSA Signature</a:t>
            </a:r>
          </a:p>
        </p:txBody>
      </p:sp>
      <p:pic>
        <p:nvPicPr>
          <p:cNvPr id="10" name="Picture 2" descr="D:\Documents\Obrázky\is2\Phone-icon.png">
            <a:extLst>
              <a:ext uri="{FF2B5EF4-FFF2-40B4-BE49-F238E27FC236}">
                <a16:creationId xmlns:a16="http://schemas.microsoft.com/office/drawing/2014/main" id="{CBD7AE8A-CEF7-42DD-81F2-D30027C9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27" y="2983996"/>
            <a:ext cx="853505" cy="8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6F0C89E8-CE40-40BE-A6CD-BF580EC9F861}"/>
              </a:ext>
            </a:extLst>
          </p:cNvPr>
          <p:cNvSpPr/>
          <p:nvPr/>
        </p:nvSpPr>
        <p:spPr>
          <a:xfrm>
            <a:off x="10711173" y="3919604"/>
            <a:ext cx="422573" cy="60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0495309-AB8B-44BD-98E9-0CE9F2E7E9F1}"/>
              </a:ext>
            </a:extLst>
          </p:cNvPr>
          <p:cNvSpPr/>
          <p:nvPr/>
        </p:nvSpPr>
        <p:spPr>
          <a:xfrm rot="16200000">
            <a:off x="10052968" y="3130251"/>
            <a:ext cx="422573" cy="60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678955-FFAA-4519-B962-F2C7AD099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7" y="2970988"/>
            <a:ext cx="812654" cy="812654"/>
          </a:xfrm>
          <a:prstGeom prst="rect">
            <a:avLst/>
          </a:prstGeom>
        </p:spPr>
      </p:pic>
      <p:sp>
        <p:nvSpPr>
          <p:cNvPr id="16" name="Šipka: dolů 15">
            <a:extLst>
              <a:ext uri="{FF2B5EF4-FFF2-40B4-BE49-F238E27FC236}">
                <a16:creationId xmlns:a16="http://schemas.microsoft.com/office/drawing/2014/main" id="{659FFEA3-EBEA-4E96-A8CA-5CCB7A0DA5CE}"/>
              </a:ext>
            </a:extLst>
          </p:cNvPr>
          <p:cNvSpPr/>
          <p:nvPr/>
        </p:nvSpPr>
        <p:spPr>
          <a:xfrm rot="16200000">
            <a:off x="8868458" y="3109091"/>
            <a:ext cx="422573" cy="60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45ED336-FF92-4465-B9ED-34D5690BDC7E}"/>
              </a:ext>
            </a:extLst>
          </p:cNvPr>
          <p:cNvSpPr txBox="1"/>
          <p:nvPr/>
        </p:nvSpPr>
        <p:spPr>
          <a:xfrm>
            <a:off x="8999497" y="2616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 3k RSA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8765700-4048-4111-B82E-68D56E6122D8}"/>
              </a:ext>
            </a:extLst>
          </p:cNvPr>
          <p:cNvSpPr txBox="1"/>
          <p:nvPr/>
        </p:nvSpPr>
        <p:spPr>
          <a:xfrm>
            <a:off x="10361148" y="260675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 3k RSA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85E5A4-691C-4DBC-B75F-F63D60D72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18" y="93640"/>
            <a:ext cx="5295238" cy="213333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A7E9B2-8090-44C0-96DC-F463C3EA8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5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7CDB-EABF-34A4-2142-090693D9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wallets (software, hardware)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7460-3B12-0236-20FE-56747836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401680" cy="4149725"/>
          </a:xfrm>
        </p:spPr>
        <p:txBody>
          <a:bodyPr/>
          <a:lstStyle/>
          <a:p>
            <a:r>
              <a:rPr lang="en-US" sz="2000" dirty="0"/>
              <a:t>Number of cryptocurrencies uses ECDSA/</a:t>
            </a:r>
            <a:r>
              <a:rPr lang="en-US" sz="2000" dirty="0" err="1"/>
              <a:t>EdDSA</a:t>
            </a:r>
            <a:r>
              <a:rPr lang="en-US" sz="2000" dirty="0"/>
              <a:t>/</a:t>
            </a:r>
            <a:r>
              <a:rPr lang="en-US" sz="2000" dirty="0" err="1"/>
              <a:t>Schnorr</a:t>
            </a:r>
            <a:r>
              <a:rPr lang="en-US" sz="2000" dirty="0"/>
              <a:t> algorithm to authorize TX</a:t>
            </a:r>
          </a:p>
          <a:p>
            <a:pPr lvl="1"/>
            <a:r>
              <a:rPr lang="en-US" sz="1800" dirty="0"/>
              <a:t>Funds are lost if private key is stolen/lost</a:t>
            </a:r>
          </a:p>
          <a:p>
            <a:r>
              <a:rPr lang="en-US" sz="2000" dirty="0"/>
              <a:t>Multiple separate signatures by separate private keys possible (so called </a:t>
            </a:r>
            <a:r>
              <a:rPr lang="en-US" sz="2000" dirty="0" err="1"/>
              <a:t>multisignature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More costly (more </a:t>
            </a:r>
            <a:r>
              <a:rPr lang="en-US" sz="1800" dirty="0" err="1"/>
              <a:t>onchain</a:t>
            </a:r>
            <a:r>
              <a:rPr lang="en-US" sz="1800" dirty="0"/>
              <a:t> space =&gt; higher fee)</a:t>
            </a:r>
          </a:p>
          <a:p>
            <a:pPr lvl="1"/>
            <a:r>
              <a:rPr lang="en-US" sz="1800" dirty="0"/>
              <a:t>Privacy leaking (structure of approval)</a:t>
            </a:r>
          </a:p>
          <a:p>
            <a:pPr lvl="1"/>
            <a:r>
              <a:rPr lang="en-US" sz="1800" dirty="0"/>
              <a:t>Not always (directly) supported (Bitcoin has IP_CHECKMULTISIG, Ethereum needs special contract)</a:t>
            </a:r>
          </a:p>
          <a:p>
            <a:r>
              <a:rPr lang="en-US" sz="2000" dirty="0"/>
              <a:t>MPC to compute threshold multiparty signature </a:t>
            </a:r>
          </a:p>
          <a:p>
            <a:pPr lvl="1"/>
            <a:r>
              <a:rPr lang="en-US" sz="1600" dirty="0"/>
              <a:t>Interaction between multiple entities, single signature as a result</a:t>
            </a:r>
          </a:p>
          <a:p>
            <a:pPr lvl="1"/>
            <a:r>
              <a:rPr lang="en-US" sz="1600" dirty="0"/>
              <a:t>Not recognizable from standard transactions on-chain</a:t>
            </a:r>
          </a:p>
          <a:p>
            <a:r>
              <a:rPr lang="en-US" sz="2000" dirty="0"/>
              <a:t>ECDSA</a:t>
            </a:r>
          </a:p>
          <a:p>
            <a:pPr lvl="1"/>
            <a:r>
              <a:rPr lang="en-US" sz="1800" dirty="0"/>
              <a:t>Several end-user wallets like </a:t>
            </a:r>
            <a:r>
              <a:rPr lang="en-US" sz="1800" dirty="0" err="1"/>
              <a:t>ZenGo</a:t>
            </a:r>
            <a:r>
              <a:rPr lang="en-US" sz="1800" dirty="0"/>
              <a:t>, </a:t>
            </a:r>
            <a:r>
              <a:rPr lang="en-US" sz="1800" dirty="0" err="1"/>
              <a:t>Binance</a:t>
            </a:r>
            <a:r>
              <a:rPr lang="en-US" sz="1800" dirty="0"/>
              <a:t>, Coinbase… as well as institutional custodians</a:t>
            </a:r>
          </a:p>
          <a:p>
            <a:pPr lvl="1"/>
            <a:r>
              <a:rPr lang="en-US" sz="1800" dirty="0"/>
              <a:t>Usually one share by user, second by server</a:t>
            </a:r>
          </a:p>
          <a:p>
            <a:r>
              <a:rPr lang="en-US" sz="2000" dirty="0" err="1"/>
              <a:t>Schnorr</a:t>
            </a:r>
            <a:r>
              <a:rPr lang="en-US" sz="2000" dirty="0"/>
              <a:t>-based signatures easier to compute (e.g., Musig-2, FROST)</a:t>
            </a:r>
          </a:p>
          <a:p>
            <a:pPr lvl="1"/>
            <a:r>
              <a:rPr lang="en-US" sz="1600" dirty="0"/>
              <a:t>Available in Bitcoin after Taproot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5C168-71A8-428E-376F-563929814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CF27-336A-4F98-D2AE-2CEF5FBE4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A66C-69E1-4325-8CD1-359604D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True2F FIDO U2F token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672CB3-83D0-4E85-82C8-5EB4229A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GB" dirty="0" err="1"/>
              <a:t>Yubikey</a:t>
            </a:r>
            <a:r>
              <a:rPr lang="en-GB" dirty="0"/>
              <a:t> 4 has single master key</a:t>
            </a:r>
          </a:p>
          <a:p>
            <a:pPr lvl="1"/>
            <a:r>
              <a:rPr lang="en-GB" dirty="0"/>
              <a:t>To efficiently derive keypairs for separate Relying parties (Google, GitHub…)</a:t>
            </a:r>
          </a:p>
          <a:p>
            <a:pPr lvl="1"/>
            <a:r>
              <a:rPr lang="en-GB" dirty="0"/>
              <a:t>Inserted during manufacturing phase (what if compromised?)</a:t>
            </a:r>
          </a:p>
          <a:p>
            <a:r>
              <a:rPr lang="en-GB" dirty="0"/>
              <a:t>Additional two MPC protocols (as protection against backdoored token)</a:t>
            </a:r>
          </a:p>
          <a:p>
            <a:pPr lvl="1"/>
            <a:r>
              <a:rPr lang="en-GB" dirty="0"/>
              <a:t>Verifiable insertion of browser randomness into final keypairs</a:t>
            </a:r>
          </a:p>
          <a:p>
            <a:pPr lvl="1"/>
            <a:r>
              <a:rPr lang="en-GB" dirty="0"/>
              <a:t>Prevention of private key leakage via ECDSA padding</a:t>
            </a:r>
          </a:p>
          <a:p>
            <a:endParaRPr lang="en-GB" dirty="0"/>
          </a:p>
          <a:p>
            <a:r>
              <a:rPr lang="en-GB" dirty="0"/>
              <a:t>Backward-compatible (Relying party, HW)</a:t>
            </a:r>
          </a:p>
          <a:p>
            <a:r>
              <a:rPr lang="en-GB" dirty="0"/>
              <a:t>Efficient: 57ms vs. 23ms to authenticate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86A93-3C6D-4DEE-934D-669CC3231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FA96-8891-45EF-9791-199D8693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27B456-B43D-4684-8CB8-152D60E6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889" y="4553830"/>
            <a:ext cx="4540111" cy="22595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6540D3-2EAA-4D94-96F8-5FAD6D97134B}"/>
              </a:ext>
            </a:extLst>
          </p:cNvPr>
          <p:cNvSpPr txBox="1"/>
          <p:nvPr/>
        </p:nvSpPr>
        <p:spPr>
          <a:xfrm>
            <a:off x="7187488" y="44624"/>
            <a:ext cx="500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https://arxiv.org/pdf/1810.04660.pdf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044859-CF4F-4A1A-BF1D-248FA96F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88" y="797319"/>
            <a:ext cx="4871864" cy="13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" y="52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as a Service (CaaS)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>
            <a:cxnSpLocks/>
          </p:cNvCxnSpPr>
          <p:nvPr/>
        </p:nvCxnSpPr>
        <p:spPr>
          <a:xfrm flipV="1">
            <a:off x="1199020" y="3623056"/>
            <a:ext cx="0" cy="673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49029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230748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4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" y="63731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3927306" y="1237497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690495" y="3301606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0" name="Picture 3" descr="D:\Documents\Obrázky\is2\Plain-Blue-icon.png">
            <a:extLst>
              <a:ext uri="{FF2B5EF4-FFF2-40B4-BE49-F238E27FC236}">
                <a16:creationId xmlns:a16="http://schemas.microsoft.com/office/drawing/2014/main" id="{F18A09AE-B6DA-42F0-85DA-F989360C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12" y="52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Documents\Obrázky\is2\Computer_Icon.png">
            <a:extLst>
              <a:ext uri="{FF2B5EF4-FFF2-40B4-BE49-F238E27FC236}">
                <a16:creationId xmlns:a16="http://schemas.microsoft.com/office/drawing/2014/main" id="{36A2BAFB-1A34-41BB-83B5-996F9457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4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7F901C3-A318-419F-B5D7-87D0FEA601CD}"/>
              </a:ext>
            </a:extLst>
          </p:cNvPr>
          <p:cNvGrpSpPr/>
          <p:nvPr/>
        </p:nvGrpSpPr>
        <p:grpSpPr>
          <a:xfrm>
            <a:off x="6987132" y="1789439"/>
            <a:ext cx="1844541" cy="1844541"/>
            <a:chOff x="6027172" y="1347974"/>
            <a:chExt cx="1844541" cy="1844541"/>
          </a:xfrm>
        </p:grpSpPr>
        <p:pic>
          <p:nvPicPr>
            <p:cNvPr id="24" name="Picture 2" descr="D:\Documents\Obrazky\is2\Home-Server-icon.png">
              <a:extLst>
                <a:ext uri="{FF2B5EF4-FFF2-40B4-BE49-F238E27FC236}">
                  <a16:creationId xmlns:a16="http://schemas.microsoft.com/office/drawing/2014/main" id="{2F36FEA1-7F35-49E9-934E-0FAB443F7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>
              <a:extLst>
                <a:ext uri="{FF2B5EF4-FFF2-40B4-BE49-F238E27FC236}">
                  <a16:creationId xmlns:a16="http://schemas.microsoft.com/office/drawing/2014/main" id="{99923D08-0C4D-47FA-88FC-020E0ED32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>
              <a:extLst>
                <a:ext uri="{FF2B5EF4-FFF2-40B4-BE49-F238E27FC236}">
                  <a16:creationId xmlns:a16="http://schemas.microsoft.com/office/drawing/2014/main" id="{A6A13515-A47D-41B9-A764-96EA0C084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D:\Documents\Obrázky\is2\Key-icon.png">
              <a:extLst>
                <a:ext uri="{FF2B5EF4-FFF2-40B4-BE49-F238E27FC236}">
                  <a16:creationId xmlns:a16="http://schemas.microsoft.com/office/drawing/2014/main" id="{54FA477D-6884-4BAF-832B-5EAAA6B2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9">
            <a:extLst>
              <a:ext uri="{FF2B5EF4-FFF2-40B4-BE49-F238E27FC236}">
                <a16:creationId xmlns:a16="http://schemas.microsoft.com/office/drawing/2014/main" id="{E2F5AD39-35CD-4660-830F-38209DA298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42" y="4541523"/>
            <a:ext cx="1106024" cy="1106024"/>
          </a:xfrm>
          <a:prstGeom prst="rect">
            <a:avLst/>
          </a:prstGeom>
        </p:spPr>
      </p:pic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B72B2E8F-7858-44BD-B726-3EC306BD5559}"/>
              </a:ext>
            </a:extLst>
          </p:cNvPr>
          <p:cNvCxnSpPr/>
          <p:nvPr/>
        </p:nvCxnSpPr>
        <p:spPr>
          <a:xfrm flipV="1">
            <a:off x="5417683" y="2954736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C4368F65-08C2-4695-B0FB-17DC546B5856}"/>
              </a:ext>
            </a:extLst>
          </p:cNvPr>
          <p:cNvGrpSpPr/>
          <p:nvPr/>
        </p:nvGrpSpPr>
        <p:grpSpPr>
          <a:xfrm>
            <a:off x="7085470" y="2175013"/>
            <a:ext cx="1106024" cy="1171196"/>
            <a:chOff x="642877" y="4418044"/>
            <a:chExt cx="1106024" cy="1171196"/>
          </a:xfrm>
        </p:grpSpPr>
        <p:pic>
          <p:nvPicPr>
            <p:cNvPr id="34" name="Picture 9">
              <a:extLst>
                <a:ext uri="{FF2B5EF4-FFF2-40B4-BE49-F238E27FC236}">
                  <a16:creationId xmlns:a16="http://schemas.microsoft.com/office/drawing/2014/main" id="{9AC7214A-C1EA-4C71-853C-3849B399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5" name="Picture 8" descr="D:\Documents\Obrázky\is2\Lock-icon.png">
              <a:extLst>
                <a:ext uri="{FF2B5EF4-FFF2-40B4-BE49-F238E27FC236}">
                  <a16:creationId xmlns:a16="http://schemas.microsoft.com/office/drawing/2014/main" id="{B234DFC3-36BA-4001-83A7-676DF5C47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4" descr="D:\Documents\Obrázky\is2\Computer_Icon.png">
            <a:extLst>
              <a:ext uri="{FF2B5EF4-FFF2-40B4-BE49-F238E27FC236}">
                <a16:creationId xmlns:a16="http://schemas.microsoft.com/office/drawing/2014/main" id="{11632B81-D58C-4AE0-8409-4A5B5582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70" y="1494796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>
            <a:extLst>
              <a:ext uri="{FF2B5EF4-FFF2-40B4-BE49-F238E27FC236}">
                <a16:creationId xmlns:a16="http://schemas.microsoft.com/office/drawing/2014/main" id="{391A1AD1-D2BC-484B-941B-B5EB0E01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74" y="170952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>
            <a:extLst>
              <a:ext uri="{FF2B5EF4-FFF2-40B4-BE49-F238E27FC236}">
                <a16:creationId xmlns:a16="http://schemas.microsoft.com/office/drawing/2014/main" id="{333AD832-28FA-40FF-9ACD-3F03169AB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50" y="1926844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>
            <a:extLst>
              <a:ext uri="{FF2B5EF4-FFF2-40B4-BE49-F238E27FC236}">
                <a16:creationId xmlns:a16="http://schemas.microsoft.com/office/drawing/2014/main" id="{ED0B36F2-4B95-416F-A8C6-A0C472C99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78" y="2125919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Documents\Obrázky\is2\Computer_Icon.png">
            <a:extLst>
              <a:ext uri="{FF2B5EF4-FFF2-40B4-BE49-F238E27FC236}">
                <a16:creationId xmlns:a16="http://schemas.microsoft.com/office/drawing/2014/main" id="{26FCCB6E-4695-4D48-AD47-3331343D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14" y="2298961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F15905-FB42-4846-B313-7ECE711E9A4F}"/>
              </a:ext>
            </a:extLst>
          </p:cNvPr>
          <p:cNvSpPr txBox="1"/>
          <p:nvPr/>
        </p:nvSpPr>
        <p:spPr>
          <a:xfrm>
            <a:off x="6624617" y="1389514"/>
            <a:ext cx="2505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Hardware Security </a:t>
            </a:r>
          </a:p>
          <a:p>
            <a:pPr algn="ctr"/>
            <a:r>
              <a:rPr lang="en-US" sz="2000" b="1" dirty="0"/>
              <a:t>Module (HSM)</a:t>
            </a:r>
            <a:endParaRPr lang="en-GB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F84EC7-74B9-4FA9-AE6E-69E5832E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0A6D13-03CE-4125-8C90-EDD990C0A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FB9D439-5705-56D8-85BB-916FD021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310" y="3939631"/>
            <a:ext cx="5408690" cy="2504577"/>
          </a:xfrm>
        </p:spPr>
        <p:txBody>
          <a:bodyPr/>
          <a:lstStyle/>
          <a:p>
            <a:r>
              <a:rPr lang="en-GB" dirty="0"/>
              <a:t>CaaS creates single point of failure (</a:t>
            </a:r>
            <a:r>
              <a:rPr lang="en-GB" dirty="0" err="1"/>
              <a:t>SPoF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More risk to server</a:t>
            </a:r>
          </a:p>
          <a:p>
            <a:r>
              <a:rPr lang="en-GB" dirty="0"/>
              <a:t>Typically solved by HSM </a:t>
            </a:r>
          </a:p>
          <a:p>
            <a:r>
              <a:rPr lang="en-GB" dirty="0"/>
              <a:t>HSM becomes </a:t>
            </a:r>
            <a:r>
              <a:rPr lang="en-GB" dirty="0" err="1"/>
              <a:t>SPoF</a:t>
            </a:r>
            <a:r>
              <a:rPr lang="en-GB" dirty="0"/>
              <a:t>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8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9882 -0.3432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1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09388 -0.345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A78BA2-73F0-4945-A024-F31AEC99F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3036CC-C624-48B7-9E66-473466396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B44C22-4116-4217-9296-960A85E98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10D2CB-6F29-4233-A062-38C21056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995821"/>
            <a:ext cx="8110592" cy="55212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6ADA60C-1E15-49F4-9E59-15C782DD03EE}"/>
              </a:ext>
            </a:extLst>
          </p:cNvPr>
          <p:cNvSpPr txBox="1"/>
          <p:nvPr/>
        </p:nvSpPr>
        <p:spPr>
          <a:xfrm>
            <a:off x="1964874" y="38001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https://crocs.fi.muni.cz/papers/space2015</a:t>
            </a:r>
          </a:p>
        </p:txBody>
      </p:sp>
      <p:pic>
        <p:nvPicPr>
          <p:cNvPr id="8" name="Picture 5" descr="D:\Documents\Develop\SmartHSM\doc\INitial_grid_cards_800px.jpg">
            <a:extLst>
              <a:ext uri="{FF2B5EF4-FFF2-40B4-BE49-F238E27FC236}">
                <a16:creationId xmlns:a16="http://schemas.microsoft.com/office/drawing/2014/main" id="{2185B588-EAEE-495E-AFA4-57B1F509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55" y="514692"/>
            <a:ext cx="3625889" cy="29143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B76FD6-C68B-458A-8C3D-3547AC3FA5B1}"/>
              </a:ext>
            </a:extLst>
          </p:cNvPr>
          <p:cNvSpPr/>
          <p:nvPr/>
        </p:nvSpPr>
        <p:spPr>
          <a:xfrm>
            <a:off x="3503876" y="485922"/>
            <a:ext cx="235879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prototype: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12+2 configuration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Picture 2" descr="C:\Picts\Cambridge2015\Hardware\IMG_1960_s.jpg">
            <a:extLst>
              <a:ext uri="{FF2B5EF4-FFF2-40B4-BE49-F238E27FC236}">
                <a16:creationId xmlns:a16="http://schemas.microsoft.com/office/drawing/2014/main" id="{B0125CBE-3E8B-4D30-A5CD-F8510351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3715"/>
          <a:stretch/>
        </p:blipFill>
        <p:spPr bwMode="auto">
          <a:xfrm>
            <a:off x="7958180" y="588924"/>
            <a:ext cx="4042713" cy="36015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9BF1BCF-C202-4EC9-A6AF-8AE9626C1FE7}"/>
              </a:ext>
            </a:extLst>
          </p:cNvPr>
          <p:cNvSpPr/>
          <p:nvPr/>
        </p:nvSpPr>
        <p:spPr>
          <a:xfrm>
            <a:off x="7464152" y="420980"/>
            <a:ext cx="28083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1U prototype: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43+2 configuration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4B073FE-5D63-46AC-A6A2-AD4E9155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68" y="3742427"/>
            <a:ext cx="7769576" cy="278864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C2B3C30E-9D8D-46C9-A193-2A1DAD7E9950}"/>
              </a:ext>
            </a:extLst>
          </p:cNvPr>
          <p:cNvSpPr/>
          <p:nvPr/>
        </p:nvSpPr>
        <p:spPr>
          <a:xfrm>
            <a:off x="4577506" y="4339403"/>
            <a:ext cx="306789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Dedicated board: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110+10 cards configuration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2FB21B6-6124-442C-B02B-3ADF7D159C44}"/>
              </a:ext>
            </a:extLst>
          </p:cNvPr>
          <p:cNvSpPr/>
          <p:nvPr/>
        </p:nvSpPr>
        <p:spPr>
          <a:xfrm>
            <a:off x="4570859" y="5347515"/>
            <a:ext cx="3067897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tx1"/>
                </a:solidFill>
              </a:rPr>
              <a:t>Performance: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~600 RSA-1024 signs/sec </a:t>
            </a:r>
          </a:p>
          <a:p>
            <a:pPr marL="0" lvl="1" algn="ctr"/>
            <a:r>
              <a:rPr lang="en-US" dirty="0">
                <a:solidFill>
                  <a:schemeClr val="tx1"/>
                </a:solidFill>
              </a:rPr>
              <a:t>~1200 HMAC/sec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1F6FB-A35B-443E-B250-882A4D5B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CryptoHive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3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(1)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altLang="cs-CZ" sz="2000" dirty="0"/>
              <a:t>Use algorithms/modes from JC API rather than your own implementation</a:t>
            </a:r>
          </a:p>
          <a:p>
            <a:pPr lvl="1"/>
            <a:r>
              <a:rPr lang="en-US" altLang="cs-CZ" sz="1800" dirty="0"/>
              <a:t>JC API algorithms fast and protected in cryptographic hardware</a:t>
            </a:r>
          </a:p>
          <a:p>
            <a:pPr lvl="1"/>
            <a:r>
              <a:rPr lang="en-US" altLang="cs-CZ" sz="1800" dirty="0"/>
              <a:t>general-purpose processor leaks more information (side-channels)</a:t>
            </a:r>
            <a:endParaRPr lang="cs-CZ" altLang="cs-CZ" sz="1800" dirty="0"/>
          </a:p>
          <a:p>
            <a:r>
              <a:rPr lang="en-US" altLang="cs-CZ" sz="2000" dirty="0"/>
              <a:t>Store session data in RAM </a:t>
            </a:r>
          </a:p>
          <a:p>
            <a:pPr lvl="1"/>
            <a:r>
              <a:rPr lang="en-US" altLang="cs-CZ" sz="1800" dirty="0"/>
              <a:t>faster and more secure against power analysis</a:t>
            </a:r>
          </a:p>
          <a:p>
            <a:pPr lvl="1"/>
            <a:r>
              <a:rPr lang="en-US" altLang="cs-CZ" sz="1800" dirty="0"/>
              <a:t>EEPROM has limited number of rewrites (10^5 – 10^6 writes)</a:t>
            </a:r>
            <a:endParaRPr lang="cs-CZ" altLang="cs-CZ" sz="1800" dirty="0"/>
          </a:p>
          <a:p>
            <a:r>
              <a:rPr lang="en-US" altLang="cs-CZ" sz="2000" dirty="0"/>
              <a:t>Never store keys, PINs or sensitive data in primitive arrays </a:t>
            </a:r>
          </a:p>
          <a:p>
            <a:pPr lvl="1"/>
            <a:r>
              <a:rPr lang="en-US" altLang="cs-CZ" sz="1800" dirty="0"/>
              <a:t>use specialized objects like </a:t>
            </a:r>
            <a:r>
              <a:rPr lang="en-US" altLang="cs-CZ" sz="1800" dirty="0" err="1"/>
              <a:t>OwnerPIN</a:t>
            </a:r>
            <a:r>
              <a:rPr lang="en-US" altLang="cs-CZ" sz="1800" dirty="0"/>
              <a:t> and Key </a:t>
            </a:r>
          </a:p>
          <a:p>
            <a:pPr lvl="1"/>
            <a:r>
              <a:rPr lang="en-US" altLang="cs-CZ" sz="1800" dirty="0"/>
              <a:t>better protected against power, fault and memory read-out attacks</a:t>
            </a:r>
          </a:p>
          <a:p>
            <a:pPr lvl="1"/>
            <a:r>
              <a:rPr lang="en-US" altLang="cs-CZ" sz="1800" dirty="0"/>
              <a:t>If not possible, generate random key in Key object, encrypt large data with this key and store only encrypted data</a:t>
            </a:r>
          </a:p>
          <a:p>
            <a:r>
              <a:rPr lang="en-US" altLang="cs-CZ" sz="2000" dirty="0"/>
              <a:t>Make checksum on stored sensitive data (=&gt; detect faults)</a:t>
            </a:r>
          </a:p>
          <a:p>
            <a:pPr lvl="1"/>
            <a:r>
              <a:rPr lang="en-US" altLang="cs-CZ" sz="1800" dirty="0"/>
              <a:t>check during applet selection (do not continue if data are corrupted)</a:t>
            </a:r>
          </a:p>
          <a:p>
            <a:pPr lvl="1"/>
            <a:r>
              <a:rPr lang="en-US" altLang="cs-CZ" sz="1800" dirty="0"/>
              <a:t>possibly check also before sensitive operation with the data (but performance penalty)</a:t>
            </a:r>
          </a:p>
          <a:p>
            <a:pPr lvl="1"/>
            <a:endParaRPr lang="en-US" altLang="cs-CZ" sz="1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84" y="215076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8300-ACOS2-8K">
            <a:extLst>
              <a:ext uri="{FF2B5EF4-FFF2-40B4-BE49-F238E27FC236}">
                <a16:creationId xmlns:a16="http://schemas.microsoft.com/office/drawing/2014/main" id="{0B6ACEE8-D581-4593-A416-FC29467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384">
            <a:off x="-154263" y="1709974"/>
            <a:ext cx="3816976" cy="27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8FF1BD-6DA3-4B3A-A06F-38E26C9F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0972800" cy="792088"/>
          </a:xfrm>
        </p:spPr>
        <p:txBody>
          <a:bodyPr/>
          <a:lstStyle/>
          <a:p>
            <a:r>
              <a:rPr lang="en-GB" dirty="0"/>
              <a:t>Problem: buggy or subverted chip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E1CE-1C27-43D9-B2C9-A1BAD823D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5FCB7A-7E64-4E97-8282-BA77197E3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0B0FAA-90A9-4358-BFF7-1C989F1E5612}"/>
              </a:ext>
            </a:extLst>
          </p:cNvPr>
          <p:cNvSpPr txBox="1"/>
          <p:nvPr/>
        </p:nvSpPr>
        <p:spPr>
          <a:xfrm>
            <a:off x="6244674" y="902272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https://crocs.fi.muni.cz/papers/mpc_ccs17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A5C1DAD-0A96-4A32-856A-2AB104591512}"/>
              </a:ext>
            </a:extLst>
          </p:cNvPr>
          <p:cNvGrpSpPr/>
          <p:nvPr/>
        </p:nvGrpSpPr>
        <p:grpSpPr>
          <a:xfrm>
            <a:off x="4607954" y="1586622"/>
            <a:ext cx="4074368" cy="3142455"/>
            <a:chOff x="929681" y="2293603"/>
            <a:chExt cx="4074368" cy="314245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8A16437A-FBAE-4259-9111-AC10D2FB1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38" r="41154"/>
            <a:stretch/>
          </p:blipFill>
          <p:spPr>
            <a:xfrm>
              <a:off x="929681" y="2293603"/>
              <a:ext cx="4074368" cy="3142455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AEC31E5-DE91-4D90-9D99-647D49E62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" t="22929" r="77358" b="44748"/>
            <a:stretch/>
          </p:blipFill>
          <p:spPr>
            <a:xfrm>
              <a:off x="2540496" y="3789040"/>
              <a:ext cx="1023392" cy="1152128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C51B0BA-5E06-49E0-8C93-8C4560855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" t="22929" r="77358" b="44748"/>
            <a:stretch/>
          </p:blipFill>
          <p:spPr>
            <a:xfrm>
              <a:off x="3594646" y="2708032"/>
              <a:ext cx="1023392" cy="1152128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99A4A59C-1182-4428-A6CC-F7C5988E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" t="22929" r="77358" b="44748"/>
            <a:stretch/>
          </p:blipFill>
          <p:spPr>
            <a:xfrm>
              <a:off x="2540496" y="2708920"/>
              <a:ext cx="1023392" cy="1152128"/>
            </a:xfrm>
            <a:prstGeom prst="rect">
              <a:avLst/>
            </a:prstGeom>
          </p:spPr>
        </p:pic>
      </p:grpSp>
      <p:pic>
        <p:nvPicPr>
          <p:cNvPr id="20" name="Zástupný symbol pro obsah 14">
            <a:extLst>
              <a:ext uri="{FF2B5EF4-FFF2-40B4-BE49-F238E27FC236}">
                <a16:creationId xmlns:a16="http://schemas.microsoft.com/office/drawing/2014/main" id="{CE427910-CB16-40E7-9F41-744FFE769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3" y="2272421"/>
            <a:ext cx="543379" cy="543379"/>
          </a:xfrm>
        </p:spPr>
      </p:pic>
      <p:pic>
        <p:nvPicPr>
          <p:cNvPr id="21" name="Zástupný symbol pro obsah 14">
            <a:extLst>
              <a:ext uri="{FF2B5EF4-FFF2-40B4-BE49-F238E27FC236}">
                <a16:creationId xmlns:a16="http://schemas.microsoft.com/office/drawing/2014/main" id="{13ACBE69-3DD2-4F6F-942A-40BBA0F85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0840" y="2305106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Zástupný symbol pro obsah 14">
            <a:extLst>
              <a:ext uri="{FF2B5EF4-FFF2-40B4-BE49-F238E27FC236}">
                <a16:creationId xmlns:a16="http://schemas.microsoft.com/office/drawing/2014/main" id="{AAC82236-D258-425D-A48D-DC6171648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960" y="2305106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Zástupný symbol pro obsah 14">
            <a:extLst>
              <a:ext uri="{FF2B5EF4-FFF2-40B4-BE49-F238E27FC236}">
                <a16:creationId xmlns:a16="http://schemas.microsoft.com/office/drawing/2014/main" id="{FA5E7FEA-DCE2-4C71-9D76-8A0818114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43" y="3405874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Zástupný symbol pro obsah 14">
            <a:extLst>
              <a:ext uri="{FF2B5EF4-FFF2-40B4-BE49-F238E27FC236}">
                <a16:creationId xmlns:a16="http://schemas.microsoft.com/office/drawing/2014/main" id="{EEE55921-05E6-4ED4-B95D-4CC0A22D8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706" y="3441698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Zástupný symbol pro obsah 14">
            <a:extLst>
              <a:ext uri="{FF2B5EF4-FFF2-40B4-BE49-F238E27FC236}">
                <a16:creationId xmlns:a16="http://schemas.microsoft.com/office/drawing/2014/main" id="{2F4A3DAF-7B54-436F-983B-EFBC85D8AF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501" y="3420080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08C6CD-F54B-4600-8B64-1350B08B9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6181970" y="2028829"/>
            <a:ext cx="1008113" cy="108012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EBB724BC-6B9A-463B-82FC-CD87490E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7245754" y="2036734"/>
            <a:ext cx="1008113" cy="1080120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DB346A49-B299-4867-AB5D-025126D3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6173332" y="3108949"/>
            <a:ext cx="1008113" cy="1080120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E25B08CB-B776-4C46-A329-F9A97A8FCEA6}"/>
              </a:ext>
            </a:extLst>
          </p:cNvPr>
          <p:cNvSpPr txBox="1"/>
          <p:nvPr/>
        </p:nvSpPr>
        <p:spPr>
          <a:xfrm>
            <a:off x="6294232" y="60029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https://crocs.fi.muni.cz/papers/mpc_ccs17</a:t>
            </a:r>
          </a:p>
        </p:txBody>
      </p:sp>
      <p:pic>
        <p:nvPicPr>
          <p:cNvPr id="28" name="Zástupný symbol pro obsah 6">
            <a:extLst>
              <a:ext uri="{FF2B5EF4-FFF2-40B4-BE49-F238E27FC236}">
                <a16:creationId xmlns:a16="http://schemas.microsoft.com/office/drawing/2014/main" id="{25173CDD-0CAE-4F62-A3F0-54059C9DED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268" y="593702"/>
            <a:ext cx="4691707" cy="12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F3FA6A02-2D58-4C15-89F1-A240320A4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5117375" y="2003031"/>
            <a:ext cx="1008113" cy="108012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54A02645-CD6A-419A-88F2-AB6A2278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7236630" y="3112103"/>
            <a:ext cx="1008113" cy="108012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87064C7-47BB-43BE-BE0F-DCA81D60D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22929" r="77358" b="44748"/>
          <a:stretch/>
        </p:blipFill>
        <p:spPr>
          <a:xfrm>
            <a:off x="1760312" y="2503673"/>
            <a:ext cx="1023392" cy="1152128"/>
          </a:xfrm>
          <a:prstGeom prst="rect">
            <a:avLst/>
          </a:prstGeom>
        </p:spPr>
      </p:pic>
      <p:pic>
        <p:nvPicPr>
          <p:cNvPr id="39" name="Zástupný symbol pro obsah 14">
            <a:extLst>
              <a:ext uri="{FF2B5EF4-FFF2-40B4-BE49-F238E27FC236}">
                <a16:creationId xmlns:a16="http://schemas.microsoft.com/office/drawing/2014/main" id="{4DFD6F39-2328-474D-B91D-8434B3669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318" y="2808047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C1CFE7B-D3B0-4645-ADE8-B3FCEEEEC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1740522" y="2541657"/>
            <a:ext cx="1008113" cy="1080120"/>
          </a:xfrm>
          <a:prstGeom prst="rect">
            <a:avLst/>
          </a:prstGeom>
        </p:spPr>
      </p:pic>
      <p:sp>
        <p:nvSpPr>
          <p:cNvPr id="40" name="Zástupný symbol pro obsah 2">
            <a:extLst>
              <a:ext uri="{FF2B5EF4-FFF2-40B4-BE49-F238E27FC236}">
                <a16:creationId xmlns:a16="http://schemas.microsoft.com/office/drawing/2014/main" id="{933C2156-571E-4BAF-973C-45FCB67AF83F}"/>
              </a:ext>
            </a:extLst>
          </p:cNvPr>
          <p:cNvSpPr txBox="1">
            <a:spLocks/>
          </p:cNvSpPr>
          <p:nvPr/>
        </p:nvSpPr>
        <p:spPr bwMode="auto">
          <a:xfrm>
            <a:off x="807832" y="4186802"/>
            <a:ext cx="10972800" cy="212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Prevention of supply chain compromise or buggy chip</a:t>
            </a:r>
          </a:p>
          <a:p>
            <a:r>
              <a:rPr lang="en-GB" sz="2800" dirty="0"/>
              <a:t>Suite of ECC-based multi-party protocols proposed </a:t>
            </a:r>
          </a:p>
          <a:p>
            <a:pPr lvl="1"/>
            <a:r>
              <a:rPr lang="en-GB" sz="2400" dirty="0"/>
              <a:t>Distributed key generation, </a:t>
            </a:r>
            <a:r>
              <a:rPr lang="en-GB" sz="2400" dirty="0" err="1"/>
              <a:t>ElGamal</a:t>
            </a:r>
            <a:r>
              <a:rPr lang="en-GB" sz="2400" dirty="0"/>
              <a:t> decryption, </a:t>
            </a:r>
            <a:r>
              <a:rPr lang="en-GB" sz="2400" dirty="0" err="1"/>
              <a:t>Schnorr</a:t>
            </a:r>
            <a:r>
              <a:rPr lang="en-GB" sz="2400" dirty="0"/>
              <a:t> signing</a:t>
            </a:r>
          </a:p>
          <a:p>
            <a:r>
              <a:rPr lang="en-GB" sz="2800" dirty="0"/>
              <a:t>Efficient implementation on </a:t>
            </a:r>
            <a:r>
              <a:rPr lang="en-GB" sz="2800" dirty="0" err="1"/>
              <a:t>JavaCards</a:t>
            </a:r>
            <a:r>
              <a:rPr lang="en-GB" sz="2800" dirty="0"/>
              <a:t> + high-speed box</a:t>
            </a:r>
          </a:p>
          <a:p>
            <a:r>
              <a:rPr lang="en-GB" sz="2800" dirty="0"/>
              <a:t>Combination with non-smartcard devices possible</a:t>
            </a:r>
            <a:endParaRPr lang="en-GB" sz="3600" dirty="0"/>
          </a:p>
        </p:txBody>
      </p:sp>
      <p:sp>
        <p:nvSpPr>
          <p:cNvPr id="41" name="Šipka doprava se zářezem 539">
            <a:extLst>
              <a:ext uri="{FF2B5EF4-FFF2-40B4-BE49-F238E27FC236}">
                <a16:creationId xmlns:a16="http://schemas.microsoft.com/office/drawing/2014/main" id="{8A57AC9A-E538-4B5A-9A55-8CEBDD70594D}"/>
              </a:ext>
            </a:extLst>
          </p:cNvPr>
          <p:cNvSpPr/>
          <p:nvPr/>
        </p:nvSpPr>
        <p:spPr>
          <a:xfrm>
            <a:off x="3440099" y="2751038"/>
            <a:ext cx="1160818" cy="5957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ázek 51">
            <a:extLst>
              <a:ext uri="{FF2B5EF4-FFF2-40B4-BE49-F238E27FC236}">
                <a16:creationId xmlns:a16="http://schemas.microsoft.com/office/drawing/2014/main" id="{6927B9D9-CB8B-6347-3F99-C01FBAAE6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24007" r="62681" b="45689"/>
          <a:stretch/>
        </p:blipFill>
        <p:spPr>
          <a:xfrm>
            <a:off x="9399155" y="2530590"/>
            <a:ext cx="1008113" cy="1080120"/>
          </a:xfrm>
          <a:prstGeom prst="rect">
            <a:avLst/>
          </a:prstGeom>
        </p:spPr>
      </p:pic>
      <p:pic>
        <p:nvPicPr>
          <p:cNvPr id="7" name="Picture 2" descr="D:\Documents\Obrázky\is2\Phone-icon.png">
            <a:extLst>
              <a:ext uri="{FF2B5EF4-FFF2-40B4-BE49-F238E27FC236}">
                <a16:creationId xmlns:a16="http://schemas.microsoft.com/office/drawing/2014/main" id="{82547FA5-83F2-A2F2-B780-77630468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06" y="2039888"/>
            <a:ext cx="1114586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cuments\Obrázky\is2\Computer_Icon.png">
            <a:extLst>
              <a:ext uri="{FF2B5EF4-FFF2-40B4-BE49-F238E27FC236}">
                <a16:creationId xmlns:a16="http://schemas.microsoft.com/office/drawing/2014/main" id="{7D79F6F3-6A95-4CD7-9FD3-612AF98A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55" y="3233100"/>
            <a:ext cx="926488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14">
            <a:extLst>
              <a:ext uri="{FF2B5EF4-FFF2-40B4-BE49-F238E27FC236}">
                <a16:creationId xmlns:a16="http://schemas.microsoft.com/office/drawing/2014/main" id="{76F29222-64FD-C9DA-FEBC-72DC667B5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309" y="2367492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14">
            <a:extLst>
              <a:ext uri="{FF2B5EF4-FFF2-40B4-BE49-F238E27FC236}">
                <a16:creationId xmlns:a16="http://schemas.microsoft.com/office/drawing/2014/main" id="{C9367DBD-EF55-4829-21A8-7F3C80FF4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737" y="3490718"/>
            <a:ext cx="543379" cy="5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3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B69A1-086D-48D6-B036-FB733ADA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08720"/>
            <a:ext cx="11521016" cy="792088"/>
          </a:xfrm>
        </p:spPr>
        <p:txBody>
          <a:bodyPr/>
          <a:lstStyle/>
          <a:p>
            <a:r>
              <a:rPr lang="en-GB" dirty="0" err="1"/>
              <a:t>SmartHSM</a:t>
            </a:r>
            <a:r>
              <a:rPr lang="en-GB" dirty="0"/>
              <a:t> for multiparty (120 smartcards, 3 cards/quorum)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34C13-4A51-49A3-82B4-88B47048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860839-C98E-46F9-A533-03632AB02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5" y="1700808"/>
            <a:ext cx="6018741" cy="2160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4CC247-3C40-4026-BF01-355423E91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939718"/>
            <a:ext cx="5760640" cy="43204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4EC56D-1174-4504-A464-25369506018C}"/>
              </a:ext>
            </a:extLst>
          </p:cNvPr>
          <p:cNvSpPr txBox="1"/>
          <p:nvPr/>
        </p:nvSpPr>
        <p:spPr>
          <a:xfrm>
            <a:off x="6294232" y="60029"/>
            <a:ext cx="589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https://crocs.fi.muni.cz/papers/mpc_ccs17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34A34B7-F0C2-4B29-BE53-14E56AEEA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7" y="2280123"/>
            <a:ext cx="4681444" cy="4149725"/>
          </a:xfr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4A81E7A-976E-4D59-9AF7-FB1758CF71E2}"/>
              </a:ext>
            </a:extLst>
          </p:cNvPr>
          <p:cNvSpPr/>
          <p:nvPr/>
        </p:nvSpPr>
        <p:spPr>
          <a:xfrm>
            <a:off x="670984" y="1700808"/>
            <a:ext cx="1032528" cy="48280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E1EFCFD-BF68-4D8C-9206-1F56393D1EA3}"/>
              </a:ext>
            </a:extLst>
          </p:cNvPr>
          <p:cNvSpPr/>
          <p:nvPr/>
        </p:nvSpPr>
        <p:spPr>
          <a:xfrm>
            <a:off x="1888294" y="1698315"/>
            <a:ext cx="1032528" cy="482806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623FCAF-EE77-411D-9F1B-BFFDEBEBA1E6}"/>
              </a:ext>
            </a:extLst>
          </p:cNvPr>
          <p:cNvSpPr/>
          <p:nvPr/>
        </p:nvSpPr>
        <p:spPr>
          <a:xfrm>
            <a:off x="3127261" y="1698315"/>
            <a:ext cx="1032528" cy="482806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E27F5D7-FE4A-4E72-942F-68A34BC85E8E}"/>
              </a:ext>
            </a:extLst>
          </p:cNvPr>
          <p:cNvSpPr txBox="1"/>
          <p:nvPr/>
        </p:nvSpPr>
        <p:spPr>
          <a:xfrm>
            <a:off x="4397427" y="15586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ABA309-4C85-4D82-996A-EEC6F2F77134}"/>
              </a:ext>
            </a:extLst>
          </p:cNvPr>
          <p:cNvSpPr txBox="1"/>
          <p:nvPr/>
        </p:nvSpPr>
        <p:spPr>
          <a:xfrm>
            <a:off x="5375210" y="3001371"/>
            <a:ext cx="4124847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120 cards =&gt; 40 quorums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=&gt; 300+ decrypt / second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=&gt; 80+ signatures / second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989D6A4-2A1A-456D-8A99-491A1E7A4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2" y="5014243"/>
            <a:ext cx="5698158" cy="189014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6508A5-4733-49F7-A5E8-90581F488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7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6EBD-EB98-049B-D2CE-001F663E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692696"/>
            <a:ext cx="10972800" cy="792088"/>
          </a:xfrm>
        </p:spPr>
        <p:txBody>
          <a:bodyPr/>
          <a:lstStyle/>
          <a:p>
            <a:r>
              <a:rPr lang="en-US" dirty="0"/>
              <a:t>How to run MPC on </a:t>
            </a:r>
            <a:r>
              <a:rPr lang="en-US" dirty="0" err="1"/>
              <a:t>JavaCards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DE1CE-AE2E-12FE-0EA7-C93103B6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628800"/>
            <a:ext cx="11357116" cy="4149725"/>
          </a:xfrm>
        </p:spPr>
        <p:txBody>
          <a:bodyPr/>
          <a:lstStyle/>
          <a:p>
            <a:r>
              <a:rPr lang="en-US" sz="2400" dirty="0"/>
              <a:t>MPC applets: </a:t>
            </a:r>
            <a:r>
              <a:rPr lang="en-US" sz="1800" dirty="0">
                <a:hlinkClick r:id="rId2"/>
              </a:rPr>
              <a:t>https://github.com/OpenCryptoProject/Myst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https://github.com/crocs-muni/JCFROST</a:t>
            </a:r>
            <a:endParaRPr lang="en-US" sz="2000" dirty="0"/>
          </a:p>
          <a:p>
            <a:r>
              <a:rPr lang="en-US" sz="2400" dirty="0" err="1"/>
              <a:t>Schnorr</a:t>
            </a:r>
            <a:r>
              <a:rPr lang="en-US" sz="2400" dirty="0"/>
              <a:t>-based MPC protocols requires low-level curve operations</a:t>
            </a:r>
          </a:p>
          <a:p>
            <a:pPr lvl="1"/>
            <a:r>
              <a:rPr lang="en-US" sz="2000" dirty="0"/>
              <a:t>Supported by card, but not exposed by standard </a:t>
            </a:r>
            <a:r>
              <a:rPr lang="en-US" sz="2000" dirty="0" err="1"/>
              <a:t>JavaCard</a:t>
            </a:r>
            <a:r>
              <a:rPr lang="en-US" sz="2000" dirty="0"/>
              <a:t> API</a:t>
            </a:r>
          </a:p>
          <a:p>
            <a:r>
              <a:rPr lang="en-US" sz="2400" dirty="0" err="1"/>
              <a:t>JCMathLib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https://github.com/OpenCryptoProject/JCMathLib</a:t>
            </a:r>
            <a:endParaRPr lang="en-US" sz="2400" dirty="0"/>
          </a:p>
          <a:p>
            <a:pPr lvl="1"/>
            <a:r>
              <a:rPr lang="en-US" sz="2000" dirty="0"/>
              <a:t>Adds support for low-level classes/methods like </a:t>
            </a:r>
            <a:r>
              <a:rPr lang="en-US" sz="2000" dirty="0" err="1"/>
              <a:t>ECPoint</a:t>
            </a:r>
            <a:r>
              <a:rPr lang="en-US" sz="2000" dirty="0"/>
              <a:t> and Integer </a:t>
            </a:r>
          </a:p>
          <a:p>
            <a:pPr lvl="2"/>
            <a:r>
              <a:rPr lang="en-US" sz="2000" dirty="0"/>
              <a:t>Which are otherwise not supported by public </a:t>
            </a:r>
            <a:r>
              <a:rPr lang="en-US" sz="2000" dirty="0" err="1"/>
              <a:t>JavaCard</a:t>
            </a:r>
            <a:r>
              <a:rPr lang="en-US" sz="2000" dirty="0"/>
              <a:t> API</a:t>
            </a:r>
          </a:p>
          <a:p>
            <a:pPr lvl="2"/>
            <a:r>
              <a:rPr lang="en-US" sz="2000" dirty="0"/>
              <a:t>(available via proprietary extensions, but requires NDA)</a:t>
            </a:r>
          </a:p>
          <a:p>
            <a:pPr lvl="1"/>
            <a:r>
              <a:rPr lang="en-US" sz="2000" dirty="0"/>
              <a:t>Main goals</a:t>
            </a:r>
          </a:p>
          <a:p>
            <a:pPr marL="1181100" lvl="2" indent="-457200">
              <a:buFont typeface="+mj-lt"/>
              <a:buAutoNum type="arabicPeriod"/>
            </a:pPr>
            <a:r>
              <a:rPr lang="en-US" sz="2000" dirty="0"/>
              <a:t>Expose helpful functions for research/FOSS usage (e.g., </a:t>
            </a:r>
            <a:r>
              <a:rPr lang="en-US" sz="2000" dirty="0" err="1"/>
              <a:t>Schnorr</a:t>
            </a:r>
            <a:r>
              <a:rPr lang="en-US" sz="2000" dirty="0"/>
              <a:t> MPC sigs)</a:t>
            </a:r>
          </a:p>
          <a:p>
            <a:pPr marL="1181100" lvl="2" indent="-457200">
              <a:buFont typeface="+mj-lt"/>
              <a:buAutoNum type="arabicPeriod"/>
            </a:pPr>
            <a:r>
              <a:rPr lang="en-US" sz="2000" dirty="0"/>
              <a:t>Allow for publication of functional applets originally based on proprietary API</a:t>
            </a:r>
          </a:p>
          <a:p>
            <a:pPr lvl="1"/>
            <a:r>
              <a:rPr lang="en-US" sz="2000" dirty="0"/>
              <a:t>Low-level methods build (mis)using existing JC API</a:t>
            </a:r>
          </a:p>
          <a:p>
            <a:pPr lvl="2"/>
            <a:r>
              <a:rPr lang="en-US" sz="2000" dirty="0"/>
              <a:t>E.g., </a:t>
            </a:r>
            <a:r>
              <a:rPr lang="en-US" sz="2000" dirty="0" err="1"/>
              <a:t>ECPoint.multiply</a:t>
            </a:r>
            <a:r>
              <a:rPr lang="en-US" sz="2000" dirty="0"/>
              <a:t>() using ECDH </a:t>
            </a:r>
            <a:r>
              <a:rPr lang="en-US" sz="2000" dirty="0" err="1"/>
              <a:t>KeyAgreement</a:t>
            </a:r>
            <a:r>
              <a:rPr lang="en-US" sz="2000" dirty="0"/>
              <a:t> + additional computation</a:t>
            </a:r>
          </a:p>
          <a:p>
            <a:pPr lvl="1"/>
            <a:r>
              <a:rPr lang="en-US" sz="2000" dirty="0"/>
              <a:t>Optimized for low RAM memory footprint and performance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927D-A645-6C7A-68BD-3424719EE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0407-AE9F-09EA-A6D5-81F95F6BB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72A31E2-2EA2-C506-844D-AA6CB52CE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20" y="247228"/>
            <a:ext cx="1453580" cy="145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B32B1-C6AE-2400-E0CE-183E1E18D493}"/>
              </a:ext>
            </a:extLst>
          </p:cNvPr>
          <p:cNvSpPr txBox="1"/>
          <p:nvPr/>
        </p:nvSpPr>
        <p:spPr>
          <a:xfrm>
            <a:off x="6960096" y="792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https://github.com/OpenCryptoProject/JCMathLib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40A9C-9735-035E-DCFD-BFD8D056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SHINE: Interoperability of MPC signatures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BC839-0DF2-80DB-B66D-071EBFFC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make existing </a:t>
            </a:r>
            <a:r>
              <a:rPr lang="en-US" dirty="0" err="1"/>
              <a:t>Schnorr</a:t>
            </a:r>
            <a:r>
              <a:rPr lang="en-US" dirty="0"/>
              <a:t>-based MPC protocols interoperable via untrusted mediator</a:t>
            </a:r>
          </a:p>
          <a:p>
            <a:pPr lvl="1"/>
            <a:r>
              <a:rPr lang="en-US" dirty="0"/>
              <a:t>NE-based schemes (</a:t>
            </a:r>
            <a:r>
              <a:rPr lang="en-US" dirty="0" err="1"/>
              <a:t>CoSi</a:t>
            </a:r>
            <a:r>
              <a:rPr lang="en-US" dirty="0"/>
              <a:t>, </a:t>
            </a:r>
            <a:r>
              <a:rPr lang="en-US" dirty="0" err="1"/>
              <a:t>Myst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NC-based schemes (</a:t>
            </a:r>
            <a:r>
              <a:rPr lang="en-US" dirty="0" err="1"/>
              <a:t>MuSig</a:t>
            </a:r>
            <a:r>
              <a:rPr lang="en-US" dirty="0"/>
              <a:t>, MSDL)</a:t>
            </a:r>
          </a:p>
          <a:p>
            <a:pPr lvl="1"/>
            <a:r>
              <a:rPr lang="en-US" dirty="0"/>
              <a:t>Half-ND-based schemes (MuSig2, </a:t>
            </a:r>
            <a:r>
              <a:rPr lang="en-US" dirty="0" err="1"/>
              <a:t>SpeedyMuSig</a:t>
            </a:r>
            <a:r>
              <a:rPr lang="en-US" dirty="0"/>
              <a:t>)</a:t>
            </a:r>
          </a:p>
          <a:p>
            <a:r>
              <a:rPr lang="en-US" dirty="0"/>
              <a:t>Additional multi-signature protocol optimized for smartcards (SHINE)</a:t>
            </a:r>
          </a:p>
          <a:p>
            <a:pPr lvl="1"/>
            <a:r>
              <a:rPr lang="en-US" dirty="0" err="1"/>
              <a:t>JCMathLib</a:t>
            </a:r>
            <a:r>
              <a:rPr lang="en-US" dirty="0"/>
              <a:t> used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CFD80B-FB14-8A77-F2A2-37F517E66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44" y="4581128"/>
            <a:ext cx="7201016" cy="1800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650BF-FC80-4EE5-6450-F58B3B45E707}"/>
              </a:ext>
            </a:extLst>
          </p:cNvPr>
          <p:cNvSpPr txBox="1"/>
          <p:nvPr/>
        </p:nvSpPr>
        <p:spPr>
          <a:xfrm>
            <a:off x="2207568" y="-60060"/>
            <a:ext cx="10123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SHINE: Resilience via Practical Interoperability of Multi-party </a:t>
            </a:r>
            <a:r>
              <a:rPr lang="en-US" sz="1800" b="1" dirty="0" err="1">
                <a:solidFill>
                  <a:schemeClr val="bg1"/>
                </a:solidFill>
              </a:rPr>
              <a:t>Schnorr</a:t>
            </a:r>
            <a:r>
              <a:rPr lang="en-US" sz="1800" b="1" dirty="0">
                <a:solidFill>
                  <a:schemeClr val="bg1"/>
                </a:solidFill>
              </a:rPr>
              <a:t> Signature Schemes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</a:p>
          <a:p>
            <a:r>
              <a:rPr lang="en-US" sz="1800" dirty="0">
                <a:solidFill>
                  <a:schemeClr val="bg1"/>
                </a:solidFill>
              </a:rPr>
              <a:t>Antonin Dufka, Vladimir </a:t>
            </a:r>
            <a:r>
              <a:rPr lang="en-US" sz="1800" dirty="0" err="1">
                <a:solidFill>
                  <a:schemeClr val="bg1"/>
                </a:solidFill>
              </a:rPr>
              <a:t>Sedlacek</a:t>
            </a:r>
            <a:r>
              <a:rPr lang="en-US" sz="1800" dirty="0">
                <a:solidFill>
                  <a:schemeClr val="bg1"/>
                </a:solidFill>
              </a:rPr>
              <a:t>, Petr Svenda, SECRYPT , 2022.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49CC-B533-B2F8-8926-E45BBE460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03EA0-8583-4979-8774-B1B5E3139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0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0D1D33-86E3-C7C4-5981-B627B28AB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28" y="0"/>
            <a:ext cx="5145172" cy="3581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92A948-F8DE-454D-FA34-5CD30995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MeeSign</a:t>
            </a:r>
            <a:r>
              <a:rPr lang="en-US" dirty="0"/>
              <a:t> (k-of-n ECDSA)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9DE4A-18FF-1CD9-B9D5-F36A5DC2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00808"/>
            <a:ext cx="10972800" cy="4149725"/>
          </a:xfrm>
        </p:spPr>
        <p:txBody>
          <a:bodyPr/>
          <a:lstStyle/>
          <a:p>
            <a:r>
              <a:rPr lang="en-US" dirty="0"/>
              <a:t>Platform for multi-party document signing</a:t>
            </a:r>
          </a:p>
          <a:p>
            <a:pPr lvl="1"/>
            <a:r>
              <a:rPr lang="en-US" dirty="0"/>
              <a:t>MPC utilized for group signing and backward compatibility</a:t>
            </a:r>
          </a:p>
          <a:p>
            <a:pPr lvl="1"/>
            <a:r>
              <a:rPr lang="en-US" dirty="0"/>
              <a:t>Outputs valid PDF signatures by multiple parties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FB3739-1436-895B-E33B-10347633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68960"/>
            <a:ext cx="2571766" cy="27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0FA6BF-54F9-8A0B-E6AC-9960ED6D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068960"/>
            <a:ext cx="2571765" cy="27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678E0-4F1F-3F56-347F-9F12E53D5C0A}"/>
              </a:ext>
            </a:extLst>
          </p:cNvPr>
          <p:cNvSpPr txBox="1"/>
          <p:nvPr/>
        </p:nvSpPr>
        <p:spPr>
          <a:xfrm>
            <a:off x="583340" y="5932735"/>
            <a:ext cx="11363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chemeClr val="tx1"/>
                </a:solidFill>
              </a:rPr>
              <a:t>MeeSign</a:t>
            </a:r>
            <a:r>
              <a:rPr lang="en-US" sz="1800" i="1" dirty="0">
                <a:solidFill>
                  <a:schemeClr val="tx1"/>
                </a:solidFill>
              </a:rPr>
              <a:t>: Threshold signing for electronic evidence management. </a:t>
            </a:r>
            <a:r>
              <a:rPr lang="cs-CZ" sz="1800" i="1" dirty="0">
                <a:solidFill>
                  <a:schemeClr val="tx1"/>
                </a:solidFill>
              </a:rPr>
              <a:t>Antonin Dufka,</a:t>
            </a:r>
            <a:r>
              <a:rPr lang="en-US" sz="1800" i="1" dirty="0">
                <a:solidFill>
                  <a:schemeClr val="tx1"/>
                </a:solidFill>
              </a:rPr>
              <a:t> Jakub </a:t>
            </a:r>
            <a:r>
              <a:rPr lang="en-US" sz="1800" i="1" dirty="0" err="1">
                <a:solidFill>
                  <a:schemeClr val="tx1"/>
                </a:solidFill>
              </a:rPr>
              <a:t>Janku</a:t>
            </a:r>
            <a:r>
              <a:rPr lang="en-US" sz="1800" i="1" dirty="0">
                <a:solidFill>
                  <a:schemeClr val="tx1"/>
                </a:solidFill>
              </a:rPr>
              <a:t>, Jiri </a:t>
            </a:r>
            <a:r>
              <a:rPr lang="en-US" sz="1800" i="1" dirty="0" err="1">
                <a:solidFill>
                  <a:schemeClr val="tx1"/>
                </a:solidFill>
              </a:rPr>
              <a:t>Gavenda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Petr Svenda</a:t>
            </a:r>
            <a:r>
              <a:rPr lang="cs-CZ" sz="1800" i="1" dirty="0">
                <a:solidFill>
                  <a:schemeClr val="tx1"/>
                </a:solidFill>
              </a:rPr>
              <a:t>.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EurOpen</a:t>
            </a:r>
            <a:r>
              <a:rPr lang="en-US" sz="1800" i="1" dirty="0">
                <a:solidFill>
                  <a:schemeClr val="tx1"/>
                </a:solidFill>
              </a:rPr>
              <a:t> 2022. Also available on </a:t>
            </a:r>
            <a:r>
              <a:rPr lang="en-US" sz="1800" i="1" dirty="0">
                <a:solidFill>
                  <a:schemeClr val="tx1"/>
                </a:solidFill>
                <a:hlinkClick r:id="rId5"/>
              </a:rPr>
              <a:t>https://meesign.crocs.fi.muni.cz/</a:t>
            </a:r>
            <a:r>
              <a:rPr lang="en-US" sz="1800" i="1" dirty="0">
                <a:solidFill>
                  <a:schemeClr val="tx1"/>
                </a:solidFill>
              </a:rPr>
              <a:t>.</a:t>
            </a:r>
            <a:endParaRPr lang="cs-CZ" sz="1800" i="1" dirty="0">
              <a:solidFill>
                <a:schemeClr val="tx1"/>
              </a:solidFill>
            </a:endParaRPr>
          </a:p>
          <a:p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CD35B-9C58-9111-5F93-FFC57A2E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5" y="3068960"/>
            <a:ext cx="2571765" cy="27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152F3-7C38-DA74-EA88-FE713F77E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AA152-CFEF-E2B5-52F6-5D7399B3E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0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C40E-E914-6755-35EC-1A6650B4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C24320B-D55C-287E-025F-6C3E1916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36"/>
            <a:ext cx="9289032" cy="6591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77CFD-E323-5568-7207-859212CAD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5778-98C0-CB2E-3D90-71E586494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256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0CD2-57E1-4289-04F2-1555DC14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ED349-213C-E730-31B1-82E2D18A9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44E12-A611-EE82-4121-E6F27EFD8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0C63-B4E9-7F07-DC54-26203D3D0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070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B217A-8127-41EA-9A82-84057C0D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usage scenarios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79188-42AB-4601-BF2D-1F1D3745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signature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authentication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decryption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/ randomness generation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ACF8F-CE80-4F08-B3D7-2DE54F467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77E9F-4E1E-4D2D-9E59-F4348887C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4FEE-10DD-45CC-A9B8-31E7AA23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0972800" cy="792088"/>
          </a:xfrm>
        </p:spPr>
        <p:txBody>
          <a:bodyPr/>
          <a:lstStyle/>
          <a:p>
            <a:r>
              <a:rPr lang="en-US" dirty="0"/>
              <a:t>Multiparty signatures – configurations and use-cases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6A7C-C7F6-47B6-8DB7-3B240487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1700808"/>
            <a:ext cx="11329143" cy="4149725"/>
          </a:xfrm>
        </p:spPr>
        <p:txBody>
          <a:bodyPr/>
          <a:lstStyle/>
          <a:p>
            <a:r>
              <a:rPr lang="en-US" dirty="0"/>
              <a:t>2-out-of-2 (two signers, both required)</a:t>
            </a:r>
          </a:p>
          <a:p>
            <a:pPr lvl="1"/>
            <a:r>
              <a:rPr lang="en-US" dirty="0"/>
              <a:t>One share on mobile phone, second on server (Smart-ID, </a:t>
            </a:r>
            <a:r>
              <a:rPr lang="en-US" dirty="0" err="1"/>
              <a:t>eIDAS</a:t>
            </a:r>
            <a:r>
              <a:rPr lang="en-US" dirty="0"/>
              <a:t> compliant)</a:t>
            </a:r>
          </a:p>
          <a:p>
            <a:pPr lvl="1"/>
            <a:r>
              <a:rPr lang="en-US" dirty="0"/>
              <a:t>One share on US smartcard, second on Chinese smartcard (backdoor resistance)</a:t>
            </a:r>
          </a:p>
          <a:p>
            <a:r>
              <a:rPr lang="en-US" dirty="0"/>
              <a:t>2-out-of-3 (three signers total, at least two required)</a:t>
            </a:r>
          </a:p>
          <a:p>
            <a:pPr lvl="1"/>
            <a:r>
              <a:rPr lang="en-US" dirty="0"/>
              <a:t>Two shares user, one share backup server (backup if user lose one share)</a:t>
            </a:r>
          </a:p>
          <a:p>
            <a:pPr lvl="1"/>
            <a:r>
              <a:rPr lang="en-US" dirty="0"/>
              <a:t>One share lender, one share </a:t>
            </a:r>
            <a:r>
              <a:rPr lang="en-US" dirty="0" err="1"/>
              <a:t>lendee</a:t>
            </a:r>
            <a:r>
              <a:rPr lang="en-US" dirty="0"/>
              <a:t>, one share arbiter (for disputes)</a:t>
            </a:r>
          </a:p>
          <a:p>
            <a:r>
              <a:rPr lang="en-US" dirty="0"/>
              <a:t>1-out-of-3 (very robust backup against key loss)</a:t>
            </a:r>
          </a:p>
          <a:p>
            <a:r>
              <a:rPr lang="en-US" dirty="0"/>
              <a:t>3-out-of-5 (shares distribution voting)</a:t>
            </a:r>
            <a:endParaRPr lang="cs-CZ" dirty="0"/>
          </a:p>
          <a:p>
            <a:pPr lvl="1"/>
            <a:r>
              <a:rPr lang="en-US" dirty="0"/>
              <a:t>CEO has 2 shares, all other have only single one</a:t>
            </a:r>
          </a:p>
          <a:p>
            <a:r>
              <a:rPr lang="en-US" dirty="0"/>
              <a:t>11-out-of-15 (Liquid consortium signing blocks on Liquid sidechain)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BD0CE-DD97-47C9-8DA5-191641C17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985" y="6573838"/>
            <a:ext cx="529167" cy="284162"/>
          </a:xfrm>
        </p:spPr>
        <p:txBody>
          <a:bodyPr/>
          <a:lstStyle/>
          <a:p>
            <a:fld id="{0B35A545-624B-40D2-AFF6-9618F12C24F0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609AA-A4E7-4894-A2D0-A28DC0FAF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</p:spPr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4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04D7-D387-46AA-83B8-C63D1FFA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Multiparty signatures with additional policy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3948-3D8C-401F-9F22-FD4564A1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Signers can also enforce specific signing policy </a:t>
            </a:r>
          </a:p>
          <a:p>
            <a:pPr lvl="1"/>
            <a:r>
              <a:rPr lang="en-US" dirty="0"/>
              <a:t>Only during certain time, documents, type of operations, certain amount…</a:t>
            </a:r>
          </a:p>
          <a:p>
            <a:r>
              <a:rPr lang="en-US" dirty="0"/>
              <a:t>2-out-of-2 with policy</a:t>
            </a:r>
          </a:p>
          <a:p>
            <a:pPr lvl="1"/>
            <a:r>
              <a:rPr lang="en-US" dirty="0"/>
              <a:t>One person, second automatic signer only during office hours</a:t>
            </a:r>
          </a:p>
          <a:p>
            <a:r>
              <a:rPr lang="en-US" dirty="0"/>
              <a:t>2-out-of-3 with policy (two people, one automated device with policy)</a:t>
            </a:r>
          </a:p>
          <a:p>
            <a:pPr lvl="1"/>
            <a:r>
              <a:rPr lang="en-US" dirty="0"/>
              <a:t>Two people together can always sign/transfer, one person alone only up to limit)</a:t>
            </a:r>
          </a:p>
          <a:p>
            <a:r>
              <a:rPr lang="en-US" dirty="0"/>
              <a:t>3-out-of-3 (two people, one automated device with policy)</a:t>
            </a:r>
          </a:p>
          <a:p>
            <a:pPr lvl="1"/>
            <a:r>
              <a:rPr lang="en-US" dirty="0"/>
              <a:t>Automated device signs only when previous two already signed and additionally impose 1-month delay (</a:t>
            </a:r>
            <a:r>
              <a:rPr lang="en-US" dirty="0" err="1"/>
              <a:t>timelock</a:t>
            </a:r>
            <a:r>
              <a:rPr lang="en-US" dirty="0"/>
              <a:t>)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619C-9C19-42CD-99DF-37DB9A6BF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17E6-AD75-401B-BED9-EEDAFE9B8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1C1CD2-FA54-434F-A63E-0EA53C369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1"/>
          <a:stretch/>
        </p:blipFill>
        <p:spPr>
          <a:xfrm>
            <a:off x="10179208" y="548680"/>
            <a:ext cx="1464576" cy="17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(2)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871664"/>
            <a:ext cx="11041640" cy="4149725"/>
          </a:xfrm>
        </p:spPr>
        <p:txBody>
          <a:bodyPr/>
          <a:lstStyle/>
          <a:p>
            <a:r>
              <a:rPr lang="en-US" altLang="cs-CZ" dirty="0"/>
              <a:t>Erase unused keys and sensitive arrays</a:t>
            </a:r>
          </a:p>
          <a:p>
            <a:pPr lvl="1"/>
            <a:r>
              <a:rPr lang="en-US" altLang="cs-CZ" dirty="0"/>
              <a:t>use specialized method if exists (</a:t>
            </a:r>
            <a:r>
              <a:rPr lang="en-US" altLang="cs-CZ" dirty="0" err="1"/>
              <a:t>Key.clearKey</a:t>
            </a:r>
            <a:r>
              <a:rPr lang="en-US" altLang="cs-CZ" dirty="0"/>
              <a:t>()) </a:t>
            </a:r>
          </a:p>
          <a:p>
            <a:pPr lvl="1"/>
            <a:r>
              <a:rPr lang="en-US" altLang="cs-CZ" dirty="0"/>
              <a:t>or overwrite with random data (</a:t>
            </a:r>
            <a:r>
              <a:rPr lang="en-US" altLang="cs-CZ" dirty="0" err="1"/>
              <a:t>Random.generate</a:t>
            </a:r>
            <a:r>
              <a:rPr lang="en-US" altLang="cs-CZ" dirty="0"/>
              <a:t>())</a:t>
            </a:r>
          </a:p>
          <a:p>
            <a:pPr lvl="1"/>
            <a:r>
              <a:rPr lang="en-US" altLang="cs-CZ" dirty="0"/>
              <a:t>Perform always before and after start of new session (new select, new device…)</a:t>
            </a:r>
            <a:endParaRPr lang="cs-CZ" altLang="cs-CZ" dirty="0"/>
          </a:p>
          <a:p>
            <a:r>
              <a:rPr lang="en-US" altLang="cs-CZ" dirty="0"/>
              <a:t>Use transactions to ensure atomic operations </a:t>
            </a:r>
          </a:p>
          <a:p>
            <a:pPr lvl="1"/>
            <a:r>
              <a:rPr lang="en-US" altLang="cs-CZ" dirty="0"/>
              <a:t>power supply can be interrupted inside code execution</a:t>
            </a:r>
          </a:p>
          <a:p>
            <a:pPr lvl="1"/>
            <a:r>
              <a:rPr lang="en-US" altLang="cs-CZ" dirty="0"/>
              <a:t>be aware of attacks by interrupted transactions - rollback attack  </a:t>
            </a:r>
            <a:endParaRPr lang="cs-CZ" altLang="cs-CZ" dirty="0"/>
          </a:p>
          <a:p>
            <a:r>
              <a:rPr lang="en-US" altLang="cs-CZ" dirty="0"/>
              <a:t>Do not use conditional jumps with sensitive data</a:t>
            </a:r>
          </a:p>
          <a:p>
            <a:pPr lvl="1"/>
            <a:r>
              <a:rPr lang="en-US" altLang="cs-CZ" dirty="0"/>
              <a:t>branching after condition is recognizable with power analysis =&gt; timing/power leakage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055440" y="6572250"/>
            <a:ext cx="4264273" cy="284162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1498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9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6506-B420-87A7-C8C8-1F3707B9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7" y="844922"/>
            <a:ext cx="10972800" cy="792088"/>
          </a:xfrm>
        </p:spPr>
        <p:txBody>
          <a:bodyPr/>
          <a:lstStyle/>
          <a:p>
            <a:r>
              <a:rPr lang="en-US" dirty="0"/>
              <a:t>MPC for authentication –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53A5-8BF0-07DE-A349-7F7C32C0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69" y="1794035"/>
            <a:ext cx="8953408" cy="4149725"/>
          </a:xfrm>
        </p:spPr>
        <p:txBody>
          <a:bodyPr/>
          <a:lstStyle/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-2: </a:t>
            </a:r>
            <a:r>
              <a:rPr lang="en-US" dirty="0"/>
              <a:t>one user, two devices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en-US" dirty="0"/>
              <a:t>higher security against device compromise</a:t>
            </a:r>
            <a:r>
              <a:rPr lang="cs-CZ" dirty="0"/>
              <a:t>)</a:t>
            </a:r>
          </a:p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-2: </a:t>
            </a:r>
            <a:r>
              <a:rPr lang="en-US" dirty="0"/>
              <a:t>one user, one server-side automatic process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en-US" dirty="0"/>
              <a:t>check time interval when authentication is allowed</a:t>
            </a:r>
            <a:r>
              <a:rPr lang="cs-CZ" dirty="0"/>
              <a:t>)</a:t>
            </a:r>
          </a:p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-2: </a:t>
            </a:r>
            <a:r>
              <a:rPr lang="en-US" dirty="0"/>
              <a:t>two users (user</a:t>
            </a:r>
            <a:r>
              <a:rPr lang="cs-CZ" dirty="0"/>
              <a:t>, </a:t>
            </a:r>
            <a:r>
              <a:rPr lang="en-US" dirty="0"/>
              <a:t>approving controller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</a:t>
            </a:r>
            <a:r>
              <a:rPr lang="en-US" dirty="0"/>
              <a:t>access must be approved by controller</a:t>
            </a:r>
            <a:r>
              <a:rPr lang="cs-CZ" dirty="0"/>
              <a:t>)</a:t>
            </a:r>
          </a:p>
          <a:p>
            <a:r>
              <a:rPr lang="cs-CZ" dirty="0"/>
              <a:t>2-</a:t>
            </a:r>
            <a:r>
              <a:rPr lang="en-US" dirty="0"/>
              <a:t>of</a:t>
            </a:r>
            <a:r>
              <a:rPr lang="cs-CZ" dirty="0"/>
              <a:t>-3: </a:t>
            </a:r>
            <a:r>
              <a:rPr lang="en-US" dirty="0"/>
              <a:t>three users </a:t>
            </a:r>
            <a:r>
              <a:rPr lang="cs-CZ" dirty="0"/>
              <a:t>(</a:t>
            </a:r>
            <a:r>
              <a:rPr lang="en-US" dirty="0"/>
              <a:t>user</a:t>
            </a:r>
            <a:r>
              <a:rPr lang="cs-CZ" dirty="0"/>
              <a:t>, </a:t>
            </a:r>
            <a:r>
              <a:rPr lang="en-US" dirty="0"/>
              <a:t>redundant approvers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</a:t>
            </a:r>
            <a:r>
              <a:rPr lang="en-US" dirty="0"/>
              <a:t>one user</a:t>
            </a:r>
            <a:r>
              <a:rPr lang="cs-CZ" dirty="0"/>
              <a:t>, </a:t>
            </a:r>
            <a:r>
              <a:rPr lang="en-US" dirty="0"/>
              <a:t>two controllers – one approval is enough)</a:t>
            </a:r>
            <a:endParaRPr lang="cs-CZ" dirty="0"/>
          </a:p>
          <a:p>
            <a:r>
              <a:rPr lang="cs-CZ" dirty="0"/>
              <a:t>Bonus: </a:t>
            </a:r>
            <a:r>
              <a:rPr lang="en-US" dirty="0"/>
              <a:t>Independent log of authentication attempt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6273D-E628-16F9-4669-E9F683135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7F30E-E9D4-31E6-A274-1091F7779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4E2D5E-2BCF-8E74-8C5E-4C140D0847D0}"/>
              </a:ext>
            </a:extLst>
          </p:cNvPr>
          <p:cNvGrpSpPr/>
          <p:nvPr/>
        </p:nvGrpSpPr>
        <p:grpSpPr>
          <a:xfrm>
            <a:off x="9288872" y="1532865"/>
            <a:ext cx="2444180" cy="778492"/>
            <a:chOff x="9288872" y="1532865"/>
            <a:chExt cx="2444180" cy="778492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E80BE62-66C9-03E4-45D2-8B2D25E82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130" y="1548640"/>
              <a:ext cx="623912" cy="676550"/>
            </a:xfrm>
            <a:prstGeom prst="rect">
              <a:avLst/>
            </a:prstGeom>
          </p:spPr>
        </p:pic>
        <p:pic>
          <p:nvPicPr>
            <p:cNvPr id="8" name="Picture 4" descr="D:\Documents\Obrázky\is2\Computer_Icon.png">
              <a:extLst>
                <a:ext uri="{FF2B5EF4-FFF2-40B4-BE49-F238E27FC236}">
                  <a16:creationId xmlns:a16="http://schemas.microsoft.com/office/drawing/2014/main" id="{01A646BB-22E9-AC92-C853-2DD70AB55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3022" y="1581720"/>
              <a:ext cx="613420" cy="63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94F660-FB9C-5453-78C8-892239C30DD8}"/>
                </a:ext>
              </a:extLst>
            </p:cNvPr>
            <p:cNvGrpSpPr/>
            <p:nvPr/>
          </p:nvGrpSpPr>
          <p:grpSpPr>
            <a:xfrm>
              <a:off x="11109140" y="1597138"/>
              <a:ext cx="623912" cy="665461"/>
              <a:chOff x="11250681" y="1868447"/>
              <a:chExt cx="737959" cy="737959"/>
            </a:xfrm>
          </p:grpSpPr>
          <p:pic>
            <p:nvPicPr>
              <p:cNvPr id="7" name="Picture 2" descr="D:\Documents\Obrázky\is2\Phone-icon.png">
                <a:extLst>
                  <a:ext uri="{FF2B5EF4-FFF2-40B4-BE49-F238E27FC236}">
                    <a16:creationId xmlns:a16="http://schemas.microsoft.com/office/drawing/2014/main" id="{FE0349EC-E394-50DD-447E-C8B76CD71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5" descr="D:\Documents\Obrázky\is2\Key-icon.png">
                <a:extLst>
                  <a:ext uri="{FF2B5EF4-FFF2-40B4-BE49-F238E27FC236}">
                    <a16:creationId xmlns:a16="http://schemas.microsoft.com/office/drawing/2014/main" id="{FBC48C00-0971-31D0-C2DA-61B0D744A3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5" descr="D:\Documents\Obrázky\is2\Key-icon.png">
              <a:extLst>
                <a:ext uri="{FF2B5EF4-FFF2-40B4-BE49-F238E27FC236}">
                  <a16:creationId xmlns:a16="http://schemas.microsoft.com/office/drawing/2014/main" id="{828A0375-E326-0C84-9AA6-383F55F97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r="9458"/>
            <a:stretch/>
          </p:blipFill>
          <p:spPr bwMode="auto">
            <a:xfrm flipH="1">
              <a:off x="9544466" y="1669146"/>
              <a:ext cx="389452" cy="42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4D3112-77F8-95BB-F68C-DC703DC6A52F}"/>
                </a:ext>
              </a:extLst>
            </p:cNvPr>
            <p:cNvSpPr/>
            <p:nvPr/>
          </p:nvSpPr>
          <p:spPr>
            <a:xfrm>
              <a:off x="9288872" y="1532865"/>
              <a:ext cx="2441375" cy="778492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EFFD21-87E6-E5D6-A94B-F568D02F3BC3}"/>
              </a:ext>
            </a:extLst>
          </p:cNvPr>
          <p:cNvGrpSpPr/>
          <p:nvPr/>
        </p:nvGrpSpPr>
        <p:grpSpPr>
          <a:xfrm>
            <a:off x="9359704" y="3704983"/>
            <a:ext cx="2629505" cy="910995"/>
            <a:chOff x="9359704" y="3704983"/>
            <a:chExt cx="2629505" cy="910995"/>
          </a:xfrm>
        </p:grpSpPr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EB2208BF-319A-7661-27EE-88DE6298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493" y="3804766"/>
              <a:ext cx="620685" cy="67305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1FB239EA-CFCF-51B9-BB32-F38BE4D7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704" y="3806459"/>
              <a:ext cx="620685" cy="67305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E5804C5-F238-33F7-6B93-BCDBD8310662}"/>
                </a:ext>
              </a:extLst>
            </p:cNvPr>
            <p:cNvSpPr/>
            <p:nvPr/>
          </p:nvSpPr>
          <p:spPr>
            <a:xfrm>
              <a:off x="10901924" y="3704983"/>
              <a:ext cx="1014976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40E2857-1F50-D345-4281-C536E9ADDA89}"/>
                </a:ext>
              </a:extLst>
            </p:cNvPr>
            <p:cNvSpPr/>
            <p:nvPr/>
          </p:nvSpPr>
          <p:spPr>
            <a:xfrm>
              <a:off x="9363022" y="3706740"/>
              <a:ext cx="1128123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A8B3FCA-F265-2A38-C784-4DCB66455443}"/>
                </a:ext>
              </a:extLst>
            </p:cNvPr>
            <p:cNvGrpSpPr/>
            <p:nvPr/>
          </p:nvGrpSpPr>
          <p:grpSpPr>
            <a:xfrm>
              <a:off x="11365297" y="3826749"/>
              <a:ext cx="623912" cy="665461"/>
              <a:chOff x="11250681" y="1868447"/>
              <a:chExt cx="737959" cy="737959"/>
            </a:xfrm>
          </p:grpSpPr>
          <p:pic>
            <p:nvPicPr>
              <p:cNvPr id="36" name="Picture 2" descr="D:\Documents\Obrázky\is2\Phone-icon.png">
                <a:extLst>
                  <a:ext uri="{FF2B5EF4-FFF2-40B4-BE49-F238E27FC236}">
                    <a16:creationId xmlns:a16="http://schemas.microsoft.com/office/drawing/2014/main" id="{95FEAE69-CB8A-CAD9-345E-DB2AAE2BF8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D:\Documents\Obrázky\is2\Key-icon.png">
                <a:extLst>
                  <a:ext uri="{FF2B5EF4-FFF2-40B4-BE49-F238E27FC236}">
                    <a16:creationId xmlns:a16="http://schemas.microsoft.com/office/drawing/2014/main" id="{37195608-C15D-AD80-9D1B-F9EFAAADB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98DD6F-CE60-F720-0402-7E541D30FB1D}"/>
                </a:ext>
              </a:extLst>
            </p:cNvPr>
            <p:cNvGrpSpPr/>
            <p:nvPr/>
          </p:nvGrpSpPr>
          <p:grpSpPr>
            <a:xfrm>
              <a:off x="9866520" y="3826749"/>
              <a:ext cx="623912" cy="665461"/>
              <a:chOff x="11250681" y="1868447"/>
              <a:chExt cx="737959" cy="737959"/>
            </a:xfrm>
          </p:grpSpPr>
          <p:pic>
            <p:nvPicPr>
              <p:cNvPr id="39" name="Picture 2" descr="D:\Documents\Obrázky\is2\Phone-icon.png">
                <a:extLst>
                  <a:ext uri="{FF2B5EF4-FFF2-40B4-BE49-F238E27FC236}">
                    <a16:creationId xmlns:a16="http://schemas.microsoft.com/office/drawing/2014/main" id="{EB982A51-947F-BCC4-AC3E-AAC8000CD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5" descr="D:\Documents\Obrázky\is2\Key-icon.png">
                <a:extLst>
                  <a:ext uri="{FF2B5EF4-FFF2-40B4-BE49-F238E27FC236}">
                    <a16:creationId xmlns:a16="http://schemas.microsoft.com/office/drawing/2014/main" id="{46ECAB6C-D4B5-CA83-350B-A144F041E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1312CA2-6D04-471D-17E8-44EC309C340E}"/>
              </a:ext>
            </a:extLst>
          </p:cNvPr>
          <p:cNvGrpSpPr/>
          <p:nvPr/>
        </p:nvGrpSpPr>
        <p:grpSpPr>
          <a:xfrm>
            <a:off x="8668187" y="2552697"/>
            <a:ext cx="2557196" cy="910995"/>
            <a:chOff x="8668187" y="2552697"/>
            <a:chExt cx="2557196" cy="910995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0C188906-58CE-03CC-377A-AFF25E3B9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187" y="2654173"/>
              <a:ext cx="620685" cy="67305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FF34A9-03AA-1E12-2422-2D826E3E81E3}"/>
                </a:ext>
              </a:extLst>
            </p:cNvPr>
            <p:cNvGrpSpPr/>
            <p:nvPr/>
          </p:nvGrpSpPr>
          <p:grpSpPr>
            <a:xfrm>
              <a:off x="10420423" y="2650115"/>
              <a:ext cx="610247" cy="615533"/>
              <a:chOff x="10510685" y="3024221"/>
              <a:chExt cx="710473" cy="734629"/>
            </a:xfrm>
          </p:grpSpPr>
          <p:pic>
            <p:nvPicPr>
              <p:cNvPr id="13" name="Picture 4" descr="D:\Documents\Obrázky\is2\Computer_Icon.png">
                <a:extLst>
                  <a:ext uri="{FF2B5EF4-FFF2-40B4-BE49-F238E27FC236}">
                    <a16:creationId xmlns:a16="http://schemas.microsoft.com/office/drawing/2014/main" id="{48AC6E3B-B7DB-6F92-3553-C3F5D425FD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0685" y="3024221"/>
                <a:ext cx="710473" cy="734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>
                <a:extLst>
                  <a:ext uri="{FF2B5EF4-FFF2-40B4-BE49-F238E27FC236}">
                    <a16:creationId xmlns:a16="http://schemas.microsoft.com/office/drawing/2014/main" id="{426DDEEC-A983-33C9-8A96-0D01C564D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0727566" y="3144407"/>
                <a:ext cx="451069" cy="494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D37D2A2-F698-4DB4-6F51-CE89A96A1216}"/>
                </a:ext>
              </a:extLst>
            </p:cNvPr>
            <p:cNvSpPr/>
            <p:nvPr/>
          </p:nvSpPr>
          <p:spPr>
            <a:xfrm>
              <a:off x="10210407" y="2552697"/>
              <a:ext cx="1014976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6BE9689-93CC-9BD0-63AA-7483D9D7424A}"/>
                </a:ext>
              </a:extLst>
            </p:cNvPr>
            <p:cNvSpPr/>
            <p:nvPr/>
          </p:nvSpPr>
          <p:spPr>
            <a:xfrm>
              <a:off x="8671506" y="2554454"/>
              <a:ext cx="1152914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ACA984-ADE8-1ABA-B1E7-80E3804C0813}"/>
                </a:ext>
              </a:extLst>
            </p:cNvPr>
            <p:cNvGrpSpPr/>
            <p:nvPr/>
          </p:nvGrpSpPr>
          <p:grpSpPr>
            <a:xfrm>
              <a:off x="9200507" y="2708696"/>
              <a:ext cx="623912" cy="665461"/>
              <a:chOff x="11250681" y="1868447"/>
              <a:chExt cx="737959" cy="737959"/>
            </a:xfrm>
          </p:grpSpPr>
          <p:pic>
            <p:nvPicPr>
              <p:cNvPr id="42" name="Picture 2" descr="D:\Documents\Obrázky\is2\Phone-icon.png">
                <a:extLst>
                  <a:ext uri="{FF2B5EF4-FFF2-40B4-BE49-F238E27FC236}">
                    <a16:creationId xmlns:a16="http://schemas.microsoft.com/office/drawing/2014/main" id="{ED671753-CE9D-7202-78E6-A501D6DC5B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5" descr="D:\Documents\Obrázky\is2\Key-icon.png">
                <a:extLst>
                  <a:ext uri="{FF2B5EF4-FFF2-40B4-BE49-F238E27FC236}">
                    <a16:creationId xmlns:a16="http://schemas.microsoft.com/office/drawing/2014/main" id="{AD8D976A-DD99-CD37-145B-FC43BCEE0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4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86216F1-EFB3-C4C4-3714-6B01EDCCD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4487" y="2932768"/>
              <a:ext cx="529167" cy="52916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48415D-89DD-F5E8-5AEB-558DB87B0175}"/>
              </a:ext>
            </a:extLst>
          </p:cNvPr>
          <p:cNvGrpSpPr/>
          <p:nvPr/>
        </p:nvGrpSpPr>
        <p:grpSpPr>
          <a:xfrm>
            <a:off x="8739019" y="4872218"/>
            <a:ext cx="2185260" cy="1385028"/>
            <a:chOff x="8739019" y="4872218"/>
            <a:chExt cx="2185260" cy="1385028"/>
          </a:xfrm>
        </p:grpSpPr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F687286A-FC1B-D06E-DF2E-2F04D827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586" y="4955491"/>
              <a:ext cx="437674" cy="474600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CD2E6ABA-0F29-BC23-6013-A1570B57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019" y="5043675"/>
              <a:ext cx="620685" cy="673051"/>
            </a:xfrm>
            <a:prstGeom prst="rect">
              <a:avLst/>
            </a:prstGeom>
          </p:spPr>
        </p:pic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12934F4-3254-4BDC-691E-455ADDCBFDCF}"/>
                </a:ext>
              </a:extLst>
            </p:cNvPr>
            <p:cNvSpPr/>
            <p:nvPr/>
          </p:nvSpPr>
          <p:spPr>
            <a:xfrm>
              <a:off x="10208142" y="4872218"/>
              <a:ext cx="643828" cy="64114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849BEF9-809B-BC3C-AF6E-715BFA0F2E07}"/>
                </a:ext>
              </a:extLst>
            </p:cNvPr>
            <p:cNvSpPr/>
            <p:nvPr/>
          </p:nvSpPr>
          <p:spPr>
            <a:xfrm>
              <a:off x="8742337" y="4943956"/>
              <a:ext cx="1128123" cy="909238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59E5BD-EFED-7766-A2E4-F0878E94C908}"/>
                </a:ext>
              </a:extLst>
            </p:cNvPr>
            <p:cNvGrpSpPr/>
            <p:nvPr/>
          </p:nvGrpSpPr>
          <p:grpSpPr>
            <a:xfrm>
              <a:off x="10528514" y="4970367"/>
              <a:ext cx="395765" cy="469247"/>
              <a:chOff x="11250681" y="1868447"/>
              <a:chExt cx="737959" cy="737959"/>
            </a:xfrm>
          </p:grpSpPr>
          <p:pic>
            <p:nvPicPr>
              <p:cNvPr id="51" name="Picture 2" descr="D:\Documents\Obrázky\is2\Phone-icon.png">
                <a:extLst>
                  <a:ext uri="{FF2B5EF4-FFF2-40B4-BE49-F238E27FC236}">
                    <a16:creationId xmlns:a16="http://schemas.microsoft.com/office/drawing/2014/main" id="{4EB8F6EE-3318-C920-24F8-A53793D08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" descr="D:\Documents\Obrázky\is2\Key-icon.png">
                <a:extLst>
                  <a:ext uri="{FF2B5EF4-FFF2-40B4-BE49-F238E27FC236}">
                    <a16:creationId xmlns:a16="http://schemas.microsoft.com/office/drawing/2014/main" id="{39812D66-F67F-3B49-2C89-1C6094565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D29D830-1179-EDC9-CD6D-EB1FEDD62E37}"/>
                </a:ext>
              </a:extLst>
            </p:cNvPr>
            <p:cNvGrpSpPr/>
            <p:nvPr/>
          </p:nvGrpSpPr>
          <p:grpSpPr>
            <a:xfrm>
              <a:off x="9245835" y="5063965"/>
              <a:ext cx="623912" cy="665461"/>
              <a:chOff x="11250681" y="1868447"/>
              <a:chExt cx="737959" cy="737959"/>
            </a:xfrm>
          </p:grpSpPr>
          <p:pic>
            <p:nvPicPr>
              <p:cNvPr id="54" name="Picture 2" descr="D:\Documents\Obrázky\is2\Phone-icon.png">
                <a:extLst>
                  <a:ext uri="{FF2B5EF4-FFF2-40B4-BE49-F238E27FC236}">
                    <a16:creationId xmlns:a16="http://schemas.microsoft.com/office/drawing/2014/main" id="{A333C687-A719-1D31-75DE-11EF4981A8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" descr="D:\Documents\Obrázky\is2\Key-icon.png">
                <a:extLst>
                  <a:ext uri="{FF2B5EF4-FFF2-40B4-BE49-F238E27FC236}">
                    <a16:creationId xmlns:a16="http://schemas.microsoft.com/office/drawing/2014/main" id="{0F509C1A-86BD-635D-59A7-367259AEC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9A42DF76-69BC-59C2-61A9-D903A943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101" y="5706460"/>
              <a:ext cx="437674" cy="474600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27FC4E5-1E4C-57B5-21D9-793124547CBD}"/>
                </a:ext>
              </a:extLst>
            </p:cNvPr>
            <p:cNvSpPr/>
            <p:nvPr/>
          </p:nvSpPr>
          <p:spPr>
            <a:xfrm>
              <a:off x="10210978" y="5616100"/>
              <a:ext cx="643828" cy="64114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E64FF7-CF85-97BD-746E-E637F0FA28EC}"/>
                </a:ext>
              </a:extLst>
            </p:cNvPr>
            <p:cNvGrpSpPr/>
            <p:nvPr/>
          </p:nvGrpSpPr>
          <p:grpSpPr>
            <a:xfrm>
              <a:off x="10502178" y="5724517"/>
              <a:ext cx="395765" cy="469247"/>
              <a:chOff x="11250681" y="1868447"/>
              <a:chExt cx="737959" cy="737959"/>
            </a:xfrm>
          </p:grpSpPr>
          <p:pic>
            <p:nvPicPr>
              <p:cNvPr id="59" name="Picture 2" descr="D:\Documents\Obrázky\is2\Phone-icon.png">
                <a:extLst>
                  <a:ext uri="{FF2B5EF4-FFF2-40B4-BE49-F238E27FC236}">
                    <a16:creationId xmlns:a16="http://schemas.microsoft.com/office/drawing/2014/main" id="{5C96802C-41A8-D951-CF3D-D4028FDEC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0681" y="1868447"/>
                <a:ext cx="737959" cy="737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5" descr="D:\Documents\Obrázky\is2\Key-icon.png">
                <a:extLst>
                  <a:ext uri="{FF2B5EF4-FFF2-40B4-BE49-F238E27FC236}">
                    <a16:creationId xmlns:a16="http://schemas.microsoft.com/office/drawing/2014/main" id="{AF109452-1EC3-8110-9C4D-DA21316AC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06" r="9458"/>
              <a:stretch/>
            </p:blipFill>
            <p:spPr bwMode="auto">
              <a:xfrm flipH="1">
                <a:off x="11378786" y="2022694"/>
                <a:ext cx="389452" cy="42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091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7F5D-EE9E-4AE8-8464-A5783A9D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Multiparty decryption and Shamir threshold scheme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B22-209C-4C67-AA8B-F558917C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MPC and Shamir</a:t>
            </a:r>
          </a:p>
          <a:p>
            <a:pPr lvl="1"/>
            <a:r>
              <a:rPr lang="en-US" dirty="0"/>
              <a:t>2-of-2 multiparty decryption for every person to decrypt Shamir share</a:t>
            </a:r>
          </a:p>
          <a:p>
            <a:pPr lvl="1"/>
            <a:r>
              <a:rPr lang="en-US" dirty="0"/>
              <a:t>Shamir shares combined later (standard procedure)</a:t>
            </a:r>
          </a:p>
          <a:p>
            <a:pPr lvl="1"/>
            <a:r>
              <a:rPr lang="en-US" dirty="0"/>
              <a:t>Usable to enable easy removal of person from share (by deletion of second key for 2-of-2)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AE2DE-8E75-4AFA-A4B1-8B88FEB47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43DA-13A3-4BD8-A534-FB2F5CEE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817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C2CF-0B8E-D951-F49D-CE0A93F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crypto protocols – tradeoffs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3B59-E19E-1D37-B3A7-54710E56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vs. usability </a:t>
            </a:r>
          </a:p>
          <a:p>
            <a:r>
              <a:rPr lang="en-US" dirty="0"/>
              <a:t>More difficult to finalize signature (more parties, communication)</a:t>
            </a:r>
          </a:p>
          <a:p>
            <a:r>
              <a:rPr lang="en-US" dirty="0"/>
              <a:t>More complex software (bugs more likely)</a:t>
            </a:r>
          </a:p>
          <a:p>
            <a:r>
              <a:rPr lang="en-US" dirty="0"/>
              <a:t>Number of rounds, interaction</a:t>
            </a:r>
          </a:p>
          <a:p>
            <a:r>
              <a:rPr lang="en-US" dirty="0"/>
              <a:t>Amount of data exchanged</a:t>
            </a:r>
          </a:p>
          <a:p>
            <a:r>
              <a:rPr lang="en-US" dirty="0"/>
              <a:t>Active research field =&gt; possibility for new attacks against whole schemes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06DD7-64ED-906D-1DE3-D8D73CA33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9AC0-6C2A-91A1-A68A-B028E5FB6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3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8C78-38D7-4CB3-A40A-56B02073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E17D-1556-4F96-8A4B-784FD5F64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dirty="0"/>
              <a:t>Existing systems already use some crypto algorithm (RSA, ECDSA…)</a:t>
            </a:r>
          </a:p>
          <a:p>
            <a:pPr lvl="1"/>
            <a:r>
              <a:rPr lang="en-US" dirty="0"/>
              <a:t>Difficult to switch all information systems to new algorithm</a:t>
            </a:r>
          </a:p>
          <a:p>
            <a:r>
              <a:rPr lang="en-US" dirty="0"/>
              <a:t>Threshold algorithm is </a:t>
            </a:r>
            <a:r>
              <a:rPr lang="en-US" dirty="0">
                <a:solidFill>
                  <a:schemeClr val="accent1"/>
                </a:solidFill>
              </a:rPr>
              <a:t>backward compatible</a:t>
            </a:r>
            <a:r>
              <a:rPr lang="en-US" dirty="0"/>
              <a:t>, if verification is unchanged </a:t>
            </a:r>
          </a:p>
          <a:p>
            <a:pPr lvl="1"/>
            <a:r>
              <a:rPr lang="en-US" dirty="0"/>
              <a:t>Only signer needs to update its software (to create threshold MPC signature)  </a:t>
            </a:r>
          </a:p>
          <a:p>
            <a:pPr lvl="1"/>
            <a:r>
              <a:rPr lang="en-US" dirty="0"/>
              <a:t>Verification software stay unchanged</a:t>
            </a:r>
          </a:p>
          <a:p>
            <a:pPr lvl="1"/>
            <a:r>
              <a:rPr lang="en-US" dirty="0"/>
              <a:t>Allows for gradual opt-in (improve signing security of people who upgrade)</a:t>
            </a:r>
          </a:p>
          <a:p>
            <a:pPr lvl="1"/>
            <a:r>
              <a:rPr lang="en-US" dirty="0"/>
              <a:t>(similarly for decryption – if encryption is unchanged)</a:t>
            </a:r>
          </a:p>
          <a:p>
            <a:r>
              <a:rPr lang="en-US" dirty="0"/>
              <a:t>Backward-compatible signatures exists for commonly used algorithms</a:t>
            </a:r>
          </a:p>
          <a:p>
            <a:pPr lvl="1"/>
            <a:r>
              <a:rPr lang="en-US" dirty="0"/>
              <a:t>RSA, ECDSA, </a:t>
            </a:r>
            <a:r>
              <a:rPr lang="en-US" dirty="0" err="1"/>
              <a:t>EdDSA</a:t>
            </a:r>
            <a:r>
              <a:rPr lang="en-US" dirty="0"/>
              <a:t>, </a:t>
            </a:r>
            <a:r>
              <a:rPr lang="en-US" dirty="0" err="1"/>
              <a:t>Schnorr</a:t>
            </a:r>
            <a:r>
              <a:rPr lang="en-US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BB2D-04C8-4405-AB34-EA11BC4D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BD61-FFCC-4860-8E13-DDBE5ED95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605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893E-79B3-4E99-4797-12745E9C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C6D5-C347-A0A2-76FD-E1BBF408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JavaCard</a:t>
            </a:r>
            <a:r>
              <a:rPr lang="en-US" sz="2400" dirty="0"/>
              <a:t> programming</a:t>
            </a:r>
          </a:p>
          <a:p>
            <a:pPr lvl="1"/>
            <a:r>
              <a:rPr lang="en-US" sz="2000" dirty="0"/>
              <a:t>Optimizations need to consider underlaying hardware (RAM, co-processors…)</a:t>
            </a:r>
          </a:p>
          <a:p>
            <a:pPr lvl="1"/>
            <a:r>
              <a:rPr lang="en-US" sz="2000" dirty="0"/>
              <a:t>Programs shall anticipate faults during computation (injected by an attacker)</a:t>
            </a:r>
          </a:p>
          <a:p>
            <a:r>
              <a:rPr lang="en-US" sz="2400" dirty="0"/>
              <a:t>Secure Multiparty Computation</a:t>
            </a:r>
          </a:p>
          <a:p>
            <a:pPr lvl="1"/>
            <a:r>
              <a:rPr lang="en-US" sz="2000" dirty="0"/>
              <a:t>Exciting domain, active research, many practical uses </a:t>
            </a:r>
          </a:p>
          <a:p>
            <a:pPr lvl="1"/>
            <a:r>
              <a:rPr lang="en-US" sz="2000" dirty="0"/>
              <a:t>Collaborative computation of signatures, decryption, keygen…</a:t>
            </a:r>
          </a:p>
          <a:p>
            <a:pPr lvl="1"/>
            <a:r>
              <a:rPr lang="en-US" sz="2000" dirty="0"/>
              <a:t>Can be backward compatible (k-ECDSA, k-RSA, k-</a:t>
            </a:r>
            <a:r>
              <a:rPr lang="en-US" sz="2000" dirty="0" err="1"/>
              <a:t>Schnorr</a:t>
            </a:r>
            <a:r>
              <a:rPr lang="en-US" sz="2000" dirty="0"/>
              <a:t>…)</a:t>
            </a:r>
          </a:p>
          <a:p>
            <a:pPr lvl="1"/>
            <a:r>
              <a:rPr lang="en-US" sz="2000" dirty="0"/>
              <a:t>Usually more computational demanding (common CPU is enough) </a:t>
            </a:r>
          </a:p>
          <a:p>
            <a:pPr lvl="1"/>
            <a:r>
              <a:rPr lang="en-US" sz="2000" dirty="0"/>
              <a:t>Some protocols efficient enough to run on smartcards (</a:t>
            </a:r>
            <a:r>
              <a:rPr lang="en-US" sz="2000" dirty="0" err="1"/>
              <a:t>Schnorr</a:t>
            </a:r>
            <a:r>
              <a:rPr lang="en-US" sz="2000" dirty="0"/>
              <a:t>-based sigs…)</a:t>
            </a:r>
          </a:p>
          <a:p>
            <a:r>
              <a:rPr lang="en-US" sz="2400" dirty="0"/>
              <a:t>Split to multiple parties provides:</a:t>
            </a:r>
          </a:p>
          <a:p>
            <a:pPr lvl="1"/>
            <a:r>
              <a:rPr lang="en-US" sz="2000" dirty="0"/>
              <a:t>Better protection of private key against bugs and compromise</a:t>
            </a:r>
          </a:p>
          <a:p>
            <a:pPr lvl="1"/>
            <a:r>
              <a:rPr lang="en-US" sz="2000" dirty="0"/>
              <a:t>Possibility of additional policy before party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797E8-914B-73AF-BEE6-D7B65BC1E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30CA-C5B8-2FC7-7E78-EA0659954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4E7F-05D9-F7FB-4487-7783BCA3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0500-076A-1FF3-FB1F-298A4894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224D3-940B-EA51-F207-0C66E8C45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022B-9DD9-80D7-7DF4-C113EBB59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105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776E-2528-59E7-F95B-B9E0F551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852936"/>
            <a:ext cx="10972800" cy="792088"/>
          </a:xfrm>
        </p:spPr>
        <p:txBody>
          <a:bodyPr/>
          <a:lstStyle/>
          <a:p>
            <a:r>
              <a:rPr lang="en-US" dirty="0"/>
              <a:t>Additional slides for generic multiparty computation and </a:t>
            </a:r>
            <a:r>
              <a:rPr lang="en-US" dirty="0" err="1"/>
              <a:t>whitebox</a:t>
            </a:r>
            <a:r>
              <a:rPr lang="en-US" dirty="0"/>
              <a:t> cryptography construction (for interested, not mandatory  part of PV204 course)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C464-71DE-ACC2-E9CD-2776D98BF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8B81F-B671-D128-FC31-0A39D2134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B722-7E15-93C3-AAFA-5D82D2475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672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0FCC-9D24-83C0-314C-D9E111AC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 (MPC)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15E4-BAE6-8759-8751-C165112D8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Enables multiple parties to jointly compute a function, but keeps their inputs private</a:t>
            </a:r>
          </a:p>
          <a:p>
            <a:r>
              <a:rPr lang="en-US" sz="2000" dirty="0"/>
              <a:t>Different types of protocols:</a:t>
            </a:r>
          </a:p>
          <a:p>
            <a:r>
              <a:rPr lang="en-US" sz="2000" dirty="0"/>
              <a:t>Secret sharing protocols (e.g., Shamir)</a:t>
            </a:r>
          </a:p>
          <a:p>
            <a:pPr lvl="1"/>
            <a:r>
              <a:rPr lang="en-US" sz="1800" dirty="0"/>
              <a:t>Jointly hold secret, but split in shares, can be reconstructed only when sufficient number of shares are available </a:t>
            </a:r>
          </a:p>
          <a:p>
            <a:r>
              <a:rPr lang="en-US" sz="2000" dirty="0"/>
              <a:t>Garbled circuit protocol </a:t>
            </a:r>
          </a:p>
          <a:p>
            <a:pPr lvl="1"/>
            <a:r>
              <a:rPr lang="en-US" sz="1800" dirty="0"/>
              <a:t>One party creates Boolean circuit (2-input gates) from the specification and transforms it (XOR, AND)</a:t>
            </a:r>
          </a:p>
          <a:p>
            <a:pPr lvl="1"/>
            <a:r>
              <a:rPr lang="en-US" sz="1800" dirty="0"/>
              <a:t>Other party evaluates without learning original specification and/or data</a:t>
            </a:r>
          </a:p>
          <a:p>
            <a:r>
              <a:rPr lang="en-US" sz="2000" dirty="0"/>
              <a:t>Partial/Somewhat/Fully Homomorphic Encryption (PHE, SHE, FHE) </a:t>
            </a:r>
          </a:p>
          <a:p>
            <a:r>
              <a:rPr lang="en-US" sz="2000" dirty="0"/>
              <a:t>Oblivious Transfer, Secure Function Evaluation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23356-4FA1-92D9-6D92-B05651BF4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A444-9B47-78BF-102F-E60658225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021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to protect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Protections Against Reverse Engineering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73221F-0179-4366-9FDA-B29BB4D02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81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</a:t>
            </a:r>
            <a:r>
              <a:rPr lang="en-US" dirty="0" err="1"/>
              <a:t>whitebox</a:t>
            </a:r>
            <a:r>
              <a:rPr lang="en-US" dirty="0"/>
              <a:t> attacker model</a:t>
            </a:r>
            <a:br>
              <a:rPr lang="en-US" dirty="0"/>
            </a:br>
            <a:r>
              <a:rPr lang="en-US" dirty="0"/>
              <a:t>(symmetric crypto example)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4079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126" y="3730518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305" y="4132437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5069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7165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69FED8-6B59-4339-9775-D9F8705EA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(3)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Allocate all necessary resources in constructor </a:t>
            </a:r>
          </a:p>
          <a:p>
            <a:pPr lvl="1"/>
            <a:r>
              <a:rPr lang="en-US" altLang="cs-CZ" sz="2000" dirty="0"/>
              <a:t>applet installation usually in trusted environment</a:t>
            </a:r>
          </a:p>
          <a:p>
            <a:pPr lvl="1"/>
            <a:r>
              <a:rPr lang="en-US" altLang="cs-CZ" sz="2000" dirty="0"/>
              <a:t>prevents attacks based on limited available resources later during applet use</a:t>
            </a:r>
          </a:p>
          <a:p>
            <a:r>
              <a:rPr lang="en-US" altLang="cs-CZ" sz="2400" dirty="0"/>
              <a:t>Don’t use static attributes (except constants)</a:t>
            </a:r>
          </a:p>
          <a:p>
            <a:pPr lvl="1"/>
            <a:r>
              <a:rPr lang="en-US" altLang="cs-CZ" sz="2000" dirty="0"/>
              <a:t>Static attribute is shared between multiple instances of applet (bypasses applet firewall)</a:t>
            </a:r>
          </a:p>
          <a:p>
            <a:pPr lvl="1"/>
            <a:r>
              <a:rPr lang="en-US" altLang="cs-CZ" sz="2000" dirty="0"/>
              <a:t>Static pointer to array/engine filled by dynamic allocation cannot be removed until package is removed from card (memory “leak”)  </a:t>
            </a:r>
          </a:p>
          <a:p>
            <a:r>
              <a:rPr lang="en-US" altLang="cs-CZ" sz="2400" dirty="0"/>
              <a:t>Use automata-based programming model</a:t>
            </a:r>
          </a:p>
          <a:p>
            <a:pPr lvl="1"/>
            <a:r>
              <a:rPr lang="en-US" altLang="cs-CZ" sz="2000" dirty="0"/>
              <a:t>well defined states (e.g., user PIN verified)</a:t>
            </a:r>
          </a:p>
          <a:p>
            <a:pPr lvl="1"/>
            <a:r>
              <a:rPr lang="en-US" altLang="cs-CZ" sz="2000" dirty="0"/>
              <a:t>well defined transitions and allowed method calls</a:t>
            </a:r>
          </a:p>
          <a:p>
            <a:pPr lvl="1"/>
            <a:endParaRPr lang="en-US" altLang="cs-CZ" sz="240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11424" y="6572250"/>
            <a:ext cx="4408289" cy="284162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is able to:</a:t>
            </a:r>
          </a:p>
          <a:p>
            <a:pPr lvl="1"/>
            <a:r>
              <a:rPr lang="en-US" dirty="0"/>
              <a:t>inspect and disassemble binary (static strings, code...)</a:t>
            </a:r>
          </a:p>
          <a:p>
            <a:pPr lvl="1"/>
            <a:r>
              <a:rPr lang="en-US" dirty="0"/>
              <a:t>observe/modify all executed instructions (</a:t>
            </a:r>
            <a:r>
              <a:rPr lang="en-US" dirty="0" err="1"/>
              <a:t>OllyDbg</a:t>
            </a:r>
            <a:r>
              <a:rPr lang="en-US" dirty="0"/>
              <a:t>...)</a:t>
            </a:r>
          </a:p>
          <a:p>
            <a:pPr lvl="1"/>
            <a:r>
              <a:rPr lang="en-US" dirty="0"/>
              <a:t>observe/modify used memory (</a:t>
            </a:r>
            <a:r>
              <a:rPr lang="en-US" dirty="0" err="1"/>
              <a:t>OllyDbg</a:t>
            </a:r>
            <a:r>
              <a:rPr lang="en-US" dirty="0"/>
              <a:t>, memory dump...)</a:t>
            </a:r>
          </a:p>
          <a:p>
            <a:r>
              <a:rPr lang="en-US" dirty="0"/>
              <a:t>How to still protect value of cryptographic key?</a:t>
            </a:r>
          </a:p>
          <a:p>
            <a:r>
              <a:rPr lang="en-US" dirty="0"/>
              <a:t>Who might be </a:t>
            </a:r>
            <a:r>
              <a:rPr lang="en-US" dirty="0" err="1"/>
              <a:t>whitebox</a:t>
            </a:r>
            <a:r>
              <a:rPr lang="en-US" dirty="0"/>
              <a:t> attacker?</a:t>
            </a:r>
          </a:p>
          <a:p>
            <a:pPr lvl="1"/>
            <a:r>
              <a:rPr lang="en-US" dirty="0"/>
              <a:t>Mathematician (for fun)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0DD119-3975-45B5-A67B-8AB7CB69C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Provides only time-limited protection</a:t>
            </a:r>
          </a:p>
          <a:p>
            <a:r>
              <a:rPr lang="en-US" sz="2400" dirty="0"/>
              <a:t>Obfuscation is mostly based on obscurity</a:t>
            </a:r>
          </a:p>
          <a:p>
            <a:pPr lvl="1"/>
            <a:r>
              <a:rPr lang="en-US" sz="2000" dirty="0"/>
              <a:t>add bogus jumps</a:t>
            </a:r>
          </a:p>
          <a:p>
            <a:pPr lvl="1"/>
            <a:r>
              <a:rPr lang="en-US" sz="2000" dirty="0"/>
              <a:t>reorder related memory blocks </a:t>
            </a:r>
          </a:p>
          <a:p>
            <a:pPr lvl="1"/>
            <a:r>
              <a:rPr lang="en-US" sz="2000" dirty="0"/>
              <a:t>transform code into equivalent one, but less readable</a:t>
            </a:r>
          </a:p>
          <a:p>
            <a:pPr lvl="1"/>
            <a:r>
              <a:rPr lang="en-US" sz="2000" dirty="0"/>
              <a:t>pack binary into randomized virtual machine...</a:t>
            </a:r>
          </a:p>
          <a:p>
            <a:r>
              <a:rPr lang="en-US" sz="2400" dirty="0"/>
              <a:t>Barak’s (</a:t>
            </a:r>
            <a:r>
              <a:rPr lang="en-US" sz="2400" dirty="0" err="1"/>
              <a:t>im</a:t>
            </a:r>
            <a:r>
              <a:rPr lang="en-US" sz="2400" dirty="0"/>
              <a:t>)possibility result (2001)</a:t>
            </a:r>
          </a:p>
          <a:p>
            <a:pPr lvl="1"/>
            <a:r>
              <a:rPr lang="en-US" sz="2000" dirty="0"/>
              <a:t>family of functions that will always leak some information</a:t>
            </a:r>
          </a:p>
          <a:p>
            <a:pPr lvl="1"/>
            <a:r>
              <a:rPr lang="en-US" sz="2000" dirty="0"/>
              <a:t>but practical implementation may exist for others</a:t>
            </a:r>
          </a:p>
          <a:p>
            <a:r>
              <a:rPr lang="en-US" sz="2400" dirty="0" err="1"/>
              <a:t>Cannetti</a:t>
            </a:r>
            <a:r>
              <a:rPr lang="en-US" sz="2400" dirty="0"/>
              <a:t> et. al. positive results for point functions</a:t>
            </a:r>
          </a:p>
          <a:p>
            <a:r>
              <a:rPr lang="en-US" sz="2400" dirty="0" err="1"/>
              <a:t>Goldwasser</a:t>
            </a:r>
            <a:r>
              <a:rPr lang="en-US" sz="2400" dirty="0"/>
              <a:t> et. al. negative result for auxiliary inputs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C5474C-A4D6-4E54-AE67-E962D079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3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with Encrypted Data and Encrypted Function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469614-C8B9-4CAE-8362-DB32A16D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791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We’d like to compute function F over data D </a:t>
            </a:r>
          </a:p>
          <a:p>
            <a:pPr lvl="1" eaLnBrk="1" hangingPunct="1"/>
            <a:r>
              <a:rPr lang="en-US" dirty="0"/>
              <a:t>secret algorithm F or sensitive data D (or both)</a:t>
            </a:r>
          </a:p>
          <a:p>
            <a:pPr eaLnBrk="1" hangingPunct="1"/>
            <a:r>
              <a:rPr lang="en-US" dirty="0"/>
              <a:t>Solution with trusted environment</a:t>
            </a:r>
          </a:p>
          <a:p>
            <a:pPr lvl="1" eaLnBrk="1" hangingPunct="1"/>
            <a:r>
              <a:rPr lang="en-US" dirty="0"/>
              <a:t>my trusted PC, trusted server, trusted cloud…</a:t>
            </a:r>
          </a:p>
          <a:p>
            <a:pPr eaLnBrk="1" hangingPunct="1"/>
            <a:r>
              <a:rPr lang="en-US" dirty="0"/>
              <a:t>Problem: can be cloud or client really trusted? </a:t>
            </a:r>
          </a:p>
          <a:p>
            <a:pPr lvl="1" eaLnBrk="1" hangingPunct="1"/>
            <a:r>
              <a:rPr lang="en-US" dirty="0"/>
              <a:t>server hack, DRM, malware...</a:t>
            </a:r>
          </a:p>
          <a:p>
            <a:pPr eaLnBrk="1" hangingPunct="1"/>
            <a:r>
              <a:rPr lang="en-US" dirty="0" err="1"/>
              <a:t>Whitebox</a:t>
            </a:r>
            <a:r>
              <a:rPr lang="en-US" dirty="0"/>
              <a:t> attacker model</a:t>
            </a:r>
          </a:p>
          <a:p>
            <a:pPr lvl="1" eaLnBrk="1" hangingPunct="1"/>
            <a:r>
              <a:rPr lang="en-US" dirty="0"/>
              <a:t>controls execution environment (debugging)</a:t>
            </a:r>
          </a:p>
          <a:p>
            <a:pPr lvl="1" eaLnBrk="1" hangingPunct="1"/>
            <a:r>
              <a:rPr lang="en-US" dirty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BC9980-3425-4DDF-AB9B-DE31599BE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with Encrypted Function (CEF)</a:t>
            </a:r>
          </a:p>
          <a:p>
            <a:pPr lvl="1"/>
            <a:r>
              <a:rPr lang="en-US" dirty="0"/>
              <a:t>A provides function F in form of P(F)</a:t>
            </a:r>
          </a:p>
          <a:p>
            <a:pPr lvl="1"/>
            <a:r>
              <a:rPr lang="en-US" dirty="0"/>
              <a:t>P(F) can be executed on B’s machine with B’s data D </a:t>
            </a:r>
          </a:p>
          <a:p>
            <a:pPr lvl="1"/>
            <a:r>
              <a:rPr lang="en-US" dirty="0"/>
              <a:t>B will not learn function F during its computation (except D</a:t>
            </a:r>
            <a:r>
              <a:rPr lang="en-US" baseline="-25000" dirty="0"/>
              <a:t>i</a:t>
            </a:r>
            <a:r>
              <a:rPr lang="en-US" dirty="0"/>
              <a:t> to F(D</a:t>
            </a:r>
            <a:r>
              <a:rPr lang="en-US" baseline="-25000" dirty="0"/>
              <a:t>i</a:t>
            </a:r>
            <a:r>
              <a:rPr lang="en-US" dirty="0"/>
              <a:t>) mapping)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312E59FE-2BFC-4B9C-9ED3-427A07D0A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64</a:t>
            </a:fld>
            <a:endParaRPr lang="cs-CZ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2" name="Cloud 1"/>
          <p:cNvSpPr/>
          <p:nvPr/>
        </p:nvSpPr>
        <p:spPr>
          <a:xfrm>
            <a:off x="6548892" y="4077072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2156404" y="4149080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12389" y="3819281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920" y="378648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76" y="4477763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00620" y="4470329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6" y="4453344"/>
            <a:ext cx="608856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6672064" y="4799708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with Encrypted Data (CED)</a:t>
            </a:r>
          </a:p>
          <a:p>
            <a:pPr lvl="1"/>
            <a:r>
              <a:rPr lang="en-US" dirty="0"/>
              <a:t>B provides encrypted data D as E(D) to A</a:t>
            </a:r>
          </a:p>
          <a:p>
            <a:pPr lvl="1"/>
            <a:r>
              <a:rPr lang="en-US" dirty="0"/>
              <a:t>A is able to compute its F as F(E(D)) to produce E(F(D)) </a:t>
            </a:r>
          </a:p>
          <a:p>
            <a:pPr lvl="2"/>
            <a:r>
              <a:rPr lang="en-US" dirty="0"/>
              <a:t>result of F over D, but encrypted</a:t>
            </a:r>
          </a:p>
          <a:p>
            <a:pPr lvl="1"/>
            <a:r>
              <a:rPr lang="en-US" dirty="0"/>
              <a:t>A will not learn data D</a:t>
            </a:r>
          </a:p>
          <a:p>
            <a:pPr lvl="1"/>
            <a:r>
              <a:rPr lang="en-US" dirty="0"/>
              <a:t>E(F(D)) is returned back to B and decrypted</a:t>
            </a:r>
            <a:endParaRPr lang="en-GB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BAF48F6-9FA9-4F04-B06D-A2F87154D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65</a:t>
            </a:fld>
            <a:endParaRPr lang="cs-CZ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2300420" y="48717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56405" y="4541917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9936" y="450912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92" y="5200399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945375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88088" y="5128390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39623 -0.04514 L -0.4 0.07894 L 4.58333E-6 -2.96296E-6 Z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</a:t>
            </a:r>
            <a:r>
              <a:rPr lang="en-US" dirty="0"/>
              <a:t>D</a:t>
            </a:r>
            <a:r>
              <a:rPr lang="cs-CZ" dirty="0"/>
              <a:t> </a:t>
            </a:r>
            <a:r>
              <a:rPr lang="en-US" dirty="0"/>
              <a:t>via homomorphism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70984" y="1772816"/>
            <a:ext cx="109728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Convert your function into Boolean circuit with additions</a:t>
            </a:r>
            <a:r>
              <a:rPr lang="cs-CZ" sz="2400" dirty="0"/>
              <a:t> 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sz="2400" dirty="0"/>
              <a:t>)</a:t>
            </a:r>
            <a:r>
              <a:rPr lang="en-US" sz="2400" dirty="0"/>
              <a:t> and multiplications</a:t>
            </a:r>
            <a:r>
              <a:rPr lang="cs-CZ" sz="2400" dirty="0"/>
              <a:t> (</a:t>
            </a:r>
            <a:r>
              <a:rPr lang="cs-CZ" sz="2400" b="1" dirty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sz="2400" dirty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Compute addition and/or multiplication “securely”</a:t>
            </a:r>
          </a:p>
          <a:p>
            <a:pPr lvl="1"/>
            <a:r>
              <a:rPr lang="en-US" sz="2000" dirty="0"/>
              <a:t>an attacker can compute E(D1+D2) = E(D1)+E(D2) </a:t>
            </a:r>
          </a:p>
          <a:p>
            <a:pPr lvl="1"/>
            <a:r>
              <a:rPr lang="en-US" sz="2000" dirty="0"/>
              <a:t>but can learn neither D1 nor D</a:t>
            </a:r>
            <a:r>
              <a:rPr lang="cs-CZ" sz="2000" dirty="0"/>
              <a:t>2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Execute whole circuit over encrypted data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8405B5-3CA8-4522-BD95-FF34D4D4B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164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homomorphic schemes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70984" y="1772816"/>
            <a:ext cx="10972800" cy="4149725"/>
          </a:xfrm>
        </p:spPr>
        <p:txBody>
          <a:bodyPr/>
          <a:lstStyle/>
          <a:p>
            <a:r>
              <a:rPr lang="en-US" sz="2400" dirty="0"/>
              <a:t>Partial homomorphic scheme</a:t>
            </a:r>
          </a:p>
          <a:p>
            <a:pPr lvl="1"/>
            <a:r>
              <a:rPr lang="en-US" sz="2000" dirty="0"/>
              <a:t>either addition or multiplication is possible, but not both; any number of times </a:t>
            </a:r>
          </a:p>
          <a:p>
            <a:r>
              <a:rPr lang="en-US" sz="2400" dirty="0"/>
              <a:t>Somewhat homomorphic scheme</a:t>
            </a:r>
          </a:p>
          <a:p>
            <a:pPr lvl="1"/>
            <a:r>
              <a:rPr lang="en-US" sz="2000" dirty="0"/>
              <a:t>Both operations possible, but only limited number of times</a:t>
            </a:r>
            <a:endParaRPr lang="en-GB" sz="2000" dirty="0"/>
          </a:p>
          <a:p>
            <a:r>
              <a:rPr lang="en-US" sz="2400" dirty="0"/>
              <a:t>Fully homomorphic scheme</a:t>
            </a:r>
          </a:p>
          <a:p>
            <a:pPr lvl="1"/>
            <a:r>
              <a:rPr lang="en-US" sz="2000" dirty="0"/>
              <a:t>both addition and multiplication; unlimited number of times (any computable function)</a:t>
            </a:r>
            <a:endParaRPr lang="en-GB" sz="2000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8405B5-3CA8-4522-BD95-FF34D4D4B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2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</a:t>
            </a:r>
            <a:r>
              <a:rPr lang="en-US" dirty="0" err="1"/>
              <a:t>homomorphic</a:t>
            </a:r>
            <a:r>
              <a:rPr lang="en-US" dirty="0"/>
              <a:t> schemes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RSA (</a:t>
            </a:r>
            <a:r>
              <a:rPr lang="en-US" i="1" dirty="0"/>
              <a:t>multiplication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baseline="30000" dirty="0"/>
              <a:t>e </a:t>
            </a:r>
            <a:r>
              <a:rPr lang="en-US" dirty="0"/>
              <a:t>. d</a:t>
            </a:r>
            <a:r>
              <a:rPr lang="en-US" baseline="-25000" dirty="0"/>
              <a:t>2</a:t>
            </a:r>
            <a:r>
              <a:rPr lang="en-US" baseline="30000" dirty="0"/>
              <a:t>e</a:t>
            </a:r>
            <a:r>
              <a:rPr lang="en-US" dirty="0"/>
              <a:t> mod m = 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e</a:t>
            </a:r>
            <a:r>
              <a:rPr lang="en-US" dirty="0"/>
              <a:t> mod m = E(d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GB" dirty="0"/>
              <a:t>Example </a:t>
            </a:r>
            <a:r>
              <a:rPr lang="en-GB" dirty="0" err="1"/>
              <a:t>Goldwasser-Micali</a:t>
            </a:r>
            <a:r>
              <a:rPr lang="en-GB" dirty="0"/>
              <a:t> (</a:t>
            </a:r>
            <a:r>
              <a:rPr lang="en-GB" i="1" dirty="0"/>
              <a:t>addition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30000" dirty="0"/>
              <a:t>d1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baseline="30000" dirty="0"/>
              <a:t>2 . </a:t>
            </a:r>
            <a:r>
              <a:rPr lang="en-US" dirty="0"/>
              <a:t>X</a:t>
            </a:r>
            <a:r>
              <a:rPr lang="en-US" baseline="30000" dirty="0"/>
              <a:t>d2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baseline="30000" dirty="0"/>
              <a:t>2 </a:t>
            </a:r>
            <a:r>
              <a:rPr lang="en-US" dirty="0"/>
              <a:t>= x</a:t>
            </a:r>
            <a:r>
              <a:rPr lang="en-US" baseline="30000" dirty="0"/>
              <a:t>d1+d2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= E(d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d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endParaRPr lang="en-GB" dirty="0"/>
          </a:p>
          <a:p>
            <a:r>
              <a:rPr lang="en-US" dirty="0"/>
              <a:t>Limited to polynomial and rational functions</a:t>
            </a:r>
          </a:p>
          <a:p>
            <a:r>
              <a:rPr lang="en-US" dirty="0"/>
              <a:t>Limited to only one type of operation (</a:t>
            </a:r>
            <a:r>
              <a:rPr lang="en-US" i="1" dirty="0" err="1"/>
              <a:t>mult</a:t>
            </a:r>
            <a:r>
              <a:rPr lang="en-US" dirty="0"/>
              <a:t> or </a:t>
            </a:r>
            <a:r>
              <a:rPr lang="en-US" i="1" dirty="0"/>
              <a:t>add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one type and very limited number of other type</a:t>
            </a:r>
          </a:p>
          <a:p>
            <a:r>
              <a:rPr lang="en-US" dirty="0"/>
              <a:t>Slow – based on modular </a:t>
            </a:r>
            <a:r>
              <a:rPr lang="en-US" dirty="0" err="1"/>
              <a:t>mult</a:t>
            </a:r>
            <a:r>
              <a:rPr lang="en-US" dirty="0"/>
              <a:t> or exponentiation</a:t>
            </a:r>
          </a:p>
          <a:p>
            <a:pPr lvl="1"/>
            <a:r>
              <a:rPr lang="en-US" dirty="0"/>
              <a:t>every operation equivalent to whole RSA operation</a:t>
            </a:r>
            <a:endParaRPr lang="en-GB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7FEA5B-529F-41C1-B699-1AA884787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7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7656-7561-D14B-A0F5-0ECC9682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Somewhat Homomorphic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CB2A-E7C1-C5F4-AB72-E62014D1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operations (</a:t>
            </a:r>
            <a:r>
              <a:rPr lang="en-US" i="1" dirty="0" err="1"/>
              <a:t>mult</a:t>
            </a:r>
            <a:r>
              <a:rPr lang="en-US" dirty="0"/>
              <a:t> and </a:t>
            </a:r>
            <a:r>
              <a:rPr lang="en-US" i="1" dirty="0"/>
              <a:t>add</a:t>
            </a:r>
            <a:r>
              <a:rPr lang="en-US" dirty="0"/>
              <a:t>) possible, but only limited number of times</a:t>
            </a:r>
          </a:p>
          <a:p>
            <a:r>
              <a:rPr lang="en-US" dirty="0"/>
              <a:t>BGV (</a:t>
            </a:r>
            <a:r>
              <a:rPr lang="en-US" dirty="0" err="1"/>
              <a:t>Barrat</a:t>
            </a:r>
            <a:r>
              <a:rPr lang="en-US" dirty="0"/>
              <a:t>, Gentry and </a:t>
            </a:r>
            <a:r>
              <a:rPr lang="en-US" dirty="0" err="1"/>
              <a:t>Vaikuntanathan</a:t>
            </a:r>
            <a:r>
              <a:rPr lang="en-US" dirty="0"/>
              <a:t>) scheme</a:t>
            </a:r>
          </a:p>
          <a:p>
            <a:r>
              <a:rPr lang="en-US" dirty="0"/>
              <a:t>GSW (Gentry-Sahai-Waters) scheme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6BD8-B27B-5033-37DE-C9932E59D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488BD-C80F-F1D3-1D5B-BD02E9248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Security hints (4)</a:t>
            </a:r>
            <a:endParaRPr lang="en-US" altLang="cs-CZ" dirty="0"/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Treat exceptions properly</a:t>
            </a:r>
          </a:p>
          <a:p>
            <a:pPr lvl="1"/>
            <a:r>
              <a:rPr lang="en-US" altLang="cs-CZ" dirty="0"/>
              <a:t>Do not let uncaught native exceptions to propagate away from the card</a:t>
            </a:r>
          </a:p>
          <a:p>
            <a:pPr lvl="2"/>
            <a:r>
              <a:rPr lang="en-US" altLang="cs-CZ" dirty="0"/>
              <a:t>0x6f00 emitted – unclear what caused it from the terminal side</a:t>
            </a:r>
          </a:p>
          <a:p>
            <a:pPr lvl="2"/>
            <a:r>
              <a:rPr lang="en-US" altLang="cs-CZ" dirty="0"/>
              <a:t>Your applet is unaware of the exception (fault induction attack in progress?) </a:t>
            </a:r>
          </a:p>
          <a:p>
            <a:pPr lvl="1"/>
            <a:r>
              <a:rPr lang="en-US" altLang="cs-CZ" dirty="0"/>
              <a:t>Do not let your code to cause basic exceptions like </a:t>
            </a:r>
            <a:r>
              <a:rPr lang="en-US" altLang="cs-CZ" dirty="0" err="1"/>
              <a:t>OutOfBoundsException</a:t>
            </a:r>
            <a:r>
              <a:rPr lang="en-US" altLang="cs-CZ" dirty="0"/>
              <a:t> or </a:t>
            </a:r>
            <a:r>
              <a:rPr lang="en-US" altLang="cs-CZ" dirty="0" err="1"/>
              <a:t>NullPointerExceptions</a:t>
            </a:r>
            <a:r>
              <a:rPr lang="en-US" altLang="cs-CZ" dirty="0"/>
              <a:t>…</a:t>
            </a:r>
          </a:p>
          <a:p>
            <a:pPr lvl="2"/>
            <a:r>
              <a:rPr lang="en-US" altLang="cs-CZ" dirty="0"/>
              <a:t>Slow handling of exceptions in general</a:t>
            </a:r>
          </a:p>
          <a:p>
            <a:pPr lvl="2"/>
            <a:r>
              <a:rPr lang="en-US" altLang="cs-CZ" dirty="0"/>
              <a:t>Code shall not depend on triggering lower-layer defense (like memory protection)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8914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scheme (FHE)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Holy grail - idea proposed in </a:t>
            </a:r>
            <a:r>
              <a:rPr lang="en-GB" dirty="0"/>
              <a:t>1978 (</a:t>
            </a:r>
            <a:r>
              <a:rPr lang="en-GB" dirty="0" err="1"/>
              <a:t>Rivest</a:t>
            </a:r>
            <a:r>
              <a:rPr lang="en-GB" dirty="0"/>
              <a:t> et al.)</a:t>
            </a:r>
          </a:p>
          <a:p>
            <a:pPr lvl="1"/>
            <a:r>
              <a:rPr lang="en-US" dirty="0"/>
              <a:t>both addition and multiplication securely</a:t>
            </a:r>
            <a:endParaRPr lang="en-GB" dirty="0"/>
          </a:p>
          <a:p>
            <a:r>
              <a:rPr lang="en-US" dirty="0"/>
              <a:t>But no scheme until 2009 (Gentry)!</a:t>
            </a:r>
          </a:p>
          <a:p>
            <a:r>
              <a:rPr lang="en-US" dirty="0"/>
              <a:t>Fully homomorphic encryption </a:t>
            </a:r>
          </a:p>
          <a:p>
            <a:pPr lvl="1"/>
            <a:r>
              <a:rPr lang="en-US" dirty="0"/>
              <a:t>based on lattices over integers</a:t>
            </a:r>
          </a:p>
          <a:p>
            <a:pPr lvl="1"/>
            <a:r>
              <a:rPr lang="en-US" dirty="0"/>
              <a:t>noisy somewhat homomorphic encryption usable only for few operations</a:t>
            </a:r>
          </a:p>
          <a:p>
            <a:pPr lvl="1"/>
            <a:r>
              <a:rPr lang="en-US" dirty="0"/>
              <a:t>combined with repair operation (enable to use it for more operations again)</a:t>
            </a:r>
          </a:p>
          <a:p>
            <a:pPr lvl="1"/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E96F34-F137-4EB9-9D0C-0CDE0EF18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70</a:t>
            </a:fld>
            <a:endParaRPr lang="cs-CZ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homomorphic scheme - 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Outsourced cloud computing and storage</a:t>
            </a:r>
          </a:p>
          <a:p>
            <a:pPr lvl="1"/>
            <a:r>
              <a:rPr lang="en-GB" dirty="0"/>
              <a:t>FHE search, Private Database Queries</a:t>
            </a:r>
          </a:p>
          <a:p>
            <a:pPr lvl="1"/>
            <a:r>
              <a:rPr lang="en-US" dirty="0"/>
              <a:t>protection of the query content</a:t>
            </a:r>
            <a:r>
              <a:rPr lang="en-GB" dirty="0"/>
              <a:t> </a:t>
            </a:r>
          </a:p>
          <a:p>
            <a:r>
              <a:rPr lang="en-US" dirty="0"/>
              <a:t>Secure voting protocols </a:t>
            </a:r>
          </a:p>
          <a:p>
            <a:pPr lvl="1"/>
            <a:r>
              <a:rPr lang="en-US" dirty="0"/>
              <a:t>yes/no vote, resulting decision</a:t>
            </a:r>
          </a:p>
          <a:p>
            <a:r>
              <a:rPr lang="en-GB" dirty="0"/>
              <a:t>Protection of proprietary info - MRI machines</a:t>
            </a:r>
          </a:p>
          <a:p>
            <a:pPr lvl="1"/>
            <a:r>
              <a:rPr lang="en-US" dirty="0"/>
              <a:t>expensive algorithm analyzing MR data, HW protected</a:t>
            </a:r>
          </a:p>
          <a:p>
            <a:pPr lvl="1"/>
            <a:r>
              <a:rPr lang="en-US" dirty="0"/>
              <a:t>central processing restricted due to private patient’s data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52E0A0-9E7A-4ACC-8CC7-0B9042B05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2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84" y="1799555"/>
            <a:ext cx="10972800" cy="4149725"/>
          </a:xfrm>
        </p:spPr>
        <p:txBody>
          <a:bodyPr/>
          <a:lstStyle/>
          <a:p>
            <a:r>
              <a:rPr lang="en-US" sz="2400" dirty="0"/>
              <a:t>Not very practical (yet </a:t>
            </a:r>
            <a:r>
              <a:rPr lang="en-US" sz="2400" dirty="0">
                <a:sym typeface="Wingdings" pitchFamily="2" charset="2"/>
              </a:rPr>
              <a:t></a:t>
            </a:r>
            <a:r>
              <a:rPr lang="en-US" sz="2400" dirty="0"/>
              <a:t>) (Gentry, 2009)</a:t>
            </a:r>
          </a:p>
          <a:p>
            <a:pPr lvl="1"/>
            <a:r>
              <a:rPr lang="en-GB" sz="2000" dirty="0"/>
              <a:t>2.7GB key &amp; 2h computation for every repair operation</a:t>
            </a:r>
          </a:p>
          <a:p>
            <a:pPr lvl="1"/>
            <a:r>
              <a:rPr lang="en-GB" sz="2000" dirty="0"/>
              <a:t>repair needed every ~10 multiplication</a:t>
            </a:r>
          </a:p>
          <a:p>
            <a:r>
              <a:rPr lang="en-US" sz="2400" dirty="0"/>
              <a:t>FHE-AES implementation (Gentry, 2012)</a:t>
            </a:r>
          </a:p>
          <a:p>
            <a:pPr lvl="1"/>
            <a:r>
              <a:rPr lang="en-US" sz="2000" dirty="0"/>
              <a:t>standard PC </a:t>
            </a:r>
            <a:r>
              <a:rPr lang="en-US" sz="2000" dirty="0">
                <a:sym typeface="Symbol"/>
              </a:rPr>
              <a:t> </a:t>
            </a:r>
            <a:r>
              <a:rPr lang="en-US" sz="2000" dirty="0"/>
              <a:t>37 minutes/block (but 256GB RAM)</a:t>
            </a:r>
          </a:p>
          <a:p>
            <a:r>
              <a:rPr lang="cs-CZ" sz="2400" dirty="0" err="1"/>
              <a:t>Gentry-Halevi</a:t>
            </a:r>
            <a:r>
              <a:rPr lang="en-US" sz="2400" dirty="0"/>
              <a:t> FHE accelerated in HW (2014)</a:t>
            </a:r>
          </a:p>
          <a:p>
            <a:pPr lvl="1"/>
            <a:r>
              <a:rPr lang="en-US" sz="2000" dirty="0"/>
              <a:t>GPU / ASICS, many blocks in parallel =&gt; 5 minutes/block</a:t>
            </a:r>
          </a:p>
          <a:p>
            <a:r>
              <a:rPr lang="en-US" sz="2400" dirty="0"/>
              <a:t>Replacing AES with other cipher (Simon) (2014)</a:t>
            </a:r>
          </a:p>
          <a:p>
            <a:pPr lvl="1"/>
            <a:r>
              <a:rPr lang="en-US" sz="2000" dirty="0"/>
              <a:t>2 seconds/block </a:t>
            </a:r>
          </a:p>
          <a:p>
            <a:r>
              <a:rPr lang="en-US" sz="2400" dirty="0"/>
              <a:t>Very active research area!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29EEC-61C5-4818-8B53-229243F65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95FE-8E76-59F1-E7CE-5F68FF8E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Partial/Fully Homomorphic Encryption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7F9F-1541-1BB3-5518-E981965CA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Homomorphic encryption libraries: </a:t>
            </a:r>
            <a:r>
              <a:rPr lang="en-US" sz="2800" dirty="0" err="1"/>
              <a:t>HElib</a:t>
            </a:r>
            <a:r>
              <a:rPr lang="en-US" sz="2800" dirty="0"/>
              <a:t>, FV-</a:t>
            </a:r>
            <a:r>
              <a:rPr lang="en-US" sz="2800" dirty="0" err="1"/>
              <a:t>NFLlib</a:t>
            </a:r>
            <a:r>
              <a:rPr lang="en-US" sz="2800" dirty="0"/>
              <a:t>, SEAL</a:t>
            </a:r>
          </a:p>
          <a:p>
            <a:r>
              <a:rPr lang="en-US" dirty="0"/>
              <a:t>Comparison of features and performance</a:t>
            </a:r>
          </a:p>
          <a:p>
            <a:pPr lvl="1"/>
            <a:r>
              <a:rPr lang="en-US" dirty="0">
                <a:hlinkClick r:id="rId2"/>
              </a:rPr>
              <a:t>https://arxiv.org/pdf/1812.02428v1.pdf</a:t>
            </a:r>
            <a:endParaRPr lang="en-US" dirty="0"/>
          </a:p>
          <a:p>
            <a:pPr lvl="1"/>
            <a:r>
              <a:rPr lang="en-GB" sz="2400" dirty="0">
                <a:hlinkClick r:id="rId3"/>
              </a:rPr>
              <a:t>https://link.springer.com/chapter/10.1007/978-3-030-12942-2_32</a:t>
            </a:r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65AEF-78FF-9E66-1F3B-E3C28F743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1D05-F2D6-DD34-FC9B-0DA5AEED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7195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E61CB6-D08A-54EE-E5D6-D5A07205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Whitebox cryptography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E28F94-8EE2-4575-8E11-220F44FF7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D4FF7-3350-057C-3D63-B26613CDA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FEC6-8D5B-BAC2-266C-FED44AC4C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| Secure Multiparty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4292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White-box attack resistant cryptography</a:t>
            </a:r>
            <a:endParaRPr lang="en-GB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protect symmetric cryptography cipher?</a:t>
            </a:r>
          </a:p>
          <a:p>
            <a:pPr lvl="1"/>
            <a:r>
              <a:rPr lang="en-US" dirty="0"/>
              <a:t>protects used cryptographic key (and data)</a:t>
            </a:r>
          </a:p>
          <a:p>
            <a:r>
              <a:rPr lang="en-US" dirty="0"/>
              <a:t>Special implementation fully compatible with standard AES/DES… 2002 (Chow et al.)</a:t>
            </a:r>
          </a:p>
          <a:p>
            <a:pPr lvl="1"/>
            <a:r>
              <a:rPr lang="en-US" dirty="0"/>
              <a:t>series of lookups into pre-computed tables</a:t>
            </a:r>
          </a:p>
          <a:p>
            <a:r>
              <a:rPr lang="en-US" dirty="0"/>
              <a:t>Implementation of AES which takes only data</a:t>
            </a:r>
          </a:p>
          <a:p>
            <a:pPr lvl="1"/>
            <a:r>
              <a:rPr lang="en-US" dirty="0"/>
              <a:t>key is already embedded inside </a:t>
            </a:r>
          </a:p>
          <a:p>
            <a:pPr lvl="1"/>
            <a:r>
              <a:rPr lang="en-US" dirty="0"/>
              <a:t>hard for an attacker to extract embedded key</a:t>
            </a:r>
          </a:p>
          <a:p>
            <a:pPr lvl="1"/>
            <a:r>
              <a:rPr lang="en-US" dirty="0"/>
              <a:t>Distinction between key and implementation of algorithm (AES) is removed</a:t>
            </a:r>
            <a:endParaRPr lang="en-GB" dirty="0"/>
          </a:p>
          <a:p>
            <a:endParaRPr lang="en-US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0611B0-8C6A-4559-9C14-0DEDC922C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1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935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10" y="1838950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289" y="2240869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4925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098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555" y="522602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889230" y="4537502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682" y="3522823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358431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5499440" y="3386692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9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90215" y="416583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Whitebox</a:t>
            </a:r>
            <a:r>
              <a:rPr lang="en-US" sz="1400" i="1" dirty="0"/>
              <a:t> transform</a:t>
            </a:r>
            <a:endParaRPr lang="en-GB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4223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60F385-CA59-486B-9EE9-6614B72FA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4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Secure, but 2</a:t>
            </a:r>
            <a:r>
              <a:rPr lang="en-US" baseline="30000" dirty="0"/>
              <a:t>128</a:t>
            </a:r>
            <a:r>
              <a:rPr lang="en-US" dirty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3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57541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65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85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27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44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87889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87889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121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129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50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91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608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087889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2207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639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65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326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block = AES(input, </a:t>
            </a:r>
            <a:r>
              <a:rPr lang="en-US" dirty="0" err="1"/>
              <a:t>key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7594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Precomputed</a:t>
            </a:r>
            <a:r>
              <a:rPr lang="en-US" dirty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72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used as index into table</a:t>
            </a:r>
            <a:endParaRPr lang="en-GB" i="1" dirty="0"/>
          </a:p>
        </p:txBody>
      </p:sp>
      <p:sp>
        <p:nvSpPr>
          <p:cNvPr id="27" name="Left Brace 26"/>
          <p:cNvSpPr/>
          <p:nvPr/>
        </p:nvSpPr>
        <p:spPr>
          <a:xfrm flipH="1">
            <a:off x="6672065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16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6" name="Zástupný symbol pro číslo snímku 25">
            <a:extLst>
              <a:ext uri="{FF2B5EF4-FFF2-40B4-BE49-F238E27FC236}">
                <a16:creationId xmlns:a16="http://schemas.microsoft.com/office/drawing/2014/main" id="{0F516986-0961-483D-9FD1-A00C01055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611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AES – some techniques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 table for all possible inputs</a:t>
            </a:r>
          </a:p>
          <a:p>
            <a:pPr lvl="1"/>
            <a:r>
              <a:rPr lang="en-US" dirty="0"/>
              <a:t>practical for one 16bits or two 8bits arguments table with up to 2</a:t>
            </a:r>
            <a:r>
              <a:rPr lang="en-US" baseline="30000" dirty="0"/>
              <a:t>16 </a:t>
            </a:r>
            <a:r>
              <a:rPr lang="en-US" dirty="0"/>
              <a:t> rows (~64KB)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/>
              <a:t>8bit argument data, key fixed</a:t>
            </a:r>
          </a:p>
          <a:p>
            <a:r>
              <a:rPr lang="en-US" dirty="0"/>
              <a:t>Pack several operations together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>
                <a:sym typeface="Symbol" pitchFamily="18" charset="2"/>
              </a:rPr>
              <a:t>Protect intermediate values by random </a:t>
            </a:r>
            <a:r>
              <a:rPr lang="en-US" dirty="0" err="1">
                <a:sym typeface="Symbol" pitchFamily="18" charset="2"/>
              </a:rPr>
              <a:t>bijections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1679CBA-1EAD-4CC8-AEC2-38BE98932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– short remainder (used ops)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867494"/>
            <a:ext cx="4354908" cy="230810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779262"/>
            <a:ext cx="4762500" cy="1762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78"/>
            <a:ext cx="3600400" cy="280186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07253"/>
            <a:ext cx="3892324" cy="2016224"/>
          </a:xfr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83186" y="620689"/>
            <a:ext cx="648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Pictures taken from http://en.wikipedia.org/wiki/Advanced_Encryption_Standard</a:t>
            </a:r>
            <a:endParaRPr lang="en-GB" sz="1400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204BD8-B7A6-4AD0-815D-46A86F27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02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(1)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Cryptographic algorithms are sensitive to fault induction</a:t>
            </a:r>
          </a:p>
          <a:p>
            <a:pPr lvl="1"/>
            <a:r>
              <a:rPr lang="en-US" altLang="cs-CZ" sz="2000" dirty="0"/>
              <a:t>Single signature with fault from RSA-CRT may leak the private key</a:t>
            </a:r>
          </a:p>
          <a:p>
            <a:pPr lvl="1"/>
            <a:r>
              <a:rPr lang="en-US" altLang="cs-CZ" sz="2000" dirty="0"/>
              <a:t>Perform operation twice and compare results</a:t>
            </a:r>
          </a:p>
          <a:p>
            <a:pPr lvl="1"/>
            <a:r>
              <a:rPr lang="en-US" altLang="cs-CZ" sz="2000" dirty="0"/>
              <a:t>Perform reverse operation and compare (e.g., verify after sign) </a:t>
            </a:r>
          </a:p>
          <a:p>
            <a:r>
              <a:rPr lang="en-US" altLang="cs-CZ" sz="2400" dirty="0"/>
              <a:t>Use constants with large hamming distance</a:t>
            </a:r>
          </a:p>
          <a:p>
            <a:pPr lvl="1"/>
            <a:r>
              <a:rPr lang="en-US" altLang="cs-CZ" sz="2000" dirty="0"/>
              <a:t>Induced fault in variable will likely cause unknown value  </a:t>
            </a:r>
          </a:p>
          <a:p>
            <a:pPr lvl="1"/>
            <a:r>
              <a:rPr lang="en-US" altLang="cs-CZ" sz="2000" dirty="0"/>
              <a:t>Use 0xA5 and 0x5A instead of 0 and 1 (correspondingly for more)</a:t>
            </a:r>
          </a:p>
          <a:p>
            <a:pPr lvl="1"/>
            <a:r>
              <a:rPr lang="en-US" altLang="cs-CZ" sz="2000" dirty="0"/>
              <a:t>Don’t use values 0x00 and 0xff (easier to force all bits to 0 or 1)</a:t>
            </a:r>
          </a:p>
          <a:p>
            <a:r>
              <a:rPr lang="en-US" altLang="cs-CZ" sz="2400" dirty="0"/>
              <a:t>Check that all sub-functions were executed [</a:t>
            </a:r>
            <a:r>
              <a:rPr lang="en-US" altLang="cs-CZ" sz="2400" dirty="0" err="1"/>
              <a:t>Fault.Flow</a:t>
            </a:r>
            <a:r>
              <a:rPr lang="en-US" altLang="cs-CZ" sz="2400" dirty="0"/>
              <a:t>]</a:t>
            </a:r>
          </a:p>
          <a:p>
            <a:pPr lvl="1"/>
            <a:r>
              <a:rPr lang="en-US" altLang="cs-CZ" sz="2000" dirty="0"/>
              <a:t>Fault may force program stack or stack to skip some code</a:t>
            </a:r>
          </a:p>
          <a:p>
            <a:pPr lvl="1"/>
            <a:r>
              <a:rPr lang="en-US" altLang="cs-CZ" sz="2000" dirty="0"/>
              <a:t>Idea: Add defined value to flow counter inside target sub-function, check later for expected sum. Add also in branches.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5" y="29741"/>
            <a:ext cx="1733877" cy="2635492"/>
          </a:xfrm>
          <a:ln w="25400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44624"/>
            <a:ext cx="5873035" cy="52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13" y="2564905"/>
            <a:ext cx="5658104" cy="400040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3719738" y="2348880"/>
            <a:ext cx="3312367" cy="316835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12550-3FC5-48AE-8C9E-03196276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3503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WAES tables (in secure environment)</a:t>
            </a:r>
          </a:p>
          <a:p>
            <a:r>
              <a:rPr lang="en-US" dirty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/>
              <a:t>Compile WAES tables into target application</a:t>
            </a:r>
          </a:p>
          <a:p>
            <a:r>
              <a:rPr lang="en-US" dirty="0"/>
              <a:t>[Insecure environment (User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/>
              <a:t>Run application and use WAES as usual (with fixed key)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EA82CB-EE48-47EA-9429-9A5072ADC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672262" y="332657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03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098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555" y="5155802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889230" y="4467278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193" y="620689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4" y="685435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5677951" y="484558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027380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makeTable</a:t>
            </a:r>
            <a:r>
              <a:rPr lang="en-GB" dirty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81988" y="1516881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981988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5301512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711625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2265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encrypted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15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encrypt(data)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14534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076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74447" y="3540139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under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74447" y="569845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outside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29E0B7-BF27-4ECC-9B04-00BA469E2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difficult to detect that crypto was used</a:t>
            </a:r>
          </a:p>
          <a:p>
            <a:pPr lvl="1"/>
            <a:r>
              <a:rPr lang="en-US" dirty="0"/>
              <a:t>no fixed constants in the code</a:t>
            </a:r>
          </a:p>
          <a:p>
            <a:pPr lvl="1"/>
            <a:r>
              <a:rPr lang="en-US" dirty="0"/>
              <a:t>precomputed tables change for every new AES instance</a:t>
            </a:r>
          </a:p>
          <a:p>
            <a:pPr lvl="2"/>
            <a:r>
              <a:rPr lang="en-US" dirty="0"/>
              <a:t>even two tables for same key are different</a:t>
            </a:r>
          </a:p>
          <a:p>
            <a:pPr lvl="1"/>
            <a:r>
              <a:rPr lang="en-US" dirty="0"/>
              <a:t>(but can still be detected)</a:t>
            </a:r>
          </a:p>
          <a:p>
            <a:r>
              <a:rPr lang="en-US" dirty="0"/>
              <a:t>Resistant even when </a:t>
            </a:r>
            <a:r>
              <a:rPr lang="en-US" dirty="0" err="1"/>
              <a:t>precomputed</a:t>
            </a:r>
            <a:r>
              <a:rPr lang="en-US" dirty="0"/>
              <a:t> tables are found</a:t>
            </a:r>
          </a:p>
          <a:p>
            <a:pPr lvl="1"/>
            <a:r>
              <a:rPr lang="en-US" dirty="0"/>
              <a:t>when debugged, only table lookups are seen</a:t>
            </a:r>
          </a:p>
          <a:p>
            <a:pPr lvl="1"/>
            <a:r>
              <a:rPr lang="en-US" dirty="0"/>
              <a:t>key value is never manipulated in plaintext</a:t>
            </a:r>
          </a:p>
          <a:p>
            <a:pPr lvl="1"/>
            <a:r>
              <a:rPr lang="en-US" dirty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705997-BACC-4085-BA5A-3FF3E322D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WAES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WAES tables generator</a:t>
            </a:r>
          </a:p>
          <a:p>
            <a:pPr lvl="1"/>
            <a:r>
              <a:rPr lang="en-US" dirty="0"/>
              <a:t>configuration options</a:t>
            </a:r>
          </a:p>
          <a:p>
            <a:pPr lvl="1"/>
            <a:r>
              <a:rPr lang="en-US" dirty="0"/>
              <a:t>*.h files with pre-computed tables</a:t>
            </a:r>
          </a:p>
          <a:p>
            <a:r>
              <a:rPr lang="en-US" dirty="0"/>
              <a:t>WAES cipher implementation</a:t>
            </a:r>
          </a:p>
          <a:p>
            <a:pPr lvl="1"/>
            <a:r>
              <a:rPr lang="en-US" dirty="0"/>
              <a:t>compile-in tables</a:t>
            </a:r>
          </a:p>
          <a:p>
            <a:pPr lvl="1"/>
            <a:r>
              <a:rPr lang="en-US" dirty="0"/>
              <a:t>tables as memory blob</a:t>
            </a:r>
          </a:p>
          <a:p>
            <a:endParaRPr lang="en-GB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/>
          <a:stretch/>
        </p:blipFill>
        <p:spPr bwMode="auto">
          <a:xfrm>
            <a:off x="6067426" y="1348582"/>
            <a:ext cx="507120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/>
          <a:stretch/>
        </p:blipFill>
        <p:spPr bwMode="auto">
          <a:xfrm>
            <a:off x="6143625" y="3933056"/>
            <a:ext cx="42324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8040216" y="2788742"/>
            <a:ext cx="576064" cy="92829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EB74A06-3522-4E99-AA53-CE8308CB6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146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WAES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Core i5 M560@2.67GHz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1796058" y="2492897"/>
            <a:ext cx="8686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15968" y="615601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L.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Bacinska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https://is.muni.cz//th/373854/fi_m/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CC4B7-3A13-47B9-A919-64850E9E0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627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pros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Practically usable (size/speed)</a:t>
            </a:r>
          </a:p>
          <a:p>
            <a:pPr lvl="1"/>
            <a:r>
              <a:rPr lang="en-US" dirty="0"/>
              <a:t>implementation size ~800KB (WBACR AES tables)</a:t>
            </a:r>
          </a:p>
          <a:p>
            <a:pPr lvl="1"/>
            <a:r>
              <a:rPr lang="en-US" dirty="0"/>
              <a:t>speed ~MBs/sec (WBACRAES ~6.5MB/s vs. 220MB/s)</a:t>
            </a:r>
          </a:p>
          <a:p>
            <a:r>
              <a:rPr lang="en-US" dirty="0"/>
              <a:t>Hard to extract embedded key</a:t>
            </a:r>
          </a:p>
          <a:p>
            <a:pPr lvl="1"/>
            <a:r>
              <a:rPr lang="en-US" dirty="0"/>
              <a:t>Complexity semi-formally guaranteed (if scheme is secure)</a:t>
            </a:r>
          </a:p>
          <a:p>
            <a:pPr lvl="1"/>
            <a:r>
              <a:rPr lang="en-US" dirty="0"/>
              <a:t>AES shown unsuitable (all WBARC </a:t>
            </a:r>
            <a:r>
              <a:rPr lang="en-US" dirty="0" err="1"/>
              <a:t>AESes</a:t>
            </a:r>
            <a:r>
              <a:rPr lang="en-US" dirty="0"/>
              <a:t> are broken)</a:t>
            </a:r>
          </a:p>
          <a:p>
            <a:r>
              <a:rPr lang="en-US" dirty="0"/>
              <a:t>One can simulate asymmetric cryptography!</a:t>
            </a:r>
          </a:p>
          <a:p>
            <a:pPr lvl="1"/>
            <a:r>
              <a:rPr lang="en-US" dirty="0"/>
              <a:t>implementation contains only encryption part of cipher</a:t>
            </a:r>
          </a:p>
          <a:p>
            <a:pPr lvl="1"/>
            <a:r>
              <a:rPr lang="en-US" dirty="0"/>
              <a:t>until attacker extracts key, decryption is not possible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A679924-3F66-4516-8252-3F9DB3BCA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86</a:t>
            </a:fld>
            <a:endParaRPr lang="cs-CZ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PV204 | Secure Multiparty Computation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cons</a:t>
            </a:r>
            <a:endParaRPr lang="en-GB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can be used as oracle (black box)</a:t>
            </a:r>
          </a:p>
          <a:p>
            <a:pPr lvl="1"/>
            <a:r>
              <a:rPr lang="en-US" dirty="0"/>
              <a:t>attacker can supply inputs and obtain outputs</a:t>
            </a:r>
          </a:p>
          <a:p>
            <a:pPr lvl="1"/>
            <a:r>
              <a:rPr lang="en-US" dirty="0"/>
              <a:t>even if she cannot extract the key</a:t>
            </a:r>
          </a:p>
          <a:p>
            <a:pPr lvl="1"/>
            <a:r>
              <a:rPr lang="en-US" dirty="0"/>
              <a:t>(can be partially solved by I/O encodings)</a:t>
            </a:r>
            <a:endParaRPr lang="en-GB" dirty="0"/>
          </a:p>
          <a:p>
            <a:r>
              <a:rPr lang="en-US" dirty="0"/>
              <a:t>Problem of secure input/output</a:t>
            </a:r>
          </a:p>
          <a:p>
            <a:pPr lvl="1"/>
            <a:r>
              <a:rPr lang="en-US" dirty="0"/>
              <a:t>protected is only cipher (e.g., AES), not code around</a:t>
            </a:r>
            <a:endParaRPr lang="en-GB" dirty="0"/>
          </a:p>
          <a:p>
            <a:r>
              <a:rPr lang="en-US" dirty="0"/>
              <a:t>Key is fixed and cannot be easily changed</a:t>
            </a:r>
          </a:p>
          <a:p>
            <a:r>
              <a:rPr lang="en-US" dirty="0"/>
              <a:t>Successful cryptanalysis for several schemes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several former schemes broken</a:t>
            </a:r>
          </a:p>
          <a:p>
            <a:pPr lvl="1"/>
            <a:r>
              <a:rPr lang="en-US" dirty="0"/>
              <a:t>new techniques being proposed</a:t>
            </a:r>
            <a:endParaRPr lang="en-GB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PV204 | Secure Multiparty Computation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B52D0EA-3BD1-431E-B0DF-32E9B8B5B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9541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Space-Hard Ciphers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Space-hard notion of WBACR ciphers</a:t>
            </a:r>
          </a:p>
          <a:p>
            <a:pPr lvl="1"/>
            <a:r>
              <a:rPr lang="en-GB" dirty="0"/>
              <a:t>How much can be </a:t>
            </a:r>
            <a:r>
              <a:rPr lang="en-GB" dirty="0" err="1"/>
              <a:t>fnc</a:t>
            </a:r>
            <a:r>
              <a:rPr lang="en-GB" dirty="0"/>
              <a:t> compressed after key extraction?</a:t>
            </a:r>
          </a:p>
          <a:p>
            <a:pPr lvl="2"/>
            <a:r>
              <a:rPr lang="en-GB" dirty="0"/>
              <a:t>WBACR AES=&gt;16B key=&gt;extreme compression (bad)</a:t>
            </a:r>
          </a:p>
          <a:p>
            <a:pPr lvl="1"/>
            <a:r>
              <a:rPr lang="en-GB" dirty="0"/>
              <a:t>Amount of code to extract to maintain functionality</a:t>
            </a:r>
          </a:p>
          <a:p>
            <a:r>
              <a:rPr lang="en-GB" dirty="0"/>
              <a:t>SPACE suite of space-hard ciphers</a:t>
            </a:r>
          </a:p>
          <a:p>
            <a:pPr lvl="1"/>
            <a:r>
              <a:rPr lang="en-GB" dirty="0"/>
              <a:t>Combination of l-line target heavy Feistel network and precomputed lookup tables (e.g., by AES)</a:t>
            </a:r>
          </a:p>
          <a:p>
            <a:pPr lvl="1"/>
            <a:r>
              <a:rPr lang="en-GB" dirty="0"/>
              <a:t>Variable code size to exec time </a:t>
            </a:r>
            <a:r>
              <a:rPr lang="en-GB" dirty="0" err="1"/>
              <a:t>tradeoffs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PV204 | Secure Multiparty Computation</a:t>
            </a:r>
            <a:endParaRPr lang="en-GB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0138B4-C734-48F0-BF7C-0E27365BB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0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err="1"/>
              <a:t>whitebox</a:t>
            </a:r>
            <a:r>
              <a:rPr lang="en-US" dirty="0"/>
              <a:t> transform replace secure hardware (e.g., smart card)?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to limited extent</a:t>
            </a:r>
          </a:p>
          <a:p>
            <a:r>
              <a:rPr lang="en-US" dirty="0"/>
              <a:t>Limitation of arguments size</a:t>
            </a:r>
          </a:p>
          <a:p>
            <a:r>
              <a:rPr lang="en-US" dirty="0"/>
              <a:t>Operation atomicity </a:t>
            </a:r>
          </a:p>
          <a:p>
            <a:pPr lvl="1"/>
            <a:r>
              <a:rPr lang="en-US" dirty="0"/>
              <a:t>one cannot execute only half of card’s operations</a:t>
            </a:r>
          </a:p>
          <a:p>
            <a:r>
              <a:rPr lang="en-US" dirty="0"/>
              <a:t>No secure memory storage</a:t>
            </a:r>
          </a:p>
          <a:p>
            <a:pPr lvl="1"/>
            <a:r>
              <a:rPr lang="en-US" dirty="0"/>
              <a:t>no secure update of state (counter)</a:t>
            </a:r>
          </a:p>
          <a:p>
            <a:r>
              <a:rPr lang="en-US" dirty="0"/>
              <a:t>Both can be used as black-box</a:t>
            </a:r>
          </a:p>
          <a:p>
            <a:pPr lvl="1"/>
            <a:r>
              <a:rPr lang="en-US" dirty="0"/>
              <a:t>smart card can use PIN to limit usage</a:t>
            </a:r>
          </a:p>
          <a:p>
            <a:r>
              <a:rPr lang="en-US" dirty="0"/>
              <a:t>But still some reasonable usages remain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PV204 | Secure Multiparty Computation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DF78BD-F28C-4CEC-BA05-F0FDA5466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28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Security hints: fault induction (2)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984" y="1741657"/>
            <a:ext cx="8229600" cy="4149725"/>
          </a:xfrm>
        </p:spPr>
        <p:txBody>
          <a:bodyPr/>
          <a:lstStyle/>
          <a:p>
            <a:r>
              <a:rPr lang="en-US" altLang="cs-CZ" sz="2400" dirty="0"/>
              <a:t>Replace single condition check by complementary check</a:t>
            </a:r>
          </a:p>
          <a:p>
            <a:pPr lvl="1"/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conditionalValue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is sensitive value</a:t>
            </a:r>
          </a:p>
          <a:p>
            <a:pPr lvl="1"/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Do not use </a:t>
            </a:r>
            <a:r>
              <a:rPr lang="en-GB" altLang="cs-CZ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boolean</a:t>
            </a:r>
            <a:r>
              <a:rPr lang="en-GB" alt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values for sensitive decisions</a:t>
            </a:r>
            <a:endParaRPr lang="en-US" altLang="cs-CZ" sz="2000" dirty="0"/>
          </a:p>
          <a:p>
            <a:endParaRPr lang="en-US" altLang="cs-CZ" sz="1600" dirty="0"/>
          </a:p>
          <a:p>
            <a:pPr lvl="1"/>
            <a:endParaRPr lang="en-US" altLang="cs-CZ" sz="1600" dirty="0"/>
          </a:p>
          <a:p>
            <a:pPr lvl="1"/>
            <a:endParaRPr lang="en-US" altLang="cs-CZ" sz="1600" dirty="0"/>
          </a:p>
          <a:p>
            <a:endParaRPr lang="en-US" altLang="cs-CZ" sz="2400" dirty="0"/>
          </a:p>
          <a:p>
            <a:endParaRPr lang="en-US" altLang="cs-CZ" sz="2400" dirty="0"/>
          </a:p>
          <a:p>
            <a:r>
              <a:rPr lang="en-US" altLang="cs-CZ" sz="2400" dirty="0"/>
              <a:t>Verify number of actually performed loop iterations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PV204 | Secure Multiparty Computation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84118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31F3CCA-A0E7-4747-9D5B-2F7C5C4D5F05}"/>
              </a:ext>
            </a:extLst>
          </p:cNvPr>
          <p:cNvSpPr txBox="1"/>
          <p:nvPr/>
        </p:nvSpPr>
        <p:spPr>
          <a:xfrm>
            <a:off x="1652514" y="735414"/>
            <a:ext cx="8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Secure Application Programming in the presence of Side Channel Attacks,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Riscure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E817FE-0F18-417D-A391-D2326A2242A0}"/>
              </a:ext>
            </a:extLst>
          </p:cNvPr>
          <p:cNvSpPr txBox="1"/>
          <p:nvPr/>
        </p:nvSpPr>
        <p:spPr>
          <a:xfrm>
            <a:off x="1942725" y="2984752"/>
            <a:ext cx="5422510" cy="160043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0x3CA5965A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enter critical path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(~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conditionalValue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0xC35A69A5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fail if complement not equal to 0xC35A69A5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DFE501-3763-45C2-B551-56188309AE92}"/>
              </a:ext>
            </a:extLst>
          </p:cNvPr>
          <p:cNvSpPr txBox="1"/>
          <p:nvPr/>
        </p:nvSpPr>
        <p:spPr>
          <a:xfrm>
            <a:off x="1844557" y="5070155"/>
            <a:ext cx="561884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++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important loop that must be completed</a:t>
            </a:r>
          </a:p>
          <a:p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//. . .</a:t>
            </a: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mic Sans MS" panose="030F0702030302020204" pitchFamily="66" charset="0"/>
              </a:rPr>
              <a:t>// loop not completed</a:t>
            </a:r>
          </a:p>
          <a:p>
            <a:r>
              <a:rPr lang="en-GB" sz="14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faultDetect</a:t>
            </a:r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endParaRPr lang="en-GB" sz="14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0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(2002) First WB AES implementation by Chow et. al. [Chow02]</a:t>
            </a:r>
          </a:p>
          <a:p>
            <a:pPr lvl="1"/>
            <a:r>
              <a:rPr lang="en-GB" sz="1400" dirty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coding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BGE cryptanalysis [Bill04]</a:t>
            </a:r>
          </a:p>
          <a:p>
            <a:pPr lvl="2"/>
            <a:r>
              <a:rPr lang="en-GB" sz="1400" dirty="0"/>
              <a:t>algebraic attack, recovering symmetric key by modelling round function by system of algebraic equations</a:t>
            </a:r>
          </a:p>
          <a:p>
            <a:r>
              <a:rPr lang="en-GB" sz="1600" dirty="0"/>
              <a:t>(2006) White Box Cryptography: A New Attempt [Bri06]</a:t>
            </a:r>
          </a:p>
          <a:p>
            <a:pPr lvl="1"/>
            <a:r>
              <a:rPr lang="en-GB" sz="1400" dirty="0"/>
              <a:t>attempt 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result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[Mul10]</a:t>
            </a:r>
          </a:p>
          <a:p>
            <a:pPr lvl="2"/>
            <a:r>
              <a:rPr lang="en-GB" sz="1400" dirty="0"/>
              <a:t>removes perturbations and random equations, attacking on final round removing perturbations, structural decomposition. 2</a:t>
            </a:r>
            <a:r>
              <a:rPr lang="en-GB" sz="1400" baseline="30000" dirty="0"/>
              <a:t>17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(2009) </a:t>
            </a:r>
            <a:r>
              <a:rPr lang="en-GB" sz="1600" dirty="0"/>
              <a:t>A Secure Implementation of White-box AES [Xia09]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[Mul12]</a:t>
            </a:r>
          </a:p>
          <a:p>
            <a:pPr lvl="2"/>
            <a:r>
              <a:rPr lang="en-GB" sz="1400" dirty="0"/>
              <a:t>linear equivalence algorithm used (backward AES-128 compatibility =&gt; linear protection has to be inverted in next round), 2</a:t>
            </a:r>
            <a:r>
              <a:rPr lang="en-GB" sz="1400" baseline="30000" dirty="0"/>
              <a:t>32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(2011) </a:t>
            </a:r>
            <a:r>
              <a:rPr lang="en-GB" sz="1600" dirty="0"/>
              <a:t>Protecting white-box AES with dual ciphers [Kar11]</a:t>
            </a:r>
          </a:p>
          <a:p>
            <a:pPr lvl="1"/>
            <a:r>
              <a:rPr lang="en-US" sz="1400" dirty="0"/>
              <a:t>broken by our work [Kli13]</a:t>
            </a:r>
          </a:p>
          <a:p>
            <a:pPr lvl="2"/>
            <a:r>
              <a:rPr lang="en-GB" sz="1400" dirty="0"/>
              <a:t>protection shown to be ineffective </a:t>
            </a:r>
          </a:p>
          <a:p>
            <a:r>
              <a:rPr lang="en-GB" sz="1800" dirty="0"/>
              <a:t>Fault induction especially devastating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E96A2C-8433-462E-B448-F105F910D2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66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BGE attack in progress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72816"/>
            <a:ext cx="5976664" cy="4682747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3292B1-A630-47D7-800E-E2BA623DB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326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Overviews, links</a:t>
            </a:r>
          </a:p>
          <a:p>
            <a:pPr lvl="1"/>
            <a:r>
              <a:rPr lang="en-GB" sz="2400" dirty="0">
                <a:hlinkClick r:id="rId2"/>
              </a:rPr>
              <a:t>http://whiteboxcrypto.com/research.php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https://minotaur.fi.muni.cz:8443/~xsvenda/docuwiki/doku.php?id=public:mobilecrypto</a:t>
            </a:r>
            <a:endParaRPr lang="en-GB" sz="2400" dirty="0"/>
          </a:p>
          <a:p>
            <a:r>
              <a:rPr lang="en-US" sz="2800" dirty="0" err="1"/>
              <a:t>Crackme</a:t>
            </a:r>
            <a:r>
              <a:rPr lang="en-US" sz="2800" dirty="0"/>
              <a:t> challenges </a:t>
            </a:r>
          </a:p>
          <a:p>
            <a:pPr lvl="1"/>
            <a:r>
              <a:rPr lang="en-GB" sz="2400" dirty="0">
                <a:hlinkClick r:id="rId4"/>
              </a:rPr>
              <a:t>http://www.phrack.org/issues.html?issue=68&amp;id=8</a:t>
            </a:r>
            <a:endParaRPr lang="en-GB" sz="2400" dirty="0"/>
          </a:p>
          <a:p>
            <a:r>
              <a:rPr lang="en-US" sz="2800" dirty="0" err="1"/>
              <a:t>Whitebox</a:t>
            </a:r>
            <a:r>
              <a:rPr lang="en-US" sz="2800" dirty="0"/>
              <a:t> crypto in DRM</a:t>
            </a:r>
            <a:endParaRPr lang="en-GB" sz="2800" dirty="0"/>
          </a:p>
          <a:p>
            <a:pPr lvl="1"/>
            <a:r>
              <a:rPr lang="en-GB" sz="2400" dirty="0">
                <a:hlinkClick r:id="rId5"/>
              </a:rPr>
              <a:t>http://whiteboxcrypto.com/files/2012_MISC_DRM.pdf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DAA7A-E7E6-4938-9289-EAAF55F8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1372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functions, RSA, ECC...</a:t>
            </a:r>
          </a:p>
          <a:p>
            <a:pPr lvl="1"/>
            <a:r>
              <a:rPr lang="en-US" dirty="0"/>
              <a:t>interconnection with surrounding code</a:t>
            </a:r>
          </a:p>
          <a:p>
            <a:r>
              <a:rPr lang="en-US" dirty="0"/>
              <a:t>Chow at al. (2002) proposal made at </a:t>
            </a:r>
            <a:r>
              <a:rPr lang="en-GB" dirty="0" err="1"/>
              <a:t>Cloakware</a:t>
            </a:r>
            <a:endParaRPr lang="en-GB" dirty="0"/>
          </a:p>
          <a:p>
            <a:pPr lvl="1"/>
            <a:r>
              <a:rPr lang="en-US" dirty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/>
              <a:t>Apple’s </a:t>
            </a:r>
            <a:r>
              <a:rPr lang="en-US" sz="2700" dirty="0" err="1"/>
              <a:t>FairPlay</a:t>
            </a:r>
            <a:r>
              <a:rPr lang="en-US" sz="2700" dirty="0"/>
              <a:t> &amp; Brahms attack</a:t>
            </a:r>
            <a:endParaRPr lang="en-GB" sz="2700" dirty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>
                <a:hlinkClick r:id="rId2"/>
              </a:rPr>
              <a:t>http://whiteboxcrypto.com/files/2012_MISC_DRM.pdf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| Secure Multiparty Computation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5F0F27-D49F-463B-9FA9-253F581886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26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3|0.2|0.2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2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|33.5|4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|11.4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5|2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2|6.7|9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64781</TotalTime>
  <Words>6688</Words>
  <Application>Microsoft Office PowerPoint</Application>
  <PresentationFormat>Widescreen</PresentationFormat>
  <Paragraphs>1002</Paragraphs>
  <Slides>93</Slides>
  <Notes>8</Notes>
  <HiddenSlides>20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Comic Sans MS</vt:lpstr>
      <vt:lpstr>Consolas</vt:lpstr>
      <vt:lpstr>Courier New</vt:lpstr>
      <vt:lpstr>Verdana</vt:lpstr>
      <vt:lpstr>Motiv systému Office</vt:lpstr>
      <vt:lpstr>PV204 Security technologies</vt:lpstr>
      <vt:lpstr>Best practices (for applet developers)</vt:lpstr>
      <vt:lpstr>Quiz</vt:lpstr>
      <vt:lpstr>Security hints (1)</vt:lpstr>
      <vt:lpstr>Security hints (2)</vt:lpstr>
      <vt:lpstr>Security hints (3)</vt:lpstr>
      <vt:lpstr>Security hints (4)</vt:lpstr>
      <vt:lpstr>Security hints: fault induction (1)</vt:lpstr>
      <vt:lpstr>Security hints: fault induction (2)</vt:lpstr>
      <vt:lpstr>Security hints: fault induction (3)</vt:lpstr>
      <vt:lpstr>How and when to apply protections</vt:lpstr>
      <vt:lpstr>Execution speed hints (1)</vt:lpstr>
      <vt:lpstr>Execution speed hints (2)</vt:lpstr>
      <vt:lpstr>JCprofilerNext – performance profiling, non-constant time detection</vt:lpstr>
      <vt:lpstr>JCProfilerNext: on-card performance profiler</vt:lpstr>
      <vt:lpstr>Instrumented code (Spoon)</vt:lpstr>
      <vt:lpstr>JCProfilerNext – timing profile of target line of code</vt:lpstr>
      <vt:lpstr>JCProfilerNext – memory consumption</vt:lpstr>
      <vt:lpstr>Checking for non-constant time execution</vt:lpstr>
      <vt:lpstr>JavaCard applet firewall issues</vt:lpstr>
      <vt:lpstr>Relevant open-source projects </vt:lpstr>
      <vt:lpstr>PowerPoint Presentation</vt:lpstr>
      <vt:lpstr>Threshold cryptography  (to remove single point of failure)</vt:lpstr>
      <vt:lpstr>Possibly heard of ROCA vulnerability CVE-2017-15361</vt:lpstr>
      <vt:lpstr>Single point of failure</vt:lpstr>
      <vt:lpstr>Removing single point of failure in cryptographic signatures</vt:lpstr>
      <vt:lpstr>Secure Multi-Party Computation</vt:lpstr>
      <vt:lpstr>Goals of threshold cryptography</vt:lpstr>
      <vt:lpstr>Single signature</vt:lpstr>
      <vt:lpstr>How to “split” key for threshold cryptography?</vt:lpstr>
      <vt:lpstr>Option: Cryptographic “garden”</vt:lpstr>
      <vt:lpstr>Threshold cryptography</vt:lpstr>
      <vt:lpstr>Threshold cryptography protocols</vt:lpstr>
      <vt:lpstr>Practical examples of MPC</vt:lpstr>
      <vt:lpstr>Smart-ID signature system</vt:lpstr>
      <vt:lpstr>MPC wallets (software, hardware)</vt:lpstr>
      <vt:lpstr>True2F FIDO U2F token</vt:lpstr>
      <vt:lpstr>Cryptography as a Service (CaaS)</vt:lpstr>
      <vt:lpstr>CryptoHive</vt:lpstr>
      <vt:lpstr>Problem: buggy or subverted chip</vt:lpstr>
      <vt:lpstr>SmartHSM for multiparty (120 smartcards, 3 cards/quorum)</vt:lpstr>
      <vt:lpstr>How to run MPC on JavaCards</vt:lpstr>
      <vt:lpstr>SHINE: Interoperability of MPC signatures</vt:lpstr>
      <vt:lpstr>MeeSign (k-of-n ECDSA)</vt:lpstr>
      <vt:lpstr>PowerPoint Presentation</vt:lpstr>
      <vt:lpstr>Use-case scenarios</vt:lpstr>
      <vt:lpstr>High-level usage scenarios</vt:lpstr>
      <vt:lpstr>Multiparty signatures – configurations and use-cases</vt:lpstr>
      <vt:lpstr>Multiparty signatures with additional policy</vt:lpstr>
      <vt:lpstr>MPC for authentication – configurations</vt:lpstr>
      <vt:lpstr>Multiparty decryption and Shamir threshold scheme</vt:lpstr>
      <vt:lpstr>Threshold crypto protocols – tradeoffs and limitations</vt:lpstr>
      <vt:lpstr>Backward compatibility</vt:lpstr>
      <vt:lpstr>Summary</vt:lpstr>
      <vt:lpstr>PowerPoint Presentation</vt:lpstr>
      <vt:lpstr>Additional slides for generic multiparty computation and whitebox cryptography construction (for interested, not mandatory  part of PV204 course)</vt:lpstr>
      <vt:lpstr>Secure Multiparty Computation (MPC)</vt:lpstr>
      <vt:lpstr>How to protect</vt:lpstr>
      <vt:lpstr>Standard vs. whitebox attacker model (symmetric crypto example)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Types of homomorphic schemes</vt:lpstr>
      <vt:lpstr>Partial homomorphic schemes</vt:lpstr>
      <vt:lpstr>Somewhat Homomorphic Encryption</vt:lpstr>
      <vt:lpstr>Fully homomorphic scheme (FHE)</vt:lpstr>
      <vt:lpstr>Fully homomorphic scheme - usages</vt:lpstr>
      <vt:lpstr>Fully homomorphic scheme - practicality</vt:lpstr>
      <vt:lpstr>Partial/Fully Homomorphic Encryption libraries</vt:lpstr>
      <vt:lpstr>Whitebox cryptography</vt:lpstr>
      <vt:lpstr>White-box attack resistant cryptography</vt:lpstr>
      <vt:lpstr>PowerPoint Presentation</vt:lpstr>
      <vt:lpstr>Impractical solution</vt:lpstr>
      <vt:lpstr>WBACR AES – some techniques</vt:lpstr>
      <vt:lpstr>AES – short remainder (used ops)</vt:lpstr>
      <vt:lpstr>PowerPoint Presentation</vt:lpstr>
      <vt:lpstr>Whitebox cryptography lifecycle</vt:lpstr>
      <vt:lpstr>PowerPoint Presentation</vt:lpstr>
      <vt:lpstr>Resulting implementation</vt:lpstr>
      <vt:lpstr>Demo – WAES</vt:lpstr>
      <vt:lpstr>WAES performance</vt:lpstr>
      <vt:lpstr>WBACR Ciphers - pros</vt:lpstr>
      <vt:lpstr>WBACR Ciphers - cons</vt:lpstr>
      <vt:lpstr>Space-Hard Ciphers</vt:lpstr>
      <vt:lpstr>Can whitebox transform replace secure hardware (e.g., smart card)?</vt:lpstr>
      <vt:lpstr>List of proposals and attacks</vt:lpstr>
      <vt:lpstr>BGE attack in progress</vt:lpstr>
      <vt:lpstr>More resources</vt:lpstr>
      <vt:lpstr>Whitebox transform IS used in the wild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xsvenda</cp:lastModifiedBy>
  <cp:revision>8125</cp:revision>
  <cp:lastPrinted>2013-10-10T13:54:53Z</cp:lastPrinted>
  <dcterms:created xsi:type="dcterms:W3CDTF">2012-06-27T07:21:19Z</dcterms:created>
  <dcterms:modified xsi:type="dcterms:W3CDTF">2024-03-11T13:36:57Z</dcterms:modified>
</cp:coreProperties>
</file>