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6"/>
  </p:notesMasterIdLst>
  <p:handoutMasterIdLst>
    <p:handoutMasterId r:id="rId67"/>
  </p:handoutMasterIdLst>
  <p:sldIdLst>
    <p:sldId id="261" r:id="rId2"/>
    <p:sldId id="823" r:id="rId3"/>
    <p:sldId id="761" r:id="rId4"/>
    <p:sldId id="763" r:id="rId5"/>
    <p:sldId id="826" r:id="rId6"/>
    <p:sldId id="816" r:id="rId7"/>
    <p:sldId id="764" r:id="rId8"/>
    <p:sldId id="765" r:id="rId9"/>
    <p:sldId id="786" r:id="rId10"/>
    <p:sldId id="784" r:id="rId11"/>
    <p:sldId id="785" r:id="rId12"/>
    <p:sldId id="814" r:id="rId13"/>
    <p:sldId id="815" r:id="rId14"/>
    <p:sldId id="821" r:id="rId15"/>
    <p:sldId id="825" r:id="rId16"/>
    <p:sldId id="788" r:id="rId17"/>
    <p:sldId id="813" r:id="rId18"/>
    <p:sldId id="789" r:id="rId19"/>
    <p:sldId id="796" r:id="rId20"/>
    <p:sldId id="790" r:id="rId21"/>
    <p:sldId id="791" r:id="rId22"/>
    <p:sldId id="797" r:id="rId23"/>
    <p:sldId id="827" r:id="rId24"/>
    <p:sldId id="792" r:id="rId25"/>
    <p:sldId id="824" r:id="rId26"/>
    <p:sldId id="828" r:id="rId27"/>
    <p:sldId id="787" r:id="rId28"/>
    <p:sldId id="795" r:id="rId29"/>
    <p:sldId id="772" r:id="rId30"/>
    <p:sldId id="793" r:id="rId31"/>
    <p:sldId id="812" r:id="rId32"/>
    <p:sldId id="829" r:id="rId33"/>
    <p:sldId id="771" r:id="rId34"/>
    <p:sldId id="802" r:id="rId35"/>
    <p:sldId id="808" r:id="rId36"/>
    <p:sldId id="807" r:id="rId37"/>
    <p:sldId id="809" r:id="rId38"/>
    <p:sldId id="801" r:id="rId39"/>
    <p:sldId id="803" r:id="rId40"/>
    <p:sldId id="798" r:id="rId41"/>
    <p:sldId id="799" r:id="rId42"/>
    <p:sldId id="800" r:id="rId43"/>
    <p:sldId id="806" r:id="rId44"/>
    <p:sldId id="805" r:id="rId45"/>
    <p:sldId id="810" r:id="rId46"/>
    <p:sldId id="783" r:id="rId47"/>
    <p:sldId id="769" r:id="rId48"/>
    <p:sldId id="779" r:id="rId49"/>
    <p:sldId id="820" r:id="rId50"/>
    <p:sldId id="781" r:id="rId51"/>
    <p:sldId id="770" r:id="rId52"/>
    <p:sldId id="817" r:id="rId53"/>
    <p:sldId id="818" r:id="rId54"/>
    <p:sldId id="760" r:id="rId55"/>
    <p:sldId id="762" r:id="rId56"/>
    <p:sldId id="811" r:id="rId57"/>
    <p:sldId id="773" r:id="rId58"/>
    <p:sldId id="774" r:id="rId59"/>
    <p:sldId id="819" r:id="rId60"/>
    <p:sldId id="775" r:id="rId61"/>
    <p:sldId id="776" r:id="rId62"/>
    <p:sldId id="778" r:id="rId63"/>
    <p:sldId id="822" r:id="rId64"/>
    <p:sldId id="768" r:id="rId65"/>
  </p:sldIdLst>
  <p:sldSz cx="9144000" cy="5715000" type="screen16x10"/>
  <p:notesSz cx="7099300" cy="10234613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A138B163-FFBC-FA4B-861E-AB1D51437721}">
          <p14:sldIdLst>
            <p14:sldId id="261"/>
          </p14:sldIdLst>
        </p14:section>
        <p14:section name="Lecture" id="{52CFEF29-D127-CA4D-A8A2-6F87FC55D84E}">
          <p14:sldIdLst>
            <p14:sldId id="823"/>
            <p14:sldId id="761"/>
            <p14:sldId id="763"/>
            <p14:sldId id="826"/>
            <p14:sldId id="816"/>
            <p14:sldId id="764"/>
            <p14:sldId id="765"/>
            <p14:sldId id="786"/>
            <p14:sldId id="784"/>
            <p14:sldId id="785"/>
            <p14:sldId id="814"/>
            <p14:sldId id="815"/>
            <p14:sldId id="821"/>
            <p14:sldId id="825"/>
            <p14:sldId id="788"/>
            <p14:sldId id="813"/>
            <p14:sldId id="789"/>
            <p14:sldId id="796"/>
            <p14:sldId id="790"/>
            <p14:sldId id="791"/>
            <p14:sldId id="797"/>
            <p14:sldId id="827"/>
            <p14:sldId id="792"/>
            <p14:sldId id="824"/>
            <p14:sldId id="828"/>
            <p14:sldId id="787"/>
            <p14:sldId id="795"/>
            <p14:sldId id="772"/>
            <p14:sldId id="793"/>
            <p14:sldId id="812"/>
            <p14:sldId id="829"/>
            <p14:sldId id="771"/>
            <p14:sldId id="802"/>
            <p14:sldId id="808"/>
            <p14:sldId id="807"/>
            <p14:sldId id="809"/>
            <p14:sldId id="801"/>
            <p14:sldId id="803"/>
            <p14:sldId id="798"/>
            <p14:sldId id="799"/>
            <p14:sldId id="800"/>
            <p14:sldId id="806"/>
            <p14:sldId id="805"/>
            <p14:sldId id="810"/>
            <p14:sldId id="783"/>
            <p14:sldId id="769"/>
            <p14:sldId id="779"/>
            <p14:sldId id="820"/>
            <p14:sldId id="781"/>
            <p14:sldId id="770"/>
            <p14:sldId id="817"/>
            <p14:sldId id="818"/>
          </p14:sldIdLst>
        </p14:section>
        <p14:section name="Labs" id="{8C2497E2-830A-344A-8C61-0E2317495E75}">
          <p14:sldIdLst>
            <p14:sldId id="760"/>
            <p14:sldId id="762"/>
            <p14:sldId id="811"/>
            <p14:sldId id="773"/>
            <p14:sldId id="774"/>
            <p14:sldId id="819"/>
            <p14:sldId id="775"/>
            <p14:sldId id="776"/>
            <p14:sldId id="778"/>
            <p14:sldId id="822"/>
            <p14:sldId id="76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326" userDrawn="1">
          <p15:clr>
            <a:srgbClr val="A4A3A4"/>
          </p15:clr>
        </p15:guide>
        <p15:guide id="2" pos="249" userDrawn="1">
          <p15:clr>
            <a:srgbClr val="A4A3A4"/>
          </p15:clr>
        </p15:guide>
        <p15:guide id="3" pos="5511" userDrawn="1">
          <p15:clr>
            <a:srgbClr val="A4A3A4"/>
          </p15:clr>
        </p15:guide>
        <p15:guide id="4" orient="horz" pos="335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3">
          <p15:clr>
            <a:srgbClr val="A4A3A4"/>
          </p15:clr>
        </p15:guide>
        <p15:guide id="2" pos="2237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060C8"/>
    <a:srgbClr val="1E44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913" autoAdjust="0"/>
    <p:restoredTop sz="91507" autoAdjust="0"/>
  </p:normalViewPr>
  <p:slideViewPr>
    <p:cSldViewPr>
      <p:cViewPr varScale="1">
        <p:scale>
          <a:sx n="182" d="100"/>
          <a:sy n="182" d="100"/>
        </p:scale>
        <p:origin x="1560" y="176"/>
      </p:cViewPr>
      <p:guideLst>
        <p:guide orient="horz" pos="326"/>
        <p:guide pos="249"/>
        <p:guide pos="5511"/>
        <p:guide orient="horz" pos="335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60" d="100"/>
          <a:sy n="60" d="100"/>
        </p:scale>
        <p:origin x="-2838" y="-90"/>
      </p:cViewPr>
      <p:guideLst>
        <p:guide orient="horz" pos="3223"/>
        <p:guide pos="223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2D008EB-D993-46E9-9D3F-CF3055315290}" type="doc">
      <dgm:prSet loTypeId="urn:microsoft.com/office/officeart/2005/8/layout/hProcess9" loCatId="process" qsTypeId="urn:microsoft.com/office/officeart/2005/8/quickstyle/simple1" qsCatId="simple" csTypeId="urn:microsoft.com/office/officeart/2005/8/colors/colorful5" csCatId="colorful" phldr="1"/>
      <dgm:spPr/>
    </dgm:pt>
    <dgm:pt modelId="{70C4C26B-8CF2-4F72-86D8-54785D84AB96}">
      <dgm:prSet phldrT="[Text]"/>
      <dgm:spPr>
        <a:solidFill>
          <a:srgbClr val="92D050"/>
        </a:solidFill>
      </dgm:spPr>
      <dgm:t>
        <a:bodyPr/>
        <a:lstStyle/>
        <a:p>
          <a:r>
            <a:rPr lang="en-US" b="1" dirty="0"/>
            <a:t>Segmentation</a:t>
          </a:r>
        </a:p>
      </dgm:t>
    </dgm:pt>
    <dgm:pt modelId="{F661278B-0367-4265-843A-0549061F93A9}" type="parTrans" cxnId="{839986F4-DC10-42B2-A1B8-F3F3CDC20C4D}">
      <dgm:prSet/>
      <dgm:spPr/>
      <dgm:t>
        <a:bodyPr/>
        <a:lstStyle/>
        <a:p>
          <a:endParaRPr lang="en-US"/>
        </a:p>
      </dgm:t>
    </dgm:pt>
    <dgm:pt modelId="{626F4C99-36B9-474E-8CA1-6ED270F8B255}" type="sibTrans" cxnId="{839986F4-DC10-42B2-A1B8-F3F3CDC20C4D}">
      <dgm:prSet/>
      <dgm:spPr/>
      <dgm:t>
        <a:bodyPr/>
        <a:lstStyle/>
        <a:p>
          <a:endParaRPr lang="en-US"/>
        </a:p>
      </dgm:t>
    </dgm:pt>
    <dgm:pt modelId="{70D7C8F3-34BC-41C8-A572-8C176088C775}">
      <dgm:prSet phldrT="[Text]"/>
      <dgm:spPr>
        <a:solidFill>
          <a:srgbClr val="6060C8"/>
        </a:solidFill>
      </dgm:spPr>
      <dgm:t>
        <a:bodyPr/>
        <a:lstStyle/>
        <a:p>
          <a:r>
            <a:rPr lang="en-US" b="1" dirty="0"/>
            <a:t>Paging</a:t>
          </a:r>
        </a:p>
      </dgm:t>
    </dgm:pt>
    <dgm:pt modelId="{B809F636-D80D-47C4-A968-2E7EACEC86E3}" type="parTrans" cxnId="{9DF40CA4-8652-4E13-9948-5C57166D798B}">
      <dgm:prSet/>
      <dgm:spPr/>
      <dgm:t>
        <a:bodyPr/>
        <a:lstStyle/>
        <a:p>
          <a:endParaRPr lang="en-US"/>
        </a:p>
      </dgm:t>
    </dgm:pt>
    <dgm:pt modelId="{D3791337-8C58-47C7-88D7-AC9F5906A139}" type="sibTrans" cxnId="{9DF40CA4-8652-4E13-9948-5C57166D798B}">
      <dgm:prSet/>
      <dgm:spPr/>
      <dgm:t>
        <a:bodyPr/>
        <a:lstStyle/>
        <a:p>
          <a:endParaRPr lang="en-US"/>
        </a:p>
      </dgm:t>
    </dgm:pt>
    <dgm:pt modelId="{7538744A-DA24-4390-AD1E-5AECE698B49F}">
      <dgm:prSet phldrT="[Text]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en-US" b="1" dirty="0"/>
            <a:t>Physical Address</a:t>
          </a:r>
        </a:p>
      </dgm:t>
    </dgm:pt>
    <dgm:pt modelId="{A6D8992D-2E1E-47A1-83D9-62E4C2DA46AB}" type="parTrans" cxnId="{BB7B9E96-427D-43EC-A1FE-DE677001744C}">
      <dgm:prSet/>
      <dgm:spPr/>
      <dgm:t>
        <a:bodyPr/>
        <a:lstStyle/>
        <a:p>
          <a:endParaRPr lang="en-US"/>
        </a:p>
      </dgm:t>
    </dgm:pt>
    <dgm:pt modelId="{9BD31673-8EFF-4AB2-87FC-3D034677B7ED}" type="sibTrans" cxnId="{BB7B9E96-427D-43EC-A1FE-DE677001744C}">
      <dgm:prSet/>
      <dgm:spPr/>
      <dgm:t>
        <a:bodyPr/>
        <a:lstStyle/>
        <a:p>
          <a:endParaRPr lang="en-US"/>
        </a:p>
      </dgm:t>
    </dgm:pt>
    <dgm:pt modelId="{0459415D-F645-4C26-BFE3-4B5109654240}" type="pres">
      <dgm:prSet presAssocID="{A2D008EB-D993-46E9-9D3F-CF3055315290}" presName="CompostProcess" presStyleCnt="0">
        <dgm:presLayoutVars>
          <dgm:dir/>
          <dgm:resizeHandles val="exact"/>
        </dgm:presLayoutVars>
      </dgm:prSet>
      <dgm:spPr/>
    </dgm:pt>
    <dgm:pt modelId="{3FCA77F3-95C5-4452-81E4-BB8962547421}" type="pres">
      <dgm:prSet presAssocID="{A2D008EB-D993-46E9-9D3F-CF3055315290}" presName="arrow" presStyleLbl="bgShp" presStyleIdx="0" presStyleCnt="1" custLinFactNeighborY="-1723"/>
      <dgm:spPr/>
    </dgm:pt>
    <dgm:pt modelId="{A9F24886-D5EF-44A9-A3AF-88021009B95A}" type="pres">
      <dgm:prSet presAssocID="{A2D008EB-D993-46E9-9D3F-CF3055315290}" presName="linearProcess" presStyleCnt="0"/>
      <dgm:spPr/>
    </dgm:pt>
    <dgm:pt modelId="{3C38C384-85A7-4E79-A615-DF2DD5AB6C10}" type="pres">
      <dgm:prSet presAssocID="{70C4C26B-8CF2-4F72-86D8-54785D84AB96}" presName="textNode" presStyleLbl="node1" presStyleIdx="0" presStyleCnt="3">
        <dgm:presLayoutVars>
          <dgm:bulletEnabled val="1"/>
        </dgm:presLayoutVars>
      </dgm:prSet>
      <dgm:spPr/>
    </dgm:pt>
    <dgm:pt modelId="{50A083C7-DBB9-46BB-8791-83B5B4BF1531}" type="pres">
      <dgm:prSet presAssocID="{626F4C99-36B9-474E-8CA1-6ED270F8B255}" presName="sibTrans" presStyleCnt="0"/>
      <dgm:spPr/>
    </dgm:pt>
    <dgm:pt modelId="{B45681FB-4665-43B7-A40B-DBF038DAD78C}" type="pres">
      <dgm:prSet presAssocID="{70D7C8F3-34BC-41C8-A572-8C176088C775}" presName="textNode" presStyleLbl="node1" presStyleIdx="1" presStyleCnt="3" custLinFactNeighborY="-5643">
        <dgm:presLayoutVars>
          <dgm:bulletEnabled val="1"/>
        </dgm:presLayoutVars>
      </dgm:prSet>
      <dgm:spPr/>
    </dgm:pt>
    <dgm:pt modelId="{514F385F-25AF-4E21-9E5C-1BD8C963FD59}" type="pres">
      <dgm:prSet presAssocID="{D3791337-8C58-47C7-88D7-AC9F5906A139}" presName="sibTrans" presStyleCnt="0"/>
      <dgm:spPr/>
    </dgm:pt>
    <dgm:pt modelId="{9783BC9F-10A0-4555-84F6-EA3BDEAFAEA6}" type="pres">
      <dgm:prSet presAssocID="{7538744A-DA24-4390-AD1E-5AECE698B49F}" presName="textNode" presStyleLbl="node1" presStyleIdx="2" presStyleCnt="3">
        <dgm:presLayoutVars>
          <dgm:bulletEnabled val="1"/>
        </dgm:presLayoutVars>
      </dgm:prSet>
      <dgm:spPr/>
    </dgm:pt>
  </dgm:ptLst>
  <dgm:cxnLst>
    <dgm:cxn modelId="{288CEB0B-51A0-4BB0-BD47-3FD1132C294D}" type="presOf" srcId="{70C4C26B-8CF2-4F72-86D8-54785D84AB96}" destId="{3C38C384-85A7-4E79-A615-DF2DD5AB6C10}" srcOrd="0" destOrd="0" presId="urn:microsoft.com/office/officeart/2005/8/layout/hProcess9"/>
    <dgm:cxn modelId="{0FCCCE68-D0E6-4E78-A8E4-46DA2056B289}" type="presOf" srcId="{A2D008EB-D993-46E9-9D3F-CF3055315290}" destId="{0459415D-F645-4C26-BFE3-4B5109654240}" srcOrd="0" destOrd="0" presId="urn:microsoft.com/office/officeart/2005/8/layout/hProcess9"/>
    <dgm:cxn modelId="{BB7B9E96-427D-43EC-A1FE-DE677001744C}" srcId="{A2D008EB-D993-46E9-9D3F-CF3055315290}" destId="{7538744A-DA24-4390-AD1E-5AECE698B49F}" srcOrd="2" destOrd="0" parTransId="{A6D8992D-2E1E-47A1-83D9-62E4C2DA46AB}" sibTransId="{9BD31673-8EFF-4AB2-87FC-3D034677B7ED}"/>
    <dgm:cxn modelId="{9DF40CA4-8652-4E13-9948-5C57166D798B}" srcId="{A2D008EB-D993-46E9-9D3F-CF3055315290}" destId="{70D7C8F3-34BC-41C8-A572-8C176088C775}" srcOrd="1" destOrd="0" parTransId="{B809F636-D80D-47C4-A968-2E7EACEC86E3}" sibTransId="{D3791337-8C58-47C7-88D7-AC9F5906A139}"/>
    <dgm:cxn modelId="{A5E65EBF-2127-47C6-B272-7EFEF2423073}" type="presOf" srcId="{7538744A-DA24-4390-AD1E-5AECE698B49F}" destId="{9783BC9F-10A0-4555-84F6-EA3BDEAFAEA6}" srcOrd="0" destOrd="0" presId="urn:microsoft.com/office/officeart/2005/8/layout/hProcess9"/>
    <dgm:cxn modelId="{4D1D36E5-C5B0-444D-9C02-99BBC73C4AE9}" type="presOf" srcId="{70D7C8F3-34BC-41C8-A572-8C176088C775}" destId="{B45681FB-4665-43B7-A40B-DBF038DAD78C}" srcOrd="0" destOrd="0" presId="urn:microsoft.com/office/officeart/2005/8/layout/hProcess9"/>
    <dgm:cxn modelId="{839986F4-DC10-42B2-A1B8-F3F3CDC20C4D}" srcId="{A2D008EB-D993-46E9-9D3F-CF3055315290}" destId="{70C4C26B-8CF2-4F72-86D8-54785D84AB96}" srcOrd="0" destOrd="0" parTransId="{F661278B-0367-4265-843A-0549061F93A9}" sibTransId="{626F4C99-36B9-474E-8CA1-6ED270F8B255}"/>
    <dgm:cxn modelId="{9A8C73F7-6B38-4C59-8C35-49CE0657EE74}" type="presParOf" srcId="{0459415D-F645-4C26-BFE3-4B5109654240}" destId="{3FCA77F3-95C5-4452-81E4-BB8962547421}" srcOrd="0" destOrd="0" presId="urn:microsoft.com/office/officeart/2005/8/layout/hProcess9"/>
    <dgm:cxn modelId="{AD8737B6-EA06-4206-BCB7-67183A3181DB}" type="presParOf" srcId="{0459415D-F645-4C26-BFE3-4B5109654240}" destId="{A9F24886-D5EF-44A9-A3AF-88021009B95A}" srcOrd="1" destOrd="0" presId="urn:microsoft.com/office/officeart/2005/8/layout/hProcess9"/>
    <dgm:cxn modelId="{441843A2-0C03-458C-95DB-FE9F6D5F8321}" type="presParOf" srcId="{A9F24886-D5EF-44A9-A3AF-88021009B95A}" destId="{3C38C384-85A7-4E79-A615-DF2DD5AB6C10}" srcOrd="0" destOrd="0" presId="urn:microsoft.com/office/officeart/2005/8/layout/hProcess9"/>
    <dgm:cxn modelId="{2276D87D-A73A-4FE8-A7DB-E8288EA570CC}" type="presParOf" srcId="{A9F24886-D5EF-44A9-A3AF-88021009B95A}" destId="{50A083C7-DBB9-46BB-8791-83B5B4BF1531}" srcOrd="1" destOrd="0" presId="urn:microsoft.com/office/officeart/2005/8/layout/hProcess9"/>
    <dgm:cxn modelId="{24EA3A8E-2213-4B1B-8C72-AECC6D35609B}" type="presParOf" srcId="{A9F24886-D5EF-44A9-A3AF-88021009B95A}" destId="{B45681FB-4665-43B7-A40B-DBF038DAD78C}" srcOrd="2" destOrd="0" presId="urn:microsoft.com/office/officeart/2005/8/layout/hProcess9"/>
    <dgm:cxn modelId="{2C75C5B3-4A6F-4338-8E82-20614A3D971D}" type="presParOf" srcId="{A9F24886-D5EF-44A9-A3AF-88021009B95A}" destId="{514F385F-25AF-4E21-9E5C-1BD8C963FD59}" srcOrd="3" destOrd="0" presId="urn:microsoft.com/office/officeart/2005/8/layout/hProcess9"/>
    <dgm:cxn modelId="{4E97F97E-7699-45FC-8EF7-133F6F679AA2}" type="presParOf" srcId="{A9F24886-D5EF-44A9-A3AF-88021009B95A}" destId="{9783BC9F-10A0-4555-84F6-EA3BDEAFAEA6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CA77F3-95C5-4452-81E4-BB8962547421}">
      <dsp:nvSpPr>
        <dsp:cNvPr id="0" name=""/>
        <dsp:cNvSpPr/>
      </dsp:nvSpPr>
      <dsp:spPr>
        <a:xfrm>
          <a:off x="514350" y="0"/>
          <a:ext cx="5829299" cy="1297781"/>
        </a:xfrm>
        <a:prstGeom prst="rightArrow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C38C384-85A7-4E79-A615-DF2DD5AB6C10}">
      <dsp:nvSpPr>
        <dsp:cNvPr id="0" name=""/>
        <dsp:cNvSpPr/>
      </dsp:nvSpPr>
      <dsp:spPr>
        <a:xfrm>
          <a:off x="202592" y="389334"/>
          <a:ext cx="2057400" cy="519112"/>
        </a:xfrm>
        <a:prstGeom prst="roundRect">
          <a:avLst/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/>
            <a:t>Segmentation</a:t>
          </a:r>
        </a:p>
      </dsp:txBody>
      <dsp:txXfrm>
        <a:off x="227933" y="414675"/>
        <a:ext cx="2006718" cy="468430"/>
      </dsp:txXfrm>
    </dsp:sp>
    <dsp:sp modelId="{B45681FB-4665-43B7-A40B-DBF038DAD78C}">
      <dsp:nvSpPr>
        <dsp:cNvPr id="0" name=""/>
        <dsp:cNvSpPr/>
      </dsp:nvSpPr>
      <dsp:spPr>
        <a:xfrm>
          <a:off x="2400300" y="360040"/>
          <a:ext cx="2057400" cy="519112"/>
        </a:xfrm>
        <a:prstGeom prst="roundRect">
          <a:avLst/>
        </a:prstGeom>
        <a:solidFill>
          <a:srgbClr val="6060C8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/>
            <a:t>Paging</a:t>
          </a:r>
        </a:p>
      </dsp:txBody>
      <dsp:txXfrm>
        <a:off x="2425641" y="385381"/>
        <a:ext cx="2006718" cy="468430"/>
      </dsp:txXfrm>
    </dsp:sp>
    <dsp:sp modelId="{9783BC9F-10A0-4555-84F6-EA3BDEAFAEA6}">
      <dsp:nvSpPr>
        <dsp:cNvPr id="0" name=""/>
        <dsp:cNvSpPr/>
      </dsp:nvSpPr>
      <dsp:spPr>
        <a:xfrm>
          <a:off x="4598007" y="389334"/>
          <a:ext cx="2057400" cy="519112"/>
        </a:xfrm>
        <a:prstGeom prst="roundRect">
          <a:avLst/>
        </a:prstGeom>
        <a:solidFill>
          <a:schemeClr val="accent2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/>
            <a:t>Physical Address</a:t>
          </a:r>
        </a:p>
      </dsp:txBody>
      <dsp:txXfrm>
        <a:off x="4623348" y="414675"/>
        <a:ext cx="2006718" cy="46843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77137" cy="511813"/>
          </a:xfrm>
          <a:prstGeom prst="rect">
            <a:avLst/>
          </a:prstGeom>
        </p:spPr>
        <p:txBody>
          <a:bodyPr vert="horz" lIns="95500" tIns="47750" rIns="95500" bIns="47750" rtlCol="0"/>
          <a:lstStyle>
            <a:lvl1pPr algn="l">
              <a:defRPr sz="1300" smtClean="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4020506" y="1"/>
            <a:ext cx="3077137" cy="511813"/>
          </a:xfrm>
          <a:prstGeom prst="rect">
            <a:avLst/>
          </a:prstGeom>
        </p:spPr>
        <p:txBody>
          <a:bodyPr vert="horz" lIns="95500" tIns="47750" rIns="95500" bIns="47750" rtlCol="0"/>
          <a:lstStyle>
            <a:lvl1pPr algn="r">
              <a:defRPr sz="1300" smtClean="0"/>
            </a:lvl1pPr>
          </a:lstStyle>
          <a:p>
            <a:pPr>
              <a:defRPr/>
            </a:pPr>
            <a:fld id="{281D9DC7-60FB-481D-B360-7AA869485673}" type="datetimeFigureOut">
              <a:rPr lang="cs-CZ"/>
              <a:pPr>
                <a:defRPr/>
              </a:pPr>
              <a:t>06.05.2024</a:t>
            </a:fld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4020506" y="9745479"/>
            <a:ext cx="3077137" cy="487488"/>
          </a:xfrm>
          <a:prstGeom prst="rect">
            <a:avLst/>
          </a:prstGeom>
        </p:spPr>
        <p:txBody>
          <a:bodyPr vert="horz" lIns="95500" tIns="47750" rIns="95500" bIns="47750" rtlCol="0" anchor="b"/>
          <a:lstStyle>
            <a:lvl1pPr algn="r">
              <a:defRPr sz="1300" smtClean="0"/>
            </a:lvl1pPr>
          </a:lstStyle>
          <a:p>
            <a:pPr>
              <a:defRPr/>
            </a:pPr>
            <a:fld id="{E587F38C-DA6E-45CD-A1EC-8060F697074C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2"/>
          </p:nvPr>
        </p:nvSpPr>
        <p:spPr>
          <a:xfrm>
            <a:off x="1" y="9721155"/>
            <a:ext cx="3077137" cy="511812"/>
          </a:xfrm>
          <a:prstGeom prst="rect">
            <a:avLst/>
          </a:prstGeom>
        </p:spPr>
        <p:txBody>
          <a:bodyPr vert="horz" lIns="95500" tIns="47750" rIns="95500" bIns="47750" rtlCol="0" anchor="b"/>
          <a:lstStyle>
            <a:lvl1pPr algn="l">
              <a:defRPr sz="1300"/>
            </a:lvl1pPr>
          </a:lstStyle>
          <a:p>
            <a:r>
              <a:rPr lang="cs-CZ"/>
              <a:t>| http://dior.ics.muni.cz/~valor/labak2014/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8921883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77137" cy="511813"/>
          </a:xfrm>
          <a:prstGeom prst="rect">
            <a:avLst/>
          </a:prstGeom>
        </p:spPr>
        <p:txBody>
          <a:bodyPr vert="horz" lIns="95500" tIns="47750" rIns="95500" bIns="4775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4020506" y="1"/>
            <a:ext cx="3077137" cy="511813"/>
          </a:xfrm>
          <a:prstGeom prst="rect">
            <a:avLst/>
          </a:prstGeom>
        </p:spPr>
        <p:txBody>
          <a:bodyPr vert="horz" lIns="95500" tIns="47750" rIns="95500" bIns="4775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fld id="{88430E7B-8391-4B76-9996-05F39D470192}" type="datetimeFigureOut">
              <a:rPr lang="cs-CZ"/>
              <a:pPr>
                <a:defRPr/>
              </a:pPr>
              <a:t>06.05.2024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768350"/>
            <a:ext cx="613727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500" tIns="47750" rIns="95500" bIns="47750" rtlCol="0" anchor="ctr"/>
          <a:lstStyle/>
          <a:p>
            <a:pPr lvl="0"/>
            <a:endParaRPr lang="cs-CZ" noProof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709600" y="4861400"/>
            <a:ext cx="5680103" cy="4606317"/>
          </a:xfrm>
          <a:prstGeom prst="rect">
            <a:avLst/>
          </a:prstGeom>
        </p:spPr>
        <p:txBody>
          <a:bodyPr vert="horz" lIns="95500" tIns="47750" rIns="95500" bIns="47750" rtlCol="0"/>
          <a:lstStyle/>
          <a:p>
            <a:pPr lvl="0"/>
            <a:r>
              <a:rPr lang="cs-CZ" noProof="0"/>
              <a:t>Kliknutím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1" y="9721155"/>
            <a:ext cx="3077137" cy="511812"/>
          </a:xfrm>
          <a:prstGeom prst="rect">
            <a:avLst/>
          </a:prstGeom>
        </p:spPr>
        <p:txBody>
          <a:bodyPr vert="horz" lIns="95500" tIns="47750" rIns="95500" bIns="4775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r>
              <a:rPr lang="cs-CZ"/>
              <a:t>| http://dior.ics.muni.cz/~valor/labak2014/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4020506" y="9721155"/>
            <a:ext cx="3077137" cy="511812"/>
          </a:xfrm>
          <a:prstGeom prst="rect">
            <a:avLst/>
          </a:prstGeom>
        </p:spPr>
        <p:txBody>
          <a:bodyPr vert="horz" lIns="95500" tIns="47750" rIns="95500" bIns="4775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fld id="{484370BB-E9F5-43C3-BA0C-E22917C2281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8618325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secure.net/responder-pro" TargetMode="External"/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cdn2.hubspot.net/hubfs/150964/CounterTack_DDNA_SCMagazine_030117-1.pdf?t=1495723489966&amp;__hstc=&amp;__hssc=&amp;hsCtaTracking=18aabc2a-88fc-46f2-9de8-4de89e22de86%7Cb02adedf-d309-4687-870d-eee1b1675455" TargetMode="Externa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lackhat.com/presentations/bh-usa-04/bh-us-04-butler/bh-us-04-butler.pdf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481013" y="768350"/>
            <a:ext cx="6137275" cy="3836988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4370BB-E9F5-43C3-BA0C-E22917C22812}" type="slidenum">
              <a:rPr lang="cs-CZ" smtClean="0"/>
              <a:pPr>
                <a:defRPr/>
              </a:pPr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314865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84370BB-E9F5-43C3-BA0C-E22917C22812}" type="slidenum">
              <a:rPr lang="cs-CZ" smtClean="0"/>
              <a:pPr>
                <a:defRPr/>
              </a:pPr>
              <a:t>31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048691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Support for OS X and Linux memory artifacts was added in 2020, so it’s rather new.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84370BB-E9F5-43C3-BA0C-E22917C22812}" type="slidenum">
              <a:rPr lang="cs-CZ" smtClean="0"/>
              <a:pPr>
                <a:defRPr/>
              </a:pPr>
              <a:t>34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114357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1013" y="768350"/>
            <a:ext cx="613727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Obsolete and unavailable at for a long time, but it had interesting features – and there’s a professional alternative already: </a:t>
            </a:r>
            <a:r>
              <a:rPr lang="en-US" dirty="0">
                <a:hlinkClick r:id="rId3"/>
              </a:rPr>
              <a:t>https://www.gosecure.net/responder-pro</a:t>
            </a:r>
            <a:endParaRPr lang="en-US" dirty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hlinkClick r:id="rId4"/>
              </a:rPr>
              <a:t>https://cdn2.hubspot.net/hubfs/150964/CounterTack_DDNA_SCMagazine_030117-1.pdf?t=1495723489966&amp;__hstc=&amp;__hssc=&amp;hsCtaTracking=18aabc2a-88fc-46f2-9de8-4de89e22de86%7Cb02adedf-d309-4687-870d-eee1b1675455</a:t>
            </a:r>
            <a:endParaRPr lang="en-US" dirty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84370BB-E9F5-43C3-BA0C-E22917C22812}" type="slidenum">
              <a:rPr lang="cs-CZ" smtClean="0"/>
              <a:pPr>
                <a:defRPr/>
              </a:pPr>
              <a:t>39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434465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1013" y="768350"/>
            <a:ext cx="613727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http://</a:t>
            </a:r>
            <a:r>
              <a:rPr lang="cs-CZ" dirty="0" err="1"/>
              <a:t>hexacorn.com</a:t>
            </a:r>
            <a:r>
              <a:rPr lang="cs-CZ" dirty="0"/>
              <a:t>/</a:t>
            </a:r>
            <a:r>
              <a:rPr lang="cs-CZ" dirty="0" err="1"/>
              <a:t>examples</a:t>
            </a:r>
            <a:r>
              <a:rPr lang="cs-CZ" dirty="0"/>
              <a:t>/2014-12-24_santas_bag_of_mutants.txt</a:t>
            </a:r>
          </a:p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84370BB-E9F5-43C3-BA0C-E22917C22812}" type="slidenum">
              <a:rPr lang="cs-CZ" smtClean="0"/>
              <a:pPr>
                <a:defRPr/>
              </a:pPr>
              <a:t>48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04775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1013" y="768350"/>
            <a:ext cx="613727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</a:t>
            </a:r>
            <a:r>
              <a:rPr lang="en-US" dirty="0" err="1"/>
              <a:t>xkcd.com</a:t>
            </a:r>
            <a:r>
              <a:rPr lang="en-US" dirty="0"/>
              <a:t>/1328/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What’s the real cause of all the security issues on laptops and desktops? This one </a:t>
            </a:r>
            <a:r>
              <a:rPr lang="en-US" dirty="0">
                <a:sym typeface="Wingdings" pitchFamily="2" charset="2"/>
              </a:rPr>
              <a:t>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84370BB-E9F5-43C3-BA0C-E22917C22812}" type="slidenum">
              <a:rPr lang="cs-CZ" smtClean="0"/>
              <a:pPr>
                <a:defRPr/>
              </a:pPr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206900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1013" y="768350"/>
            <a:ext cx="613727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</a:t>
            </a:r>
            <a:r>
              <a:rPr lang="en-US" dirty="0" err="1"/>
              <a:t>xkcd.com</a:t>
            </a:r>
            <a:r>
              <a:rPr lang="en-US" dirty="0"/>
              <a:t>/1353/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Or you could consider </a:t>
            </a:r>
            <a:r>
              <a:rPr lang="en-US" dirty="0" err="1"/>
              <a:t>Spectre</a:t>
            </a:r>
            <a:r>
              <a:rPr lang="en-US" dirty="0"/>
              <a:t>, which (in 2021) still has some related techniques and attacks and hasn’t been fully mitigated yet.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84370BB-E9F5-43C3-BA0C-E22917C22812}" type="slidenum">
              <a:rPr lang="cs-CZ" smtClean="0"/>
              <a:pPr>
                <a:defRPr/>
              </a:pPr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149329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Can anybody guess what’s this stuff for? It’s actually used for transportation of desktops/servers from their original location to a forensic lab somewhere else, without any power interruption. So that it can preserve the RAM content.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84370BB-E9F5-43C3-BA0C-E22917C22812}" type="slidenum">
              <a:rPr lang="cs-CZ" smtClean="0"/>
              <a:pPr>
                <a:defRPr/>
              </a:pPr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472350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1013" y="768350"/>
            <a:ext cx="613727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noProof="0" dirty="0"/>
              <a:t>https://</a:t>
            </a:r>
            <a:r>
              <a:rPr lang="en-US" noProof="0" dirty="0" err="1"/>
              <a:t>minnie.tuhs.org</a:t>
            </a:r>
            <a:r>
              <a:rPr lang="en-US" noProof="0" dirty="0"/>
              <a:t>/</a:t>
            </a:r>
            <a:r>
              <a:rPr lang="en-US" noProof="0" dirty="0" err="1"/>
              <a:t>CompArch</a:t>
            </a:r>
            <a:r>
              <a:rPr lang="en-US" noProof="0" dirty="0"/>
              <a:t>/Lectures/week06.html</a:t>
            </a:r>
          </a:p>
          <a:p>
            <a:endParaRPr lang="en-US" noProof="0" dirty="0"/>
          </a:p>
          <a:p>
            <a:r>
              <a:rPr lang="en-US" noProof="0" dirty="0"/>
              <a:t>In other worlds, various processes are sharing the physical memory.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84370BB-E9F5-43C3-BA0C-E22917C22812}" type="slidenum">
              <a:rPr lang="cs-CZ" smtClean="0"/>
              <a:pPr>
                <a:defRPr/>
              </a:pPr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291035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1013" y="768350"/>
            <a:ext cx="613727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</a:t>
            </a:r>
            <a:r>
              <a:rPr lang="en-US" dirty="0" err="1"/>
              <a:t>xkcd.com</a:t>
            </a:r>
            <a:r>
              <a:rPr lang="en-US" dirty="0"/>
              <a:t>/138/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84370BB-E9F5-43C3-BA0C-E22917C22812}" type="slidenum">
              <a:rPr lang="cs-CZ" smtClean="0"/>
              <a:pPr>
                <a:defRPr/>
              </a:pPr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762068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1013" y="768350"/>
            <a:ext cx="613727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hlinkClick r:id="rId3"/>
              </a:rPr>
              <a:t>http://www.blackhat.com/presentations/bh-usa-04/bh-us-04-butler/bh-us-04-butler.pdf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84370BB-E9F5-43C3-BA0C-E22917C22812}" type="slidenum">
              <a:rPr lang="cs-CZ" smtClean="0"/>
              <a:pPr>
                <a:defRPr/>
              </a:pPr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699622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1013" y="768350"/>
            <a:ext cx="613727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</a:t>
            </a:r>
            <a:r>
              <a:rPr lang="en-US" dirty="0" err="1"/>
              <a:t>www.endgame.com</a:t>
            </a:r>
            <a:r>
              <a:rPr lang="en-US" dirty="0"/>
              <a:t>/blog/technical-blog/ten-process-injection-techniques-technical-survey-common-and-trending-process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84370BB-E9F5-43C3-BA0C-E22917C22812}" type="slidenum">
              <a:rPr lang="cs-CZ" smtClean="0"/>
              <a:pPr>
                <a:defRPr/>
              </a:pPr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442749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1013" y="768350"/>
            <a:ext cx="613727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</a:t>
            </a:r>
            <a:r>
              <a:rPr lang="en-US" dirty="0" err="1"/>
              <a:t>xkcd.com</a:t>
            </a:r>
            <a:r>
              <a:rPr lang="en-US" dirty="0"/>
              <a:t>/1197/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joke is from 2013, but it’s still pretty good and accurate, I am afraid. There’s no extra meaning of this joke right here, it’s just to give you a short break and relax a bit.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84370BB-E9F5-43C3-BA0C-E22917C22812}" type="slidenum">
              <a:rPr lang="cs-CZ" smtClean="0"/>
              <a:pPr>
                <a:defRPr/>
              </a:pPr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535248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DF07A7B-3300-8E4B-8151-8B258551D7E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ctrTitle" hasCustomPrompt="1"/>
          </p:nvPr>
        </p:nvSpPr>
        <p:spPr>
          <a:xfrm>
            <a:off x="504002" y="397227"/>
            <a:ext cx="5753925" cy="1560173"/>
          </a:xfrm>
        </p:spPr>
        <p:txBody>
          <a:bodyPr anchor="ctr">
            <a:normAutofit/>
          </a:bodyPr>
          <a:lstStyle>
            <a:lvl1pPr>
              <a:defRPr sz="2667">
                <a:solidFill>
                  <a:schemeClr val="bg1"/>
                </a:solidFill>
                <a:latin typeface="+mj-lt"/>
                <a:ea typeface="Roboto" panose="02000000000000000000" pitchFamily="2" charset="0"/>
                <a:cs typeface="Calibri" panose="020F0502020204030204" pitchFamily="34" charset="0"/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504000" y="2737487"/>
            <a:ext cx="5724184" cy="900100"/>
          </a:xfrm>
        </p:spPr>
        <p:txBody>
          <a:bodyPr anchor="ctr">
            <a:normAutofit/>
          </a:bodyPr>
          <a:lstStyle>
            <a:lvl1pPr marL="0" indent="0" algn="l">
              <a:buNone/>
              <a:defRPr sz="1500" b="1">
                <a:solidFill>
                  <a:srgbClr val="1E4485"/>
                </a:solidFill>
                <a:latin typeface="+mn-lt"/>
                <a:ea typeface="Roboto" panose="02000000000000000000" pitchFamily="2" charset="0"/>
                <a:cs typeface="Calibri" panose="020F0502020204030204" pitchFamily="34" charset="0"/>
              </a:defRPr>
            </a:lvl1pPr>
            <a:lvl2pPr marL="3809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619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1429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5239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904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6668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0478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dirty="0"/>
              <a:t>Kliknutím lze upravit styl předlohy.</a:t>
            </a:r>
          </a:p>
        </p:txBody>
      </p:sp>
      <p:sp>
        <p:nvSpPr>
          <p:cNvPr id="7" name="Zástupný symbol pro text 2"/>
          <p:cNvSpPr>
            <a:spLocks noGrp="1"/>
          </p:cNvSpPr>
          <p:nvPr>
            <p:ph type="body" idx="10" hasCustomPrompt="1"/>
          </p:nvPr>
        </p:nvSpPr>
        <p:spPr>
          <a:xfrm>
            <a:off x="504000" y="4378338"/>
            <a:ext cx="5724184" cy="720080"/>
          </a:xfrm>
        </p:spPr>
        <p:txBody>
          <a:bodyPr anchor="ctr"/>
          <a:lstStyle>
            <a:lvl1pPr marL="0" indent="0">
              <a:buNone/>
              <a:defRPr sz="1500" b="0">
                <a:solidFill>
                  <a:srgbClr val="1E4485"/>
                </a:solidFill>
                <a:latin typeface="+mn-lt"/>
                <a:ea typeface="Roboto" panose="02000000000000000000" pitchFamily="2" charset="0"/>
                <a:cs typeface="Calibri" panose="020F0502020204030204" pitchFamily="34" charset="0"/>
              </a:defRPr>
            </a:lvl1pPr>
            <a:lvl2pPr marL="380985" indent="0">
              <a:buNone/>
              <a:defRPr sz="1667" b="1"/>
            </a:lvl2pPr>
            <a:lvl3pPr marL="761970" indent="0">
              <a:buNone/>
              <a:defRPr sz="1500" b="1"/>
            </a:lvl3pPr>
            <a:lvl4pPr marL="1142954" indent="0">
              <a:buNone/>
              <a:defRPr sz="1333" b="1"/>
            </a:lvl4pPr>
            <a:lvl5pPr marL="1523939" indent="0">
              <a:buNone/>
              <a:defRPr sz="1333" b="1"/>
            </a:lvl5pPr>
            <a:lvl6pPr marL="1904924" indent="0">
              <a:buNone/>
              <a:defRPr sz="1333" b="1"/>
            </a:lvl6pPr>
            <a:lvl7pPr marL="2285909" indent="0">
              <a:buNone/>
              <a:defRPr sz="1333" b="1"/>
            </a:lvl7pPr>
            <a:lvl8pPr marL="2666893" indent="0">
              <a:buNone/>
              <a:defRPr sz="1333" b="1"/>
            </a:lvl8pPr>
            <a:lvl9pPr marL="3047878" indent="0">
              <a:buNone/>
              <a:defRPr sz="1333" b="1"/>
            </a:lvl9pPr>
          </a:lstStyle>
          <a:p>
            <a:pPr lvl="0"/>
            <a:r>
              <a:rPr lang="cs-CZ" dirty="0"/>
              <a:t>Kliknutím lze upravit styly předlohy textu.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 sz="2250"/>
            </a:lvl1pPr>
          </a:lstStyle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4" name="Zástupný symbol pro číslo snímku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1163D1-75E5-4E6C-8902-FDAF1BBD20DE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899592" y="5476875"/>
            <a:ext cx="5328592" cy="238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| PV204 In-Memory Malware Analysis</a:t>
            </a:r>
            <a:endParaRPr lang="cs-CZ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obráz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A6280FC-F2B0-3942-AA2A-7429C62B072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C21CA0-2CA7-47F4-B597-FCA32B78883B}" type="slidenum">
              <a:rPr lang="cs-CZ" smtClean="0"/>
              <a:pPr>
                <a:defRPr/>
              </a:pPr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277657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+mj-lt"/>
                <a:ea typeface="Roboto" panose="02000000000000000000" pitchFamily="2" charset="0"/>
              </a:defRPr>
            </a:lvl1pPr>
          </a:lstStyle>
          <a:p>
            <a:r>
              <a:rPr lang="cs-CZ" dirty="0"/>
              <a:t>Kliknutím lze upravit styl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285739" indent="-285739">
              <a:buSzPct val="100000"/>
              <a:buFont typeface="Arial" pitchFamily="34" charset="0"/>
              <a:buChar char="•"/>
              <a:defRPr sz="2250">
                <a:latin typeface="+mn-lt"/>
                <a:ea typeface="Roboto" panose="02000000000000000000" pitchFamily="2" charset="0"/>
              </a:defRPr>
            </a:lvl1pPr>
            <a:lvl2pPr marL="523854" indent="-222241">
              <a:buClrTx/>
              <a:buSzPct val="100000"/>
              <a:buFont typeface="Arial" pitchFamily="34" charset="0"/>
              <a:buChar char="–"/>
              <a:defRPr sz="1917">
                <a:latin typeface="+mn-lt"/>
                <a:ea typeface="Roboto" panose="02000000000000000000" pitchFamily="2" charset="0"/>
              </a:defRPr>
            </a:lvl2pPr>
            <a:lvl3pPr>
              <a:buClrTx/>
              <a:buSzPct val="100000"/>
              <a:defRPr sz="1917">
                <a:latin typeface="+mn-lt"/>
                <a:ea typeface="Roboto" panose="02000000000000000000" pitchFamily="2" charset="0"/>
              </a:defRPr>
            </a:lvl3pPr>
            <a:lvl4pPr marL="1119143" indent="-222241">
              <a:defRPr sz="1917">
                <a:latin typeface="+mn-lt"/>
                <a:ea typeface="Roboto" panose="02000000000000000000" pitchFamily="2" charset="0"/>
              </a:defRPr>
            </a:lvl4pPr>
            <a:lvl5pPr marL="1420756" indent="-222241">
              <a:buFont typeface="Arial" pitchFamily="34" charset="0"/>
              <a:buChar char="•"/>
              <a:defRPr sz="1917">
                <a:latin typeface="+mn-lt"/>
                <a:ea typeface="Roboto" panose="02000000000000000000" pitchFamily="2" charset="0"/>
              </a:defRPr>
            </a:lvl5pPr>
          </a:lstStyle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4" name="Zástupný symbol pro číslo snímku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35A545-624B-40D2-AFF6-9618F12C24F0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  <p:sp>
        <p:nvSpPr>
          <p:cNvPr id="9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899592" y="5476875"/>
            <a:ext cx="2895600" cy="238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| PV204 In-Memory Malware Analysis</a:t>
            </a:r>
            <a:endParaRPr lang="cs-CZ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3672419"/>
            <a:ext cx="7772400" cy="1135063"/>
          </a:xfrm>
        </p:spPr>
        <p:txBody>
          <a:bodyPr/>
          <a:lstStyle>
            <a:lvl1pPr algn="l">
              <a:defRPr sz="3333" b="1" cap="all"/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197429"/>
            <a:ext cx="7772400" cy="1250156"/>
          </a:xfrm>
        </p:spPr>
        <p:txBody>
          <a:bodyPr anchor="b"/>
          <a:lstStyle>
            <a:lvl1pPr marL="0" indent="0">
              <a:buNone/>
              <a:defRPr sz="1667">
                <a:solidFill>
                  <a:schemeClr val="tx1">
                    <a:tint val="75000"/>
                  </a:schemeClr>
                </a:solidFill>
              </a:defRPr>
            </a:lvl1pPr>
            <a:lvl2pPr marL="38098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76197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3pPr>
            <a:lvl4pPr marL="1142954" indent="0">
              <a:buNone/>
              <a:defRPr sz="1167">
                <a:solidFill>
                  <a:schemeClr val="tx1">
                    <a:tint val="75000"/>
                  </a:schemeClr>
                </a:solidFill>
              </a:defRPr>
            </a:lvl4pPr>
            <a:lvl5pPr marL="1523939" indent="0">
              <a:buNone/>
              <a:defRPr sz="1167">
                <a:solidFill>
                  <a:schemeClr val="tx1">
                    <a:tint val="75000"/>
                  </a:schemeClr>
                </a:solidFill>
              </a:defRPr>
            </a:lvl5pPr>
            <a:lvl6pPr marL="1904924" indent="0">
              <a:buNone/>
              <a:defRPr sz="1167">
                <a:solidFill>
                  <a:schemeClr val="tx1">
                    <a:tint val="75000"/>
                  </a:schemeClr>
                </a:solidFill>
              </a:defRPr>
            </a:lvl6pPr>
            <a:lvl7pPr marL="2285909" indent="0">
              <a:buNone/>
              <a:defRPr sz="1167">
                <a:solidFill>
                  <a:schemeClr val="tx1">
                    <a:tint val="75000"/>
                  </a:schemeClr>
                </a:solidFill>
              </a:defRPr>
            </a:lvl7pPr>
            <a:lvl8pPr marL="2666893" indent="0">
              <a:buNone/>
              <a:defRPr sz="1167">
                <a:solidFill>
                  <a:schemeClr val="tx1">
                    <a:tint val="75000"/>
                  </a:schemeClr>
                </a:solidFill>
              </a:defRPr>
            </a:lvl8pPr>
            <a:lvl9pPr marL="3047878" indent="0">
              <a:buNone/>
              <a:defRPr sz="11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dirty="0"/>
              <a:t>Kliknutím lze upravit styly předlohy textu.</a:t>
            </a:r>
          </a:p>
        </p:txBody>
      </p:sp>
      <p:sp>
        <p:nvSpPr>
          <p:cNvPr id="4" name="Zástupný symbol pro číslo snímku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F85801-738D-4AFC-9D72-B567D521F73E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899592" y="5476875"/>
            <a:ext cx="4032448" cy="238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| PV204 In-Memory Malware Analysis</a:t>
            </a:r>
            <a:endParaRPr lang="cs-CZ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504000" y="1537355"/>
            <a:ext cx="3956248" cy="3567783"/>
          </a:xfrm>
        </p:spPr>
        <p:txBody>
          <a:bodyPr/>
          <a:lstStyle>
            <a:lvl1pPr>
              <a:defRPr sz="2250"/>
            </a:lvl1pPr>
            <a:lvl2pPr>
              <a:defRPr sz="1917"/>
            </a:lvl2pPr>
            <a:lvl3pPr>
              <a:defRPr sz="1917"/>
            </a:lvl3pPr>
            <a:lvl4pPr>
              <a:defRPr sz="1917"/>
            </a:lvl4pPr>
            <a:lvl5pPr>
              <a:defRPr sz="1917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537355"/>
            <a:ext cx="4038600" cy="3567783"/>
          </a:xfrm>
        </p:spPr>
        <p:txBody>
          <a:bodyPr/>
          <a:lstStyle>
            <a:lvl1pPr>
              <a:defRPr sz="2250"/>
            </a:lvl1pPr>
            <a:lvl2pPr>
              <a:defRPr sz="1917"/>
            </a:lvl2pPr>
            <a:lvl3pPr>
              <a:defRPr sz="1917"/>
            </a:lvl3pPr>
            <a:lvl4pPr>
              <a:defRPr sz="1917"/>
            </a:lvl4pPr>
            <a:lvl5pPr>
              <a:defRPr sz="1917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5B1D15-C9BD-4600-93F2-E833C6F24BAE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899592" y="5476875"/>
            <a:ext cx="2895600" cy="238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| PV204 In-Memory Malware Analysis</a:t>
            </a:r>
            <a:endParaRPr lang="cs-CZ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518865" y="1597362"/>
            <a:ext cx="4040188" cy="496628"/>
          </a:xfrm>
        </p:spPr>
        <p:txBody>
          <a:bodyPr anchor="b"/>
          <a:lstStyle>
            <a:lvl1pPr marL="0" indent="0">
              <a:buNone/>
              <a:defRPr sz="2250" b="1"/>
            </a:lvl1pPr>
            <a:lvl2pPr marL="380985" indent="0">
              <a:buNone/>
              <a:defRPr sz="1667" b="1"/>
            </a:lvl2pPr>
            <a:lvl3pPr marL="761970" indent="0">
              <a:buNone/>
              <a:defRPr sz="1500" b="1"/>
            </a:lvl3pPr>
            <a:lvl4pPr marL="1142954" indent="0">
              <a:buNone/>
              <a:defRPr sz="1333" b="1"/>
            </a:lvl4pPr>
            <a:lvl5pPr marL="1523939" indent="0">
              <a:buNone/>
              <a:defRPr sz="1333" b="1"/>
            </a:lvl5pPr>
            <a:lvl6pPr marL="1904924" indent="0">
              <a:buNone/>
              <a:defRPr sz="1333" b="1"/>
            </a:lvl6pPr>
            <a:lvl7pPr marL="2285909" indent="0">
              <a:buNone/>
              <a:defRPr sz="1333" b="1"/>
            </a:lvl7pPr>
            <a:lvl8pPr marL="2666893" indent="0">
              <a:buNone/>
              <a:defRPr sz="1333" b="1"/>
            </a:lvl8pPr>
            <a:lvl9pPr marL="3047878" indent="0">
              <a:buNone/>
              <a:defRPr sz="1333" b="1"/>
            </a:lvl9pPr>
          </a:lstStyle>
          <a:p>
            <a:pPr lvl="0"/>
            <a:r>
              <a:rPr lang="cs-CZ" dirty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18865" y="2130495"/>
            <a:ext cx="4040188" cy="3067265"/>
          </a:xfrm>
        </p:spPr>
        <p:txBody>
          <a:bodyPr/>
          <a:lstStyle>
            <a:lvl1pPr>
              <a:defRPr sz="2250"/>
            </a:lvl1pPr>
            <a:lvl2pPr>
              <a:defRPr sz="1917"/>
            </a:lvl2pPr>
            <a:lvl3pPr>
              <a:defRPr sz="1917"/>
            </a:lvl3pPr>
            <a:lvl4pPr>
              <a:defRPr sz="1917"/>
            </a:lvl4pPr>
            <a:lvl5pPr>
              <a:defRPr sz="1917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706691" y="1597362"/>
            <a:ext cx="4041775" cy="496628"/>
          </a:xfrm>
        </p:spPr>
        <p:txBody>
          <a:bodyPr anchor="b"/>
          <a:lstStyle>
            <a:lvl1pPr marL="0" indent="0">
              <a:buNone/>
              <a:defRPr sz="2250" b="1"/>
            </a:lvl1pPr>
            <a:lvl2pPr marL="380985" indent="0">
              <a:buNone/>
              <a:defRPr sz="1667" b="1"/>
            </a:lvl2pPr>
            <a:lvl3pPr marL="761970" indent="0">
              <a:buNone/>
              <a:defRPr sz="1500" b="1"/>
            </a:lvl3pPr>
            <a:lvl4pPr marL="1142954" indent="0">
              <a:buNone/>
              <a:defRPr sz="1333" b="1"/>
            </a:lvl4pPr>
            <a:lvl5pPr marL="1523939" indent="0">
              <a:buNone/>
              <a:defRPr sz="1333" b="1"/>
            </a:lvl5pPr>
            <a:lvl6pPr marL="1904924" indent="0">
              <a:buNone/>
              <a:defRPr sz="1333" b="1"/>
            </a:lvl6pPr>
            <a:lvl7pPr marL="2285909" indent="0">
              <a:buNone/>
              <a:defRPr sz="1333" b="1"/>
            </a:lvl7pPr>
            <a:lvl8pPr marL="2666893" indent="0">
              <a:buNone/>
              <a:defRPr sz="1333" b="1"/>
            </a:lvl8pPr>
            <a:lvl9pPr marL="3047878" indent="0">
              <a:buNone/>
              <a:defRPr sz="1333" b="1"/>
            </a:lvl9pPr>
          </a:lstStyle>
          <a:p>
            <a:pPr lvl="0"/>
            <a:r>
              <a:rPr lang="cs-CZ" dirty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706691" y="2130495"/>
            <a:ext cx="4041775" cy="3067265"/>
          </a:xfrm>
        </p:spPr>
        <p:txBody>
          <a:bodyPr/>
          <a:lstStyle>
            <a:lvl1pPr>
              <a:defRPr sz="2250"/>
            </a:lvl1pPr>
            <a:lvl2pPr>
              <a:defRPr sz="1917"/>
            </a:lvl2pPr>
            <a:lvl3pPr>
              <a:defRPr sz="1917"/>
            </a:lvl3pPr>
            <a:lvl4pPr>
              <a:defRPr sz="1917"/>
            </a:lvl4pPr>
            <a:lvl5pPr>
              <a:defRPr sz="1917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25E8C9-9747-458D-9BD5-A050EA3B9532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  <p:sp>
        <p:nvSpPr>
          <p:cNvPr id="8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899592" y="5476875"/>
            <a:ext cx="2895600" cy="238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| PV204 In-Memory Malware Analysis</a:t>
            </a:r>
            <a:endParaRPr lang="cs-CZ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číslo snímku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3012ED-8BBC-429C-91D7-E341A804C14B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899592" y="5476875"/>
            <a:ext cx="2895600" cy="238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| PV204 In-Memory Malware Analysis</a:t>
            </a:r>
            <a:endParaRPr lang="cs-CZ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F72F7E-A92E-4996-87A8-9530E00B3D3A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  <p:sp>
        <p:nvSpPr>
          <p:cNvPr id="3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899592" y="5476875"/>
            <a:ext cx="2895600" cy="238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| PV204 In-Memory Malware Analysis</a:t>
            </a:r>
            <a:endParaRPr lang="cs-CZ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2" y="637255"/>
            <a:ext cx="3008313" cy="820481"/>
          </a:xfrm>
        </p:spPr>
        <p:txBody>
          <a:bodyPr anchor="t"/>
          <a:lstStyle>
            <a:lvl1pPr algn="l">
              <a:defRPr sz="2667" b="1"/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637255"/>
            <a:ext cx="5111750" cy="4500501"/>
          </a:xfrm>
        </p:spPr>
        <p:txBody>
          <a:bodyPr/>
          <a:lstStyle>
            <a:lvl1pPr>
              <a:defRPr sz="2250"/>
            </a:lvl1pPr>
            <a:lvl2pPr>
              <a:defRPr sz="1917"/>
            </a:lvl2pPr>
            <a:lvl3pPr>
              <a:defRPr sz="1917"/>
            </a:lvl3pPr>
            <a:lvl4pPr>
              <a:defRPr sz="1917"/>
            </a:lvl4pPr>
            <a:lvl5pPr>
              <a:defRPr sz="1917"/>
            </a:lvl5pPr>
            <a:lvl6pPr>
              <a:defRPr sz="1667"/>
            </a:lvl6pPr>
            <a:lvl7pPr>
              <a:defRPr sz="1667"/>
            </a:lvl7pPr>
            <a:lvl8pPr>
              <a:defRPr sz="1667"/>
            </a:lvl8pPr>
            <a:lvl9pPr>
              <a:defRPr sz="1667"/>
            </a:lvl9pPr>
          </a:lstStyle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2" y="1597361"/>
            <a:ext cx="3008313" cy="3540394"/>
          </a:xfrm>
        </p:spPr>
        <p:txBody>
          <a:bodyPr/>
          <a:lstStyle>
            <a:lvl1pPr marL="0" indent="0">
              <a:buNone/>
              <a:defRPr sz="1667"/>
            </a:lvl1pPr>
            <a:lvl2pPr marL="380985" indent="0">
              <a:buNone/>
              <a:defRPr sz="1000"/>
            </a:lvl2pPr>
            <a:lvl3pPr marL="761970" indent="0">
              <a:buNone/>
              <a:defRPr sz="833"/>
            </a:lvl3pPr>
            <a:lvl4pPr marL="1142954" indent="0">
              <a:buNone/>
              <a:defRPr sz="750"/>
            </a:lvl4pPr>
            <a:lvl5pPr marL="1523939" indent="0">
              <a:buNone/>
              <a:defRPr sz="750"/>
            </a:lvl5pPr>
            <a:lvl6pPr marL="1904924" indent="0">
              <a:buNone/>
              <a:defRPr sz="750"/>
            </a:lvl6pPr>
            <a:lvl7pPr marL="2285909" indent="0">
              <a:buNone/>
              <a:defRPr sz="750"/>
            </a:lvl7pPr>
            <a:lvl8pPr marL="2666893" indent="0">
              <a:buNone/>
              <a:defRPr sz="750"/>
            </a:lvl8pPr>
            <a:lvl9pPr marL="3047878" indent="0">
              <a:buNone/>
              <a:defRPr sz="750"/>
            </a:lvl9pPr>
          </a:lstStyle>
          <a:p>
            <a:pPr lvl="0"/>
            <a:r>
              <a:rPr lang="cs-CZ" dirty="0"/>
              <a:t>Kliknutím lze upravit styly předlohy textu.</a:t>
            </a:r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719744-537E-4F65-89DC-21C1FC7A8C71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899592" y="5476875"/>
            <a:ext cx="2895600" cy="238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| PV204 In-Memory Malware Analysis</a:t>
            </a:r>
            <a:endParaRPr lang="cs-CZ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667" b="1"/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877281"/>
            <a:ext cx="5486400" cy="3062366"/>
          </a:xfrm>
        </p:spPr>
        <p:txBody>
          <a:bodyPr rtlCol="0">
            <a:normAutofit/>
          </a:bodyPr>
          <a:lstStyle>
            <a:lvl1pPr marL="0" indent="0">
              <a:buNone/>
              <a:defRPr sz="2667"/>
            </a:lvl1pPr>
            <a:lvl2pPr marL="380985" indent="0">
              <a:buNone/>
              <a:defRPr sz="2333"/>
            </a:lvl2pPr>
            <a:lvl3pPr marL="761970" indent="0">
              <a:buNone/>
              <a:defRPr sz="2000"/>
            </a:lvl3pPr>
            <a:lvl4pPr marL="1142954" indent="0">
              <a:buNone/>
              <a:defRPr sz="1667"/>
            </a:lvl4pPr>
            <a:lvl5pPr marL="1523939" indent="0">
              <a:buNone/>
              <a:defRPr sz="1667"/>
            </a:lvl5pPr>
            <a:lvl6pPr marL="1904924" indent="0">
              <a:buNone/>
              <a:defRPr sz="1667"/>
            </a:lvl6pPr>
            <a:lvl7pPr marL="2285909" indent="0">
              <a:buNone/>
              <a:defRPr sz="1667"/>
            </a:lvl7pPr>
            <a:lvl8pPr marL="2666893" indent="0">
              <a:buNone/>
              <a:defRPr sz="1667"/>
            </a:lvl8pPr>
            <a:lvl9pPr marL="3047878" indent="0">
              <a:buNone/>
              <a:defRPr sz="1667"/>
            </a:lvl9pPr>
          </a:lstStyle>
          <a:p>
            <a:pPr lvl="0"/>
            <a:endParaRPr lang="cs-CZ" noProof="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167"/>
            </a:lvl1pPr>
            <a:lvl2pPr marL="380985" indent="0">
              <a:buNone/>
              <a:defRPr sz="1000"/>
            </a:lvl2pPr>
            <a:lvl3pPr marL="761970" indent="0">
              <a:buNone/>
              <a:defRPr sz="833"/>
            </a:lvl3pPr>
            <a:lvl4pPr marL="1142954" indent="0">
              <a:buNone/>
              <a:defRPr sz="750"/>
            </a:lvl4pPr>
            <a:lvl5pPr marL="1523939" indent="0">
              <a:buNone/>
              <a:defRPr sz="750"/>
            </a:lvl5pPr>
            <a:lvl6pPr marL="1904924" indent="0">
              <a:buNone/>
              <a:defRPr sz="750"/>
            </a:lvl6pPr>
            <a:lvl7pPr marL="2285909" indent="0">
              <a:buNone/>
              <a:defRPr sz="750"/>
            </a:lvl7pPr>
            <a:lvl8pPr marL="2666893" indent="0">
              <a:buNone/>
              <a:defRPr sz="750"/>
            </a:lvl8pPr>
            <a:lvl9pPr marL="3047878" indent="0">
              <a:buNone/>
              <a:defRPr sz="750"/>
            </a:lvl9pPr>
          </a:lstStyle>
          <a:p>
            <a:pPr lvl="0"/>
            <a:r>
              <a:rPr lang="cs-CZ" dirty="0"/>
              <a:t>Kliknutím lze upravit styly předlohy textu.</a:t>
            </a:r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CA52DF-66C9-4F47-86CF-D7E7AA0B1F18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899592" y="5476875"/>
            <a:ext cx="2895600" cy="238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| PV204 In-Memory Malware Analysis</a:t>
            </a:r>
            <a:endParaRPr lang="cs-CZ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tif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tif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A64A101-F6A4-D84B-BA88-73FDB0C14074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5470037"/>
            <a:ext cx="9144000" cy="240531"/>
          </a:xfrm>
          <a:prstGeom prst="rect">
            <a:avLst/>
          </a:prstGeom>
        </p:spPr>
      </p:pic>
      <p:sp>
        <p:nvSpPr>
          <p:cNvPr id="1027" name="Zástupný symbol pro nadpis 1"/>
          <p:cNvSpPr>
            <a:spLocks noGrp="1"/>
          </p:cNvSpPr>
          <p:nvPr>
            <p:ph type="title"/>
          </p:nvPr>
        </p:nvSpPr>
        <p:spPr bwMode="auto">
          <a:xfrm>
            <a:off x="503238" y="757267"/>
            <a:ext cx="8229600" cy="660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dirty="0"/>
              <a:t>Kliknutím lze upravit styl</a:t>
            </a:r>
          </a:p>
        </p:txBody>
      </p:sp>
      <p:sp>
        <p:nvSpPr>
          <p:cNvPr id="1028" name="Zástupný symbol pro text 2"/>
          <p:cNvSpPr>
            <a:spLocks noGrp="1"/>
          </p:cNvSpPr>
          <p:nvPr>
            <p:ph type="body" idx="1"/>
          </p:nvPr>
        </p:nvSpPr>
        <p:spPr bwMode="auto">
          <a:xfrm>
            <a:off x="503238" y="1559721"/>
            <a:ext cx="8229600" cy="3458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8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503240" y="5478198"/>
            <a:ext cx="396875" cy="236802"/>
          </a:xfrm>
          <a:prstGeom prst="rect">
            <a:avLst/>
          </a:prstGeom>
        </p:spPr>
        <p:txBody>
          <a:bodyPr lIns="0" tIns="0" rIns="0" anchor="ctr" anchorCtr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50" b="1" smtClean="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7EC21CA0-2CA7-47F4-B597-FCA32B78883B}" type="slidenum">
              <a:rPr lang="cs-CZ" smtClean="0"/>
              <a:pPr>
                <a:defRPr/>
              </a:pPr>
              <a:t>‹#›</a:t>
            </a:fld>
            <a:endParaRPr lang="cs-CZ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5691867-2245-D54B-BB54-79151B207FC5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54214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3" r:id="rId11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67" b="1" kern="1200">
          <a:solidFill>
            <a:srgbClr val="1E4485"/>
          </a:solidFill>
          <a:latin typeface="+mj-lt"/>
          <a:ea typeface="Roboto" panose="02000000000000000000" pitchFamily="2" charset="0"/>
          <a:cs typeface="Calibri" panose="020F050202020403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333" b="1">
          <a:solidFill>
            <a:srgbClr val="1E4485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333" b="1">
          <a:solidFill>
            <a:srgbClr val="1E4485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333" b="1">
          <a:solidFill>
            <a:srgbClr val="1E4485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333" b="1">
          <a:solidFill>
            <a:srgbClr val="1E4485"/>
          </a:solidFill>
          <a:latin typeface="Arial" charset="0"/>
        </a:defRPr>
      </a:lvl5pPr>
      <a:lvl6pPr marL="380985" algn="l" rtl="0" fontAlgn="base">
        <a:spcBef>
          <a:spcPct val="0"/>
        </a:spcBef>
        <a:spcAft>
          <a:spcPct val="0"/>
        </a:spcAft>
        <a:defRPr sz="2333" b="1">
          <a:solidFill>
            <a:srgbClr val="1E4485"/>
          </a:solidFill>
          <a:latin typeface="Arial" charset="0"/>
        </a:defRPr>
      </a:lvl6pPr>
      <a:lvl7pPr marL="761970" algn="l" rtl="0" fontAlgn="base">
        <a:spcBef>
          <a:spcPct val="0"/>
        </a:spcBef>
        <a:spcAft>
          <a:spcPct val="0"/>
        </a:spcAft>
        <a:defRPr sz="2333" b="1">
          <a:solidFill>
            <a:srgbClr val="1E4485"/>
          </a:solidFill>
          <a:latin typeface="Arial" charset="0"/>
        </a:defRPr>
      </a:lvl7pPr>
      <a:lvl8pPr marL="1142954" algn="l" rtl="0" fontAlgn="base">
        <a:spcBef>
          <a:spcPct val="0"/>
        </a:spcBef>
        <a:spcAft>
          <a:spcPct val="0"/>
        </a:spcAft>
        <a:defRPr sz="2333" b="1">
          <a:solidFill>
            <a:srgbClr val="1E4485"/>
          </a:solidFill>
          <a:latin typeface="Arial" charset="0"/>
        </a:defRPr>
      </a:lvl8pPr>
      <a:lvl9pPr marL="1523939" algn="l" rtl="0" fontAlgn="base">
        <a:spcBef>
          <a:spcPct val="0"/>
        </a:spcBef>
        <a:spcAft>
          <a:spcPct val="0"/>
        </a:spcAft>
        <a:defRPr sz="2333" b="1">
          <a:solidFill>
            <a:srgbClr val="1E4485"/>
          </a:solidFill>
          <a:latin typeface="Arial" charset="0"/>
        </a:defRPr>
      </a:lvl9pPr>
    </p:titleStyle>
    <p:bodyStyle>
      <a:lvl1pPr marL="285739" indent="-285739" algn="l" rtl="0" eaLnBrk="0" fontAlgn="base" hangingPunct="0">
        <a:spcBef>
          <a:spcPct val="20000"/>
        </a:spcBef>
        <a:spcAft>
          <a:spcPct val="0"/>
        </a:spcAft>
        <a:buClr>
          <a:srgbClr val="1E4485"/>
        </a:buClr>
        <a:buSzPct val="100000"/>
        <a:buFont typeface="Arial" charset="0"/>
        <a:buChar char="•"/>
        <a:defRPr sz="2250" kern="1200">
          <a:solidFill>
            <a:schemeClr val="tx1"/>
          </a:solidFill>
          <a:latin typeface="+mn-lt"/>
          <a:ea typeface="Roboto" panose="02000000000000000000" pitchFamily="2" charset="0"/>
          <a:cs typeface="Calibri" panose="020F0502020204030204" pitchFamily="34" charset="0"/>
        </a:defRPr>
      </a:lvl1pPr>
      <a:lvl2pPr marL="523854" indent="-222241" algn="l" rtl="0" eaLnBrk="0" fontAlgn="base" hangingPunct="0">
        <a:spcBef>
          <a:spcPct val="20000"/>
        </a:spcBef>
        <a:spcAft>
          <a:spcPct val="0"/>
        </a:spcAft>
        <a:buSzPct val="100000"/>
        <a:buFont typeface="Arial" pitchFamily="34" charset="0"/>
        <a:buChar char="–"/>
        <a:defRPr sz="1917" kern="1200">
          <a:solidFill>
            <a:schemeClr val="tx1"/>
          </a:solidFill>
          <a:latin typeface="+mn-lt"/>
          <a:ea typeface="Roboto" panose="02000000000000000000" pitchFamily="2" charset="0"/>
          <a:cs typeface="Calibri" panose="020F0502020204030204" pitchFamily="34" charset="0"/>
        </a:defRPr>
      </a:lvl2pPr>
      <a:lvl3pPr marL="825467" indent="-230178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917" kern="1200">
          <a:solidFill>
            <a:schemeClr val="tx1"/>
          </a:solidFill>
          <a:latin typeface="+mn-lt"/>
          <a:ea typeface="Roboto" panose="02000000000000000000" pitchFamily="2" charset="0"/>
          <a:cs typeface="Calibri" panose="020F0502020204030204" pitchFamily="34" charset="0"/>
        </a:defRPr>
      </a:lvl3pPr>
      <a:lvl4pPr marL="1119143" indent="-222241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917" kern="1200">
          <a:solidFill>
            <a:schemeClr val="tx1"/>
          </a:solidFill>
          <a:latin typeface="+mn-lt"/>
          <a:ea typeface="Roboto" panose="02000000000000000000" pitchFamily="2" charset="0"/>
          <a:cs typeface="Calibri" panose="020F0502020204030204" pitchFamily="34" charset="0"/>
        </a:defRPr>
      </a:lvl4pPr>
      <a:lvl5pPr marL="1420756" indent="-222241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917" kern="1200">
          <a:solidFill>
            <a:schemeClr val="tx1"/>
          </a:solidFill>
          <a:latin typeface="+mn-lt"/>
          <a:ea typeface="Roboto" panose="02000000000000000000" pitchFamily="2" charset="0"/>
          <a:cs typeface="Calibri" panose="020F0502020204030204" pitchFamily="34" charset="0"/>
        </a:defRPr>
      </a:lvl5pPr>
      <a:lvl6pPr marL="2095416" indent="-190492" algn="l" defTabSz="761970" rtl="0" eaLnBrk="1" latinLnBrk="0" hangingPunct="1">
        <a:spcBef>
          <a:spcPct val="20000"/>
        </a:spcBef>
        <a:buFont typeface="Arial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spcBef>
          <a:spcPct val="20000"/>
        </a:spcBef>
        <a:buFont typeface="Arial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spcBef>
          <a:spcPct val="20000"/>
        </a:spcBef>
        <a:buFont typeface="Arial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spcBef>
          <a:spcPct val="20000"/>
        </a:spcBef>
        <a:buFont typeface="Arial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9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volatilityfoundation/volatility/wiki/Memory-Samples" TargetMode="External"/><Relationship Id="rId7" Type="http://schemas.openxmlformats.org/officeDocument/2006/relationships/hyperlink" Target="https://www.malware-traffic-analysis.net/" TargetMode="External"/><Relationship Id="rId2" Type="http://schemas.openxmlformats.org/officeDocument/2006/relationships/hyperlink" Target="https://dior.ics.muni.cz/~valor/pv204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contagiodump.blogspot.com/" TargetMode="External"/><Relationship Id="rId5" Type="http://schemas.openxmlformats.org/officeDocument/2006/relationships/hyperlink" Target="https://remnux.org/" TargetMode="External"/><Relationship Id="rId4" Type="http://schemas.openxmlformats.org/officeDocument/2006/relationships/hyperlink" Target="http://beginners.re/RE_for_beginners-en.pdf" TargetMode="Externa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volatilityfoundation/volatility/wiki/Memory-Samples" TargetMode="External"/><Relationship Id="rId7" Type="http://schemas.openxmlformats.org/officeDocument/2006/relationships/hyperlink" Target="https://www.malware-traffic-analysis.net/" TargetMode="External"/><Relationship Id="rId2" Type="http://schemas.openxmlformats.org/officeDocument/2006/relationships/hyperlink" Target="https://dior.ics.muni.cz/~valor/pv204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contagiodump.blogspot.com/" TargetMode="External"/><Relationship Id="rId5" Type="http://schemas.openxmlformats.org/officeDocument/2006/relationships/hyperlink" Target="https://remnux.org/" TargetMode="External"/><Relationship Id="rId4" Type="http://schemas.openxmlformats.org/officeDocument/2006/relationships/hyperlink" Target="http://beginners.re/RE_for_beginners-en.pdf" TargetMode="Externa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Nadpis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altLang="en-US" sz="2800" dirty="0">
                <a:ea typeface="Roboto" panose="02000000000000000000" pitchFamily="2" charset="0"/>
              </a:rPr>
              <a:t>PV204 Security technologies</a:t>
            </a:r>
            <a:endParaRPr lang="cs-CZ" sz="2800" dirty="0">
              <a:ea typeface="Roboto" panose="02000000000000000000" pitchFamily="2" charset="0"/>
            </a:endParaRPr>
          </a:p>
        </p:txBody>
      </p:sp>
      <p:sp>
        <p:nvSpPr>
          <p:cNvPr id="3075" name="Podnadpis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ea typeface="Roboto" panose="02000000000000000000" pitchFamily="2" charset="0"/>
              </a:rPr>
              <a:t>In-Memory Malware</a:t>
            </a:r>
            <a:r>
              <a:rPr lang="cs-CZ" sz="2800" dirty="0">
                <a:ea typeface="Roboto" panose="02000000000000000000" pitchFamily="2" charset="0"/>
              </a:rPr>
              <a:t> Analysis</a:t>
            </a:r>
            <a:endParaRPr lang="en-GB" sz="2800" dirty="0">
              <a:ea typeface="Roboto" panose="02000000000000000000" pitchFamily="2" charset="0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016F19F-FA30-3A4A-A3EB-B9E8C65FE141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en-US" b="1" dirty="0"/>
              <a:t>Václav</a:t>
            </a:r>
            <a:r>
              <a:rPr lang="cs-CZ" b="1" dirty="0"/>
              <a:t> Lorenc</a:t>
            </a:r>
            <a:endParaRPr lang="en-US" b="1" dirty="0"/>
          </a:p>
          <a:p>
            <a:r>
              <a:rPr lang="en-US" sz="1100" dirty="0"/>
              <a:t>Principal Security Engineer, Here Technologies</a:t>
            </a:r>
            <a:endParaRPr lang="en-CZ" sz="11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x86/x64 Memory organization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Physical memory</a:t>
            </a:r>
          </a:p>
          <a:p>
            <a:pPr lvl="1"/>
            <a:r>
              <a:rPr lang="en-US" dirty="0"/>
              <a:t>RAM; what we really have installed</a:t>
            </a:r>
          </a:p>
          <a:p>
            <a:r>
              <a:rPr lang="en-US" dirty="0"/>
              <a:t>Virtual memory</a:t>
            </a:r>
          </a:p>
          <a:p>
            <a:pPr lvl="1"/>
            <a:r>
              <a:rPr lang="en-US" dirty="0"/>
              <a:t>Separation of logical process memory from the physical</a:t>
            </a:r>
          </a:p>
          <a:p>
            <a:pPr lvl="1"/>
            <a:r>
              <a:rPr lang="en-US" dirty="0"/>
              <a:t>Logical address space &gt; physical (e.g., swap)</a:t>
            </a:r>
          </a:p>
          <a:p>
            <a:pPr lvl="1"/>
            <a:r>
              <a:rPr lang="en-US" dirty="0"/>
              <a:t>Address space shared by several processes, yet separated</a:t>
            </a:r>
          </a:p>
          <a:p>
            <a:r>
              <a:rPr lang="en-US" dirty="0"/>
              <a:t>Paging vs. Segmentation</a:t>
            </a:r>
          </a:p>
          <a:p>
            <a:pPr lvl="1"/>
            <a:r>
              <a:rPr lang="en-US" dirty="0"/>
              <a:t>Possible memory organization approaches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3F72F7E-A92E-4996-87A8-9530E00B3D3A}" type="slidenum">
              <a:rPr lang="cs-CZ" smtClean="0"/>
              <a:pPr>
                <a:defRPr/>
              </a:pPr>
              <a:t>10</a:t>
            </a:fld>
            <a:endParaRPr lang="cs-CZ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899592" y="5476875"/>
            <a:ext cx="2895600" cy="238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| PV204 In-Memory Malware Analysis</a:t>
            </a:r>
            <a:endParaRPr lang="cs-CZ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ontent Placeholder 7"/>
          <p:cNvGraphicFramePr>
            <a:graphicFrameLocks noGrp="1"/>
          </p:cNvGraphicFramePr>
          <p:nvPr>
            <p:ph idx="1"/>
          </p:nvPr>
        </p:nvGraphicFramePr>
        <p:xfrm>
          <a:off x="1181365" y="397229"/>
          <a:ext cx="6858000" cy="12977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302060" y="1417342"/>
            <a:ext cx="6630313" cy="3988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B35A545-624B-40D2-AFF6-9618F12C24F0}" type="slidenum">
              <a:rPr lang="cs-CZ" smtClean="0"/>
              <a:pPr>
                <a:defRPr/>
              </a:pPr>
              <a:t>11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99592" y="5476875"/>
            <a:ext cx="2895600" cy="238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| PV204 In-Memory Malware Analysis</a:t>
            </a:r>
            <a:endParaRPr lang="cs-CZ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B35A545-624B-40D2-AFF6-9618F12C24F0}" type="slidenum">
              <a:rPr lang="cs-CZ" smtClean="0"/>
              <a:pPr>
                <a:defRPr/>
              </a:pPr>
              <a:t>12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99592" y="5476875"/>
            <a:ext cx="2895600" cy="238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| PV204 In-Memory Malware Analysis</a:t>
            </a:r>
            <a:endParaRPr lang="cs-CZ" dirty="0"/>
          </a:p>
        </p:txBody>
      </p:sp>
      <p:pic>
        <p:nvPicPr>
          <p:cNvPr id="1026" name="Picture 2" descr="Windows 32 bit address spac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938" y="744277"/>
            <a:ext cx="4665431" cy="4417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07504" y="4919274"/>
            <a:ext cx="2520280" cy="400110"/>
          </a:xfrm>
          <a:prstGeom prst="rect">
            <a:avLst/>
          </a:prstGeom>
          <a:solidFill>
            <a:schemeClr val="tx2">
              <a:lumMod val="20000"/>
              <a:lumOff val="80000"/>
              <a:alpha val="6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+mn-lt"/>
              </a:rPr>
              <a:t>Win32 Address Space</a:t>
            </a:r>
          </a:p>
        </p:txBody>
      </p:sp>
    </p:spTree>
    <p:extLst>
      <p:ext uri="{BB962C8B-B14F-4D97-AF65-F5344CB8AC3E}">
        <p14:creationId xmlns:p14="http://schemas.microsoft.com/office/powerpoint/2010/main" val="24729179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B35A545-624B-40D2-AFF6-9618F12C24F0}" type="slidenum">
              <a:rPr lang="cs-CZ" smtClean="0"/>
              <a:pPr>
                <a:defRPr/>
              </a:pPr>
              <a:t>13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99592" y="5476875"/>
            <a:ext cx="2895600" cy="238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| PV204 In-Memory Malware Analysis</a:t>
            </a:r>
            <a:endParaRPr lang="cs-CZ" dirty="0"/>
          </a:p>
        </p:txBody>
      </p:sp>
      <p:pic>
        <p:nvPicPr>
          <p:cNvPr id="2050" name="Picture 2" descr="Linux 32 bit address spac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1707" y="697260"/>
            <a:ext cx="6264568" cy="4484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07504" y="4929014"/>
            <a:ext cx="2520280" cy="400110"/>
          </a:xfrm>
          <a:prstGeom prst="rect">
            <a:avLst/>
          </a:prstGeom>
          <a:solidFill>
            <a:schemeClr val="tx2">
              <a:lumMod val="20000"/>
              <a:lumOff val="80000"/>
              <a:alpha val="6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+mn-lt"/>
              </a:rPr>
              <a:t>Linux Address Space</a:t>
            </a:r>
          </a:p>
        </p:txBody>
      </p:sp>
    </p:spTree>
    <p:extLst>
      <p:ext uri="{BB962C8B-B14F-4D97-AF65-F5344CB8AC3E}">
        <p14:creationId xmlns:p14="http://schemas.microsoft.com/office/powerpoint/2010/main" val="12937438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06D1F8-8329-314D-8104-3CCAFF6FD99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B35A545-624B-40D2-AFF6-9618F12C24F0}" type="slidenum">
              <a:rPr lang="cs-CZ" smtClean="0"/>
              <a:pPr>
                <a:defRPr/>
              </a:pPr>
              <a:t>14</a:t>
            </a:fld>
            <a:endParaRPr lang="cs-CZ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B3128D-D6D1-7549-ADF6-5726890E82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99592" y="5476875"/>
            <a:ext cx="2895600" cy="238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| PV204 In-Memory Malware Analysis</a:t>
            </a:r>
            <a:endParaRPr lang="cs-CZ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9CB7F77-4E99-3F4B-91AA-726168FD4E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1694" y="523807"/>
            <a:ext cx="5520613" cy="4853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0152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354A88-E7ED-6E4E-986F-CDB8878D24B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B35A545-624B-40D2-AFF6-9618F12C24F0}" type="slidenum">
              <a:rPr lang="cs-CZ" smtClean="0"/>
              <a:pPr>
                <a:defRPr/>
              </a:pPr>
              <a:t>15</a:t>
            </a:fld>
            <a:endParaRPr lang="cs-CZ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07519B-25A2-8246-87A3-FAEF0A9358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99592" y="5476875"/>
            <a:ext cx="2895600" cy="238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| PV204 In-Memory Malware Analysis</a:t>
            </a:r>
            <a:endParaRPr lang="cs-CZ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199B00B-BA6C-7940-8B26-38981534DD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1727" y="820940"/>
            <a:ext cx="4920547" cy="4073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5553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dirty="0"/>
              <a:t>Operating System Data Structures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the OS knows about processes, files, …?</a:t>
            </a:r>
          </a:p>
          <a:p>
            <a:pPr lvl="1"/>
            <a:r>
              <a:rPr lang="en-US" dirty="0"/>
              <a:t>A lot of ‘metadata’ for important data</a:t>
            </a:r>
          </a:p>
          <a:p>
            <a:pPr lvl="1"/>
            <a:r>
              <a:rPr lang="en-US" dirty="0"/>
              <a:t>Based on C/C++ data structures (see MSDN documentation)</a:t>
            </a:r>
          </a:p>
          <a:p>
            <a:r>
              <a:rPr lang="en-US" dirty="0"/>
              <a:t>(Double-)linked list</a:t>
            </a:r>
          </a:p>
          <a:p>
            <a:pPr lvl="1"/>
            <a:r>
              <a:rPr lang="en-US" dirty="0"/>
              <a:t>Another common data structure (not only in OS)</a:t>
            </a:r>
          </a:p>
          <a:p>
            <a:pPr lvl="1"/>
            <a:r>
              <a:rPr lang="en-US" dirty="0"/>
              <a:t>Method for implementing lists in computer memory</a:t>
            </a:r>
          </a:p>
          <a:p>
            <a:r>
              <a:rPr lang="en-US" dirty="0"/>
              <a:t>Direct Kernel Object Manipulation (DKOM)</a:t>
            </a:r>
          </a:p>
          <a:p>
            <a:pPr lvl="1"/>
            <a:r>
              <a:rPr lang="en-US" dirty="0"/>
              <a:t>Used for manipulating the structures to hide malicious stuff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B35A545-624B-40D2-AFF6-9618F12C24F0}" type="slidenum">
              <a:rPr lang="cs-CZ" smtClean="0"/>
              <a:pPr>
                <a:defRPr/>
              </a:pPr>
              <a:t>16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99592" y="5476875"/>
            <a:ext cx="2895600" cy="238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| PV204 In-Memory Malware Analysis</a:t>
            </a:r>
            <a:endParaRPr lang="cs-CZ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Double Linked Lists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B35A545-624B-40D2-AFF6-9618F12C24F0}" type="slidenum">
              <a:rPr lang="cs-CZ" smtClean="0"/>
              <a:pPr>
                <a:defRPr/>
              </a:pPr>
              <a:t>17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99592" y="5476875"/>
            <a:ext cx="2895600" cy="238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| PV204 In-Memory Malware Analysis</a:t>
            </a:r>
            <a:endParaRPr lang="cs-CZ" dirty="0"/>
          </a:p>
        </p:txBody>
      </p:sp>
      <p:pic>
        <p:nvPicPr>
          <p:cNvPr id="1026" name="Picture 2" descr="http://www.catch22.net/img/editor1712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635" y="1559721"/>
            <a:ext cx="6611856" cy="1897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30992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DKOM – Direct Kernel Object Manipulation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Dozens of various (double-)linked lists in Windows</a:t>
            </a:r>
          </a:p>
          <a:p>
            <a:pPr lvl="1"/>
            <a:r>
              <a:rPr lang="en-US" sz="1667" dirty="0"/>
              <a:t>Maintained by kernel</a:t>
            </a:r>
          </a:p>
          <a:p>
            <a:pPr lvl="1"/>
            <a:r>
              <a:rPr lang="en-US" sz="1667" dirty="0"/>
              <a:t>Processes, threads, opened files, memory allocations, …</a:t>
            </a:r>
          </a:p>
          <a:p>
            <a:r>
              <a:rPr lang="en-US" sz="2000" dirty="0"/>
              <a:t>DKOM is used by rootkits</a:t>
            </a:r>
          </a:p>
          <a:p>
            <a:pPr lvl="1"/>
            <a:r>
              <a:rPr lang="en-US" sz="1667" dirty="0"/>
              <a:t>Hiding from the sight of the user</a:t>
            </a:r>
          </a:p>
          <a:p>
            <a:r>
              <a:rPr lang="en-US" sz="2000" dirty="0"/>
              <a:t>Rootkit paradox</a:t>
            </a:r>
          </a:p>
          <a:p>
            <a:pPr lvl="1"/>
            <a:r>
              <a:rPr lang="en-US" sz="1667" dirty="0"/>
              <a:t>Rootkits need to run on the system</a:t>
            </a:r>
          </a:p>
          <a:p>
            <a:pPr lvl="1"/>
            <a:r>
              <a:rPr lang="en-US" sz="1667" dirty="0"/>
              <a:t>… and need to remain hidden at the same time</a:t>
            </a:r>
          </a:p>
          <a:p>
            <a:r>
              <a:rPr lang="en-US" sz="2000" dirty="0"/>
              <a:t>Memory analysis can help to discover DKOM</a:t>
            </a:r>
            <a:endParaRPr lang="en-US" dirty="0"/>
          </a:p>
          <a:p>
            <a:pPr lvl="1"/>
            <a:r>
              <a:rPr lang="en-US" sz="1667" dirty="0"/>
              <a:t>Anti-analysis techniques are known as well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B35A545-624B-40D2-AFF6-9618F12C24F0}" type="slidenum">
              <a:rPr lang="cs-CZ" smtClean="0"/>
              <a:pPr>
                <a:defRPr/>
              </a:pPr>
              <a:t>18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99592" y="5476875"/>
            <a:ext cx="2895600" cy="238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| PV204 In-Memory Malware Analysis</a:t>
            </a:r>
            <a:endParaRPr lang="cs-CZ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cfile3.uf.tistory.com/image/1216E3284C2755D7038CB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689094"/>
            <a:ext cx="7620000" cy="462867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600" y="1057300"/>
            <a:ext cx="2250508" cy="1380153"/>
          </a:xfrm>
          <a:solidFill>
            <a:schemeClr val="tx2">
              <a:lumMod val="20000"/>
              <a:lumOff val="80000"/>
              <a:alpha val="79000"/>
            </a:schemeClr>
          </a:solidFill>
        </p:spPr>
        <p:txBody>
          <a:bodyPr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Windows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Process Structures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B35A545-624B-40D2-AFF6-9618F12C24F0}" type="slidenum">
              <a:rPr lang="cs-CZ" smtClean="0"/>
              <a:pPr>
                <a:defRPr/>
              </a:pPr>
              <a:t>19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99592" y="5476875"/>
            <a:ext cx="2895600" cy="238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| PV204 In-Memory Malware Analysis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976334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8DDCA395-6B7B-6941-E4B9-CEBEFB5A2F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238" y="757267"/>
            <a:ext cx="8229600" cy="66007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EC015D5-2F79-2F41-9D79-FF08802778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03238" y="1591418"/>
            <a:ext cx="8229600" cy="3394710"/>
          </a:xfrm>
          <a:prstGeom prst="rect">
            <a:avLst/>
          </a:prstGeom>
          <a:noFill/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DE289B-67E6-F443-AA60-48C3F93EEB6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503240" y="5478198"/>
            <a:ext cx="396875" cy="236802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0B35A545-624B-40D2-AFF6-9618F12C24F0}" type="slidenum">
              <a:rPr lang="cs-CZ" smtClean="0"/>
              <a:pPr>
                <a:spcAft>
                  <a:spcPts val="600"/>
                </a:spcAft>
                <a:defRPr/>
              </a:pPr>
              <a:t>2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180E92-454B-8B48-9720-90E7321FE4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99592" y="5476875"/>
            <a:ext cx="2895600" cy="238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| PV204 In-Memory Malware Analysis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894981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Interesting OS Structures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Suspicious Memory Pages</a:t>
            </a:r>
          </a:p>
          <a:p>
            <a:r>
              <a:rPr lang="en-US" dirty="0"/>
              <a:t>Processes</a:t>
            </a:r>
          </a:p>
          <a:p>
            <a:r>
              <a:rPr lang="en-US" dirty="0"/>
              <a:t>Threads</a:t>
            </a:r>
          </a:p>
          <a:p>
            <a:r>
              <a:rPr lang="en-US" dirty="0"/>
              <a:t>Sockets (Connections)</a:t>
            </a:r>
          </a:p>
          <a:p>
            <a:r>
              <a:rPr lang="en-US" dirty="0"/>
              <a:t>Handles (Files)</a:t>
            </a:r>
          </a:p>
          <a:p>
            <a:r>
              <a:rPr lang="en-US" dirty="0"/>
              <a:t>Recently executed binaries</a:t>
            </a:r>
          </a:p>
          <a:p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67E8602-C6D9-794F-87F3-D9BEC1FB7D5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Modules/Libraries</a:t>
            </a:r>
          </a:p>
          <a:p>
            <a:r>
              <a:rPr lang="en-US" dirty="0"/>
              <a:t>Mutexes</a:t>
            </a:r>
          </a:p>
          <a:p>
            <a:r>
              <a:rPr lang="en-US" dirty="0"/>
              <a:t>LSA (Local Security Authority)</a:t>
            </a:r>
          </a:p>
          <a:p>
            <a:r>
              <a:rPr lang="en-US" dirty="0"/>
              <a:t>Registry</a:t>
            </a:r>
          </a:p>
          <a:p>
            <a:r>
              <a:rPr lang="en-US" dirty="0"/>
              <a:t>…</a:t>
            </a:r>
          </a:p>
          <a:p>
            <a:r>
              <a:rPr lang="en-US" dirty="0"/>
              <a:t>Files</a:t>
            </a:r>
          </a:p>
          <a:p>
            <a:r>
              <a:rPr lang="en-US" dirty="0"/>
              <a:t>Caches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B35A545-624B-40D2-AFF6-9618F12C24F0}" type="slidenum">
              <a:rPr lang="cs-CZ" smtClean="0"/>
              <a:pPr>
                <a:defRPr/>
              </a:pPr>
              <a:t>20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/>
              <a:t>| PV204 In-Memory Malware Analysis</a:t>
            </a:r>
            <a:endParaRPr lang="cs-CZ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Memory Pages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Various ‘flags’</a:t>
            </a:r>
          </a:p>
          <a:p>
            <a:pPr lvl="1"/>
            <a:r>
              <a:rPr lang="en-US" dirty="0"/>
              <a:t>Read/write/executable pages</a:t>
            </a:r>
          </a:p>
          <a:p>
            <a:pPr lvl="1"/>
            <a:r>
              <a:rPr lang="en-US" dirty="0"/>
              <a:t>Helping OS to organize memory efficiently</a:t>
            </a:r>
          </a:p>
          <a:p>
            <a:r>
              <a:rPr lang="en-US" dirty="0"/>
              <a:t>Executable + Writable pages</a:t>
            </a:r>
          </a:p>
          <a:p>
            <a:pPr lvl="1"/>
            <a:r>
              <a:rPr lang="en-US" dirty="0"/>
              <a:t>Why is it bad?</a:t>
            </a:r>
          </a:p>
          <a:p>
            <a:r>
              <a:rPr lang="en-US" b="1" dirty="0"/>
              <a:t>Process Injection Technique(s)</a:t>
            </a:r>
          </a:p>
          <a:p>
            <a:pPr lvl="1"/>
            <a:r>
              <a:rPr lang="en-US" dirty="0"/>
              <a:t>Allocating a memory that can be modified (unpacked, decoded, decrypted) and executed.</a:t>
            </a:r>
          </a:p>
          <a:p>
            <a:pPr lvl="1"/>
            <a:r>
              <a:rPr lang="en-US" dirty="0"/>
              <a:t>Used by legitimate processes too (Windows OLE)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B35A545-624B-40D2-AFF6-9618F12C24F0}" type="slidenum">
              <a:rPr lang="cs-CZ" smtClean="0"/>
              <a:pPr>
                <a:defRPr/>
              </a:pPr>
              <a:t>21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99592" y="5476875"/>
            <a:ext cx="2895600" cy="238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| PV204 In-Memory Malware Analysis</a:t>
            </a:r>
            <a:endParaRPr lang="cs-CZ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1607" y="817273"/>
            <a:ext cx="3030595" cy="960107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/>
          <a:p>
            <a:pPr marL="97892"/>
            <a:r>
              <a:rPr lang="en-US" dirty="0">
                <a:solidFill>
                  <a:schemeClr val="tx1"/>
                </a:solidFill>
              </a:rPr>
              <a:t>DLL/Process Injection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B35A545-624B-40D2-AFF6-9618F12C24F0}" type="slidenum">
              <a:rPr lang="cs-CZ" smtClean="0"/>
              <a:pPr>
                <a:defRPr/>
              </a:pPr>
              <a:t>22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99592" y="5476875"/>
            <a:ext cx="2895600" cy="238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| PV204 In-Memory Malware Analysis</a:t>
            </a:r>
            <a:endParaRPr lang="cs-CZ" dirty="0"/>
          </a:p>
        </p:txBody>
      </p:sp>
      <p:pic>
        <p:nvPicPr>
          <p:cNvPr id="3074" name="Picture 2" descr="http://1.bp.blogspot.com/-NQx0mo7wOnw/UOr00ZmbtXI/AAAAAAAABag/oGjHH1YlttM/s1600/DLL%2BInjection-Function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50719" y="517242"/>
            <a:ext cx="3781688" cy="4893949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031607" y="1897396"/>
            <a:ext cx="30003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n-lt"/>
                <a:ea typeface="Roboto" panose="02000000000000000000" pitchFamily="2" charset="0"/>
              </a:rPr>
              <a:t>So that Internet Explorer behaves like a malicious process…</a:t>
            </a:r>
          </a:p>
        </p:txBody>
      </p:sp>
    </p:spTree>
    <p:extLst>
      <p:ext uri="{BB962C8B-B14F-4D97-AF65-F5344CB8AC3E}">
        <p14:creationId xmlns:p14="http://schemas.microsoft.com/office/powerpoint/2010/main" val="36633499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3A900B-0CCD-0440-8C48-391F99B4A28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B35A545-624B-40D2-AFF6-9618F12C24F0}" type="slidenum">
              <a:rPr lang="cs-CZ" smtClean="0"/>
              <a:pPr>
                <a:defRPr/>
              </a:pPr>
              <a:t>23</a:t>
            </a:fld>
            <a:endParaRPr lang="cs-CZ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6D8269-A751-3E44-8D54-F5109652AA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99592" y="5476875"/>
            <a:ext cx="2895600" cy="238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| PV204 In-Memory Malware Analysis</a:t>
            </a:r>
            <a:endParaRPr lang="cs-CZ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49793AB-FF66-B946-BC0B-92979D2B56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1649" y="757269"/>
            <a:ext cx="6591098" cy="4367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0201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Small business cyber security: An essential guide">
            <a:extLst>
              <a:ext uri="{FF2B5EF4-FFF2-40B4-BE49-F238E27FC236}">
                <a16:creationId xmlns:a16="http://schemas.microsoft.com/office/drawing/2014/main" id="{01616D04-DAC9-A047-BB68-C952370D9B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20000"/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49" b="9524"/>
          <a:stretch/>
        </p:blipFill>
        <p:spPr bwMode="auto">
          <a:xfrm>
            <a:off x="0" y="517524"/>
            <a:ext cx="9144000" cy="4959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9"/>
            <a:ext cx="7772400" cy="1135063"/>
          </a:xfrm>
        </p:spPr>
        <p:txBody>
          <a:bodyPr wrap="square" anchor="ctr">
            <a:normAutofit/>
          </a:bodyPr>
          <a:lstStyle/>
          <a:p>
            <a:r>
              <a:rPr lang="en-US"/>
              <a:t>And now something completely…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>
          <a:xfrm>
            <a:off x="722313" y="2197429"/>
            <a:ext cx="7772400" cy="1250156"/>
          </a:xfrm>
        </p:spPr>
        <p:txBody>
          <a:bodyPr wrap="square" anchor="b">
            <a:normAutofit/>
          </a:bodyPr>
          <a:lstStyle/>
          <a:p>
            <a:pPr>
              <a:buNone/>
            </a:pPr>
            <a:r>
              <a:rPr lang="en-US" b="1" dirty="0"/>
              <a:t>PRACTICAL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503240" y="5478198"/>
            <a:ext cx="396875" cy="236802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0B35A545-624B-40D2-AFF6-9618F12C24F0}" type="slidenum">
              <a:rPr lang="cs-CZ" smtClean="0"/>
              <a:pPr>
                <a:spcAft>
                  <a:spcPts val="600"/>
                </a:spcAft>
                <a:defRPr/>
              </a:pPr>
              <a:t>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99592" y="5476875"/>
            <a:ext cx="4032448" cy="238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| PV204 In-Memory Malware Analysis</a:t>
            </a:r>
            <a:endParaRPr lang="cs-CZ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28830A-A19F-FC4D-8221-9BEC984CE0E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B35A545-624B-40D2-AFF6-9618F12C24F0}" type="slidenum">
              <a:rPr lang="cs-CZ" smtClean="0"/>
              <a:pPr>
                <a:defRPr/>
              </a:pPr>
              <a:t>25</a:t>
            </a:fld>
            <a:endParaRPr lang="cs-CZ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73E0F4-BCC3-BB4F-933E-B091FCA232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99592" y="5476875"/>
            <a:ext cx="2895600" cy="238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| PV204 In-Memory Malware Analysis</a:t>
            </a:r>
            <a:endParaRPr lang="cs-CZ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C9CE169-6ADC-C049-8DBC-C3937C44EC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5584" y="698500"/>
            <a:ext cx="2772833" cy="431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4116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ree Stock Photo 13814 Integrated memory chip on board | freeimageslive">
            <a:extLst>
              <a:ext uri="{FF2B5EF4-FFF2-40B4-BE49-F238E27FC236}">
                <a16:creationId xmlns:a16="http://schemas.microsoft.com/office/drawing/2014/main" id="{F80869E5-6000-964D-95C7-4E1B1C5ED8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20000"/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2" b="9683"/>
          <a:stretch/>
        </p:blipFill>
        <p:spPr bwMode="auto">
          <a:xfrm>
            <a:off x="0" y="517525"/>
            <a:ext cx="9144000" cy="4959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C7073D2B-72D9-E949-8758-DD99717C66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Memory Acquisition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005F7AE-2E8E-5F48-874E-1EC2DA2A62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Phase #1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68E596-8193-B649-ABBE-7E3F1D42AE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B35A545-624B-40D2-AFF6-9618F12C24F0}" type="slidenum">
              <a:rPr lang="cs-CZ" smtClean="0"/>
              <a:pPr>
                <a:defRPr/>
              </a:pPr>
              <a:t>26</a:t>
            </a:fld>
            <a:endParaRPr lang="cs-CZ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E857ED-D72D-E94F-8790-8DACBCF546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99592" y="5476875"/>
            <a:ext cx="4032448" cy="238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| PV204 In-Memory Malware Analysis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019024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Memory (re)sources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Live RAM</a:t>
            </a:r>
          </a:p>
          <a:p>
            <a:pPr lvl="1"/>
            <a:r>
              <a:rPr lang="en-US" dirty="0"/>
              <a:t>The most common source for analysis</a:t>
            </a:r>
          </a:p>
          <a:p>
            <a:pPr lvl="1"/>
            <a:r>
              <a:rPr lang="en-US" dirty="0"/>
              <a:t>Easier to obtain from virtualized hosts</a:t>
            </a:r>
          </a:p>
          <a:p>
            <a:r>
              <a:rPr lang="en-US" dirty="0"/>
              <a:t>Paging file/Swap</a:t>
            </a:r>
          </a:p>
          <a:p>
            <a:pPr lvl="1"/>
            <a:r>
              <a:rPr lang="en-US" dirty="0"/>
              <a:t>Used by operating systems to allocate more memory then available RAM</a:t>
            </a:r>
          </a:p>
          <a:p>
            <a:r>
              <a:rPr lang="en-US" dirty="0"/>
              <a:t>Hibernation file</a:t>
            </a:r>
          </a:p>
          <a:p>
            <a:r>
              <a:rPr lang="en-US" dirty="0"/>
              <a:t>Memory crash dumps</a:t>
            </a:r>
          </a:p>
          <a:p>
            <a:pPr lvl="1"/>
            <a:r>
              <a:rPr lang="en-US" dirty="0"/>
              <a:t>Limited analysis options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B35A545-624B-40D2-AFF6-9618F12C24F0}" type="slidenum">
              <a:rPr lang="cs-CZ" smtClean="0"/>
              <a:pPr>
                <a:defRPr/>
              </a:pPr>
              <a:t>27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99592" y="5476875"/>
            <a:ext cx="2895600" cy="238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| PV204 In-Memory Malware Analysis</a:t>
            </a:r>
            <a:endParaRPr lang="cs-CZ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B35A545-624B-40D2-AFF6-9618F12C24F0}" type="slidenum">
              <a:rPr lang="cs-CZ" smtClean="0"/>
              <a:pPr>
                <a:defRPr/>
              </a:pPr>
              <a:t>28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99592" y="5476875"/>
            <a:ext cx="2895600" cy="238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| PV204 In-Memory Malware Analysis</a:t>
            </a:r>
            <a:endParaRPr lang="cs-CZ" dirty="0"/>
          </a:p>
        </p:txBody>
      </p:sp>
      <p:sp>
        <p:nvSpPr>
          <p:cNvPr id="6" name="Flowchart: Decision 5"/>
          <p:cNvSpPr/>
          <p:nvPr/>
        </p:nvSpPr>
        <p:spPr>
          <a:xfrm>
            <a:off x="3131840" y="783484"/>
            <a:ext cx="1200133" cy="660073"/>
          </a:xfrm>
          <a:prstGeom prst="flowChartDecision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33" dirty="0"/>
              <a:t>VM?</a:t>
            </a:r>
          </a:p>
        </p:txBody>
      </p:sp>
      <p:sp>
        <p:nvSpPr>
          <p:cNvPr id="7" name="Flowchart: Alternate Process 6"/>
          <p:cNvSpPr/>
          <p:nvPr/>
        </p:nvSpPr>
        <p:spPr>
          <a:xfrm>
            <a:off x="5472100" y="791058"/>
            <a:ext cx="1440160" cy="626284"/>
          </a:xfrm>
          <a:prstGeom prst="flowChartAlternateProcess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67" dirty="0"/>
              <a:t>Memory Dump</a:t>
            </a:r>
          </a:p>
          <a:p>
            <a:pPr algn="ctr"/>
            <a:r>
              <a:rPr lang="en-US" sz="1167" dirty="0"/>
              <a:t>Snapshot</a:t>
            </a:r>
          </a:p>
          <a:p>
            <a:pPr algn="ctr"/>
            <a:r>
              <a:rPr lang="en-US" sz="1167" dirty="0"/>
              <a:t>Clone</a:t>
            </a:r>
          </a:p>
        </p:txBody>
      </p:sp>
      <p:cxnSp>
        <p:nvCxnSpPr>
          <p:cNvPr id="9" name="Straight Connector 8"/>
          <p:cNvCxnSpPr>
            <a:stCxn id="6" idx="3"/>
            <a:endCxn id="7" idx="1"/>
          </p:cNvCxnSpPr>
          <p:nvPr/>
        </p:nvCxnSpPr>
        <p:spPr>
          <a:xfrm flipV="1">
            <a:off x="4331973" y="1104200"/>
            <a:ext cx="1140127" cy="9323"/>
          </a:xfrm>
          <a:prstGeom prst="line">
            <a:avLst/>
          </a:prstGeom>
          <a:ln w="1905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Flowchart: Decision 16"/>
          <p:cNvSpPr/>
          <p:nvPr/>
        </p:nvSpPr>
        <p:spPr>
          <a:xfrm>
            <a:off x="2831807" y="1837387"/>
            <a:ext cx="1800200" cy="960107"/>
          </a:xfrm>
          <a:prstGeom prst="flowChartDecision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33" dirty="0"/>
              <a:t>Running?</a:t>
            </a:r>
          </a:p>
        </p:txBody>
      </p:sp>
      <p:sp>
        <p:nvSpPr>
          <p:cNvPr id="19" name="Flowchart: Alternate Process 18"/>
          <p:cNvSpPr/>
          <p:nvPr/>
        </p:nvSpPr>
        <p:spPr>
          <a:xfrm>
            <a:off x="5472100" y="1991191"/>
            <a:ext cx="1440160" cy="626284"/>
          </a:xfrm>
          <a:prstGeom prst="flowChartAlternateProcess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67" dirty="0"/>
              <a:t>Hibernation File</a:t>
            </a:r>
          </a:p>
          <a:p>
            <a:pPr algn="ctr"/>
            <a:r>
              <a:rPr lang="en-US" sz="1167" dirty="0"/>
              <a:t>Page File (Swap)</a:t>
            </a:r>
          </a:p>
          <a:p>
            <a:pPr algn="ctr"/>
            <a:r>
              <a:rPr lang="en-US" sz="1167" dirty="0"/>
              <a:t>Crash Dumps</a:t>
            </a:r>
          </a:p>
        </p:txBody>
      </p:sp>
      <p:sp>
        <p:nvSpPr>
          <p:cNvPr id="20" name="Flowchart: Decision 19"/>
          <p:cNvSpPr/>
          <p:nvPr/>
        </p:nvSpPr>
        <p:spPr>
          <a:xfrm>
            <a:off x="2831807" y="3217540"/>
            <a:ext cx="1800200" cy="960107"/>
          </a:xfrm>
          <a:prstGeom prst="flowChartDecision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33" dirty="0"/>
              <a:t>Got root?</a:t>
            </a:r>
          </a:p>
        </p:txBody>
      </p:sp>
      <p:sp>
        <p:nvSpPr>
          <p:cNvPr id="21" name="Flowchart: Alternate Process 20"/>
          <p:cNvSpPr/>
          <p:nvPr/>
        </p:nvSpPr>
        <p:spPr>
          <a:xfrm>
            <a:off x="5472100" y="3157535"/>
            <a:ext cx="1440160" cy="1106338"/>
          </a:xfrm>
          <a:prstGeom prst="flowChartAlternateProcess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67" dirty="0"/>
              <a:t>Dumping locally</a:t>
            </a:r>
          </a:p>
          <a:p>
            <a:pPr algn="ctr"/>
            <a:r>
              <a:rPr lang="en-US" sz="1167" dirty="0"/>
              <a:t>Remote access?</a:t>
            </a:r>
          </a:p>
          <a:p>
            <a:pPr algn="ctr"/>
            <a:r>
              <a:rPr lang="en-US" sz="1167" dirty="0"/>
              <a:t>Cost / Benefits</a:t>
            </a:r>
          </a:p>
          <a:p>
            <a:pPr algn="ctr"/>
            <a:r>
              <a:rPr lang="en-US" sz="1167" dirty="0"/>
              <a:t>Tool Footprint</a:t>
            </a:r>
          </a:p>
        </p:txBody>
      </p:sp>
      <p:sp>
        <p:nvSpPr>
          <p:cNvPr id="22" name="Flowchart: Alternate Process 21"/>
          <p:cNvSpPr/>
          <p:nvPr/>
        </p:nvSpPr>
        <p:spPr>
          <a:xfrm>
            <a:off x="3011827" y="4717707"/>
            <a:ext cx="1440160" cy="480053"/>
          </a:xfrm>
          <a:prstGeom prst="flowChartAlternateProcess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67" dirty="0"/>
              <a:t>FireWire</a:t>
            </a:r>
          </a:p>
          <a:p>
            <a:pPr algn="ctr"/>
            <a:r>
              <a:rPr lang="en-US" sz="1167" dirty="0"/>
              <a:t>PCI Probes</a:t>
            </a:r>
          </a:p>
        </p:txBody>
      </p:sp>
      <p:cxnSp>
        <p:nvCxnSpPr>
          <p:cNvPr id="34" name="Straight Connector 33"/>
          <p:cNvCxnSpPr>
            <a:stCxn id="6" idx="2"/>
            <a:endCxn id="17" idx="0"/>
          </p:cNvCxnSpPr>
          <p:nvPr/>
        </p:nvCxnSpPr>
        <p:spPr>
          <a:xfrm>
            <a:off x="3731907" y="1443560"/>
            <a:ext cx="0" cy="393829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6" name="Straight Connector 35"/>
          <p:cNvCxnSpPr>
            <a:stCxn id="17" idx="2"/>
            <a:endCxn id="20" idx="0"/>
          </p:cNvCxnSpPr>
          <p:nvPr/>
        </p:nvCxnSpPr>
        <p:spPr>
          <a:xfrm>
            <a:off x="3731907" y="2797493"/>
            <a:ext cx="0" cy="420047"/>
          </a:xfrm>
          <a:prstGeom prst="line">
            <a:avLst/>
          </a:prstGeom>
          <a:ln w="1905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stCxn id="17" idx="3"/>
            <a:endCxn id="19" idx="1"/>
          </p:cNvCxnSpPr>
          <p:nvPr/>
        </p:nvCxnSpPr>
        <p:spPr>
          <a:xfrm flipV="1">
            <a:off x="4632007" y="2304332"/>
            <a:ext cx="840093" cy="13108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0" name="Straight Connector 39"/>
          <p:cNvCxnSpPr>
            <a:stCxn id="20" idx="3"/>
            <a:endCxn id="21" idx="1"/>
          </p:cNvCxnSpPr>
          <p:nvPr/>
        </p:nvCxnSpPr>
        <p:spPr>
          <a:xfrm>
            <a:off x="4632007" y="3697596"/>
            <a:ext cx="840093" cy="13109"/>
          </a:xfrm>
          <a:prstGeom prst="line">
            <a:avLst/>
          </a:prstGeom>
          <a:ln w="285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2" name="Straight Connector 41"/>
          <p:cNvCxnSpPr>
            <a:stCxn id="20" idx="2"/>
            <a:endCxn id="22" idx="0"/>
          </p:cNvCxnSpPr>
          <p:nvPr/>
        </p:nvCxnSpPr>
        <p:spPr>
          <a:xfrm>
            <a:off x="3731907" y="4177647"/>
            <a:ext cx="0" cy="54006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4654083" y="860827"/>
            <a:ext cx="442750" cy="2719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67" dirty="0"/>
              <a:t>Yes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3693976" y="2901054"/>
            <a:ext cx="442750" cy="2719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67" dirty="0"/>
              <a:t>Yes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4834103" y="3457568"/>
            <a:ext cx="442750" cy="2719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67" dirty="0"/>
              <a:t>Yes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3747034" y="1520901"/>
            <a:ext cx="375424" cy="2719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67" dirty="0"/>
              <a:t>No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4827154" y="2077415"/>
            <a:ext cx="375424" cy="2719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67" dirty="0"/>
              <a:t>No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3731907" y="4297662"/>
            <a:ext cx="375424" cy="2719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67" dirty="0"/>
              <a:t>No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1031608" y="757267"/>
            <a:ext cx="697563" cy="45005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vert="vert270" wrap="square" rtlCol="0">
            <a:spAutoFit/>
          </a:bodyPr>
          <a:lstStyle/>
          <a:p>
            <a:pPr algn="ctr"/>
            <a:r>
              <a:rPr lang="en-US" sz="3333" b="1" dirty="0">
                <a:latin typeface="+mj-lt"/>
              </a:rPr>
              <a:t>Memory Acquisition</a:t>
            </a:r>
          </a:p>
        </p:txBody>
      </p:sp>
    </p:spTree>
    <p:extLst>
      <p:ext uri="{BB962C8B-B14F-4D97-AF65-F5344CB8AC3E}">
        <p14:creationId xmlns:p14="http://schemas.microsoft.com/office/powerpoint/2010/main" val="20048637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Memory Acquisition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1667" b="1" dirty="0"/>
              <a:t>Virtual Machines</a:t>
            </a:r>
          </a:p>
          <a:p>
            <a:pPr lvl="1"/>
            <a:r>
              <a:rPr lang="en-US" sz="1500" dirty="0"/>
              <a:t>VMWare, </a:t>
            </a:r>
            <a:r>
              <a:rPr lang="en-US" sz="1500" dirty="0" err="1"/>
              <a:t>VirtualBox</a:t>
            </a:r>
            <a:r>
              <a:rPr lang="en-US" sz="1500" dirty="0"/>
              <a:t>, …</a:t>
            </a:r>
          </a:p>
          <a:p>
            <a:pPr lvl="1"/>
            <a:r>
              <a:rPr lang="en-US" sz="1500" dirty="0">
                <a:latin typeface="Consolas" pitchFamily="49" charset="0"/>
                <a:cs typeface="Consolas" pitchFamily="49" charset="0"/>
              </a:rPr>
              <a:t>VirtualBox –</a:t>
            </a:r>
            <a:r>
              <a:rPr lang="en-US" sz="1500" dirty="0" err="1">
                <a:latin typeface="Consolas" pitchFamily="49" charset="0"/>
                <a:cs typeface="Consolas" pitchFamily="49" charset="0"/>
              </a:rPr>
              <a:t>dbg</a:t>
            </a:r>
            <a:r>
              <a:rPr lang="en-US" sz="1500" dirty="0">
                <a:latin typeface="Consolas" pitchFamily="49" charset="0"/>
                <a:cs typeface="Consolas" pitchFamily="49" charset="0"/>
              </a:rPr>
              <a:t> –</a:t>
            </a:r>
            <a:r>
              <a:rPr lang="en-US" sz="1500" dirty="0" err="1">
                <a:latin typeface="Consolas" pitchFamily="49" charset="0"/>
                <a:cs typeface="Consolas" pitchFamily="49" charset="0"/>
              </a:rPr>
              <a:t>startvm</a:t>
            </a:r>
            <a:r>
              <a:rPr lang="en-US" sz="1500" dirty="0">
                <a:latin typeface="Consolas" pitchFamily="49" charset="0"/>
                <a:cs typeface="Consolas" pitchFamily="49" charset="0"/>
              </a:rPr>
              <a:t> “</a:t>
            </a:r>
            <a:r>
              <a:rPr lang="en-US" sz="1500" dirty="0" err="1">
                <a:latin typeface="Consolas" pitchFamily="49" charset="0"/>
                <a:cs typeface="Consolas" pitchFamily="49" charset="0"/>
              </a:rPr>
              <a:t>MalwareVM</a:t>
            </a:r>
            <a:r>
              <a:rPr lang="en-US" sz="1500" dirty="0">
                <a:latin typeface="Consolas" pitchFamily="49" charset="0"/>
                <a:cs typeface="Consolas" pitchFamily="49" charset="0"/>
              </a:rPr>
              <a:t>” </a:t>
            </a:r>
            <a:r>
              <a:rPr lang="en-US" sz="1500" dirty="0"/>
              <a:t>(and </a:t>
            </a:r>
            <a:r>
              <a:rPr lang="en-US" sz="1500" dirty="0">
                <a:latin typeface="Consolas" pitchFamily="49" charset="0"/>
                <a:cs typeface="Consolas" pitchFamily="49" charset="0"/>
              </a:rPr>
              <a:t>.</a:t>
            </a:r>
            <a:r>
              <a:rPr lang="en-US" sz="1500" dirty="0" err="1">
                <a:latin typeface="Consolas" pitchFamily="49" charset="0"/>
                <a:cs typeface="Consolas" pitchFamily="49" charset="0"/>
              </a:rPr>
              <a:t>pgmphystofile</a:t>
            </a:r>
            <a:r>
              <a:rPr lang="en-US" sz="1500" dirty="0"/>
              <a:t> command or </a:t>
            </a:r>
            <a:r>
              <a:rPr lang="en-US" sz="1500" dirty="0" err="1">
                <a:latin typeface="Consolas" panose="020B0609020204030204" pitchFamily="49" charset="0"/>
                <a:cs typeface="Consolas" panose="020B0609020204030204" pitchFamily="49" charset="0"/>
              </a:rPr>
              <a:t>vboxmanage</a:t>
            </a:r>
            <a:r>
              <a:rPr lang="en-US" sz="1500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500" dirty="0" err="1">
                <a:latin typeface="Consolas" panose="020B0609020204030204" pitchFamily="49" charset="0"/>
                <a:cs typeface="Consolas" panose="020B0609020204030204" pitchFamily="49" charset="0"/>
              </a:rPr>
              <a:t>debugvm</a:t>
            </a:r>
            <a:r>
              <a:rPr lang="en-US" sz="1500" dirty="0"/>
              <a:t>)</a:t>
            </a:r>
          </a:p>
          <a:p>
            <a:r>
              <a:rPr lang="en-US" sz="1667" dirty="0"/>
              <a:t>Directly from the system! (if we have permissions to do that)</a:t>
            </a:r>
          </a:p>
          <a:p>
            <a:pPr lvl="1"/>
            <a:r>
              <a:rPr lang="en-US" sz="1500" dirty="0" err="1">
                <a:latin typeface="Consolas" pitchFamily="49" charset="0"/>
                <a:cs typeface="Consolas" pitchFamily="49" charset="0"/>
              </a:rPr>
              <a:t>windd</a:t>
            </a:r>
            <a:r>
              <a:rPr lang="en-US" sz="1500" dirty="0"/>
              <a:t>, </a:t>
            </a:r>
            <a:r>
              <a:rPr lang="en-US" sz="1500" dirty="0" err="1">
                <a:latin typeface="Consolas" pitchFamily="49" charset="0"/>
                <a:cs typeface="Consolas" pitchFamily="49" charset="0"/>
              </a:rPr>
              <a:t>fastdump</a:t>
            </a:r>
            <a:r>
              <a:rPr lang="en-US" sz="1500" dirty="0"/>
              <a:t>, </a:t>
            </a:r>
            <a:r>
              <a:rPr lang="en-US" sz="1500" dirty="0" err="1"/>
              <a:t>dumpit</a:t>
            </a:r>
            <a:r>
              <a:rPr lang="en-US" sz="1500" dirty="0"/>
              <a:t>, </a:t>
            </a:r>
            <a:r>
              <a:rPr lang="en-US" sz="1500" dirty="0">
                <a:latin typeface="Consolas" pitchFamily="49" charset="0"/>
                <a:cs typeface="Consolas" pitchFamily="49" charset="0"/>
              </a:rPr>
              <a:t>memorize, </a:t>
            </a:r>
            <a:r>
              <a:rPr lang="en-US" sz="1500" b="1" dirty="0" err="1">
                <a:latin typeface="Consolas" pitchFamily="49" charset="0"/>
                <a:cs typeface="Consolas" pitchFamily="49" charset="0"/>
              </a:rPr>
              <a:t>winpmem</a:t>
            </a:r>
            <a:endParaRPr lang="en-US" sz="1500" b="1" dirty="0">
              <a:latin typeface="Consolas" pitchFamily="49" charset="0"/>
              <a:cs typeface="Consolas" pitchFamily="49" charset="0"/>
            </a:endParaRPr>
          </a:p>
          <a:p>
            <a:pPr lvl="1"/>
            <a:r>
              <a:rPr lang="en-US" sz="1500" dirty="0"/>
              <a:t>Or we can hibernate the system (hiberfil.sys)</a:t>
            </a:r>
          </a:p>
          <a:p>
            <a:r>
              <a:rPr lang="en-US" sz="1667" dirty="0"/>
              <a:t>Remotely</a:t>
            </a:r>
          </a:p>
          <a:p>
            <a:pPr lvl="1"/>
            <a:r>
              <a:rPr lang="en-US" sz="1500" dirty="0"/>
              <a:t>Encase Enterprise, Mandiant Intelligent Response, Access Data FTK</a:t>
            </a:r>
          </a:p>
          <a:p>
            <a:r>
              <a:rPr lang="en-US" sz="1667" dirty="0"/>
              <a:t>Common issues</a:t>
            </a:r>
          </a:p>
          <a:p>
            <a:pPr lvl="1"/>
            <a:r>
              <a:rPr lang="en-US" sz="1500" dirty="0"/>
              <a:t>Unsupported OS (Linux, </a:t>
            </a:r>
            <a:r>
              <a:rPr lang="en-US" sz="1500" dirty="0" err="1"/>
              <a:t>MacOS</a:t>
            </a:r>
            <a:r>
              <a:rPr lang="en-US" sz="1500" dirty="0"/>
              <a:t>; 32bit/64bit)</a:t>
            </a:r>
          </a:p>
          <a:p>
            <a:pPr lvl="1"/>
            <a:r>
              <a:rPr lang="en-US" sz="1500" dirty="0"/>
              <a:t>Swap (portions of memory on drive)</a:t>
            </a:r>
          </a:p>
          <a:p>
            <a:pPr lvl="1"/>
            <a:r>
              <a:rPr lang="en-US" sz="1500" dirty="0"/>
              <a:t>Malware not running inside a virtual machine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B35A545-624B-40D2-AFF6-9618F12C24F0}" type="slidenum">
              <a:rPr lang="cs-CZ" smtClean="0"/>
              <a:pPr>
                <a:defRPr/>
              </a:pPr>
              <a:t>29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99592" y="5476875"/>
            <a:ext cx="2895600" cy="238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| PV204 In-Memory Malware Analysis</a:t>
            </a:r>
            <a:endParaRPr lang="cs-CZ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Roboto" panose="02000000000000000000" pitchFamily="2" charset="0"/>
              </a:rPr>
              <a:t>Agenda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Motivation!</a:t>
            </a:r>
          </a:p>
          <a:p>
            <a:pPr lvl="1"/>
            <a:r>
              <a:rPr lang="en-US" sz="1667" dirty="0"/>
              <a:t>No x86 assembly required</a:t>
            </a:r>
          </a:p>
          <a:p>
            <a:pPr lvl="1"/>
            <a:r>
              <a:rPr lang="en-US" sz="1667" dirty="0"/>
              <a:t>No malware (de)obfuscation magic</a:t>
            </a:r>
          </a:p>
          <a:p>
            <a:r>
              <a:rPr lang="en-US" sz="2000" dirty="0"/>
              <a:t>How does an OS look “inside”?</a:t>
            </a:r>
          </a:p>
          <a:p>
            <a:pPr lvl="1"/>
            <a:r>
              <a:rPr lang="en-US" sz="1667" dirty="0"/>
              <a:t>Processes and other data structures</a:t>
            </a:r>
          </a:p>
          <a:p>
            <a:pPr lvl="1"/>
            <a:r>
              <a:rPr lang="en-US" sz="1667" dirty="0"/>
              <a:t>How the memory is organized</a:t>
            </a:r>
          </a:p>
          <a:p>
            <a:r>
              <a:rPr lang="en-US" sz="2000" dirty="0"/>
              <a:t>Common tools used for analysis</a:t>
            </a:r>
          </a:p>
          <a:p>
            <a:r>
              <a:rPr lang="en-US" sz="2000" dirty="0"/>
              <a:t>Searching for system “oddities”</a:t>
            </a:r>
          </a:p>
          <a:p>
            <a:pPr lvl="1"/>
            <a:r>
              <a:rPr lang="en-US" sz="1667" dirty="0"/>
              <a:t>What are the important system indicators?</a:t>
            </a:r>
          </a:p>
          <a:p>
            <a:r>
              <a:rPr lang="en-US" sz="2000" dirty="0"/>
              <a:t>Real samples discussed and analyzed! (Labs)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B35A545-624B-40D2-AFF6-9618F12C24F0}" type="slidenum">
              <a:rPr lang="cs-CZ" smtClean="0"/>
              <a:pPr>
                <a:defRPr/>
              </a:pPr>
              <a:t>3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99592" y="5476875"/>
            <a:ext cx="2895600" cy="238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| PV204 In-Memory Malware Analysis</a:t>
            </a:r>
            <a:endParaRPr lang="cs-CZ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Memory Acquisition (2)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Local memory acquisition</a:t>
            </a:r>
            <a:r>
              <a:rPr lang="en-US" dirty="0"/>
              <a:t> notes</a:t>
            </a:r>
          </a:p>
          <a:p>
            <a:pPr lvl="1"/>
            <a:r>
              <a:rPr lang="en-US" dirty="0"/>
              <a:t>Unless you have plenty of money, try to get root/admin access to the host</a:t>
            </a:r>
          </a:p>
          <a:p>
            <a:pPr lvl="1"/>
            <a:r>
              <a:rPr lang="en-US" dirty="0"/>
              <a:t>Better to acquire to external storage (USB, network)</a:t>
            </a:r>
          </a:p>
          <a:p>
            <a:pPr lvl="1"/>
            <a:r>
              <a:rPr lang="en-US" dirty="0"/>
              <a:t>The lower tool’s memory footprint, the better</a:t>
            </a:r>
          </a:p>
          <a:p>
            <a:pPr lvl="1"/>
            <a:r>
              <a:rPr lang="en-US" dirty="0"/>
              <a:t>If you run malware in VM, better have less RAM</a:t>
            </a:r>
          </a:p>
          <a:p>
            <a:pPr lvl="2"/>
            <a:r>
              <a:rPr lang="en-US" dirty="0"/>
              <a:t>Faster analysis</a:t>
            </a:r>
          </a:p>
          <a:p>
            <a:pPr lvl="2"/>
            <a:r>
              <a:rPr lang="en-US" dirty="0"/>
              <a:t>.. And configure no swap for the system too</a:t>
            </a:r>
          </a:p>
          <a:p>
            <a:pPr lvl="2"/>
            <a:r>
              <a:rPr lang="en-US" dirty="0"/>
              <a:t>However: malware can check for the available memory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B35A545-624B-40D2-AFF6-9618F12C24F0}" type="slidenum">
              <a:rPr lang="cs-CZ" smtClean="0"/>
              <a:pPr>
                <a:defRPr/>
              </a:pPr>
              <a:t>30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99592" y="5476875"/>
            <a:ext cx="2895600" cy="238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| PV204 In-Memory Malware Analysis</a:t>
            </a:r>
            <a:endParaRPr lang="cs-CZ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Memory Acquisition (3)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b="1" dirty="0"/>
              <a:t>Remote memory acquisition</a:t>
            </a:r>
          </a:p>
          <a:p>
            <a:pPr lvl="1"/>
            <a:r>
              <a:rPr lang="en-US" sz="1800" dirty="0"/>
              <a:t>Very useful for fast Incident Response</a:t>
            </a:r>
          </a:p>
          <a:p>
            <a:pPr lvl="1"/>
            <a:r>
              <a:rPr lang="en-US" sz="1800" dirty="0"/>
              <a:t>Requires enterprise licenses for the commercial tools</a:t>
            </a:r>
          </a:p>
          <a:p>
            <a:pPr lvl="1"/>
            <a:r>
              <a:rPr lang="en-US" sz="1800" dirty="0"/>
              <a:t>Acquisition is done over network</a:t>
            </a:r>
          </a:p>
          <a:p>
            <a:pPr lvl="1"/>
            <a:r>
              <a:rPr lang="en-US" sz="1800" dirty="0"/>
              <a:t>Agents already in memory, no extra memory demands</a:t>
            </a:r>
          </a:p>
          <a:p>
            <a:pPr lvl="1"/>
            <a:r>
              <a:rPr lang="en-US" sz="1800" dirty="0"/>
              <a:t>Modern EDR/XDR solutions support this too</a:t>
            </a:r>
          </a:p>
          <a:p>
            <a:r>
              <a:rPr lang="en-US" sz="2000" dirty="0"/>
              <a:t>Open-source alternative?</a:t>
            </a:r>
          </a:p>
          <a:p>
            <a:pPr lvl="1"/>
            <a:r>
              <a:rPr lang="en-US" sz="1800" dirty="0"/>
              <a:t>GRR (Google Rapid Response)</a:t>
            </a:r>
          </a:p>
          <a:p>
            <a:pPr lvl="2"/>
            <a:r>
              <a:rPr lang="en-US" sz="1800" dirty="0"/>
              <a:t>Still in development, primarily Incident Response tool</a:t>
            </a:r>
          </a:p>
          <a:p>
            <a:pPr lvl="2"/>
            <a:r>
              <a:rPr lang="en-US" sz="1800" dirty="0"/>
              <a:t>Allows remote memory acquisition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B35A545-624B-40D2-AFF6-9618F12C24F0}" type="slidenum">
              <a:rPr lang="cs-CZ" smtClean="0"/>
              <a:pPr>
                <a:defRPr/>
              </a:pPr>
              <a:t>31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99592" y="5476875"/>
            <a:ext cx="2895600" cy="238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| PV204 In-Memory Malware Analysis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9267197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ecovering deleted NTFS Files with Velociraptor | by Mike Cohen |  Velociraptor IR">
            <a:extLst>
              <a:ext uri="{FF2B5EF4-FFF2-40B4-BE49-F238E27FC236}">
                <a16:creationId xmlns:a16="http://schemas.microsoft.com/office/drawing/2014/main" id="{18723F8D-8D22-6142-AE87-BED79866A0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alphaModFix am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634"/>
          <a:stretch/>
        </p:blipFill>
        <p:spPr bwMode="auto">
          <a:xfrm>
            <a:off x="-1" y="513987"/>
            <a:ext cx="9144001" cy="4962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5A7DC5C5-D3F1-574C-83D3-CD82287A6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Memory Analysis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D404CC9-6E09-174C-B128-F31737773E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Phase #2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CAD2C7-E7A1-C44F-886A-5694041BD50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B35A545-624B-40D2-AFF6-9618F12C24F0}" type="slidenum">
              <a:rPr lang="cs-CZ" smtClean="0"/>
              <a:pPr>
                <a:defRPr/>
              </a:pPr>
              <a:t>32</a:t>
            </a:fld>
            <a:endParaRPr lang="cs-CZ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C342D9-2A3C-8741-81E2-6082A24C38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| PV204 In-Memory Malware Analysis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5824481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Memory Analysis Tools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FireEye Redline</a:t>
            </a:r>
          </a:p>
          <a:p>
            <a:pPr lvl="1"/>
            <a:r>
              <a:rPr lang="en-US" dirty="0"/>
              <a:t>Free, available for Windows</a:t>
            </a:r>
          </a:p>
          <a:p>
            <a:r>
              <a:rPr lang="en-US" dirty="0" err="1"/>
              <a:t>HBGary</a:t>
            </a:r>
            <a:r>
              <a:rPr lang="en-US" dirty="0"/>
              <a:t>/</a:t>
            </a:r>
            <a:r>
              <a:rPr lang="en-US" dirty="0" err="1"/>
              <a:t>GoSecure</a:t>
            </a:r>
            <a:r>
              <a:rPr lang="en-US" dirty="0"/>
              <a:t> Responder Pro</a:t>
            </a:r>
          </a:p>
          <a:p>
            <a:pPr lvl="1"/>
            <a:r>
              <a:rPr lang="en-US" dirty="0"/>
              <a:t>Community Edition used to be available</a:t>
            </a:r>
          </a:p>
          <a:p>
            <a:r>
              <a:rPr lang="en-US" b="1" dirty="0"/>
              <a:t>Volatility Framework</a:t>
            </a:r>
          </a:p>
          <a:p>
            <a:pPr lvl="1"/>
            <a:r>
              <a:rPr lang="en-US" dirty="0"/>
              <a:t>Open source, no GUI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B35A545-624B-40D2-AFF6-9618F12C24F0}" type="slidenum">
              <a:rPr lang="cs-CZ" smtClean="0"/>
              <a:pPr>
                <a:defRPr/>
              </a:pPr>
              <a:t>33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99592" y="5476875"/>
            <a:ext cx="2895600" cy="238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| PV204 In-Memory Malware Analysis</a:t>
            </a:r>
            <a:endParaRPr lang="cs-CZ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FireEye Redline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Free tool for Incident Response</a:t>
            </a:r>
          </a:p>
          <a:p>
            <a:pPr lvl="1"/>
            <a:r>
              <a:rPr lang="en-US" dirty="0"/>
              <a:t>Not open-source, though</a:t>
            </a:r>
          </a:p>
          <a:p>
            <a:pPr lvl="1"/>
            <a:r>
              <a:rPr lang="en-US" dirty="0"/>
              <a:t>.NET executable (runs only under Windows)</a:t>
            </a:r>
          </a:p>
          <a:p>
            <a:pPr lvl="1"/>
            <a:r>
              <a:rPr lang="en-US" dirty="0"/>
              <a:t>Support OS X and Linux artifacts too</a:t>
            </a:r>
          </a:p>
          <a:p>
            <a:r>
              <a:rPr lang="en-US" dirty="0"/>
              <a:t>Nice and simple user interface</a:t>
            </a:r>
          </a:p>
          <a:p>
            <a:pPr lvl="1"/>
            <a:r>
              <a:rPr lang="en-US" dirty="0"/>
              <a:t>Very nice analysis workflow</a:t>
            </a:r>
          </a:p>
          <a:p>
            <a:pPr lvl="1"/>
            <a:r>
              <a:rPr lang="en-US" dirty="0"/>
              <a:t>Perfect for searching for string information</a:t>
            </a:r>
          </a:p>
          <a:p>
            <a:pPr lvl="1"/>
            <a:r>
              <a:rPr lang="en-US" dirty="0"/>
              <a:t>Rates the level of suspiciousness over processes</a:t>
            </a:r>
          </a:p>
          <a:p>
            <a:r>
              <a:rPr lang="en-US" dirty="0"/>
              <a:t>Sad things</a:t>
            </a:r>
          </a:p>
          <a:p>
            <a:pPr lvl="1"/>
            <a:r>
              <a:rPr lang="en-US" dirty="0"/>
              <a:t>Memory analysis not reliable, process rating as well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B35A545-624B-40D2-AFF6-9618F12C24F0}" type="slidenum">
              <a:rPr lang="cs-CZ" smtClean="0"/>
              <a:pPr>
                <a:defRPr/>
              </a:pPr>
              <a:t>34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99592" y="5476875"/>
            <a:ext cx="2895600" cy="238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| PV204 In-Memory Malware Analysis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7273772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4" t="6126" r="21339" b="10864"/>
          <a:stretch/>
        </p:blipFill>
        <p:spPr>
          <a:xfrm>
            <a:off x="-13285" y="0"/>
            <a:ext cx="9144000" cy="5715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51920" y="4873724"/>
            <a:ext cx="4762500" cy="605230"/>
          </a:xfrm>
          <a:prstGeom prst="rect">
            <a:avLst/>
          </a:prstGeom>
          <a:solidFill>
            <a:srgbClr val="FFC000">
              <a:alpha val="60000"/>
            </a:srgb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333" b="1" dirty="0">
                <a:latin typeface="+mj-lt"/>
              </a:rPr>
              <a:t>Redline: Start</a:t>
            </a:r>
          </a:p>
        </p:txBody>
      </p:sp>
    </p:spTree>
    <p:extLst>
      <p:ext uri="{BB962C8B-B14F-4D97-AF65-F5344CB8AC3E}">
        <p14:creationId xmlns:p14="http://schemas.microsoft.com/office/powerpoint/2010/main" val="191380392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17" r="24569"/>
          <a:stretch/>
        </p:blipFill>
        <p:spPr>
          <a:xfrm>
            <a:off x="409856" y="517525"/>
            <a:ext cx="6576732" cy="493254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185660" y="4579019"/>
            <a:ext cx="4762500" cy="605230"/>
          </a:xfrm>
          <a:prstGeom prst="rect">
            <a:avLst/>
          </a:prstGeom>
          <a:solidFill>
            <a:srgbClr val="FFC000">
              <a:alpha val="60000"/>
            </a:srgb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333" b="1" dirty="0"/>
              <a:t>Redline: Timeline</a:t>
            </a:r>
          </a:p>
        </p:txBody>
      </p:sp>
    </p:spTree>
    <p:extLst>
      <p:ext uri="{BB962C8B-B14F-4D97-AF65-F5344CB8AC3E}">
        <p14:creationId xmlns:p14="http://schemas.microsoft.com/office/powerpoint/2010/main" val="383530759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8" r="13971"/>
          <a:stretch/>
        </p:blipFill>
        <p:spPr>
          <a:xfrm>
            <a:off x="412006" y="524888"/>
            <a:ext cx="6570060" cy="49226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91847" y="4889500"/>
            <a:ext cx="4999653" cy="605230"/>
          </a:xfrm>
          <a:prstGeom prst="rect">
            <a:avLst/>
          </a:prstGeom>
          <a:solidFill>
            <a:srgbClr val="FFC000">
              <a:alpha val="60000"/>
            </a:srgb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333" b="1" dirty="0"/>
              <a:t>Redline: Time Wrinkles</a:t>
            </a:r>
          </a:p>
        </p:txBody>
      </p:sp>
    </p:spTree>
    <p:extLst>
      <p:ext uri="{BB962C8B-B14F-4D97-AF65-F5344CB8AC3E}">
        <p14:creationId xmlns:p14="http://schemas.microsoft.com/office/powerpoint/2010/main" val="133856859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HBGary</a:t>
            </a:r>
            <a:r>
              <a:rPr lang="en-US" dirty="0"/>
              <a:t> Responder (Pro/CE)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Professional Tool</a:t>
            </a:r>
          </a:p>
          <a:p>
            <a:pPr lvl="1"/>
            <a:r>
              <a:rPr lang="en-US" sz="1667" dirty="0"/>
              <a:t>Very expensive</a:t>
            </a:r>
          </a:p>
          <a:p>
            <a:pPr lvl="1"/>
            <a:r>
              <a:rPr lang="en-US" sz="1667" dirty="0"/>
              <a:t>Yet not very well maintained in the last few years</a:t>
            </a:r>
          </a:p>
          <a:p>
            <a:r>
              <a:rPr lang="en-US" sz="2000" dirty="0"/>
              <a:t>Windows only</a:t>
            </a:r>
          </a:p>
          <a:p>
            <a:pPr lvl="1"/>
            <a:r>
              <a:rPr lang="en-US" sz="1667" dirty="0"/>
              <a:t>.NET written, supports only Windows images</a:t>
            </a:r>
          </a:p>
          <a:p>
            <a:r>
              <a:rPr lang="en-US" sz="2000" dirty="0"/>
              <a:t>‘Killer’ features</a:t>
            </a:r>
          </a:p>
          <a:p>
            <a:pPr lvl="1"/>
            <a:r>
              <a:rPr lang="en-US" sz="1667" dirty="0"/>
              <a:t>Digital DNA</a:t>
            </a:r>
          </a:p>
          <a:p>
            <a:pPr lvl="2"/>
            <a:r>
              <a:rPr lang="en-US" sz="1667" dirty="0"/>
              <a:t>automatic rating of suspicious processes</a:t>
            </a:r>
          </a:p>
          <a:p>
            <a:pPr lvl="1"/>
            <a:r>
              <a:rPr lang="en-US" sz="1667" dirty="0"/>
              <a:t>Visual ‘Canvas’ debugger</a:t>
            </a:r>
          </a:p>
          <a:p>
            <a:r>
              <a:rPr lang="en-US" sz="2000" dirty="0"/>
              <a:t>Supports the analysis of (unpacked) binaries</a:t>
            </a:r>
          </a:p>
          <a:p>
            <a:r>
              <a:rPr lang="en-US" sz="2000" dirty="0"/>
              <a:t>Replaced with </a:t>
            </a:r>
            <a:r>
              <a:rPr lang="en-US" sz="2000" dirty="0" err="1"/>
              <a:t>CounterTack</a:t>
            </a:r>
            <a:r>
              <a:rPr lang="en-US" sz="2000" dirty="0"/>
              <a:t> Responder Pro</a:t>
            </a:r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B35A545-624B-40D2-AFF6-9618F12C24F0}" type="slidenum">
              <a:rPr lang="cs-CZ" smtClean="0"/>
              <a:pPr>
                <a:defRPr/>
              </a:pPr>
              <a:t>38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99592" y="5476875"/>
            <a:ext cx="2895600" cy="238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| PV204 In-Memory Malware Analysis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6884877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HBGary</a:t>
            </a:r>
            <a:r>
              <a:rPr lang="en-US" dirty="0"/>
              <a:t> Responder Pro -- DDNA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Examples of the ‘reasoning’ behind DDNA</a:t>
            </a:r>
          </a:p>
          <a:p>
            <a:pPr lvl="1"/>
            <a:r>
              <a:rPr lang="en-US" dirty="0"/>
              <a:t>Does the process communicate over TCP/IP?</a:t>
            </a:r>
          </a:p>
          <a:p>
            <a:pPr lvl="1"/>
            <a:r>
              <a:rPr lang="en-US" dirty="0"/>
              <a:t>Does it manipulate with registry?</a:t>
            </a:r>
          </a:p>
          <a:p>
            <a:pPr lvl="1"/>
            <a:r>
              <a:rPr lang="en-US" dirty="0"/>
              <a:t>Did the analysis reveal any known bad stuff (strings, IPs, mutexes?)</a:t>
            </a:r>
          </a:p>
          <a:p>
            <a:pPr lvl="1"/>
            <a:r>
              <a:rPr lang="en-US" dirty="0"/>
              <a:t>Does the process access any other process in the system?</a:t>
            </a:r>
          </a:p>
          <a:p>
            <a:pPr lvl="1"/>
            <a:r>
              <a:rPr lang="en-US" dirty="0"/>
              <a:t>Does it access some system-critical process?</a:t>
            </a:r>
          </a:p>
          <a:p>
            <a:pPr lvl="1"/>
            <a:r>
              <a:rPr lang="en-US" dirty="0"/>
              <a:t>Did the analysis find any evidence of obfuscation?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B35A545-624B-40D2-AFF6-9618F12C24F0}" type="slidenum">
              <a:rPr lang="cs-CZ" smtClean="0"/>
              <a:pPr>
                <a:defRPr/>
              </a:pPr>
              <a:t>39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99592" y="5476875"/>
            <a:ext cx="2895600" cy="238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| PV204 In-Memory Malware Analysis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982040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Roboto" panose="02000000000000000000" pitchFamily="2" charset="0"/>
              </a:rPr>
              <a:t>Why memory analysis?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  <a:ea typeface="Roboto" panose="02000000000000000000" pitchFamily="2" charset="0"/>
              </a:rPr>
              <a:t>It’s fun!</a:t>
            </a:r>
          </a:p>
          <a:p>
            <a:r>
              <a:rPr lang="en-US" dirty="0">
                <a:ea typeface="Roboto" panose="02000000000000000000" pitchFamily="2" charset="0"/>
              </a:rPr>
              <a:t>Acquiring evidence for legal investigations</a:t>
            </a:r>
          </a:p>
          <a:p>
            <a:pPr lvl="1"/>
            <a:r>
              <a:rPr lang="en-US" dirty="0">
                <a:ea typeface="Roboto" panose="02000000000000000000" pitchFamily="2" charset="0"/>
              </a:rPr>
              <a:t>It used to be different in the past</a:t>
            </a:r>
          </a:p>
          <a:p>
            <a:r>
              <a:rPr lang="en-US" dirty="0">
                <a:ea typeface="Roboto" panose="02000000000000000000" pitchFamily="2" charset="0"/>
              </a:rPr>
              <a:t>Technical simplification of reverse engineering</a:t>
            </a:r>
          </a:p>
          <a:p>
            <a:pPr lvl="1"/>
            <a:r>
              <a:rPr lang="en-US" dirty="0">
                <a:ea typeface="Roboto" panose="02000000000000000000" pitchFamily="2" charset="0"/>
              </a:rPr>
              <a:t>No binary obfuscation present – the code has to run</a:t>
            </a:r>
          </a:p>
          <a:p>
            <a:r>
              <a:rPr lang="en-US" dirty="0">
                <a:ea typeface="Roboto" panose="02000000000000000000" pitchFamily="2" charset="0"/>
              </a:rPr>
              <a:t>Incident response activities</a:t>
            </a:r>
          </a:p>
          <a:p>
            <a:pPr lvl="1"/>
            <a:r>
              <a:rPr lang="en-US" dirty="0">
                <a:ea typeface="Roboto" panose="02000000000000000000" pitchFamily="2" charset="0"/>
              </a:rPr>
              <a:t>Easy way how to learn more about the attackers</a:t>
            </a:r>
          </a:p>
          <a:p>
            <a:pPr lvl="1"/>
            <a:r>
              <a:rPr lang="en-US" b="1" dirty="0">
                <a:solidFill>
                  <a:schemeClr val="accent1"/>
                </a:solidFill>
                <a:ea typeface="Roboto" panose="02000000000000000000" pitchFamily="2" charset="0"/>
              </a:rPr>
              <a:t>Malicious binary may only be present in memory</a:t>
            </a:r>
          </a:p>
          <a:p>
            <a:pPr lvl="1"/>
            <a:r>
              <a:rPr lang="en-US" b="1" dirty="0">
                <a:ea typeface="Roboto" panose="02000000000000000000" pitchFamily="2" charset="0"/>
              </a:rPr>
              <a:t>Fast</a:t>
            </a:r>
            <a:r>
              <a:rPr lang="en-US" dirty="0">
                <a:ea typeface="Roboto" panose="02000000000000000000" pitchFamily="2" charset="0"/>
              </a:rPr>
              <a:t>: RAM is (usually) smaller than full hard-drive images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B35A545-624B-40D2-AFF6-9618F12C24F0}" type="slidenum">
              <a:rPr lang="cs-CZ" smtClean="0"/>
              <a:pPr>
                <a:defRPr/>
              </a:pPr>
              <a:t>4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99592" y="5476875"/>
            <a:ext cx="2895600" cy="238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| PV204 In-Memory Malware Analysis</a:t>
            </a:r>
            <a:endParaRPr lang="cs-CZ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E525127\Documents\SOC\Trainings\responder-ddna.png"/>
          <p:cNvPicPr>
            <a:picLocks noChangeAspect="1" noChangeArrowheads="1"/>
          </p:cNvPicPr>
          <p:nvPr/>
        </p:nvPicPr>
        <p:blipFill>
          <a:blip r:embed="rId2" cstate="print"/>
          <a:srcRect r="33094"/>
          <a:stretch>
            <a:fillRect/>
          </a:stretch>
        </p:blipFill>
        <p:spPr bwMode="auto">
          <a:xfrm>
            <a:off x="762000" y="0"/>
            <a:ext cx="7620000" cy="5715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429000" y="4889500"/>
            <a:ext cx="4762500" cy="605230"/>
          </a:xfrm>
          <a:prstGeom prst="rect">
            <a:avLst/>
          </a:prstGeom>
          <a:solidFill>
            <a:srgbClr val="FFC000">
              <a:alpha val="60000"/>
            </a:srgb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3333" b="1" dirty="0"/>
              <a:t>Responder Pro: DDNA</a:t>
            </a:r>
            <a:endParaRPr lang="en-US" sz="3333" b="1" dirty="0"/>
          </a:p>
        </p:txBody>
      </p:sp>
    </p:spTree>
    <p:extLst>
      <p:ext uri="{BB962C8B-B14F-4D97-AF65-F5344CB8AC3E}">
        <p14:creationId xmlns:p14="http://schemas.microsoft.com/office/powerpoint/2010/main" val="321539380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E525127\Documents\SOC\Trainings\responder-ddna.png"/>
          <p:cNvPicPr>
            <a:picLocks noChangeAspect="1" noChangeArrowheads="1"/>
          </p:cNvPicPr>
          <p:nvPr/>
        </p:nvPicPr>
        <p:blipFill>
          <a:blip r:embed="rId2" cstate="print"/>
          <a:srcRect l="36241" r="-3147"/>
          <a:stretch>
            <a:fillRect/>
          </a:stretch>
        </p:blipFill>
        <p:spPr bwMode="auto">
          <a:xfrm>
            <a:off x="762000" y="0"/>
            <a:ext cx="7620000" cy="5715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429000" y="4889500"/>
            <a:ext cx="4762500" cy="605230"/>
          </a:xfrm>
          <a:prstGeom prst="rect">
            <a:avLst/>
          </a:prstGeom>
          <a:solidFill>
            <a:srgbClr val="FFC000">
              <a:alpha val="60000"/>
            </a:srgb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3333" b="1" dirty="0"/>
              <a:t>Responder Pro: DDNA</a:t>
            </a:r>
            <a:endParaRPr lang="en-US" sz="3333" b="1" dirty="0"/>
          </a:p>
        </p:txBody>
      </p:sp>
    </p:spTree>
    <p:extLst>
      <p:ext uri="{BB962C8B-B14F-4D97-AF65-F5344CB8AC3E}">
        <p14:creationId xmlns:p14="http://schemas.microsoft.com/office/powerpoint/2010/main" val="259645874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E525127\Documents\SOC\Trainings\responder-canvas.png"/>
          <p:cNvPicPr>
            <a:picLocks noChangeAspect="1" noChangeArrowheads="1"/>
          </p:cNvPicPr>
          <p:nvPr/>
        </p:nvPicPr>
        <p:blipFill>
          <a:blip r:embed="rId2" cstate="print"/>
          <a:srcRect r="27928"/>
          <a:stretch>
            <a:fillRect/>
          </a:stretch>
        </p:blipFill>
        <p:spPr bwMode="auto">
          <a:xfrm>
            <a:off x="762000" y="0"/>
            <a:ext cx="7620000" cy="5715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711793" y="4889500"/>
            <a:ext cx="5479707" cy="605230"/>
          </a:xfrm>
          <a:prstGeom prst="rect">
            <a:avLst/>
          </a:prstGeom>
          <a:solidFill>
            <a:srgbClr val="FFC000">
              <a:alpha val="60000"/>
            </a:srgb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3333" b="1" dirty="0"/>
              <a:t>Responder Pro: Canvas</a:t>
            </a:r>
            <a:endParaRPr lang="en-US" sz="3333" b="1" dirty="0"/>
          </a:p>
        </p:txBody>
      </p:sp>
    </p:spTree>
    <p:extLst>
      <p:ext uri="{BB962C8B-B14F-4D97-AF65-F5344CB8AC3E}">
        <p14:creationId xmlns:p14="http://schemas.microsoft.com/office/powerpoint/2010/main" val="164821244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Volatility Framework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000" dirty="0"/>
              <a:t>Open-source </a:t>
            </a:r>
            <a:r>
              <a:rPr lang="en-US" sz="2000" dirty="0"/>
              <a:t>tool</a:t>
            </a:r>
            <a:endParaRPr lang="cs-CZ" sz="2000" dirty="0"/>
          </a:p>
          <a:p>
            <a:pPr lvl="1"/>
            <a:r>
              <a:rPr lang="cs-CZ" sz="1667" dirty="0"/>
              <a:t>GPL </a:t>
            </a:r>
            <a:r>
              <a:rPr lang="en-US" sz="1667" dirty="0"/>
              <a:t>licensed</a:t>
            </a:r>
            <a:endParaRPr lang="cs-CZ" sz="1667" dirty="0"/>
          </a:p>
          <a:p>
            <a:r>
              <a:rPr lang="en-US" sz="2000" dirty="0"/>
              <a:t>Written in</a:t>
            </a:r>
            <a:r>
              <a:rPr lang="cs-CZ" sz="2000" dirty="0"/>
              <a:t> Python</a:t>
            </a:r>
          </a:p>
          <a:p>
            <a:pPr lvl="1"/>
            <a:r>
              <a:rPr lang="en-US" sz="1667" dirty="0"/>
              <a:t>Available for variety of platforms (Linux, Windows, Mac OS)</a:t>
            </a:r>
            <a:endParaRPr lang="cs-CZ" sz="1667" dirty="0"/>
          </a:p>
          <a:p>
            <a:pPr lvl="1"/>
            <a:r>
              <a:rPr lang="en-US" sz="1667" dirty="0"/>
              <a:t>Can be automated; many contributed plugins</a:t>
            </a:r>
            <a:endParaRPr lang="cs-CZ" sz="1667" dirty="0"/>
          </a:p>
          <a:p>
            <a:r>
              <a:rPr lang="en-US" sz="2000" dirty="0"/>
              <a:t>Supports analysis of memory dumps from various OSs</a:t>
            </a:r>
            <a:endParaRPr lang="cs-CZ" sz="2000" dirty="0"/>
          </a:p>
          <a:p>
            <a:pPr lvl="1"/>
            <a:r>
              <a:rPr lang="cs-CZ" sz="1667" dirty="0"/>
              <a:t>Windows, Linux, MacOS, Android</a:t>
            </a:r>
          </a:p>
          <a:p>
            <a:pPr lvl="1"/>
            <a:r>
              <a:rPr lang="en-US" sz="1667" dirty="0"/>
              <a:t>Both </a:t>
            </a:r>
            <a:r>
              <a:rPr lang="cs-CZ" sz="1667" dirty="0"/>
              <a:t>32</a:t>
            </a:r>
            <a:r>
              <a:rPr lang="en-US" sz="1667" dirty="0"/>
              <a:t>-bit and </a:t>
            </a:r>
            <a:r>
              <a:rPr lang="cs-CZ" sz="1667" dirty="0"/>
              <a:t>64</a:t>
            </a:r>
            <a:r>
              <a:rPr lang="en-US" sz="1667" dirty="0"/>
              <a:t>-bit versions</a:t>
            </a:r>
            <a:endParaRPr lang="cs-CZ" sz="1667" dirty="0"/>
          </a:p>
          <a:p>
            <a:r>
              <a:rPr lang="en-US" sz="2000" dirty="0"/>
              <a:t>Command-line driven</a:t>
            </a:r>
          </a:p>
          <a:p>
            <a:r>
              <a:rPr lang="en-US" sz="2000" dirty="0"/>
              <a:t>Two (experimental) web GUIs</a:t>
            </a:r>
            <a:endParaRPr lang="cs-CZ" sz="20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446217058"/>
      </p:ext>
    </p:extLst>
  </p:cSld>
  <p:clrMapOvr>
    <a:masterClrMapping/>
  </p:clrMapOvr>
  <p:transition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Google </a:t>
            </a:r>
            <a:r>
              <a:rPr lang="en-US" dirty="0" err="1"/>
              <a:t>Rekall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Another open source tool</a:t>
            </a:r>
          </a:p>
          <a:p>
            <a:r>
              <a:rPr lang="en-US" dirty="0"/>
              <a:t>Supported by Google</a:t>
            </a:r>
          </a:p>
          <a:p>
            <a:pPr lvl="1"/>
            <a:r>
              <a:rPr lang="en-US" dirty="0"/>
              <a:t>Included as a part of GRR (Google Rapid Response) agent</a:t>
            </a:r>
          </a:p>
          <a:p>
            <a:r>
              <a:rPr lang="en-US" dirty="0"/>
              <a:t>Originally based on the code of Volatility</a:t>
            </a:r>
          </a:p>
          <a:p>
            <a:pPr lvl="1"/>
            <a:r>
              <a:rPr lang="en-US" dirty="0"/>
              <a:t>Shared commands</a:t>
            </a:r>
          </a:p>
          <a:p>
            <a:pPr lvl="1"/>
            <a:r>
              <a:rPr lang="en-US" dirty="0"/>
              <a:t>Different architectural concepts</a:t>
            </a:r>
          </a:p>
          <a:p>
            <a:r>
              <a:rPr lang="en-US" dirty="0"/>
              <a:t>Proof-of-concept GUI</a:t>
            </a:r>
          </a:p>
          <a:p>
            <a:pPr lvl="1"/>
            <a:r>
              <a:rPr lang="en-US" dirty="0"/>
              <a:t>Better workflows</a:t>
            </a:r>
          </a:p>
          <a:p>
            <a:r>
              <a:rPr lang="en-US" b="1" dirty="0"/>
              <a:t>Discontinued since 2020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B35A545-624B-40D2-AFF6-9618F12C24F0}" type="slidenum">
              <a:rPr lang="cs-CZ" smtClean="0"/>
              <a:pPr>
                <a:defRPr/>
              </a:pPr>
              <a:t>44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99592" y="5476875"/>
            <a:ext cx="2895600" cy="238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| PV204 In-Memory Malware Analysis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4331746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Additional Important Tools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Strings</a:t>
            </a:r>
          </a:p>
          <a:p>
            <a:pPr lvl="1"/>
            <a:r>
              <a:rPr lang="en-US" dirty="0"/>
              <a:t>Both *nix and Windows</a:t>
            </a:r>
          </a:p>
          <a:p>
            <a:pPr lvl="1"/>
            <a:r>
              <a:rPr lang="en-US" dirty="0"/>
              <a:t>Extracts strings information from the file</a:t>
            </a:r>
          </a:p>
          <a:p>
            <a:pPr lvl="1"/>
            <a:r>
              <a:rPr lang="en-US" dirty="0"/>
              <a:t>Can be used in cooperation with Volatility/</a:t>
            </a:r>
            <a:r>
              <a:rPr lang="en-US" dirty="0" err="1"/>
              <a:t>Rekall</a:t>
            </a:r>
            <a:endParaRPr lang="en-US" dirty="0"/>
          </a:p>
          <a:p>
            <a:pPr lvl="1"/>
            <a:r>
              <a:rPr lang="en-US" dirty="0"/>
              <a:t>Beware of text encoding! (</a:t>
            </a:r>
            <a:r>
              <a:rPr lang="en-US" dirty="0" err="1"/>
              <a:t>ascii</a:t>
            </a:r>
            <a:r>
              <a:rPr lang="en-US" dirty="0"/>
              <a:t>, utf-8, …)</a:t>
            </a:r>
          </a:p>
          <a:p>
            <a:r>
              <a:rPr lang="en-US" b="1" dirty="0"/>
              <a:t>Foremost </a:t>
            </a:r>
          </a:p>
          <a:p>
            <a:pPr lvl="1"/>
            <a:r>
              <a:rPr lang="en-US" dirty="0"/>
              <a:t>Forensic tool</a:t>
            </a:r>
          </a:p>
          <a:p>
            <a:pPr lvl="1"/>
            <a:r>
              <a:rPr lang="en-US" dirty="0"/>
              <a:t>Can extract various data files from an image (or process)</a:t>
            </a:r>
          </a:p>
          <a:p>
            <a:pPr lvl="2"/>
            <a:r>
              <a:rPr lang="en-US" dirty="0"/>
              <a:t>Images, executables, documents, 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B35A545-624B-40D2-AFF6-9618F12C24F0}" type="slidenum">
              <a:rPr lang="cs-CZ" smtClean="0"/>
              <a:pPr>
                <a:defRPr/>
              </a:pPr>
              <a:t>45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99592" y="5476875"/>
            <a:ext cx="2895600" cy="238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| PV204 In-Memory Malware Analysis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1552116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Forensic analysis of RAM?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Are there any benefits?</a:t>
            </a:r>
          </a:p>
          <a:p>
            <a:r>
              <a:rPr lang="en-US" dirty="0"/>
              <a:t>Collecting forensic evidence</a:t>
            </a:r>
          </a:p>
          <a:p>
            <a:pPr lvl="1"/>
            <a:r>
              <a:rPr lang="en-US" dirty="0"/>
              <a:t>Executable images</a:t>
            </a:r>
          </a:p>
          <a:p>
            <a:pPr lvl="1"/>
            <a:r>
              <a:rPr lang="en-US" dirty="0"/>
              <a:t>PDF/Doc documents</a:t>
            </a:r>
          </a:p>
          <a:p>
            <a:pPr lvl="2"/>
            <a:r>
              <a:rPr lang="en-US" dirty="0"/>
              <a:t>Possible origin of the infection?</a:t>
            </a:r>
          </a:p>
          <a:p>
            <a:pPr lvl="1"/>
            <a:r>
              <a:rPr lang="en-US" dirty="0"/>
              <a:t>Images</a:t>
            </a:r>
          </a:p>
          <a:p>
            <a:pPr lvl="1"/>
            <a:r>
              <a:rPr lang="en-US" dirty="0"/>
              <a:t>URLs</a:t>
            </a:r>
          </a:p>
          <a:p>
            <a:r>
              <a:rPr lang="en-US" dirty="0"/>
              <a:t>Getting approximate timeline</a:t>
            </a:r>
          </a:p>
          <a:p>
            <a:pPr lvl="1"/>
            <a:r>
              <a:rPr lang="en-US" dirty="0"/>
              <a:t>Works better on servers (always online, higher uptime, way more RAM)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B35A545-624B-40D2-AFF6-9618F12C24F0}" type="slidenum">
              <a:rPr lang="cs-CZ" smtClean="0"/>
              <a:pPr>
                <a:defRPr/>
              </a:pPr>
              <a:t>46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99592" y="5476875"/>
            <a:ext cx="2895600" cy="238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| PV204 In-Memory Malware Analysis</a:t>
            </a:r>
            <a:endParaRPr lang="cs-CZ"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to search for in Operating System?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Command &amp; Control (C2) communication</a:t>
            </a:r>
          </a:p>
          <a:p>
            <a:r>
              <a:rPr lang="en-US" dirty="0"/>
              <a:t>Hidden processes</a:t>
            </a:r>
          </a:p>
          <a:p>
            <a:r>
              <a:rPr lang="en-US" dirty="0"/>
              <a:t>Process/DLL injection evidence</a:t>
            </a:r>
          </a:p>
          <a:p>
            <a:r>
              <a:rPr lang="en-US" dirty="0"/>
              <a:t>Non-standard/infamous binaries/mutexes</a:t>
            </a:r>
          </a:p>
          <a:p>
            <a:r>
              <a:rPr lang="en-US" dirty="0"/>
              <a:t>Open sockets and files</a:t>
            </a:r>
          </a:p>
          <a:p>
            <a:r>
              <a:rPr lang="en-US" dirty="0"/>
              <a:t>Registry records</a:t>
            </a:r>
          </a:p>
          <a:p>
            <a:r>
              <a:rPr lang="en-US" dirty="0"/>
              <a:t>Command-line history</a:t>
            </a:r>
          </a:p>
          <a:p>
            <a:r>
              <a:rPr lang="en-US" dirty="0"/>
              <a:t>Encryption keys!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3F72F7E-A92E-4996-87A8-9530E00B3D3A}" type="slidenum">
              <a:rPr lang="cs-CZ" smtClean="0"/>
              <a:pPr>
                <a:defRPr/>
              </a:pPr>
              <a:t>47</a:t>
            </a:fld>
            <a:endParaRPr lang="cs-CZ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899592" y="5476875"/>
            <a:ext cx="2895600" cy="238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| PV204 In-Memory Malware Analysis</a:t>
            </a:r>
            <a:endParaRPr lang="cs-CZ" dirty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Known Bad Mutexes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/>
              <a:t>Conficker</a:t>
            </a:r>
            <a:r>
              <a:rPr lang="en-US" dirty="0"/>
              <a:t>: </a:t>
            </a:r>
            <a:r>
              <a:rPr lang="en-US" dirty="0">
                <a:latin typeface="Consolas" pitchFamily="49" charset="0"/>
                <a:cs typeface="Consolas" pitchFamily="49" charset="0"/>
              </a:rPr>
              <a:t>.*-7 and .*-99</a:t>
            </a:r>
          </a:p>
          <a:p>
            <a:r>
              <a:rPr lang="en-US" i="1" dirty="0" err="1"/>
              <a:t>Sality.AA</a:t>
            </a:r>
            <a:r>
              <a:rPr lang="en-US" dirty="0"/>
              <a:t>: </a:t>
            </a:r>
            <a:r>
              <a:rPr lang="en-US" dirty="0">
                <a:latin typeface="Consolas" pitchFamily="49" charset="0"/>
                <a:cs typeface="Consolas" pitchFamily="49" charset="0"/>
              </a:rPr>
              <a:t>Op1mutx9</a:t>
            </a:r>
          </a:p>
          <a:p>
            <a:r>
              <a:rPr lang="en-US" i="1" dirty="0" err="1"/>
              <a:t>Flystud</a:t>
            </a:r>
            <a:r>
              <a:rPr lang="en-US" i="1" dirty="0"/>
              <a:t>.??</a:t>
            </a:r>
            <a:r>
              <a:rPr lang="en-US" dirty="0"/>
              <a:t>: </a:t>
            </a:r>
            <a:r>
              <a:rPr lang="en-US" dirty="0" err="1">
                <a:latin typeface="Consolas" pitchFamily="49" charset="0"/>
                <a:cs typeface="Consolas" pitchFamily="49" charset="0"/>
              </a:rPr>
              <a:t>Hacker.com.cn_MUTEX</a:t>
            </a:r>
            <a:endParaRPr lang="en-US" dirty="0">
              <a:latin typeface="Consolas" pitchFamily="49" charset="0"/>
              <a:cs typeface="Consolas" pitchFamily="49" charset="0"/>
            </a:endParaRPr>
          </a:p>
          <a:p>
            <a:r>
              <a:rPr lang="en-US" i="1" dirty="0" err="1"/>
              <a:t>NetSky</a:t>
            </a:r>
            <a:r>
              <a:rPr lang="en-US" dirty="0"/>
              <a:t>: </a:t>
            </a:r>
            <a:r>
              <a:rPr lang="en-US" dirty="0">
                <a:latin typeface="Consolas" pitchFamily="49" charset="0"/>
                <a:cs typeface="Consolas" pitchFamily="49" charset="0"/>
              </a:rPr>
              <a:t>'</a:t>
            </a:r>
            <a:r>
              <a:rPr lang="en-US" dirty="0" err="1">
                <a:latin typeface="Consolas" pitchFamily="49" charset="0"/>
                <a:cs typeface="Consolas" pitchFamily="49" charset="0"/>
              </a:rPr>
              <a:t>D'r'o'p'p'e'd'S'k'y'N'e't</a:t>
            </a:r>
            <a:r>
              <a:rPr lang="en-US" dirty="0">
                <a:latin typeface="Consolas" pitchFamily="49" charset="0"/>
                <a:cs typeface="Consolas" pitchFamily="49" charset="0"/>
              </a:rPr>
              <a:t>'</a:t>
            </a:r>
          </a:p>
          <a:p>
            <a:r>
              <a:rPr lang="en-US" i="1" dirty="0" err="1"/>
              <a:t>Sality.W</a:t>
            </a:r>
            <a:r>
              <a:rPr lang="en-US" dirty="0"/>
              <a:t>: </a:t>
            </a:r>
            <a:r>
              <a:rPr lang="en-US" dirty="0">
                <a:latin typeface="Consolas" pitchFamily="49" charset="0"/>
                <a:cs typeface="Consolas" pitchFamily="49" charset="0"/>
              </a:rPr>
              <a:t>u_joker_v3.06</a:t>
            </a:r>
          </a:p>
          <a:p>
            <a:r>
              <a:rPr lang="en-US" i="1" dirty="0"/>
              <a:t>Poison Ivy</a:t>
            </a:r>
            <a:r>
              <a:rPr lang="en-US" dirty="0"/>
              <a:t>: </a:t>
            </a:r>
            <a:r>
              <a:rPr lang="en-US" dirty="0">
                <a:latin typeface="Consolas" pitchFamily="49" charset="0"/>
                <a:cs typeface="Consolas" pitchFamily="49" charset="0"/>
              </a:rPr>
              <a:t>)!VoqA.I4 </a:t>
            </a:r>
            <a:r>
              <a:rPr lang="en-US" dirty="0"/>
              <a:t>(and 10 thousand others)</a:t>
            </a:r>
            <a:endParaRPr lang="en-US" dirty="0">
              <a:latin typeface="Consolas" pitchFamily="49" charset="0"/>
              <a:cs typeface="Consolas" pitchFamily="49" charset="0"/>
            </a:endParaRPr>
          </a:p>
          <a:p>
            <a:r>
              <a:rPr lang="en-US" i="1" dirty="0" err="1"/>
              <a:t>Koobface</a:t>
            </a:r>
            <a:r>
              <a:rPr lang="en-US" dirty="0"/>
              <a:t>: </a:t>
            </a:r>
            <a:r>
              <a:rPr lang="en-US" dirty="0">
                <a:latin typeface="Consolas" pitchFamily="49" charset="0"/>
                <a:cs typeface="Consolas" pitchFamily="49" charset="0"/>
              </a:rPr>
              <a:t>35fsdfsdfgfd5339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B35A545-624B-40D2-AFF6-9618F12C24F0}" type="slidenum">
              <a:rPr lang="cs-CZ" smtClean="0"/>
              <a:pPr>
                <a:defRPr/>
              </a:pPr>
              <a:t>48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99592" y="5476875"/>
            <a:ext cx="2895600" cy="238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| PV204 In-Memory Malware Analysis</a:t>
            </a:r>
            <a:endParaRPr lang="cs-CZ" dirty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Known Good Processes/Locations 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1983327"/>
              </p:ext>
            </p:extLst>
          </p:nvPr>
        </p:nvGraphicFramePr>
        <p:xfrm>
          <a:off x="1331640" y="1417340"/>
          <a:ext cx="6707725" cy="3840426"/>
        </p:xfrm>
        <a:graphic>
          <a:graphicData uri="http://schemas.openxmlformats.org/drawingml/2006/table">
            <a:tbl>
              <a:tblPr firstRow="1">
                <a:tableStyleId>{7E9639D4-E3E2-4D34-9284-5A2195B3D0D7}</a:tableStyleId>
              </a:tblPr>
              <a:tblGrid>
                <a:gridCol w="17684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392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70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700" dirty="0">
                          <a:effectLst/>
                        </a:rPr>
                        <a:t>Process Name</a:t>
                      </a:r>
                      <a:endParaRPr lang="en-US" sz="1700" dirty="0"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700" dirty="0">
                          <a:effectLst/>
                        </a:rPr>
                        <a:t>Expected Path</a:t>
                      </a:r>
                      <a:endParaRPr lang="en-US" sz="1700" dirty="0"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70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700" b="1" dirty="0">
                          <a:effectLst/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lsass.exe</a:t>
                      </a:r>
                      <a:endParaRPr lang="en-US" sz="1700" b="1" dirty="0">
                        <a:effectLst/>
                        <a:latin typeface="Consolas" panose="020B0609020204030204" pitchFamily="49" charset="0"/>
                        <a:ea typeface="Times New Roman" panose="02020603050405020304" pitchFamily="18" charset="0"/>
                        <a:cs typeface="Consolas" panose="020B0609020204030204" pitchFamily="49" charset="0"/>
                      </a:endParaRPr>
                    </a:p>
                  </a:txBody>
                  <a:tcPr marL="57150" marR="5715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700" dirty="0">
                          <a:effectLst/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\windows\system32</a:t>
                      </a:r>
                      <a:endParaRPr lang="en-US" sz="1700" dirty="0">
                        <a:effectLst/>
                        <a:latin typeface="Consolas" panose="020B0609020204030204" pitchFamily="49" charset="0"/>
                        <a:ea typeface="Times New Roman" panose="02020603050405020304" pitchFamily="18" charset="0"/>
                        <a:cs typeface="Consolas" panose="020B0609020204030204" pitchFamily="49" charset="0"/>
                      </a:endParaRPr>
                    </a:p>
                  </a:txBody>
                  <a:tcPr marL="57150" marR="5715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70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700" b="1" dirty="0">
                          <a:effectLst/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services.exe</a:t>
                      </a:r>
                      <a:endParaRPr lang="en-US" sz="1700" b="1" dirty="0">
                        <a:effectLst/>
                        <a:latin typeface="Consolas" panose="020B0609020204030204" pitchFamily="49" charset="0"/>
                        <a:ea typeface="Times New Roman" panose="02020603050405020304" pitchFamily="18" charset="0"/>
                        <a:cs typeface="Consolas" panose="020B0609020204030204" pitchFamily="49" charset="0"/>
                      </a:endParaRPr>
                    </a:p>
                  </a:txBody>
                  <a:tcPr marL="57150" marR="5715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700" dirty="0">
                          <a:effectLst/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\windows\system32</a:t>
                      </a:r>
                      <a:endParaRPr lang="en-US" sz="1700" dirty="0">
                        <a:effectLst/>
                        <a:latin typeface="Consolas" panose="020B0609020204030204" pitchFamily="49" charset="0"/>
                        <a:ea typeface="Times New Roman" panose="02020603050405020304" pitchFamily="18" charset="0"/>
                        <a:cs typeface="Consolas" panose="020B0609020204030204" pitchFamily="49" charset="0"/>
                      </a:endParaRPr>
                    </a:p>
                  </a:txBody>
                  <a:tcPr marL="57150" marR="5715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70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700" b="1" dirty="0">
                          <a:effectLst/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csrss.exe</a:t>
                      </a:r>
                      <a:endParaRPr lang="en-US" sz="1700" b="1" dirty="0">
                        <a:effectLst/>
                        <a:latin typeface="Consolas" panose="020B0609020204030204" pitchFamily="49" charset="0"/>
                        <a:ea typeface="Times New Roman" panose="02020603050405020304" pitchFamily="18" charset="0"/>
                        <a:cs typeface="Consolas" panose="020B0609020204030204" pitchFamily="49" charset="0"/>
                      </a:endParaRPr>
                    </a:p>
                  </a:txBody>
                  <a:tcPr marL="57150" marR="5715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700" dirty="0">
                          <a:effectLst/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\windows\system32</a:t>
                      </a:r>
                      <a:endParaRPr lang="en-US" sz="1700" dirty="0">
                        <a:effectLst/>
                        <a:latin typeface="Consolas" panose="020B0609020204030204" pitchFamily="49" charset="0"/>
                        <a:ea typeface="Times New Roman" panose="02020603050405020304" pitchFamily="18" charset="0"/>
                        <a:cs typeface="Consolas" panose="020B0609020204030204" pitchFamily="49" charset="0"/>
                      </a:endParaRPr>
                    </a:p>
                  </a:txBody>
                  <a:tcPr marL="57150" marR="5715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70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700" b="1" dirty="0">
                          <a:effectLst/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explorer.exe</a:t>
                      </a:r>
                      <a:endParaRPr lang="en-US" sz="1700" b="1" dirty="0">
                        <a:effectLst/>
                        <a:latin typeface="Consolas" panose="020B0609020204030204" pitchFamily="49" charset="0"/>
                        <a:ea typeface="Times New Roman" panose="02020603050405020304" pitchFamily="18" charset="0"/>
                        <a:cs typeface="Consolas" panose="020B0609020204030204" pitchFamily="49" charset="0"/>
                      </a:endParaRPr>
                    </a:p>
                  </a:txBody>
                  <a:tcPr marL="57150" marR="5715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700" dirty="0">
                          <a:effectLst/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\windows</a:t>
                      </a:r>
                      <a:endParaRPr lang="en-US" sz="1700" dirty="0">
                        <a:effectLst/>
                        <a:latin typeface="Consolas" panose="020B0609020204030204" pitchFamily="49" charset="0"/>
                        <a:ea typeface="Times New Roman" panose="02020603050405020304" pitchFamily="18" charset="0"/>
                        <a:cs typeface="Consolas" panose="020B0609020204030204" pitchFamily="49" charset="0"/>
                      </a:endParaRPr>
                    </a:p>
                  </a:txBody>
                  <a:tcPr marL="57150" marR="5715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70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700" b="1" dirty="0">
                          <a:effectLst/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spoolsv.exe</a:t>
                      </a:r>
                      <a:endParaRPr lang="en-US" sz="1700" b="1" dirty="0">
                        <a:effectLst/>
                        <a:latin typeface="Consolas" panose="020B0609020204030204" pitchFamily="49" charset="0"/>
                        <a:ea typeface="Times New Roman" panose="02020603050405020304" pitchFamily="18" charset="0"/>
                        <a:cs typeface="Consolas" panose="020B0609020204030204" pitchFamily="49" charset="0"/>
                      </a:endParaRPr>
                    </a:p>
                  </a:txBody>
                  <a:tcPr marL="57150" marR="5715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700" dirty="0">
                          <a:effectLst/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\windows\system32</a:t>
                      </a:r>
                      <a:endParaRPr lang="en-US" sz="1700" dirty="0">
                        <a:effectLst/>
                        <a:latin typeface="Consolas" panose="020B0609020204030204" pitchFamily="49" charset="0"/>
                        <a:ea typeface="Times New Roman" panose="02020603050405020304" pitchFamily="18" charset="0"/>
                        <a:cs typeface="Consolas" panose="020B0609020204030204" pitchFamily="49" charset="0"/>
                      </a:endParaRPr>
                    </a:p>
                  </a:txBody>
                  <a:tcPr marL="57150" marR="5715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70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700" b="1" dirty="0">
                          <a:effectLst/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smss.exe</a:t>
                      </a:r>
                      <a:endParaRPr lang="en-US" sz="1700" b="1" dirty="0">
                        <a:effectLst/>
                        <a:latin typeface="Consolas" panose="020B0609020204030204" pitchFamily="49" charset="0"/>
                        <a:ea typeface="Times New Roman" panose="02020603050405020304" pitchFamily="18" charset="0"/>
                        <a:cs typeface="Consolas" panose="020B0609020204030204" pitchFamily="49" charset="0"/>
                      </a:endParaRPr>
                    </a:p>
                  </a:txBody>
                  <a:tcPr marL="57150" marR="5715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700" dirty="0">
                          <a:effectLst/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\windows\system32</a:t>
                      </a:r>
                      <a:endParaRPr lang="en-US" sz="1700" dirty="0">
                        <a:effectLst/>
                        <a:latin typeface="Consolas" panose="020B0609020204030204" pitchFamily="49" charset="0"/>
                        <a:ea typeface="Times New Roman" panose="02020603050405020304" pitchFamily="18" charset="0"/>
                        <a:cs typeface="Consolas" panose="020B0609020204030204" pitchFamily="49" charset="0"/>
                      </a:endParaRPr>
                    </a:p>
                  </a:txBody>
                  <a:tcPr marL="57150" marR="5715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70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700" b="1" dirty="0">
                          <a:effectLst/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svchost.exe</a:t>
                      </a:r>
                      <a:endParaRPr lang="en-US" sz="1700" b="1" dirty="0">
                        <a:effectLst/>
                        <a:latin typeface="Consolas" panose="020B0609020204030204" pitchFamily="49" charset="0"/>
                        <a:ea typeface="Times New Roman" panose="02020603050405020304" pitchFamily="18" charset="0"/>
                        <a:cs typeface="Consolas" panose="020B0609020204030204" pitchFamily="49" charset="0"/>
                      </a:endParaRPr>
                    </a:p>
                  </a:txBody>
                  <a:tcPr marL="57150" marR="5715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700" dirty="0">
                          <a:effectLst/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\windows\system32</a:t>
                      </a:r>
                      <a:endParaRPr lang="en-US" sz="1700" dirty="0">
                        <a:effectLst/>
                        <a:latin typeface="Consolas" panose="020B0609020204030204" pitchFamily="49" charset="0"/>
                        <a:ea typeface="Times New Roman" panose="02020603050405020304" pitchFamily="18" charset="0"/>
                        <a:cs typeface="Consolas" panose="020B0609020204030204" pitchFamily="49" charset="0"/>
                      </a:endParaRPr>
                    </a:p>
                  </a:txBody>
                  <a:tcPr marL="57150" marR="5715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71742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700" b="1" dirty="0">
                          <a:effectLst/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iexplore.exe</a:t>
                      </a:r>
                      <a:endParaRPr lang="en-US" sz="1700" b="1" dirty="0">
                        <a:effectLst/>
                        <a:latin typeface="Consolas" panose="020B0609020204030204" pitchFamily="49" charset="0"/>
                        <a:ea typeface="Times New Roman" panose="02020603050405020304" pitchFamily="18" charset="0"/>
                        <a:cs typeface="Consolas" panose="020B0609020204030204" pitchFamily="49" charset="0"/>
                      </a:endParaRPr>
                    </a:p>
                  </a:txBody>
                  <a:tcPr marL="57150" marR="5715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700" dirty="0">
                          <a:effectLst/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\program files</a:t>
                      </a:r>
                      <a:br>
                        <a:rPr lang="en-US" sz="1700" dirty="0">
                          <a:effectLst/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</a:br>
                      <a:r>
                        <a:rPr lang="en-US" sz="1700" dirty="0">
                          <a:effectLst/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\program files (x86)</a:t>
                      </a:r>
                      <a:endParaRPr lang="en-US" sz="1700" dirty="0">
                        <a:effectLst/>
                        <a:latin typeface="Consolas" panose="020B0609020204030204" pitchFamily="49" charset="0"/>
                        <a:ea typeface="Times New Roman" panose="02020603050405020304" pitchFamily="18" charset="0"/>
                        <a:cs typeface="Consolas" panose="020B0609020204030204" pitchFamily="49" charset="0"/>
                      </a:endParaRPr>
                    </a:p>
                  </a:txBody>
                  <a:tcPr marL="57150" marR="5715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470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700" b="1" dirty="0">
                          <a:effectLst/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winlogon.exe</a:t>
                      </a:r>
                      <a:endParaRPr lang="en-US" sz="1700" b="1" dirty="0">
                        <a:effectLst/>
                        <a:latin typeface="Consolas" panose="020B0609020204030204" pitchFamily="49" charset="0"/>
                        <a:ea typeface="Times New Roman" panose="02020603050405020304" pitchFamily="18" charset="0"/>
                        <a:cs typeface="Consolas" panose="020B0609020204030204" pitchFamily="49" charset="0"/>
                      </a:endParaRPr>
                    </a:p>
                  </a:txBody>
                  <a:tcPr marL="57150" marR="5715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700" dirty="0">
                          <a:effectLst/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\windows\system32</a:t>
                      </a:r>
                      <a:endParaRPr lang="en-US" sz="1700" dirty="0">
                        <a:effectLst/>
                        <a:latin typeface="Consolas" panose="020B0609020204030204" pitchFamily="49" charset="0"/>
                        <a:ea typeface="Times New Roman" panose="02020603050405020304" pitchFamily="18" charset="0"/>
                        <a:cs typeface="Consolas" panose="020B0609020204030204" pitchFamily="49" charset="0"/>
                      </a:endParaRPr>
                    </a:p>
                  </a:txBody>
                  <a:tcPr marL="57150" marR="5715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B35A545-624B-40D2-AFF6-9618F12C24F0}" type="slidenum">
              <a:rPr lang="cs-CZ" smtClean="0"/>
              <a:pPr>
                <a:defRPr/>
              </a:pPr>
              <a:t>49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99592" y="5476875"/>
            <a:ext cx="2895600" cy="238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| PV204 In-Memory Malware Analysis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02865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4EABB0-4DE1-AF4D-8A80-0808ABDAA77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B35A545-624B-40D2-AFF6-9618F12C24F0}" type="slidenum">
              <a:rPr lang="cs-CZ" smtClean="0"/>
              <a:pPr>
                <a:defRPr/>
              </a:pPr>
              <a:t>5</a:t>
            </a:fld>
            <a:endParaRPr lang="cs-CZ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16B938-F6BB-2B42-80A7-7D26060584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99592" y="5476875"/>
            <a:ext cx="2895600" cy="238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| PV204 In-Memory Malware Analysis</a:t>
            </a:r>
            <a:endParaRPr lang="cs-CZ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1BDD86F-9FBB-8748-8C69-6B310E271B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91" y="1335753"/>
            <a:ext cx="7162779" cy="2961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5896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Operational Security (</a:t>
            </a:r>
            <a:r>
              <a:rPr lang="en-US" dirty="0" err="1"/>
              <a:t>OpSec</a:t>
            </a:r>
            <a:r>
              <a:rPr lang="en-US" dirty="0"/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Basics of </a:t>
            </a:r>
            <a:r>
              <a:rPr lang="en-US" dirty="0" err="1"/>
              <a:t>OpSec</a:t>
            </a:r>
            <a:endParaRPr lang="en-US" dirty="0"/>
          </a:p>
          <a:p>
            <a:pPr lvl="1"/>
            <a:r>
              <a:rPr lang="en-US" dirty="0"/>
              <a:t>“Think before you act” mentality</a:t>
            </a:r>
          </a:p>
          <a:p>
            <a:pPr lvl="1"/>
            <a:r>
              <a:rPr lang="en-US" dirty="0"/>
              <a:t>Limited information sharing</a:t>
            </a:r>
          </a:p>
          <a:p>
            <a:r>
              <a:rPr lang="en-US" dirty="0"/>
              <a:t>Specifics of memory analysis</a:t>
            </a:r>
          </a:p>
          <a:p>
            <a:pPr lvl="1"/>
            <a:r>
              <a:rPr lang="en-US" dirty="0"/>
              <a:t>You can often upload acquired executables to </a:t>
            </a:r>
            <a:r>
              <a:rPr lang="en-US" dirty="0" err="1"/>
              <a:t>VirusTotal</a:t>
            </a:r>
            <a:endParaRPr lang="en-US" dirty="0"/>
          </a:p>
          <a:p>
            <a:pPr lvl="2"/>
            <a:r>
              <a:rPr lang="en-US" dirty="0"/>
              <a:t>MD5/SHA1 of the dump is different from the executable</a:t>
            </a:r>
          </a:p>
          <a:p>
            <a:pPr lvl="2"/>
            <a:r>
              <a:rPr lang="en-US" dirty="0"/>
              <a:t>This doesn’t apply for documents/HTML pages!</a:t>
            </a:r>
          </a:p>
          <a:p>
            <a:pPr lvl="1"/>
            <a:r>
              <a:rPr lang="en-US" b="1" dirty="0"/>
              <a:t>However, incomplete binaries still can infect your system!</a:t>
            </a:r>
          </a:p>
          <a:p>
            <a:pPr lvl="2"/>
            <a:r>
              <a:rPr lang="en-US" dirty="0"/>
              <a:t>Running in VM or other OS is recommended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B35A545-624B-40D2-AFF6-9618F12C24F0}" type="slidenum">
              <a:rPr lang="cs-CZ" smtClean="0"/>
              <a:pPr>
                <a:defRPr/>
              </a:pPr>
              <a:t>50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99592" y="5476875"/>
            <a:ext cx="2895600" cy="238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| PV204 In-Memory Malware Analysis</a:t>
            </a:r>
            <a:endParaRPr lang="cs-CZ" dirty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Recommended Analysis Process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Use Internet! </a:t>
            </a:r>
            <a:r>
              <a:rPr lang="en-US" sz="1667" dirty="0"/>
              <a:t>(Google, </a:t>
            </a:r>
            <a:r>
              <a:rPr lang="en-US" sz="1667" dirty="0" err="1"/>
              <a:t>VirusTotal</a:t>
            </a:r>
            <a:r>
              <a:rPr lang="en-US" sz="1667" dirty="0"/>
              <a:t>, …)</a:t>
            </a:r>
            <a:endParaRPr lang="en-US" dirty="0"/>
          </a:p>
          <a:p>
            <a:r>
              <a:rPr lang="en-US" b="1" dirty="0"/>
              <a:t>Make notes!</a:t>
            </a:r>
          </a:p>
          <a:p>
            <a:pPr lvl="1"/>
            <a:r>
              <a:rPr lang="en-US" dirty="0"/>
              <a:t>What OS is being analyzed? (</a:t>
            </a:r>
            <a:r>
              <a:rPr lang="en-US" dirty="0" err="1"/>
              <a:t>imageinfo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Network connections? (+ </a:t>
            </a:r>
            <a:r>
              <a:rPr lang="en-US" dirty="0" err="1"/>
              <a:t>whois</a:t>
            </a:r>
            <a:r>
              <a:rPr lang="en-US" dirty="0"/>
              <a:t> records, …)</a:t>
            </a:r>
          </a:p>
          <a:p>
            <a:pPr lvl="1"/>
            <a:r>
              <a:rPr lang="en-US" dirty="0"/>
              <a:t>Processes (hidden, odd, non-standard; timestamps, …)</a:t>
            </a:r>
          </a:p>
          <a:p>
            <a:pPr lvl="1"/>
            <a:r>
              <a:rPr lang="en-US" dirty="0"/>
              <a:t>Mutexes (+ files open)</a:t>
            </a:r>
          </a:p>
          <a:p>
            <a:pPr lvl="1"/>
            <a:r>
              <a:rPr lang="en-US" dirty="0"/>
              <a:t>Dump processes when needed (</a:t>
            </a:r>
            <a:r>
              <a:rPr lang="en-US" dirty="0" err="1"/>
              <a:t>OpSec</a:t>
            </a:r>
            <a:r>
              <a:rPr lang="en-US" dirty="0"/>
              <a:t>!)</a:t>
            </a:r>
          </a:p>
          <a:p>
            <a:pPr lvl="1"/>
            <a:r>
              <a:rPr lang="en-US" dirty="0"/>
              <a:t>Strings (URIs, C-like strings %s %d, domains, …)</a:t>
            </a:r>
          </a:p>
          <a:p>
            <a:r>
              <a:rPr lang="en-US" b="1" dirty="0"/>
              <a:t>Summarize your findings in final report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B35A545-624B-40D2-AFF6-9618F12C24F0}" type="slidenum">
              <a:rPr lang="cs-CZ" smtClean="0"/>
              <a:pPr>
                <a:defRPr/>
              </a:pPr>
              <a:t>51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99592" y="5476875"/>
            <a:ext cx="2895600" cy="238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| PV204 In-Memory Malware Analysis</a:t>
            </a:r>
            <a:endParaRPr lang="cs-CZ" dirty="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information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Web pages of this course</a:t>
            </a:r>
            <a:endParaRPr lang="en-US" b="1" dirty="0">
              <a:solidFill>
                <a:schemeClr val="accent2"/>
              </a:solidFill>
              <a:latin typeface="Consolas" pitchFamily="49" charset="0"/>
              <a:cs typeface="Consolas" pitchFamily="49" charset="0"/>
            </a:endParaRPr>
          </a:p>
          <a:p>
            <a:pPr lvl="1"/>
            <a:r>
              <a:rPr lang="en-US" b="1" dirty="0">
                <a:solidFill>
                  <a:schemeClr val="accent2"/>
                </a:solidFill>
                <a:latin typeface="Consolas" pitchFamily="49" charset="0"/>
                <a:cs typeface="Consolas" pitchFamily="49" charset="0"/>
                <a:hlinkClick r:id="rId2"/>
              </a:rPr>
              <a:t>https://dior.ics.muni.cz/~valor/pv204</a:t>
            </a:r>
            <a:endParaRPr lang="en-US" b="1" dirty="0">
              <a:solidFill>
                <a:schemeClr val="accent2"/>
              </a:solidFill>
              <a:latin typeface="Consolas" pitchFamily="49" charset="0"/>
              <a:cs typeface="Consolas" pitchFamily="49" charset="0"/>
            </a:endParaRPr>
          </a:p>
          <a:p>
            <a:r>
              <a:rPr lang="en-US" b="1" dirty="0"/>
              <a:t>Additional resources</a:t>
            </a:r>
          </a:p>
          <a:p>
            <a:pPr lvl="1"/>
            <a:r>
              <a:rPr lang="en-US" dirty="0">
                <a:hlinkClick r:id="rId3"/>
              </a:rPr>
              <a:t>Public memory images</a:t>
            </a:r>
            <a:r>
              <a:rPr lang="en-US" dirty="0"/>
              <a:t> for analysis</a:t>
            </a:r>
          </a:p>
          <a:p>
            <a:pPr lvl="1"/>
            <a:r>
              <a:rPr lang="en-US" dirty="0">
                <a:hlinkClick r:id="rId4"/>
              </a:rPr>
              <a:t>Reverse Engineering for Beginners</a:t>
            </a:r>
            <a:r>
              <a:rPr lang="en-US" dirty="0"/>
              <a:t> (amazing PDF doc)</a:t>
            </a:r>
          </a:p>
          <a:p>
            <a:pPr lvl="1"/>
            <a:r>
              <a:rPr lang="en-US" dirty="0">
                <a:hlinkClick r:id="rId5"/>
              </a:rPr>
              <a:t>REMnux</a:t>
            </a:r>
            <a:r>
              <a:rPr lang="en-US" dirty="0"/>
              <a:t>: All you need to start with RE</a:t>
            </a:r>
          </a:p>
          <a:p>
            <a:pPr lvl="1"/>
            <a:r>
              <a:rPr lang="en-US" dirty="0">
                <a:hlinkClick r:id="rId6"/>
              </a:rPr>
              <a:t>ContagioDump </a:t>
            </a:r>
            <a:r>
              <a:rPr lang="en-US" dirty="0"/>
              <a:t>blog (for additional malware samples)</a:t>
            </a:r>
          </a:p>
          <a:p>
            <a:pPr lvl="1"/>
            <a:r>
              <a:rPr lang="en-US" dirty="0">
                <a:hlinkClick r:id="rId7"/>
              </a:rPr>
              <a:t>Malware Traffic Analysis</a:t>
            </a:r>
            <a:r>
              <a:rPr lang="en-US" dirty="0"/>
              <a:t> (both traffic &amp; samples)</a:t>
            </a:r>
            <a:endParaRPr lang="en-US" b="1" dirty="0">
              <a:solidFill>
                <a:schemeClr val="accent2"/>
              </a:solidFill>
              <a:latin typeface="Consolas" pitchFamily="49" charset="0"/>
              <a:cs typeface="Consolas" pitchFamily="49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B35A545-624B-40D2-AFF6-9618F12C24F0}" type="slidenum">
              <a:rPr lang="cs-CZ" smtClean="0"/>
              <a:pPr>
                <a:defRPr/>
              </a:pPr>
              <a:t>52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99592" y="5476875"/>
            <a:ext cx="2895600" cy="238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| PV204 In-Memory Malware Analysis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9925246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Questions about coordination of benefits? CDA Practice Support has answers  - CDA">
            <a:extLst>
              <a:ext uri="{FF2B5EF4-FFF2-40B4-BE49-F238E27FC236}">
                <a16:creationId xmlns:a16="http://schemas.microsoft.com/office/drawing/2014/main" id="{83C251B6-1C05-8B4C-A8B4-9ED718BFC0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20000"/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"/>
            <a:ext cx="9144000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Answers &amp; Questions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Thank you for your attention.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B35A545-624B-40D2-AFF6-9618F12C24F0}" type="slidenum">
              <a:rPr lang="cs-CZ" smtClean="0"/>
              <a:pPr>
                <a:defRPr/>
              </a:pPr>
              <a:t>53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/>
              <a:t>| PV204 In-Memory Malware Analysis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1321382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Lab</a:t>
            </a:r>
            <a:endParaRPr lang="en-GB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F85801-738D-4AFC-9D72-B567D521F73E}" type="slidenum">
              <a:rPr lang="cs-CZ" smtClean="0"/>
              <a:pPr/>
              <a:t>54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99592" y="5476875"/>
            <a:ext cx="4032448" cy="238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| PV204 In-Memory Malware</a:t>
            </a:r>
            <a:r>
              <a:rPr lang="cs-CZ" dirty="0"/>
              <a:t> Analysis</a:t>
            </a:r>
            <a:endParaRPr lang="en-GB" dirty="0"/>
          </a:p>
        </p:txBody>
      </p:sp>
      <p:pic>
        <p:nvPicPr>
          <p:cNvPr id="6" name="Picture 2" descr="D:\Documents\Obrázky\services_icon_full_bw5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2466" y="1837387"/>
            <a:ext cx="238125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379462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 Requirements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Oracle VM VirtualBox</a:t>
            </a:r>
          </a:p>
          <a:p>
            <a:pPr lvl="1"/>
            <a:r>
              <a:rPr lang="en-US" dirty="0"/>
              <a:t>And enough space on your hard drive (12 GB at least)</a:t>
            </a:r>
          </a:p>
          <a:p>
            <a:r>
              <a:rPr lang="en-US" b="1" dirty="0"/>
              <a:t>Volatility Framework</a:t>
            </a:r>
          </a:p>
          <a:p>
            <a:pPr lvl="1"/>
            <a:r>
              <a:rPr lang="en-US" b="1" dirty="0"/>
              <a:t>Version 2 </a:t>
            </a:r>
            <a:r>
              <a:rPr lang="en-US" dirty="0"/>
              <a:t>(version 3 is available in the VM too)</a:t>
            </a:r>
            <a:endParaRPr lang="en-US" b="1" dirty="0"/>
          </a:p>
          <a:p>
            <a:r>
              <a:rPr lang="en-US" dirty="0"/>
              <a:t>Unix tools</a:t>
            </a:r>
          </a:p>
          <a:p>
            <a:pPr lvl="1"/>
            <a:r>
              <a:rPr lang="en-US" dirty="0">
                <a:latin typeface="Consolas" pitchFamily="49" charset="0"/>
                <a:cs typeface="Consolas" pitchFamily="49" charset="0"/>
              </a:rPr>
              <a:t>strings</a:t>
            </a:r>
            <a:r>
              <a:rPr lang="en-US" dirty="0"/>
              <a:t>, </a:t>
            </a:r>
            <a:r>
              <a:rPr lang="en-US" dirty="0">
                <a:latin typeface="Consolas" pitchFamily="49" charset="0"/>
                <a:cs typeface="Consolas" pitchFamily="49" charset="0"/>
              </a:rPr>
              <a:t>foremost</a:t>
            </a:r>
          </a:p>
          <a:p>
            <a:r>
              <a:rPr lang="en-US" dirty="0">
                <a:cs typeface="Consolas" pitchFamily="49" charset="0"/>
              </a:rPr>
              <a:t>Your favorite text editor for notes</a:t>
            </a:r>
          </a:p>
          <a:p>
            <a:r>
              <a:rPr lang="en-US" dirty="0">
                <a:cs typeface="Consolas" pitchFamily="49" charset="0"/>
              </a:rPr>
              <a:t>Voluntary:</a:t>
            </a:r>
          </a:p>
          <a:p>
            <a:pPr lvl="1"/>
            <a:r>
              <a:rPr lang="en-US" dirty="0" err="1">
                <a:cs typeface="Consolas" pitchFamily="49" charset="0"/>
              </a:rPr>
              <a:t>Javascript</a:t>
            </a:r>
            <a:r>
              <a:rPr lang="en-US" dirty="0">
                <a:cs typeface="Consolas" pitchFamily="49" charset="0"/>
              </a:rPr>
              <a:t>/PDF analysis tools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0F85801-738D-4AFC-9D72-B567D521F73E}" type="slidenum">
              <a:rPr lang="cs-CZ" smtClean="0"/>
              <a:pPr>
                <a:defRPr/>
              </a:pPr>
              <a:t>55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99592" y="5476875"/>
            <a:ext cx="2895600" cy="238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| PV204 In-Memory Malware Analysis</a:t>
            </a:r>
            <a:endParaRPr lang="cs-CZ" dirty="0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Recommended Analysis Process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Use Internet! </a:t>
            </a:r>
            <a:r>
              <a:rPr lang="en-US" sz="1667" dirty="0"/>
              <a:t>(Google, </a:t>
            </a:r>
            <a:r>
              <a:rPr lang="en-US" sz="1667" dirty="0" err="1"/>
              <a:t>VirusTotal</a:t>
            </a:r>
            <a:r>
              <a:rPr lang="en-US" sz="1667" dirty="0"/>
              <a:t>, …)</a:t>
            </a:r>
            <a:endParaRPr lang="en-US" dirty="0"/>
          </a:p>
          <a:p>
            <a:r>
              <a:rPr lang="en-US" b="1" dirty="0"/>
              <a:t>Make notes!</a:t>
            </a:r>
          </a:p>
          <a:p>
            <a:pPr lvl="1"/>
            <a:r>
              <a:rPr lang="en-US" dirty="0"/>
              <a:t>What OS is being analyzed?</a:t>
            </a:r>
          </a:p>
          <a:p>
            <a:pPr lvl="1"/>
            <a:r>
              <a:rPr lang="en-US" dirty="0"/>
              <a:t>Network connections? (+ </a:t>
            </a:r>
            <a:r>
              <a:rPr lang="en-US" dirty="0" err="1"/>
              <a:t>whois</a:t>
            </a:r>
            <a:r>
              <a:rPr lang="en-US" dirty="0"/>
              <a:t> records, …)</a:t>
            </a:r>
          </a:p>
          <a:p>
            <a:pPr lvl="1"/>
            <a:r>
              <a:rPr lang="en-US" dirty="0"/>
              <a:t>Processes (hidden, odd, non-standard; timestamps, …)</a:t>
            </a:r>
          </a:p>
          <a:p>
            <a:pPr lvl="1"/>
            <a:r>
              <a:rPr lang="en-US" dirty="0"/>
              <a:t>Mutexes (+ files open)</a:t>
            </a:r>
          </a:p>
          <a:p>
            <a:pPr lvl="1"/>
            <a:r>
              <a:rPr lang="en-US" dirty="0"/>
              <a:t>Strings (URIs, C-like strings %s %d, domains, …)</a:t>
            </a:r>
          </a:p>
          <a:p>
            <a:pPr lvl="1"/>
            <a:r>
              <a:rPr lang="en-US" dirty="0"/>
              <a:t>…</a:t>
            </a:r>
          </a:p>
          <a:p>
            <a:r>
              <a:rPr lang="en-US" b="1" dirty="0"/>
              <a:t>Summarize your findings in final report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B35A545-624B-40D2-AFF6-9618F12C24F0}" type="slidenum">
              <a:rPr lang="cs-CZ" smtClean="0"/>
              <a:pPr>
                <a:defRPr/>
              </a:pPr>
              <a:t>56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99592" y="5476875"/>
            <a:ext cx="2895600" cy="238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| PV204 In-Memory Malware Analysis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3044871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Volatility2 Framework – cheat sheet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94387" y="1559721"/>
            <a:ext cx="6858000" cy="3458104"/>
          </a:xfrm>
        </p:spPr>
        <p:txBody>
          <a:bodyPr>
            <a:normAutofit fontScale="77500" lnSpcReduction="20000"/>
          </a:bodyPr>
          <a:lstStyle/>
          <a:p>
            <a:r>
              <a:rPr lang="en-US" dirty="0" err="1">
                <a:latin typeface="Consolas" pitchFamily="49" charset="0"/>
                <a:cs typeface="Consolas" pitchFamily="49" charset="0"/>
              </a:rPr>
              <a:t>psxview</a:t>
            </a:r>
            <a:r>
              <a:rPr lang="en-US" dirty="0"/>
              <a:t> </a:t>
            </a:r>
            <a:r>
              <a:rPr lang="en-US" sz="1917" dirty="0"/>
              <a:t>(search for hidden processes)</a:t>
            </a:r>
            <a:endParaRPr lang="en-US" dirty="0"/>
          </a:p>
          <a:p>
            <a:r>
              <a:rPr lang="en-US" dirty="0" err="1">
                <a:latin typeface="Consolas" pitchFamily="49" charset="0"/>
                <a:cs typeface="Consolas" pitchFamily="49" charset="0"/>
              </a:rPr>
              <a:t>apihooks</a:t>
            </a:r>
            <a:endParaRPr lang="en-US" dirty="0">
              <a:latin typeface="Consolas" pitchFamily="49" charset="0"/>
              <a:cs typeface="Consolas" pitchFamily="49" charset="0"/>
            </a:endParaRPr>
          </a:p>
          <a:p>
            <a:r>
              <a:rPr lang="en-US" dirty="0" err="1">
                <a:latin typeface="Consolas" pitchFamily="49" charset="0"/>
                <a:cs typeface="Consolas" pitchFamily="49" charset="0"/>
              </a:rPr>
              <a:t>driverscan</a:t>
            </a:r>
            <a:endParaRPr lang="en-US" dirty="0">
              <a:latin typeface="Consolas" pitchFamily="49" charset="0"/>
              <a:cs typeface="Consolas" pitchFamily="49" charset="0"/>
            </a:endParaRPr>
          </a:p>
          <a:p>
            <a:r>
              <a:rPr lang="en-US" dirty="0" err="1">
                <a:latin typeface="Consolas" pitchFamily="49" charset="0"/>
                <a:cs typeface="Consolas" pitchFamily="49" charset="0"/>
              </a:rPr>
              <a:t>ssdt</a:t>
            </a:r>
            <a:r>
              <a:rPr lang="en-US" dirty="0"/>
              <a:t> / </a:t>
            </a:r>
            <a:r>
              <a:rPr lang="en-US" dirty="0" err="1">
                <a:latin typeface="Consolas" pitchFamily="49" charset="0"/>
                <a:cs typeface="Consolas" pitchFamily="49" charset="0"/>
              </a:rPr>
              <a:t>driverirp</a:t>
            </a:r>
            <a:r>
              <a:rPr lang="en-US" dirty="0"/>
              <a:t> / </a:t>
            </a:r>
            <a:r>
              <a:rPr lang="en-US" dirty="0" err="1">
                <a:latin typeface="Consolas" pitchFamily="49" charset="0"/>
                <a:cs typeface="Consolas" pitchFamily="49" charset="0"/>
              </a:rPr>
              <a:t>idt</a:t>
            </a:r>
            <a:endParaRPr lang="en-US" dirty="0">
              <a:latin typeface="Consolas" pitchFamily="49" charset="0"/>
              <a:cs typeface="Consolas" pitchFamily="49" charset="0"/>
            </a:endParaRPr>
          </a:p>
          <a:p>
            <a:r>
              <a:rPr lang="en-US" dirty="0">
                <a:latin typeface="Consolas" pitchFamily="49" charset="0"/>
                <a:cs typeface="Consolas" pitchFamily="49" charset="0"/>
              </a:rPr>
              <a:t>connections</a:t>
            </a:r>
            <a:r>
              <a:rPr lang="en-US" dirty="0"/>
              <a:t> / </a:t>
            </a:r>
            <a:r>
              <a:rPr lang="en-US" dirty="0" err="1">
                <a:latin typeface="Consolas" pitchFamily="49" charset="0"/>
                <a:cs typeface="Consolas" pitchFamily="49" charset="0"/>
              </a:rPr>
              <a:t>connscan</a:t>
            </a:r>
            <a:r>
              <a:rPr lang="en-US" dirty="0"/>
              <a:t> </a:t>
            </a:r>
            <a:r>
              <a:rPr lang="en-US" sz="1917" dirty="0"/>
              <a:t>(</a:t>
            </a:r>
            <a:r>
              <a:rPr lang="en-US" sz="1917" dirty="0" err="1"/>
              <a:t>WinXP</a:t>
            </a:r>
            <a:r>
              <a:rPr lang="en-US" sz="1917" dirty="0"/>
              <a:t>, active network connections)</a:t>
            </a:r>
            <a:endParaRPr lang="en-US" dirty="0"/>
          </a:p>
          <a:p>
            <a:r>
              <a:rPr lang="en-US" dirty="0" err="1">
                <a:latin typeface="Consolas" pitchFamily="49" charset="0"/>
                <a:cs typeface="Consolas" pitchFamily="49" charset="0"/>
              </a:rPr>
              <a:t>netscan</a:t>
            </a:r>
            <a:r>
              <a:rPr lang="en-US" dirty="0"/>
              <a:t> </a:t>
            </a:r>
            <a:r>
              <a:rPr lang="en-US" sz="1917" dirty="0"/>
              <a:t>(Win7, opened network sockets and connections)</a:t>
            </a:r>
            <a:endParaRPr lang="en-US" dirty="0"/>
          </a:p>
          <a:p>
            <a:r>
              <a:rPr lang="en-US" dirty="0" err="1">
                <a:latin typeface="Consolas" pitchFamily="49" charset="0"/>
                <a:cs typeface="Consolas" pitchFamily="49" charset="0"/>
              </a:rPr>
              <a:t>pslist</a:t>
            </a:r>
            <a:r>
              <a:rPr lang="en-US" dirty="0"/>
              <a:t> / </a:t>
            </a:r>
            <a:r>
              <a:rPr lang="en-US" dirty="0" err="1">
                <a:latin typeface="Consolas" pitchFamily="49" charset="0"/>
                <a:cs typeface="Consolas" pitchFamily="49" charset="0"/>
              </a:rPr>
              <a:t>psscan</a:t>
            </a:r>
            <a:r>
              <a:rPr lang="en-US" dirty="0"/>
              <a:t> </a:t>
            </a:r>
            <a:r>
              <a:rPr lang="en-US" sz="1917" dirty="0"/>
              <a:t>(process listing from </a:t>
            </a:r>
            <a:r>
              <a:rPr lang="en-US" sz="1917" dirty="0" err="1"/>
              <a:t>WinAPI</a:t>
            </a:r>
            <a:r>
              <a:rPr lang="en-US" sz="1917" dirty="0"/>
              <a:t> vs. EPROCESS blocks)</a:t>
            </a:r>
            <a:endParaRPr lang="en-US" dirty="0"/>
          </a:p>
          <a:p>
            <a:r>
              <a:rPr lang="en-US" dirty="0" err="1">
                <a:latin typeface="Consolas" pitchFamily="49" charset="0"/>
                <a:cs typeface="Consolas" pitchFamily="49" charset="0"/>
              </a:rPr>
              <a:t>malfind</a:t>
            </a:r>
            <a:r>
              <a:rPr lang="en-US" dirty="0"/>
              <a:t> / </a:t>
            </a:r>
            <a:r>
              <a:rPr lang="en-US" dirty="0" err="1">
                <a:latin typeface="Consolas" pitchFamily="49" charset="0"/>
                <a:cs typeface="Consolas" pitchFamily="49" charset="0"/>
              </a:rPr>
              <a:t>ldrmodules</a:t>
            </a:r>
            <a:r>
              <a:rPr lang="en-US" dirty="0"/>
              <a:t> </a:t>
            </a:r>
            <a:r>
              <a:rPr lang="en-US" sz="1917" dirty="0"/>
              <a:t>(code injection + dump / DLL detection)</a:t>
            </a:r>
            <a:endParaRPr lang="en-US" dirty="0"/>
          </a:p>
          <a:p>
            <a:r>
              <a:rPr lang="en-US" dirty="0" err="1">
                <a:latin typeface="Consolas" pitchFamily="49" charset="0"/>
                <a:cs typeface="Consolas" pitchFamily="49" charset="0"/>
              </a:rPr>
              <a:t>hivelist</a:t>
            </a:r>
            <a:r>
              <a:rPr lang="en-US" dirty="0"/>
              <a:t> </a:t>
            </a:r>
            <a:r>
              <a:rPr lang="en-US" sz="1917" dirty="0"/>
              <a:t>(registry lookup and parsing)</a:t>
            </a:r>
            <a:r>
              <a:rPr lang="en-US" dirty="0"/>
              <a:t> / </a:t>
            </a:r>
            <a:r>
              <a:rPr lang="en-US" dirty="0" err="1">
                <a:latin typeface="Consolas" pitchFamily="49" charset="0"/>
                <a:cs typeface="Consolas" pitchFamily="49" charset="0"/>
              </a:rPr>
              <a:t>hashdump</a:t>
            </a:r>
            <a:endParaRPr lang="en-US" dirty="0">
              <a:latin typeface="Consolas" pitchFamily="49" charset="0"/>
              <a:cs typeface="Consolas" pitchFamily="49" charset="0"/>
            </a:endParaRPr>
          </a:p>
          <a:p>
            <a:r>
              <a:rPr lang="en-US" dirty="0">
                <a:latin typeface="Consolas" pitchFamily="49" charset="0"/>
                <a:cs typeface="Consolas" pitchFamily="49" charset="0"/>
              </a:rPr>
              <a:t>handles</a:t>
            </a:r>
            <a:r>
              <a:rPr lang="en-US" dirty="0"/>
              <a:t> / </a:t>
            </a:r>
            <a:r>
              <a:rPr lang="en-US" dirty="0" err="1">
                <a:latin typeface="Consolas" pitchFamily="49" charset="0"/>
                <a:cs typeface="Consolas" pitchFamily="49" charset="0"/>
              </a:rPr>
              <a:t>dlllist</a:t>
            </a:r>
            <a:r>
              <a:rPr lang="en-US" dirty="0"/>
              <a:t> / </a:t>
            </a:r>
            <a:r>
              <a:rPr lang="en-US" dirty="0" err="1">
                <a:latin typeface="Consolas" pitchFamily="49" charset="0"/>
                <a:cs typeface="Consolas" pitchFamily="49" charset="0"/>
              </a:rPr>
              <a:t>filescan</a:t>
            </a:r>
            <a:r>
              <a:rPr lang="en-US" dirty="0"/>
              <a:t> </a:t>
            </a:r>
            <a:r>
              <a:rPr lang="en-US" sz="1917" dirty="0"/>
              <a:t>(</a:t>
            </a:r>
            <a:r>
              <a:rPr lang="en-US" sz="1917" dirty="0" err="1"/>
              <a:t>filelist</a:t>
            </a:r>
            <a:r>
              <a:rPr lang="en-US" sz="1917" dirty="0"/>
              <a:t> / DLL files / FILE_OBJECT handles)</a:t>
            </a:r>
            <a:r>
              <a:rPr lang="en-US" dirty="0"/>
              <a:t> </a:t>
            </a:r>
          </a:p>
          <a:p>
            <a:r>
              <a:rPr lang="en-US" dirty="0" err="1">
                <a:latin typeface="Consolas" pitchFamily="49" charset="0"/>
                <a:cs typeface="Consolas" pitchFamily="49" charset="0"/>
              </a:rPr>
              <a:t>cmdscan</a:t>
            </a:r>
            <a:r>
              <a:rPr lang="en-US" dirty="0"/>
              <a:t> / </a:t>
            </a:r>
            <a:r>
              <a:rPr lang="en-US" dirty="0">
                <a:latin typeface="Consolas" pitchFamily="49" charset="0"/>
                <a:cs typeface="Consolas" pitchFamily="49" charset="0"/>
              </a:rPr>
              <a:t>consoles</a:t>
            </a:r>
            <a:r>
              <a:rPr lang="en-US" dirty="0"/>
              <a:t> </a:t>
            </a:r>
            <a:r>
              <a:rPr lang="en-US" sz="1917" dirty="0"/>
              <a:t>(</a:t>
            </a:r>
            <a:r>
              <a:rPr lang="en-US" sz="1917" dirty="0">
                <a:latin typeface="Consolas" pitchFamily="49" charset="0"/>
                <a:cs typeface="Consolas" pitchFamily="49" charset="0"/>
              </a:rPr>
              <a:t>cmd.exe</a:t>
            </a:r>
            <a:r>
              <a:rPr lang="en-US" sz="1917" dirty="0"/>
              <a:t> history / console buffer)</a:t>
            </a:r>
            <a:endParaRPr lang="en-US" dirty="0"/>
          </a:p>
          <a:p>
            <a:r>
              <a:rPr lang="en-US" dirty="0" err="1">
                <a:latin typeface="Consolas" pitchFamily="49" charset="0"/>
                <a:cs typeface="Consolas" pitchFamily="49" charset="0"/>
              </a:rPr>
              <a:t>shimcache</a:t>
            </a:r>
            <a:r>
              <a:rPr lang="en-US" dirty="0"/>
              <a:t> </a:t>
            </a:r>
            <a:r>
              <a:rPr lang="en-US" sz="1917" dirty="0"/>
              <a:t>(application compatibility info)</a:t>
            </a:r>
            <a:endParaRPr lang="en-US" dirty="0"/>
          </a:p>
          <a:p>
            <a:r>
              <a:rPr lang="en-US" dirty="0" err="1">
                <a:latin typeface="Consolas" pitchFamily="49" charset="0"/>
                <a:cs typeface="Consolas" pitchFamily="49" charset="0"/>
              </a:rPr>
              <a:t>memdump</a:t>
            </a:r>
            <a:r>
              <a:rPr lang="en-US" dirty="0"/>
              <a:t> / </a:t>
            </a:r>
            <a:r>
              <a:rPr lang="en-US" dirty="0" err="1">
                <a:latin typeface="Consolas" pitchFamily="49" charset="0"/>
                <a:cs typeface="Consolas" pitchFamily="49" charset="0"/>
              </a:rPr>
              <a:t>procmemdump</a:t>
            </a:r>
            <a:r>
              <a:rPr lang="en-US" dirty="0"/>
              <a:t> / </a:t>
            </a:r>
            <a:r>
              <a:rPr lang="en-US" dirty="0" err="1">
                <a:latin typeface="Consolas" pitchFamily="49" charset="0"/>
                <a:cs typeface="Consolas" pitchFamily="49" charset="0"/>
              </a:rPr>
              <a:t>procexedump</a:t>
            </a:r>
            <a:endParaRPr lang="en-US" dirty="0">
              <a:latin typeface="Consolas" pitchFamily="49" charset="0"/>
              <a:cs typeface="Consolas" pitchFamily="49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B35A545-624B-40D2-AFF6-9618F12C24F0}" type="slidenum">
              <a:rPr lang="cs-CZ" smtClean="0"/>
              <a:pPr>
                <a:defRPr/>
              </a:pPr>
              <a:t>57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99592" y="5476875"/>
            <a:ext cx="2895600" cy="238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| PV204 In-Memory Malware Analysis</a:t>
            </a:r>
            <a:endParaRPr lang="cs-CZ" dirty="0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Analysis: </a:t>
            </a:r>
            <a:r>
              <a:rPr lang="en-US" dirty="0" err="1"/>
              <a:t>xp-infected.vmem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Recommended tools</a:t>
            </a:r>
          </a:p>
          <a:p>
            <a:pPr lvl="1"/>
            <a:r>
              <a:rPr lang="en-US" dirty="0"/>
              <a:t>Volatility, </a:t>
            </a:r>
            <a:r>
              <a:rPr lang="en-US" dirty="0" err="1"/>
              <a:t>Rekall</a:t>
            </a:r>
            <a:r>
              <a:rPr lang="en-US" dirty="0"/>
              <a:t> (or Redline)</a:t>
            </a:r>
          </a:p>
          <a:p>
            <a:r>
              <a:rPr lang="en-US" dirty="0"/>
              <a:t>Objectives:</a:t>
            </a:r>
          </a:p>
          <a:p>
            <a:pPr lvl="1"/>
            <a:r>
              <a:rPr lang="en-US" dirty="0"/>
              <a:t>Get familiar with memory of your first infected system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B35A545-624B-40D2-AFF6-9618F12C24F0}" type="slidenum">
              <a:rPr lang="cs-CZ" smtClean="0"/>
              <a:pPr>
                <a:defRPr/>
              </a:pPr>
              <a:t>58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99592" y="5476875"/>
            <a:ext cx="2895600" cy="238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| PV204 In-Memory Malware Analysis</a:t>
            </a:r>
            <a:endParaRPr lang="cs-CZ" dirty="0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Analysis: win7_x64.vmem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Recommended tools</a:t>
            </a:r>
          </a:p>
          <a:p>
            <a:pPr lvl="1"/>
            <a:r>
              <a:rPr lang="en-US" dirty="0"/>
              <a:t>Volatility, </a:t>
            </a:r>
            <a:r>
              <a:rPr lang="en-US" dirty="0" err="1"/>
              <a:t>Rekall</a:t>
            </a:r>
            <a:r>
              <a:rPr lang="en-US" dirty="0"/>
              <a:t> (or Redline)</a:t>
            </a:r>
          </a:p>
          <a:p>
            <a:r>
              <a:rPr lang="en-US" dirty="0"/>
              <a:t>Objectives:</a:t>
            </a:r>
          </a:p>
          <a:p>
            <a:pPr lvl="1"/>
            <a:r>
              <a:rPr lang="en-US" dirty="0"/>
              <a:t>Get familiar with memory of Win7 x64 system</a:t>
            </a:r>
          </a:p>
          <a:p>
            <a:pPr lvl="1"/>
            <a:r>
              <a:rPr lang="en-US" dirty="0"/>
              <a:t>Can you see any differences from the previous sample?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B35A545-624B-40D2-AFF6-9618F12C24F0}" type="slidenum">
              <a:rPr lang="cs-CZ" smtClean="0"/>
              <a:pPr>
                <a:defRPr/>
              </a:pPr>
              <a:t>59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99592" y="5476875"/>
            <a:ext cx="2895600" cy="238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| PV204 In-Memory Malware Analysis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322736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B35A545-624B-40D2-AFF6-9618F12C24F0}" type="slidenum">
              <a:rPr lang="cs-CZ" smtClean="0"/>
              <a:pPr>
                <a:defRPr/>
              </a:pPr>
              <a:t>6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99592" y="5476875"/>
            <a:ext cx="2895600" cy="238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| PV204 In-Memory Malware Analysis</a:t>
            </a:r>
            <a:endParaRPr lang="cs-CZ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1760" y="594940"/>
            <a:ext cx="4824400" cy="47228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0908492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Analysis: </a:t>
            </a:r>
            <a:r>
              <a:rPr lang="en-US" dirty="0" err="1"/>
              <a:t>zeus.vmem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Recommended tools</a:t>
            </a:r>
          </a:p>
          <a:p>
            <a:pPr lvl="1"/>
            <a:r>
              <a:rPr lang="en-US" dirty="0"/>
              <a:t>Volatility, </a:t>
            </a:r>
            <a:r>
              <a:rPr lang="en-US" dirty="0" err="1"/>
              <a:t>Rekall</a:t>
            </a:r>
            <a:endParaRPr lang="en-US" dirty="0"/>
          </a:p>
          <a:p>
            <a:r>
              <a:rPr lang="en-US" dirty="0"/>
              <a:t>Objectives:</a:t>
            </a:r>
          </a:p>
          <a:p>
            <a:pPr lvl="1"/>
            <a:r>
              <a:rPr lang="en-US" dirty="0"/>
              <a:t>Find suspicious network connections</a:t>
            </a:r>
          </a:p>
          <a:p>
            <a:pPr lvl="1"/>
            <a:r>
              <a:rPr lang="en-US" dirty="0"/>
              <a:t>Find process responsible for the network activity</a:t>
            </a:r>
          </a:p>
          <a:p>
            <a:pPr lvl="1"/>
            <a:r>
              <a:rPr lang="en-US" dirty="0"/>
              <a:t>Can you figure out what infections this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B35A545-624B-40D2-AFF6-9618F12C24F0}" type="slidenum">
              <a:rPr lang="cs-CZ" smtClean="0"/>
              <a:pPr>
                <a:defRPr/>
              </a:pPr>
              <a:t>60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99592" y="5476875"/>
            <a:ext cx="2895600" cy="238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| PV204 In-Memory Malware Analysis</a:t>
            </a:r>
            <a:endParaRPr lang="cs-CZ" dirty="0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Analysis: zeus2x4.vmem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Recommended tools</a:t>
            </a:r>
          </a:p>
          <a:p>
            <a:pPr lvl="1"/>
            <a:r>
              <a:rPr lang="en-US" dirty="0"/>
              <a:t>Volatility, </a:t>
            </a:r>
            <a:r>
              <a:rPr lang="en-US" dirty="0" err="1"/>
              <a:t>Rekall</a:t>
            </a:r>
            <a:endParaRPr lang="en-US" dirty="0"/>
          </a:p>
          <a:p>
            <a:r>
              <a:rPr lang="en-US" dirty="0"/>
              <a:t>Objectives:</a:t>
            </a:r>
          </a:p>
          <a:p>
            <a:pPr lvl="1"/>
            <a:r>
              <a:rPr lang="en-US" dirty="0"/>
              <a:t>Find suspicious network connections</a:t>
            </a:r>
          </a:p>
          <a:p>
            <a:pPr lvl="1"/>
            <a:r>
              <a:rPr lang="en-US" dirty="0"/>
              <a:t>Find process responsible for the network activity</a:t>
            </a:r>
          </a:p>
          <a:p>
            <a:pPr lvl="1"/>
            <a:r>
              <a:rPr lang="en-US" dirty="0"/>
              <a:t>Can you figure out what infections this</a:t>
            </a:r>
          </a:p>
          <a:p>
            <a:pPr lvl="1"/>
            <a:r>
              <a:rPr lang="en-US" dirty="0"/>
              <a:t>Can you dump the virus configuration?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B35A545-624B-40D2-AFF6-9618F12C24F0}" type="slidenum">
              <a:rPr lang="cs-CZ" smtClean="0"/>
              <a:pPr>
                <a:defRPr/>
              </a:pPr>
              <a:t>61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99592" y="5476875"/>
            <a:ext cx="2895600" cy="238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| PV204 In-Memory Malware Analysis</a:t>
            </a:r>
            <a:endParaRPr lang="cs-CZ" dirty="0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Analysis: </a:t>
            </a:r>
            <a:r>
              <a:rPr lang="en-US" dirty="0" err="1"/>
              <a:t>bob.vmem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Recommended tools</a:t>
            </a:r>
          </a:p>
          <a:p>
            <a:pPr lvl="1"/>
            <a:r>
              <a:rPr lang="en-US" dirty="0"/>
              <a:t>Volatility, </a:t>
            </a:r>
            <a:r>
              <a:rPr lang="en-US" dirty="0" err="1"/>
              <a:t>Rekall</a:t>
            </a:r>
            <a:r>
              <a:rPr lang="en-US" dirty="0"/>
              <a:t>, Foremost, Strings</a:t>
            </a:r>
          </a:p>
          <a:p>
            <a:r>
              <a:rPr lang="en-US" dirty="0"/>
              <a:t>Objectives:</a:t>
            </a:r>
          </a:p>
          <a:p>
            <a:pPr lvl="1"/>
            <a:r>
              <a:rPr lang="en-US" dirty="0"/>
              <a:t>Find suspicious network connections</a:t>
            </a:r>
          </a:p>
          <a:p>
            <a:pPr lvl="1"/>
            <a:r>
              <a:rPr lang="en-US" dirty="0"/>
              <a:t>Find process responsible for the network activity</a:t>
            </a:r>
          </a:p>
          <a:p>
            <a:pPr lvl="1"/>
            <a:r>
              <a:rPr lang="en-US" dirty="0"/>
              <a:t>Can you figure out what caused the infection?</a:t>
            </a:r>
          </a:p>
          <a:p>
            <a:pPr lvl="1"/>
            <a:r>
              <a:rPr lang="en-US" dirty="0"/>
              <a:t>Can you dump the initial source vector?</a:t>
            </a:r>
          </a:p>
          <a:p>
            <a:pPr lvl="1"/>
            <a:r>
              <a:rPr lang="en-US" dirty="0"/>
              <a:t>What known vulnerability (CVE) has been exploited?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B35A545-624B-40D2-AFF6-9618F12C24F0}" type="slidenum">
              <a:rPr lang="cs-CZ" smtClean="0"/>
              <a:pPr>
                <a:defRPr/>
              </a:pPr>
              <a:t>62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99592" y="5476875"/>
            <a:ext cx="2895600" cy="238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| PV204 In-Memory Malware Analysis</a:t>
            </a:r>
            <a:endParaRPr lang="cs-CZ" dirty="0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information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Web pages of this course</a:t>
            </a:r>
            <a:endParaRPr lang="en-US" b="1" dirty="0">
              <a:solidFill>
                <a:schemeClr val="accent2"/>
              </a:solidFill>
              <a:latin typeface="Consolas" pitchFamily="49" charset="0"/>
              <a:cs typeface="Consolas" pitchFamily="49" charset="0"/>
            </a:endParaRPr>
          </a:p>
          <a:p>
            <a:pPr lvl="1"/>
            <a:r>
              <a:rPr lang="en-US" b="1" dirty="0">
                <a:solidFill>
                  <a:schemeClr val="accent2"/>
                </a:solidFill>
                <a:latin typeface="Consolas" pitchFamily="49" charset="0"/>
                <a:cs typeface="Consolas" pitchFamily="49" charset="0"/>
                <a:hlinkClick r:id="rId2"/>
              </a:rPr>
              <a:t>https://dior.ics.muni.cz/~valor/pv204</a:t>
            </a:r>
            <a:endParaRPr lang="en-US" b="1" dirty="0">
              <a:solidFill>
                <a:schemeClr val="accent2"/>
              </a:solidFill>
              <a:latin typeface="Consolas" pitchFamily="49" charset="0"/>
              <a:cs typeface="Consolas" pitchFamily="49" charset="0"/>
            </a:endParaRPr>
          </a:p>
          <a:p>
            <a:r>
              <a:rPr lang="en-US" b="1" dirty="0"/>
              <a:t>Additional resources</a:t>
            </a:r>
          </a:p>
          <a:p>
            <a:pPr lvl="1"/>
            <a:r>
              <a:rPr lang="en-US" dirty="0">
                <a:hlinkClick r:id="rId3"/>
              </a:rPr>
              <a:t>Public memory images</a:t>
            </a:r>
            <a:r>
              <a:rPr lang="en-US" dirty="0"/>
              <a:t> for analysis</a:t>
            </a:r>
          </a:p>
          <a:p>
            <a:pPr lvl="1"/>
            <a:r>
              <a:rPr lang="en-US" dirty="0">
                <a:hlinkClick r:id="rId4"/>
              </a:rPr>
              <a:t>Reverse Engineering for Beginners</a:t>
            </a:r>
            <a:r>
              <a:rPr lang="en-US" dirty="0"/>
              <a:t> (amazing PDF doc)</a:t>
            </a:r>
          </a:p>
          <a:p>
            <a:pPr lvl="1"/>
            <a:r>
              <a:rPr lang="en-US" dirty="0">
                <a:hlinkClick r:id="rId5"/>
              </a:rPr>
              <a:t>REMnux</a:t>
            </a:r>
            <a:r>
              <a:rPr lang="en-US" dirty="0"/>
              <a:t>: All you need to start with RE</a:t>
            </a:r>
          </a:p>
          <a:p>
            <a:pPr lvl="1"/>
            <a:r>
              <a:rPr lang="en-US" dirty="0">
                <a:hlinkClick r:id="rId6"/>
              </a:rPr>
              <a:t>ContagioDump </a:t>
            </a:r>
            <a:r>
              <a:rPr lang="en-US" dirty="0"/>
              <a:t>blog (for additional malware samples)</a:t>
            </a:r>
          </a:p>
          <a:p>
            <a:pPr lvl="1"/>
            <a:r>
              <a:rPr lang="en-US" dirty="0">
                <a:hlinkClick r:id="rId7"/>
              </a:rPr>
              <a:t>Malware Traffic Analysis</a:t>
            </a:r>
            <a:r>
              <a:rPr lang="en-US" dirty="0"/>
              <a:t> (both traffic &amp; samples)</a:t>
            </a:r>
            <a:endParaRPr lang="en-US" b="1" dirty="0">
              <a:solidFill>
                <a:schemeClr val="accent2"/>
              </a:solidFill>
              <a:latin typeface="Consolas" pitchFamily="49" charset="0"/>
              <a:cs typeface="Consolas" pitchFamily="49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B35A545-624B-40D2-AFF6-9618F12C24F0}" type="slidenum">
              <a:rPr lang="cs-CZ" smtClean="0"/>
              <a:pPr>
                <a:defRPr/>
              </a:pPr>
              <a:t>63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99592" y="5476875"/>
            <a:ext cx="2895600" cy="238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| PV204 In-Memory Malware Analysis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0063769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363928" y="2977515"/>
            <a:ext cx="6477000" cy="1135063"/>
          </a:xfrm>
        </p:spPr>
        <p:txBody>
          <a:bodyPr/>
          <a:lstStyle/>
          <a:p>
            <a:pPr algn="r"/>
            <a:r>
              <a:rPr lang="en-US" cap="none" dirty="0">
                <a:latin typeface="Roboto" panose="02000000000000000000" pitchFamily="2" charset="0"/>
                <a:ea typeface="Roboto" panose="02000000000000000000" pitchFamily="2" charset="0"/>
              </a:rPr>
              <a:t>Answers &amp; Questions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1091616" y="1477349"/>
            <a:ext cx="6749314" cy="1250156"/>
          </a:xfrm>
        </p:spPr>
        <p:txBody>
          <a:bodyPr/>
          <a:lstStyle/>
          <a:p>
            <a:r>
              <a:rPr lang="en-US" sz="3333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Thank you for your attention.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B35A545-624B-40D2-AFF6-9618F12C24F0}" type="slidenum">
              <a:rPr lang="cs-CZ" smtClean="0"/>
              <a:pPr>
                <a:defRPr/>
              </a:pPr>
              <a:t>64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99592" y="5476875"/>
            <a:ext cx="4032448" cy="238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| PV204 In-Memory Malware Analysis</a:t>
            </a:r>
            <a:endParaRPr lang="cs-CZ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 in Reverse Engineering (RE)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Assembly language (for multiple platforms)</a:t>
            </a:r>
          </a:p>
          <a:p>
            <a:pPr lvl="1"/>
            <a:r>
              <a:rPr lang="en-US" dirty="0"/>
              <a:t>Along with undocumented instructions (or behavior)</a:t>
            </a:r>
          </a:p>
          <a:p>
            <a:r>
              <a:rPr lang="en-US" dirty="0"/>
              <a:t>Anti-debugging tricks</a:t>
            </a:r>
          </a:p>
          <a:p>
            <a:pPr lvl="1"/>
            <a:r>
              <a:rPr lang="en-US" dirty="0"/>
              <a:t>Exceptions, interrupts, PE manipulations, time checking, ...</a:t>
            </a:r>
          </a:p>
          <a:p>
            <a:r>
              <a:rPr lang="en-US" dirty="0"/>
              <a:t>Anti-VM tricks</a:t>
            </a:r>
          </a:p>
          <a:p>
            <a:pPr lvl="1"/>
            <a:r>
              <a:rPr lang="en-US" dirty="0"/>
              <a:t>Uncommon behavior of known instructions</a:t>
            </a:r>
          </a:p>
          <a:p>
            <a:pPr lvl="1"/>
            <a:r>
              <a:rPr lang="en-US" dirty="0"/>
              <a:t>Registry detections, HW detections</a:t>
            </a:r>
          </a:p>
          <a:p>
            <a:r>
              <a:rPr lang="en-US" dirty="0"/>
              <a:t>Code obfuscation/packing</a:t>
            </a:r>
          </a:p>
          <a:p>
            <a:pPr lvl="1"/>
            <a:r>
              <a:rPr lang="en-US" dirty="0"/>
              <a:t>The most challenging to overcome, mostly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B35A545-624B-40D2-AFF6-9618F12C24F0}" type="slidenum">
              <a:rPr lang="cs-CZ" smtClean="0"/>
              <a:pPr>
                <a:defRPr/>
              </a:pPr>
              <a:t>7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99592" y="5476875"/>
            <a:ext cx="2895600" cy="238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| PV204 In-Memory Malware Analysis</a:t>
            </a:r>
            <a:endParaRPr lang="cs-CZ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35A545-624B-40D2-AFF6-9618F12C24F0}" type="slidenum">
              <a:rPr lang="cs-CZ" smtClean="0"/>
              <a:pPr/>
              <a:t>8</a:t>
            </a:fld>
            <a:endParaRPr lang="cs-CZ" dirty="0"/>
          </a:p>
        </p:txBody>
      </p:sp>
      <p:pic>
        <p:nvPicPr>
          <p:cNvPr id="1026" name="Picture 2" descr="C:\Users\E525127\Documents\School\Prednasky\English PE Walkthrough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0455" y="533596"/>
            <a:ext cx="6872287" cy="487732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6516216" y="5010806"/>
            <a:ext cx="2520280" cy="400110"/>
          </a:xfrm>
          <a:prstGeom prst="rect">
            <a:avLst/>
          </a:prstGeom>
          <a:solidFill>
            <a:schemeClr val="tx2">
              <a:lumMod val="20000"/>
              <a:lumOff val="80000"/>
              <a:alpha val="6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+mn-lt"/>
              </a:rPr>
              <a:t>PE File Format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1DA5AE0-57C3-884E-A525-DE8F0F5E48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Memory analysis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476D01D-CF28-294E-9172-EB90AC3A57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‘cause</a:t>
            </a:r>
            <a:r>
              <a:rPr lang="en-US" dirty="0"/>
              <a:t> reverse engineering ninjas are busy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3F72F7E-A92E-4996-87A8-9530E00B3D3A}" type="slidenum">
              <a:rPr lang="cs-CZ" smtClean="0"/>
              <a:pPr>
                <a:defRPr/>
              </a:pPr>
              <a:t>9</a:t>
            </a:fld>
            <a:endParaRPr lang="cs-CZ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899592" y="5476875"/>
            <a:ext cx="4032448" cy="238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| PV204 In-Memory Malware Analysis</a:t>
            </a:r>
            <a:endParaRPr lang="cs-CZ" dirty="0"/>
          </a:p>
        </p:txBody>
      </p:sp>
      <p:pic>
        <p:nvPicPr>
          <p:cNvPr id="1026" name="Picture 2" descr="Ninja Security (@Ninja_Security_) | Twitter">
            <a:extLst>
              <a:ext uri="{FF2B5EF4-FFF2-40B4-BE49-F238E27FC236}">
                <a16:creationId xmlns:a16="http://schemas.microsoft.com/office/drawing/2014/main" id="{7E25F993-790C-5144-B557-ABFDAA8B9D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1093" y="985292"/>
            <a:ext cx="3937620" cy="3937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otiv systému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Quotable</Template>
  <TotalTime>1704</TotalTime>
  <Words>2836</Words>
  <Application>Microsoft Macintosh PowerPoint</Application>
  <PresentationFormat>On-screen Show (16:10)</PresentationFormat>
  <Paragraphs>548</Paragraphs>
  <Slides>64</Slides>
  <Notes>13</Notes>
  <HiddenSlides>2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64</vt:i4>
      </vt:variant>
    </vt:vector>
  </HeadingPairs>
  <TitlesOfParts>
    <vt:vector size="71" baseType="lpstr">
      <vt:lpstr>Arial</vt:lpstr>
      <vt:lpstr>Calibri</vt:lpstr>
      <vt:lpstr>Consolas</vt:lpstr>
      <vt:lpstr>Palatino Linotype</vt:lpstr>
      <vt:lpstr>Roboto</vt:lpstr>
      <vt:lpstr>Wingdings</vt:lpstr>
      <vt:lpstr>Motiv systému Office</vt:lpstr>
      <vt:lpstr>PV204 Security technologies</vt:lpstr>
      <vt:lpstr>PowerPoint Presentation</vt:lpstr>
      <vt:lpstr>Agenda</vt:lpstr>
      <vt:lpstr>Why memory analysis?</vt:lpstr>
      <vt:lpstr>PowerPoint Presentation</vt:lpstr>
      <vt:lpstr>PowerPoint Presentation</vt:lpstr>
      <vt:lpstr>Challenges in Reverse Engineering (RE)</vt:lpstr>
      <vt:lpstr>PowerPoint Presentation</vt:lpstr>
      <vt:lpstr>Memory analysis</vt:lpstr>
      <vt:lpstr>x86/x64 Memory organization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Operating System Data Structures</vt:lpstr>
      <vt:lpstr>Double Linked Lists</vt:lpstr>
      <vt:lpstr>DKOM – Direct Kernel Object Manipulation</vt:lpstr>
      <vt:lpstr>Windows Process Structures</vt:lpstr>
      <vt:lpstr>Interesting OS Structures</vt:lpstr>
      <vt:lpstr>Memory Pages</vt:lpstr>
      <vt:lpstr>DLL/Process Injection</vt:lpstr>
      <vt:lpstr>PowerPoint Presentation</vt:lpstr>
      <vt:lpstr>And now something completely…</vt:lpstr>
      <vt:lpstr>PowerPoint Presentation</vt:lpstr>
      <vt:lpstr>Memory Acquisition</vt:lpstr>
      <vt:lpstr>Memory (re)sources</vt:lpstr>
      <vt:lpstr>PowerPoint Presentation</vt:lpstr>
      <vt:lpstr>Memory Acquisition</vt:lpstr>
      <vt:lpstr>Memory Acquisition (2)</vt:lpstr>
      <vt:lpstr>Memory Acquisition (3)</vt:lpstr>
      <vt:lpstr>Memory Analysis</vt:lpstr>
      <vt:lpstr>Memory Analysis Tools</vt:lpstr>
      <vt:lpstr>FireEye Redline</vt:lpstr>
      <vt:lpstr>PowerPoint Presentation</vt:lpstr>
      <vt:lpstr>PowerPoint Presentation</vt:lpstr>
      <vt:lpstr>PowerPoint Presentation</vt:lpstr>
      <vt:lpstr>HBGary Responder (Pro/CE)</vt:lpstr>
      <vt:lpstr>HBGary Responder Pro -- DDNA</vt:lpstr>
      <vt:lpstr>PowerPoint Presentation</vt:lpstr>
      <vt:lpstr>PowerPoint Presentation</vt:lpstr>
      <vt:lpstr>PowerPoint Presentation</vt:lpstr>
      <vt:lpstr>Volatility Framework</vt:lpstr>
      <vt:lpstr>Google Rekall</vt:lpstr>
      <vt:lpstr>Additional Important Tools</vt:lpstr>
      <vt:lpstr>Forensic analysis of RAM?</vt:lpstr>
      <vt:lpstr>What to search for in Operating System?</vt:lpstr>
      <vt:lpstr>Known Bad Mutexes</vt:lpstr>
      <vt:lpstr>Known Good Processes/Locations </vt:lpstr>
      <vt:lpstr>Operational Security (OpSec)</vt:lpstr>
      <vt:lpstr>Recommended Analysis Process</vt:lpstr>
      <vt:lpstr>More information</vt:lpstr>
      <vt:lpstr>Answers &amp; Questions</vt:lpstr>
      <vt:lpstr>Lab</vt:lpstr>
      <vt:lpstr>Lab Requirements</vt:lpstr>
      <vt:lpstr>Recommended Analysis Process</vt:lpstr>
      <vt:lpstr>Volatility2 Framework – cheat sheet</vt:lpstr>
      <vt:lpstr>Analysis: xp-infected.vmem</vt:lpstr>
      <vt:lpstr>Analysis: win7_x64.vmem</vt:lpstr>
      <vt:lpstr>Analysis: zeus.vmem</vt:lpstr>
      <vt:lpstr>Analysis: zeus2x4.vmem</vt:lpstr>
      <vt:lpstr>Analysis: bob.vmem</vt:lpstr>
      <vt:lpstr>More information</vt:lpstr>
      <vt:lpstr>Answers &amp; Questions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PV204 Security technologies</dc:title>
  <dc:creator>Lorenc, Vaclav</dc:creator>
  <cp:lastModifiedBy>Lorenc, Vaclav</cp:lastModifiedBy>
  <cp:revision>38</cp:revision>
  <dcterms:created xsi:type="dcterms:W3CDTF">2021-05-06T16:46:02Z</dcterms:created>
  <dcterms:modified xsi:type="dcterms:W3CDTF">2024-05-06T12:32:22Z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597894b3-2847-4d77-83aa-d5f137c768f0_Enabled">
    <vt:lpwstr>true</vt:lpwstr>
  </property>
  <property fmtid="{D5CDD505-2E9C-101B-9397-08002B2CF9AE}" pid="3" name="MSIP_Label_597894b3-2847-4d77-83aa-d5f137c768f0_SetDate">
    <vt:lpwstr>2024-05-06T07:00:19Z</vt:lpwstr>
  </property>
  <property fmtid="{D5CDD505-2E9C-101B-9397-08002B2CF9AE}" pid="4" name="MSIP_Label_597894b3-2847-4d77-83aa-d5f137c768f0_Method">
    <vt:lpwstr>Standard</vt:lpwstr>
  </property>
  <property fmtid="{D5CDD505-2E9C-101B-9397-08002B2CF9AE}" pid="5" name="MSIP_Label_597894b3-2847-4d77-83aa-d5f137c768f0_Name">
    <vt:lpwstr>Internal Use Only</vt:lpwstr>
  </property>
  <property fmtid="{D5CDD505-2E9C-101B-9397-08002B2CF9AE}" pid="6" name="MSIP_Label_597894b3-2847-4d77-83aa-d5f137c768f0_SiteId">
    <vt:lpwstr>6d4034cd-7225-4f72-b853-91feaea64919</vt:lpwstr>
  </property>
  <property fmtid="{D5CDD505-2E9C-101B-9397-08002B2CF9AE}" pid="7" name="MSIP_Label_597894b3-2847-4d77-83aa-d5f137c768f0_ActionId">
    <vt:lpwstr>06894169-22b7-43b5-bac4-8b37aa823bd2</vt:lpwstr>
  </property>
  <property fmtid="{D5CDD505-2E9C-101B-9397-08002B2CF9AE}" pid="8" name="MSIP_Label_597894b3-2847-4d77-83aa-d5f137c768f0_ContentBits">
    <vt:lpwstr>0</vt:lpwstr>
  </property>
</Properties>
</file>