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65" r:id="rId4"/>
    <p:sldId id="266" r:id="rId5"/>
    <p:sldId id="269" r:id="rId6"/>
    <p:sldId id="257" r:id="rId7"/>
    <p:sldId id="267" r:id="rId8"/>
    <p:sldId id="270" r:id="rId9"/>
    <p:sldId id="272" r:id="rId10"/>
    <p:sldId id="271" r:id="rId11"/>
    <p:sldId id="273" r:id="rId12"/>
    <p:sldId id="274" r:id="rId13"/>
    <p:sldId id="275" r:id="rId14"/>
    <p:sldId id="268" r:id="rId15"/>
    <p:sldId id="276" r:id="rId16"/>
    <p:sldId id="277" r:id="rId17"/>
    <p:sldId id="282" r:id="rId18"/>
    <p:sldId id="278" r:id="rId19"/>
    <p:sldId id="280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45C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768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C45EA08F-7138-934C-AD83-BFE0C4D8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AB936B9F-8E01-464C-AF40-D5889DCC3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E708CC-0C3F-4567-9698-B54C0F35BD31}" type="slidenum">
              <a:rPr lang="en-GB" altLang="cs-CZ" smtClean="0"/>
              <a:pPr/>
              <a:t>‹#›</a:t>
            </a:fld>
            <a:endParaRPr lang="en-GB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E708CC-0C3F-4567-9698-B54C0F35BD31}" type="slidenum">
              <a:rPr lang="en-GB" altLang="cs-CZ" smtClean="0"/>
              <a:pPr/>
              <a:t>‹#›</a:t>
            </a:fld>
            <a:endParaRPr lang="en-GB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E6880F0-83A7-F843-A1AD-5B2C5BDA5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I slide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4FB45F-71BD-7549-920C-2FE5F1716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71E40E3-5770-3B45-B4B5-35CBDCF20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8A01F6C5-F64B-434B-9159-2639E39BC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40DA4B4B-7461-C745-B756-166EA6856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08404865-443F-B54E-9D7D-2EEDA75D1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4C4EA05C-1C23-FE44-AF48-3333F3DA7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F31EC43-0A39-974A-894B-17801C9B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C683D6EC-6E68-DB41-837F-71C6377C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sharpening of thermal images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AE5CC8-F7D5-FDCC-FC23-36B9FA36A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D9EF03-0681-1AA9-5411-B5381502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527A8B-602A-2EE7-368A-1BD3EF34C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accuracy of existing models for the spatial thermal sharpening</a:t>
            </a:r>
          </a:p>
          <a:p>
            <a:r>
              <a:rPr lang="en-US" dirty="0"/>
              <a:t>Test the hypothesis: Predictors that model anthropogenic heat flux will improve the accuracy of the sharpening model</a:t>
            </a:r>
          </a:p>
          <a:p>
            <a:r>
              <a:rPr lang="en-US" dirty="0"/>
              <a:t>Choose subset of predictors that work best for the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77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1D3964-AEF4-ACB3-67FC-BB77672A1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027DF3-AB9F-141A-0DD3-B5C9888A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area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B28DDB-553E-7138-8719-1942FD70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Bratislava</a:t>
            </a:r>
          </a:p>
          <a:p>
            <a:pPr lvl="1"/>
            <a:r>
              <a:rPr lang="en-US" dirty="0"/>
              <a:t>Heterogenous land cover</a:t>
            </a:r>
            <a:endParaRPr lang="en-GB" dirty="0"/>
          </a:p>
          <a:p>
            <a:pPr lvl="1"/>
            <a:r>
              <a:rPr lang="en-GB" dirty="0"/>
              <a:t>Forests, Water, Industrial, Residential</a:t>
            </a:r>
          </a:p>
          <a:p>
            <a:pPr lvl="1"/>
            <a:r>
              <a:rPr lang="en-GB" dirty="0"/>
              <a:t>Mild climate</a:t>
            </a:r>
            <a:endParaRPr lang="en-US" dirty="0"/>
          </a:p>
        </p:txBody>
      </p:sp>
      <p:pic>
        <p:nvPicPr>
          <p:cNvPr id="6" name="Picture 5" descr="A purple and orange colored surface&#10;&#10;Description automatically generated with medium confidence">
            <a:extLst>
              <a:ext uri="{FF2B5EF4-FFF2-40B4-BE49-F238E27FC236}">
                <a16:creationId xmlns:a16="http://schemas.microsoft.com/office/drawing/2014/main" id="{8F21F267-B7D1-0499-F107-E928253A5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57" y="1567576"/>
            <a:ext cx="6005486" cy="38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2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7FF84-9FAE-EE07-90AD-CFCB30F26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842DAC-5B01-90D8-F961-B0982C89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56028-D8E1-557A-92A8-E0C83209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resolution LST:</a:t>
            </a:r>
          </a:p>
          <a:p>
            <a:pPr lvl="1"/>
            <a:r>
              <a:rPr lang="en-US" dirty="0"/>
              <a:t>Sentinel 3</a:t>
            </a:r>
          </a:p>
          <a:p>
            <a:pPr lvl="1"/>
            <a:r>
              <a:rPr lang="en-US" dirty="0"/>
              <a:t>ESA</a:t>
            </a:r>
          </a:p>
          <a:p>
            <a:pPr lvl="1"/>
            <a:r>
              <a:rPr lang="en-US" dirty="0"/>
              <a:t>Python </a:t>
            </a:r>
            <a:r>
              <a:rPr lang="en-US" dirty="0" err="1"/>
              <a:t>sentinelsat</a:t>
            </a:r>
            <a:endParaRPr lang="en-US" dirty="0"/>
          </a:p>
          <a:p>
            <a:r>
              <a:rPr lang="en-US" dirty="0"/>
              <a:t>High resolution LST:</a:t>
            </a:r>
          </a:p>
          <a:p>
            <a:pPr lvl="1"/>
            <a:r>
              <a:rPr lang="en-US" dirty="0"/>
              <a:t>Landsat-8</a:t>
            </a:r>
          </a:p>
          <a:p>
            <a:pPr lvl="1"/>
            <a:r>
              <a:rPr lang="en-US" dirty="0"/>
              <a:t>Earth explorer</a:t>
            </a:r>
          </a:p>
          <a:p>
            <a:pPr lvl="1"/>
            <a:r>
              <a:rPr lang="en-US" dirty="0"/>
              <a:t>Python </a:t>
            </a:r>
            <a:r>
              <a:rPr lang="en-US" dirty="0" err="1"/>
              <a:t>landsatxplore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656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2801C-5BAD-9A0A-A983-2EC55B659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CE440-C8D0-9392-0AE7-A90C63CF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variables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BE55F-BB46-F2B8-6A7A-F8A3F6D3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NDVI</a:t>
            </a:r>
          </a:p>
          <a:p>
            <a:pPr lvl="1"/>
            <a:r>
              <a:rPr lang="en-US" dirty="0"/>
              <a:t>(NIR – GREEN)/(NIR+GREEN)</a:t>
            </a:r>
          </a:p>
          <a:p>
            <a:r>
              <a:rPr lang="en-US" dirty="0"/>
              <a:t>NDBI</a:t>
            </a:r>
          </a:p>
          <a:p>
            <a:pPr lvl="1"/>
            <a:r>
              <a:rPr lang="en-US" dirty="0"/>
              <a:t>(SWIR - NIR)/(SWIR + NIR)</a:t>
            </a:r>
          </a:p>
          <a:p>
            <a:r>
              <a:rPr lang="en-US" dirty="0"/>
              <a:t>Building density, Landcover (OSM)</a:t>
            </a:r>
          </a:p>
          <a:p>
            <a:r>
              <a:rPr lang="en-US" dirty="0"/>
              <a:t>Elevation (Lidar images)</a:t>
            </a:r>
          </a:p>
          <a:p>
            <a:endParaRPr lang="en-US" dirty="0"/>
          </a:p>
          <a:p>
            <a:endParaRPr lang="en-US" dirty="0"/>
          </a:p>
          <a:p>
            <a:pPr marL="3240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0D5167-9261-1CE7-1729-B25220B70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CA0509-01FE-76B8-B236-4B70F9886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pic>
        <p:nvPicPr>
          <p:cNvPr id="8" name="Picture 7" descr="A aerial view of a river&#10;&#10;Description automatically generated">
            <a:extLst>
              <a:ext uri="{FF2B5EF4-FFF2-40B4-BE49-F238E27FC236}">
                <a16:creationId xmlns:a16="http://schemas.microsoft.com/office/drawing/2014/main" id="{4F5E2AEA-3A24-1F76-E093-98E8A6F8A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9" y="378000"/>
            <a:ext cx="8182135" cy="52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3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61745-025A-E6D1-8B4D-278C2BB73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54AEE5-998E-23AC-86BE-9908E946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for AHF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C69A4-26DA-AA5F-8DE0-E10CF6C10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Gridded dataset for energy consumption, GDP (Jin et al. 2019)</a:t>
            </a:r>
          </a:p>
          <a:p>
            <a:r>
              <a:rPr lang="en-US" dirty="0"/>
              <a:t>Approximated to a finer resolution</a:t>
            </a:r>
          </a:p>
          <a:p>
            <a:pPr lvl="1"/>
            <a:r>
              <a:rPr lang="en-US" dirty="0"/>
              <a:t>Human density</a:t>
            </a:r>
          </a:p>
          <a:p>
            <a:pPr lvl="1"/>
            <a:r>
              <a:rPr lang="en-US" dirty="0"/>
              <a:t>Night light satellites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2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5364F8-2A24-2FFE-E239-F84E63270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6816D-848A-223D-E0BD-480C9C433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pic>
        <p:nvPicPr>
          <p:cNvPr id="4100" name="Picture 4" descr="Study: Satellite Imagery Shows Night Light Pollution Is on the Rise  Globally | News | teleSUR English">
            <a:extLst>
              <a:ext uri="{FF2B5EF4-FFF2-40B4-BE49-F238E27FC236}">
                <a16:creationId xmlns:a16="http://schemas.microsoft.com/office/drawing/2014/main" id="{2784467C-2531-4827-CBE3-5C33A340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56" y="505382"/>
            <a:ext cx="8369019" cy="47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0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BA5143-9C11-3A8D-C147-7FB9C6D16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D619BD-CE85-44C2-B5C4-883BF235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models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C205EB-DABA-2E33-7108-F47B7FFD1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TsHARP</a:t>
            </a:r>
            <a:endParaRPr lang="en-US" dirty="0"/>
          </a:p>
          <a:p>
            <a:r>
              <a:rPr lang="en-US" dirty="0"/>
              <a:t>RFR</a:t>
            </a:r>
          </a:p>
          <a:p>
            <a:r>
              <a:rPr lang="en-US" dirty="0"/>
              <a:t>SVR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08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61CB3-250D-AE5C-8CC1-BBAD8C855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88BAD4-19E1-CDCB-7E6E-588781A2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model</a:t>
            </a:r>
            <a:endParaRPr lang="en-GB" dirty="0"/>
          </a:p>
        </p:txBody>
      </p:sp>
      <p:pic>
        <p:nvPicPr>
          <p:cNvPr id="5124" name="Picture 4" descr="Building process of the thermal sharpen (TsHARP) model. | Download  Scientific Diagram">
            <a:extLst>
              <a:ext uri="{FF2B5EF4-FFF2-40B4-BE49-F238E27FC236}">
                <a16:creationId xmlns:a16="http://schemas.microsoft.com/office/drawing/2014/main" id="{6ED16AEA-D00B-BD01-9E8E-D0F0580E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0" y="1847888"/>
            <a:ext cx="8343034" cy="34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2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BBC32-2379-74D2-7A8F-FC81AA40F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3D671-DC62-5D43-7225-F6C9E4DB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results so far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565365-8EB0-8E31-A61F-DFBCFCD5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subset of environmental predictors – (NDVI, NDBI, elevation)</a:t>
            </a:r>
          </a:p>
          <a:p>
            <a:r>
              <a:rPr lang="en-US" dirty="0"/>
              <a:t>MAE: 4 K </a:t>
            </a:r>
          </a:p>
          <a:p>
            <a:r>
              <a:rPr lang="en-US" dirty="0"/>
              <a:t>Best subset combined with AHF predictors (NDVI, NDBI, Energy consumption, Building density)</a:t>
            </a:r>
          </a:p>
          <a:p>
            <a:r>
              <a:rPr lang="en-US" dirty="0"/>
              <a:t>MAE : 3.6 K</a:t>
            </a:r>
          </a:p>
          <a:p>
            <a:r>
              <a:rPr lang="en-US" dirty="0"/>
              <a:t>T-test – p = 0.02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81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EE7C1-C1DC-09EC-F9A7-AEDB4A33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36418-2571-F176-4019-BA7405034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210A20-994D-8871-EECA-64C5A9C8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520C4F-DEFF-5C7A-0094-25AC913B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Way to acquire land surface information without direct contact</a:t>
            </a:r>
          </a:p>
          <a:p>
            <a:r>
              <a:rPr lang="en-GB" dirty="0"/>
              <a:t>Different kind of vehicles</a:t>
            </a:r>
          </a:p>
          <a:p>
            <a:pPr lvl="1"/>
            <a:r>
              <a:rPr lang="en-GB" dirty="0"/>
              <a:t>Satellites </a:t>
            </a:r>
          </a:p>
          <a:p>
            <a:pPr lvl="1"/>
            <a:r>
              <a:rPr lang="en-GB" dirty="0"/>
              <a:t>UAV</a:t>
            </a:r>
          </a:p>
          <a:p>
            <a:r>
              <a:rPr lang="en-GB" dirty="0"/>
              <a:t>Different kind of sensors</a:t>
            </a:r>
          </a:p>
          <a:p>
            <a:pPr lvl="1"/>
            <a:r>
              <a:rPr lang="en-GB" dirty="0"/>
              <a:t>Short/long wavelengths, visible/not visible by human eye</a:t>
            </a:r>
          </a:p>
          <a:p>
            <a:pPr lvl="1"/>
            <a:r>
              <a:rPr lang="en-GB" dirty="0"/>
              <a:t>Thermal sensors</a:t>
            </a:r>
          </a:p>
          <a:p>
            <a:pPr marL="7200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96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638FD-7368-FFAC-B54D-C7684D9F3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8CA3C8-630C-4EAA-4C8C-04E2EE68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missions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36743-005F-668E-BB10-41EC29A3D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Landsat</a:t>
            </a:r>
          </a:p>
          <a:p>
            <a:pPr lvl="1"/>
            <a:r>
              <a:rPr lang="en-US" dirty="0"/>
              <a:t>1972, USGS/NASA</a:t>
            </a:r>
          </a:p>
          <a:p>
            <a:pPr lvl="1"/>
            <a:r>
              <a:rPr lang="en-GB" dirty="0"/>
              <a:t>Thermal imagery on Landsat 8-9</a:t>
            </a:r>
            <a:endParaRPr lang="en-US" dirty="0"/>
          </a:p>
          <a:p>
            <a:pPr lvl="1"/>
            <a:r>
              <a:rPr lang="en-US" dirty="0"/>
              <a:t>High resolution – 30x30m per pixel</a:t>
            </a:r>
          </a:p>
          <a:p>
            <a:pPr lvl="1"/>
            <a:r>
              <a:rPr lang="en-GB" dirty="0"/>
              <a:t>Low revisit time – 16 days per image</a:t>
            </a:r>
          </a:p>
          <a:p>
            <a:r>
              <a:rPr lang="en-GB" dirty="0"/>
              <a:t>Sentinel</a:t>
            </a:r>
          </a:p>
          <a:p>
            <a:pPr lvl="1"/>
            <a:r>
              <a:rPr lang="en-GB" dirty="0"/>
              <a:t>2014, ESA</a:t>
            </a:r>
          </a:p>
          <a:p>
            <a:pPr lvl="1"/>
            <a:r>
              <a:rPr lang="en-GB" dirty="0"/>
              <a:t>Thermal imagery on Sentinel-3</a:t>
            </a:r>
          </a:p>
          <a:p>
            <a:pPr lvl="1"/>
            <a:r>
              <a:rPr lang="en-GB" dirty="0"/>
              <a:t>Low resolution – 1kmx1km per pixel</a:t>
            </a:r>
          </a:p>
          <a:p>
            <a:pPr lvl="1"/>
            <a:r>
              <a:rPr lang="en-GB" dirty="0"/>
              <a:t>High revisit time – 1 day per image</a:t>
            </a:r>
          </a:p>
        </p:txBody>
      </p:sp>
    </p:spTree>
    <p:extLst>
      <p:ext uri="{BB962C8B-B14F-4D97-AF65-F5344CB8AC3E}">
        <p14:creationId xmlns:p14="http://schemas.microsoft.com/office/powerpoint/2010/main" val="29455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39D9D-0407-8747-45A7-DD1DECCFA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8F6CC4-C686-0510-83FC-A9F1499D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Spatial/temporal trade-off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C32D6E-2E16-EF79-3029-D768CBBB6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resolution = Orbiting closer to earth = Lower Swath width</a:t>
            </a:r>
          </a:p>
          <a:p>
            <a:endParaRPr lang="en-GB" dirty="0"/>
          </a:p>
        </p:txBody>
      </p:sp>
      <p:pic>
        <p:nvPicPr>
          <p:cNvPr id="1026" name="Picture 2" descr="Schematic overview of the Sentinel-3 instrument swaths (courtesy of ESA). |  Download Scientific Diagram">
            <a:extLst>
              <a:ext uri="{FF2B5EF4-FFF2-40B4-BE49-F238E27FC236}">
                <a16:creationId xmlns:a16="http://schemas.microsoft.com/office/drawing/2014/main" id="{F13EF1B6-D55A-D009-E61D-D74EDB803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329130"/>
            <a:ext cx="7096125" cy="40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6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7A6E6-A669-9A92-9006-335ACE2AC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AB06D4-82D3-44F8-AF68-615552F1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17850"/>
            <a:ext cx="10753200" cy="451576"/>
          </a:xfrm>
        </p:spPr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pic>
        <p:nvPicPr>
          <p:cNvPr id="8" name="Picture 7" descr="A close up of a colorful cloud&#10;&#10;Description automatically generated">
            <a:extLst>
              <a:ext uri="{FF2B5EF4-FFF2-40B4-BE49-F238E27FC236}">
                <a16:creationId xmlns:a16="http://schemas.microsoft.com/office/drawing/2014/main" id="{A1302647-7ACE-121F-B28B-AF6DF1697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" y="1686748"/>
            <a:ext cx="5749678" cy="3683638"/>
          </a:xfrm>
          <a:prstGeom prst="rect">
            <a:avLst/>
          </a:prstGeom>
        </p:spPr>
      </p:pic>
      <p:pic>
        <p:nvPicPr>
          <p:cNvPr id="9" name="Picture 8" descr="A purple and orange colored surface&#10;&#10;Description automatically generated with medium confidence">
            <a:extLst>
              <a:ext uri="{FF2B5EF4-FFF2-40B4-BE49-F238E27FC236}">
                <a16:creationId xmlns:a16="http://schemas.microsoft.com/office/drawing/2014/main" id="{B14B6C0F-DF7E-D731-D398-010F2A9B4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51" y="1686748"/>
            <a:ext cx="5486400" cy="36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C6300C-4427-47DB-B377-FC80DEE15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5D501-A6B4-45C6-B37A-3BD85CC6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pic>
        <p:nvPicPr>
          <p:cNvPr id="6" name="Content Placeholder 5" descr="A blue and red background&#10;&#10;Description automatically generated">
            <a:extLst>
              <a:ext uri="{FF2B5EF4-FFF2-40B4-BE49-F238E27FC236}">
                <a16:creationId xmlns:a16="http://schemas.microsoft.com/office/drawing/2014/main" id="{7AE8F8AE-2F18-5176-0F12-5EF2BFDA3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5811273" cy="3723100"/>
          </a:xfrm>
        </p:spPr>
      </p:pic>
      <p:pic>
        <p:nvPicPr>
          <p:cNvPr id="10" name="Picture 9" descr="A purple and orange colored surface&#10;&#10;Description automatically generated with medium confidence">
            <a:extLst>
              <a:ext uri="{FF2B5EF4-FFF2-40B4-BE49-F238E27FC236}">
                <a16:creationId xmlns:a16="http://schemas.microsoft.com/office/drawing/2014/main" id="{6B69DC26-6A19-795A-45D0-29D4A44EF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752600"/>
            <a:ext cx="5811273" cy="37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C0888-385C-0001-99EE-55135796C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423D4-9F32-6264-C939-5F553202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Problematic images</a:t>
            </a:r>
            <a:endParaRPr lang="en-GB" dirty="0"/>
          </a:p>
        </p:txBody>
      </p:sp>
      <p:pic>
        <p:nvPicPr>
          <p:cNvPr id="2050" name="Picture 2" descr="Example of gap-filling cloudy regions in a Landsat 8 ET image for DOY... |  Download Scientific Diagram">
            <a:extLst>
              <a:ext uri="{FF2B5EF4-FFF2-40B4-BE49-F238E27FC236}">
                <a16:creationId xmlns:a16="http://schemas.microsoft.com/office/drawing/2014/main" id="{DE65573C-CD47-1B19-7668-8F8FFEE5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692002"/>
            <a:ext cx="4773563" cy="39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can I convert LST from the Landsat 8 Level 2 product? | ResearchGate">
            <a:extLst>
              <a:ext uri="{FF2B5EF4-FFF2-40B4-BE49-F238E27FC236}">
                <a16:creationId xmlns:a16="http://schemas.microsoft.com/office/drawing/2014/main" id="{36FF4405-7647-A390-A8E4-64431567E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43" y="1377190"/>
            <a:ext cx="4999831" cy="42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1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82867-9B65-C8E0-3E2B-FE58B3B08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6EEA8-9542-5BB5-6782-F9A3E014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F1BBDF-E021-6D18-D45E-432D2F74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using NDVI and other spectral indices to model LST</a:t>
            </a:r>
          </a:p>
          <a:p>
            <a:r>
              <a:rPr lang="en-US" dirty="0"/>
              <a:t>Linear approaches: </a:t>
            </a:r>
            <a:r>
              <a:rPr lang="en-US" dirty="0" err="1"/>
              <a:t>TsHARP</a:t>
            </a:r>
            <a:r>
              <a:rPr lang="en-US" dirty="0"/>
              <a:t>, </a:t>
            </a:r>
            <a:r>
              <a:rPr lang="en-US" dirty="0" err="1"/>
              <a:t>DisRad</a:t>
            </a:r>
            <a:r>
              <a:rPr lang="en-US" dirty="0"/>
              <a:t> (Mukherjee et al. 2014)</a:t>
            </a:r>
          </a:p>
          <a:p>
            <a:r>
              <a:rPr lang="en-US" dirty="0"/>
              <a:t>Non-linear models: RFR, SVR (</a:t>
            </a:r>
            <a:r>
              <a:rPr lang="en-US" dirty="0" err="1"/>
              <a:t>Bonafoni</a:t>
            </a:r>
            <a:r>
              <a:rPr lang="en-US" dirty="0"/>
              <a:t> et al., 2016), (</a:t>
            </a:r>
            <a:r>
              <a:rPr lang="en-US" dirty="0" err="1"/>
              <a:t>Bartkowiak</a:t>
            </a:r>
            <a:r>
              <a:rPr lang="en-US" dirty="0"/>
              <a:t> et al. 2019)</a:t>
            </a:r>
          </a:p>
          <a:p>
            <a:r>
              <a:rPr lang="en-US" dirty="0"/>
              <a:t>Deep-Learning: Encoder-decoder architecture, self-attention (Mukherjee et al., 2022) </a:t>
            </a:r>
          </a:p>
          <a:p>
            <a:r>
              <a:rPr lang="en-US" dirty="0"/>
              <a:t>Global vs. local approach</a:t>
            </a:r>
          </a:p>
          <a:p>
            <a:r>
              <a:rPr lang="en-US" dirty="0" err="1"/>
              <a:t>Heterogenity</a:t>
            </a:r>
            <a:r>
              <a:rPr lang="en-US" dirty="0"/>
              <a:t> of land cover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09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BEC91-E7FF-9F74-DC16-CCA8BBD38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9E1495-9278-E3E8-A7EE-E92E5B31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C1AF42-5C1F-FA3B-CA30-4B8713DF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modelling anthropogenic heat flux in sharpening studies</a:t>
            </a:r>
          </a:p>
          <a:p>
            <a:r>
              <a:rPr lang="en-US" dirty="0"/>
              <a:t>Jin et al. 2019</a:t>
            </a:r>
          </a:p>
          <a:p>
            <a:pPr lvl="1"/>
            <a:r>
              <a:rPr lang="en-US" dirty="0" err="1"/>
              <a:t>Qf</a:t>
            </a:r>
            <a:r>
              <a:rPr lang="en-US" dirty="0"/>
              <a:t> =  Qi + </a:t>
            </a:r>
            <a:r>
              <a:rPr lang="en-US" dirty="0" err="1"/>
              <a:t>Qp</a:t>
            </a:r>
            <a:r>
              <a:rPr lang="en-US" dirty="0"/>
              <a:t> + Qc + C</a:t>
            </a:r>
          </a:p>
          <a:p>
            <a:pPr lvl="1"/>
            <a:r>
              <a:rPr lang="en-US" dirty="0"/>
              <a:t>Qi = Heat generated by industrial activity</a:t>
            </a:r>
          </a:p>
          <a:p>
            <a:pPr lvl="1"/>
            <a:r>
              <a:rPr lang="en-US" dirty="0" err="1"/>
              <a:t>Qp</a:t>
            </a:r>
            <a:r>
              <a:rPr lang="en-US" dirty="0"/>
              <a:t> = Heat generated by everyday human activity (Cars, AC, basically living)</a:t>
            </a:r>
          </a:p>
          <a:p>
            <a:pPr lvl="1"/>
            <a:r>
              <a:rPr lang="en-US" dirty="0"/>
              <a:t>Qc = Heat generated by commercial activity – retail centers, business centers</a:t>
            </a:r>
          </a:p>
          <a:p>
            <a:pPr marL="3240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9216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en-v10.potx" id="{BBA83B96-8EDD-4EDA-A078-F65CCB783AA0}" vid="{18CC9600-7A55-4DA7-98B8-09A7BC663F2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muni-fi-prezentace-16-9-en-v10</Template>
  <TotalTime>351</TotalTime>
  <Words>460</Words>
  <Application>Microsoft Office PowerPoint</Application>
  <PresentationFormat>Widescreen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Presentation_MU_EN</vt:lpstr>
      <vt:lpstr>Spatial sharpening of thermal images</vt:lpstr>
      <vt:lpstr>Remote sensing</vt:lpstr>
      <vt:lpstr>Satellite missions</vt:lpstr>
      <vt:lpstr>Spatial/temporal trade-off</vt:lpstr>
      <vt:lpstr>Motivation</vt:lpstr>
      <vt:lpstr>Motivation</vt:lpstr>
      <vt:lpstr>Problematic images</vt:lpstr>
      <vt:lpstr>Related work </vt:lpstr>
      <vt:lpstr>Related work</vt:lpstr>
      <vt:lpstr>Research goals</vt:lpstr>
      <vt:lpstr>Study area </vt:lpstr>
      <vt:lpstr>Data </vt:lpstr>
      <vt:lpstr>Environmental variables</vt:lpstr>
      <vt:lpstr>PowerPoint Presentation</vt:lpstr>
      <vt:lpstr>Predictors for AHF</vt:lpstr>
      <vt:lpstr>PowerPoint Presentation</vt:lpstr>
      <vt:lpstr>Selected models</vt:lpstr>
      <vt:lpstr>Baseline model</vt:lpstr>
      <vt:lpstr>Baseline results so far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Denoising text images for OCR</dc:title>
  <dc:creator>Martin Čermák</dc:creator>
  <cp:lastModifiedBy>Martin Čermák</cp:lastModifiedBy>
  <cp:revision>3</cp:revision>
  <cp:lastPrinted>1601-01-01T00:00:00Z</cp:lastPrinted>
  <dcterms:created xsi:type="dcterms:W3CDTF">2022-03-03T08:51:56Z</dcterms:created>
  <dcterms:modified xsi:type="dcterms:W3CDTF">2024-03-21T04:37:14Z</dcterms:modified>
</cp:coreProperties>
</file>