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7" r:id="rId2"/>
    <p:sldId id="269" r:id="rId3"/>
    <p:sldId id="268" r:id="rId4"/>
    <p:sldId id="260" r:id="rId5"/>
    <p:sldId id="261" r:id="rId6"/>
    <p:sldId id="262" r:id="rId7"/>
    <p:sldId id="263" r:id="rId8"/>
    <p:sldId id="264" r:id="rId9"/>
    <p:sldId id="270" r:id="rId10"/>
    <p:sldId id="267" r:id="rId11"/>
    <p:sldId id="271" r:id="rId12"/>
    <p:sldId id="274" r:id="rId13"/>
    <p:sldId id="275" r:id="rId14"/>
    <p:sldId id="281" r:id="rId15"/>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80172" autoAdjust="0"/>
  </p:normalViewPr>
  <p:slideViewPr>
    <p:cSldViewPr snapToGrid="0">
      <p:cViewPr varScale="1">
        <p:scale>
          <a:sx n="133" d="100"/>
          <a:sy n="133" d="100"/>
        </p:scale>
        <p:origin x="1372" y="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4AC5E72-BFEE-4523-9CC0-067D6421BFE0}" type="datetimeFigureOut">
              <a:rPr lang="cs-CZ" smtClean="0"/>
              <a:t>11.01.2024</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F42D65-F68D-4DD6-9327-7BC16FDF9F90}" type="slidenum">
              <a:rPr lang="cs-CZ" smtClean="0"/>
              <a:t>‹#›</a:t>
            </a:fld>
            <a:endParaRPr lang="cs-CZ"/>
          </a:p>
        </p:txBody>
      </p:sp>
    </p:spTree>
    <p:extLst>
      <p:ext uri="{BB962C8B-B14F-4D97-AF65-F5344CB8AC3E}">
        <p14:creationId xmlns:p14="http://schemas.microsoft.com/office/powerpoint/2010/main" val="41999208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5AF42D65-F68D-4DD6-9327-7BC16FDF9F90}" type="slidenum">
              <a:rPr lang="cs-CZ" smtClean="0"/>
              <a:t>11</a:t>
            </a:fld>
            <a:endParaRPr lang="cs-CZ"/>
          </a:p>
        </p:txBody>
      </p:sp>
    </p:spTree>
    <p:extLst>
      <p:ext uri="{BB962C8B-B14F-4D97-AF65-F5344CB8AC3E}">
        <p14:creationId xmlns:p14="http://schemas.microsoft.com/office/powerpoint/2010/main" val="30622594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5AF42D65-F68D-4DD6-9327-7BC16FDF9F90}" type="slidenum">
              <a:rPr lang="cs-CZ" smtClean="0"/>
              <a:t>13</a:t>
            </a:fld>
            <a:endParaRPr lang="cs-CZ"/>
          </a:p>
        </p:txBody>
      </p:sp>
    </p:spTree>
    <p:extLst>
      <p:ext uri="{BB962C8B-B14F-4D97-AF65-F5344CB8AC3E}">
        <p14:creationId xmlns:p14="http://schemas.microsoft.com/office/powerpoint/2010/main" val="14290672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5AF42D65-F68D-4DD6-9327-7BC16FDF9F90}" type="slidenum">
              <a:rPr lang="cs-CZ" smtClean="0"/>
              <a:t>14</a:t>
            </a:fld>
            <a:endParaRPr lang="cs-CZ"/>
          </a:p>
        </p:txBody>
      </p:sp>
    </p:spTree>
    <p:extLst>
      <p:ext uri="{BB962C8B-B14F-4D97-AF65-F5344CB8AC3E}">
        <p14:creationId xmlns:p14="http://schemas.microsoft.com/office/powerpoint/2010/main" val="1263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C72156B-54F2-418C-B622-AD25FEDF8685}"/>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BD6391AD-3471-4540-8776-FD87BBBB34C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27210703-5AEA-4F79-ADCA-2060F9F31652}"/>
              </a:ext>
            </a:extLst>
          </p:cNvPr>
          <p:cNvSpPr>
            <a:spLocks noGrp="1"/>
          </p:cNvSpPr>
          <p:nvPr>
            <p:ph type="dt" sz="half" idx="10"/>
          </p:nvPr>
        </p:nvSpPr>
        <p:spPr/>
        <p:txBody>
          <a:bodyPr/>
          <a:lstStyle/>
          <a:p>
            <a:fld id="{D79C147D-C15B-4E02-A915-9FE20757DB58}" type="datetimeFigureOut">
              <a:rPr lang="cs-CZ" smtClean="0"/>
              <a:t>11.01.2024</a:t>
            </a:fld>
            <a:endParaRPr lang="cs-CZ"/>
          </a:p>
        </p:txBody>
      </p:sp>
      <p:sp>
        <p:nvSpPr>
          <p:cNvPr id="5" name="Zástupný symbol pro zápatí 4">
            <a:extLst>
              <a:ext uri="{FF2B5EF4-FFF2-40B4-BE49-F238E27FC236}">
                <a16:creationId xmlns:a16="http://schemas.microsoft.com/office/drawing/2014/main" id="{F9A3BC95-634F-4185-942A-CC81814F744B}"/>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56058BE9-AB94-4AB8-8934-7F770B606136}"/>
              </a:ext>
            </a:extLst>
          </p:cNvPr>
          <p:cNvSpPr>
            <a:spLocks noGrp="1"/>
          </p:cNvSpPr>
          <p:nvPr>
            <p:ph type="sldNum" sz="quarter" idx="12"/>
          </p:nvPr>
        </p:nvSpPr>
        <p:spPr/>
        <p:txBody>
          <a:bodyPr/>
          <a:lstStyle/>
          <a:p>
            <a:fld id="{ED7A37CA-BFDA-4845-9340-5AFB52B8A6F1}" type="slidenum">
              <a:rPr lang="cs-CZ" smtClean="0"/>
              <a:t>‹#›</a:t>
            </a:fld>
            <a:endParaRPr lang="cs-CZ"/>
          </a:p>
        </p:txBody>
      </p:sp>
    </p:spTree>
    <p:extLst>
      <p:ext uri="{BB962C8B-B14F-4D97-AF65-F5344CB8AC3E}">
        <p14:creationId xmlns:p14="http://schemas.microsoft.com/office/powerpoint/2010/main" val="20250471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2BDCB6B-9E5A-4173-8460-98CE77EBA299}"/>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C47DCE79-EF38-4B27-B7FB-E8D26DD4B868}"/>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9DAED9B6-F95E-4D21-8E30-BF8D207B9A07}"/>
              </a:ext>
            </a:extLst>
          </p:cNvPr>
          <p:cNvSpPr>
            <a:spLocks noGrp="1"/>
          </p:cNvSpPr>
          <p:nvPr>
            <p:ph type="dt" sz="half" idx="10"/>
          </p:nvPr>
        </p:nvSpPr>
        <p:spPr/>
        <p:txBody>
          <a:bodyPr/>
          <a:lstStyle/>
          <a:p>
            <a:fld id="{D79C147D-C15B-4E02-A915-9FE20757DB58}" type="datetimeFigureOut">
              <a:rPr lang="cs-CZ" smtClean="0"/>
              <a:t>11.01.2024</a:t>
            </a:fld>
            <a:endParaRPr lang="cs-CZ"/>
          </a:p>
        </p:txBody>
      </p:sp>
      <p:sp>
        <p:nvSpPr>
          <p:cNvPr id="5" name="Zástupný symbol pro zápatí 4">
            <a:extLst>
              <a:ext uri="{FF2B5EF4-FFF2-40B4-BE49-F238E27FC236}">
                <a16:creationId xmlns:a16="http://schemas.microsoft.com/office/drawing/2014/main" id="{F55B2794-4B27-4959-9C22-52EFCF05C423}"/>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33E33A32-A3B4-405C-9C7A-1C21073744B9}"/>
              </a:ext>
            </a:extLst>
          </p:cNvPr>
          <p:cNvSpPr>
            <a:spLocks noGrp="1"/>
          </p:cNvSpPr>
          <p:nvPr>
            <p:ph type="sldNum" sz="quarter" idx="12"/>
          </p:nvPr>
        </p:nvSpPr>
        <p:spPr/>
        <p:txBody>
          <a:bodyPr/>
          <a:lstStyle/>
          <a:p>
            <a:fld id="{ED7A37CA-BFDA-4845-9340-5AFB52B8A6F1}" type="slidenum">
              <a:rPr lang="cs-CZ" smtClean="0"/>
              <a:t>‹#›</a:t>
            </a:fld>
            <a:endParaRPr lang="cs-CZ"/>
          </a:p>
        </p:txBody>
      </p:sp>
    </p:spTree>
    <p:extLst>
      <p:ext uri="{BB962C8B-B14F-4D97-AF65-F5344CB8AC3E}">
        <p14:creationId xmlns:p14="http://schemas.microsoft.com/office/powerpoint/2010/main" val="15604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3D53A011-940E-4464-80F9-99E880E471E3}"/>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1A917941-B536-4AD0-9DB0-70E8D62385CC}"/>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E79CB3B2-CFBC-4F83-8778-8048B91A7DDD}"/>
              </a:ext>
            </a:extLst>
          </p:cNvPr>
          <p:cNvSpPr>
            <a:spLocks noGrp="1"/>
          </p:cNvSpPr>
          <p:nvPr>
            <p:ph type="dt" sz="half" idx="10"/>
          </p:nvPr>
        </p:nvSpPr>
        <p:spPr/>
        <p:txBody>
          <a:bodyPr/>
          <a:lstStyle/>
          <a:p>
            <a:fld id="{D79C147D-C15B-4E02-A915-9FE20757DB58}" type="datetimeFigureOut">
              <a:rPr lang="cs-CZ" smtClean="0"/>
              <a:t>11.01.2024</a:t>
            </a:fld>
            <a:endParaRPr lang="cs-CZ"/>
          </a:p>
        </p:txBody>
      </p:sp>
      <p:sp>
        <p:nvSpPr>
          <p:cNvPr id="5" name="Zástupný symbol pro zápatí 4">
            <a:extLst>
              <a:ext uri="{FF2B5EF4-FFF2-40B4-BE49-F238E27FC236}">
                <a16:creationId xmlns:a16="http://schemas.microsoft.com/office/drawing/2014/main" id="{C00B2654-66AD-42EC-B80F-AD3D2470A685}"/>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124B7350-42CA-4E3B-90FE-E665B1051F81}"/>
              </a:ext>
            </a:extLst>
          </p:cNvPr>
          <p:cNvSpPr>
            <a:spLocks noGrp="1"/>
          </p:cNvSpPr>
          <p:nvPr>
            <p:ph type="sldNum" sz="quarter" idx="12"/>
          </p:nvPr>
        </p:nvSpPr>
        <p:spPr/>
        <p:txBody>
          <a:bodyPr/>
          <a:lstStyle/>
          <a:p>
            <a:fld id="{ED7A37CA-BFDA-4845-9340-5AFB52B8A6F1}" type="slidenum">
              <a:rPr lang="cs-CZ" smtClean="0"/>
              <a:t>‹#›</a:t>
            </a:fld>
            <a:endParaRPr lang="cs-CZ"/>
          </a:p>
        </p:txBody>
      </p:sp>
    </p:spTree>
    <p:extLst>
      <p:ext uri="{BB962C8B-B14F-4D97-AF65-F5344CB8AC3E}">
        <p14:creationId xmlns:p14="http://schemas.microsoft.com/office/powerpoint/2010/main" val="29115386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89D167F-E137-4184-8381-79B1AE810413}"/>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A2669594-04B4-43D6-95B9-9BA3B29596F0}"/>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79DA4527-DFC7-4A4C-98C3-1B1563291252}"/>
              </a:ext>
            </a:extLst>
          </p:cNvPr>
          <p:cNvSpPr>
            <a:spLocks noGrp="1"/>
          </p:cNvSpPr>
          <p:nvPr>
            <p:ph type="dt" sz="half" idx="10"/>
          </p:nvPr>
        </p:nvSpPr>
        <p:spPr/>
        <p:txBody>
          <a:bodyPr/>
          <a:lstStyle/>
          <a:p>
            <a:fld id="{D79C147D-C15B-4E02-A915-9FE20757DB58}" type="datetimeFigureOut">
              <a:rPr lang="cs-CZ" smtClean="0"/>
              <a:t>11.01.2024</a:t>
            </a:fld>
            <a:endParaRPr lang="cs-CZ"/>
          </a:p>
        </p:txBody>
      </p:sp>
      <p:sp>
        <p:nvSpPr>
          <p:cNvPr id="5" name="Zástupný symbol pro zápatí 4">
            <a:extLst>
              <a:ext uri="{FF2B5EF4-FFF2-40B4-BE49-F238E27FC236}">
                <a16:creationId xmlns:a16="http://schemas.microsoft.com/office/drawing/2014/main" id="{35CF0A9C-5915-4E5D-851E-1E541CD58827}"/>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2B8EB27E-4686-4229-A9EA-0D8A1FB6BB4E}"/>
              </a:ext>
            </a:extLst>
          </p:cNvPr>
          <p:cNvSpPr>
            <a:spLocks noGrp="1"/>
          </p:cNvSpPr>
          <p:nvPr>
            <p:ph type="sldNum" sz="quarter" idx="12"/>
          </p:nvPr>
        </p:nvSpPr>
        <p:spPr/>
        <p:txBody>
          <a:bodyPr/>
          <a:lstStyle/>
          <a:p>
            <a:fld id="{ED7A37CA-BFDA-4845-9340-5AFB52B8A6F1}" type="slidenum">
              <a:rPr lang="cs-CZ" smtClean="0"/>
              <a:t>‹#›</a:t>
            </a:fld>
            <a:endParaRPr lang="cs-CZ"/>
          </a:p>
        </p:txBody>
      </p:sp>
    </p:spTree>
    <p:extLst>
      <p:ext uri="{BB962C8B-B14F-4D97-AF65-F5344CB8AC3E}">
        <p14:creationId xmlns:p14="http://schemas.microsoft.com/office/powerpoint/2010/main" val="16309214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2943E96-7957-4B97-AA88-ECE748AA1625}"/>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132B50BF-A619-4456-A44A-1A0C15E891F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0B1DBA63-C84D-45A9-B0F9-5BF3748913F3}"/>
              </a:ext>
            </a:extLst>
          </p:cNvPr>
          <p:cNvSpPr>
            <a:spLocks noGrp="1"/>
          </p:cNvSpPr>
          <p:nvPr>
            <p:ph type="dt" sz="half" idx="10"/>
          </p:nvPr>
        </p:nvSpPr>
        <p:spPr/>
        <p:txBody>
          <a:bodyPr/>
          <a:lstStyle/>
          <a:p>
            <a:fld id="{D79C147D-C15B-4E02-A915-9FE20757DB58}" type="datetimeFigureOut">
              <a:rPr lang="cs-CZ" smtClean="0"/>
              <a:t>11.01.2024</a:t>
            </a:fld>
            <a:endParaRPr lang="cs-CZ"/>
          </a:p>
        </p:txBody>
      </p:sp>
      <p:sp>
        <p:nvSpPr>
          <p:cNvPr id="5" name="Zástupný symbol pro zápatí 4">
            <a:extLst>
              <a:ext uri="{FF2B5EF4-FFF2-40B4-BE49-F238E27FC236}">
                <a16:creationId xmlns:a16="http://schemas.microsoft.com/office/drawing/2014/main" id="{7A1225D5-FE1C-44CE-A0AB-7E8ED80F0D33}"/>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B403D91A-4ABC-4AEE-A494-C73B26744D4B}"/>
              </a:ext>
            </a:extLst>
          </p:cNvPr>
          <p:cNvSpPr>
            <a:spLocks noGrp="1"/>
          </p:cNvSpPr>
          <p:nvPr>
            <p:ph type="sldNum" sz="quarter" idx="12"/>
          </p:nvPr>
        </p:nvSpPr>
        <p:spPr/>
        <p:txBody>
          <a:bodyPr/>
          <a:lstStyle/>
          <a:p>
            <a:fld id="{ED7A37CA-BFDA-4845-9340-5AFB52B8A6F1}" type="slidenum">
              <a:rPr lang="cs-CZ" smtClean="0"/>
              <a:t>‹#›</a:t>
            </a:fld>
            <a:endParaRPr lang="cs-CZ"/>
          </a:p>
        </p:txBody>
      </p:sp>
    </p:spTree>
    <p:extLst>
      <p:ext uri="{BB962C8B-B14F-4D97-AF65-F5344CB8AC3E}">
        <p14:creationId xmlns:p14="http://schemas.microsoft.com/office/powerpoint/2010/main" val="23193384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B79C319-68E5-4A13-B146-876746AB0207}"/>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D1BA7D63-FFEC-4A7A-8859-860F92D7D865}"/>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5FDF66B2-7B3D-4917-A06E-8A27CF789D60}"/>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C1047B1A-9CED-4B47-A276-48E0CAD5CF02}"/>
              </a:ext>
            </a:extLst>
          </p:cNvPr>
          <p:cNvSpPr>
            <a:spLocks noGrp="1"/>
          </p:cNvSpPr>
          <p:nvPr>
            <p:ph type="dt" sz="half" idx="10"/>
          </p:nvPr>
        </p:nvSpPr>
        <p:spPr/>
        <p:txBody>
          <a:bodyPr/>
          <a:lstStyle/>
          <a:p>
            <a:fld id="{D79C147D-C15B-4E02-A915-9FE20757DB58}" type="datetimeFigureOut">
              <a:rPr lang="cs-CZ" smtClean="0"/>
              <a:t>11.01.2024</a:t>
            </a:fld>
            <a:endParaRPr lang="cs-CZ"/>
          </a:p>
        </p:txBody>
      </p:sp>
      <p:sp>
        <p:nvSpPr>
          <p:cNvPr id="6" name="Zástupný symbol pro zápatí 5">
            <a:extLst>
              <a:ext uri="{FF2B5EF4-FFF2-40B4-BE49-F238E27FC236}">
                <a16:creationId xmlns:a16="http://schemas.microsoft.com/office/drawing/2014/main" id="{B882F5EB-AFA5-4838-8F43-9EED35264BBB}"/>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88ECD2D8-F506-42A0-A3C8-0ACB05BDDBAB}"/>
              </a:ext>
            </a:extLst>
          </p:cNvPr>
          <p:cNvSpPr>
            <a:spLocks noGrp="1"/>
          </p:cNvSpPr>
          <p:nvPr>
            <p:ph type="sldNum" sz="quarter" idx="12"/>
          </p:nvPr>
        </p:nvSpPr>
        <p:spPr/>
        <p:txBody>
          <a:bodyPr/>
          <a:lstStyle/>
          <a:p>
            <a:fld id="{ED7A37CA-BFDA-4845-9340-5AFB52B8A6F1}" type="slidenum">
              <a:rPr lang="cs-CZ" smtClean="0"/>
              <a:t>‹#›</a:t>
            </a:fld>
            <a:endParaRPr lang="cs-CZ"/>
          </a:p>
        </p:txBody>
      </p:sp>
    </p:spTree>
    <p:extLst>
      <p:ext uri="{BB962C8B-B14F-4D97-AF65-F5344CB8AC3E}">
        <p14:creationId xmlns:p14="http://schemas.microsoft.com/office/powerpoint/2010/main" val="11397840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E8F623A-7EA8-40F2-89D2-BBBDCD4EBB8F}"/>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4CCB01D9-CAC7-4F18-B514-4864B4A82FF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D6895567-22C0-43E1-935E-5F3F5A2E724F}"/>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F04C9C6C-0AE6-4DAB-810E-2D749E2A149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3C02D23D-5E32-45EC-874A-358D62358041}"/>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7F1F3628-9E2C-4A4C-9118-48C3815EAB9A}"/>
              </a:ext>
            </a:extLst>
          </p:cNvPr>
          <p:cNvSpPr>
            <a:spLocks noGrp="1"/>
          </p:cNvSpPr>
          <p:nvPr>
            <p:ph type="dt" sz="half" idx="10"/>
          </p:nvPr>
        </p:nvSpPr>
        <p:spPr/>
        <p:txBody>
          <a:bodyPr/>
          <a:lstStyle/>
          <a:p>
            <a:fld id="{D79C147D-C15B-4E02-A915-9FE20757DB58}" type="datetimeFigureOut">
              <a:rPr lang="cs-CZ" smtClean="0"/>
              <a:t>11.01.2024</a:t>
            </a:fld>
            <a:endParaRPr lang="cs-CZ"/>
          </a:p>
        </p:txBody>
      </p:sp>
      <p:sp>
        <p:nvSpPr>
          <p:cNvPr id="8" name="Zástupný symbol pro zápatí 7">
            <a:extLst>
              <a:ext uri="{FF2B5EF4-FFF2-40B4-BE49-F238E27FC236}">
                <a16:creationId xmlns:a16="http://schemas.microsoft.com/office/drawing/2014/main" id="{FD267156-934A-4041-9A50-05AFD7DDE401}"/>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A977BE93-3C96-4CD7-8B64-B227218DA531}"/>
              </a:ext>
            </a:extLst>
          </p:cNvPr>
          <p:cNvSpPr>
            <a:spLocks noGrp="1"/>
          </p:cNvSpPr>
          <p:nvPr>
            <p:ph type="sldNum" sz="quarter" idx="12"/>
          </p:nvPr>
        </p:nvSpPr>
        <p:spPr/>
        <p:txBody>
          <a:bodyPr/>
          <a:lstStyle/>
          <a:p>
            <a:fld id="{ED7A37CA-BFDA-4845-9340-5AFB52B8A6F1}" type="slidenum">
              <a:rPr lang="cs-CZ" smtClean="0"/>
              <a:t>‹#›</a:t>
            </a:fld>
            <a:endParaRPr lang="cs-CZ"/>
          </a:p>
        </p:txBody>
      </p:sp>
    </p:spTree>
    <p:extLst>
      <p:ext uri="{BB962C8B-B14F-4D97-AF65-F5344CB8AC3E}">
        <p14:creationId xmlns:p14="http://schemas.microsoft.com/office/powerpoint/2010/main" val="32394927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930BA7-2196-4A35-816E-6093DD39D1DE}"/>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DE0AF348-B414-4667-B20C-DAD5907F52B4}"/>
              </a:ext>
            </a:extLst>
          </p:cNvPr>
          <p:cNvSpPr>
            <a:spLocks noGrp="1"/>
          </p:cNvSpPr>
          <p:nvPr>
            <p:ph type="dt" sz="half" idx="10"/>
          </p:nvPr>
        </p:nvSpPr>
        <p:spPr/>
        <p:txBody>
          <a:bodyPr/>
          <a:lstStyle/>
          <a:p>
            <a:fld id="{D79C147D-C15B-4E02-A915-9FE20757DB58}" type="datetimeFigureOut">
              <a:rPr lang="cs-CZ" smtClean="0"/>
              <a:t>11.01.2024</a:t>
            </a:fld>
            <a:endParaRPr lang="cs-CZ"/>
          </a:p>
        </p:txBody>
      </p:sp>
      <p:sp>
        <p:nvSpPr>
          <p:cNvPr id="4" name="Zástupný symbol pro zápatí 3">
            <a:extLst>
              <a:ext uri="{FF2B5EF4-FFF2-40B4-BE49-F238E27FC236}">
                <a16:creationId xmlns:a16="http://schemas.microsoft.com/office/drawing/2014/main" id="{5DF3250C-6B8A-47FB-AC93-DD852D5F4607}"/>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2E820E78-9DDA-4C63-9B37-AE322E80DB59}"/>
              </a:ext>
            </a:extLst>
          </p:cNvPr>
          <p:cNvSpPr>
            <a:spLocks noGrp="1"/>
          </p:cNvSpPr>
          <p:nvPr>
            <p:ph type="sldNum" sz="quarter" idx="12"/>
          </p:nvPr>
        </p:nvSpPr>
        <p:spPr/>
        <p:txBody>
          <a:bodyPr/>
          <a:lstStyle/>
          <a:p>
            <a:fld id="{ED7A37CA-BFDA-4845-9340-5AFB52B8A6F1}" type="slidenum">
              <a:rPr lang="cs-CZ" smtClean="0"/>
              <a:t>‹#›</a:t>
            </a:fld>
            <a:endParaRPr lang="cs-CZ"/>
          </a:p>
        </p:txBody>
      </p:sp>
    </p:spTree>
    <p:extLst>
      <p:ext uri="{BB962C8B-B14F-4D97-AF65-F5344CB8AC3E}">
        <p14:creationId xmlns:p14="http://schemas.microsoft.com/office/powerpoint/2010/main" val="28426186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48B2FF17-0E91-40BF-BB13-71EDC6D55426}"/>
              </a:ext>
            </a:extLst>
          </p:cNvPr>
          <p:cNvSpPr>
            <a:spLocks noGrp="1"/>
          </p:cNvSpPr>
          <p:nvPr>
            <p:ph type="dt" sz="half" idx="10"/>
          </p:nvPr>
        </p:nvSpPr>
        <p:spPr/>
        <p:txBody>
          <a:bodyPr/>
          <a:lstStyle/>
          <a:p>
            <a:fld id="{D79C147D-C15B-4E02-A915-9FE20757DB58}" type="datetimeFigureOut">
              <a:rPr lang="cs-CZ" smtClean="0"/>
              <a:t>11.01.2024</a:t>
            </a:fld>
            <a:endParaRPr lang="cs-CZ"/>
          </a:p>
        </p:txBody>
      </p:sp>
      <p:sp>
        <p:nvSpPr>
          <p:cNvPr id="3" name="Zástupný symbol pro zápatí 2">
            <a:extLst>
              <a:ext uri="{FF2B5EF4-FFF2-40B4-BE49-F238E27FC236}">
                <a16:creationId xmlns:a16="http://schemas.microsoft.com/office/drawing/2014/main" id="{5E2BC18C-7AB2-4FD5-9D46-ABE22509451F}"/>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621778E6-4760-4906-A61B-51897CCD80B7}"/>
              </a:ext>
            </a:extLst>
          </p:cNvPr>
          <p:cNvSpPr>
            <a:spLocks noGrp="1"/>
          </p:cNvSpPr>
          <p:nvPr>
            <p:ph type="sldNum" sz="quarter" idx="12"/>
          </p:nvPr>
        </p:nvSpPr>
        <p:spPr/>
        <p:txBody>
          <a:bodyPr/>
          <a:lstStyle/>
          <a:p>
            <a:fld id="{ED7A37CA-BFDA-4845-9340-5AFB52B8A6F1}" type="slidenum">
              <a:rPr lang="cs-CZ" smtClean="0"/>
              <a:t>‹#›</a:t>
            </a:fld>
            <a:endParaRPr lang="cs-CZ"/>
          </a:p>
        </p:txBody>
      </p:sp>
    </p:spTree>
    <p:extLst>
      <p:ext uri="{BB962C8B-B14F-4D97-AF65-F5344CB8AC3E}">
        <p14:creationId xmlns:p14="http://schemas.microsoft.com/office/powerpoint/2010/main" val="337424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D96A9DB-C718-4F46-88FB-34D4ACA41E77}"/>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18BBF6B0-62C8-4D4B-9710-618979587C2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9407081C-313D-4557-822B-A1362374908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54E1E8B0-2C26-429A-B91B-1B8037A742D8}"/>
              </a:ext>
            </a:extLst>
          </p:cNvPr>
          <p:cNvSpPr>
            <a:spLocks noGrp="1"/>
          </p:cNvSpPr>
          <p:nvPr>
            <p:ph type="dt" sz="half" idx="10"/>
          </p:nvPr>
        </p:nvSpPr>
        <p:spPr/>
        <p:txBody>
          <a:bodyPr/>
          <a:lstStyle/>
          <a:p>
            <a:fld id="{D79C147D-C15B-4E02-A915-9FE20757DB58}" type="datetimeFigureOut">
              <a:rPr lang="cs-CZ" smtClean="0"/>
              <a:t>11.01.2024</a:t>
            </a:fld>
            <a:endParaRPr lang="cs-CZ"/>
          </a:p>
        </p:txBody>
      </p:sp>
      <p:sp>
        <p:nvSpPr>
          <p:cNvPr id="6" name="Zástupný symbol pro zápatí 5">
            <a:extLst>
              <a:ext uri="{FF2B5EF4-FFF2-40B4-BE49-F238E27FC236}">
                <a16:creationId xmlns:a16="http://schemas.microsoft.com/office/drawing/2014/main" id="{1939FD58-0AD0-41FE-9AD0-C601CF3FCCD4}"/>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4CE361A8-76BC-4A20-BB0D-703531726C18}"/>
              </a:ext>
            </a:extLst>
          </p:cNvPr>
          <p:cNvSpPr>
            <a:spLocks noGrp="1"/>
          </p:cNvSpPr>
          <p:nvPr>
            <p:ph type="sldNum" sz="quarter" idx="12"/>
          </p:nvPr>
        </p:nvSpPr>
        <p:spPr/>
        <p:txBody>
          <a:bodyPr/>
          <a:lstStyle/>
          <a:p>
            <a:fld id="{ED7A37CA-BFDA-4845-9340-5AFB52B8A6F1}" type="slidenum">
              <a:rPr lang="cs-CZ" smtClean="0"/>
              <a:t>‹#›</a:t>
            </a:fld>
            <a:endParaRPr lang="cs-CZ"/>
          </a:p>
        </p:txBody>
      </p:sp>
    </p:spTree>
    <p:extLst>
      <p:ext uri="{BB962C8B-B14F-4D97-AF65-F5344CB8AC3E}">
        <p14:creationId xmlns:p14="http://schemas.microsoft.com/office/powerpoint/2010/main" val="32271086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873926C-3AB9-4316-86D4-F894DF0729CE}"/>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4A13865E-66AA-4EDB-B47E-83FBAD4EEEC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8B8A0973-76FD-4D77-88F3-FA8EDF5579A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4014AD06-12C5-4E0D-8931-71CCF7A4007B}"/>
              </a:ext>
            </a:extLst>
          </p:cNvPr>
          <p:cNvSpPr>
            <a:spLocks noGrp="1"/>
          </p:cNvSpPr>
          <p:nvPr>
            <p:ph type="dt" sz="half" idx="10"/>
          </p:nvPr>
        </p:nvSpPr>
        <p:spPr/>
        <p:txBody>
          <a:bodyPr/>
          <a:lstStyle/>
          <a:p>
            <a:fld id="{D79C147D-C15B-4E02-A915-9FE20757DB58}" type="datetimeFigureOut">
              <a:rPr lang="cs-CZ" smtClean="0"/>
              <a:t>11.01.2024</a:t>
            </a:fld>
            <a:endParaRPr lang="cs-CZ"/>
          </a:p>
        </p:txBody>
      </p:sp>
      <p:sp>
        <p:nvSpPr>
          <p:cNvPr id="6" name="Zástupný symbol pro zápatí 5">
            <a:extLst>
              <a:ext uri="{FF2B5EF4-FFF2-40B4-BE49-F238E27FC236}">
                <a16:creationId xmlns:a16="http://schemas.microsoft.com/office/drawing/2014/main" id="{DA1ED8EE-5000-458F-A66D-2B39B5B163FF}"/>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C2723473-5815-43B0-9DDB-79EC5D9ABF05}"/>
              </a:ext>
            </a:extLst>
          </p:cNvPr>
          <p:cNvSpPr>
            <a:spLocks noGrp="1"/>
          </p:cNvSpPr>
          <p:nvPr>
            <p:ph type="sldNum" sz="quarter" idx="12"/>
          </p:nvPr>
        </p:nvSpPr>
        <p:spPr/>
        <p:txBody>
          <a:bodyPr/>
          <a:lstStyle/>
          <a:p>
            <a:fld id="{ED7A37CA-BFDA-4845-9340-5AFB52B8A6F1}" type="slidenum">
              <a:rPr lang="cs-CZ" smtClean="0"/>
              <a:t>‹#›</a:t>
            </a:fld>
            <a:endParaRPr lang="cs-CZ"/>
          </a:p>
        </p:txBody>
      </p:sp>
    </p:spTree>
    <p:extLst>
      <p:ext uri="{BB962C8B-B14F-4D97-AF65-F5344CB8AC3E}">
        <p14:creationId xmlns:p14="http://schemas.microsoft.com/office/powerpoint/2010/main" val="38514020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076F4029-D13D-4161-AE79-12EB7238860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FB3D961C-03FF-4D06-B5C9-AA5A125BCC0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F28B9260-CDB6-447E-8725-F4ADFEC7B64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9C147D-C15B-4E02-A915-9FE20757DB58}" type="datetimeFigureOut">
              <a:rPr lang="cs-CZ" smtClean="0"/>
              <a:t>11.01.2024</a:t>
            </a:fld>
            <a:endParaRPr lang="cs-CZ"/>
          </a:p>
        </p:txBody>
      </p:sp>
      <p:sp>
        <p:nvSpPr>
          <p:cNvPr id="5" name="Zástupný symbol pro zápatí 4">
            <a:extLst>
              <a:ext uri="{FF2B5EF4-FFF2-40B4-BE49-F238E27FC236}">
                <a16:creationId xmlns:a16="http://schemas.microsoft.com/office/drawing/2014/main" id="{BB839B66-B824-4BCD-9415-B2040850EA3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A68F209F-7E8B-4680-AA4C-5CEBBB9A2B7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7A37CA-BFDA-4845-9340-5AFB52B8A6F1}" type="slidenum">
              <a:rPr lang="cs-CZ" smtClean="0"/>
              <a:t>‹#›</a:t>
            </a:fld>
            <a:endParaRPr lang="cs-CZ"/>
          </a:p>
        </p:txBody>
      </p:sp>
    </p:spTree>
    <p:extLst>
      <p:ext uri="{BB962C8B-B14F-4D97-AF65-F5344CB8AC3E}">
        <p14:creationId xmlns:p14="http://schemas.microsoft.com/office/powerpoint/2010/main" val="28717763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D5B4057-7EB9-A060-589C-F45AB3719043}"/>
              </a:ext>
            </a:extLst>
          </p:cNvPr>
          <p:cNvSpPr>
            <a:spLocks noGrp="1"/>
          </p:cNvSpPr>
          <p:nvPr>
            <p:ph type="title"/>
          </p:nvPr>
        </p:nvSpPr>
        <p:spPr/>
        <p:txBody>
          <a:bodyPr>
            <a:normAutofit/>
          </a:bodyPr>
          <a:lstStyle/>
          <a:p>
            <a:r>
              <a:rPr lang="en-US" b="1" dirty="0" err="1">
                <a:latin typeface="Montserrat" pitchFamily="2" charset="-18"/>
              </a:rPr>
              <a:t>DigiWELL</a:t>
            </a:r>
            <a:endParaRPr lang="cs-CZ" sz="4800" b="1" dirty="0">
              <a:latin typeface="Montserrat" pitchFamily="2" charset="-18"/>
            </a:endParaRPr>
          </a:p>
        </p:txBody>
      </p:sp>
      <p:pic>
        <p:nvPicPr>
          <p:cNvPr id="4" name="Obrázek 3">
            <a:extLst>
              <a:ext uri="{FF2B5EF4-FFF2-40B4-BE49-F238E27FC236}">
                <a16:creationId xmlns:a16="http://schemas.microsoft.com/office/drawing/2014/main" id="{348AE217-87C0-182A-3FE8-CB6D550A692F}"/>
              </a:ext>
            </a:extLst>
          </p:cNvPr>
          <p:cNvPicPr>
            <a:picLocks noChangeAspect="1"/>
          </p:cNvPicPr>
          <p:nvPr/>
        </p:nvPicPr>
        <p:blipFill rotWithShape="1">
          <a:blip r:embed="rId2">
            <a:extLst>
              <a:ext uri="{28A0092B-C50C-407E-A947-70E740481C1C}">
                <a14:useLocalDpi xmlns:a14="http://schemas.microsoft.com/office/drawing/2010/main" val="0"/>
              </a:ext>
            </a:extLst>
          </a:blip>
          <a:srcRect l="4508" t="7142" b="10453"/>
          <a:stretch/>
        </p:blipFill>
        <p:spPr bwMode="auto">
          <a:xfrm>
            <a:off x="1559936" y="1690688"/>
            <a:ext cx="9072128" cy="4403855"/>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4753149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88E0FF8-C2A6-0A88-F181-EE737FFB3BC2}"/>
              </a:ext>
            </a:extLst>
          </p:cNvPr>
          <p:cNvSpPr>
            <a:spLocks noGrp="1"/>
          </p:cNvSpPr>
          <p:nvPr>
            <p:ph type="title"/>
          </p:nvPr>
        </p:nvSpPr>
        <p:spPr/>
        <p:txBody>
          <a:bodyPr>
            <a:normAutofit/>
          </a:bodyPr>
          <a:lstStyle/>
          <a:p>
            <a:r>
              <a:rPr lang="cs-CZ" b="1" dirty="0">
                <a:latin typeface="Montserrat" pitchFamily="2" charset="-18"/>
              </a:rPr>
              <a:t>WP2: </a:t>
            </a:r>
            <a:r>
              <a:rPr lang="cs-CZ" b="1" dirty="0" err="1">
                <a:latin typeface="Montserrat" pitchFamily="2" charset="-18"/>
              </a:rPr>
              <a:t>Objectives</a:t>
            </a:r>
            <a:endParaRPr lang="cs-CZ" b="1" dirty="0"/>
          </a:p>
        </p:txBody>
      </p:sp>
      <p:sp>
        <p:nvSpPr>
          <p:cNvPr id="3" name="Zástupný obsah 2">
            <a:extLst>
              <a:ext uri="{FF2B5EF4-FFF2-40B4-BE49-F238E27FC236}">
                <a16:creationId xmlns:a16="http://schemas.microsoft.com/office/drawing/2014/main" id="{3592A373-68F3-4368-1C82-DAD5CC1A7AE6}"/>
              </a:ext>
            </a:extLst>
          </p:cNvPr>
          <p:cNvSpPr>
            <a:spLocks noGrp="1"/>
          </p:cNvSpPr>
          <p:nvPr>
            <p:ph idx="1"/>
          </p:nvPr>
        </p:nvSpPr>
        <p:spPr/>
        <p:txBody>
          <a:bodyPr>
            <a:normAutofit/>
          </a:bodyPr>
          <a:lstStyle/>
          <a:p>
            <a:pPr>
              <a:lnSpc>
                <a:spcPct val="100000"/>
              </a:lnSpc>
            </a:pPr>
            <a:r>
              <a:rPr lang="cs-CZ" sz="2000" dirty="0" err="1">
                <a:latin typeface="Montserrat" pitchFamily="2" charset="-18"/>
              </a:rPr>
              <a:t>Providing</a:t>
            </a:r>
            <a:r>
              <a:rPr lang="cs-CZ" sz="2000" dirty="0">
                <a:latin typeface="Montserrat" pitchFamily="2" charset="-18"/>
              </a:rPr>
              <a:t> </a:t>
            </a:r>
            <a:r>
              <a:rPr lang="cs-CZ" sz="2000" dirty="0" err="1">
                <a:latin typeface="Montserrat" pitchFamily="2" charset="-18"/>
              </a:rPr>
              <a:t>strong</a:t>
            </a:r>
            <a:r>
              <a:rPr lang="cs-CZ" sz="2000" dirty="0">
                <a:latin typeface="Montserrat" pitchFamily="2" charset="-18"/>
              </a:rPr>
              <a:t> </a:t>
            </a:r>
            <a:r>
              <a:rPr lang="en-US" sz="2000" dirty="0">
                <a:latin typeface="Montserrat" pitchFamily="2" charset="-18"/>
              </a:rPr>
              <a:t>evidence of causality in the relationship between ICT factors, aspects associated with ICT use, and wellbeing, which is still lacking in the literature, through experimental studies using state-of-the-art methodological and analytical approaches.</a:t>
            </a:r>
            <a:endParaRPr lang="cs-CZ" sz="2000" dirty="0">
              <a:latin typeface="Montserrat" pitchFamily="2" charset="-18"/>
            </a:endParaRPr>
          </a:p>
          <a:p>
            <a:pPr>
              <a:lnSpc>
                <a:spcPct val="100000"/>
              </a:lnSpc>
            </a:pPr>
            <a:r>
              <a:rPr lang="en-US" sz="2000" dirty="0">
                <a:latin typeface="Montserrat" pitchFamily="2" charset="-18"/>
              </a:rPr>
              <a:t>The focus will be on relevant mechanisms (mediators) through which digital technologies influence wellbeing, specifically the role of selected ICT factors, individual characteristics or emotions associated with ICT use. </a:t>
            </a:r>
            <a:endParaRPr lang="cs-CZ" sz="2000" dirty="0">
              <a:latin typeface="Montserrat" pitchFamily="2" charset="-18"/>
            </a:endParaRPr>
          </a:p>
          <a:p>
            <a:pPr>
              <a:lnSpc>
                <a:spcPct val="100000"/>
              </a:lnSpc>
            </a:pPr>
            <a:r>
              <a:rPr lang="cs-CZ" sz="2000" dirty="0" err="1">
                <a:latin typeface="Montserrat" pitchFamily="2" charset="-18"/>
              </a:rPr>
              <a:t>Identification</a:t>
            </a:r>
            <a:r>
              <a:rPr lang="cs-CZ" sz="2000" dirty="0">
                <a:latin typeface="Montserrat" pitchFamily="2" charset="-18"/>
              </a:rPr>
              <a:t> </a:t>
            </a:r>
            <a:r>
              <a:rPr lang="en-US" sz="2000" dirty="0">
                <a:latin typeface="Montserrat" pitchFamily="2" charset="-18"/>
              </a:rPr>
              <a:t>of conditions (moderators) specifying when and for which individuals the influence of digital technologies on wellbeing is manifested.</a:t>
            </a:r>
            <a:endParaRPr lang="cs-CZ" sz="2000" dirty="0">
              <a:latin typeface="Montserrat" pitchFamily="2" charset="-18"/>
            </a:endParaRPr>
          </a:p>
          <a:p>
            <a:pPr>
              <a:lnSpc>
                <a:spcPct val="100000"/>
              </a:lnSpc>
            </a:pPr>
            <a:r>
              <a:rPr lang="en-US" sz="2000" dirty="0">
                <a:latin typeface="Montserrat" pitchFamily="2" charset="-18"/>
              </a:rPr>
              <a:t>The results obtained in the controlled experimental design of WP2 will enable the design of effective interventions to promote wellbeing as well as to prevent and counteract social pathologies in the context of ICT. </a:t>
            </a:r>
            <a:endParaRPr lang="cs-CZ" sz="2000" dirty="0">
              <a:latin typeface="Montserrat" pitchFamily="2" charset="-18"/>
            </a:endParaRPr>
          </a:p>
        </p:txBody>
      </p:sp>
    </p:spTree>
    <p:extLst>
      <p:ext uri="{BB962C8B-B14F-4D97-AF65-F5344CB8AC3E}">
        <p14:creationId xmlns:p14="http://schemas.microsoft.com/office/powerpoint/2010/main" val="25665193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88E0FF8-C2A6-0A88-F181-EE737FFB3BC2}"/>
              </a:ext>
            </a:extLst>
          </p:cNvPr>
          <p:cNvSpPr>
            <a:spLocks noGrp="1"/>
          </p:cNvSpPr>
          <p:nvPr>
            <p:ph type="title"/>
          </p:nvPr>
        </p:nvSpPr>
        <p:spPr/>
        <p:txBody>
          <a:bodyPr>
            <a:noAutofit/>
          </a:bodyPr>
          <a:lstStyle/>
          <a:p>
            <a:pPr>
              <a:lnSpc>
                <a:spcPct val="100000"/>
              </a:lnSpc>
            </a:pPr>
            <a:r>
              <a:rPr lang="cs-CZ" sz="2800" b="1" dirty="0">
                <a:latin typeface="Montserrat" pitchFamily="2" charset="-18"/>
              </a:rPr>
              <a:t>WP2.1: </a:t>
            </a:r>
            <a:r>
              <a:rPr lang="en-US" sz="2800" dirty="0">
                <a:latin typeface="Montserrat" pitchFamily="2" charset="-18"/>
              </a:rPr>
              <a:t>Experimental research of positive aspects of ICT – promoting wellbeing</a:t>
            </a:r>
            <a:endParaRPr lang="cs-CZ" sz="3200" dirty="0"/>
          </a:p>
        </p:txBody>
      </p:sp>
      <p:sp>
        <p:nvSpPr>
          <p:cNvPr id="3" name="Zástupný obsah 2">
            <a:extLst>
              <a:ext uri="{FF2B5EF4-FFF2-40B4-BE49-F238E27FC236}">
                <a16:creationId xmlns:a16="http://schemas.microsoft.com/office/drawing/2014/main" id="{3592A373-68F3-4368-1C82-DAD5CC1A7AE6}"/>
              </a:ext>
            </a:extLst>
          </p:cNvPr>
          <p:cNvSpPr>
            <a:spLocks noGrp="1"/>
          </p:cNvSpPr>
          <p:nvPr>
            <p:ph idx="1"/>
          </p:nvPr>
        </p:nvSpPr>
        <p:spPr>
          <a:xfrm>
            <a:off x="838200" y="1524683"/>
            <a:ext cx="10515600" cy="4667250"/>
          </a:xfrm>
        </p:spPr>
        <p:txBody>
          <a:bodyPr>
            <a:normAutofit fontScale="92500" lnSpcReduction="20000"/>
          </a:bodyPr>
          <a:lstStyle/>
          <a:p>
            <a:endParaRPr lang="cs-CZ" sz="1900" b="1" dirty="0">
              <a:latin typeface="Montserrat" pitchFamily="2" charset="-18"/>
            </a:endParaRPr>
          </a:p>
          <a:p>
            <a:r>
              <a:rPr lang="cs-CZ" sz="1900" b="1" dirty="0">
                <a:latin typeface="Montserrat" pitchFamily="2" charset="-18"/>
              </a:rPr>
              <a:t>Research </a:t>
            </a:r>
            <a:r>
              <a:rPr lang="cs-CZ" sz="1900" b="1" dirty="0" err="1">
                <a:latin typeface="Montserrat" pitchFamily="2" charset="-18"/>
              </a:rPr>
              <a:t>activity</a:t>
            </a:r>
            <a:r>
              <a:rPr lang="cs-CZ" sz="1900" b="1" dirty="0">
                <a:latin typeface="Montserrat" pitchFamily="2" charset="-18"/>
              </a:rPr>
              <a:t> leader: </a:t>
            </a:r>
            <a:r>
              <a:rPr lang="cs-CZ" sz="1900" dirty="0">
                <a:latin typeface="Montserrat" pitchFamily="2" charset="-18"/>
              </a:rPr>
              <a:t>doc. Hana Macháčková</a:t>
            </a:r>
          </a:p>
          <a:p>
            <a:pPr>
              <a:lnSpc>
                <a:spcPct val="120000"/>
              </a:lnSpc>
            </a:pPr>
            <a:r>
              <a:rPr lang="en-US" sz="1900" dirty="0">
                <a:latin typeface="Montserrat" pitchFamily="2" charset="-18"/>
              </a:rPr>
              <a:t>focus on the dimension of physical wellbeing and address selected topics and processes that are linked to the use of eHealth/mHealth</a:t>
            </a:r>
            <a:endParaRPr lang="cs-CZ" sz="1900" dirty="0">
              <a:latin typeface="Montserrat" pitchFamily="2" charset="-18"/>
            </a:endParaRPr>
          </a:p>
          <a:p>
            <a:pPr>
              <a:lnSpc>
                <a:spcPct val="120000"/>
              </a:lnSpc>
            </a:pPr>
            <a:r>
              <a:rPr lang="en-US" sz="1900" dirty="0">
                <a:latin typeface="Montserrat" pitchFamily="2" charset="-18"/>
              </a:rPr>
              <a:t>research on factors enabling an increase in the effectiveness and applicability of eHealth/mHealth (e.g. trust in services, satisfaction with the quality of communication). This will include the use of the latest technologies, specifically eye-tracker.</a:t>
            </a:r>
            <a:endParaRPr lang="cs-CZ" sz="1900" dirty="0">
              <a:latin typeface="Montserrat" pitchFamily="2" charset="-18"/>
            </a:endParaRPr>
          </a:p>
          <a:p>
            <a:pPr>
              <a:lnSpc>
                <a:spcPct val="120000"/>
              </a:lnSpc>
            </a:pPr>
            <a:r>
              <a:rPr lang="en-US" sz="1900" dirty="0">
                <a:latin typeface="Montserrat" pitchFamily="2" charset="-18"/>
              </a:rPr>
              <a:t>An offline experiment using eye-tracking technology to obtain data on attention and response to specific aspects of eHealth will allow inferences to be made about cognitive processes associated with exposure to different types of stimuli based on accurate data.</a:t>
            </a:r>
            <a:endParaRPr lang="cs-CZ" sz="1900" dirty="0">
              <a:latin typeface="Montserrat" pitchFamily="2" charset="-18"/>
            </a:endParaRPr>
          </a:p>
          <a:p>
            <a:pPr>
              <a:lnSpc>
                <a:spcPct val="120000"/>
              </a:lnSpc>
            </a:pPr>
            <a:r>
              <a:rPr lang="cs-CZ" sz="1900" b="1" dirty="0" err="1">
                <a:latin typeface="Montserrat" pitchFamily="2" charset="-18"/>
              </a:rPr>
              <a:t>Work</a:t>
            </a:r>
            <a:r>
              <a:rPr lang="cs-CZ" sz="1900" b="1" dirty="0">
                <a:latin typeface="Montserrat" pitchFamily="2" charset="-18"/>
              </a:rPr>
              <a:t> </a:t>
            </a:r>
            <a:r>
              <a:rPr lang="cs-CZ" sz="1900" b="1" dirty="0" err="1">
                <a:latin typeface="Montserrat" pitchFamily="2" charset="-18"/>
              </a:rPr>
              <a:t>timeline</a:t>
            </a:r>
            <a:r>
              <a:rPr lang="cs-CZ" sz="1900" b="1" dirty="0">
                <a:latin typeface="Montserrat" pitchFamily="2" charset="-18"/>
              </a:rPr>
              <a:t>: </a:t>
            </a:r>
            <a:r>
              <a:rPr lang="cs-CZ" sz="1900" dirty="0" err="1">
                <a:latin typeface="Montserrat" pitchFamily="2" charset="-18"/>
              </a:rPr>
              <a:t>first</a:t>
            </a:r>
            <a:r>
              <a:rPr lang="cs-CZ" sz="1900" dirty="0">
                <a:latin typeface="Montserrat" pitchFamily="2" charset="-18"/>
              </a:rPr>
              <a:t> </a:t>
            </a:r>
            <a:r>
              <a:rPr lang="cs-CZ" sz="1900" dirty="0" err="1">
                <a:latin typeface="Montserrat" pitchFamily="2" charset="-18"/>
              </a:rPr>
              <a:t>year</a:t>
            </a:r>
            <a:r>
              <a:rPr lang="cs-CZ" sz="1900" dirty="0">
                <a:latin typeface="Montserrat" pitchFamily="2" charset="-18"/>
              </a:rPr>
              <a:t>: </a:t>
            </a:r>
            <a:r>
              <a:rPr lang="cs-CZ" sz="1900" dirty="0" err="1">
                <a:latin typeface="Montserrat" pitchFamily="2" charset="-18"/>
              </a:rPr>
              <a:t>preparation</a:t>
            </a:r>
            <a:r>
              <a:rPr lang="cs-CZ" sz="1900" dirty="0">
                <a:latin typeface="Montserrat" pitchFamily="2" charset="-18"/>
              </a:rPr>
              <a:t> and </a:t>
            </a:r>
            <a:r>
              <a:rPr lang="cs-CZ" sz="1900" dirty="0" err="1">
                <a:latin typeface="Montserrat" pitchFamily="2" charset="-18"/>
              </a:rPr>
              <a:t>pretesting</a:t>
            </a:r>
            <a:r>
              <a:rPr lang="cs-CZ" sz="1900" dirty="0">
                <a:latin typeface="Montserrat" pitchFamily="2" charset="-18"/>
              </a:rPr>
              <a:t>, second to </a:t>
            </a:r>
            <a:r>
              <a:rPr lang="cs-CZ" sz="1900" dirty="0" err="1">
                <a:latin typeface="Montserrat" pitchFamily="2" charset="-18"/>
              </a:rPr>
              <a:t>fourth</a:t>
            </a:r>
            <a:r>
              <a:rPr lang="cs-CZ" sz="1900" dirty="0">
                <a:latin typeface="Montserrat" pitchFamily="2" charset="-18"/>
              </a:rPr>
              <a:t> </a:t>
            </a:r>
            <a:r>
              <a:rPr lang="cs-CZ" sz="1900" dirty="0" err="1">
                <a:latin typeface="Montserrat" pitchFamily="2" charset="-18"/>
              </a:rPr>
              <a:t>year</a:t>
            </a:r>
            <a:r>
              <a:rPr lang="cs-CZ" sz="1900" dirty="0">
                <a:latin typeface="Montserrat" pitchFamily="2" charset="-18"/>
              </a:rPr>
              <a:t>: data </a:t>
            </a:r>
            <a:r>
              <a:rPr lang="cs-CZ" sz="1900" dirty="0" err="1">
                <a:latin typeface="Montserrat" pitchFamily="2" charset="-18"/>
              </a:rPr>
              <a:t>collection</a:t>
            </a:r>
            <a:r>
              <a:rPr lang="cs-CZ" sz="1900" dirty="0">
                <a:latin typeface="Montserrat" pitchFamily="2" charset="-18"/>
              </a:rPr>
              <a:t>, </a:t>
            </a:r>
            <a:r>
              <a:rPr lang="cs-CZ" sz="1900" dirty="0" err="1">
                <a:latin typeface="Montserrat" pitchFamily="2" charset="-18"/>
              </a:rPr>
              <a:t>fifth</a:t>
            </a:r>
            <a:r>
              <a:rPr lang="cs-CZ" sz="1900" dirty="0">
                <a:latin typeface="Montserrat" pitchFamily="2" charset="-18"/>
              </a:rPr>
              <a:t> </a:t>
            </a:r>
            <a:r>
              <a:rPr lang="cs-CZ" sz="1900" dirty="0" err="1">
                <a:latin typeface="Montserrat" pitchFamily="2" charset="-18"/>
              </a:rPr>
              <a:t>year</a:t>
            </a:r>
            <a:r>
              <a:rPr lang="cs-CZ" sz="1900" dirty="0">
                <a:latin typeface="Montserrat" pitchFamily="2" charset="-18"/>
              </a:rPr>
              <a:t>: </a:t>
            </a:r>
            <a:r>
              <a:rPr lang="cs-CZ" sz="1900" dirty="0" err="1">
                <a:latin typeface="Montserrat" pitchFamily="2" charset="-18"/>
              </a:rPr>
              <a:t>preparation</a:t>
            </a:r>
            <a:r>
              <a:rPr lang="cs-CZ" sz="1900" dirty="0">
                <a:latin typeface="Montserrat" pitchFamily="2" charset="-18"/>
              </a:rPr>
              <a:t> of </a:t>
            </a:r>
            <a:r>
              <a:rPr lang="cs-CZ" sz="1900" dirty="0" err="1">
                <a:latin typeface="Montserrat" pitchFamily="2" charset="-18"/>
              </a:rPr>
              <a:t>articles</a:t>
            </a:r>
            <a:endParaRPr lang="cs-CZ" sz="1900" dirty="0">
              <a:latin typeface="Montserrat" pitchFamily="2" charset="-18"/>
            </a:endParaRPr>
          </a:p>
          <a:p>
            <a:pPr>
              <a:lnSpc>
                <a:spcPct val="120000"/>
              </a:lnSpc>
            </a:pPr>
            <a:r>
              <a:rPr lang="cs-CZ" sz="1900" b="1" dirty="0" err="1">
                <a:latin typeface="Montserrat" pitchFamily="2" charset="-18"/>
              </a:rPr>
              <a:t>Deliverables</a:t>
            </a:r>
            <a:r>
              <a:rPr lang="cs-CZ" sz="1900" b="1" dirty="0">
                <a:latin typeface="Montserrat" pitchFamily="2" charset="-18"/>
              </a:rPr>
              <a:t>: </a:t>
            </a:r>
            <a:r>
              <a:rPr lang="cs-CZ" sz="1900" dirty="0">
                <a:latin typeface="Montserrat" pitchFamily="2" charset="-18"/>
              </a:rPr>
              <a:t>4 </a:t>
            </a:r>
            <a:r>
              <a:rPr lang="cs-CZ" sz="1900" dirty="0" err="1">
                <a:latin typeface="Montserrat" pitchFamily="2" charset="-18"/>
              </a:rPr>
              <a:t>publication</a:t>
            </a:r>
            <a:r>
              <a:rPr lang="cs-CZ" sz="1900" dirty="0">
                <a:latin typeface="Montserrat" pitchFamily="2" charset="-18"/>
              </a:rPr>
              <a:t>, t</a:t>
            </a:r>
            <a:r>
              <a:rPr lang="en-US" sz="1900" dirty="0" err="1">
                <a:latin typeface="Montserrat" pitchFamily="2" charset="-18"/>
              </a:rPr>
              <a:t>hree</a:t>
            </a:r>
            <a:r>
              <a:rPr lang="en-US" sz="1900" dirty="0">
                <a:latin typeface="Montserrat" pitchFamily="2" charset="-18"/>
              </a:rPr>
              <a:t> more publications will be produced in collaboration with WP6</a:t>
            </a:r>
            <a:r>
              <a:rPr lang="cs-CZ" sz="1900" dirty="0">
                <a:latin typeface="Montserrat" pitchFamily="2" charset="-18"/>
              </a:rPr>
              <a:t> and WP2.2 (Sylvie Graf)</a:t>
            </a:r>
          </a:p>
          <a:p>
            <a:endParaRPr lang="cs-CZ" sz="2000" dirty="0">
              <a:latin typeface="Montserrat" pitchFamily="2" charset="-18"/>
            </a:endParaRPr>
          </a:p>
        </p:txBody>
      </p:sp>
    </p:spTree>
    <p:extLst>
      <p:ext uri="{BB962C8B-B14F-4D97-AF65-F5344CB8AC3E}">
        <p14:creationId xmlns:p14="http://schemas.microsoft.com/office/powerpoint/2010/main" val="20727878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88E0FF8-C2A6-0A88-F181-EE737FFB3BC2}"/>
              </a:ext>
            </a:extLst>
          </p:cNvPr>
          <p:cNvSpPr>
            <a:spLocks noGrp="1"/>
          </p:cNvSpPr>
          <p:nvPr>
            <p:ph type="title"/>
          </p:nvPr>
        </p:nvSpPr>
        <p:spPr>
          <a:xfrm>
            <a:off x="838200" y="885985"/>
            <a:ext cx="10515600" cy="3161846"/>
          </a:xfrm>
        </p:spPr>
        <p:txBody>
          <a:bodyPr>
            <a:normAutofit/>
          </a:bodyPr>
          <a:lstStyle/>
          <a:p>
            <a:pPr>
              <a:lnSpc>
                <a:spcPct val="100000"/>
              </a:lnSpc>
            </a:pPr>
            <a:r>
              <a:rPr lang="cs-CZ" sz="3200" b="1" dirty="0">
                <a:latin typeface="Montserrat" pitchFamily="2" charset="-18"/>
              </a:rPr>
              <a:t>WP5: Development of </a:t>
            </a:r>
            <a:r>
              <a:rPr lang="cs-CZ" sz="3200" b="1" dirty="0" err="1">
                <a:latin typeface="Montserrat" pitchFamily="2" charset="-18"/>
              </a:rPr>
              <a:t>international</a:t>
            </a:r>
            <a:r>
              <a:rPr lang="cs-CZ" sz="3200" b="1" dirty="0">
                <a:latin typeface="Montserrat" pitchFamily="2" charset="-18"/>
              </a:rPr>
              <a:t> </a:t>
            </a:r>
            <a:r>
              <a:rPr lang="cs-CZ" sz="3200" b="1" dirty="0" err="1">
                <a:latin typeface="Montserrat" pitchFamily="2" charset="-18"/>
              </a:rPr>
              <a:t>cooperation</a:t>
            </a:r>
            <a:r>
              <a:rPr lang="cs-CZ" sz="3200" b="1" dirty="0">
                <a:latin typeface="Montserrat" pitchFamily="2" charset="-18"/>
              </a:rPr>
              <a:t> and </a:t>
            </a:r>
            <a:r>
              <a:rPr lang="cs-CZ" sz="3200" b="1" dirty="0" err="1">
                <a:latin typeface="Montserrat" pitchFamily="2" charset="-18"/>
              </a:rPr>
              <a:t>increasing</a:t>
            </a:r>
            <a:r>
              <a:rPr lang="cs-CZ" sz="3200" b="1" dirty="0">
                <a:latin typeface="Montserrat" pitchFamily="2" charset="-18"/>
              </a:rPr>
              <a:t> </a:t>
            </a:r>
            <a:r>
              <a:rPr lang="cs-CZ" sz="3200" b="1" dirty="0" err="1">
                <a:latin typeface="Montserrat" pitchFamily="2" charset="-18"/>
              </a:rPr>
              <a:t>the</a:t>
            </a:r>
            <a:r>
              <a:rPr lang="cs-CZ" sz="3200" b="1" dirty="0">
                <a:latin typeface="Montserrat" pitchFamily="2" charset="-18"/>
              </a:rPr>
              <a:t> </a:t>
            </a:r>
            <a:r>
              <a:rPr lang="cs-CZ" sz="3200" b="1" dirty="0" err="1">
                <a:latin typeface="Montserrat" pitchFamily="2" charset="-18"/>
              </a:rPr>
              <a:t>application</a:t>
            </a:r>
            <a:r>
              <a:rPr lang="cs-CZ" sz="3200" b="1" dirty="0">
                <a:latin typeface="Montserrat" pitchFamily="2" charset="-18"/>
              </a:rPr>
              <a:t> </a:t>
            </a:r>
            <a:r>
              <a:rPr lang="cs-CZ" sz="3200" b="1" dirty="0" err="1">
                <a:latin typeface="Montserrat" pitchFamily="2" charset="-18"/>
              </a:rPr>
              <a:t>potential</a:t>
            </a:r>
            <a:r>
              <a:rPr lang="cs-CZ" sz="3200" b="1" dirty="0">
                <a:latin typeface="Montserrat" pitchFamily="2" charset="-18"/>
              </a:rPr>
              <a:t> in </a:t>
            </a:r>
            <a:r>
              <a:rPr lang="cs-CZ" sz="3200" b="1" dirty="0" err="1">
                <a:latin typeface="Montserrat" pitchFamily="2" charset="-18"/>
              </a:rPr>
              <a:t>the</a:t>
            </a:r>
            <a:r>
              <a:rPr lang="cs-CZ" sz="3200" b="1" dirty="0">
                <a:latin typeface="Montserrat" pitchFamily="2" charset="-18"/>
              </a:rPr>
              <a:t> development of </a:t>
            </a:r>
            <a:r>
              <a:rPr lang="cs-CZ" sz="3200" b="1" dirty="0" err="1">
                <a:latin typeface="Montserrat" pitchFamily="2" charset="-18"/>
              </a:rPr>
              <a:t>health</a:t>
            </a:r>
            <a:r>
              <a:rPr lang="cs-CZ" sz="3200" b="1" dirty="0">
                <a:latin typeface="Montserrat" pitchFamily="2" charset="-18"/>
              </a:rPr>
              <a:t>, </a:t>
            </a:r>
            <a:r>
              <a:rPr lang="cs-CZ" sz="3200" b="1" dirty="0" err="1">
                <a:latin typeface="Montserrat" pitchFamily="2" charset="-18"/>
              </a:rPr>
              <a:t>education</a:t>
            </a:r>
            <a:r>
              <a:rPr lang="cs-CZ" sz="3200" b="1" dirty="0">
                <a:latin typeface="Montserrat" pitchFamily="2" charset="-18"/>
              </a:rPr>
              <a:t>, and </a:t>
            </a:r>
            <a:r>
              <a:rPr lang="cs-CZ" sz="3200" b="1" dirty="0" err="1">
                <a:latin typeface="Montserrat" pitchFamily="2" charset="-18"/>
              </a:rPr>
              <a:t>environmental</a:t>
            </a:r>
            <a:r>
              <a:rPr lang="cs-CZ" sz="3200" b="1" dirty="0">
                <a:latin typeface="Montserrat" pitchFamily="2" charset="-18"/>
              </a:rPr>
              <a:t> </a:t>
            </a:r>
            <a:r>
              <a:rPr lang="cs-CZ" sz="3200" b="1" dirty="0" err="1">
                <a:latin typeface="Montserrat" pitchFamily="2" charset="-18"/>
              </a:rPr>
              <a:t>policies</a:t>
            </a:r>
            <a:endParaRPr lang="cs-CZ" sz="3200" b="1" dirty="0"/>
          </a:p>
        </p:txBody>
      </p:sp>
      <p:sp>
        <p:nvSpPr>
          <p:cNvPr id="3" name="Zástupný obsah 2">
            <a:extLst>
              <a:ext uri="{FF2B5EF4-FFF2-40B4-BE49-F238E27FC236}">
                <a16:creationId xmlns:a16="http://schemas.microsoft.com/office/drawing/2014/main" id="{3592A373-68F3-4368-1C82-DAD5CC1A7AE6}"/>
              </a:ext>
            </a:extLst>
          </p:cNvPr>
          <p:cNvSpPr>
            <a:spLocks noGrp="1"/>
          </p:cNvSpPr>
          <p:nvPr>
            <p:ph idx="1"/>
          </p:nvPr>
        </p:nvSpPr>
        <p:spPr>
          <a:xfrm>
            <a:off x="838200" y="4691743"/>
            <a:ext cx="10515600" cy="1485220"/>
          </a:xfrm>
        </p:spPr>
        <p:txBody>
          <a:bodyPr>
            <a:normAutofit/>
          </a:bodyPr>
          <a:lstStyle/>
          <a:p>
            <a:pPr marL="0" indent="0">
              <a:buNone/>
            </a:pPr>
            <a:r>
              <a:rPr lang="cs-CZ" b="1" dirty="0">
                <a:latin typeface="Montserrat" pitchFamily="2" charset="-18"/>
              </a:rPr>
              <a:t>Leader: </a:t>
            </a:r>
            <a:r>
              <a:rPr lang="cs-CZ" dirty="0">
                <a:latin typeface="Montserrat" pitchFamily="2" charset="-18"/>
              </a:rPr>
              <a:t>Dr. Petr Baďura</a:t>
            </a:r>
          </a:p>
        </p:txBody>
      </p:sp>
    </p:spTree>
    <p:extLst>
      <p:ext uri="{BB962C8B-B14F-4D97-AF65-F5344CB8AC3E}">
        <p14:creationId xmlns:p14="http://schemas.microsoft.com/office/powerpoint/2010/main" val="18365103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88E0FF8-C2A6-0A88-F181-EE737FFB3BC2}"/>
              </a:ext>
            </a:extLst>
          </p:cNvPr>
          <p:cNvSpPr>
            <a:spLocks noGrp="1"/>
          </p:cNvSpPr>
          <p:nvPr>
            <p:ph type="title"/>
          </p:nvPr>
        </p:nvSpPr>
        <p:spPr/>
        <p:txBody>
          <a:bodyPr>
            <a:noAutofit/>
          </a:bodyPr>
          <a:lstStyle/>
          <a:p>
            <a:pPr>
              <a:lnSpc>
                <a:spcPct val="100000"/>
              </a:lnSpc>
            </a:pPr>
            <a:r>
              <a:rPr lang="cs-CZ" sz="2200" b="1" dirty="0">
                <a:latin typeface="Montserrat" pitchFamily="2" charset="-18"/>
              </a:rPr>
              <a:t>WP5.2: </a:t>
            </a:r>
            <a:r>
              <a:rPr lang="en-US" sz="2200" dirty="0">
                <a:latin typeface="Montserrat" pitchFamily="2" charset="-18"/>
              </a:rPr>
              <a:t>International comparison aiming to identify the role of technology use, digital skills, online risks, and selected characteristics with regard to wellbeing in children and adolescents (9–17 years) </a:t>
            </a:r>
            <a:endParaRPr lang="cs-CZ" sz="2200" dirty="0"/>
          </a:p>
        </p:txBody>
      </p:sp>
      <p:sp>
        <p:nvSpPr>
          <p:cNvPr id="3" name="Zástupný obsah 2">
            <a:extLst>
              <a:ext uri="{FF2B5EF4-FFF2-40B4-BE49-F238E27FC236}">
                <a16:creationId xmlns:a16="http://schemas.microsoft.com/office/drawing/2014/main" id="{3592A373-68F3-4368-1C82-DAD5CC1A7AE6}"/>
              </a:ext>
            </a:extLst>
          </p:cNvPr>
          <p:cNvSpPr>
            <a:spLocks noGrp="1"/>
          </p:cNvSpPr>
          <p:nvPr>
            <p:ph idx="1"/>
          </p:nvPr>
        </p:nvSpPr>
        <p:spPr/>
        <p:txBody>
          <a:bodyPr>
            <a:normAutofit/>
          </a:bodyPr>
          <a:lstStyle/>
          <a:p>
            <a:endParaRPr lang="cs-CZ" sz="1900" b="1" dirty="0">
              <a:latin typeface="Montserrat" pitchFamily="2" charset="-18"/>
            </a:endParaRPr>
          </a:p>
          <a:p>
            <a:r>
              <a:rPr lang="cs-CZ" sz="1800" b="1" dirty="0">
                <a:latin typeface="Montserrat" pitchFamily="2" charset="-18"/>
              </a:rPr>
              <a:t>Research </a:t>
            </a:r>
            <a:r>
              <a:rPr lang="cs-CZ" sz="1800" b="1" dirty="0" err="1">
                <a:latin typeface="Montserrat" pitchFamily="2" charset="-18"/>
              </a:rPr>
              <a:t>activity</a:t>
            </a:r>
            <a:r>
              <a:rPr lang="cs-CZ" sz="1800" b="1" dirty="0">
                <a:latin typeface="Montserrat" pitchFamily="2" charset="-18"/>
              </a:rPr>
              <a:t> leader: </a:t>
            </a:r>
            <a:r>
              <a:rPr lang="cs-CZ" sz="1800" dirty="0">
                <a:latin typeface="Montserrat" pitchFamily="2" charset="-18"/>
              </a:rPr>
              <a:t>doc. Hana Macháčková / Dr. Marie </a:t>
            </a:r>
            <a:r>
              <a:rPr lang="cs-CZ" sz="1800" dirty="0" err="1">
                <a:latin typeface="Montserrat" pitchFamily="2" charset="-18"/>
              </a:rPr>
              <a:t>Jaroň</a:t>
            </a:r>
            <a:r>
              <a:rPr lang="cs-CZ" sz="1800" dirty="0">
                <a:latin typeface="Montserrat" pitchFamily="2" charset="-18"/>
              </a:rPr>
              <a:t> </a:t>
            </a:r>
            <a:r>
              <a:rPr lang="cs-CZ" sz="1800" dirty="0" err="1">
                <a:latin typeface="Montserrat" pitchFamily="2" charset="-18"/>
              </a:rPr>
              <a:t>Bedrošová</a:t>
            </a:r>
            <a:endParaRPr lang="cs-CZ" sz="1800" dirty="0">
              <a:latin typeface="Montserrat" pitchFamily="2" charset="-18"/>
            </a:endParaRPr>
          </a:p>
          <a:p>
            <a:endParaRPr lang="cs-CZ" sz="1800" dirty="0">
              <a:latin typeface="Montserrat" pitchFamily="2" charset="-18"/>
            </a:endParaRPr>
          </a:p>
          <a:p>
            <a:pPr>
              <a:lnSpc>
                <a:spcPct val="100000"/>
              </a:lnSpc>
            </a:pPr>
            <a:r>
              <a:rPr lang="en-US" sz="1800" dirty="0">
                <a:latin typeface="Montserrat" pitchFamily="2" charset="-18"/>
              </a:rPr>
              <a:t>Data from the international EU Kids Online (EUKO) project will be used. The next wave of this project in Czechia (2026) will be collected in WP5.2. The international nature of the data will allow comparison across European countries and capture the specificities of Czech children and adolescents</a:t>
            </a:r>
            <a:endParaRPr lang="cs-CZ" sz="1800" dirty="0">
              <a:latin typeface="Montserrat" pitchFamily="2" charset="-18"/>
            </a:endParaRPr>
          </a:p>
          <a:p>
            <a:pPr>
              <a:lnSpc>
                <a:spcPct val="100000"/>
              </a:lnSpc>
            </a:pPr>
            <a:r>
              <a:rPr lang="en-US" sz="1800" dirty="0">
                <a:latin typeface="Montserrat" pitchFamily="2" charset="-18"/>
              </a:rPr>
              <a:t>data will be collected from children and their parents or caregivers by a trained administrator in the child's home</a:t>
            </a:r>
            <a:endParaRPr lang="cs-CZ" sz="1800" dirty="0">
              <a:latin typeface="Montserrat" pitchFamily="2" charset="-18"/>
            </a:endParaRPr>
          </a:p>
          <a:p>
            <a:pPr>
              <a:lnSpc>
                <a:spcPct val="100000"/>
              </a:lnSpc>
            </a:pPr>
            <a:r>
              <a:rPr lang="cs-CZ" sz="1800" b="1" dirty="0" err="1">
                <a:latin typeface="Montserrat" pitchFamily="2" charset="-18"/>
              </a:rPr>
              <a:t>Work</a:t>
            </a:r>
            <a:r>
              <a:rPr lang="cs-CZ" sz="1800" b="1" dirty="0">
                <a:latin typeface="Montserrat" pitchFamily="2" charset="-18"/>
              </a:rPr>
              <a:t> </a:t>
            </a:r>
            <a:r>
              <a:rPr lang="cs-CZ" sz="1800" b="1" dirty="0" err="1">
                <a:latin typeface="Montserrat" pitchFamily="2" charset="-18"/>
              </a:rPr>
              <a:t>timeline</a:t>
            </a:r>
            <a:r>
              <a:rPr lang="cs-CZ" sz="1800" b="1" dirty="0">
                <a:latin typeface="Montserrat" pitchFamily="2" charset="-18"/>
              </a:rPr>
              <a:t>: </a:t>
            </a:r>
            <a:r>
              <a:rPr lang="cs-CZ" sz="1800" dirty="0" err="1">
                <a:latin typeface="Montserrat" pitchFamily="2" charset="-18"/>
              </a:rPr>
              <a:t>preparation</a:t>
            </a:r>
            <a:r>
              <a:rPr lang="cs-CZ" sz="1800" dirty="0">
                <a:latin typeface="Montserrat" pitchFamily="2" charset="-18"/>
              </a:rPr>
              <a:t> of </a:t>
            </a:r>
            <a:r>
              <a:rPr lang="cs-CZ" sz="1800" dirty="0" err="1">
                <a:latin typeface="Montserrat" pitchFamily="2" charset="-18"/>
              </a:rPr>
              <a:t>the</a:t>
            </a:r>
            <a:r>
              <a:rPr lang="cs-CZ" sz="1800" dirty="0">
                <a:latin typeface="Montserrat" pitchFamily="2" charset="-18"/>
              </a:rPr>
              <a:t> data </a:t>
            </a:r>
            <a:r>
              <a:rPr lang="cs-CZ" sz="1800" dirty="0" err="1">
                <a:latin typeface="Montserrat" pitchFamily="2" charset="-18"/>
              </a:rPr>
              <a:t>collection</a:t>
            </a:r>
            <a:r>
              <a:rPr lang="cs-CZ" sz="1800" dirty="0">
                <a:latin typeface="Montserrat" pitchFamily="2" charset="-18"/>
              </a:rPr>
              <a:t> (1-2024 to 3-2026), EUKO data </a:t>
            </a:r>
            <a:r>
              <a:rPr lang="cs-CZ" sz="1800" dirty="0" err="1">
                <a:latin typeface="Montserrat" pitchFamily="2" charset="-18"/>
              </a:rPr>
              <a:t>collection</a:t>
            </a:r>
            <a:r>
              <a:rPr lang="cs-CZ" sz="1800" dirty="0">
                <a:latin typeface="Montserrat" pitchFamily="2" charset="-18"/>
              </a:rPr>
              <a:t> (3-4 - 2026), </a:t>
            </a:r>
            <a:r>
              <a:rPr lang="cs-CZ" sz="1800" dirty="0" err="1">
                <a:latin typeface="Montserrat" pitchFamily="2" charset="-18"/>
              </a:rPr>
              <a:t>analysis</a:t>
            </a:r>
            <a:r>
              <a:rPr lang="cs-CZ" sz="1800" dirty="0">
                <a:latin typeface="Montserrat" pitchFamily="2" charset="-18"/>
              </a:rPr>
              <a:t> (2027)</a:t>
            </a:r>
          </a:p>
          <a:p>
            <a:pPr>
              <a:lnSpc>
                <a:spcPct val="100000"/>
              </a:lnSpc>
            </a:pPr>
            <a:r>
              <a:rPr lang="cs-CZ" sz="1800" b="1" dirty="0" err="1">
                <a:latin typeface="Montserrat" pitchFamily="2" charset="-18"/>
              </a:rPr>
              <a:t>Deliverables</a:t>
            </a:r>
            <a:r>
              <a:rPr lang="cs-CZ" sz="1800" b="1" dirty="0">
                <a:latin typeface="Montserrat" pitchFamily="2" charset="-18"/>
              </a:rPr>
              <a:t>: </a:t>
            </a:r>
            <a:r>
              <a:rPr lang="cs-CZ" sz="1800" dirty="0">
                <a:latin typeface="Montserrat" pitchFamily="2" charset="-18"/>
              </a:rPr>
              <a:t>2 </a:t>
            </a:r>
            <a:r>
              <a:rPr lang="cs-CZ" sz="1800" dirty="0" err="1">
                <a:latin typeface="Montserrat" pitchFamily="2" charset="-18"/>
              </a:rPr>
              <a:t>publications</a:t>
            </a:r>
            <a:endParaRPr lang="cs-CZ" sz="1800" dirty="0">
              <a:latin typeface="Montserrat" pitchFamily="2" charset="-18"/>
            </a:endParaRPr>
          </a:p>
        </p:txBody>
      </p:sp>
    </p:spTree>
    <p:extLst>
      <p:ext uri="{BB962C8B-B14F-4D97-AF65-F5344CB8AC3E}">
        <p14:creationId xmlns:p14="http://schemas.microsoft.com/office/powerpoint/2010/main" val="13354241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88E0FF8-C2A6-0A88-F181-EE737FFB3BC2}"/>
              </a:ext>
            </a:extLst>
          </p:cNvPr>
          <p:cNvSpPr>
            <a:spLocks noGrp="1"/>
          </p:cNvSpPr>
          <p:nvPr>
            <p:ph type="title"/>
          </p:nvPr>
        </p:nvSpPr>
        <p:spPr>
          <a:xfrm>
            <a:off x="838200" y="585043"/>
            <a:ext cx="10586013" cy="1058562"/>
          </a:xfrm>
        </p:spPr>
        <p:txBody>
          <a:bodyPr>
            <a:noAutofit/>
          </a:bodyPr>
          <a:lstStyle/>
          <a:p>
            <a:pPr>
              <a:lnSpc>
                <a:spcPct val="100000"/>
              </a:lnSpc>
            </a:pPr>
            <a:r>
              <a:rPr lang="en-US" sz="3200" b="1" dirty="0">
                <a:latin typeface="Montserrat" pitchFamily="2" charset="-18"/>
              </a:rPr>
              <a:t>International c</a:t>
            </a:r>
            <a:r>
              <a:rPr lang="cs-CZ" sz="3200" b="1" dirty="0" err="1">
                <a:latin typeface="Montserrat" pitchFamily="2" charset="-18"/>
              </a:rPr>
              <a:t>ollaboration</a:t>
            </a:r>
            <a:r>
              <a:rPr lang="cs-CZ" sz="3200" b="1" dirty="0">
                <a:latin typeface="Montserrat" pitchFamily="2" charset="-18"/>
              </a:rPr>
              <a:t> </a:t>
            </a:r>
            <a:r>
              <a:rPr lang="cs-CZ" sz="3200" b="1" dirty="0" err="1">
                <a:latin typeface="Montserrat" pitchFamily="2" charset="-18"/>
              </a:rPr>
              <a:t>with</a:t>
            </a:r>
            <a:r>
              <a:rPr lang="cs-CZ" sz="3200" b="1" dirty="0">
                <a:latin typeface="Montserrat" pitchFamily="2" charset="-18"/>
              </a:rPr>
              <a:t> </a:t>
            </a:r>
            <a:r>
              <a:rPr lang="cs-CZ" sz="3200" b="1" dirty="0" err="1">
                <a:latin typeface="Montserrat" pitchFamily="2" charset="-18"/>
              </a:rPr>
              <a:t>high</a:t>
            </a:r>
            <a:r>
              <a:rPr lang="cs-CZ" sz="3200" b="1" dirty="0">
                <a:latin typeface="Montserrat" pitchFamily="2" charset="-18"/>
              </a:rPr>
              <a:t> </a:t>
            </a:r>
            <a:r>
              <a:rPr lang="cs-CZ" sz="3200" b="1" dirty="0" err="1">
                <a:latin typeface="Montserrat" pitchFamily="2" charset="-18"/>
              </a:rPr>
              <a:t>quality</a:t>
            </a:r>
            <a:r>
              <a:rPr lang="cs-CZ" sz="3200" b="1" dirty="0">
                <a:latin typeface="Montserrat" pitchFamily="2" charset="-18"/>
              </a:rPr>
              <a:t> </a:t>
            </a:r>
            <a:r>
              <a:rPr lang="cs-CZ" sz="3200" b="1" dirty="0" err="1">
                <a:latin typeface="Montserrat" pitchFamily="2" charset="-18"/>
              </a:rPr>
              <a:t>foreign</a:t>
            </a:r>
            <a:r>
              <a:rPr lang="cs-CZ" sz="3200" b="1" dirty="0">
                <a:latin typeface="Montserrat" pitchFamily="2" charset="-18"/>
              </a:rPr>
              <a:t> </a:t>
            </a:r>
            <a:r>
              <a:rPr lang="cs-CZ" sz="3200" b="1" dirty="0" err="1">
                <a:latin typeface="Montserrat" pitchFamily="2" charset="-18"/>
              </a:rPr>
              <a:t>universities</a:t>
            </a:r>
            <a:r>
              <a:rPr lang="cs-CZ" sz="3200" b="1" dirty="0">
                <a:latin typeface="Montserrat" pitchFamily="2" charset="-18"/>
              </a:rPr>
              <a:t> and </a:t>
            </a:r>
            <a:r>
              <a:rPr lang="cs-CZ" sz="3200" b="1" dirty="0" err="1">
                <a:latin typeface="Montserrat" pitchFamily="2" charset="-18"/>
              </a:rPr>
              <a:t>research</a:t>
            </a:r>
            <a:r>
              <a:rPr lang="cs-CZ" sz="3200" b="1" dirty="0">
                <a:latin typeface="Montserrat" pitchFamily="2" charset="-18"/>
              </a:rPr>
              <a:t> </a:t>
            </a:r>
            <a:r>
              <a:rPr lang="cs-CZ" sz="3200" b="1" dirty="0" err="1">
                <a:latin typeface="Montserrat" pitchFamily="2" charset="-18"/>
              </a:rPr>
              <a:t>centers</a:t>
            </a:r>
            <a:endParaRPr lang="cs-CZ" sz="3200" dirty="0"/>
          </a:p>
        </p:txBody>
      </p:sp>
      <p:sp>
        <p:nvSpPr>
          <p:cNvPr id="3" name="Zástupný obsah 2">
            <a:extLst>
              <a:ext uri="{FF2B5EF4-FFF2-40B4-BE49-F238E27FC236}">
                <a16:creationId xmlns:a16="http://schemas.microsoft.com/office/drawing/2014/main" id="{3592A373-68F3-4368-1C82-DAD5CC1A7AE6}"/>
              </a:ext>
            </a:extLst>
          </p:cNvPr>
          <p:cNvSpPr>
            <a:spLocks noGrp="1"/>
          </p:cNvSpPr>
          <p:nvPr>
            <p:ph idx="1"/>
          </p:nvPr>
        </p:nvSpPr>
        <p:spPr>
          <a:xfrm>
            <a:off x="838200" y="1909822"/>
            <a:ext cx="10759633" cy="4571478"/>
          </a:xfrm>
        </p:spPr>
        <p:txBody>
          <a:bodyPr>
            <a:normAutofit/>
          </a:bodyPr>
          <a:lstStyle/>
          <a:p>
            <a:r>
              <a:rPr lang="cs-CZ" sz="2000" b="1" dirty="0">
                <a:latin typeface="Montserrat" pitchFamily="2" charset="-18"/>
              </a:rPr>
              <a:t>University of Amsterdam – Prof. </a:t>
            </a:r>
            <a:r>
              <a:rPr lang="cs-CZ" sz="2000" b="1" dirty="0" err="1">
                <a:latin typeface="Montserrat" pitchFamily="2" charset="-18"/>
              </a:rPr>
              <a:t>Patti</a:t>
            </a:r>
            <a:r>
              <a:rPr lang="cs-CZ" sz="2000" b="1" dirty="0">
                <a:latin typeface="Montserrat" pitchFamily="2" charset="-18"/>
              </a:rPr>
              <a:t> </a:t>
            </a:r>
            <a:r>
              <a:rPr lang="cs-CZ" sz="2000" b="1" dirty="0" err="1">
                <a:latin typeface="Montserrat" pitchFamily="2" charset="-18"/>
              </a:rPr>
              <a:t>Valkenburg</a:t>
            </a:r>
            <a:r>
              <a:rPr lang="cs-CZ" sz="2000" b="1" dirty="0">
                <a:latin typeface="Montserrat" pitchFamily="2" charset="-18"/>
              </a:rPr>
              <a:t> and Prof. </a:t>
            </a:r>
            <a:r>
              <a:rPr lang="cs-CZ" sz="2000" b="1" dirty="0" err="1">
                <a:latin typeface="Montserrat" pitchFamily="2" charset="-18"/>
              </a:rPr>
              <a:t>Jochen</a:t>
            </a:r>
            <a:r>
              <a:rPr lang="cs-CZ" sz="2000" b="1" dirty="0">
                <a:latin typeface="Montserrat" pitchFamily="2" charset="-18"/>
              </a:rPr>
              <a:t> Peter</a:t>
            </a:r>
          </a:p>
          <a:p>
            <a:pPr lvl="1"/>
            <a:r>
              <a:rPr lang="en-US" sz="1800" dirty="0">
                <a:latin typeface="Montserrat" pitchFamily="2" charset="-18"/>
              </a:rPr>
              <a:t>In WP2, we will consult on the design of selected upcoming experiments, and on the use of mHealth and eHealth tools</a:t>
            </a:r>
            <a:endParaRPr lang="cs-CZ" sz="1800" dirty="0">
              <a:latin typeface="Montserrat" pitchFamily="2" charset="-18"/>
            </a:endParaRPr>
          </a:p>
          <a:p>
            <a:pPr lvl="1"/>
            <a:r>
              <a:rPr lang="cs-CZ" sz="1800" dirty="0">
                <a:latin typeface="Montserrat" pitchFamily="2" charset="-18"/>
              </a:rPr>
              <a:t>Mobility </a:t>
            </a:r>
            <a:r>
              <a:rPr lang="cs-CZ" sz="1800" dirty="0" err="1">
                <a:latin typeface="Montserrat" pitchFamily="2" charset="-18"/>
              </a:rPr>
              <a:t>is</a:t>
            </a:r>
            <a:r>
              <a:rPr lang="cs-CZ" sz="1800" dirty="0">
                <a:latin typeface="Montserrat" pitchFamily="2" charset="-18"/>
              </a:rPr>
              <a:t> </a:t>
            </a:r>
            <a:r>
              <a:rPr lang="cs-CZ" sz="1800" dirty="0" err="1">
                <a:latin typeface="Montserrat" pitchFamily="2" charset="-18"/>
              </a:rPr>
              <a:t>planned</a:t>
            </a:r>
            <a:endParaRPr lang="cs-CZ" sz="1800" dirty="0">
              <a:latin typeface="Montserrat" pitchFamily="2" charset="-18"/>
            </a:endParaRPr>
          </a:p>
          <a:p>
            <a:endParaRPr lang="cs-CZ" sz="2000" b="1" dirty="0">
              <a:latin typeface="Montserrat" pitchFamily="2" charset="-18"/>
            </a:endParaRPr>
          </a:p>
          <a:p>
            <a:r>
              <a:rPr lang="cs-CZ" sz="2000" b="1" dirty="0">
                <a:latin typeface="Montserrat" pitchFamily="2" charset="-18"/>
              </a:rPr>
              <a:t>KU </a:t>
            </a:r>
            <a:r>
              <a:rPr lang="cs-CZ" sz="2000" b="1" dirty="0" err="1">
                <a:latin typeface="Montserrat" pitchFamily="2" charset="-18"/>
              </a:rPr>
              <a:t>Leuven</a:t>
            </a:r>
            <a:r>
              <a:rPr lang="cs-CZ" sz="2000" b="1" dirty="0">
                <a:latin typeface="Montserrat" pitchFamily="2" charset="-18"/>
              </a:rPr>
              <a:t> - </a:t>
            </a:r>
            <a:r>
              <a:rPr lang="en-US" sz="2000" b="1" dirty="0">
                <a:latin typeface="Montserrat" pitchFamily="2" charset="-18"/>
              </a:rPr>
              <a:t>Prof. Steven </a:t>
            </a:r>
            <a:r>
              <a:rPr lang="en-US" sz="2000" b="1" dirty="0" err="1">
                <a:latin typeface="Montserrat" pitchFamily="2" charset="-18"/>
              </a:rPr>
              <a:t>Eggermont</a:t>
            </a:r>
            <a:r>
              <a:rPr lang="cs-CZ" sz="2000" b="1" dirty="0">
                <a:latin typeface="Montserrat" pitchFamily="2" charset="-18"/>
              </a:rPr>
              <a:t>, </a:t>
            </a:r>
            <a:r>
              <a:rPr lang="en-US" sz="2000" b="1" dirty="0">
                <a:latin typeface="Montserrat" pitchFamily="2" charset="-18"/>
              </a:rPr>
              <a:t>Assoc. Prof. Kathleen </a:t>
            </a:r>
            <a:r>
              <a:rPr lang="en-US" sz="2000" b="1" dirty="0" err="1">
                <a:latin typeface="Montserrat" pitchFamily="2" charset="-18"/>
              </a:rPr>
              <a:t>Beullens</a:t>
            </a:r>
            <a:endParaRPr lang="cs-CZ" sz="2000" b="1" dirty="0">
              <a:latin typeface="Montserrat" pitchFamily="2" charset="-18"/>
            </a:endParaRPr>
          </a:p>
          <a:p>
            <a:pPr lvl="1">
              <a:lnSpc>
                <a:spcPct val="100000"/>
              </a:lnSpc>
            </a:pPr>
            <a:r>
              <a:rPr lang="en-US" sz="1800" dirty="0">
                <a:latin typeface="Montserrat" pitchFamily="2" charset="-18"/>
              </a:rPr>
              <a:t>In WP1, we will collaborate to produce publications from longitudinal investigations, specifically in the area of psychological wellbeing</a:t>
            </a:r>
            <a:endParaRPr lang="cs-CZ" sz="1800" dirty="0">
              <a:latin typeface="Montserrat" pitchFamily="2" charset="-18"/>
            </a:endParaRPr>
          </a:p>
          <a:p>
            <a:pPr lvl="1">
              <a:lnSpc>
                <a:spcPct val="100000"/>
              </a:lnSpc>
            </a:pPr>
            <a:r>
              <a:rPr lang="cs-CZ" sz="1800" dirty="0">
                <a:latin typeface="Montserrat" pitchFamily="2" charset="-18"/>
              </a:rPr>
              <a:t>Mobility </a:t>
            </a:r>
            <a:r>
              <a:rPr lang="en-US" sz="1800" dirty="0">
                <a:latin typeface="Montserrat" pitchFamily="2" charset="-18"/>
              </a:rPr>
              <a:t>of Dr. </a:t>
            </a:r>
            <a:r>
              <a:rPr lang="en-US" sz="1800" dirty="0" err="1">
                <a:latin typeface="Montserrat" pitchFamily="2" charset="-18"/>
              </a:rPr>
              <a:t>Dědková</a:t>
            </a:r>
            <a:r>
              <a:rPr lang="en-US" sz="1800" dirty="0">
                <a:latin typeface="Montserrat" pitchFamily="2" charset="-18"/>
              </a:rPr>
              <a:t> is planned for 2026 </a:t>
            </a:r>
            <a:endParaRPr lang="cs-CZ" sz="1800" dirty="0">
              <a:latin typeface="Montserrat" pitchFamily="2" charset="-18"/>
            </a:endParaRPr>
          </a:p>
          <a:p>
            <a:endParaRPr lang="cs-CZ" sz="2000" b="1" dirty="0">
              <a:latin typeface="Montserrat" pitchFamily="2" charset="-18"/>
            </a:endParaRPr>
          </a:p>
          <a:p>
            <a:r>
              <a:rPr lang="cs-CZ" sz="2000" b="1" dirty="0">
                <a:latin typeface="Montserrat" pitchFamily="2" charset="-18"/>
              </a:rPr>
              <a:t>University of </a:t>
            </a:r>
            <a:r>
              <a:rPr lang="cs-CZ" sz="2000" b="1" dirty="0" err="1">
                <a:latin typeface="Montserrat" pitchFamily="2" charset="-18"/>
              </a:rPr>
              <a:t>Vienna</a:t>
            </a:r>
            <a:r>
              <a:rPr lang="cs-CZ" sz="2000" b="1" dirty="0">
                <a:latin typeface="Montserrat" pitchFamily="2" charset="-18"/>
              </a:rPr>
              <a:t> – Prof. </a:t>
            </a:r>
            <a:r>
              <a:rPr lang="cs-CZ" sz="2000" b="1" dirty="0" err="1">
                <a:latin typeface="Montserrat" pitchFamily="2" charset="-18"/>
              </a:rPr>
              <a:t>Jörg</a:t>
            </a:r>
            <a:r>
              <a:rPr lang="cs-CZ" sz="2000" b="1" dirty="0">
                <a:latin typeface="Montserrat" pitchFamily="2" charset="-18"/>
              </a:rPr>
              <a:t> </a:t>
            </a:r>
            <a:r>
              <a:rPr lang="cs-CZ" sz="2000" b="1" dirty="0" err="1">
                <a:latin typeface="Montserrat" pitchFamily="2" charset="-18"/>
              </a:rPr>
              <a:t>Matthes</a:t>
            </a:r>
            <a:endParaRPr lang="cs-CZ" sz="2000" b="1" dirty="0">
              <a:latin typeface="Montserrat" pitchFamily="2" charset="-18"/>
            </a:endParaRPr>
          </a:p>
          <a:p>
            <a:pPr lvl="1">
              <a:lnSpc>
                <a:spcPct val="100000"/>
              </a:lnSpc>
            </a:pPr>
            <a:r>
              <a:rPr lang="en-US" sz="1800" dirty="0">
                <a:latin typeface="Montserrat" pitchFamily="2" charset="-18"/>
              </a:rPr>
              <a:t>We plan to consult on the design of these research studies and plan joint publications in the field of cyberhate</a:t>
            </a:r>
            <a:endParaRPr lang="cs-CZ" sz="1800" dirty="0">
              <a:latin typeface="Montserrat" pitchFamily="2" charset="-18"/>
            </a:endParaRPr>
          </a:p>
        </p:txBody>
      </p:sp>
    </p:spTree>
    <p:extLst>
      <p:ext uri="{BB962C8B-B14F-4D97-AF65-F5344CB8AC3E}">
        <p14:creationId xmlns:p14="http://schemas.microsoft.com/office/powerpoint/2010/main" val="38057312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88E0FF8-C2A6-0A88-F181-EE737FFB3BC2}"/>
              </a:ext>
            </a:extLst>
          </p:cNvPr>
          <p:cNvSpPr>
            <a:spLocks noGrp="1"/>
          </p:cNvSpPr>
          <p:nvPr>
            <p:ph type="title"/>
          </p:nvPr>
        </p:nvSpPr>
        <p:spPr>
          <a:xfrm>
            <a:off x="838200" y="365125"/>
            <a:ext cx="10515600" cy="3161846"/>
          </a:xfrm>
        </p:spPr>
        <p:txBody>
          <a:bodyPr>
            <a:normAutofit/>
          </a:bodyPr>
          <a:lstStyle/>
          <a:p>
            <a:pPr>
              <a:lnSpc>
                <a:spcPct val="100000"/>
              </a:lnSpc>
            </a:pPr>
            <a:r>
              <a:rPr lang="cs-CZ" sz="4000" b="1" dirty="0">
                <a:latin typeface="Montserrat" pitchFamily="2" charset="-18"/>
              </a:rPr>
              <a:t>WP1: </a:t>
            </a:r>
            <a:r>
              <a:rPr lang="cs-CZ" sz="4000" b="1" dirty="0" err="1">
                <a:latin typeface="Montserrat" pitchFamily="2" charset="-18"/>
              </a:rPr>
              <a:t>Short</a:t>
            </a:r>
            <a:r>
              <a:rPr lang="cs-CZ" sz="4000" b="1" dirty="0">
                <a:latin typeface="Montserrat" pitchFamily="2" charset="-18"/>
              </a:rPr>
              <a:t>- and long-term </a:t>
            </a:r>
            <a:r>
              <a:rPr lang="cs-CZ" sz="4000" b="1" dirty="0" err="1">
                <a:latin typeface="Montserrat" pitchFamily="2" charset="-18"/>
              </a:rPr>
              <a:t>impacts</a:t>
            </a:r>
            <a:r>
              <a:rPr lang="cs-CZ" sz="4000" b="1" dirty="0">
                <a:latin typeface="Montserrat" pitchFamily="2" charset="-18"/>
              </a:rPr>
              <a:t> of </a:t>
            </a:r>
            <a:r>
              <a:rPr lang="cs-CZ" sz="4000" b="1" dirty="0" err="1">
                <a:latin typeface="Montserrat" pitchFamily="2" charset="-18"/>
              </a:rPr>
              <a:t>the</a:t>
            </a:r>
            <a:r>
              <a:rPr lang="cs-CZ" sz="4000" b="1" dirty="0">
                <a:latin typeface="Montserrat" pitchFamily="2" charset="-18"/>
              </a:rPr>
              <a:t> use of </a:t>
            </a:r>
            <a:r>
              <a:rPr lang="cs-CZ" sz="4000" b="1" dirty="0" err="1">
                <a:latin typeface="Montserrat" pitchFamily="2" charset="-18"/>
              </a:rPr>
              <a:t>digital</a:t>
            </a:r>
            <a:r>
              <a:rPr lang="cs-CZ" sz="4000" b="1" dirty="0">
                <a:latin typeface="Montserrat" pitchFamily="2" charset="-18"/>
              </a:rPr>
              <a:t> </a:t>
            </a:r>
            <a:r>
              <a:rPr lang="cs-CZ" sz="4000" b="1" dirty="0" err="1">
                <a:latin typeface="Montserrat" pitchFamily="2" charset="-18"/>
              </a:rPr>
              <a:t>technologies</a:t>
            </a:r>
            <a:r>
              <a:rPr lang="cs-CZ" sz="4000" b="1" dirty="0">
                <a:latin typeface="Montserrat" pitchFamily="2" charset="-18"/>
              </a:rPr>
              <a:t> on </a:t>
            </a:r>
            <a:r>
              <a:rPr lang="cs-CZ" sz="4000" b="1" dirty="0" err="1">
                <a:latin typeface="Montserrat" pitchFamily="2" charset="-18"/>
              </a:rPr>
              <a:t>the</a:t>
            </a:r>
            <a:r>
              <a:rPr lang="cs-CZ" sz="4000" b="1" dirty="0">
                <a:latin typeface="Montserrat" pitchFamily="2" charset="-18"/>
              </a:rPr>
              <a:t> </a:t>
            </a:r>
            <a:r>
              <a:rPr lang="cs-CZ" sz="4000" b="1" dirty="0" err="1">
                <a:latin typeface="Montserrat" pitchFamily="2" charset="-18"/>
              </a:rPr>
              <a:t>wellbeing</a:t>
            </a:r>
            <a:r>
              <a:rPr lang="cs-CZ" sz="4000" b="1" dirty="0">
                <a:latin typeface="Montserrat" pitchFamily="2" charset="-18"/>
              </a:rPr>
              <a:t> of </a:t>
            </a:r>
            <a:r>
              <a:rPr lang="cs-CZ" sz="4000" b="1" dirty="0" err="1">
                <a:latin typeface="Montserrat" pitchFamily="2" charset="-18"/>
              </a:rPr>
              <a:t>the</a:t>
            </a:r>
            <a:r>
              <a:rPr lang="cs-CZ" sz="4000" b="1" dirty="0">
                <a:latin typeface="Montserrat" pitchFamily="2" charset="-18"/>
              </a:rPr>
              <a:t> </a:t>
            </a:r>
            <a:r>
              <a:rPr lang="cs-CZ" sz="4000" b="1" dirty="0" err="1">
                <a:latin typeface="Montserrat" pitchFamily="2" charset="-18"/>
              </a:rPr>
              <a:t>general</a:t>
            </a:r>
            <a:r>
              <a:rPr lang="cs-CZ" sz="4000" b="1" dirty="0">
                <a:latin typeface="Montserrat" pitchFamily="2" charset="-18"/>
              </a:rPr>
              <a:t> </a:t>
            </a:r>
            <a:r>
              <a:rPr lang="cs-CZ" sz="4000" b="1" dirty="0" err="1">
                <a:latin typeface="Montserrat" pitchFamily="2" charset="-18"/>
              </a:rPr>
              <a:t>population</a:t>
            </a:r>
            <a:endParaRPr lang="cs-CZ" sz="4000" b="1" dirty="0"/>
          </a:p>
        </p:txBody>
      </p:sp>
      <p:sp>
        <p:nvSpPr>
          <p:cNvPr id="3" name="Zástupný obsah 2">
            <a:extLst>
              <a:ext uri="{FF2B5EF4-FFF2-40B4-BE49-F238E27FC236}">
                <a16:creationId xmlns:a16="http://schemas.microsoft.com/office/drawing/2014/main" id="{3592A373-68F3-4368-1C82-DAD5CC1A7AE6}"/>
              </a:ext>
            </a:extLst>
          </p:cNvPr>
          <p:cNvSpPr>
            <a:spLocks noGrp="1"/>
          </p:cNvSpPr>
          <p:nvPr>
            <p:ph idx="1"/>
          </p:nvPr>
        </p:nvSpPr>
        <p:spPr>
          <a:xfrm>
            <a:off x="838200" y="4691743"/>
            <a:ext cx="10515600" cy="1485220"/>
          </a:xfrm>
        </p:spPr>
        <p:txBody>
          <a:bodyPr>
            <a:normAutofit/>
          </a:bodyPr>
          <a:lstStyle/>
          <a:p>
            <a:pPr marL="0" indent="0">
              <a:buNone/>
            </a:pPr>
            <a:r>
              <a:rPr lang="cs-CZ" b="1" dirty="0">
                <a:latin typeface="Montserrat" pitchFamily="2" charset="-18"/>
              </a:rPr>
              <a:t>Leader: </a:t>
            </a:r>
            <a:r>
              <a:rPr lang="cs-CZ" dirty="0">
                <a:latin typeface="Montserrat" pitchFamily="2" charset="-18"/>
              </a:rPr>
              <a:t>Prof. David Šmahel</a:t>
            </a:r>
          </a:p>
        </p:txBody>
      </p:sp>
    </p:spTree>
    <p:extLst>
      <p:ext uri="{BB962C8B-B14F-4D97-AF65-F5344CB8AC3E}">
        <p14:creationId xmlns:p14="http://schemas.microsoft.com/office/powerpoint/2010/main" val="2085987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88E0FF8-C2A6-0A88-F181-EE737FFB3BC2}"/>
              </a:ext>
            </a:extLst>
          </p:cNvPr>
          <p:cNvSpPr>
            <a:spLocks noGrp="1"/>
          </p:cNvSpPr>
          <p:nvPr>
            <p:ph type="title"/>
          </p:nvPr>
        </p:nvSpPr>
        <p:spPr/>
        <p:txBody>
          <a:bodyPr>
            <a:normAutofit/>
          </a:bodyPr>
          <a:lstStyle/>
          <a:p>
            <a:r>
              <a:rPr lang="cs-CZ" b="1" dirty="0">
                <a:latin typeface="Montserrat" pitchFamily="2" charset="-18"/>
              </a:rPr>
              <a:t>WP1: </a:t>
            </a:r>
            <a:r>
              <a:rPr lang="cs-CZ" b="1" dirty="0" err="1">
                <a:latin typeface="Montserrat" pitchFamily="2" charset="-18"/>
              </a:rPr>
              <a:t>Objectives</a:t>
            </a:r>
            <a:endParaRPr lang="cs-CZ" b="1" dirty="0"/>
          </a:p>
        </p:txBody>
      </p:sp>
      <p:sp>
        <p:nvSpPr>
          <p:cNvPr id="3" name="Zástupný obsah 2">
            <a:extLst>
              <a:ext uri="{FF2B5EF4-FFF2-40B4-BE49-F238E27FC236}">
                <a16:creationId xmlns:a16="http://schemas.microsoft.com/office/drawing/2014/main" id="{3592A373-68F3-4368-1C82-DAD5CC1A7AE6}"/>
              </a:ext>
            </a:extLst>
          </p:cNvPr>
          <p:cNvSpPr>
            <a:spLocks noGrp="1"/>
          </p:cNvSpPr>
          <p:nvPr>
            <p:ph idx="1"/>
          </p:nvPr>
        </p:nvSpPr>
        <p:spPr/>
        <p:txBody>
          <a:bodyPr>
            <a:normAutofit/>
          </a:bodyPr>
          <a:lstStyle/>
          <a:p>
            <a:pPr marL="457200" indent="-457200">
              <a:lnSpc>
                <a:spcPct val="100000"/>
              </a:lnSpc>
              <a:spcBef>
                <a:spcPts val="1200"/>
              </a:spcBef>
              <a:buAutoNum type="arabicParenR"/>
            </a:pPr>
            <a:r>
              <a:rPr lang="en-US" sz="2000" dirty="0">
                <a:latin typeface="Montserrat" pitchFamily="2" charset="-18"/>
              </a:rPr>
              <a:t>Understanding the short- and long-term impacts of ICT use on the psychological, social, and physical wellbeing of children, adults, and older people (WP1.1, WP1.2, WP1.3)</a:t>
            </a:r>
            <a:endParaRPr lang="cs-CZ" sz="2000" dirty="0">
              <a:latin typeface="Montserrat" pitchFamily="2" charset="-18"/>
            </a:endParaRPr>
          </a:p>
          <a:p>
            <a:pPr marL="457200" indent="-457200">
              <a:lnSpc>
                <a:spcPct val="100000"/>
              </a:lnSpc>
              <a:spcBef>
                <a:spcPts val="1200"/>
              </a:spcBef>
              <a:buAutoNum type="arabicParenR"/>
            </a:pPr>
            <a:r>
              <a:rPr lang="en-US" sz="2000" dirty="0">
                <a:latin typeface="Montserrat" pitchFamily="2" charset="-18"/>
              </a:rPr>
              <a:t>Research on populations vulnerable to the risks of ICT use, which will enable a deeper understanding of the factors related to the risks of ICT use for specific groups (WP1.1 – WP1.4).</a:t>
            </a:r>
            <a:endParaRPr lang="cs-CZ" sz="2000" dirty="0">
              <a:latin typeface="Montserrat" pitchFamily="2" charset="-18"/>
            </a:endParaRPr>
          </a:p>
          <a:p>
            <a:pPr marL="457200" indent="-457200">
              <a:lnSpc>
                <a:spcPct val="100000"/>
              </a:lnSpc>
              <a:spcBef>
                <a:spcPts val="1200"/>
              </a:spcBef>
              <a:buAutoNum type="arabicParenR"/>
            </a:pPr>
            <a:r>
              <a:rPr lang="en-US" sz="2000" dirty="0">
                <a:latin typeface="Montserrat" pitchFamily="2" charset="-18"/>
              </a:rPr>
              <a:t>Development of innovative methods and analytical procedures. We will develop research tools that enable real-time collection of objective data using mobile phones. We will also develop innovative analytical procedures, enabling objective data processing (WP1.3, WP1.4). </a:t>
            </a:r>
            <a:endParaRPr lang="cs-CZ" sz="2000" dirty="0">
              <a:latin typeface="Montserrat" pitchFamily="2" charset="-18"/>
            </a:endParaRPr>
          </a:p>
        </p:txBody>
      </p:sp>
    </p:spTree>
    <p:extLst>
      <p:ext uri="{BB962C8B-B14F-4D97-AF65-F5344CB8AC3E}">
        <p14:creationId xmlns:p14="http://schemas.microsoft.com/office/powerpoint/2010/main" val="32745254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88E0FF8-C2A6-0A88-F181-EE737FFB3BC2}"/>
              </a:ext>
            </a:extLst>
          </p:cNvPr>
          <p:cNvSpPr>
            <a:spLocks noGrp="1"/>
          </p:cNvSpPr>
          <p:nvPr>
            <p:ph type="title"/>
          </p:nvPr>
        </p:nvSpPr>
        <p:spPr/>
        <p:txBody>
          <a:bodyPr>
            <a:noAutofit/>
          </a:bodyPr>
          <a:lstStyle/>
          <a:p>
            <a:pPr>
              <a:lnSpc>
                <a:spcPct val="100000"/>
              </a:lnSpc>
            </a:pPr>
            <a:r>
              <a:rPr lang="cs-CZ" sz="2800" b="1" dirty="0">
                <a:latin typeface="Montserrat" pitchFamily="2" charset="-18"/>
              </a:rPr>
              <a:t>WP1.1: </a:t>
            </a:r>
            <a:r>
              <a:rPr lang="en-US" sz="2800" dirty="0">
                <a:latin typeface="Montserrat" pitchFamily="2" charset="-18"/>
              </a:rPr>
              <a:t>Analysis of existing data regarding the impact of ICT use on wellbeing and online risks</a:t>
            </a:r>
            <a:endParaRPr lang="cs-CZ" sz="2800" dirty="0"/>
          </a:p>
        </p:txBody>
      </p:sp>
      <p:sp>
        <p:nvSpPr>
          <p:cNvPr id="3" name="Zástupný obsah 2">
            <a:extLst>
              <a:ext uri="{FF2B5EF4-FFF2-40B4-BE49-F238E27FC236}">
                <a16:creationId xmlns:a16="http://schemas.microsoft.com/office/drawing/2014/main" id="{3592A373-68F3-4368-1C82-DAD5CC1A7AE6}"/>
              </a:ext>
            </a:extLst>
          </p:cNvPr>
          <p:cNvSpPr>
            <a:spLocks noGrp="1"/>
          </p:cNvSpPr>
          <p:nvPr>
            <p:ph idx="1"/>
          </p:nvPr>
        </p:nvSpPr>
        <p:spPr/>
        <p:txBody>
          <a:bodyPr>
            <a:normAutofit/>
          </a:bodyPr>
          <a:lstStyle/>
          <a:p>
            <a:endParaRPr lang="cs-CZ" sz="2000" b="1" dirty="0">
              <a:latin typeface="Montserrat" pitchFamily="2" charset="-18"/>
            </a:endParaRPr>
          </a:p>
          <a:p>
            <a:pPr marL="0" indent="0">
              <a:buNone/>
            </a:pPr>
            <a:r>
              <a:rPr lang="cs-CZ" sz="1800" b="1" dirty="0">
                <a:latin typeface="Montserrat" pitchFamily="2" charset="-18"/>
              </a:rPr>
              <a:t>Research </a:t>
            </a:r>
            <a:r>
              <a:rPr lang="cs-CZ" sz="1800" b="1" dirty="0" err="1">
                <a:latin typeface="Montserrat" pitchFamily="2" charset="-18"/>
              </a:rPr>
              <a:t>activity</a:t>
            </a:r>
            <a:r>
              <a:rPr lang="cs-CZ" sz="1800" b="1" dirty="0">
                <a:latin typeface="Montserrat" pitchFamily="2" charset="-18"/>
              </a:rPr>
              <a:t> leader: </a:t>
            </a:r>
            <a:r>
              <a:rPr lang="cs-CZ" sz="1800" dirty="0">
                <a:latin typeface="Montserrat" pitchFamily="2" charset="-18"/>
              </a:rPr>
              <a:t>Dr. Lenka Dědková</a:t>
            </a:r>
          </a:p>
          <a:p>
            <a:endParaRPr lang="cs-CZ" sz="1800" dirty="0">
              <a:latin typeface="Montserrat" pitchFamily="2" charset="-18"/>
            </a:endParaRPr>
          </a:p>
          <a:p>
            <a:pPr>
              <a:lnSpc>
                <a:spcPct val="100000"/>
              </a:lnSpc>
              <a:spcBef>
                <a:spcPts val="1200"/>
              </a:spcBef>
            </a:pPr>
            <a:r>
              <a:rPr lang="en-US" sz="1800" dirty="0">
                <a:latin typeface="Montserrat" pitchFamily="2" charset="-18"/>
              </a:rPr>
              <a:t>Based on the analysis of existing data, we will focus on illuminating the links between ICT use, wellbeing, and online risks</a:t>
            </a:r>
            <a:r>
              <a:rPr lang="cs-CZ" sz="1800" dirty="0">
                <a:latin typeface="Montserrat" pitchFamily="2" charset="-18"/>
              </a:rPr>
              <a:t> (such as </a:t>
            </a:r>
            <a:r>
              <a:rPr lang="en-US" sz="1800" dirty="0">
                <a:latin typeface="Montserrat" pitchFamily="2" charset="-18"/>
              </a:rPr>
              <a:t>problematic internet use, risky online communication, cyberbullying, hateful online content, online health information </a:t>
            </a:r>
            <a:r>
              <a:rPr lang="en-US" sz="1800" dirty="0" err="1">
                <a:latin typeface="Montserrat" pitchFamily="2" charset="-18"/>
              </a:rPr>
              <a:t>seekin</a:t>
            </a:r>
            <a:r>
              <a:rPr lang="cs-CZ" sz="1800" dirty="0">
                <a:latin typeface="Montserrat" pitchFamily="2" charset="-18"/>
              </a:rPr>
              <a:t>g </a:t>
            </a:r>
            <a:r>
              <a:rPr lang="cs-CZ" sz="1800" dirty="0" err="1">
                <a:latin typeface="Montserrat" pitchFamily="2" charset="-18"/>
              </a:rPr>
              <a:t>etc</a:t>
            </a:r>
            <a:r>
              <a:rPr lang="cs-CZ" sz="1800" dirty="0">
                <a:latin typeface="Montserrat" pitchFamily="2" charset="-18"/>
              </a:rPr>
              <a:t>.)</a:t>
            </a:r>
          </a:p>
          <a:p>
            <a:pPr>
              <a:spcBef>
                <a:spcPts val="1200"/>
              </a:spcBef>
            </a:pPr>
            <a:r>
              <a:rPr lang="cs-CZ" sz="1800" b="1" dirty="0">
                <a:latin typeface="Montserrat" pitchFamily="2" charset="-18"/>
              </a:rPr>
              <a:t>Data:</a:t>
            </a:r>
            <a:r>
              <a:rPr lang="cs-CZ" sz="1800" dirty="0">
                <a:latin typeface="Montserrat" pitchFamily="2" charset="-18"/>
              </a:rPr>
              <a:t> FUTURE </a:t>
            </a:r>
            <a:r>
              <a:rPr lang="cs-CZ" sz="1800" dirty="0" err="1">
                <a:latin typeface="Montserrat" pitchFamily="2" charset="-18"/>
              </a:rPr>
              <a:t>project</a:t>
            </a:r>
            <a:r>
              <a:rPr lang="cs-CZ" sz="1800" dirty="0">
                <a:latin typeface="Montserrat" pitchFamily="2" charset="-18"/>
              </a:rPr>
              <a:t>, EU </a:t>
            </a:r>
            <a:r>
              <a:rPr lang="cs-CZ" sz="1800" dirty="0" err="1">
                <a:latin typeface="Montserrat" pitchFamily="2" charset="-18"/>
              </a:rPr>
              <a:t>Kids</a:t>
            </a:r>
            <a:r>
              <a:rPr lang="cs-CZ" sz="1800" dirty="0">
                <a:latin typeface="Montserrat" pitchFamily="2" charset="-18"/>
              </a:rPr>
              <a:t> Online, HBSC, ISSC, SHARE</a:t>
            </a:r>
          </a:p>
          <a:p>
            <a:pPr>
              <a:spcBef>
                <a:spcPts val="1200"/>
              </a:spcBef>
            </a:pPr>
            <a:r>
              <a:rPr lang="cs-CZ" sz="1800" b="1" dirty="0" err="1">
                <a:latin typeface="Montserrat" pitchFamily="2" charset="-18"/>
              </a:rPr>
              <a:t>Work</a:t>
            </a:r>
            <a:r>
              <a:rPr lang="cs-CZ" sz="1800" b="1" dirty="0">
                <a:latin typeface="Montserrat" pitchFamily="2" charset="-18"/>
              </a:rPr>
              <a:t> </a:t>
            </a:r>
            <a:r>
              <a:rPr lang="cs-CZ" sz="1800" b="1" dirty="0" err="1">
                <a:latin typeface="Montserrat" pitchFamily="2" charset="-18"/>
              </a:rPr>
              <a:t>timeline</a:t>
            </a:r>
            <a:r>
              <a:rPr lang="cs-CZ" sz="1800" b="1" dirty="0">
                <a:latin typeface="Montserrat" pitchFamily="2" charset="-18"/>
              </a:rPr>
              <a:t>: </a:t>
            </a:r>
            <a:r>
              <a:rPr lang="cs-CZ" sz="1800" dirty="0" err="1">
                <a:latin typeface="Montserrat" pitchFamily="2" charset="-18"/>
              </a:rPr>
              <a:t>predominantly</a:t>
            </a:r>
            <a:r>
              <a:rPr lang="cs-CZ" sz="1800" dirty="0">
                <a:latin typeface="Montserrat" pitchFamily="2" charset="-18"/>
              </a:rPr>
              <a:t> </a:t>
            </a:r>
            <a:r>
              <a:rPr lang="cs-CZ" sz="1800" dirty="0" err="1">
                <a:latin typeface="Montserrat" pitchFamily="2" charset="-18"/>
              </a:rPr>
              <a:t>during</a:t>
            </a:r>
            <a:r>
              <a:rPr lang="cs-CZ" sz="1800" dirty="0">
                <a:latin typeface="Montserrat" pitchFamily="2" charset="-18"/>
              </a:rPr>
              <a:t> </a:t>
            </a:r>
            <a:r>
              <a:rPr lang="cs-CZ" sz="1800" dirty="0" err="1">
                <a:latin typeface="Montserrat" pitchFamily="2" charset="-18"/>
              </a:rPr>
              <a:t>the</a:t>
            </a:r>
            <a:r>
              <a:rPr lang="cs-CZ" sz="1800" dirty="0">
                <a:latin typeface="Montserrat" pitchFamily="2" charset="-18"/>
              </a:rPr>
              <a:t> </a:t>
            </a:r>
            <a:r>
              <a:rPr lang="cs-CZ" sz="1800" dirty="0" err="1">
                <a:latin typeface="Montserrat" pitchFamily="2" charset="-18"/>
              </a:rPr>
              <a:t>first</a:t>
            </a:r>
            <a:r>
              <a:rPr lang="cs-CZ" sz="1800" dirty="0">
                <a:latin typeface="Montserrat" pitchFamily="2" charset="-18"/>
              </a:rPr>
              <a:t> </a:t>
            </a:r>
            <a:r>
              <a:rPr lang="cs-CZ" sz="1800" dirty="0" err="1">
                <a:latin typeface="Montserrat" pitchFamily="2" charset="-18"/>
              </a:rPr>
              <a:t>two</a:t>
            </a:r>
            <a:r>
              <a:rPr lang="cs-CZ" sz="1800" dirty="0">
                <a:latin typeface="Montserrat" pitchFamily="2" charset="-18"/>
              </a:rPr>
              <a:t> </a:t>
            </a:r>
            <a:r>
              <a:rPr lang="cs-CZ" sz="1800" dirty="0" err="1">
                <a:latin typeface="Montserrat" pitchFamily="2" charset="-18"/>
              </a:rPr>
              <a:t>years</a:t>
            </a:r>
            <a:r>
              <a:rPr lang="cs-CZ" sz="1800" dirty="0">
                <a:latin typeface="Montserrat" pitchFamily="2" charset="-18"/>
              </a:rPr>
              <a:t> (2024-25)</a:t>
            </a:r>
          </a:p>
          <a:p>
            <a:pPr>
              <a:spcBef>
                <a:spcPts val="1200"/>
              </a:spcBef>
            </a:pPr>
            <a:r>
              <a:rPr lang="cs-CZ" sz="1800" b="1" dirty="0" err="1">
                <a:latin typeface="Montserrat" pitchFamily="2" charset="-18"/>
              </a:rPr>
              <a:t>Deliverables</a:t>
            </a:r>
            <a:r>
              <a:rPr lang="cs-CZ" sz="1800" b="1" dirty="0">
                <a:latin typeface="Montserrat" pitchFamily="2" charset="-18"/>
              </a:rPr>
              <a:t>: </a:t>
            </a:r>
            <a:r>
              <a:rPr lang="cs-CZ" sz="1800" dirty="0">
                <a:latin typeface="Montserrat" pitchFamily="2" charset="-18"/>
              </a:rPr>
              <a:t>26 </a:t>
            </a:r>
            <a:r>
              <a:rPr lang="cs-CZ" sz="1800" dirty="0" err="1">
                <a:latin typeface="Montserrat" pitchFamily="2" charset="-18"/>
              </a:rPr>
              <a:t>publications</a:t>
            </a:r>
            <a:endParaRPr lang="cs-CZ" sz="1800" dirty="0">
              <a:latin typeface="Montserrat" pitchFamily="2" charset="-18"/>
            </a:endParaRPr>
          </a:p>
        </p:txBody>
      </p:sp>
    </p:spTree>
    <p:extLst>
      <p:ext uri="{BB962C8B-B14F-4D97-AF65-F5344CB8AC3E}">
        <p14:creationId xmlns:p14="http://schemas.microsoft.com/office/powerpoint/2010/main" val="37699684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88E0FF8-C2A6-0A88-F181-EE737FFB3BC2}"/>
              </a:ext>
            </a:extLst>
          </p:cNvPr>
          <p:cNvSpPr>
            <a:spLocks noGrp="1"/>
          </p:cNvSpPr>
          <p:nvPr>
            <p:ph type="title"/>
          </p:nvPr>
        </p:nvSpPr>
        <p:spPr/>
        <p:txBody>
          <a:bodyPr>
            <a:noAutofit/>
          </a:bodyPr>
          <a:lstStyle/>
          <a:p>
            <a:pPr>
              <a:lnSpc>
                <a:spcPct val="100000"/>
              </a:lnSpc>
            </a:pPr>
            <a:r>
              <a:rPr lang="cs-CZ" sz="2800" b="1" dirty="0">
                <a:latin typeface="Montserrat" pitchFamily="2" charset="-18"/>
              </a:rPr>
              <a:t>WP1.2: </a:t>
            </a:r>
            <a:r>
              <a:rPr lang="en-US" sz="2800" dirty="0">
                <a:latin typeface="Montserrat" pitchFamily="2" charset="-18"/>
              </a:rPr>
              <a:t>Long-term effects of ICT use on the wellbeing of children, adults, and older people: Longitudinal research </a:t>
            </a:r>
            <a:endParaRPr lang="cs-CZ" sz="3200" dirty="0"/>
          </a:p>
        </p:txBody>
      </p:sp>
      <p:sp>
        <p:nvSpPr>
          <p:cNvPr id="3" name="Zástupný obsah 2">
            <a:extLst>
              <a:ext uri="{FF2B5EF4-FFF2-40B4-BE49-F238E27FC236}">
                <a16:creationId xmlns:a16="http://schemas.microsoft.com/office/drawing/2014/main" id="{3592A373-68F3-4368-1C82-DAD5CC1A7AE6}"/>
              </a:ext>
            </a:extLst>
          </p:cNvPr>
          <p:cNvSpPr>
            <a:spLocks noGrp="1"/>
          </p:cNvSpPr>
          <p:nvPr>
            <p:ph idx="1"/>
          </p:nvPr>
        </p:nvSpPr>
        <p:spPr/>
        <p:txBody>
          <a:bodyPr>
            <a:normAutofit fontScale="92500" lnSpcReduction="10000"/>
          </a:bodyPr>
          <a:lstStyle/>
          <a:p>
            <a:endParaRPr lang="cs-CZ" sz="1900" b="1" dirty="0">
              <a:latin typeface="Montserrat" pitchFamily="2" charset="-18"/>
            </a:endParaRPr>
          </a:p>
          <a:p>
            <a:pPr marL="0" indent="0">
              <a:buNone/>
            </a:pPr>
            <a:r>
              <a:rPr lang="cs-CZ" sz="1900" b="1" dirty="0">
                <a:latin typeface="Montserrat" pitchFamily="2" charset="-18"/>
              </a:rPr>
              <a:t>Research </a:t>
            </a:r>
            <a:r>
              <a:rPr lang="cs-CZ" sz="1900" b="1" dirty="0" err="1">
                <a:latin typeface="Montserrat" pitchFamily="2" charset="-18"/>
              </a:rPr>
              <a:t>activity</a:t>
            </a:r>
            <a:r>
              <a:rPr lang="cs-CZ" sz="1900" b="1" dirty="0">
                <a:latin typeface="Montserrat" pitchFamily="2" charset="-18"/>
              </a:rPr>
              <a:t> leader: </a:t>
            </a:r>
            <a:r>
              <a:rPr lang="cs-CZ" sz="1900" dirty="0">
                <a:latin typeface="Montserrat" pitchFamily="2" charset="-18"/>
              </a:rPr>
              <a:t>doc. Anna Ševčíková</a:t>
            </a:r>
          </a:p>
          <a:p>
            <a:endParaRPr lang="cs-CZ" sz="1900" dirty="0">
              <a:latin typeface="Montserrat" pitchFamily="2" charset="-18"/>
            </a:endParaRPr>
          </a:p>
          <a:p>
            <a:pPr>
              <a:lnSpc>
                <a:spcPct val="110000"/>
              </a:lnSpc>
            </a:pPr>
            <a:r>
              <a:rPr lang="cs-CZ" sz="1900" b="1" dirty="0" err="1">
                <a:latin typeface="Montserrat" pitchFamily="2" charset="-18"/>
              </a:rPr>
              <a:t>Two</a:t>
            </a:r>
            <a:r>
              <a:rPr lang="cs-CZ" sz="1900" b="1" dirty="0">
                <a:latin typeface="Montserrat" pitchFamily="2" charset="-18"/>
              </a:rPr>
              <a:t> independent </a:t>
            </a:r>
            <a:r>
              <a:rPr lang="cs-CZ" sz="1900" b="1" dirty="0" err="1">
                <a:latin typeface="Montserrat" pitchFamily="2" charset="-18"/>
              </a:rPr>
              <a:t>longitudinal</a:t>
            </a:r>
            <a:r>
              <a:rPr lang="cs-CZ" sz="1900" b="1" dirty="0">
                <a:latin typeface="Montserrat" pitchFamily="2" charset="-18"/>
              </a:rPr>
              <a:t> </a:t>
            </a:r>
            <a:r>
              <a:rPr lang="cs-CZ" sz="1900" b="1" dirty="0" err="1">
                <a:latin typeface="Montserrat" pitchFamily="2" charset="-18"/>
              </a:rPr>
              <a:t>studies</a:t>
            </a:r>
            <a:r>
              <a:rPr lang="cs-CZ" sz="1900" b="1" dirty="0">
                <a:latin typeface="Montserrat" pitchFamily="2" charset="-18"/>
              </a:rPr>
              <a:t>:</a:t>
            </a:r>
          </a:p>
          <a:p>
            <a:pPr lvl="1">
              <a:lnSpc>
                <a:spcPct val="110000"/>
              </a:lnSpc>
              <a:spcBef>
                <a:spcPts val="1200"/>
              </a:spcBef>
            </a:pPr>
            <a:r>
              <a:rPr lang="cs-CZ" sz="1900" b="1" dirty="0">
                <a:latin typeface="Montserrat" pitchFamily="2" charset="-18"/>
              </a:rPr>
              <a:t>1.</a:t>
            </a:r>
            <a:r>
              <a:rPr lang="en-US" sz="1900" b="1" dirty="0">
                <a:latin typeface="Montserrat" pitchFamily="2" charset="-18"/>
              </a:rPr>
              <a:t> study </a:t>
            </a:r>
            <a:r>
              <a:rPr lang="en-US" sz="1900" dirty="0">
                <a:latin typeface="Montserrat" pitchFamily="2" charset="-18"/>
              </a:rPr>
              <a:t>will cover the adult population (18-59 in the first wave) in one sub-panel and the older population (60+ in the first wave) in the other sub-panel</a:t>
            </a:r>
            <a:r>
              <a:rPr lang="cs-CZ" sz="1900" dirty="0">
                <a:latin typeface="Montserrat" pitchFamily="2" charset="-18"/>
              </a:rPr>
              <a:t> (</a:t>
            </a:r>
            <a:r>
              <a:rPr lang="en-US" sz="1900" dirty="0">
                <a:latin typeface="Montserrat" pitchFamily="2" charset="-18"/>
              </a:rPr>
              <a:t>3 waves</a:t>
            </a:r>
            <a:r>
              <a:rPr lang="cs-CZ" sz="1900" dirty="0">
                <a:latin typeface="Montserrat" pitchFamily="2" charset="-18"/>
              </a:rPr>
              <a:t>,</a:t>
            </a:r>
            <a:r>
              <a:rPr lang="en-US" sz="1900" dirty="0">
                <a:latin typeface="Montserrat" pitchFamily="2" charset="-18"/>
              </a:rPr>
              <a:t> spaced one year apart</a:t>
            </a:r>
            <a:r>
              <a:rPr lang="cs-CZ" sz="1900" dirty="0">
                <a:latin typeface="Montserrat" pitchFamily="2" charset="-18"/>
              </a:rPr>
              <a:t>)</a:t>
            </a:r>
          </a:p>
          <a:p>
            <a:pPr lvl="1">
              <a:lnSpc>
                <a:spcPct val="110000"/>
              </a:lnSpc>
              <a:spcBef>
                <a:spcPts val="1200"/>
              </a:spcBef>
            </a:pPr>
            <a:r>
              <a:rPr lang="cs-CZ" sz="1900" b="1" dirty="0">
                <a:latin typeface="Montserrat" pitchFamily="2" charset="-18"/>
              </a:rPr>
              <a:t>2. </a:t>
            </a:r>
            <a:r>
              <a:rPr lang="en-US" sz="1900" b="1" dirty="0">
                <a:latin typeface="Montserrat" pitchFamily="2" charset="-18"/>
              </a:rPr>
              <a:t>longitudinal study </a:t>
            </a:r>
            <a:r>
              <a:rPr lang="en-US" sz="1900" dirty="0">
                <a:latin typeface="Montserrat" pitchFamily="2" charset="-18"/>
              </a:rPr>
              <a:t>will focus on adolescents (12-17 in the first wave), surveying the dyads of one adolescent and one parent (5 waves, six months apart).</a:t>
            </a:r>
            <a:endParaRPr lang="cs-CZ" sz="1900" dirty="0">
              <a:latin typeface="Montserrat" pitchFamily="2" charset="-18"/>
            </a:endParaRPr>
          </a:p>
          <a:p>
            <a:pPr lvl="1">
              <a:lnSpc>
                <a:spcPct val="110000"/>
              </a:lnSpc>
              <a:spcBef>
                <a:spcPts val="1200"/>
              </a:spcBef>
            </a:pPr>
            <a:r>
              <a:rPr lang="en-US" sz="1900" dirty="0">
                <a:latin typeface="Montserrat" pitchFamily="2" charset="-18"/>
              </a:rPr>
              <a:t>both surveys will cover the patterns of ICT use and wellbeing (physical, psychological, social, e.g., stress, sleep, loneliness). Each will also have a dedicated section on developmentally specific topics (e.g., coping with aging among older adults, use of ICT for socialization among adolescents, occupational wellbeing among adults). </a:t>
            </a:r>
            <a:endParaRPr lang="cs-CZ" sz="1900" dirty="0">
              <a:latin typeface="Montserrat" pitchFamily="2" charset="-18"/>
            </a:endParaRPr>
          </a:p>
          <a:p>
            <a:pPr lvl="1"/>
            <a:endParaRPr lang="cs-CZ" sz="1600" dirty="0">
              <a:latin typeface="Montserrat" pitchFamily="2" charset="-18"/>
            </a:endParaRPr>
          </a:p>
          <a:p>
            <a:endParaRPr lang="cs-CZ" sz="2000" dirty="0">
              <a:latin typeface="Montserrat" pitchFamily="2" charset="-18"/>
            </a:endParaRPr>
          </a:p>
        </p:txBody>
      </p:sp>
    </p:spTree>
    <p:extLst>
      <p:ext uri="{BB962C8B-B14F-4D97-AF65-F5344CB8AC3E}">
        <p14:creationId xmlns:p14="http://schemas.microsoft.com/office/powerpoint/2010/main" val="28116638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88E0FF8-C2A6-0A88-F181-EE737FFB3BC2}"/>
              </a:ext>
            </a:extLst>
          </p:cNvPr>
          <p:cNvSpPr>
            <a:spLocks noGrp="1"/>
          </p:cNvSpPr>
          <p:nvPr>
            <p:ph type="title"/>
          </p:nvPr>
        </p:nvSpPr>
        <p:spPr/>
        <p:txBody>
          <a:bodyPr>
            <a:noAutofit/>
          </a:bodyPr>
          <a:lstStyle/>
          <a:p>
            <a:pPr>
              <a:lnSpc>
                <a:spcPct val="100000"/>
              </a:lnSpc>
            </a:pPr>
            <a:r>
              <a:rPr lang="cs-CZ" sz="2800" b="1" dirty="0">
                <a:latin typeface="Montserrat" pitchFamily="2" charset="-18"/>
              </a:rPr>
              <a:t>WP1.3: </a:t>
            </a:r>
            <a:r>
              <a:rPr lang="en-US" sz="2800" dirty="0">
                <a:latin typeface="Montserrat" pitchFamily="2" charset="-18"/>
              </a:rPr>
              <a:t>Short-term impacts of ICT use on adult wellbeing: The “Ecological Momentary Assessment (EMA)” study </a:t>
            </a:r>
            <a:endParaRPr lang="cs-CZ" sz="2800" dirty="0"/>
          </a:p>
        </p:txBody>
      </p:sp>
      <p:sp>
        <p:nvSpPr>
          <p:cNvPr id="3" name="Zástupný obsah 2">
            <a:extLst>
              <a:ext uri="{FF2B5EF4-FFF2-40B4-BE49-F238E27FC236}">
                <a16:creationId xmlns:a16="http://schemas.microsoft.com/office/drawing/2014/main" id="{3592A373-68F3-4368-1C82-DAD5CC1A7AE6}"/>
              </a:ext>
            </a:extLst>
          </p:cNvPr>
          <p:cNvSpPr>
            <a:spLocks noGrp="1"/>
          </p:cNvSpPr>
          <p:nvPr>
            <p:ph idx="1"/>
          </p:nvPr>
        </p:nvSpPr>
        <p:spPr/>
        <p:txBody>
          <a:bodyPr>
            <a:normAutofit fontScale="47500" lnSpcReduction="20000"/>
          </a:bodyPr>
          <a:lstStyle/>
          <a:p>
            <a:pPr marL="0" indent="0">
              <a:lnSpc>
                <a:spcPct val="120000"/>
              </a:lnSpc>
              <a:buNone/>
            </a:pPr>
            <a:r>
              <a:rPr lang="cs-CZ" sz="3800" b="1" dirty="0">
                <a:latin typeface="Montserrat" pitchFamily="2" charset="-18"/>
              </a:rPr>
              <a:t>Research </a:t>
            </a:r>
            <a:r>
              <a:rPr lang="cs-CZ" sz="3800" b="1" dirty="0" err="1">
                <a:latin typeface="Montserrat" pitchFamily="2" charset="-18"/>
              </a:rPr>
              <a:t>activity</a:t>
            </a:r>
            <a:r>
              <a:rPr lang="cs-CZ" sz="3800" b="1" dirty="0">
                <a:latin typeface="Montserrat" pitchFamily="2" charset="-18"/>
              </a:rPr>
              <a:t> leader: Prof. David Šmahel</a:t>
            </a:r>
            <a:endParaRPr lang="cs-CZ" sz="3800" dirty="0">
              <a:latin typeface="Montserrat" pitchFamily="2" charset="-18"/>
            </a:endParaRPr>
          </a:p>
          <a:p>
            <a:pPr>
              <a:lnSpc>
                <a:spcPct val="120000"/>
              </a:lnSpc>
            </a:pPr>
            <a:r>
              <a:rPr lang="en-US" sz="3400" dirty="0">
                <a:latin typeface="Montserrat" pitchFamily="2" charset="-18"/>
              </a:rPr>
              <a:t>the short-term impacts of ICT use on wellbeing among adults, i.e., the so-called momentary effects</a:t>
            </a:r>
            <a:r>
              <a:rPr lang="cs-CZ" sz="3400" dirty="0">
                <a:latin typeface="Montserrat" pitchFamily="2" charset="-18"/>
              </a:rPr>
              <a:t> </a:t>
            </a:r>
            <a:r>
              <a:rPr lang="en-US" sz="3400" dirty="0">
                <a:latin typeface="Montserrat" pitchFamily="2" charset="-18"/>
              </a:rPr>
              <a:t>within the day</a:t>
            </a:r>
            <a:r>
              <a:rPr lang="cs-CZ" sz="3400" dirty="0">
                <a:latin typeface="Montserrat" pitchFamily="2" charset="-18"/>
              </a:rPr>
              <a:t> (</a:t>
            </a:r>
            <a:r>
              <a:rPr lang="cs-CZ" sz="3400" dirty="0" err="1">
                <a:latin typeface="Montserrat" pitchFamily="2" charset="-18"/>
              </a:rPr>
              <a:t>using</a:t>
            </a:r>
            <a:r>
              <a:rPr lang="cs-CZ" sz="3400" dirty="0">
                <a:latin typeface="Montserrat" pitchFamily="2" charset="-18"/>
              </a:rPr>
              <a:t> </a:t>
            </a:r>
            <a:r>
              <a:rPr lang="cs-CZ" sz="3400" dirty="0" err="1">
                <a:latin typeface="Montserrat" pitchFamily="2" charset="-18"/>
              </a:rPr>
              <a:t>intensive</a:t>
            </a:r>
            <a:r>
              <a:rPr lang="cs-CZ" sz="3400" dirty="0">
                <a:latin typeface="Montserrat" pitchFamily="2" charset="-18"/>
              </a:rPr>
              <a:t> data, </a:t>
            </a:r>
            <a:r>
              <a:rPr lang="cs-CZ" sz="3400" dirty="0" err="1">
                <a:latin typeface="Montserrat" pitchFamily="2" charset="-18"/>
              </a:rPr>
              <a:t>objective</a:t>
            </a:r>
            <a:r>
              <a:rPr lang="cs-CZ" sz="3400" dirty="0">
                <a:latin typeface="Montserrat" pitchFamily="2" charset="-18"/>
              </a:rPr>
              <a:t> data </a:t>
            </a:r>
            <a:r>
              <a:rPr lang="cs-CZ" sz="3400" dirty="0" err="1">
                <a:latin typeface="Montserrat" pitchFamily="2" charset="-18"/>
              </a:rPr>
              <a:t>from</a:t>
            </a:r>
            <a:r>
              <a:rPr lang="cs-CZ" sz="3400" dirty="0">
                <a:latin typeface="Montserrat" pitchFamily="2" charset="-18"/>
              </a:rPr>
              <a:t> mobile </a:t>
            </a:r>
            <a:r>
              <a:rPr lang="cs-CZ" sz="3400" dirty="0" err="1">
                <a:latin typeface="Montserrat" pitchFamily="2" charset="-18"/>
              </a:rPr>
              <a:t>phones</a:t>
            </a:r>
            <a:r>
              <a:rPr lang="cs-CZ" sz="3400" dirty="0">
                <a:latin typeface="Montserrat" pitchFamily="2" charset="-18"/>
              </a:rPr>
              <a:t> and </a:t>
            </a:r>
            <a:r>
              <a:rPr lang="cs-CZ" sz="3400" dirty="0" err="1">
                <a:latin typeface="Montserrat" pitchFamily="2" charset="-18"/>
              </a:rPr>
              <a:t>other</a:t>
            </a:r>
            <a:r>
              <a:rPr lang="cs-CZ" sz="3400" dirty="0">
                <a:latin typeface="Montserrat" pitchFamily="2" charset="-18"/>
              </a:rPr>
              <a:t> </a:t>
            </a:r>
            <a:r>
              <a:rPr lang="cs-CZ" sz="3400" dirty="0" err="1">
                <a:latin typeface="Montserrat" pitchFamily="2" charset="-18"/>
              </a:rPr>
              <a:t>available</a:t>
            </a:r>
            <a:r>
              <a:rPr lang="cs-CZ" sz="3400" dirty="0">
                <a:latin typeface="Montserrat" pitchFamily="2" charset="-18"/>
              </a:rPr>
              <a:t> </a:t>
            </a:r>
            <a:r>
              <a:rPr lang="cs-CZ" sz="3400" dirty="0" err="1">
                <a:latin typeface="Montserrat" pitchFamily="2" charset="-18"/>
              </a:rPr>
              <a:t>digital</a:t>
            </a:r>
            <a:r>
              <a:rPr lang="cs-CZ" sz="3400" dirty="0">
                <a:latin typeface="Montserrat" pitchFamily="2" charset="-18"/>
              </a:rPr>
              <a:t> </a:t>
            </a:r>
            <a:r>
              <a:rPr lang="cs-CZ" sz="3400" dirty="0" err="1">
                <a:latin typeface="Montserrat" pitchFamily="2" charset="-18"/>
              </a:rPr>
              <a:t>technologies</a:t>
            </a:r>
            <a:r>
              <a:rPr lang="cs-CZ" sz="3400" dirty="0">
                <a:latin typeface="Montserrat" pitchFamily="2" charset="-18"/>
              </a:rPr>
              <a:t>)</a:t>
            </a:r>
          </a:p>
          <a:p>
            <a:pPr>
              <a:lnSpc>
                <a:spcPct val="120000"/>
              </a:lnSpc>
            </a:pPr>
            <a:r>
              <a:rPr lang="cs-CZ" sz="3400" b="1" dirty="0">
                <a:latin typeface="Montserrat" pitchFamily="2" charset="-18"/>
              </a:rPr>
              <a:t>1. </a:t>
            </a:r>
            <a:r>
              <a:rPr lang="cs-CZ" sz="3400" b="1" dirty="0" err="1">
                <a:latin typeface="Montserrat" pitchFamily="2" charset="-18"/>
              </a:rPr>
              <a:t>phase</a:t>
            </a:r>
            <a:r>
              <a:rPr lang="cs-CZ" sz="3400" b="1" dirty="0">
                <a:latin typeface="Montserrat" pitchFamily="2" charset="-18"/>
              </a:rPr>
              <a:t>: </a:t>
            </a:r>
            <a:r>
              <a:rPr lang="en-US" sz="3400" b="1" dirty="0">
                <a:latin typeface="Montserrat" pitchFamily="2" charset="-18"/>
              </a:rPr>
              <a:t>pilot research</a:t>
            </a:r>
            <a:r>
              <a:rPr lang="cs-CZ" sz="3400" dirty="0">
                <a:latin typeface="Montserrat" pitchFamily="2" charset="-18"/>
              </a:rPr>
              <a:t>, </a:t>
            </a:r>
            <a:r>
              <a:rPr lang="cs-CZ" sz="3400" dirty="0" err="1">
                <a:latin typeface="Montserrat" pitchFamily="2" charset="-18"/>
              </a:rPr>
              <a:t>survey</a:t>
            </a:r>
            <a:r>
              <a:rPr lang="cs-CZ" sz="3400" dirty="0">
                <a:latin typeface="Montserrat" pitchFamily="2" charset="-18"/>
              </a:rPr>
              <a:t> of </a:t>
            </a:r>
            <a:r>
              <a:rPr lang="en-US" sz="3400" dirty="0">
                <a:latin typeface="Montserrat" pitchFamily="2" charset="-18"/>
              </a:rPr>
              <a:t>the adult population (min N = 600)</a:t>
            </a:r>
            <a:r>
              <a:rPr lang="cs-CZ" sz="3400" dirty="0">
                <a:latin typeface="Montserrat" pitchFamily="2" charset="-18"/>
              </a:rPr>
              <a:t>, testing </a:t>
            </a:r>
            <a:r>
              <a:rPr lang="cs-CZ" sz="3400" dirty="0" err="1">
                <a:latin typeface="Montserrat" pitchFamily="2" charset="-18"/>
              </a:rPr>
              <a:t>the</a:t>
            </a:r>
            <a:r>
              <a:rPr lang="cs-CZ" sz="3400" dirty="0">
                <a:latin typeface="Montserrat" pitchFamily="2" charset="-18"/>
              </a:rPr>
              <a:t> </a:t>
            </a:r>
            <a:r>
              <a:rPr lang="en-US" sz="3400" dirty="0">
                <a:latin typeface="Montserrat" pitchFamily="2" charset="-18"/>
              </a:rPr>
              <a:t>measurement tools and examine (between-person) relationships between selected variables. Furthermore, pilot studies (EMA1-2 on students, min N = 50) will be conducted to validate the measurement tools from the within-person perspective.</a:t>
            </a:r>
            <a:endParaRPr lang="cs-CZ" sz="3400" dirty="0">
              <a:latin typeface="Montserrat" pitchFamily="2" charset="-18"/>
            </a:endParaRPr>
          </a:p>
          <a:p>
            <a:pPr>
              <a:lnSpc>
                <a:spcPct val="120000"/>
              </a:lnSpc>
            </a:pPr>
            <a:r>
              <a:rPr lang="cs-CZ" sz="3400" b="1" dirty="0">
                <a:latin typeface="Montserrat" pitchFamily="2" charset="-18"/>
              </a:rPr>
              <a:t>2. </a:t>
            </a:r>
            <a:r>
              <a:rPr lang="cs-CZ" sz="3400" b="1" dirty="0" err="1">
                <a:latin typeface="Montserrat" pitchFamily="2" charset="-18"/>
              </a:rPr>
              <a:t>phase</a:t>
            </a:r>
            <a:r>
              <a:rPr lang="cs-CZ" sz="3400" b="1" dirty="0">
                <a:latin typeface="Montserrat" pitchFamily="2" charset="-18"/>
              </a:rPr>
              <a:t>: </a:t>
            </a:r>
            <a:r>
              <a:rPr lang="cs-CZ" sz="3400" b="1" dirty="0" err="1">
                <a:latin typeface="Montserrat" pitchFamily="2" charset="-18"/>
              </a:rPr>
              <a:t>three</a:t>
            </a:r>
            <a:r>
              <a:rPr lang="cs-CZ" sz="3400" b="1" dirty="0">
                <a:latin typeface="Montserrat" pitchFamily="2" charset="-18"/>
              </a:rPr>
              <a:t> EMA </a:t>
            </a:r>
            <a:r>
              <a:rPr lang="cs-CZ" sz="3400" b="1" dirty="0" err="1">
                <a:latin typeface="Montserrat" pitchFamily="2" charset="-18"/>
              </a:rPr>
              <a:t>studies</a:t>
            </a:r>
            <a:r>
              <a:rPr lang="cs-CZ" sz="3400" b="1" dirty="0">
                <a:latin typeface="Montserrat" pitchFamily="2" charset="-18"/>
              </a:rPr>
              <a:t> </a:t>
            </a:r>
            <a:r>
              <a:rPr lang="cs-CZ" sz="3400" dirty="0">
                <a:latin typeface="Montserrat" pitchFamily="2" charset="-18"/>
              </a:rPr>
              <a:t>(minimum N = 600)</a:t>
            </a:r>
          </a:p>
          <a:p>
            <a:pPr lvl="1">
              <a:lnSpc>
                <a:spcPct val="120000"/>
              </a:lnSpc>
              <a:spcBef>
                <a:spcPts val="600"/>
              </a:spcBef>
            </a:pPr>
            <a:r>
              <a:rPr lang="en-US" sz="2900" dirty="0">
                <a:latin typeface="Montserrat" pitchFamily="2" charset="-18"/>
              </a:rPr>
              <a:t>The EMA3 study</a:t>
            </a:r>
            <a:r>
              <a:rPr lang="cs-CZ" sz="2900" dirty="0">
                <a:latin typeface="Montserrat" pitchFamily="2" charset="-18"/>
              </a:rPr>
              <a:t> </a:t>
            </a:r>
            <a:r>
              <a:rPr lang="en-US" sz="2900" dirty="0">
                <a:latin typeface="Montserrat" pitchFamily="2" charset="-18"/>
              </a:rPr>
              <a:t>will focus on assessing the impact of the use of ICT, especially mobile phones, on the wellbeing of adults</a:t>
            </a:r>
            <a:endParaRPr lang="cs-CZ" sz="2900" dirty="0">
              <a:latin typeface="Montserrat" pitchFamily="2" charset="-18"/>
            </a:endParaRPr>
          </a:p>
          <a:p>
            <a:pPr lvl="1">
              <a:lnSpc>
                <a:spcPct val="120000"/>
              </a:lnSpc>
              <a:spcBef>
                <a:spcPts val="600"/>
              </a:spcBef>
            </a:pPr>
            <a:r>
              <a:rPr lang="en-US" sz="2900" dirty="0">
                <a:latin typeface="Montserrat" pitchFamily="2" charset="-18"/>
              </a:rPr>
              <a:t>The EMA4 study will focus on how ICT can be used to improve adults’ wellbeing in their work environments</a:t>
            </a:r>
            <a:endParaRPr lang="cs-CZ" sz="2900" dirty="0">
              <a:latin typeface="Montserrat" pitchFamily="2" charset="-18"/>
            </a:endParaRPr>
          </a:p>
          <a:p>
            <a:pPr lvl="1">
              <a:lnSpc>
                <a:spcPct val="120000"/>
              </a:lnSpc>
              <a:spcBef>
                <a:spcPts val="600"/>
              </a:spcBef>
            </a:pPr>
            <a:r>
              <a:rPr lang="en-US" sz="2900" dirty="0">
                <a:latin typeface="Montserrat" pitchFamily="2" charset="-18"/>
              </a:rPr>
              <a:t>The EMA5 study will focus on assessing the effectiveness of selected types of digital interventions used in mobile applications designed to optimize “digital wellbeing.” </a:t>
            </a:r>
            <a:endParaRPr lang="cs-CZ" sz="2900" dirty="0">
              <a:latin typeface="Montserrat" pitchFamily="2" charset="-18"/>
            </a:endParaRPr>
          </a:p>
        </p:txBody>
      </p:sp>
    </p:spTree>
    <p:extLst>
      <p:ext uri="{BB962C8B-B14F-4D97-AF65-F5344CB8AC3E}">
        <p14:creationId xmlns:p14="http://schemas.microsoft.com/office/powerpoint/2010/main" val="19702780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88E0FF8-C2A6-0A88-F181-EE737FFB3BC2}"/>
              </a:ext>
            </a:extLst>
          </p:cNvPr>
          <p:cNvSpPr>
            <a:spLocks noGrp="1"/>
          </p:cNvSpPr>
          <p:nvPr>
            <p:ph type="title"/>
          </p:nvPr>
        </p:nvSpPr>
        <p:spPr/>
        <p:txBody>
          <a:bodyPr>
            <a:noAutofit/>
          </a:bodyPr>
          <a:lstStyle/>
          <a:p>
            <a:pPr>
              <a:lnSpc>
                <a:spcPct val="100000"/>
              </a:lnSpc>
            </a:pPr>
            <a:r>
              <a:rPr lang="cs-CZ" sz="2800" b="1" dirty="0">
                <a:latin typeface="Montserrat" pitchFamily="2" charset="-18"/>
              </a:rPr>
              <a:t>WP1.3: </a:t>
            </a:r>
            <a:r>
              <a:rPr lang="en-US" sz="2800" dirty="0">
                <a:latin typeface="Montserrat" pitchFamily="2" charset="-18"/>
              </a:rPr>
              <a:t>Short-term impacts of ICT use on adult wellbeing: The “Ecological Momentary Assessment (EMA)” study </a:t>
            </a:r>
            <a:endParaRPr lang="cs-CZ" sz="2800" dirty="0"/>
          </a:p>
        </p:txBody>
      </p:sp>
      <p:sp>
        <p:nvSpPr>
          <p:cNvPr id="3" name="Zástupný obsah 2">
            <a:extLst>
              <a:ext uri="{FF2B5EF4-FFF2-40B4-BE49-F238E27FC236}">
                <a16:creationId xmlns:a16="http://schemas.microsoft.com/office/drawing/2014/main" id="{3592A373-68F3-4368-1C82-DAD5CC1A7AE6}"/>
              </a:ext>
            </a:extLst>
          </p:cNvPr>
          <p:cNvSpPr>
            <a:spLocks noGrp="1"/>
          </p:cNvSpPr>
          <p:nvPr>
            <p:ph idx="1"/>
          </p:nvPr>
        </p:nvSpPr>
        <p:spPr/>
        <p:txBody>
          <a:bodyPr>
            <a:normAutofit/>
          </a:bodyPr>
          <a:lstStyle/>
          <a:p>
            <a:pPr>
              <a:lnSpc>
                <a:spcPct val="120000"/>
              </a:lnSpc>
            </a:pPr>
            <a:endParaRPr lang="cs-CZ" sz="2000" b="1" dirty="0">
              <a:latin typeface="Montserrat" pitchFamily="2" charset="-18"/>
            </a:endParaRPr>
          </a:p>
          <a:p>
            <a:pPr>
              <a:lnSpc>
                <a:spcPct val="120000"/>
              </a:lnSpc>
            </a:pPr>
            <a:r>
              <a:rPr lang="cs-CZ" sz="1800" b="1" dirty="0" err="1">
                <a:latin typeface="Montserrat" pitchFamily="2" charset="-18"/>
              </a:rPr>
              <a:t>Work</a:t>
            </a:r>
            <a:r>
              <a:rPr lang="cs-CZ" sz="1800" b="1" dirty="0">
                <a:latin typeface="Montserrat" pitchFamily="2" charset="-18"/>
              </a:rPr>
              <a:t> </a:t>
            </a:r>
            <a:r>
              <a:rPr lang="cs-CZ" sz="1800" b="1" dirty="0" err="1">
                <a:latin typeface="Montserrat" pitchFamily="2" charset="-18"/>
              </a:rPr>
              <a:t>timeline</a:t>
            </a:r>
            <a:r>
              <a:rPr lang="cs-CZ" sz="1800" b="1" dirty="0">
                <a:latin typeface="Montserrat" pitchFamily="2" charset="-18"/>
              </a:rPr>
              <a:t>:</a:t>
            </a:r>
          </a:p>
          <a:p>
            <a:pPr lvl="1">
              <a:lnSpc>
                <a:spcPct val="120000"/>
              </a:lnSpc>
            </a:pPr>
            <a:r>
              <a:rPr lang="en-US" sz="1600" dirty="0">
                <a:latin typeface="Montserrat" pitchFamily="2" charset="-18"/>
              </a:rPr>
              <a:t>pilot research by Q1-2025 (cross-sectional, EMA1-2)</a:t>
            </a:r>
            <a:endParaRPr lang="cs-CZ" sz="1600" dirty="0">
              <a:latin typeface="Montserrat" pitchFamily="2" charset="-18"/>
            </a:endParaRPr>
          </a:p>
          <a:p>
            <a:pPr lvl="1">
              <a:lnSpc>
                <a:spcPct val="120000"/>
              </a:lnSpc>
            </a:pPr>
            <a:r>
              <a:rPr lang="en-US" sz="1600" dirty="0">
                <a:latin typeface="Montserrat" pitchFamily="2" charset="-18"/>
              </a:rPr>
              <a:t>EMA3 study: preparation from 1-2024 to 3-2025, data collection 4/5-2025</a:t>
            </a:r>
            <a:endParaRPr lang="cs-CZ" sz="1600" dirty="0">
              <a:latin typeface="Montserrat" pitchFamily="2" charset="-18"/>
            </a:endParaRPr>
          </a:p>
          <a:p>
            <a:pPr lvl="1">
              <a:lnSpc>
                <a:spcPct val="120000"/>
              </a:lnSpc>
            </a:pPr>
            <a:r>
              <a:rPr lang="en-US" sz="1600" dirty="0">
                <a:latin typeface="Montserrat" pitchFamily="2" charset="-18"/>
              </a:rPr>
              <a:t>EMA4 study: preparation from 6-2025 to 3-2026, data collection 5/6-2026</a:t>
            </a:r>
            <a:endParaRPr lang="cs-CZ" sz="1600" dirty="0">
              <a:latin typeface="Montserrat" pitchFamily="2" charset="-18"/>
            </a:endParaRPr>
          </a:p>
          <a:p>
            <a:pPr lvl="1">
              <a:lnSpc>
                <a:spcPct val="120000"/>
              </a:lnSpc>
            </a:pPr>
            <a:r>
              <a:rPr lang="en-US" sz="1600" dirty="0">
                <a:latin typeface="Montserrat" pitchFamily="2" charset="-18"/>
              </a:rPr>
              <a:t>EMA5 study: preparation from 6-2026 to 3-2027, data collection 5/6-2027. </a:t>
            </a:r>
            <a:endParaRPr lang="cs-CZ" sz="1600" dirty="0">
              <a:latin typeface="Montserrat" pitchFamily="2" charset="-18"/>
            </a:endParaRPr>
          </a:p>
          <a:p>
            <a:pPr lvl="1">
              <a:lnSpc>
                <a:spcPct val="120000"/>
              </a:lnSpc>
            </a:pPr>
            <a:r>
              <a:rPr lang="en-US" sz="1600" dirty="0">
                <a:latin typeface="Montserrat" pitchFamily="2" charset="-18"/>
              </a:rPr>
              <a:t>Data analysis will always start immediately after data collection and cleaning.</a:t>
            </a:r>
            <a:endParaRPr lang="cs-CZ" sz="1600" dirty="0">
              <a:latin typeface="Montserrat" pitchFamily="2" charset="-18"/>
            </a:endParaRPr>
          </a:p>
          <a:p>
            <a:pPr>
              <a:lnSpc>
                <a:spcPct val="120000"/>
              </a:lnSpc>
            </a:pPr>
            <a:r>
              <a:rPr lang="cs-CZ" sz="1800" b="1" dirty="0" err="1">
                <a:latin typeface="Montserrat" pitchFamily="2" charset="-18"/>
              </a:rPr>
              <a:t>Deliverables</a:t>
            </a:r>
            <a:r>
              <a:rPr lang="cs-CZ" sz="1800" b="1" dirty="0">
                <a:latin typeface="Montserrat" pitchFamily="2" charset="-18"/>
              </a:rPr>
              <a:t>: </a:t>
            </a:r>
            <a:r>
              <a:rPr lang="en-US" sz="1800" dirty="0">
                <a:latin typeface="Montserrat" pitchFamily="2" charset="-18"/>
              </a:rPr>
              <a:t>3 publications in WP2 (Indicator 214 021) and 3 more publications based on EMA data declared in WP6</a:t>
            </a:r>
            <a:endParaRPr lang="cs-CZ" sz="1800" dirty="0">
              <a:latin typeface="Montserrat" pitchFamily="2" charset="-18"/>
            </a:endParaRPr>
          </a:p>
        </p:txBody>
      </p:sp>
    </p:spTree>
    <p:extLst>
      <p:ext uri="{BB962C8B-B14F-4D97-AF65-F5344CB8AC3E}">
        <p14:creationId xmlns:p14="http://schemas.microsoft.com/office/powerpoint/2010/main" val="34134464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88E0FF8-C2A6-0A88-F181-EE737FFB3BC2}"/>
              </a:ext>
            </a:extLst>
          </p:cNvPr>
          <p:cNvSpPr>
            <a:spLocks noGrp="1"/>
          </p:cNvSpPr>
          <p:nvPr>
            <p:ph type="title"/>
          </p:nvPr>
        </p:nvSpPr>
        <p:spPr>
          <a:xfrm>
            <a:off x="838200" y="331671"/>
            <a:ext cx="10515600" cy="1325563"/>
          </a:xfrm>
        </p:spPr>
        <p:txBody>
          <a:bodyPr>
            <a:noAutofit/>
          </a:bodyPr>
          <a:lstStyle/>
          <a:p>
            <a:pPr>
              <a:lnSpc>
                <a:spcPct val="100000"/>
              </a:lnSpc>
            </a:pPr>
            <a:r>
              <a:rPr lang="cs-CZ" sz="2800" b="1" dirty="0">
                <a:latin typeface="Montserrat" pitchFamily="2" charset="-18"/>
              </a:rPr>
              <a:t>WP1.4: </a:t>
            </a:r>
            <a:r>
              <a:rPr lang="en-US" sz="2800" dirty="0">
                <a:latin typeface="Montserrat" pitchFamily="2" charset="-18"/>
              </a:rPr>
              <a:t>Research on population vulnerable to risks of ICT use: Qualitative study and investigation of physiological and biological correlates </a:t>
            </a:r>
            <a:endParaRPr lang="cs-CZ" sz="2800" dirty="0"/>
          </a:p>
        </p:txBody>
      </p:sp>
      <p:sp>
        <p:nvSpPr>
          <p:cNvPr id="3" name="Zástupný obsah 2">
            <a:extLst>
              <a:ext uri="{FF2B5EF4-FFF2-40B4-BE49-F238E27FC236}">
                <a16:creationId xmlns:a16="http://schemas.microsoft.com/office/drawing/2014/main" id="{3592A373-68F3-4368-1C82-DAD5CC1A7AE6}"/>
              </a:ext>
            </a:extLst>
          </p:cNvPr>
          <p:cNvSpPr>
            <a:spLocks noGrp="1"/>
          </p:cNvSpPr>
          <p:nvPr>
            <p:ph idx="1"/>
          </p:nvPr>
        </p:nvSpPr>
        <p:spPr>
          <a:xfrm>
            <a:off x="838200" y="2057119"/>
            <a:ext cx="10825976" cy="4700520"/>
          </a:xfrm>
        </p:spPr>
        <p:txBody>
          <a:bodyPr>
            <a:normAutofit fontScale="62500" lnSpcReduction="20000"/>
          </a:bodyPr>
          <a:lstStyle/>
          <a:p>
            <a:pPr>
              <a:lnSpc>
                <a:spcPct val="120000"/>
              </a:lnSpc>
            </a:pPr>
            <a:r>
              <a:rPr lang="cs-CZ" sz="2900" b="1" dirty="0">
                <a:latin typeface="Montserrat" pitchFamily="2" charset="-18"/>
              </a:rPr>
              <a:t>Research </a:t>
            </a:r>
            <a:r>
              <a:rPr lang="cs-CZ" sz="2900" b="1" dirty="0" err="1">
                <a:latin typeface="Montserrat" pitchFamily="2" charset="-18"/>
              </a:rPr>
              <a:t>activity</a:t>
            </a:r>
            <a:r>
              <a:rPr lang="cs-CZ" sz="2900" b="1" dirty="0">
                <a:latin typeface="Montserrat" pitchFamily="2" charset="-18"/>
              </a:rPr>
              <a:t> leader: dr. Klára </a:t>
            </a:r>
            <a:r>
              <a:rPr lang="cs-CZ" sz="2900" b="1" dirty="0" err="1">
                <a:latin typeface="Montserrat" pitchFamily="2" charset="-18"/>
              </a:rPr>
              <a:t>Maliňáková</a:t>
            </a:r>
            <a:endParaRPr lang="cs-CZ" sz="2900" dirty="0">
              <a:latin typeface="Montserrat" pitchFamily="2" charset="-18"/>
            </a:endParaRPr>
          </a:p>
          <a:p>
            <a:pPr>
              <a:lnSpc>
                <a:spcPct val="120000"/>
              </a:lnSpc>
            </a:pPr>
            <a:endParaRPr lang="cs-CZ" sz="2600" dirty="0">
              <a:latin typeface="Montserrat" pitchFamily="2" charset="-18"/>
            </a:endParaRPr>
          </a:p>
          <a:p>
            <a:pPr>
              <a:lnSpc>
                <a:spcPct val="120000"/>
              </a:lnSpc>
            </a:pPr>
            <a:r>
              <a:rPr lang="cs-CZ" sz="2900" dirty="0" err="1">
                <a:latin typeface="Montserrat" pitchFamily="2" charset="-18"/>
              </a:rPr>
              <a:t>This</a:t>
            </a:r>
            <a:r>
              <a:rPr lang="cs-CZ" sz="2900" dirty="0">
                <a:latin typeface="Montserrat" pitchFamily="2" charset="-18"/>
              </a:rPr>
              <a:t> </a:t>
            </a:r>
            <a:r>
              <a:rPr lang="cs-CZ" sz="2900" dirty="0" err="1">
                <a:latin typeface="Montserrat" pitchFamily="2" charset="-18"/>
              </a:rPr>
              <a:t>activity</a:t>
            </a:r>
            <a:r>
              <a:rPr lang="cs-CZ" sz="2900" dirty="0">
                <a:latin typeface="Montserrat" pitchFamily="2" charset="-18"/>
              </a:rPr>
              <a:t> </a:t>
            </a:r>
            <a:r>
              <a:rPr lang="cs-CZ" sz="2900" dirty="0" err="1">
                <a:latin typeface="Montserrat" pitchFamily="2" charset="-18"/>
              </a:rPr>
              <a:t>will</a:t>
            </a:r>
            <a:r>
              <a:rPr lang="cs-CZ" sz="2900" dirty="0">
                <a:latin typeface="Montserrat" pitchFamily="2" charset="-18"/>
              </a:rPr>
              <a:t> </a:t>
            </a:r>
            <a:r>
              <a:rPr lang="cs-CZ" sz="2900" dirty="0" err="1">
                <a:latin typeface="Montserrat" pitchFamily="2" charset="-18"/>
              </a:rPr>
              <a:t>investigate</a:t>
            </a:r>
            <a:r>
              <a:rPr lang="en-US" sz="2900" dirty="0">
                <a:latin typeface="Montserrat" pitchFamily="2" charset="-18"/>
              </a:rPr>
              <a:t> populations that are vulnerable in relation to the use of ICT. We aim to provide a deep understanding of the factors and mechanisms that may contribute to the vulnerability of a given population to ICT risks. </a:t>
            </a:r>
            <a:endParaRPr lang="cs-CZ" sz="2900" dirty="0">
              <a:latin typeface="Montserrat" pitchFamily="2" charset="-18"/>
            </a:endParaRPr>
          </a:p>
          <a:p>
            <a:pPr>
              <a:lnSpc>
                <a:spcPct val="120000"/>
              </a:lnSpc>
            </a:pPr>
            <a:r>
              <a:rPr lang="en-US" sz="2900" dirty="0">
                <a:latin typeface="Montserrat" pitchFamily="2" charset="-18"/>
              </a:rPr>
              <a:t>The activity will build on the analysis of existing data and the results of the first wave of longitudinal research. These results will be used to determine which populations are at risk (e.g., children by socioeconomic status, the population of lonely older adults). </a:t>
            </a:r>
            <a:endParaRPr lang="cs-CZ" sz="2900" dirty="0">
              <a:latin typeface="Montserrat" pitchFamily="2" charset="-18"/>
            </a:endParaRPr>
          </a:p>
          <a:p>
            <a:pPr>
              <a:lnSpc>
                <a:spcPct val="120000"/>
              </a:lnSpc>
            </a:pPr>
            <a:r>
              <a:rPr lang="en-US" sz="2900" dirty="0">
                <a:latin typeface="Montserrat" pitchFamily="2" charset="-18"/>
              </a:rPr>
              <a:t>We will carry out the following sub-studies:</a:t>
            </a:r>
            <a:endParaRPr lang="cs-CZ" sz="2900" dirty="0">
              <a:latin typeface="Montserrat" pitchFamily="2" charset="-18"/>
            </a:endParaRPr>
          </a:p>
          <a:p>
            <a:pPr lvl="1">
              <a:lnSpc>
                <a:spcPct val="120000"/>
              </a:lnSpc>
            </a:pPr>
            <a:r>
              <a:rPr lang="en-US" sz="2600" dirty="0">
                <a:latin typeface="Montserrat" pitchFamily="2" charset="-18"/>
              </a:rPr>
              <a:t>(1) </a:t>
            </a:r>
            <a:r>
              <a:rPr lang="cs-CZ" sz="2600" dirty="0">
                <a:latin typeface="Montserrat" pitchFamily="2" charset="-18"/>
              </a:rPr>
              <a:t>focus groups and </a:t>
            </a:r>
            <a:r>
              <a:rPr lang="cs-CZ" sz="2600" dirty="0" err="1">
                <a:latin typeface="Montserrat" pitchFamily="2" charset="-18"/>
              </a:rPr>
              <a:t>interviews</a:t>
            </a:r>
            <a:r>
              <a:rPr lang="cs-CZ" sz="2600" dirty="0">
                <a:latin typeface="Montserrat" pitchFamily="2" charset="-18"/>
              </a:rPr>
              <a:t> </a:t>
            </a:r>
            <a:r>
              <a:rPr lang="en-US" sz="2600" dirty="0">
                <a:latin typeface="Montserrat" pitchFamily="2" charset="-18"/>
              </a:rPr>
              <a:t>with people from each population will be conducted. </a:t>
            </a:r>
            <a:endParaRPr lang="cs-CZ" sz="2600" dirty="0">
              <a:latin typeface="Montserrat" pitchFamily="2" charset="-18"/>
            </a:endParaRPr>
          </a:p>
          <a:p>
            <a:pPr lvl="1">
              <a:lnSpc>
                <a:spcPct val="120000"/>
              </a:lnSpc>
            </a:pPr>
            <a:r>
              <a:rPr lang="en-US" sz="2600" dirty="0">
                <a:latin typeface="Montserrat" pitchFamily="2" charset="-18"/>
              </a:rPr>
              <a:t>(2) smaller studies focused on physiological and other biological correlates related to risky ICT use in vulnerable populations (e.g., hormone analysis, EEG, galvanic skin response, and other relevant indicators).</a:t>
            </a:r>
          </a:p>
          <a:p>
            <a:pPr lvl="1">
              <a:lnSpc>
                <a:spcPct val="120000"/>
              </a:lnSpc>
            </a:pPr>
            <a:r>
              <a:rPr lang="en-US" sz="2600" dirty="0">
                <a:latin typeface="Montserrat" pitchFamily="2" charset="-18"/>
              </a:rPr>
              <a:t>From  9/2025</a:t>
            </a:r>
          </a:p>
          <a:p>
            <a:pPr marL="457200" lvl="1" indent="0">
              <a:lnSpc>
                <a:spcPct val="120000"/>
              </a:lnSpc>
              <a:buNone/>
            </a:pPr>
            <a:endParaRPr lang="cs-CZ" sz="2600" dirty="0">
              <a:latin typeface="Montserrat" pitchFamily="2" charset="-18"/>
            </a:endParaRPr>
          </a:p>
        </p:txBody>
      </p:sp>
    </p:spTree>
    <p:extLst>
      <p:ext uri="{BB962C8B-B14F-4D97-AF65-F5344CB8AC3E}">
        <p14:creationId xmlns:p14="http://schemas.microsoft.com/office/powerpoint/2010/main" val="35866507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88E0FF8-C2A6-0A88-F181-EE737FFB3BC2}"/>
              </a:ext>
            </a:extLst>
          </p:cNvPr>
          <p:cNvSpPr>
            <a:spLocks noGrp="1"/>
          </p:cNvSpPr>
          <p:nvPr>
            <p:ph type="title"/>
          </p:nvPr>
        </p:nvSpPr>
        <p:spPr>
          <a:xfrm>
            <a:off x="838200" y="365125"/>
            <a:ext cx="10515600" cy="3161846"/>
          </a:xfrm>
        </p:spPr>
        <p:txBody>
          <a:bodyPr>
            <a:normAutofit/>
          </a:bodyPr>
          <a:lstStyle/>
          <a:p>
            <a:pPr>
              <a:lnSpc>
                <a:spcPct val="100000"/>
              </a:lnSpc>
            </a:pPr>
            <a:r>
              <a:rPr lang="cs-CZ" sz="4000" b="1" dirty="0">
                <a:latin typeface="Montserrat" pitchFamily="2" charset="-18"/>
              </a:rPr>
              <a:t>WP2: </a:t>
            </a:r>
            <a:r>
              <a:rPr lang="cs-CZ" sz="4000" b="1" dirty="0" err="1">
                <a:latin typeface="Montserrat" pitchFamily="2" charset="-18"/>
              </a:rPr>
              <a:t>Experimental</a:t>
            </a:r>
            <a:r>
              <a:rPr lang="cs-CZ" sz="4000" b="1" dirty="0">
                <a:latin typeface="Montserrat" pitchFamily="2" charset="-18"/>
              </a:rPr>
              <a:t> </a:t>
            </a:r>
            <a:r>
              <a:rPr lang="cs-CZ" sz="4000" b="1" dirty="0" err="1">
                <a:latin typeface="Montserrat" pitchFamily="2" charset="-18"/>
              </a:rPr>
              <a:t>research</a:t>
            </a:r>
            <a:r>
              <a:rPr lang="cs-CZ" sz="4000" b="1" dirty="0">
                <a:latin typeface="Montserrat" pitchFamily="2" charset="-18"/>
              </a:rPr>
              <a:t> on technology and </a:t>
            </a:r>
            <a:r>
              <a:rPr lang="cs-CZ" sz="4000" b="1" dirty="0" err="1">
                <a:latin typeface="Montserrat" pitchFamily="2" charset="-18"/>
              </a:rPr>
              <a:t>wellbeing</a:t>
            </a:r>
            <a:endParaRPr lang="cs-CZ" sz="4000" b="1" dirty="0"/>
          </a:p>
        </p:txBody>
      </p:sp>
      <p:sp>
        <p:nvSpPr>
          <p:cNvPr id="3" name="Zástupný obsah 2">
            <a:extLst>
              <a:ext uri="{FF2B5EF4-FFF2-40B4-BE49-F238E27FC236}">
                <a16:creationId xmlns:a16="http://schemas.microsoft.com/office/drawing/2014/main" id="{3592A373-68F3-4368-1C82-DAD5CC1A7AE6}"/>
              </a:ext>
            </a:extLst>
          </p:cNvPr>
          <p:cNvSpPr>
            <a:spLocks noGrp="1"/>
          </p:cNvSpPr>
          <p:nvPr>
            <p:ph idx="1"/>
          </p:nvPr>
        </p:nvSpPr>
        <p:spPr>
          <a:xfrm>
            <a:off x="838200" y="4691743"/>
            <a:ext cx="10515600" cy="1485220"/>
          </a:xfrm>
        </p:spPr>
        <p:txBody>
          <a:bodyPr>
            <a:normAutofit/>
          </a:bodyPr>
          <a:lstStyle/>
          <a:p>
            <a:pPr marL="0" indent="0">
              <a:buNone/>
            </a:pPr>
            <a:r>
              <a:rPr lang="cs-CZ" b="1" dirty="0">
                <a:latin typeface="Montserrat" pitchFamily="2" charset="-18"/>
              </a:rPr>
              <a:t>Leader: </a:t>
            </a:r>
            <a:r>
              <a:rPr lang="cs-CZ" dirty="0">
                <a:latin typeface="Montserrat" pitchFamily="2" charset="-18"/>
              </a:rPr>
              <a:t>Doc. Martina Hřebíčková</a:t>
            </a:r>
          </a:p>
        </p:txBody>
      </p:sp>
    </p:spTree>
    <p:extLst>
      <p:ext uri="{BB962C8B-B14F-4D97-AF65-F5344CB8AC3E}">
        <p14:creationId xmlns:p14="http://schemas.microsoft.com/office/powerpoint/2010/main" val="1009310192"/>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101</TotalTime>
  <Words>1517</Words>
  <Application>Microsoft Office PowerPoint</Application>
  <PresentationFormat>Širokoúhlá obrazovka</PresentationFormat>
  <Paragraphs>88</Paragraphs>
  <Slides>14</Slides>
  <Notes>3</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14</vt:i4>
      </vt:variant>
    </vt:vector>
  </HeadingPairs>
  <TitlesOfParts>
    <vt:vector size="19" baseType="lpstr">
      <vt:lpstr>Arial</vt:lpstr>
      <vt:lpstr>Calibri</vt:lpstr>
      <vt:lpstr>Calibri Light</vt:lpstr>
      <vt:lpstr>Montserrat</vt:lpstr>
      <vt:lpstr>Motiv Office</vt:lpstr>
      <vt:lpstr>DigiWELL</vt:lpstr>
      <vt:lpstr>WP1: Short- and long-term impacts of the use of digital technologies on the wellbeing of the general population</vt:lpstr>
      <vt:lpstr>WP1: Objectives</vt:lpstr>
      <vt:lpstr>WP1.1: Analysis of existing data regarding the impact of ICT use on wellbeing and online risks</vt:lpstr>
      <vt:lpstr>WP1.2: Long-term effects of ICT use on the wellbeing of children, adults, and older people: Longitudinal research </vt:lpstr>
      <vt:lpstr>WP1.3: Short-term impacts of ICT use on adult wellbeing: The “Ecological Momentary Assessment (EMA)” study </vt:lpstr>
      <vt:lpstr>WP1.3: Short-term impacts of ICT use on adult wellbeing: The “Ecological Momentary Assessment (EMA)” study </vt:lpstr>
      <vt:lpstr>WP1.4: Research on population vulnerable to risks of ICT use: Qualitative study and investigation of physiological and biological correlates </vt:lpstr>
      <vt:lpstr>WP2: Experimental research on technology and wellbeing</vt:lpstr>
      <vt:lpstr>WP2: Objectives</vt:lpstr>
      <vt:lpstr>WP2.1: Experimental research of positive aspects of ICT – promoting wellbeing</vt:lpstr>
      <vt:lpstr>WP5: Development of international cooperation and increasing the application potential in the development of health, education, and environmental policies</vt:lpstr>
      <vt:lpstr>WP5.2: International comparison aiming to identify the role of technology use, digital skills, online risks, and selected characteristics with regard to wellbeing in children and adolescents (9–17 years) </vt:lpstr>
      <vt:lpstr>International collaboration with high quality foreign universities and research centers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IRTIS: EXPRO WP4</dc:title>
  <dc:creator>Michaela Lebedíková</dc:creator>
  <cp:lastModifiedBy>davs</cp:lastModifiedBy>
  <cp:revision>43</cp:revision>
  <dcterms:created xsi:type="dcterms:W3CDTF">2021-06-14T06:40:13Z</dcterms:created>
  <dcterms:modified xsi:type="dcterms:W3CDTF">2024-01-11T09:44:48Z</dcterms:modified>
</cp:coreProperties>
</file>