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embeddedFontLst>
    <p:embeddedFont>
      <p:font typeface="Roboto Mono"/>
      <p:regular r:id="rId29"/>
      <p:bold r:id="rId30"/>
      <p:italic r:id="rId31"/>
      <p:boldItalic r:id="rId32"/>
    </p:embeddedFont>
    <p:embeddedFont>
      <p:font typeface="Barlow Ligh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7" roundtripDataSignature="AMtx7mjOREV3+HCfsMjyi65IN0NHGFPc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ono-italic.fntdata"/><Relationship Id="rId30" Type="http://schemas.openxmlformats.org/officeDocument/2006/relationships/font" Target="fonts/RobotoMono-bold.fntdata"/><Relationship Id="rId11" Type="http://schemas.openxmlformats.org/officeDocument/2006/relationships/slide" Target="slides/slide6.xml"/><Relationship Id="rId33" Type="http://schemas.openxmlformats.org/officeDocument/2006/relationships/font" Target="fonts/BarlowLight-regular.fntdata"/><Relationship Id="rId10" Type="http://schemas.openxmlformats.org/officeDocument/2006/relationships/slide" Target="slides/slide5.xml"/><Relationship Id="rId32" Type="http://schemas.openxmlformats.org/officeDocument/2006/relationships/font" Target="fonts/RobotoMono-boldItalic.fntdata"/><Relationship Id="rId13" Type="http://schemas.openxmlformats.org/officeDocument/2006/relationships/slide" Target="slides/slide8.xml"/><Relationship Id="rId35" Type="http://schemas.openxmlformats.org/officeDocument/2006/relationships/font" Target="fonts/BarlowLight-italic.fntdata"/><Relationship Id="rId12" Type="http://schemas.openxmlformats.org/officeDocument/2006/relationships/slide" Target="slides/slide7.xml"/><Relationship Id="rId34" Type="http://schemas.openxmlformats.org/officeDocument/2006/relationships/font" Target="fonts/BarlowLight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BarlowLight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760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59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760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/>
          <p:nvPr>
            <p:ph idx="1" type="body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1:notes"/>
          <p:cNvSpPr/>
          <p:nvPr>
            <p:ph idx="2" type="sldImg"/>
          </p:nvPr>
        </p:nvSpPr>
        <p:spPr>
          <a:xfrm>
            <a:off x="685800" y="1143000"/>
            <a:ext cx="5486400" cy="30859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c7c1ffe2d3_0_1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Google Shape;239;g2c7c1ffe2d3_0_165:notes"/>
          <p:cNvSpPr txBox="1"/>
          <p:nvPr>
            <p:ph idx="1" type="body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c7c1ffe2d3_0_165:notes"/>
          <p:cNvSpPr txBox="1"/>
          <p:nvPr/>
        </p:nvSpPr>
        <p:spPr>
          <a:xfrm>
            <a:off x="3884760" y="868536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c99def7b27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9" name="Google Shape;249;g2c99def7b27_0_76:notes"/>
          <p:cNvSpPr txBox="1"/>
          <p:nvPr>
            <p:ph idx="1" type="body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100">
                <a:solidFill>
                  <a:schemeClr val="dk1"/>
                </a:solidFill>
              </a:rPr>
              <a:t>Predpokladajme, že máme triedu </a:t>
            </a:r>
            <a:r>
              <a:rPr lang="en-GB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AppDatabase</a:t>
            </a:r>
            <a:r>
              <a:rPr lang="en-GB" sz="1100">
                <a:solidFill>
                  <a:schemeClr val="dk1"/>
                </a:solidFill>
              </a:rPr>
              <a:t>, ktorá predstavuje databázu Room v našej aplikácii:</a:t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2c99def7b27_0_76:notes"/>
          <p:cNvSpPr txBox="1"/>
          <p:nvPr/>
        </p:nvSpPr>
        <p:spPr>
          <a:xfrm>
            <a:off x="3884760" y="868536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c99def7b27_0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Google Shape;260;g2c99def7b27_0_88:notes"/>
          <p:cNvSpPr txBox="1"/>
          <p:nvPr>
            <p:ph idx="1" type="body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/>
              <a:t>Singleton Pattern je užitočný pre situácie, kedy chceme zabezpečiť, aby existovala iba jedna inštancia určitej triedy v našej aplikácii. Použitie Singleton Patternu nám umožňuje vytvárať globálne dostupné objekty, ktoré môžeme zdieľať medzi rôznymi časťami kódu.</a:t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2c99def7b27_0_88:notes"/>
          <p:cNvSpPr txBox="1"/>
          <p:nvPr/>
        </p:nvSpPr>
        <p:spPr>
          <a:xfrm>
            <a:off x="3884760" y="868536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c99def7b27_0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Google Shape;270;g2c99def7b27_0_98:notes"/>
          <p:cNvSpPr txBox="1"/>
          <p:nvPr>
            <p:ph idx="1" type="body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2c99def7b27_0_98:notes"/>
          <p:cNvSpPr txBox="1"/>
          <p:nvPr/>
        </p:nvSpPr>
        <p:spPr>
          <a:xfrm>
            <a:off x="3884760" y="868536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c99def7b27_0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Google Shape;281;g2c99def7b27_0_113:notes"/>
          <p:cNvSpPr txBox="1"/>
          <p:nvPr>
            <p:ph idx="1" type="body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2c99def7b27_0_113:notes"/>
          <p:cNvSpPr txBox="1"/>
          <p:nvPr/>
        </p:nvSpPr>
        <p:spPr>
          <a:xfrm>
            <a:off x="3884760" y="868536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c99def7b27_0_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Google Shape;291;g2c99def7b27_0_125:notes"/>
          <p:cNvSpPr txBox="1"/>
          <p:nvPr>
            <p:ph idx="1" type="body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2c99def7b27_0_125:notes"/>
          <p:cNvSpPr txBox="1"/>
          <p:nvPr/>
        </p:nvSpPr>
        <p:spPr>
          <a:xfrm>
            <a:off x="3884760" y="868536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c99def7b27_0_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Google Shape;301;g2c99def7b27_0_136:notes"/>
          <p:cNvSpPr txBox="1"/>
          <p:nvPr>
            <p:ph idx="1" type="body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2c99def7b27_0_136:notes"/>
          <p:cNvSpPr txBox="1"/>
          <p:nvPr/>
        </p:nvSpPr>
        <p:spPr>
          <a:xfrm>
            <a:off x="3884760" y="868536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c99def7b27_0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1" name="Google Shape;311;g2c99def7b27_0_65:notes"/>
          <p:cNvSpPr txBox="1"/>
          <p:nvPr>
            <p:ph idx="1" type="body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/>
              <a:t>Architektúra softvéru je základným kameňom každej dobrej aplikácie. Pomáha organizovať a štrukturovať kód tak, aby bol prehľadný, ľahko udržateľný a rozšíriteľný. Čistá architektúra (Clean Architecture) je jednou z mnohých architektonických paradigiem, ktoré sa snažia dosiahnuť tieto ciele.</a:t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2c99def7b27_0_65:notes"/>
          <p:cNvSpPr txBox="1"/>
          <p:nvPr/>
        </p:nvSpPr>
        <p:spPr>
          <a:xfrm>
            <a:off x="3884760" y="868536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c99def7b27_0_1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1" name="Google Shape;321;g2c99def7b27_0_159:notes"/>
          <p:cNvSpPr txBox="1"/>
          <p:nvPr>
            <p:ph idx="1" type="body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/>
              <a:t>Tieto komponenty vonkajšej vrstvy sú dôležité pre komunikáciu s externými zdrojmi a poskytujú adaptáciu na špecifické rozhrania a technológie, ktoré aplikácia využíva. To umožňuje oddeliť implementáciu týchto komponentov od hlavnej logiky aplikácie a uľahčuje výmenu a testovanie týchto závislostí.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/>
              <a:t>áto vrstevnatá architektúra poskytuje jasný oddelovať záujmy a závislosti, čo umožňuje jednoduchšiu údržbu, testovanie a škálovateľnosť aplikácie.</a:t>
            </a:r>
            <a:endParaRPr sz="1200"/>
          </a:p>
        </p:txBody>
      </p:sp>
      <p:sp>
        <p:nvSpPr>
          <p:cNvPr id="322" name="Google Shape;322;g2c99def7b27_0_159:notes"/>
          <p:cNvSpPr txBox="1"/>
          <p:nvPr/>
        </p:nvSpPr>
        <p:spPr>
          <a:xfrm>
            <a:off x="3884760" y="868536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c99def7b27_0_1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1" name="Google Shape;331;g2c99def7b27_0_175:notes"/>
          <p:cNvSpPr txBox="1"/>
          <p:nvPr>
            <p:ph idx="1" type="body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/>
              <a:t>Tieto komponenty vonkajšej vrstvy sú dôležité pre komunikáciu s externými zdrojmi a poskytujú adaptáciu na špecifické rozhrania a technológie, ktoré aplikácia využíva. To umožňuje oddeliť implementáciu týchto komponentov od hlavnej logiky aplikácie a uľahčuje výmenu a testovanie týchto závislostí.</a:t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2c99def7b27_0_175:notes"/>
          <p:cNvSpPr txBox="1"/>
          <p:nvPr/>
        </p:nvSpPr>
        <p:spPr>
          <a:xfrm>
            <a:off x="3884760" y="868536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/>
          <p:nvPr>
            <p:ph idx="1" type="body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2:notes"/>
          <p:cNvSpPr/>
          <p:nvPr>
            <p:ph idx="2" type="sldImg"/>
          </p:nvPr>
        </p:nvSpPr>
        <p:spPr>
          <a:xfrm>
            <a:off x="685800" y="1143000"/>
            <a:ext cx="5486400" cy="30859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c99def7b27_0_1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1" name="Google Shape;341;g2c99def7b27_0_188:notes"/>
          <p:cNvSpPr txBox="1"/>
          <p:nvPr>
            <p:ph idx="1" type="body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2c99def7b27_0_188:notes"/>
          <p:cNvSpPr txBox="1"/>
          <p:nvPr/>
        </p:nvSpPr>
        <p:spPr>
          <a:xfrm>
            <a:off x="3884760" y="868536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c99def7b27_0_2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1" name="Google Shape;351;g2c99def7b27_0_202:notes"/>
          <p:cNvSpPr txBox="1"/>
          <p:nvPr>
            <p:ph idx="1" type="body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2c99def7b27_0_202:notes"/>
          <p:cNvSpPr txBox="1"/>
          <p:nvPr/>
        </p:nvSpPr>
        <p:spPr>
          <a:xfrm>
            <a:off x="3884760" y="868536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c99def7b27_0_2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1" name="Google Shape;361;g2c99def7b27_0_212:notes"/>
          <p:cNvSpPr txBox="1"/>
          <p:nvPr>
            <p:ph idx="1" type="body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2c99def7b27_0_212:notes"/>
          <p:cNvSpPr txBox="1"/>
          <p:nvPr/>
        </p:nvSpPr>
        <p:spPr>
          <a:xfrm>
            <a:off x="3884760" y="868536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1" name="Google Shape;371;p44:notes"/>
          <p:cNvSpPr txBox="1"/>
          <p:nvPr>
            <p:ph idx="1" type="body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GB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Teraz je čas na vaše otázky. Nebojte sa opýtať čokoľvek, čo vám nie je jasné alebo čo by ste chceli vedieť viac. </a:t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44:notes"/>
          <p:cNvSpPr txBox="1"/>
          <p:nvPr/>
        </p:nvSpPr>
        <p:spPr>
          <a:xfrm>
            <a:off x="3884760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p3:notes"/>
          <p:cNvSpPr txBox="1"/>
          <p:nvPr>
            <p:ph idx="1" type="body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1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:notes"/>
          <p:cNvSpPr txBox="1"/>
          <p:nvPr/>
        </p:nvSpPr>
        <p:spPr>
          <a:xfrm>
            <a:off x="3884760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c14e5c6ec0_0_5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Google Shape;175;g2c14e5c6ec0_0_509:notes"/>
          <p:cNvSpPr txBox="1"/>
          <p:nvPr>
            <p:ph idx="1" type="body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6" name="Google Shape;176;g2c14e5c6ec0_0_509:notes"/>
          <p:cNvSpPr txBox="1"/>
          <p:nvPr/>
        </p:nvSpPr>
        <p:spPr>
          <a:xfrm>
            <a:off x="3884760" y="868536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Google Shape;185;p4:notes"/>
          <p:cNvSpPr txBox="1"/>
          <p:nvPr>
            <p:ph idx="1" type="body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chemeClr val="dk1"/>
                </a:solidFill>
              </a:rPr>
              <a:t>Význam REST API pre Android vývojárov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86" name="Google Shape;186;p4:notes"/>
          <p:cNvSpPr txBox="1"/>
          <p:nvPr/>
        </p:nvSpPr>
        <p:spPr>
          <a:xfrm>
            <a:off x="3884760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c99def7b27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Google Shape;195;g2c99def7b27_0_3:notes"/>
          <p:cNvSpPr txBox="1"/>
          <p:nvPr>
            <p:ph idx="1" type="body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b="1" lang="en-GB" sz="1300">
                <a:solidFill>
                  <a:schemeClr val="dk1"/>
                </a:solidFill>
              </a:rPr>
              <a:t>Factory Pattern je návrhový vzor, ktorý definuje rozhranie pre vytváranie objektov v určitej triede, ale umožňuje odložiť ich inštanciu na jej podtriedy.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6" name="Google Shape;196;g2c99def7b27_0_3:notes"/>
          <p:cNvSpPr txBox="1"/>
          <p:nvPr/>
        </p:nvSpPr>
        <p:spPr>
          <a:xfrm>
            <a:off x="3884760" y="868536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c99def7b27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Google Shape;208;g2c99def7b27_0_18:notes"/>
          <p:cNvSpPr txBox="1"/>
          <p:nvPr>
            <p:ph idx="1" type="body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b="1" lang="en-GB" sz="1300">
                <a:solidFill>
                  <a:schemeClr val="dk1"/>
                </a:solidFill>
              </a:rPr>
              <a:t>Teraz môžeme vytvoriť továreň (factory), ktorá bude mať metódu na vytvorenie inštancie podľa požiadavky: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09" name="Google Shape;209;g2c99def7b27_0_18:notes"/>
          <p:cNvSpPr txBox="1"/>
          <p:nvPr/>
        </p:nvSpPr>
        <p:spPr>
          <a:xfrm>
            <a:off x="3884760" y="868536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c99def7b27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g2c99def7b27_0_32:notes"/>
          <p:cNvSpPr txBox="1"/>
          <p:nvPr>
            <p:ph idx="1" type="body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b="1" lang="en-GB" sz="1300">
                <a:solidFill>
                  <a:schemeClr val="dk1"/>
                </a:solidFill>
              </a:rPr>
              <a:t>Factory Pattern je užitočný pre situácie, keď máme hierarchiu objektov s rôznymi typmi a chceme oddeliť proces vytvárania objektov od kódu, ktorý ich používa. Použitie Factory Patternu nám pomáha vytvárať čistší a lepšie organizovaný kód.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20" name="Google Shape;220;g2c99def7b27_0_32:notes"/>
          <p:cNvSpPr txBox="1"/>
          <p:nvPr/>
        </p:nvSpPr>
        <p:spPr>
          <a:xfrm>
            <a:off x="3884760" y="868536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c99def7b27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Google Shape;229;g2c99def7b27_0_45:notes"/>
          <p:cNvSpPr txBox="1"/>
          <p:nvPr>
            <p:ph idx="1" type="body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30" name="Google Shape;230;g2c99def7b27_0_45:notes"/>
          <p:cNvSpPr txBox="1"/>
          <p:nvPr/>
        </p:nvSpPr>
        <p:spPr>
          <a:xfrm>
            <a:off x="3884760" y="868536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8" name="Google Shape;18;p46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6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6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7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7"/>
          <p:cNvSpPr txBox="1"/>
          <p:nvPr>
            <p:ph idx="1" type="body"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7"/>
          <p:cNvSpPr txBox="1"/>
          <p:nvPr>
            <p:ph idx="2" type="body"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7"/>
          <p:cNvSpPr txBox="1"/>
          <p:nvPr>
            <p:ph idx="3" type="body"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8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8"/>
          <p:cNvSpPr txBox="1"/>
          <p:nvPr>
            <p:ph idx="1" type="body"/>
          </p:nvPr>
        </p:nvSpPr>
        <p:spPr>
          <a:xfrm>
            <a:off x="1523880" y="3602160"/>
            <a:ext cx="91440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8"/>
          <p:cNvSpPr txBox="1"/>
          <p:nvPr>
            <p:ph idx="2" type="body"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9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9"/>
          <p:cNvSpPr txBox="1"/>
          <p:nvPr>
            <p:ph idx="1" type="body"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9"/>
          <p:cNvSpPr txBox="1"/>
          <p:nvPr>
            <p:ph idx="2" type="body"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9"/>
          <p:cNvSpPr txBox="1"/>
          <p:nvPr>
            <p:ph idx="3" type="body"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9"/>
          <p:cNvSpPr txBox="1"/>
          <p:nvPr>
            <p:ph idx="4" type="body"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0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0"/>
          <p:cNvSpPr txBox="1"/>
          <p:nvPr>
            <p:ph idx="1" type="body"/>
          </p:nvPr>
        </p:nvSpPr>
        <p:spPr>
          <a:xfrm>
            <a:off x="1523880" y="360216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0"/>
          <p:cNvSpPr txBox="1"/>
          <p:nvPr>
            <p:ph idx="2" type="body"/>
          </p:nvPr>
        </p:nvSpPr>
        <p:spPr>
          <a:xfrm>
            <a:off x="4615560" y="360216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0"/>
          <p:cNvSpPr txBox="1"/>
          <p:nvPr>
            <p:ph idx="3" type="body"/>
          </p:nvPr>
        </p:nvSpPr>
        <p:spPr>
          <a:xfrm>
            <a:off x="7707240" y="360216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0"/>
          <p:cNvSpPr txBox="1"/>
          <p:nvPr>
            <p:ph idx="4" type="body"/>
          </p:nvPr>
        </p:nvSpPr>
        <p:spPr>
          <a:xfrm>
            <a:off x="1523880" y="446688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0"/>
          <p:cNvSpPr txBox="1"/>
          <p:nvPr>
            <p:ph idx="5" type="body"/>
          </p:nvPr>
        </p:nvSpPr>
        <p:spPr>
          <a:xfrm>
            <a:off x="4615560" y="446688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60"/>
          <p:cNvSpPr txBox="1"/>
          <p:nvPr>
            <p:ph idx="6" type="body"/>
          </p:nvPr>
        </p:nvSpPr>
        <p:spPr>
          <a:xfrm>
            <a:off x="7707240" y="446688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8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8"/>
          <p:cNvSpPr txBox="1"/>
          <p:nvPr>
            <p:ph idx="1" type="body"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8"/>
          <p:cNvSpPr txBox="1"/>
          <p:nvPr>
            <p:ph idx="2" type="body"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8"/>
          <p:cNvSpPr txBox="1"/>
          <p:nvPr>
            <p:ph idx="3" type="body"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8"/>
          <p:cNvSpPr txBox="1"/>
          <p:nvPr>
            <p:ph idx="4" type="body"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2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2"/>
          <p:cNvSpPr txBox="1"/>
          <p:nvPr>
            <p:ph idx="1" type="subTitle"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3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63"/>
          <p:cNvSpPr txBox="1"/>
          <p:nvPr>
            <p:ph idx="1" type="body"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4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64"/>
          <p:cNvSpPr txBox="1"/>
          <p:nvPr>
            <p:ph idx="1" type="body"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4"/>
          <p:cNvSpPr txBox="1"/>
          <p:nvPr>
            <p:ph idx="2" type="body"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5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6"/>
          <p:cNvSpPr txBox="1"/>
          <p:nvPr>
            <p:ph idx="1" type="subTitle"/>
          </p:nvPr>
        </p:nvSpPr>
        <p:spPr>
          <a:xfrm>
            <a:off x="1523880" y="1122480"/>
            <a:ext cx="9144000" cy="11068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7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67"/>
          <p:cNvSpPr txBox="1"/>
          <p:nvPr>
            <p:ph idx="1" type="body"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67"/>
          <p:cNvSpPr txBox="1"/>
          <p:nvPr>
            <p:ph idx="2" type="body"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67"/>
          <p:cNvSpPr txBox="1"/>
          <p:nvPr>
            <p:ph idx="3" type="body"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8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8"/>
          <p:cNvSpPr txBox="1"/>
          <p:nvPr>
            <p:ph idx="1" type="body"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68"/>
          <p:cNvSpPr txBox="1"/>
          <p:nvPr>
            <p:ph idx="2" type="body"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68"/>
          <p:cNvSpPr txBox="1"/>
          <p:nvPr>
            <p:ph idx="3" type="body"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9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69"/>
          <p:cNvSpPr txBox="1"/>
          <p:nvPr>
            <p:ph idx="1" type="body"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69"/>
          <p:cNvSpPr txBox="1"/>
          <p:nvPr>
            <p:ph idx="2" type="body"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9"/>
          <p:cNvSpPr txBox="1"/>
          <p:nvPr>
            <p:ph idx="3" type="body"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0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70"/>
          <p:cNvSpPr txBox="1"/>
          <p:nvPr>
            <p:ph idx="1" type="body"/>
          </p:nvPr>
        </p:nvSpPr>
        <p:spPr>
          <a:xfrm>
            <a:off x="1523880" y="3602160"/>
            <a:ext cx="91440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70"/>
          <p:cNvSpPr txBox="1"/>
          <p:nvPr>
            <p:ph idx="2" type="body"/>
          </p:nvPr>
        </p:nvSpPr>
        <p:spPr>
          <a:xfrm>
            <a:off x="1523880" y="4466880"/>
            <a:ext cx="91440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1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71"/>
          <p:cNvSpPr txBox="1"/>
          <p:nvPr>
            <p:ph idx="1" type="body"/>
          </p:nvPr>
        </p:nvSpPr>
        <p:spPr>
          <a:xfrm>
            <a:off x="1523880" y="360216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71"/>
          <p:cNvSpPr txBox="1"/>
          <p:nvPr>
            <p:ph idx="2" type="body"/>
          </p:nvPr>
        </p:nvSpPr>
        <p:spPr>
          <a:xfrm>
            <a:off x="4615560" y="360216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71"/>
          <p:cNvSpPr txBox="1"/>
          <p:nvPr>
            <p:ph idx="3" type="body"/>
          </p:nvPr>
        </p:nvSpPr>
        <p:spPr>
          <a:xfrm>
            <a:off x="7707240" y="360216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71"/>
          <p:cNvSpPr txBox="1"/>
          <p:nvPr>
            <p:ph idx="4" type="body"/>
          </p:nvPr>
        </p:nvSpPr>
        <p:spPr>
          <a:xfrm>
            <a:off x="1523880" y="446688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71"/>
          <p:cNvSpPr txBox="1"/>
          <p:nvPr>
            <p:ph idx="5" type="body"/>
          </p:nvPr>
        </p:nvSpPr>
        <p:spPr>
          <a:xfrm>
            <a:off x="4615560" y="446688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71"/>
          <p:cNvSpPr txBox="1"/>
          <p:nvPr>
            <p:ph idx="6" type="body"/>
          </p:nvPr>
        </p:nvSpPr>
        <p:spPr>
          <a:xfrm>
            <a:off x="7707240" y="4466880"/>
            <a:ext cx="294408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0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subTitle"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1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1"/>
          <p:cNvSpPr txBox="1"/>
          <p:nvPr>
            <p:ph idx="1" type="body"/>
          </p:nvPr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2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2"/>
          <p:cNvSpPr txBox="1"/>
          <p:nvPr>
            <p:ph idx="1" type="body"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2"/>
          <p:cNvSpPr txBox="1"/>
          <p:nvPr>
            <p:ph idx="2" type="body"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3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4"/>
          <p:cNvSpPr txBox="1"/>
          <p:nvPr>
            <p:ph idx="1" type="subTitle"/>
          </p:nvPr>
        </p:nvSpPr>
        <p:spPr>
          <a:xfrm>
            <a:off x="1523880" y="1122480"/>
            <a:ext cx="9144000" cy="11068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5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5"/>
          <p:cNvSpPr txBox="1"/>
          <p:nvPr>
            <p:ph idx="1" type="body"/>
          </p:nvPr>
        </p:nvSpPr>
        <p:spPr>
          <a:xfrm>
            <a:off x="152388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5"/>
          <p:cNvSpPr txBox="1"/>
          <p:nvPr>
            <p:ph idx="2" type="body"/>
          </p:nvPr>
        </p:nvSpPr>
        <p:spPr>
          <a:xfrm>
            <a:off x="6209640" y="3602160"/>
            <a:ext cx="44622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5"/>
          <p:cNvSpPr txBox="1"/>
          <p:nvPr>
            <p:ph idx="3" type="body"/>
          </p:nvPr>
        </p:nvSpPr>
        <p:spPr>
          <a:xfrm>
            <a:off x="1523880" y="446688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6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6"/>
          <p:cNvSpPr txBox="1"/>
          <p:nvPr>
            <p:ph idx="1" type="body"/>
          </p:nvPr>
        </p:nvSpPr>
        <p:spPr>
          <a:xfrm>
            <a:off x="1523880" y="3602160"/>
            <a:ext cx="4462200" cy="165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6"/>
          <p:cNvSpPr txBox="1"/>
          <p:nvPr>
            <p:ph idx="2" type="body"/>
          </p:nvPr>
        </p:nvSpPr>
        <p:spPr>
          <a:xfrm>
            <a:off x="6209640" y="360216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6"/>
          <p:cNvSpPr txBox="1"/>
          <p:nvPr>
            <p:ph idx="3" type="body"/>
          </p:nvPr>
        </p:nvSpPr>
        <p:spPr>
          <a:xfrm>
            <a:off x="6209640" y="4466880"/>
            <a:ext cx="4462200" cy="7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5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5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5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45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7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47"/>
          <p:cNvSpPr txBox="1"/>
          <p:nvPr>
            <p:ph idx="2" type="title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47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47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47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47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"/>
          <p:cNvPicPr preferRelativeResize="0"/>
          <p:nvPr/>
        </p:nvPicPr>
        <p:blipFill rotWithShape="1">
          <a:blip r:embed="rId3">
            <a:alphaModFix amt="30000"/>
          </a:blip>
          <a:srcRect b="0" l="0" r="-1" t="5833"/>
          <a:stretch/>
        </p:blipFill>
        <p:spPr>
          <a:xfrm>
            <a:off x="0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"/>
          <p:cNvSpPr txBox="1"/>
          <p:nvPr>
            <p:ph type="ctrTitle"/>
          </p:nvPr>
        </p:nvSpPr>
        <p:spPr>
          <a:xfrm>
            <a:off x="1444186" y="3748698"/>
            <a:ext cx="10559845" cy="2288382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>
                <a:solidFill>
                  <a:srgbClr val="23BF6A"/>
                </a:solidFill>
                <a:latin typeface="Arial"/>
                <a:ea typeface="Arial"/>
                <a:cs typeface="Arial"/>
                <a:sym typeface="Arial"/>
              </a:rPr>
              <a:t>PV256 </a:t>
            </a:r>
            <a:br>
              <a:rPr b="1" lang="en-GB">
                <a:solidFill>
                  <a:srgbClr val="23BF6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GB">
                <a:solidFill>
                  <a:srgbClr val="23BF6A"/>
                </a:solidFill>
                <a:latin typeface="Arial"/>
                <a:ea typeface="Arial"/>
                <a:cs typeface="Arial"/>
                <a:sym typeface="Arial"/>
              </a:rPr>
              <a:t>VÝVOJ NA ANDROID</a:t>
            </a:r>
            <a:endParaRPr/>
          </a:p>
        </p:txBody>
      </p:sp>
      <p:sp>
        <p:nvSpPr>
          <p:cNvPr id="130" name="Google Shape;130;p1"/>
          <p:cNvSpPr txBox="1"/>
          <p:nvPr>
            <p:ph idx="1" type="subTitle"/>
          </p:nvPr>
        </p:nvSpPr>
        <p:spPr>
          <a:xfrm>
            <a:off x="664409" y="5482936"/>
            <a:ext cx="8323033" cy="71147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3200">
                <a:solidFill>
                  <a:srgbClr val="106034"/>
                </a:solidFill>
                <a:latin typeface="Arial"/>
                <a:ea typeface="Arial"/>
                <a:cs typeface="Arial"/>
                <a:sym typeface="Arial"/>
              </a:rPr>
              <a:t>Ing. Štefan Krajanec </a:t>
            </a:r>
            <a:endParaRPr b="1" sz="4000">
              <a:solidFill>
                <a:srgbClr val="1060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Google Shape;131;p1"/>
          <p:cNvGrpSpPr/>
          <p:nvPr/>
        </p:nvGrpSpPr>
        <p:grpSpPr>
          <a:xfrm rot="-7384931">
            <a:off x="2455838" y="366453"/>
            <a:ext cx="4036590" cy="3767588"/>
            <a:chOff x="855292" y="912203"/>
            <a:chExt cx="4036590" cy="3767588"/>
          </a:xfrm>
        </p:grpSpPr>
        <p:sp>
          <p:nvSpPr>
            <p:cNvPr id="132" name="Google Shape;132;p1"/>
            <p:cNvSpPr/>
            <p:nvPr/>
          </p:nvSpPr>
          <p:spPr>
            <a:xfrm rot="-6597333">
              <a:off x="2964746" y="4011040"/>
              <a:ext cx="586303" cy="586303"/>
            </a:xfrm>
            <a:prstGeom prst="ellipse">
              <a:avLst/>
            </a:prstGeom>
            <a:solidFill>
              <a:srgbClr val="80E8AF">
                <a:alpha val="6784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 rot="-6599386">
              <a:off x="917321" y="1642633"/>
              <a:ext cx="440541" cy="440541"/>
            </a:xfrm>
            <a:prstGeom prst="ellipse">
              <a:avLst/>
            </a:prstGeom>
            <a:solidFill>
              <a:srgbClr val="80E8AF">
                <a:alpha val="6784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 rot="-6598839">
              <a:off x="1794714" y="2725960"/>
              <a:ext cx="1199287" cy="1199287"/>
            </a:xfrm>
            <a:prstGeom prst="ellipse">
              <a:avLst/>
            </a:prstGeom>
            <a:solidFill>
              <a:srgbClr val="80E8AF">
                <a:alpha val="6784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 rot="-6598620">
              <a:off x="2973641" y="1148863"/>
              <a:ext cx="1681581" cy="1681581"/>
            </a:xfrm>
            <a:prstGeom prst="ellipse">
              <a:avLst/>
            </a:prstGeom>
            <a:solidFill>
              <a:srgbClr val="80E8AF">
                <a:alpha val="6784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 rot="-6597866">
              <a:off x="1616544" y="2026417"/>
              <a:ext cx="629106" cy="629106"/>
            </a:xfrm>
            <a:prstGeom prst="ellipse">
              <a:avLst/>
            </a:prstGeom>
            <a:solidFill>
              <a:srgbClr val="80E8AF">
                <a:alpha val="6784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 rot="-6597701">
              <a:off x="1866350" y="1348918"/>
              <a:ext cx="274172" cy="274172"/>
            </a:xfrm>
            <a:prstGeom prst="ellipse">
              <a:avLst/>
            </a:prstGeom>
            <a:solidFill>
              <a:srgbClr val="80E8AF">
                <a:alpha val="6784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1"/>
          <p:cNvSpPr txBox="1"/>
          <p:nvPr/>
        </p:nvSpPr>
        <p:spPr>
          <a:xfrm>
            <a:off x="6393143" y="5585606"/>
            <a:ext cx="6174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106034"/>
                </a:solidFill>
                <a:latin typeface="Arial"/>
                <a:ea typeface="Arial"/>
                <a:cs typeface="Arial"/>
                <a:sym typeface="Arial"/>
              </a:rPr>
              <a:t>6. prednáška – 2.4.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1"/>
          <p:cNvGrpSpPr/>
          <p:nvPr/>
        </p:nvGrpSpPr>
        <p:grpSpPr>
          <a:xfrm rot="-9371567">
            <a:off x="444699" y="350264"/>
            <a:ext cx="3231740" cy="3561728"/>
            <a:chOff x="1060775" y="1292150"/>
            <a:chExt cx="3231740" cy="3561728"/>
          </a:xfrm>
        </p:grpSpPr>
        <p:sp>
          <p:nvSpPr>
            <p:cNvPr id="140" name="Google Shape;140;p1"/>
            <p:cNvSpPr/>
            <p:nvPr/>
          </p:nvSpPr>
          <p:spPr>
            <a:xfrm rot="-6597333">
              <a:off x="2895551" y="4185127"/>
              <a:ext cx="586303" cy="586303"/>
            </a:xfrm>
            <a:prstGeom prst="ellipse">
              <a:avLst/>
            </a:prstGeom>
            <a:solidFill>
              <a:srgbClr val="80E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 rot="-6599386">
              <a:off x="1122804" y="1937620"/>
              <a:ext cx="440541" cy="440541"/>
            </a:xfrm>
            <a:prstGeom prst="ellipse">
              <a:avLst/>
            </a:prstGeom>
            <a:solidFill>
              <a:srgbClr val="80E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 rot="-6598839">
              <a:off x="1486366" y="2582084"/>
              <a:ext cx="1199287" cy="1199287"/>
            </a:xfrm>
            <a:prstGeom prst="ellipse">
              <a:avLst/>
            </a:prstGeom>
            <a:solidFill>
              <a:srgbClr val="23BF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 rot="-6598620">
              <a:off x="2909709" y="1485015"/>
              <a:ext cx="1235893" cy="1178387"/>
            </a:xfrm>
            <a:prstGeom prst="ellipse">
              <a:avLst/>
            </a:prstGeom>
            <a:gradFill>
              <a:gsLst>
                <a:gs pos="0">
                  <a:srgbClr val="3DDC84"/>
                </a:gs>
                <a:gs pos="20000">
                  <a:srgbClr val="80E8AF"/>
                </a:gs>
                <a:gs pos="65000">
                  <a:srgbClr val="3DDC84"/>
                </a:gs>
                <a:gs pos="100000">
                  <a:srgbClr val="23BF6A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  <a:effectLst>
              <a:outerShdw blurRad="50800" sx="98000" rotWithShape="0" algn="ctr" dir="5400000" dist="50800" sy="98000">
                <a:schemeClr val="lt1">
                  <a:alpha val="4078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 rot="-6597866">
              <a:off x="1260554" y="2443316"/>
              <a:ext cx="629106" cy="629106"/>
            </a:xfrm>
            <a:prstGeom prst="ellipse">
              <a:avLst/>
            </a:prstGeom>
            <a:solidFill>
              <a:srgbClr val="23BF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 rot="-6597701">
              <a:off x="1866350" y="1348918"/>
              <a:ext cx="274172" cy="274172"/>
            </a:xfrm>
            <a:prstGeom prst="ellipse">
              <a:avLst/>
            </a:prstGeom>
            <a:solidFill>
              <a:srgbClr val="80E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1"/>
          <p:cNvSpPr/>
          <p:nvPr/>
        </p:nvSpPr>
        <p:spPr>
          <a:xfrm rot="-9371567">
            <a:off x="781543" y="842800"/>
            <a:ext cx="1423800" cy="1423800"/>
          </a:xfrm>
          <a:prstGeom prst="ellipse">
            <a:avLst/>
          </a:prstGeom>
          <a:gradFill>
            <a:gsLst>
              <a:gs pos="0">
                <a:srgbClr val="3DDC84"/>
              </a:gs>
              <a:gs pos="20000">
                <a:srgbClr val="80E8AF"/>
              </a:gs>
              <a:gs pos="65000">
                <a:srgbClr val="3DDC84"/>
              </a:gs>
              <a:gs pos="100000">
                <a:srgbClr val="23BF6A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63500" sx="113000" rotWithShape="0" algn="ctr" sy="113000">
              <a:schemeClr val="lt1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47" name="Google Shape;147;p1"/>
          <p:cNvSpPr/>
          <p:nvPr/>
        </p:nvSpPr>
        <p:spPr>
          <a:xfrm rot="-9371567">
            <a:off x="1478874" y="2230999"/>
            <a:ext cx="1157711" cy="1114061"/>
          </a:xfrm>
          <a:prstGeom prst="ellipse">
            <a:avLst/>
          </a:prstGeom>
          <a:gradFill>
            <a:gsLst>
              <a:gs pos="0">
                <a:srgbClr val="3DDC84"/>
              </a:gs>
              <a:gs pos="20000">
                <a:srgbClr val="80E8AF"/>
              </a:gs>
              <a:gs pos="65000">
                <a:srgbClr val="3DDC84"/>
              </a:gs>
              <a:gs pos="100000">
                <a:srgbClr val="23BF6A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190500" rotWithShape="0" algn="bl" dir="18900000" dist="38100">
              <a:schemeClr val="lt1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48" name="Google Shape;148;p1"/>
          <p:cNvSpPr/>
          <p:nvPr/>
        </p:nvSpPr>
        <p:spPr>
          <a:xfrm rot="4061761">
            <a:off x="4176388" y="1064917"/>
            <a:ext cx="1030262" cy="1030262"/>
          </a:xfrm>
          <a:prstGeom prst="ellipse">
            <a:avLst/>
          </a:prstGeom>
          <a:gradFill>
            <a:gsLst>
              <a:gs pos="0">
                <a:srgbClr val="3DDC84"/>
              </a:gs>
              <a:gs pos="20000">
                <a:srgbClr val="80E8AF"/>
              </a:gs>
              <a:gs pos="65000">
                <a:srgbClr val="3DDC84"/>
              </a:gs>
              <a:gs pos="100000">
                <a:srgbClr val="23BF6A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228600" rotWithShape="0" algn="tl" dir="5400000" dist="50800">
              <a:schemeClr val="lt1">
                <a:alpha val="52549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49" name="Google Shape;149;p1"/>
          <p:cNvSpPr/>
          <p:nvPr/>
        </p:nvSpPr>
        <p:spPr>
          <a:xfrm rot="-6599386">
            <a:off x="1968939" y="1189413"/>
            <a:ext cx="440541" cy="440541"/>
          </a:xfrm>
          <a:prstGeom prst="ellipse">
            <a:avLst/>
          </a:prstGeom>
          <a:solidFill>
            <a:srgbClr val="A7EF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"/>
          <p:cNvSpPr/>
          <p:nvPr/>
        </p:nvSpPr>
        <p:spPr>
          <a:xfrm rot="9430669">
            <a:off x="1990313" y="979104"/>
            <a:ext cx="2440200" cy="2440200"/>
          </a:xfrm>
          <a:prstGeom prst="ellipse">
            <a:avLst/>
          </a:prstGeom>
          <a:gradFill>
            <a:gsLst>
              <a:gs pos="0">
                <a:srgbClr val="3DDC84"/>
              </a:gs>
              <a:gs pos="20000">
                <a:srgbClr val="80E8AF"/>
              </a:gs>
              <a:gs pos="65000">
                <a:srgbClr val="3DDC84"/>
              </a:gs>
              <a:gs pos="100000">
                <a:srgbClr val="23BF6A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228600" sx="80000" rotWithShape="0" algn="tl" dir="5400000" dist="50800" sy="80000">
              <a:schemeClr val="lt1">
                <a:alpha val="52549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c7c1ffe2d3_0_165"/>
          <p:cNvSpPr/>
          <p:nvPr/>
        </p:nvSpPr>
        <p:spPr>
          <a:xfrm>
            <a:off x="-1296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História a vývoj Androidus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g2c7c1ffe2d3_0_165"/>
          <p:cNvPicPr preferRelativeResize="0"/>
          <p:nvPr/>
        </p:nvPicPr>
        <p:blipFill rotWithShape="1">
          <a:blip r:embed="rId3">
            <a:alphaModFix amt="30000"/>
          </a:blip>
          <a:srcRect b="0" l="0" r="0" t="5829"/>
          <a:stretch/>
        </p:blipFill>
        <p:spPr>
          <a:xfrm>
            <a:off x="0" y="1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2c7c1ffe2d3_0_165"/>
          <p:cNvSpPr/>
          <p:nvPr/>
        </p:nvSpPr>
        <p:spPr>
          <a:xfrm flipH="1" rot="-5400000">
            <a:off x="5235291" y="-5235290"/>
            <a:ext cx="1719738" cy="12192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DC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2c7c1ffe2d3_0_165"/>
          <p:cNvSpPr txBox="1"/>
          <p:nvPr/>
        </p:nvSpPr>
        <p:spPr>
          <a:xfrm>
            <a:off x="647280" y="296820"/>
            <a:ext cx="9718200" cy="15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4800">
                <a:solidFill>
                  <a:srgbClr val="0E522D"/>
                </a:solidFill>
              </a:rPr>
              <a:t>Singleton</a:t>
            </a:r>
            <a:endParaRPr b="0" i="0" sz="4800" u="none" cap="none" strike="noStrike">
              <a:solidFill>
                <a:srgbClr val="0E5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2c7c1ffe2d3_0_165"/>
          <p:cNvSpPr txBox="1"/>
          <p:nvPr/>
        </p:nvSpPr>
        <p:spPr>
          <a:xfrm>
            <a:off x="205725" y="2123975"/>
            <a:ext cx="11684100" cy="43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GB" sz="2500"/>
              <a:t>zabezpečuje, že existuje iba jedna inštancia triedy v celom programovom prostredí, a poskytuje spôsob prístupu k tejto inštancii z ľubovoľného bodu programu.</a:t>
            </a:r>
            <a:endParaRPr sz="2500"/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GB" sz="2500"/>
              <a:t>Umožňuje zdieľanie jedinečných zdrojov (napr. databázového pripojenia, manažérov zdieľaných preferencií) a minimalizuje pamäťové a výpočtové náklady.</a:t>
            </a:r>
            <a:endParaRPr sz="2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c99def7b27_0_76"/>
          <p:cNvSpPr/>
          <p:nvPr/>
        </p:nvSpPr>
        <p:spPr>
          <a:xfrm>
            <a:off x="-1296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História a vývoj Androidus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g2c99def7b27_0_76"/>
          <p:cNvPicPr preferRelativeResize="0"/>
          <p:nvPr/>
        </p:nvPicPr>
        <p:blipFill rotWithShape="1">
          <a:blip r:embed="rId3">
            <a:alphaModFix amt="30000"/>
          </a:blip>
          <a:srcRect b="0" l="0" r="0" t="5829"/>
          <a:stretch/>
        </p:blipFill>
        <p:spPr>
          <a:xfrm>
            <a:off x="0" y="1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2c99def7b27_0_76"/>
          <p:cNvSpPr/>
          <p:nvPr/>
        </p:nvSpPr>
        <p:spPr>
          <a:xfrm flipH="1" rot="-5400000">
            <a:off x="5235291" y="-5235290"/>
            <a:ext cx="1719738" cy="12192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DC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2c99def7b27_0_76"/>
          <p:cNvSpPr txBox="1"/>
          <p:nvPr/>
        </p:nvSpPr>
        <p:spPr>
          <a:xfrm>
            <a:off x="647280" y="296820"/>
            <a:ext cx="9718200" cy="15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4800">
                <a:solidFill>
                  <a:srgbClr val="0E522D"/>
                </a:solidFill>
              </a:rPr>
              <a:t>Singleton</a:t>
            </a:r>
            <a:endParaRPr b="0" i="0" sz="4800" u="none" cap="none" strike="noStrike">
              <a:solidFill>
                <a:srgbClr val="0E5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g2c99def7b27_0_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00" y="1720650"/>
            <a:ext cx="3335350" cy="31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2c99def7b27_0_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6000" y="1720650"/>
            <a:ext cx="5294875" cy="48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c99def7b27_0_88"/>
          <p:cNvSpPr/>
          <p:nvPr/>
        </p:nvSpPr>
        <p:spPr>
          <a:xfrm>
            <a:off x="-1296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História a vývoj Androidus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g2c99def7b27_0_88"/>
          <p:cNvPicPr preferRelativeResize="0"/>
          <p:nvPr/>
        </p:nvPicPr>
        <p:blipFill rotWithShape="1">
          <a:blip r:embed="rId3">
            <a:alphaModFix amt="30000"/>
          </a:blip>
          <a:srcRect b="0" l="0" r="0" t="5829"/>
          <a:stretch/>
        </p:blipFill>
        <p:spPr>
          <a:xfrm>
            <a:off x="0" y="1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2c99def7b27_0_88"/>
          <p:cNvSpPr/>
          <p:nvPr/>
        </p:nvSpPr>
        <p:spPr>
          <a:xfrm flipH="1" rot="-5400000">
            <a:off x="5235291" y="-5235290"/>
            <a:ext cx="1719738" cy="12192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DC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2c99def7b27_0_88"/>
          <p:cNvSpPr txBox="1"/>
          <p:nvPr/>
        </p:nvSpPr>
        <p:spPr>
          <a:xfrm>
            <a:off x="647280" y="296820"/>
            <a:ext cx="9718200" cy="15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4800">
                <a:solidFill>
                  <a:srgbClr val="0E522D"/>
                </a:solidFill>
              </a:rPr>
              <a:t>Singleton</a:t>
            </a:r>
            <a:endParaRPr b="0" i="0" sz="4800" u="none" cap="none" strike="noStrike">
              <a:solidFill>
                <a:srgbClr val="0E5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2c99def7b27_0_88"/>
          <p:cNvSpPr txBox="1"/>
          <p:nvPr/>
        </p:nvSpPr>
        <p:spPr>
          <a:xfrm>
            <a:off x="205725" y="2123975"/>
            <a:ext cx="11684100" cy="43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</a:rPr>
              <a:t>Výhody: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GB" sz="1800">
                <a:solidFill>
                  <a:schemeClr val="dk1"/>
                </a:solidFill>
              </a:rPr>
              <a:t>Jedinečná inštancia</a:t>
            </a:r>
            <a:r>
              <a:rPr lang="en-GB" sz="1800">
                <a:solidFill>
                  <a:schemeClr val="dk1"/>
                </a:solidFill>
              </a:rPr>
              <a:t>: Singleton Pattern zabezpečuje, že existuje iba jedna inštancia triedy v celom programe.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GB" sz="1800">
                <a:solidFill>
                  <a:schemeClr val="dk1"/>
                </a:solidFill>
              </a:rPr>
              <a:t>Globálny prístup k objektu</a:t>
            </a:r>
            <a:r>
              <a:rPr lang="en-GB" sz="1800">
                <a:solidFill>
                  <a:schemeClr val="dk1"/>
                </a:solidFill>
              </a:rPr>
              <a:t>: Umožňuje jednoduchý prístup k jedinečnej inštancii z ľubovoľného miesta v kóde.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GB" sz="1800">
                <a:solidFill>
                  <a:schemeClr val="dk1"/>
                </a:solidFill>
              </a:rPr>
              <a:t>Lazy inicializácia</a:t>
            </a:r>
            <a:r>
              <a:rPr lang="en-GB" sz="1800">
                <a:solidFill>
                  <a:schemeClr val="dk1"/>
                </a:solidFill>
              </a:rPr>
              <a:t>: Inštancia sa inicializuje až vtedy, keď je potrebná, čo môže znižovať zaťaženie pamäte.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</a:rPr>
              <a:t>Nevýhody: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GB" sz="1800">
                <a:solidFill>
                  <a:schemeClr val="dk1"/>
                </a:solidFill>
              </a:rPr>
              <a:t>Statické závislosti</a:t>
            </a:r>
            <a:r>
              <a:rPr lang="en-GB" sz="1800">
                <a:solidFill>
                  <a:schemeClr val="dk1"/>
                </a:solidFill>
              </a:rPr>
              <a:t>: Použitie Singleton Patternu môže viesť k statickým závislostiam, čo môže komplikovať testovanie a údržbu kódu.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GB" sz="1800">
                <a:solidFill>
                  <a:schemeClr val="dk1"/>
                </a:solidFill>
              </a:rPr>
              <a:t>Skryté závislosti</a:t>
            </a:r>
            <a:r>
              <a:rPr lang="en-GB" sz="1800">
                <a:solidFill>
                  <a:schemeClr val="dk1"/>
                </a:solidFill>
              </a:rPr>
              <a:t>: Použitie Singleton Patternu môže skrývať závislosti medzi triedami, čo môže byť nežiaduce vo väčších aplikáciách.</a:t>
            </a:r>
            <a:endParaRPr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c99def7b27_0_98"/>
          <p:cNvSpPr/>
          <p:nvPr/>
        </p:nvSpPr>
        <p:spPr>
          <a:xfrm>
            <a:off x="-1296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História a vývoj Androidus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g2c99def7b27_0_98"/>
          <p:cNvPicPr preferRelativeResize="0"/>
          <p:nvPr/>
        </p:nvPicPr>
        <p:blipFill rotWithShape="1">
          <a:blip r:embed="rId3">
            <a:alphaModFix amt="30000"/>
          </a:blip>
          <a:srcRect b="0" l="0" r="0" t="5829"/>
          <a:stretch/>
        </p:blipFill>
        <p:spPr>
          <a:xfrm>
            <a:off x="0" y="1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2c99def7b27_0_98"/>
          <p:cNvSpPr/>
          <p:nvPr/>
        </p:nvSpPr>
        <p:spPr>
          <a:xfrm flipH="1" rot="-5400000">
            <a:off x="5235291" y="-5235290"/>
            <a:ext cx="1719738" cy="12192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DC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2c99def7b27_0_98"/>
          <p:cNvSpPr txBox="1"/>
          <p:nvPr/>
        </p:nvSpPr>
        <p:spPr>
          <a:xfrm>
            <a:off x="647280" y="296820"/>
            <a:ext cx="9718200" cy="15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4800">
                <a:solidFill>
                  <a:srgbClr val="0E522D"/>
                </a:solidFill>
              </a:rPr>
              <a:t>Singleton</a:t>
            </a:r>
            <a:endParaRPr b="0" i="0" sz="4800" u="none" cap="none" strike="noStrike">
              <a:solidFill>
                <a:srgbClr val="0E5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2c99def7b27_0_98"/>
          <p:cNvSpPr txBox="1"/>
          <p:nvPr/>
        </p:nvSpPr>
        <p:spPr>
          <a:xfrm>
            <a:off x="205725" y="2123975"/>
            <a:ext cx="4915800" cy="43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i="1" lang="en-GB" sz="1800">
                <a:solidFill>
                  <a:srgbClr val="871094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database </a:t>
            </a:r>
            <a:r>
              <a:rPr lang="en-GB" sz="180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AppDatabase</a:t>
            </a:r>
            <a:r>
              <a:rPr lang="en-GB" sz="180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.getInstance(context)</a:t>
            </a:r>
            <a:endParaRPr sz="180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i="1" lang="en-GB" sz="1800">
                <a:solidFill>
                  <a:srgbClr val="871094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userDao </a:t>
            </a:r>
            <a:r>
              <a:rPr lang="en-GB" sz="180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i="1" lang="en-GB" sz="1800">
                <a:solidFill>
                  <a:srgbClr val="871094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database</a:t>
            </a:r>
            <a:r>
              <a:rPr lang="en-GB" sz="180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.userDao()</a:t>
            </a:r>
            <a:endParaRPr sz="180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0033B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i="1" lang="en-GB" sz="1800">
                <a:solidFill>
                  <a:srgbClr val="871094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users </a:t>
            </a:r>
            <a:r>
              <a:rPr lang="en-GB" sz="180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i="1" lang="en-GB" sz="1800">
                <a:solidFill>
                  <a:srgbClr val="871094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userDao</a:t>
            </a:r>
            <a:r>
              <a:rPr lang="en-GB" sz="1800">
                <a:solidFill>
                  <a:srgbClr val="08080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.getAll()</a:t>
            </a:r>
            <a:endParaRPr sz="1800">
              <a:solidFill>
                <a:srgbClr val="08080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78" name="Google Shape;278;g2c99def7b27_0_98"/>
          <p:cNvSpPr txBox="1"/>
          <p:nvPr/>
        </p:nvSpPr>
        <p:spPr>
          <a:xfrm>
            <a:off x="5457175" y="1935900"/>
            <a:ext cx="6117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val database1 = AppDatabase.getInstance(context)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database1.userDao().insert(User(1, "John"))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val database2 = AppDatabase.getInstance(context)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val users = database2.userDao().getAll()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println(users) // Vypíše: [User(id=1, name=John)]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c99def7b27_0_113"/>
          <p:cNvSpPr/>
          <p:nvPr/>
        </p:nvSpPr>
        <p:spPr>
          <a:xfrm>
            <a:off x="-1296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História a vývoj Androidus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g2c99def7b27_0_113"/>
          <p:cNvPicPr preferRelativeResize="0"/>
          <p:nvPr/>
        </p:nvPicPr>
        <p:blipFill rotWithShape="1">
          <a:blip r:embed="rId3">
            <a:alphaModFix amt="30000"/>
          </a:blip>
          <a:srcRect b="0" l="0" r="0" t="5829"/>
          <a:stretch/>
        </p:blipFill>
        <p:spPr>
          <a:xfrm>
            <a:off x="0" y="1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2c99def7b27_0_113"/>
          <p:cNvSpPr/>
          <p:nvPr/>
        </p:nvSpPr>
        <p:spPr>
          <a:xfrm flipH="1" rot="-5400000">
            <a:off x="5235291" y="-5235290"/>
            <a:ext cx="1719738" cy="12192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DC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2c99def7b27_0_113"/>
          <p:cNvSpPr txBox="1"/>
          <p:nvPr/>
        </p:nvSpPr>
        <p:spPr>
          <a:xfrm>
            <a:off x="647280" y="296820"/>
            <a:ext cx="9718200" cy="15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4800">
                <a:solidFill>
                  <a:srgbClr val="0E522D"/>
                </a:solidFill>
              </a:rPr>
              <a:t>Dependency Injection (DI)</a:t>
            </a:r>
            <a:endParaRPr b="0" i="0" sz="4800" u="none" cap="none" strike="noStrike">
              <a:solidFill>
                <a:srgbClr val="0E5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2c99def7b27_0_113"/>
          <p:cNvSpPr txBox="1"/>
          <p:nvPr/>
        </p:nvSpPr>
        <p:spPr>
          <a:xfrm>
            <a:off x="205725" y="2123975"/>
            <a:ext cx="10860300" cy="43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</a:rPr>
              <a:t>je návrhový vzor, ktorý sa používa na odstránenie tvrdých závislostí medzi komponentami aplikácie.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</a:rPr>
              <a:t>Hlavným cieľom DI je oddelenie tvorby objektov (inicializácia) od ich použitia.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</a:rPr>
              <a:t>Prečo je dôležité používať Dependency Injection vo vývoji Android aplikácií?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Vývoj Android aplikácií často zahŕňa vytváranie objektov s veľkým počtom závislostí.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Pomocou DI môžeme udržiavať kód čistý, ľahko čitateľný a údržbu schopný.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c99def7b27_0_125"/>
          <p:cNvSpPr/>
          <p:nvPr/>
        </p:nvSpPr>
        <p:spPr>
          <a:xfrm>
            <a:off x="-1296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História a vývoj Androidus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g2c99def7b27_0_125"/>
          <p:cNvPicPr preferRelativeResize="0"/>
          <p:nvPr/>
        </p:nvPicPr>
        <p:blipFill rotWithShape="1">
          <a:blip r:embed="rId3">
            <a:alphaModFix amt="30000"/>
          </a:blip>
          <a:srcRect b="0" l="0" r="0" t="5829"/>
          <a:stretch/>
        </p:blipFill>
        <p:spPr>
          <a:xfrm>
            <a:off x="0" y="1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2c99def7b27_0_125"/>
          <p:cNvSpPr/>
          <p:nvPr/>
        </p:nvSpPr>
        <p:spPr>
          <a:xfrm flipH="1" rot="-5400000">
            <a:off x="5235291" y="-5235290"/>
            <a:ext cx="1719738" cy="12192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DC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2c99def7b27_0_125"/>
          <p:cNvSpPr txBox="1"/>
          <p:nvPr/>
        </p:nvSpPr>
        <p:spPr>
          <a:xfrm>
            <a:off x="647280" y="296820"/>
            <a:ext cx="9718200" cy="15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4800">
                <a:solidFill>
                  <a:srgbClr val="0E522D"/>
                </a:solidFill>
              </a:rPr>
              <a:t>HILT</a:t>
            </a:r>
            <a:endParaRPr b="0" i="0" sz="4800" u="none" cap="none" strike="noStrike">
              <a:solidFill>
                <a:srgbClr val="0E5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2c99def7b27_0_125"/>
          <p:cNvSpPr txBox="1"/>
          <p:nvPr/>
        </p:nvSpPr>
        <p:spPr>
          <a:xfrm>
            <a:off x="205725" y="1873325"/>
            <a:ext cx="11769600" cy="46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</a:rPr>
              <a:t>Hilt je knižnica vyvinutá spoločnosťou Google, navrhnutá špeciálne pre vývoj Android aplikácií.</a:t>
            </a:r>
            <a:endParaRPr sz="2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</a:rPr>
              <a:t>Je postavená na základe knižnice Dagger 2, ktorá je populárnym nástrojom pre DI v jazyku Java/Kotlin.</a:t>
            </a:r>
            <a:endParaRPr sz="2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</a:rPr>
              <a:t>Hilt používa anotácie a konfigurácie aplikácie na generovanie kódu, ktorý riadi inicializáciu závislostí.</a:t>
            </a:r>
            <a:endParaRPr sz="2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GB" sz="2800">
                <a:solidFill>
                  <a:schemeClr val="dk1"/>
                </a:solidFill>
                <a:highlight>
                  <a:srgbClr val="FFFFFF"/>
                </a:highlight>
              </a:rPr>
              <a:t>To znamená, že nemusíme písať ručne komplexné kódové bloky na inicializáciu závislostí.</a:t>
            </a:r>
            <a:endParaRPr sz="28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c99def7b27_0_136"/>
          <p:cNvSpPr/>
          <p:nvPr/>
        </p:nvSpPr>
        <p:spPr>
          <a:xfrm>
            <a:off x="-1296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História a vývoj Androidus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g2c99def7b27_0_136"/>
          <p:cNvPicPr preferRelativeResize="0"/>
          <p:nvPr/>
        </p:nvPicPr>
        <p:blipFill rotWithShape="1">
          <a:blip r:embed="rId3">
            <a:alphaModFix amt="30000"/>
          </a:blip>
          <a:srcRect b="0" l="0" r="0" t="5829"/>
          <a:stretch/>
        </p:blipFill>
        <p:spPr>
          <a:xfrm>
            <a:off x="0" y="1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2c99def7b27_0_136"/>
          <p:cNvSpPr/>
          <p:nvPr/>
        </p:nvSpPr>
        <p:spPr>
          <a:xfrm flipH="1" rot="-5400000">
            <a:off x="5235291" y="-5235290"/>
            <a:ext cx="1719738" cy="12192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DC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2c99def7b27_0_136"/>
          <p:cNvSpPr txBox="1"/>
          <p:nvPr/>
        </p:nvSpPr>
        <p:spPr>
          <a:xfrm>
            <a:off x="647280" y="296820"/>
            <a:ext cx="9718200" cy="15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4800">
                <a:solidFill>
                  <a:srgbClr val="0E522D"/>
                </a:solidFill>
              </a:rPr>
              <a:t>HILT</a:t>
            </a:r>
            <a:endParaRPr b="0" i="0" sz="4800" u="none" cap="none" strike="noStrike">
              <a:solidFill>
                <a:srgbClr val="0E5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2c99def7b27_0_136"/>
          <p:cNvSpPr txBox="1"/>
          <p:nvPr/>
        </p:nvSpPr>
        <p:spPr>
          <a:xfrm>
            <a:off x="205725" y="1873325"/>
            <a:ext cx="11769600" cy="46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GB" sz="1700">
                <a:solidFill>
                  <a:schemeClr val="dk1"/>
                </a:solidFill>
              </a:rPr>
              <a:t>@HiltAndroidApp</a:t>
            </a:r>
            <a:r>
              <a:rPr lang="en-GB" sz="1700">
                <a:solidFill>
                  <a:schemeClr val="dk1"/>
                </a:solidFill>
              </a:rPr>
              <a:t>: Táto anotácia sa používa na označenie triedy aplikácie (</a:t>
            </a:r>
            <a:r>
              <a:rPr lang="en-GB" sz="17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Application</a:t>
            </a:r>
            <a:r>
              <a:rPr lang="en-GB" sz="1700">
                <a:solidFill>
                  <a:schemeClr val="dk1"/>
                </a:solidFill>
              </a:rPr>
              <a:t>), aby Hilt mohol vygenerovať kód potrebný pre inicializáciu DI v celej aplikácii. Je potrebné, aby sa použila na začiatku aplikácie.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GB" sz="1700">
                <a:solidFill>
                  <a:schemeClr val="dk1"/>
                </a:solidFill>
              </a:rPr>
              <a:t>@AndroidEntryPoint</a:t>
            </a:r>
            <a:r>
              <a:rPr lang="en-GB" sz="1700">
                <a:solidFill>
                  <a:schemeClr val="dk1"/>
                </a:solidFill>
              </a:rPr>
              <a:t>: Táto anotácia sa používa na označenie aktivít, fragmentov, služieb, prispôsobených zobrazení a ďalších zložiek Androidu, ktoré budú používať DI. Hilt potom vygeneruje kód pre injekciu závislostí pre tieto zložky.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GB" sz="1700">
                <a:solidFill>
                  <a:schemeClr val="dk1"/>
                </a:solidFill>
              </a:rPr>
              <a:t>@InstallIn</a:t>
            </a:r>
            <a:r>
              <a:rPr lang="en-GB" sz="1700">
                <a:solidFill>
                  <a:schemeClr val="dk1"/>
                </a:solidFill>
              </a:rPr>
              <a:t>: Táto anotácia sa používa na určenie, do ktorej komponenty aplikácie majú byť inštalované moduly. Komponenty zahŕňajú </a:t>
            </a:r>
            <a:r>
              <a:rPr lang="en-GB" sz="17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ApplicationComponent</a:t>
            </a:r>
            <a:r>
              <a:rPr lang="en-GB" sz="1700">
                <a:solidFill>
                  <a:schemeClr val="dk1"/>
                </a:solidFill>
              </a:rPr>
              <a:t>, </a:t>
            </a:r>
            <a:r>
              <a:rPr lang="en-GB" sz="17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ActivityRetainedComponent</a:t>
            </a:r>
            <a:r>
              <a:rPr lang="en-GB" sz="1700">
                <a:solidFill>
                  <a:schemeClr val="dk1"/>
                </a:solidFill>
              </a:rPr>
              <a:t>, </a:t>
            </a:r>
            <a:r>
              <a:rPr lang="en-GB" sz="17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ActivityComponent</a:t>
            </a:r>
            <a:r>
              <a:rPr lang="en-GB" sz="1700">
                <a:solidFill>
                  <a:schemeClr val="dk1"/>
                </a:solidFill>
              </a:rPr>
              <a:t>, </a:t>
            </a:r>
            <a:r>
              <a:rPr lang="en-GB" sz="17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FragmentComponent</a:t>
            </a:r>
            <a:r>
              <a:rPr lang="en-GB" sz="1700">
                <a:solidFill>
                  <a:schemeClr val="dk1"/>
                </a:solidFill>
              </a:rPr>
              <a:t> a ďalšie.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GB" sz="1700">
                <a:solidFill>
                  <a:schemeClr val="dk1"/>
                </a:solidFill>
              </a:rPr>
              <a:t>@ViewModelInject</a:t>
            </a:r>
            <a:r>
              <a:rPr lang="en-GB" sz="1700">
                <a:solidFill>
                  <a:schemeClr val="dk1"/>
                </a:solidFill>
              </a:rPr>
              <a:t>: Táto anotácia sa používa na označenie konštruktora v rámci triedy </a:t>
            </a:r>
            <a:r>
              <a:rPr lang="en-GB" sz="17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ViewModel</a:t>
            </a:r>
            <a:r>
              <a:rPr lang="en-GB" sz="1700">
                <a:solidFill>
                  <a:schemeClr val="dk1"/>
                </a:solidFill>
              </a:rPr>
              <a:t> pre injekciu závislostí do ViewModel. Používa sa v spojení s </a:t>
            </a:r>
            <a:r>
              <a:rPr lang="en-GB" sz="17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@HiltViewModel</a:t>
            </a:r>
            <a:r>
              <a:rPr lang="en-GB" sz="1700">
                <a:solidFill>
                  <a:schemeClr val="dk1"/>
                </a:solidFill>
              </a:rPr>
              <a:t>, ktorá označuje ViewModel ako zložku, ktorá má byť spravovaná Hiltom.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GB" sz="1700">
                <a:solidFill>
                  <a:schemeClr val="dk1"/>
                </a:solidFill>
              </a:rPr>
              <a:t>@EntryPoint</a:t>
            </a:r>
            <a:r>
              <a:rPr lang="en-GB" sz="1700">
                <a:solidFill>
                  <a:schemeClr val="dk1"/>
                </a:solidFill>
              </a:rPr>
              <a:t>: Táto anotácia sa používa na získanie prístupu k komponentám Hiltu (napr. </a:t>
            </a:r>
            <a:r>
              <a:rPr lang="en-GB" sz="17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ActivityComponent</a:t>
            </a:r>
            <a:r>
              <a:rPr lang="en-GB" sz="1700">
                <a:solidFill>
                  <a:schemeClr val="dk1"/>
                </a:solidFill>
              </a:rPr>
              <a:t>, </a:t>
            </a:r>
            <a:r>
              <a:rPr lang="en-GB" sz="17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ViewModelComponent</a:t>
            </a:r>
            <a:r>
              <a:rPr lang="en-GB" sz="1700">
                <a:solidFill>
                  <a:schemeClr val="dk1"/>
                </a:solidFill>
              </a:rPr>
              <a:t>) z objektov, ktoré nie sú priamo súčasťou životného cyklu Android komponenty.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GB" sz="1700">
                <a:solidFill>
                  <a:schemeClr val="dk1"/>
                </a:solidFill>
              </a:rPr>
              <a:t>@Module</a:t>
            </a:r>
            <a:r>
              <a:rPr lang="en-GB" sz="1700">
                <a:solidFill>
                  <a:schemeClr val="dk1"/>
                </a:solidFill>
              </a:rPr>
              <a:t>: Táto anotácia sa používa na označenie triedy ako modulu, ktorý poskytuje inštancie závislostí. V rámci modulu môžeme použiť anotáciu </a:t>
            </a:r>
            <a:r>
              <a:rPr lang="en-GB" sz="17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@Provides</a:t>
            </a:r>
            <a:r>
              <a:rPr lang="en-GB" sz="1700">
                <a:solidFill>
                  <a:schemeClr val="dk1"/>
                </a:solidFill>
              </a:rPr>
              <a:t>, ktorá určuje metódy poskytujúce inštancie závislostí.</a:t>
            </a:r>
            <a:endParaRPr b="1"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c99def7b27_0_65"/>
          <p:cNvSpPr/>
          <p:nvPr/>
        </p:nvSpPr>
        <p:spPr>
          <a:xfrm>
            <a:off x="-1296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História a vývoj Androidus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g2c99def7b27_0_65"/>
          <p:cNvPicPr preferRelativeResize="0"/>
          <p:nvPr/>
        </p:nvPicPr>
        <p:blipFill rotWithShape="1">
          <a:blip r:embed="rId3">
            <a:alphaModFix amt="30000"/>
          </a:blip>
          <a:srcRect b="0" l="0" r="0" t="5829"/>
          <a:stretch/>
        </p:blipFill>
        <p:spPr>
          <a:xfrm>
            <a:off x="0" y="1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2c99def7b27_0_65"/>
          <p:cNvSpPr/>
          <p:nvPr/>
        </p:nvSpPr>
        <p:spPr>
          <a:xfrm flipH="1" rot="-5400000">
            <a:off x="5235291" y="-5235290"/>
            <a:ext cx="1719738" cy="12192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DC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2c99def7b27_0_65"/>
          <p:cNvSpPr txBox="1"/>
          <p:nvPr/>
        </p:nvSpPr>
        <p:spPr>
          <a:xfrm>
            <a:off x="647280" y="296820"/>
            <a:ext cx="9718200" cy="15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4800">
                <a:solidFill>
                  <a:srgbClr val="0E522D"/>
                </a:solidFill>
              </a:rPr>
              <a:t>Clean Architecture</a:t>
            </a:r>
            <a:endParaRPr b="0" i="0" sz="4800" u="none" cap="none" strike="noStrike">
              <a:solidFill>
                <a:srgbClr val="0E5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2c99def7b27_0_65"/>
          <p:cNvSpPr txBox="1"/>
          <p:nvPr/>
        </p:nvSpPr>
        <p:spPr>
          <a:xfrm>
            <a:off x="371700" y="2123975"/>
            <a:ext cx="11518200" cy="45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</a:rPr>
              <a:t>Základné princípy čistej architektúry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b="1" lang="en-GB" sz="2000">
                <a:solidFill>
                  <a:schemeClr val="dk1"/>
                </a:solidFill>
              </a:rPr>
              <a:t>Oddelenie závislostí</a:t>
            </a:r>
            <a:br>
              <a:rPr b="1" lang="en-GB" sz="2000">
                <a:solidFill>
                  <a:schemeClr val="dk1"/>
                </a:solidFill>
              </a:rPr>
            </a:br>
            <a:r>
              <a:rPr lang="en-GB" sz="2000">
                <a:solidFill>
                  <a:schemeClr val="dk1"/>
                </a:solidFill>
              </a:rPr>
              <a:t>Čistá architektúra sa snaží oddeliť rôzne časti aplikácie podľa úrovne abstrakcie a závislostí. Tento princíp sa dosahuje definovaním jasných hraníc medzi jednotlivými vrstvami, čo umožňuje každej vrstve fungovať nezávisle a zmeny v jednej vrstve neovplyvňujú ostatné vrstvy.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b="1" lang="en-GB" sz="2000">
                <a:solidFill>
                  <a:schemeClr val="dk1"/>
                </a:solidFill>
              </a:rPr>
              <a:t>Závislosti smerujú von</a:t>
            </a:r>
            <a:br>
              <a:rPr b="1" lang="en-GB" sz="2000">
                <a:solidFill>
                  <a:schemeClr val="dk1"/>
                </a:solidFill>
              </a:rPr>
            </a:br>
            <a:r>
              <a:rPr lang="en-GB" sz="2000">
                <a:solidFill>
                  <a:schemeClr val="dk1"/>
                </a:solidFill>
              </a:rPr>
              <a:t>V čistej architektúre závislosti smerujú von z vnútra von. To znamená, že vnútorné vrstvy nezávisia na vonkajších detailoch. Napríklad vnútorné vrstvy by nemali vedieť, akým spôsobom sú dáta uložené v databáze alebo ako sú dáta prezentované na užívateľskom rozhraní.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c99def7b27_0_159"/>
          <p:cNvSpPr/>
          <p:nvPr/>
        </p:nvSpPr>
        <p:spPr>
          <a:xfrm>
            <a:off x="-1296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História a vývoj Androidus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g2c99def7b27_0_159"/>
          <p:cNvPicPr preferRelativeResize="0"/>
          <p:nvPr/>
        </p:nvPicPr>
        <p:blipFill rotWithShape="1">
          <a:blip r:embed="rId3">
            <a:alphaModFix amt="30000"/>
          </a:blip>
          <a:srcRect b="0" l="0" r="0" t="5829"/>
          <a:stretch/>
        </p:blipFill>
        <p:spPr>
          <a:xfrm>
            <a:off x="0" y="1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2c99def7b27_0_159"/>
          <p:cNvSpPr/>
          <p:nvPr/>
        </p:nvSpPr>
        <p:spPr>
          <a:xfrm flipH="1" rot="-5400000">
            <a:off x="5235291" y="-5235290"/>
            <a:ext cx="1719738" cy="12192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DC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2c99def7b27_0_159"/>
          <p:cNvSpPr txBox="1"/>
          <p:nvPr/>
        </p:nvSpPr>
        <p:spPr>
          <a:xfrm>
            <a:off x="647280" y="296820"/>
            <a:ext cx="9718200" cy="15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4800">
                <a:solidFill>
                  <a:srgbClr val="0E522D"/>
                </a:solidFill>
              </a:rPr>
              <a:t>Clean Arch. - vonkajšia vrstva</a:t>
            </a:r>
            <a:endParaRPr b="0" i="0" sz="4800" u="none" cap="none" strike="noStrike">
              <a:solidFill>
                <a:srgbClr val="0E5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2c99def7b27_0_159"/>
          <p:cNvSpPr txBox="1"/>
          <p:nvPr/>
        </p:nvSpPr>
        <p:spPr>
          <a:xfrm>
            <a:off x="371700" y="2123975"/>
            <a:ext cx="11518200" cy="45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-"/>
            </a:pPr>
            <a:r>
              <a:rPr b="1" lang="en-GB" sz="2100">
                <a:solidFill>
                  <a:schemeClr val="dk1"/>
                </a:solidFill>
              </a:rPr>
              <a:t>Externé komponenty (Externals)</a:t>
            </a:r>
            <a:r>
              <a:rPr lang="en-GB" sz="2100">
                <a:solidFill>
                  <a:schemeClr val="dk1"/>
                </a:solidFill>
              </a:rPr>
              <a:t>: Táto vrstva obsahuje externé frameworky, knižnice a nástroje, s ktorými aplikácia interaguje.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-"/>
            </a:pPr>
            <a:r>
              <a:rPr lang="en-GB">
                <a:solidFill>
                  <a:schemeClr val="dk1"/>
                </a:solidFill>
              </a:rPr>
              <a:t>knižnice tretích strán, ako napríklad Retrofit pre sieťové volania, Glide pre načítavanie obrázkov, Room pre prácu s lokálnou databázou, a podobne.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API poskytované Androidom, ako napríklad API pre prácu s používateľským rozhraním (Activities, Fragments, Views), prístup k systémovým službám (notifikácie, lokalizácia, atď.) a ďalšie.</a:t>
            </a:r>
            <a:endParaRPr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-"/>
            </a:pPr>
            <a:r>
              <a:rPr b="1" lang="en-GB" sz="2100">
                <a:solidFill>
                  <a:schemeClr val="dk1"/>
                </a:solidFill>
              </a:rPr>
              <a:t>Adaptéry (Adapters)</a:t>
            </a:r>
            <a:r>
              <a:rPr lang="en-GB" sz="2100">
                <a:solidFill>
                  <a:schemeClr val="dk1"/>
                </a:solidFill>
              </a:rPr>
              <a:t>: Adaptéry slúžia na prispôsobenie externých rozhraní tak, aby boli kompatibilné s vnútornými vrstvami aplikácie.</a:t>
            </a:r>
            <a:endParaRPr sz="21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-GB">
                <a:solidFill>
                  <a:schemeClr val="dk1"/>
                </a:solidFill>
              </a:rPr>
              <a:t>Retrofit adaptér</a:t>
            </a:r>
            <a:r>
              <a:rPr lang="en-GB">
                <a:solidFill>
                  <a:schemeClr val="dk1"/>
                </a:solidFill>
              </a:rPr>
              <a:t>: Tento adaptér konvertuje Retrofit API volania na metódy, ktoré môžu byť použité v rámci doménovej vrstvy aplikácie.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-GB">
                <a:solidFill>
                  <a:schemeClr val="dk1"/>
                </a:solidFill>
              </a:rPr>
              <a:t>Room adaptér</a:t>
            </a:r>
            <a:r>
              <a:rPr lang="en-GB">
                <a:solidFill>
                  <a:schemeClr val="dk1"/>
                </a:solidFill>
              </a:rPr>
              <a:t>: Room adaptér zabezpečuje mapovanie medzi objektovým reprezentáciou databázy a doménovými objektami aplikácie.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-GB">
                <a:solidFill>
                  <a:schemeClr val="dk1"/>
                </a:solidFill>
              </a:rPr>
              <a:t>Adapter pre komunikáciu s externými zariadeniami</a:t>
            </a:r>
            <a:r>
              <a:rPr lang="en-GB">
                <a:solidFill>
                  <a:schemeClr val="dk1"/>
                </a:solidFill>
              </a:rPr>
              <a:t>: Tento adaptér môže zabezpečovať komunikáciu s externými zariadeniami, ako sú tlačiarne, čítačky čiarových kódov, čítačky NFC a podobne.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c99def7b27_0_175"/>
          <p:cNvSpPr/>
          <p:nvPr/>
        </p:nvSpPr>
        <p:spPr>
          <a:xfrm>
            <a:off x="-1296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História a vývoj Androidus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g2c99def7b27_0_175"/>
          <p:cNvPicPr preferRelativeResize="0"/>
          <p:nvPr/>
        </p:nvPicPr>
        <p:blipFill rotWithShape="1">
          <a:blip r:embed="rId3">
            <a:alphaModFix amt="30000"/>
          </a:blip>
          <a:srcRect b="0" l="0" r="0" t="5829"/>
          <a:stretch/>
        </p:blipFill>
        <p:spPr>
          <a:xfrm>
            <a:off x="0" y="1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2c99def7b27_0_175"/>
          <p:cNvSpPr/>
          <p:nvPr/>
        </p:nvSpPr>
        <p:spPr>
          <a:xfrm flipH="1" rot="-5400000">
            <a:off x="5235291" y="-5235290"/>
            <a:ext cx="1719738" cy="12192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DC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2c99def7b27_0_175"/>
          <p:cNvSpPr txBox="1"/>
          <p:nvPr/>
        </p:nvSpPr>
        <p:spPr>
          <a:xfrm>
            <a:off x="647280" y="296820"/>
            <a:ext cx="9718200" cy="15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4800">
                <a:solidFill>
                  <a:srgbClr val="0E522D"/>
                </a:solidFill>
              </a:rPr>
              <a:t>Clean Arch. - vnútorná vrstva</a:t>
            </a:r>
            <a:endParaRPr b="0" i="0" sz="4800" u="none" cap="none" strike="noStrike">
              <a:solidFill>
                <a:srgbClr val="0E5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2c99def7b27_0_175"/>
          <p:cNvSpPr txBox="1"/>
          <p:nvPr/>
        </p:nvSpPr>
        <p:spPr>
          <a:xfrm>
            <a:off x="371700" y="2123975"/>
            <a:ext cx="11518200" cy="45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Char char="-"/>
            </a:pPr>
            <a:r>
              <a:rPr b="1" lang="en-GB" sz="2000">
                <a:solidFill>
                  <a:schemeClr val="dk1"/>
                </a:solidFill>
              </a:rPr>
              <a:t>Business Logic</a:t>
            </a:r>
            <a:r>
              <a:rPr lang="en-GB" sz="2000">
                <a:solidFill>
                  <a:schemeClr val="dk1"/>
                </a:solidFill>
              </a:rPr>
              <a:t>: Táto vrstva obsahuje hlavnú podnikovú logiku aplikácie, ktorá je nezávislá na konkrétnom používateľskom rozhraní alebo úložisku dát.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GB" sz="2000">
                <a:solidFill>
                  <a:schemeClr val="dk1"/>
                </a:solidFill>
              </a:rPr>
              <a:t>Spracovanie dát získaných zo vzdialeného alebo lokálneho úložiska a aplikovanie na ne rôznej biznis logiky a operácií.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GB" sz="2000">
                <a:solidFill>
                  <a:schemeClr val="dk1"/>
                </a:solidFill>
              </a:rPr>
              <a:t>Validácia dát podľa </a:t>
            </a:r>
            <a:r>
              <a:rPr lang="en-GB" sz="2000">
                <a:solidFill>
                  <a:schemeClr val="dk1"/>
                </a:solidFill>
              </a:rPr>
              <a:t>biznis logiky</a:t>
            </a:r>
            <a:r>
              <a:rPr lang="en-GB" sz="2000">
                <a:solidFill>
                  <a:schemeClr val="dk1"/>
                </a:solidFill>
              </a:rPr>
              <a:t> a podmienok aplikácie.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GB" sz="2000">
                <a:solidFill>
                  <a:schemeClr val="dk1"/>
                </a:solidFill>
              </a:rPr>
              <a:t>Spracovanie udalostí a rozhodovanie o ďalšom kroku na základe stavu aplikácie.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b="1" lang="en-GB" sz="2000">
                <a:solidFill>
                  <a:schemeClr val="dk1"/>
                </a:solidFill>
              </a:rPr>
              <a:t>Application Services</a:t>
            </a:r>
            <a:r>
              <a:rPr lang="en-GB" sz="2000">
                <a:solidFill>
                  <a:schemeClr val="dk1"/>
                </a:solidFill>
              </a:rPr>
              <a:t>: Aplikačné služby zabezpečujú koordináciu medzi rôznymi časťami </a:t>
            </a:r>
            <a:r>
              <a:rPr lang="en-GB" sz="2000">
                <a:solidFill>
                  <a:schemeClr val="dk1"/>
                </a:solidFill>
              </a:rPr>
              <a:t>biznis logiky</a:t>
            </a:r>
            <a:r>
              <a:rPr lang="en-GB" sz="2000">
                <a:solidFill>
                  <a:schemeClr val="dk1"/>
                </a:solidFill>
              </a:rPr>
              <a:t> a prispôsobujú ju potrebám používateľského rozhrania.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GB" sz="2000">
                <a:solidFill>
                  <a:schemeClr val="dk1"/>
                </a:solidFill>
              </a:rPr>
              <a:t>Koordinácia a manažment interakcií medzi rôznymi časťami </a:t>
            </a:r>
            <a:r>
              <a:rPr lang="en-GB" sz="2000">
                <a:solidFill>
                  <a:schemeClr val="dk1"/>
                </a:solidFill>
              </a:rPr>
              <a:t>biznis logiky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GB" sz="2000">
                <a:solidFill>
                  <a:schemeClr val="dk1"/>
                </a:solidFill>
              </a:rPr>
              <a:t>Spracovanie vstupov od používateľa a vykonávanie príslušných akcií.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GB" sz="2000">
                <a:solidFill>
                  <a:schemeClr val="dk1"/>
                </a:solidFill>
              </a:rPr>
              <a:t>Poskytovanie rozhraní pre používateľské rozhranie na prístup k </a:t>
            </a:r>
            <a:r>
              <a:rPr lang="en-GB" sz="2000">
                <a:solidFill>
                  <a:schemeClr val="dk1"/>
                </a:solidFill>
              </a:rPr>
              <a:t>biznis logike</a:t>
            </a:r>
            <a:r>
              <a:rPr lang="en-GB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"/>
          <p:cNvPicPr preferRelativeResize="0"/>
          <p:nvPr/>
        </p:nvPicPr>
        <p:blipFill rotWithShape="1">
          <a:blip r:embed="rId3">
            <a:alphaModFix amt="30000"/>
          </a:blip>
          <a:srcRect b="0" l="0" r="-1" t="5833"/>
          <a:stretch/>
        </p:blipFill>
        <p:spPr>
          <a:xfrm>
            <a:off x="0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"/>
          <p:cNvSpPr/>
          <p:nvPr/>
        </p:nvSpPr>
        <p:spPr>
          <a:xfrm rot="7107932">
            <a:off x="-1260900" y="1495224"/>
            <a:ext cx="4885857" cy="4354750"/>
          </a:xfrm>
          <a:custGeom>
            <a:rect b="b" l="l" r="r" t="t"/>
            <a:pathLst>
              <a:path extrusionOk="0" h="4439131" w="4990147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solidFill>
            <a:srgbClr val="3DDC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 txBox="1"/>
          <p:nvPr>
            <p:ph type="ctrTitle"/>
          </p:nvPr>
        </p:nvSpPr>
        <p:spPr>
          <a:xfrm>
            <a:off x="-3202601" y="3032709"/>
            <a:ext cx="9538228" cy="2288382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6000">
                <a:solidFill>
                  <a:srgbClr val="0E522D"/>
                </a:solidFill>
                <a:latin typeface="Arial"/>
                <a:ea typeface="Arial"/>
                <a:cs typeface="Arial"/>
                <a:sym typeface="Arial"/>
              </a:rPr>
              <a:t>SLI.DO</a:t>
            </a:r>
            <a:endParaRPr/>
          </a:p>
        </p:txBody>
      </p:sp>
      <p:pic>
        <p:nvPicPr>
          <p:cNvPr id="158" name="Google Shape;15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5043" y="933985"/>
            <a:ext cx="4941168" cy="4990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c99def7b27_0_188"/>
          <p:cNvSpPr/>
          <p:nvPr/>
        </p:nvSpPr>
        <p:spPr>
          <a:xfrm>
            <a:off x="-1296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História a vývoj Androidus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g2c99def7b27_0_188"/>
          <p:cNvPicPr preferRelativeResize="0"/>
          <p:nvPr/>
        </p:nvPicPr>
        <p:blipFill rotWithShape="1">
          <a:blip r:embed="rId3">
            <a:alphaModFix amt="30000"/>
          </a:blip>
          <a:srcRect b="0" l="0" r="0" t="5829"/>
          <a:stretch/>
        </p:blipFill>
        <p:spPr>
          <a:xfrm>
            <a:off x="0" y="1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2c99def7b27_0_188"/>
          <p:cNvSpPr/>
          <p:nvPr/>
        </p:nvSpPr>
        <p:spPr>
          <a:xfrm flipH="1" rot="-5400000">
            <a:off x="5235291" y="-5235290"/>
            <a:ext cx="1719738" cy="12192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DC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2c99def7b27_0_188"/>
          <p:cNvSpPr txBox="1"/>
          <p:nvPr/>
        </p:nvSpPr>
        <p:spPr>
          <a:xfrm>
            <a:off x="647280" y="296820"/>
            <a:ext cx="9718200" cy="15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4800">
                <a:solidFill>
                  <a:srgbClr val="0E522D"/>
                </a:solidFill>
              </a:rPr>
              <a:t>Clean Arch. - vnútorná vrstva</a:t>
            </a:r>
            <a:endParaRPr b="0" i="0" sz="4800" u="none" cap="none" strike="noStrike">
              <a:solidFill>
                <a:srgbClr val="0E5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2c99def7b27_0_188"/>
          <p:cNvSpPr txBox="1"/>
          <p:nvPr/>
        </p:nvSpPr>
        <p:spPr>
          <a:xfrm>
            <a:off x="371700" y="2123975"/>
            <a:ext cx="11518200" cy="45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 sz="1800">
                <a:solidFill>
                  <a:schemeClr val="dk1"/>
                </a:solidFill>
              </a:rPr>
              <a:t>User Interface</a:t>
            </a:r>
            <a:r>
              <a:rPr lang="en-GB" sz="1800">
                <a:solidFill>
                  <a:schemeClr val="dk1"/>
                </a:solidFill>
              </a:rPr>
              <a:t>: Táto vrstva obsahuje komponenty zodpovedné za prezentačnú logiku a interakciu s používateľom.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sz="1800">
                <a:solidFill>
                  <a:schemeClr val="dk1"/>
                </a:solidFill>
              </a:rPr>
              <a:t>Aktivity, fragmenty, widgety a iné komponenty, ktoré tvoria používateľské rozhranie aplikácie.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sz="1800">
                <a:solidFill>
                  <a:schemeClr val="dk1"/>
                </a:solidFill>
              </a:rPr>
              <a:t>Logika zobrazenia dát a interakcie s používateľom.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sz="1800">
                <a:solidFill>
                  <a:schemeClr val="dk1"/>
                </a:solidFill>
              </a:rPr>
              <a:t>Spracovanie udalostí od používateľa a aktualizácia zobrazení podľa toho.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 sz="1800">
                <a:solidFill>
                  <a:schemeClr val="dk1"/>
                </a:solidFill>
              </a:rPr>
              <a:t>Úložisko dát (Data Access)</a:t>
            </a:r>
            <a:r>
              <a:rPr lang="en-GB" sz="1800">
                <a:solidFill>
                  <a:schemeClr val="dk1"/>
                </a:solidFill>
              </a:rPr>
              <a:t>: Úložisko dát zodpovedá za prístup k dátam a manipuláciu s nimi. Môže to zahŕňať lokálne úložisko (databáza, súbory) alebo vzdialené úložisko (API).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sz="1800">
                <a:solidFill>
                  <a:schemeClr val="dk1"/>
                </a:solidFill>
              </a:rPr>
              <a:t>Databázové rozhrania a triedy pre prácu s lokálnymi úložiskami (napríklad Room pre SQLite databázu).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sz="1800">
                <a:solidFill>
                  <a:schemeClr val="dk1"/>
                </a:solidFill>
              </a:rPr>
              <a:t>Rozhrania pre prístup k externým úložiskám dát (napríklad rozhranie pre volania API pomocou Retrofit).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 sz="1800">
                <a:solidFill>
                  <a:schemeClr val="dk1"/>
                </a:solidFill>
              </a:rPr>
              <a:t>Implementácia úložiska dát, ktoré zabezpečuje persistenciu a získavanie dát pre aplikáciu.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c99def7b27_0_202"/>
          <p:cNvSpPr/>
          <p:nvPr/>
        </p:nvSpPr>
        <p:spPr>
          <a:xfrm>
            <a:off x="-1296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História a vývoj Androidus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g2c99def7b27_0_202"/>
          <p:cNvPicPr preferRelativeResize="0"/>
          <p:nvPr/>
        </p:nvPicPr>
        <p:blipFill rotWithShape="1">
          <a:blip r:embed="rId3">
            <a:alphaModFix amt="30000"/>
          </a:blip>
          <a:srcRect b="0" l="0" r="0" t="5829"/>
          <a:stretch/>
        </p:blipFill>
        <p:spPr>
          <a:xfrm>
            <a:off x="0" y="1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2c99def7b27_0_202"/>
          <p:cNvSpPr/>
          <p:nvPr/>
        </p:nvSpPr>
        <p:spPr>
          <a:xfrm flipH="1" rot="-5400000">
            <a:off x="5235291" y="-5235290"/>
            <a:ext cx="1719738" cy="12192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DC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2c99def7b27_0_202"/>
          <p:cNvSpPr txBox="1"/>
          <p:nvPr/>
        </p:nvSpPr>
        <p:spPr>
          <a:xfrm>
            <a:off x="647280" y="296820"/>
            <a:ext cx="9718200" cy="15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4800">
                <a:solidFill>
                  <a:srgbClr val="0E522D"/>
                </a:solidFill>
              </a:rPr>
              <a:t>Clean Arch. - výhody</a:t>
            </a:r>
            <a:endParaRPr b="0" i="0" sz="4800" u="none" cap="none" strike="noStrike">
              <a:solidFill>
                <a:srgbClr val="0E5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2c99def7b27_0_202"/>
          <p:cNvSpPr txBox="1"/>
          <p:nvPr/>
        </p:nvSpPr>
        <p:spPr>
          <a:xfrm>
            <a:off x="371700" y="2123975"/>
            <a:ext cx="11518200" cy="45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b="1" lang="en-GB" sz="2200">
                <a:solidFill>
                  <a:schemeClr val="dk1"/>
                </a:solidFill>
              </a:rPr>
              <a:t>Zlepšená udržateľnosť</a:t>
            </a:r>
            <a:r>
              <a:rPr lang="en-GB" sz="2200">
                <a:solidFill>
                  <a:schemeClr val="dk1"/>
                </a:solidFill>
              </a:rPr>
              <a:t>: Oddelenie vrstiev a závislostí zjednodušuje údržbu kódu a umožňuje efektívne testovanie a znovupoužiteľnosť.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b="1" lang="en-GB" sz="2200">
                <a:solidFill>
                  <a:schemeClr val="dk1"/>
                </a:solidFill>
              </a:rPr>
              <a:t>Zvýšená rozšíriteľnosť</a:t>
            </a:r>
            <a:r>
              <a:rPr lang="en-GB" sz="2200">
                <a:solidFill>
                  <a:schemeClr val="dk1"/>
                </a:solidFill>
              </a:rPr>
              <a:t>: Čistá architektúra uľahčuje pridávanie nových funkcií a zmien v existujúcej funkcionalite bez väčších zmien v kóde.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b="1" lang="en-GB" sz="2200">
                <a:solidFill>
                  <a:schemeClr val="dk1"/>
                </a:solidFill>
              </a:rPr>
              <a:t>Zlepšená testovateľnosť</a:t>
            </a:r>
            <a:r>
              <a:rPr lang="en-GB" sz="2200">
                <a:solidFill>
                  <a:schemeClr val="dk1"/>
                </a:solidFill>
              </a:rPr>
              <a:t>: Vďaka oddeleniu vrstiev a závislostí je jednoduchšie písať a spúšťať automatizované testy.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b="1" lang="en-GB" sz="2200">
                <a:solidFill>
                  <a:schemeClr val="dk1"/>
                </a:solidFill>
              </a:rPr>
              <a:t>Lepšia znovupoužiteľnosť</a:t>
            </a:r>
            <a:r>
              <a:rPr lang="en-GB" sz="2200">
                <a:solidFill>
                  <a:schemeClr val="dk1"/>
                </a:solidFill>
              </a:rPr>
              <a:t>: Dobre navrhnutá čistá architektúra umožňuje ľahko znovupoužiť jednotlivé komponenty aplikácie v rôznych kontextoch.</a:t>
            </a:r>
            <a:endParaRPr b="1"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c99def7b27_0_212"/>
          <p:cNvSpPr/>
          <p:nvPr/>
        </p:nvSpPr>
        <p:spPr>
          <a:xfrm>
            <a:off x="-1296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História a vývoj Androidus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g2c99def7b27_0_212"/>
          <p:cNvPicPr preferRelativeResize="0"/>
          <p:nvPr/>
        </p:nvPicPr>
        <p:blipFill rotWithShape="1">
          <a:blip r:embed="rId3">
            <a:alphaModFix amt="30000"/>
          </a:blip>
          <a:srcRect b="0" l="0" r="0" t="5829"/>
          <a:stretch/>
        </p:blipFill>
        <p:spPr>
          <a:xfrm>
            <a:off x="0" y="1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2c99def7b27_0_212"/>
          <p:cNvSpPr/>
          <p:nvPr/>
        </p:nvSpPr>
        <p:spPr>
          <a:xfrm flipH="1" rot="-5400000">
            <a:off x="5235291" y="-5235290"/>
            <a:ext cx="1719738" cy="12192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DC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2c99def7b27_0_212"/>
          <p:cNvSpPr txBox="1"/>
          <p:nvPr/>
        </p:nvSpPr>
        <p:spPr>
          <a:xfrm>
            <a:off x="647280" y="296820"/>
            <a:ext cx="9718200" cy="15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4800">
                <a:solidFill>
                  <a:srgbClr val="0E522D"/>
                </a:solidFill>
              </a:rPr>
              <a:t>Ďalšie aspekty clean arch.</a:t>
            </a:r>
            <a:endParaRPr b="0" i="0" sz="4800" u="none" cap="none" strike="noStrike">
              <a:solidFill>
                <a:srgbClr val="0E5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2c99def7b27_0_212"/>
          <p:cNvSpPr txBox="1"/>
          <p:nvPr/>
        </p:nvSpPr>
        <p:spPr>
          <a:xfrm>
            <a:off x="371700" y="1873325"/>
            <a:ext cx="11518200" cy="47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b="1" lang="en-GB" sz="1300">
                <a:solidFill>
                  <a:schemeClr val="dk1"/>
                </a:solidFill>
              </a:rPr>
              <a:t>Delenie projektu do balíkov (packages)</a:t>
            </a:r>
            <a:r>
              <a:rPr lang="en-GB" sz="1300">
                <a:solidFill>
                  <a:schemeClr val="dk1"/>
                </a:solidFill>
              </a:rPr>
              <a:t>: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-GB" sz="1300">
                <a:solidFill>
                  <a:schemeClr val="dk1"/>
                </a:solidFill>
              </a:rPr>
              <a:t>V rámci čistej architektúry je bežné deliť kód aplikácie do rôznych balíkov podľa funkcionality alebo vrstiev architektúry.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-GB" sz="1300">
                <a:solidFill>
                  <a:schemeClr val="dk1"/>
                </a:solidFill>
              </a:rPr>
              <a:t>Napríklad, balík </a:t>
            </a:r>
            <a:r>
              <a:rPr lang="en-GB" sz="13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data</a:t>
            </a:r>
            <a:r>
              <a:rPr lang="en-GB" sz="1300">
                <a:solidFill>
                  <a:schemeClr val="dk1"/>
                </a:solidFill>
              </a:rPr>
              <a:t> môže obsahovať všetky triedy súvisiace s prístupom k dátam, balík </a:t>
            </a:r>
            <a:r>
              <a:rPr lang="en-GB" sz="13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domain</a:t>
            </a:r>
            <a:r>
              <a:rPr lang="en-GB" sz="1300">
                <a:solidFill>
                  <a:schemeClr val="dk1"/>
                </a:solidFill>
              </a:rPr>
              <a:t> môže obsahovať doménové modely a logiku, a balík </a:t>
            </a:r>
            <a:r>
              <a:rPr lang="en-GB" sz="13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presentation</a:t>
            </a:r>
            <a:r>
              <a:rPr lang="en-GB" sz="1300">
                <a:solidFill>
                  <a:schemeClr val="dk1"/>
                </a:solidFill>
              </a:rPr>
              <a:t> môže obsahovať komponenty používateľského rozhrania a súvisiacu logiku zobrazenia.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b="1" lang="en-GB" sz="1300">
                <a:solidFill>
                  <a:schemeClr val="dk1"/>
                </a:solidFill>
              </a:rPr>
              <a:t>Zásady návrhových vzorov a princípov SOLID</a:t>
            </a:r>
            <a:r>
              <a:rPr lang="en-GB" sz="1300">
                <a:solidFill>
                  <a:schemeClr val="dk1"/>
                </a:solidFill>
              </a:rPr>
              <a:t>: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-GB" sz="1300">
                <a:solidFill>
                  <a:schemeClr val="dk1"/>
                </a:solidFill>
              </a:rPr>
              <a:t>Čistá architektúra sa často spája so zásadami návrhových vzorov (ako napríklad Dependency Injection, Observer, Factory atď.) a princípov SOLID (Single Responsibility, Open/Closed, Liskov Substitution, Interface Segregation, Dependency Inversion).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-GB" sz="1300">
                <a:solidFill>
                  <a:schemeClr val="dk1"/>
                </a:solidFill>
              </a:rPr>
              <a:t>Implementácia týchto zásad a vzorov prispieva k vyššej kvalite a udržateľnosti kódu.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b="1" lang="en-GB" sz="1300">
                <a:solidFill>
                  <a:schemeClr val="dk1"/>
                </a:solidFill>
              </a:rPr>
              <a:t>Testovateľnosť</a:t>
            </a:r>
            <a:r>
              <a:rPr lang="en-GB" sz="1300">
                <a:solidFill>
                  <a:schemeClr val="dk1"/>
                </a:solidFill>
              </a:rPr>
              <a:t>: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-GB" sz="1300">
                <a:solidFill>
                  <a:schemeClr val="dk1"/>
                </a:solidFill>
              </a:rPr>
              <a:t>Jedným z hlavných cieľov čistej architektúry je zabezpečiť testovateľnosť aplikácie.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-GB" sz="1300">
                <a:solidFill>
                  <a:schemeClr val="dk1"/>
                </a:solidFill>
              </a:rPr>
              <a:t>Rozdelením kódu do oddelených vrstiev a oddelením závislostí umožňuje jednoduchšie písanie a spúšťanie automatizovaných testov.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b="1" lang="en-GB" sz="1300">
                <a:solidFill>
                  <a:schemeClr val="dk1"/>
                </a:solidFill>
              </a:rPr>
              <a:t>Rozšíriteľnosť a flexibilita</a:t>
            </a:r>
            <a:r>
              <a:rPr lang="en-GB" sz="1300">
                <a:solidFill>
                  <a:schemeClr val="dk1"/>
                </a:solidFill>
              </a:rPr>
              <a:t>: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-GB" sz="1300">
                <a:solidFill>
                  <a:schemeClr val="dk1"/>
                </a:solidFill>
              </a:rPr>
              <a:t>Čistá architektúra podporuje ľahké pridávanie nových funkcií a modifikáciu existujúceho kódu bez potreby výrazných zásahov do existujúcej implementácie.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b="1" lang="en-GB" sz="1300">
                <a:solidFill>
                  <a:schemeClr val="dk1"/>
                </a:solidFill>
              </a:rPr>
              <a:t>Zníženie zdĺhavosti (Coupling) a zvýšenie kohezie (Cohesion)</a:t>
            </a:r>
            <a:r>
              <a:rPr lang="en-GB" sz="1300">
                <a:solidFill>
                  <a:schemeClr val="dk1"/>
                </a:solidFill>
              </a:rPr>
              <a:t>: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-GB" sz="1300">
                <a:solidFill>
                  <a:schemeClr val="dk1"/>
                </a:solidFill>
              </a:rPr>
              <a:t>Delením kódu do vrstiev a modulov čistá architektúra podporuje nízku závislosť medzi rôznymi časťami kódu (nízka zdĺhavosť) a vysokú konzistentnosť a zameranie na jednu úlohu (vysoká kohezia).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b="1" lang="en-GB" sz="1300">
                <a:solidFill>
                  <a:schemeClr val="dk1"/>
                </a:solidFill>
              </a:rPr>
              <a:t>Škálovateľnosť</a:t>
            </a:r>
            <a:r>
              <a:rPr lang="en-GB" sz="1300">
                <a:solidFill>
                  <a:schemeClr val="dk1"/>
                </a:solidFill>
              </a:rPr>
              <a:t>: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-GB" sz="1300">
                <a:solidFill>
                  <a:schemeClr val="dk1"/>
                </a:solidFill>
              </a:rPr>
              <a:t>Dobre navrhnutá čistá architektúra umožňuje ľahké rozšírenie aplikácie a zvládanie rastúcich požiadaviek bez výrazného zhoršenia výkonnosti alebo komplexity kódu.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4"/>
          <p:cNvSpPr/>
          <p:nvPr/>
        </p:nvSpPr>
        <p:spPr>
          <a:xfrm>
            <a:off x="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44"/>
          <p:cNvPicPr preferRelativeResize="0"/>
          <p:nvPr/>
        </p:nvPicPr>
        <p:blipFill rotWithShape="1">
          <a:blip r:embed="rId3">
            <a:alphaModFix amt="30000"/>
          </a:blip>
          <a:srcRect b="0" l="0" r="-1" t="5833"/>
          <a:stretch/>
        </p:blipFill>
        <p:spPr>
          <a:xfrm>
            <a:off x="0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4"/>
          <p:cNvSpPr/>
          <p:nvPr/>
        </p:nvSpPr>
        <p:spPr>
          <a:xfrm rot="8629364">
            <a:off x="8496026" y="282966"/>
            <a:ext cx="1423800" cy="1423800"/>
          </a:xfrm>
          <a:prstGeom prst="ellipse">
            <a:avLst/>
          </a:prstGeom>
          <a:gradFill>
            <a:gsLst>
              <a:gs pos="0">
                <a:srgbClr val="3DDC84"/>
              </a:gs>
              <a:gs pos="20000">
                <a:srgbClr val="80E8AF"/>
              </a:gs>
              <a:gs pos="65000">
                <a:srgbClr val="3DDC84"/>
              </a:gs>
              <a:gs pos="100000">
                <a:srgbClr val="23BF6A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63500" sx="113000" rotWithShape="0" algn="ctr" sy="113000">
              <a:schemeClr val="lt1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77" name="Google Shape;377;p44"/>
          <p:cNvSpPr/>
          <p:nvPr/>
        </p:nvSpPr>
        <p:spPr>
          <a:xfrm rot="8629364">
            <a:off x="10749905" y="3101777"/>
            <a:ext cx="1157711" cy="1114061"/>
          </a:xfrm>
          <a:prstGeom prst="ellipse">
            <a:avLst/>
          </a:prstGeom>
          <a:gradFill>
            <a:gsLst>
              <a:gs pos="0">
                <a:srgbClr val="3DDC84"/>
              </a:gs>
              <a:gs pos="20000">
                <a:srgbClr val="80E8AF"/>
              </a:gs>
              <a:gs pos="65000">
                <a:srgbClr val="3DDC84"/>
              </a:gs>
              <a:gs pos="100000">
                <a:srgbClr val="23BF6A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190500" rotWithShape="0" algn="bl" dir="18900000" dist="38100">
              <a:schemeClr val="lt1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78" name="Google Shape;378;p44"/>
          <p:cNvSpPr/>
          <p:nvPr/>
        </p:nvSpPr>
        <p:spPr>
          <a:xfrm rot="462692">
            <a:off x="8706347" y="2022192"/>
            <a:ext cx="1030262" cy="1030262"/>
          </a:xfrm>
          <a:prstGeom prst="ellipse">
            <a:avLst/>
          </a:prstGeom>
          <a:gradFill>
            <a:gsLst>
              <a:gs pos="0">
                <a:srgbClr val="3DDC84"/>
              </a:gs>
              <a:gs pos="20000">
                <a:srgbClr val="80E8AF"/>
              </a:gs>
              <a:gs pos="65000">
                <a:srgbClr val="3DDC84"/>
              </a:gs>
              <a:gs pos="100000">
                <a:srgbClr val="23BF6A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228600" rotWithShape="0" algn="tl" dir="5400000" dist="50800">
              <a:schemeClr val="lt1">
                <a:alpha val="52549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79" name="Google Shape;379;p44"/>
          <p:cNvSpPr/>
          <p:nvPr/>
        </p:nvSpPr>
        <p:spPr>
          <a:xfrm rot="-10198455">
            <a:off x="7962673" y="1122648"/>
            <a:ext cx="440541" cy="440541"/>
          </a:xfrm>
          <a:prstGeom prst="ellipse">
            <a:avLst/>
          </a:prstGeom>
          <a:solidFill>
            <a:srgbClr val="A7EF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4"/>
          <p:cNvSpPr/>
          <p:nvPr/>
        </p:nvSpPr>
        <p:spPr>
          <a:xfrm flipH="1" rot="-5831600">
            <a:off x="9445590" y="1036947"/>
            <a:ext cx="2440200" cy="2440200"/>
          </a:xfrm>
          <a:prstGeom prst="ellipse">
            <a:avLst/>
          </a:prstGeom>
          <a:gradFill>
            <a:gsLst>
              <a:gs pos="0">
                <a:srgbClr val="3DDC84"/>
              </a:gs>
              <a:gs pos="20000">
                <a:srgbClr val="80E8AF"/>
              </a:gs>
              <a:gs pos="65000">
                <a:srgbClr val="3DDC84"/>
              </a:gs>
              <a:gs pos="100000">
                <a:srgbClr val="23BF6A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228600" sx="80000" rotWithShape="0" algn="tl" dir="5400000" dist="50800" sy="80000">
              <a:schemeClr val="lt1">
                <a:alpha val="52549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81" name="Google Shape;381;p44"/>
          <p:cNvSpPr/>
          <p:nvPr/>
        </p:nvSpPr>
        <p:spPr>
          <a:xfrm rot="-10198455">
            <a:off x="10158708" y="339604"/>
            <a:ext cx="587049" cy="587128"/>
          </a:xfrm>
          <a:prstGeom prst="ellipse">
            <a:avLst/>
          </a:prstGeom>
          <a:solidFill>
            <a:srgbClr val="A7EF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4"/>
          <p:cNvSpPr/>
          <p:nvPr/>
        </p:nvSpPr>
        <p:spPr>
          <a:xfrm rot="-9105696">
            <a:off x="205063" y="-723494"/>
            <a:ext cx="3730172" cy="3266786"/>
          </a:xfrm>
          <a:custGeom>
            <a:rect b="b" l="l" r="r" t="t"/>
            <a:pathLst>
              <a:path extrusionOk="0" h="4439131" w="4990147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solidFill>
            <a:srgbClr val="3DDC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4"/>
          <p:cNvSpPr txBox="1"/>
          <p:nvPr/>
        </p:nvSpPr>
        <p:spPr>
          <a:xfrm>
            <a:off x="955569" y="774070"/>
            <a:ext cx="2540700" cy="7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en-GB" sz="6000" u="none" cap="none" strike="noStrike">
                <a:solidFill>
                  <a:srgbClr val="0E522D"/>
                </a:solidFill>
                <a:latin typeface="Arial"/>
                <a:ea typeface="Arial"/>
                <a:cs typeface="Arial"/>
                <a:sym typeface="Arial"/>
              </a:rPr>
              <a:t>SLI.DO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177" y="3203386"/>
            <a:ext cx="3395424" cy="3429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4"/>
          <p:cNvSpPr txBox="1"/>
          <p:nvPr/>
        </p:nvSpPr>
        <p:spPr>
          <a:xfrm>
            <a:off x="4211825" y="3473525"/>
            <a:ext cx="9434700" cy="27384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GB" sz="6000" u="none" cap="none" strike="noStrike">
                <a:solidFill>
                  <a:srgbClr val="23BF6A"/>
                </a:solidFill>
                <a:latin typeface="Arial"/>
                <a:ea typeface="Arial"/>
                <a:cs typeface="Arial"/>
                <a:sym typeface="Arial"/>
              </a:rPr>
              <a:t>ĎAKUJEM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GB" sz="6000" u="none" cap="none" strike="noStrike">
                <a:solidFill>
                  <a:srgbClr val="23BF6A"/>
                </a:solidFill>
                <a:latin typeface="Arial"/>
                <a:ea typeface="Arial"/>
                <a:cs typeface="Arial"/>
                <a:sym typeface="Arial"/>
              </a:rPr>
              <a:t>           ZA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GB" sz="6000" u="none" cap="none" strike="noStrike">
                <a:solidFill>
                  <a:srgbClr val="23BF6A"/>
                </a:solidFill>
                <a:latin typeface="Arial"/>
                <a:ea typeface="Arial"/>
                <a:cs typeface="Arial"/>
                <a:sym typeface="Arial"/>
              </a:rPr>
              <a:t>      POZORNOSŤ</a:t>
            </a:r>
            <a:endParaRPr b="1" i="0" sz="6000" u="none" cap="none" strike="noStrike">
              <a:solidFill>
                <a:srgbClr val="23BF6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"/>
          <p:cNvSpPr/>
          <p:nvPr/>
        </p:nvSpPr>
        <p:spPr>
          <a:xfrm>
            <a:off x="-1296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3"/>
          <p:cNvPicPr preferRelativeResize="0"/>
          <p:nvPr/>
        </p:nvPicPr>
        <p:blipFill rotWithShape="1">
          <a:blip r:embed="rId3">
            <a:alphaModFix amt="30000"/>
          </a:blip>
          <a:srcRect b="0" l="0" r="-1" t="5833"/>
          <a:stretch/>
        </p:blipFill>
        <p:spPr>
          <a:xfrm>
            <a:off x="0" y="3"/>
            <a:ext cx="12192000" cy="6857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Google Shape;166;p3"/>
          <p:cNvGrpSpPr/>
          <p:nvPr/>
        </p:nvGrpSpPr>
        <p:grpSpPr>
          <a:xfrm>
            <a:off x="833499" y="3460300"/>
            <a:ext cx="5017352" cy="2281672"/>
            <a:chOff x="178552" y="3127320"/>
            <a:chExt cx="5017352" cy="2281672"/>
          </a:xfrm>
        </p:grpSpPr>
        <p:sp>
          <p:nvSpPr>
            <p:cNvPr id="167" name="Google Shape;167;p3"/>
            <p:cNvSpPr/>
            <p:nvPr/>
          </p:nvSpPr>
          <p:spPr>
            <a:xfrm>
              <a:off x="178552" y="3127320"/>
              <a:ext cx="5017351" cy="604422"/>
            </a:xfrm>
            <a:custGeom>
              <a:rect b="b" l="l" r="r" t="t"/>
              <a:pathLst>
                <a:path extrusionOk="0" h="1007370" w="8397240">
                  <a:moveTo>
                    <a:pt x="0" y="167898"/>
                  </a:moveTo>
                  <a:cubicBezTo>
                    <a:pt x="0" y="75170"/>
                    <a:pt x="75170" y="0"/>
                    <a:pt x="167898" y="0"/>
                  </a:cubicBezTo>
                  <a:lnTo>
                    <a:pt x="8229342" y="0"/>
                  </a:lnTo>
                  <a:cubicBezTo>
                    <a:pt x="8322070" y="0"/>
                    <a:pt x="8397240" y="75170"/>
                    <a:pt x="8397240" y="167898"/>
                  </a:cubicBezTo>
                  <a:lnTo>
                    <a:pt x="8397240" y="839472"/>
                  </a:lnTo>
                  <a:cubicBezTo>
                    <a:pt x="8397240" y="932200"/>
                    <a:pt x="8322070" y="1007370"/>
                    <a:pt x="8229342" y="1007370"/>
                  </a:cubicBezTo>
                  <a:lnTo>
                    <a:pt x="167898" y="1007370"/>
                  </a:lnTo>
                  <a:cubicBezTo>
                    <a:pt x="75170" y="1007370"/>
                    <a:pt x="0" y="932200"/>
                    <a:pt x="0" y="839472"/>
                  </a:cubicBezTo>
                  <a:lnTo>
                    <a:pt x="0" y="167898"/>
                  </a:lnTo>
                  <a:close/>
                </a:path>
              </a:pathLst>
            </a:custGeom>
            <a:solidFill>
              <a:srgbClr val="80E8AF"/>
            </a:solidFill>
            <a:ln>
              <a:noFill/>
            </a:ln>
          </p:spPr>
          <p:txBody>
            <a:bodyPr anchorCtr="0" anchor="ctr" bIns="209150" lIns="209150" spcFirstLastPara="1" rIns="209150" wrap="square" tIns="209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GB" sz="3200">
                  <a:solidFill>
                    <a:srgbClr val="115F34"/>
                  </a:solidFill>
                </a:rPr>
                <a:t>Dependency Injection</a:t>
              </a:r>
              <a:endParaRPr b="0" i="0" sz="3200" u="none" cap="none" strike="noStrike">
                <a:solidFill>
                  <a:srgbClr val="115F3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78553" y="3966120"/>
              <a:ext cx="5017351" cy="604422"/>
            </a:xfrm>
            <a:custGeom>
              <a:rect b="b" l="l" r="r" t="t"/>
              <a:pathLst>
                <a:path extrusionOk="0" h="1007370" w="8397240">
                  <a:moveTo>
                    <a:pt x="0" y="167898"/>
                  </a:moveTo>
                  <a:cubicBezTo>
                    <a:pt x="0" y="75170"/>
                    <a:pt x="75170" y="0"/>
                    <a:pt x="167898" y="0"/>
                  </a:cubicBezTo>
                  <a:lnTo>
                    <a:pt x="8229342" y="0"/>
                  </a:lnTo>
                  <a:cubicBezTo>
                    <a:pt x="8322070" y="0"/>
                    <a:pt x="8397240" y="75170"/>
                    <a:pt x="8397240" y="167898"/>
                  </a:cubicBezTo>
                  <a:lnTo>
                    <a:pt x="8397240" y="839472"/>
                  </a:lnTo>
                  <a:cubicBezTo>
                    <a:pt x="8397240" y="932200"/>
                    <a:pt x="8322070" y="1007370"/>
                    <a:pt x="8229342" y="1007370"/>
                  </a:cubicBezTo>
                  <a:lnTo>
                    <a:pt x="167898" y="1007370"/>
                  </a:lnTo>
                  <a:cubicBezTo>
                    <a:pt x="75170" y="1007370"/>
                    <a:pt x="0" y="932200"/>
                    <a:pt x="0" y="839472"/>
                  </a:cubicBezTo>
                  <a:lnTo>
                    <a:pt x="0" y="167898"/>
                  </a:lnTo>
                  <a:close/>
                </a:path>
              </a:pathLst>
            </a:custGeom>
            <a:solidFill>
              <a:srgbClr val="80E8AF"/>
            </a:solidFill>
            <a:ln>
              <a:noFill/>
            </a:ln>
          </p:spPr>
          <p:txBody>
            <a:bodyPr anchorCtr="0" anchor="ctr" bIns="209150" lIns="209150" spcFirstLastPara="1" rIns="209150" wrap="square" tIns="209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GB" sz="3200">
                  <a:solidFill>
                    <a:srgbClr val="115F34"/>
                  </a:solidFill>
                </a:rPr>
                <a:t>Clean Arch</a:t>
              </a:r>
              <a:endParaRPr b="0" i="0" sz="3200" u="none" cap="none" strike="noStrike">
                <a:solidFill>
                  <a:srgbClr val="115F3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178552" y="4804570"/>
              <a:ext cx="5017351" cy="604422"/>
            </a:xfrm>
            <a:custGeom>
              <a:rect b="b" l="l" r="r" t="t"/>
              <a:pathLst>
                <a:path extrusionOk="0" h="1007370" w="8397240">
                  <a:moveTo>
                    <a:pt x="0" y="167898"/>
                  </a:moveTo>
                  <a:cubicBezTo>
                    <a:pt x="0" y="75170"/>
                    <a:pt x="75170" y="0"/>
                    <a:pt x="167898" y="0"/>
                  </a:cubicBezTo>
                  <a:lnTo>
                    <a:pt x="8229342" y="0"/>
                  </a:lnTo>
                  <a:cubicBezTo>
                    <a:pt x="8322070" y="0"/>
                    <a:pt x="8397240" y="75170"/>
                    <a:pt x="8397240" y="167898"/>
                  </a:cubicBezTo>
                  <a:lnTo>
                    <a:pt x="8397240" y="839472"/>
                  </a:lnTo>
                  <a:cubicBezTo>
                    <a:pt x="8397240" y="932200"/>
                    <a:pt x="8322070" y="1007370"/>
                    <a:pt x="8229342" y="1007370"/>
                  </a:cubicBezTo>
                  <a:lnTo>
                    <a:pt x="167898" y="1007370"/>
                  </a:lnTo>
                  <a:cubicBezTo>
                    <a:pt x="75170" y="1007370"/>
                    <a:pt x="0" y="932200"/>
                    <a:pt x="0" y="839472"/>
                  </a:cubicBezTo>
                  <a:lnTo>
                    <a:pt x="0" y="167898"/>
                  </a:lnTo>
                  <a:close/>
                </a:path>
              </a:pathLst>
            </a:custGeom>
            <a:solidFill>
              <a:srgbClr val="80E8AF"/>
            </a:solidFill>
            <a:ln>
              <a:noFill/>
            </a:ln>
          </p:spPr>
          <p:txBody>
            <a:bodyPr anchorCtr="0" anchor="ctr" bIns="209150" lIns="209150" spcFirstLastPara="1" rIns="209150" wrap="square" tIns="209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rgbClr val="115F3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3"/>
          <p:cNvSpPr/>
          <p:nvPr/>
        </p:nvSpPr>
        <p:spPr>
          <a:xfrm flipH="1" rot="-5400000">
            <a:off x="5235287" y="-5235287"/>
            <a:ext cx="1719745" cy="12192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DC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"/>
          <p:cNvSpPr txBox="1"/>
          <p:nvPr/>
        </p:nvSpPr>
        <p:spPr>
          <a:xfrm>
            <a:off x="647280" y="296820"/>
            <a:ext cx="9718200" cy="157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800" u="none" cap="none" strike="noStrike">
                <a:solidFill>
                  <a:srgbClr val="0E522D"/>
                </a:solidFill>
                <a:latin typeface="Arial"/>
                <a:ea typeface="Arial"/>
                <a:cs typeface="Arial"/>
                <a:sym typeface="Arial"/>
              </a:rPr>
              <a:t>Plany prednášky</a:t>
            </a:r>
            <a:endParaRPr b="0" i="0" sz="4800" u="none" cap="none" strike="noStrike">
              <a:solidFill>
                <a:srgbClr val="0E5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833499" y="2693050"/>
            <a:ext cx="5017351" cy="604422"/>
          </a:xfrm>
          <a:custGeom>
            <a:rect b="b" l="l" r="r" t="t"/>
            <a:pathLst>
              <a:path extrusionOk="0" h="1007370" w="8397240">
                <a:moveTo>
                  <a:pt x="0" y="167898"/>
                </a:moveTo>
                <a:cubicBezTo>
                  <a:pt x="0" y="75170"/>
                  <a:pt x="75170" y="0"/>
                  <a:pt x="167898" y="0"/>
                </a:cubicBezTo>
                <a:lnTo>
                  <a:pt x="8229342" y="0"/>
                </a:lnTo>
                <a:cubicBezTo>
                  <a:pt x="8322070" y="0"/>
                  <a:pt x="8397240" y="75170"/>
                  <a:pt x="8397240" y="167898"/>
                </a:cubicBezTo>
                <a:lnTo>
                  <a:pt x="8397240" y="839472"/>
                </a:lnTo>
                <a:cubicBezTo>
                  <a:pt x="8397240" y="932200"/>
                  <a:pt x="8322070" y="1007370"/>
                  <a:pt x="8229342" y="1007370"/>
                </a:cubicBezTo>
                <a:lnTo>
                  <a:pt x="167898" y="1007370"/>
                </a:lnTo>
                <a:cubicBezTo>
                  <a:pt x="75170" y="1007370"/>
                  <a:pt x="0" y="932200"/>
                  <a:pt x="0" y="839472"/>
                </a:cubicBezTo>
                <a:lnTo>
                  <a:pt x="0" y="167898"/>
                </a:lnTo>
                <a:close/>
              </a:path>
            </a:pathLst>
          </a:custGeom>
          <a:solidFill>
            <a:srgbClr val="80E8AF"/>
          </a:solidFill>
          <a:ln>
            <a:noFill/>
          </a:ln>
        </p:spPr>
        <p:txBody>
          <a:bodyPr anchorCtr="0" anchor="ctr" bIns="209150" lIns="209150" spcFirstLastPara="1" rIns="209150" wrap="square" tIns="2091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>
                <a:solidFill>
                  <a:srgbClr val="115F34"/>
                </a:solidFill>
              </a:rPr>
              <a:t>Navrhové vzory</a:t>
            </a:r>
            <a:endParaRPr b="0" i="0" sz="3200" u="none" cap="none" strike="noStrike">
              <a:solidFill>
                <a:srgbClr val="115F3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c14e5c6ec0_0_509"/>
          <p:cNvSpPr/>
          <p:nvPr/>
        </p:nvSpPr>
        <p:spPr>
          <a:xfrm>
            <a:off x="-1296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História a vývoj Androius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g2c14e5c6ec0_0_509"/>
          <p:cNvPicPr preferRelativeResize="0"/>
          <p:nvPr/>
        </p:nvPicPr>
        <p:blipFill rotWithShape="1">
          <a:blip r:embed="rId3">
            <a:alphaModFix amt="30000"/>
          </a:blip>
          <a:srcRect b="0" l="0" r="0" t="5829"/>
          <a:stretch/>
        </p:blipFill>
        <p:spPr>
          <a:xfrm>
            <a:off x="0" y="1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c14e5c6ec0_0_509"/>
          <p:cNvSpPr/>
          <p:nvPr/>
        </p:nvSpPr>
        <p:spPr>
          <a:xfrm flipH="1" rot="-5400000">
            <a:off x="5235291" y="-5235290"/>
            <a:ext cx="1719738" cy="12192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DC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2c14e5c6ec0_0_509"/>
          <p:cNvSpPr txBox="1"/>
          <p:nvPr/>
        </p:nvSpPr>
        <p:spPr>
          <a:xfrm>
            <a:off x="647280" y="296820"/>
            <a:ext cx="9718200" cy="15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800" u="none" cap="none" strike="noStrike">
                <a:solidFill>
                  <a:srgbClr val="0E522D"/>
                </a:solidFill>
                <a:latin typeface="Arial"/>
                <a:ea typeface="Arial"/>
                <a:cs typeface="Arial"/>
                <a:sym typeface="Arial"/>
              </a:rPr>
              <a:t>Čadyk</a:t>
            </a:r>
            <a:endParaRPr b="0" i="0" sz="4800" u="none" cap="none" strike="noStrike">
              <a:solidFill>
                <a:srgbClr val="0E5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g2c14e5c6ec0_0_5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0234" y="2506309"/>
            <a:ext cx="3640350" cy="364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"/>
          <p:cNvSpPr/>
          <p:nvPr/>
        </p:nvSpPr>
        <p:spPr>
          <a:xfrm>
            <a:off x="-1296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História a vývoj Androius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4"/>
          <p:cNvPicPr preferRelativeResize="0"/>
          <p:nvPr/>
        </p:nvPicPr>
        <p:blipFill rotWithShape="1">
          <a:blip r:embed="rId3">
            <a:alphaModFix amt="30000"/>
          </a:blip>
          <a:srcRect b="0" l="0" r="-1" t="5828"/>
          <a:stretch/>
        </p:blipFill>
        <p:spPr>
          <a:xfrm>
            <a:off x="0" y="1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"/>
          <p:cNvSpPr/>
          <p:nvPr/>
        </p:nvSpPr>
        <p:spPr>
          <a:xfrm flipH="1" rot="-5400000">
            <a:off x="5235287" y="-5235287"/>
            <a:ext cx="1719745" cy="12192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DC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"/>
          <p:cNvSpPr txBox="1"/>
          <p:nvPr/>
        </p:nvSpPr>
        <p:spPr>
          <a:xfrm>
            <a:off x="647280" y="296820"/>
            <a:ext cx="9718200" cy="157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4800">
                <a:solidFill>
                  <a:srgbClr val="0E522D"/>
                </a:solidFill>
              </a:rPr>
              <a:t>Čo sú návrhové vzory?</a:t>
            </a:r>
            <a:endParaRPr b="0" i="0" sz="4800" u="none" cap="none" strike="noStrike">
              <a:solidFill>
                <a:srgbClr val="0E5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"/>
          <p:cNvSpPr txBox="1"/>
          <p:nvPr/>
        </p:nvSpPr>
        <p:spPr>
          <a:xfrm>
            <a:off x="613325" y="2072275"/>
            <a:ext cx="11029200" cy="45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000"/>
              <a:buChar char="-"/>
            </a:pPr>
            <a:r>
              <a:rPr lang="en-GB" sz="3000"/>
              <a:t>osvedčené postupy alebo riešenia na rôzne problémy, ktoré môžu vzniknúť počas vývoja softvéru.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GB" sz="3000"/>
              <a:t>Pomáhajú vytvárať flexibilné, udržateľné a ľahko pochopiteľné kódové základy.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c99def7b27_0_3"/>
          <p:cNvSpPr/>
          <p:nvPr/>
        </p:nvSpPr>
        <p:spPr>
          <a:xfrm>
            <a:off x="-1296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História a vývoj Androius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g2c99def7b27_0_3"/>
          <p:cNvPicPr preferRelativeResize="0"/>
          <p:nvPr/>
        </p:nvPicPr>
        <p:blipFill rotWithShape="1">
          <a:blip r:embed="rId3">
            <a:alphaModFix amt="30000"/>
          </a:blip>
          <a:srcRect b="0" l="0" r="0" t="5829"/>
          <a:stretch/>
        </p:blipFill>
        <p:spPr>
          <a:xfrm>
            <a:off x="0" y="1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c99def7b27_0_3"/>
          <p:cNvSpPr/>
          <p:nvPr/>
        </p:nvSpPr>
        <p:spPr>
          <a:xfrm flipH="1" rot="-5400000">
            <a:off x="5235291" y="-5235290"/>
            <a:ext cx="1719738" cy="12192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DC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2c99def7b27_0_3"/>
          <p:cNvSpPr txBox="1"/>
          <p:nvPr/>
        </p:nvSpPr>
        <p:spPr>
          <a:xfrm>
            <a:off x="647280" y="296820"/>
            <a:ext cx="9718200" cy="15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4800">
                <a:solidFill>
                  <a:srgbClr val="0E522D"/>
                </a:solidFill>
              </a:rPr>
              <a:t>Factory pattern</a:t>
            </a:r>
            <a:endParaRPr b="0" i="0" sz="4800" u="none" cap="none" strike="noStrike">
              <a:solidFill>
                <a:srgbClr val="0E5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2c99def7b27_0_3"/>
          <p:cNvSpPr txBox="1"/>
          <p:nvPr/>
        </p:nvSpPr>
        <p:spPr>
          <a:xfrm>
            <a:off x="613325" y="2072275"/>
            <a:ext cx="11029200" cy="45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GB" sz="3000"/>
              <a:t>Pomáha vytvárať objekty dynamicky a centralizovane, čo uľahčuje úpravy a testovanie kódu.</a:t>
            </a:r>
            <a:endParaRPr sz="3000"/>
          </a:p>
        </p:txBody>
      </p:sp>
      <p:pic>
        <p:nvPicPr>
          <p:cNvPr id="203" name="Google Shape;203;g2c99def7b27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325" y="3348430"/>
            <a:ext cx="1940308" cy="15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2c99def7b27_0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53628" y="3348425"/>
            <a:ext cx="3330316" cy="331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c99def7b27_0_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1425" y="3348425"/>
            <a:ext cx="306705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c99def7b27_0_18"/>
          <p:cNvSpPr/>
          <p:nvPr/>
        </p:nvSpPr>
        <p:spPr>
          <a:xfrm>
            <a:off x="-1296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História a vývoj Androius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g2c99def7b27_0_18"/>
          <p:cNvPicPr preferRelativeResize="0"/>
          <p:nvPr/>
        </p:nvPicPr>
        <p:blipFill rotWithShape="1">
          <a:blip r:embed="rId3">
            <a:alphaModFix amt="30000"/>
          </a:blip>
          <a:srcRect b="0" l="0" r="0" t="5829"/>
          <a:stretch/>
        </p:blipFill>
        <p:spPr>
          <a:xfrm>
            <a:off x="0" y="1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2c99def7b27_0_18"/>
          <p:cNvSpPr/>
          <p:nvPr/>
        </p:nvSpPr>
        <p:spPr>
          <a:xfrm flipH="1" rot="-5400000">
            <a:off x="5235291" y="-5235290"/>
            <a:ext cx="1719738" cy="12192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DC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c99def7b27_0_18"/>
          <p:cNvSpPr txBox="1"/>
          <p:nvPr/>
        </p:nvSpPr>
        <p:spPr>
          <a:xfrm>
            <a:off x="647280" y="296820"/>
            <a:ext cx="9718200" cy="15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4800">
                <a:solidFill>
                  <a:srgbClr val="0E522D"/>
                </a:solidFill>
              </a:rPr>
              <a:t>Factory pattern</a:t>
            </a:r>
            <a:endParaRPr b="0" i="0" sz="4800" u="none" cap="none" strike="noStrike">
              <a:solidFill>
                <a:srgbClr val="0E5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g2c99def7b27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275" y="1966500"/>
            <a:ext cx="6834675" cy="29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2c99def7b27_0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7330" y="4164250"/>
            <a:ext cx="6360924" cy="24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c99def7b27_0_32"/>
          <p:cNvSpPr/>
          <p:nvPr/>
        </p:nvSpPr>
        <p:spPr>
          <a:xfrm>
            <a:off x="-1296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História a vývoj Androius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g2c99def7b27_0_32"/>
          <p:cNvPicPr preferRelativeResize="0"/>
          <p:nvPr/>
        </p:nvPicPr>
        <p:blipFill rotWithShape="1">
          <a:blip r:embed="rId3">
            <a:alphaModFix amt="30000"/>
          </a:blip>
          <a:srcRect b="0" l="0" r="0" t="5829"/>
          <a:stretch/>
        </p:blipFill>
        <p:spPr>
          <a:xfrm>
            <a:off x="0" y="1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2c99def7b27_0_32"/>
          <p:cNvSpPr/>
          <p:nvPr/>
        </p:nvSpPr>
        <p:spPr>
          <a:xfrm flipH="1" rot="-5400000">
            <a:off x="5235291" y="-5235290"/>
            <a:ext cx="1719738" cy="12192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DC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2c99def7b27_0_32"/>
          <p:cNvSpPr txBox="1"/>
          <p:nvPr/>
        </p:nvSpPr>
        <p:spPr>
          <a:xfrm>
            <a:off x="647280" y="296820"/>
            <a:ext cx="9718200" cy="15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4800">
                <a:solidFill>
                  <a:srgbClr val="0E522D"/>
                </a:solidFill>
              </a:rPr>
              <a:t>Factory pattern</a:t>
            </a:r>
            <a:endParaRPr b="0" i="0" sz="4800" u="none" cap="none" strike="noStrike">
              <a:solidFill>
                <a:srgbClr val="0E5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2c99def7b27_0_32"/>
          <p:cNvSpPr txBox="1"/>
          <p:nvPr/>
        </p:nvSpPr>
        <p:spPr>
          <a:xfrm>
            <a:off x="647275" y="2068100"/>
            <a:ext cx="110790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</a:rPr>
              <a:t>Výhody: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GB" sz="1800">
                <a:solidFill>
                  <a:schemeClr val="dk1"/>
                </a:solidFill>
              </a:rPr>
              <a:t>Oddelenie zodpovedností</a:t>
            </a:r>
            <a:r>
              <a:rPr lang="en-GB" sz="1800">
                <a:solidFill>
                  <a:schemeClr val="dk1"/>
                </a:solidFill>
              </a:rPr>
              <a:t>: Factory Pattern oddeluje kód, ktorý vytvára objekty, od kódu, ktorý ich používa.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GB" sz="1800">
                <a:solidFill>
                  <a:schemeClr val="dk1"/>
                </a:solidFill>
              </a:rPr>
              <a:t>Centralizovaná konfigurácia</a:t>
            </a:r>
            <a:r>
              <a:rPr lang="en-GB" sz="1800">
                <a:solidFill>
                  <a:schemeClr val="dk1"/>
                </a:solidFill>
              </a:rPr>
              <a:t>: Vďaka centrálnej factory máme jedno miesto na konfiguráciu vytvárania objektov.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GB" sz="1800">
                <a:solidFill>
                  <a:schemeClr val="dk1"/>
                </a:solidFill>
              </a:rPr>
              <a:t>Flexibilita a rozšíriteľnosť</a:t>
            </a:r>
            <a:r>
              <a:rPr lang="en-GB" sz="1800">
                <a:solidFill>
                  <a:schemeClr val="dk1"/>
                </a:solidFill>
              </a:rPr>
              <a:t>: Pridanie nových typov objektov je jednoduché a nepoškodzuje existujúci kód.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</a:rPr>
              <a:t>Nevýhody: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GB" sz="1800">
                <a:solidFill>
                  <a:schemeClr val="dk1"/>
                </a:solidFill>
              </a:rPr>
              <a:t>Zvýšenie komplexity</a:t>
            </a:r>
            <a:r>
              <a:rPr lang="en-GB" sz="1800">
                <a:solidFill>
                  <a:schemeClr val="dk1"/>
                </a:solidFill>
              </a:rPr>
              <a:t>: Ak máme veľa typov objektov, factory môže byť komplexná a ťažšia na údržbu.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GB" sz="1800">
                <a:solidFill>
                  <a:schemeClr val="dk1"/>
                </a:solidFill>
              </a:rPr>
              <a:t>Statická </a:t>
            </a:r>
            <a:r>
              <a:rPr lang="en-GB" sz="1800">
                <a:solidFill>
                  <a:schemeClr val="dk1"/>
                </a:solidFill>
              </a:rPr>
              <a:t>factory</a:t>
            </a:r>
            <a:r>
              <a:rPr lang="en-GB" sz="1800">
                <a:solidFill>
                  <a:schemeClr val="dk1"/>
                </a:solidFill>
              </a:rPr>
              <a:t>: Ak používame statickú </a:t>
            </a:r>
            <a:r>
              <a:rPr lang="en-GB" sz="1800">
                <a:solidFill>
                  <a:schemeClr val="dk1"/>
                </a:solidFill>
              </a:rPr>
              <a:t>factory</a:t>
            </a:r>
            <a:r>
              <a:rPr lang="en-GB" sz="1800">
                <a:solidFill>
                  <a:schemeClr val="dk1"/>
                </a:solidFill>
              </a:rPr>
              <a:t>, nemôžeme jednoducho vytvárať rôzne implementácie </a:t>
            </a:r>
            <a:r>
              <a:rPr lang="en-GB" sz="1800">
                <a:solidFill>
                  <a:schemeClr val="dk1"/>
                </a:solidFill>
              </a:rPr>
              <a:t>factory</a:t>
            </a:r>
            <a:r>
              <a:rPr lang="en-GB" sz="1800">
                <a:solidFill>
                  <a:schemeClr val="dk1"/>
                </a:solidFill>
              </a:rPr>
              <a:t> pre rôzne časti aplikácie.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c99def7b27_0_45"/>
          <p:cNvSpPr/>
          <p:nvPr/>
        </p:nvSpPr>
        <p:spPr>
          <a:xfrm>
            <a:off x="-12960" y="0"/>
            <a:ext cx="1219212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História a vývoj Androius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g2c99def7b27_0_45"/>
          <p:cNvPicPr preferRelativeResize="0"/>
          <p:nvPr/>
        </p:nvPicPr>
        <p:blipFill rotWithShape="1">
          <a:blip r:embed="rId3">
            <a:alphaModFix amt="30000"/>
          </a:blip>
          <a:srcRect b="0" l="0" r="0" t="5829"/>
          <a:stretch/>
        </p:blipFill>
        <p:spPr>
          <a:xfrm>
            <a:off x="0" y="1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2c99def7b27_0_45"/>
          <p:cNvSpPr/>
          <p:nvPr/>
        </p:nvSpPr>
        <p:spPr>
          <a:xfrm flipH="1" rot="-5400000">
            <a:off x="5235291" y="-5235290"/>
            <a:ext cx="1719738" cy="12192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DC8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2c99def7b27_0_45"/>
          <p:cNvSpPr txBox="1"/>
          <p:nvPr/>
        </p:nvSpPr>
        <p:spPr>
          <a:xfrm>
            <a:off x="647280" y="296820"/>
            <a:ext cx="9718200" cy="15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GB" sz="4800">
                <a:solidFill>
                  <a:srgbClr val="0E522D"/>
                </a:solidFill>
              </a:rPr>
              <a:t>Factory pattern</a:t>
            </a:r>
            <a:endParaRPr b="0" i="0" sz="4800" u="none" cap="none" strike="noStrike">
              <a:solidFill>
                <a:srgbClr val="0E5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2c99def7b27_0_45"/>
          <p:cNvSpPr txBox="1"/>
          <p:nvPr/>
        </p:nvSpPr>
        <p:spPr>
          <a:xfrm>
            <a:off x="647275" y="1808225"/>
            <a:ext cx="11079000" cy="49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GB" sz="1700">
                <a:solidFill>
                  <a:schemeClr val="dk1"/>
                </a:solidFill>
              </a:rPr>
              <a:t>Vytváranie rôznych typov objektov</a:t>
            </a:r>
            <a:r>
              <a:rPr lang="en-GB" sz="1700">
                <a:solidFill>
                  <a:schemeClr val="dk1"/>
                </a:solidFill>
              </a:rPr>
              <a:t>: Ak máte triedy, ktoré implementujú spoločné rozhranie alebo dedia z rovnakej nadtriedy a chcete vytvárať inštancie týchto objektov na základe určitého kritéria, Factory Pattern je vhodný. Napríklad vytváranie rôznych typov automobilov (sedan, SUV, hatchback) podľa užívateľských preferencií.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GB" sz="1700">
                <a:solidFill>
                  <a:schemeClr val="dk1"/>
                </a:solidFill>
              </a:rPr>
              <a:t>Centralizované spravovanie konfigurácií</a:t>
            </a:r>
            <a:r>
              <a:rPr lang="en-GB" sz="1700">
                <a:solidFill>
                  <a:schemeClr val="dk1"/>
                </a:solidFill>
              </a:rPr>
              <a:t>: Ak potrebujete mať jedno miesto, kde môžete konfigurovať vytváranie objektov a udržiavať ich v súlade s potrebami aplikácie. Factory Pattern vám umožňuje mať centralizovanú továreň, kde môžete pridávať alebo upravovať logiku vytvárania objektov.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GB" sz="1700">
                <a:solidFill>
                  <a:schemeClr val="dk1"/>
                </a:solidFill>
              </a:rPr>
              <a:t>Testovanie a mockovanie</a:t>
            </a:r>
            <a:r>
              <a:rPr lang="en-GB" sz="1700">
                <a:solidFill>
                  <a:schemeClr val="dk1"/>
                </a:solidFill>
              </a:rPr>
              <a:t>: Factory Pattern uľahčuje testovanie kódu, pretože umožňuje jednoducho vymeniť reálne implementácie objektov za falošné (mockované) implementácie. Tým sa zvyšuje flexibilita a znovupoužiteľnosť kódu pri testovaní.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GB" sz="1700">
                <a:solidFill>
                  <a:schemeClr val="dk1"/>
                </a:solidFill>
              </a:rPr>
              <a:t>Podpora pre vytváranie rozšíriteľných knižníc alebo frameworkov</a:t>
            </a:r>
            <a:r>
              <a:rPr lang="en-GB" sz="1700">
                <a:solidFill>
                  <a:schemeClr val="dk1"/>
                </a:solidFill>
              </a:rPr>
              <a:t>: Pri tvorbe knižníc alebo frameworkov môže byť Factory Pattern užitočný na poskytnutie rozhrania, ktoré umožňuje používateľom definovať vlastné implementácie tried a vytvárať ich pomocou centrálnej továrne.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-GB" sz="1700">
                <a:solidFill>
                  <a:schemeClr val="dk1"/>
                </a:solidFill>
              </a:rPr>
              <a:t>Situácie, kde chcete skryť detaily implementácie</a:t>
            </a:r>
            <a:r>
              <a:rPr lang="en-GB" sz="1700">
                <a:solidFill>
                  <a:schemeClr val="dk1"/>
                </a:solidFill>
              </a:rPr>
              <a:t>: Ak chcete, aby vaša aplikácia boli nezávislá od konkrétnych tried alebo implementácií objektov, môžete použiť Factory Pattern na poskytnutie abstrakcie nad vytváraním objektov.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Miška</dc:creator>
</cp:coreProperties>
</file>