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Lst>
  <p:sldSz cy="6858000" cx="12192000"/>
  <p:notesSz cx="6858000" cy="9144000"/>
  <p:embeddedFontLst>
    <p:embeddedFont>
      <p:font typeface="Roboto Mono"/>
      <p:regular r:id="rId52"/>
      <p:bold r:id="rId53"/>
      <p:italic r:id="rId54"/>
      <p:boldItalic r:id="rId55"/>
    </p:embeddedFont>
    <p:embeddedFont>
      <p:font typeface="Barlow Light"/>
      <p:regular r:id="rId56"/>
      <p:bold r:id="rId57"/>
      <p:italic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0" roundtripDataSignature="AMtx7miQJKkrUTnzLzjTz8nx743I26k++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CC5F3C1-4C4A-4E12-893B-6E0F79530E44}">
  <a:tblStyle styleId="{BCC5F3C1-4C4A-4E12-893B-6E0F79530E44}"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customschemas.google.com/relationships/presentationmetadata" Target="meta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font" Target="fonts/RobotoMono-bold.fntdata"/><Relationship Id="rId52" Type="http://schemas.openxmlformats.org/officeDocument/2006/relationships/font" Target="fonts/RobotoMono-regular.fntdata"/><Relationship Id="rId11" Type="http://schemas.openxmlformats.org/officeDocument/2006/relationships/slide" Target="slides/slide5.xml"/><Relationship Id="rId55" Type="http://schemas.openxmlformats.org/officeDocument/2006/relationships/font" Target="fonts/RobotoMono-boldItalic.fntdata"/><Relationship Id="rId10" Type="http://schemas.openxmlformats.org/officeDocument/2006/relationships/slide" Target="slides/slide4.xml"/><Relationship Id="rId54" Type="http://schemas.openxmlformats.org/officeDocument/2006/relationships/font" Target="fonts/RobotoMono-italic.fntdata"/><Relationship Id="rId13" Type="http://schemas.openxmlformats.org/officeDocument/2006/relationships/slide" Target="slides/slide7.xml"/><Relationship Id="rId57" Type="http://schemas.openxmlformats.org/officeDocument/2006/relationships/font" Target="fonts/BarlowLight-bold.fntdata"/><Relationship Id="rId12" Type="http://schemas.openxmlformats.org/officeDocument/2006/relationships/slide" Target="slides/slide6.xml"/><Relationship Id="rId56" Type="http://schemas.openxmlformats.org/officeDocument/2006/relationships/font" Target="fonts/BarlowLight-regular.fntdata"/><Relationship Id="rId15" Type="http://schemas.openxmlformats.org/officeDocument/2006/relationships/slide" Target="slides/slide9.xml"/><Relationship Id="rId59" Type="http://schemas.openxmlformats.org/officeDocument/2006/relationships/font" Target="fonts/BarlowLight-boldItalic.fntdata"/><Relationship Id="rId14" Type="http://schemas.openxmlformats.org/officeDocument/2006/relationships/slide" Target="slides/slide8.xml"/><Relationship Id="rId58" Type="http://schemas.openxmlformats.org/officeDocument/2006/relationships/font" Target="fonts/BarlowLight-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64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760" y="0"/>
            <a:ext cx="2971800" cy="45864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 name="Google Shape;6;n"/>
          <p:cNvSpPr txBox="1"/>
          <p:nvPr>
            <p:ph idx="1" type="body"/>
          </p:nvPr>
        </p:nvSpPr>
        <p:spPr>
          <a:xfrm>
            <a:off x="685800" y="4400640"/>
            <a:ext cx="5486400" cy="360036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n"/>
          <p:cNvSpPr txBox="1"/>
          <p:nvPr>
            <p:ph idx="11" type="ftr"/>
          </p:nvPr>
        </p:nvSpPr>
        <p:spPr>
          <a:xfrm>
            <a:off x="0" y="8685360"/>
            <a:ext cx="2971800" cy="45864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760" y="8685360"/>
            <a:ext cx="2971800" cy="45864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notes"/>
          <p:cNvSpPr txBox="1"/>
          <p:nvPr>
            <p:ph idx="1" type="body"/>
          </p:nvPr>
        </p:nvSpPr>
        <p:spPr>
          <a:xfrm>
            <a:off x="685800" y="4400640"/>
            <a:ext cx="5486400" cy="360036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p1:notes"/>
          <p:cNvSpPr/>
          <p:nvPr>
            <p:ph idx="2"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c2f7d43818_0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9" name="Google Shape;239;g2c2f7d43818_0_54:notes"/>
          <p:cNvSpPr txBox="1"/>
          <p:nvPr>
            <p:ph idx="1" type="body"/>
          </p:nvPr>
        </p:nvSpPr>
        <p:spPr>
          <a:xfrm>
            <a:off x="685800" y="4400640"/>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b="1" lang="en-GB" sz="1100">
                <a:solidFill>
                  <a:schemeClr val="dk1"/>
                </a:solidFill>
              </a:rPr>
              <a:t>Rozumieť kontextu a vedieť, kedy použiť ktorý typ, je kľúčové pre efektívny a bezpečný vývoj Android aplikácií. Vždy sa uistite, že používate správny typ kontextu pre vaše potreby a ste si vedomí potenciálnych rizík spojených s nesprávnym používaním kontextu."</a:t>
            </a:r>
            <a:endParaRPr>
              <a:solidFill>
                <a:schemeClr val="dk1"/>
              </a:solidFill>
            </a:endParaRPr>
          </a:p>
        </p:txBody>
      </p:sp>
      <p:sp>
        <p:nvSpPr>
          <p:cNvPr id="240" name="Google Shape;240;g2c2f7d43818_0_54:notes"/>
          <p:cNvSpPr txBox="1"/>
          <p:nvPr/>
        </p:nvSpPr>
        <p:spPr>
          <a:xfrm>
            <a:off x="3884760" y="8685360"/>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c2f7d43818_0_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0" name="Google Shape;250;g2c2f7d43818_0_68:notes"/>
          <p:cNvSpPr txBox="1"/>
          <p:nvPr>
            <p:ph idx="1" type="body"/>
          </p:nvPr>
        </p:nvSpPr>
        <p:spPr>
          <a:xfrm>
            <a:off x="685800" y="4400640"/>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b="1" lang="en-GB" sz="1100">
                <a:solidFill>
                  <a:schemeClr val="dk1"/>
                </a:solidFill>
              </a:rPr>
              <a:t>Rozumieť kontextu a vedieť, kedy použiť ktorý typ, je kľúčové pre efektívny a bezpečný vývoj Android aplikácií. Vždy sa uistite, že používate správny typ kontextu pre vaše potreby a ste si vedomí potenciálnych rizík spojených s nesprávnym používaním kontextu."</a:t>
            </a:r>
            <a:endParaRPr>
              <a:solidFill>
                <a:schemeClr val="dk1"/>
              </a:solidFill>
            </a:endParaRPr>
          </a:p>
        </p:txBody>
      </p:sp>
      <p:sp>
        <p:nvSpPr>
          <p:cNvPr id="251" name="Google Shape;251;g2c2f7d43818_0_68:notes"/>
          <p:cNvSpPr txBox="1"/>
          <p:nvPr/>
        </p:nvSpPr>
        <p:spPr>
          <a:xfrm>
            <a:off x="3884760" y="8685360"/>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c2f7d43818_0_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1" name="Google Shape;261;g2c2f7d43818_0_82:notes"/>
          <p:cNvSpPr txBox="1"/>
          <p:nvPr>
            <p:ph idx="1" type="body"/>
          </p:nvPr>
        </p:nvSpPr>
        <p:spPr>
          <a:xfrm>
            <a:off x="685800" y="4400640"/>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b="1" lang="en-GB" sz="1100">
                <a:solidFill>
                  <a:schemeClr val="dk1"/>
                </a:solidFill>
              </a:rPr>
              <a:t>Rozumieť kontextu a vedieť, kedy použiť ktorý typ, je kľúčové pre efektívny a bezpečný vývoj Android aplikácií. Vždy sa uistite, že používate správny typ kontextu pre vaše potreby a ste si vedomí potenciálnych rizík spojených s nesprávnym používaním kontextu."</a:t>
            </a:r>
            <a:endParaRPr>
              <a:solidFill>
                <a:schemeClr val="dk1"/>
              </a:solidFill>
            </a:endParaRPr>
          </a:p>
        </p:txBody>
      </p:sp>
      <p:sp>
        <p:nvSpPr>
          <p:cNvPr id="262" name="Google Shape;262;g2c2f7d43818_0_82:notes"/>
          <p:cNvSpPr txBox="1"/>
          <p:nvPr/>
        </p:nvSpPr>
        <p:spPr>
          <a:xfrm>
            <a:off x="3884760" y="8685360"/>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c2f7d43818_0_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2" name="Google Shape;272;g2c2f7d43818_0_92:notes"/>
          <p:cNvSpPr txBox="1"/>
          <p:nvPr>
            <p:ph idx="1" type="body"/>
          </p:nvPr>
        </p:nvSpPr>
        <p:spPr>
          <a:xfrm>
            <a:off x="685800" y="4400640"/>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b="1" lang="en-GB" sz="1100">
                <a:solidFill>
                  <a:schemeClr val="dk1"/>
                </a:solidFill>
              </a:rPr>
              <a:t>Rozumieť kontextu a vedieť, kedy použiť ktorý typ, je kľúčové pre efektívny a bezpečný vývoj Android aplikácií. Vždy sa uistite, že používate správny typ kontextu pre vaše potreby a ste si vedomí potenciálnych rizík spojených s nesprávnym používaním kontextu."</a:t>
            </a:r>
            <a:endParaRPr>
              <a:solidFill>
                <a:schemeClr val="dk1"/>
              </a:solidFill>
            </a:endParaRPr>
          </a:p>
        </p:txBody>
      </p:sp>
      <p:sp>
        <p:nvSpPr>
          <p:cNvPr id="273" name="Google Shape;273;g2c2f7d43818_0_92:notes"/>
          <p:cNvSpPr txBox="1"/>
          <p:nvPr/>
        </p:nvSpPr>
        <p:spPr>
          <a:xfrm>
            <a:off x="3884760" y="8685360"/>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c14e5c6ec0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3" name="Google Shape;283;g2c14e5c6ec0_0_7:notes"/>
          <p:cNvSpPr txBox="1"/>
          <p:nvPr>
            <p:ph idx="1" type="body"/>
          </p:nvPr>
        </p:nvSpPr>
        <p:spPr>
          <a:xfrm>
            <a:off x="685800" y="4400640"/>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400"/>
              </a:spcBef>
              <a:spcAft>
                <a:spcPts val="0"/>
              </a:spcAft>
              <a:buClr>
                <a:schemeClr val="dk1"/>
              </a:buClr>
              <a:buSzPts val="1100"/>
              <a:buFont typeface="Arial"/>
              <a:buNone/>
            </a:pPr>
            <a:r>
              <a:rPr b="1" lang="en-GB" sz="1300">
                <a:solidFill>
                  <a:schemeClr val="dk1"/>
                </a:solidFill>
              </a:rPr>
              <a:t>Vysvetlenie stĺpcov:</a:t>
            </a:r>
            <a:endParaRPr b="1" sz="1300">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GB" sz="1100">
                <a:solidFill>
                  <a:schemeClr val="dk1"/>
                </a:solidFill>
              </a:rPr>
              <a:t>Typ dát:</a:t>
            </a:r>
            <a:r>
              <a:rPr lang="en-GB" sz="1100">
                <a:solidFill>
                  <a:schemeClr val="dk1"/>
                </a:solidFill>
              </a:rPr>
              <a:t> Určuje, aký typ dátového modelu je každá technológia navrhnutá na ukladanie.</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GB" sz="1100">
                <a:solidFill>
                  <a:schemeClr val="dk1"/>
                </a:solidFill>
              </a:rPr>
              <a:t>Komplexnosť dát:</a:t>
            </a:r>
            <a:r>
              <a:rPr lang="en-GB" sz="1100">
                <a:solidFill>
                  <a:schemeClr val="dk1"/>
                </a:solidFill>
              </a:rPr>
              <a:t> Ukazuje, či je technológia vhodná pre jednoduché alebo komplexné dátové štruktúry.</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GB" sz="1100">
                <a:solidFill>
                  <a:schemeClr val="dk1"/>
                </a:solidFill>
              </a:rPr>
              <a:t>Operácie:</a:t>
            </a:r>
            <a:r>
              <a:rPr lang="en-GB" sz="1100">
                <a:solidFill>
                  <a:schemeClr val="dk1"/>
                </a:solidFill>
              </a:rPr>
              <a:t> Popisuje typické operácie, ktoré môžete s dátami vykonávať.</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GB" sz="1100">
                <a:solidFill>
                  <a:schemeClr val="dk1"/>
                </a:solidFill>
              </a:rPr>
              <a:t>Vhodné pre:</a:t>
            </a:r>
            <a:r>
              <a:rPr lang="en-GB" sz="1100">
                <a:solidFill>
                  <a:schemeClr val="dk1"/>
                </a:solidFill>
              </a:rPr>
              <a:t> Navrhuje typické použitie prípady pre každú technológiu.</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GB" sz="1100">
                <a:solidFill>
                  <a:schemeClr val="dk1"/>
                </a:solidFill>
              </a:rPr>
              <a:t>Výkon:</a:t>
            </a:r>
            <a:r>
              <a:rPr lang="en-GB" sz="1100">
                <a:solidFill>
                  <a:schemeClr val="dk1"/>
                </a:solidFill>
              </a:rPr>
              <a:t> Poskytuje všeobecný prehľad o výkone technológie vzhľadom na rýchlosť a efektivitu.</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GB" sz="1100">
                <a:solidFill>
                  <a:schemeClr val="dk1"/>
                </a:solidFill>
              </a:rPr>
              <a:t>Kompilačná kontrola:</a:t>
            </a:r>
            <a:r>
              <a:rPr lang="en-GB" sz="1100">
                <a:solidFill>
                  <a:schemeClr val="dk1"/>
                </a:solidFill>
              </a:rPr>
              <a:t> Určuje, či technológia poskytuje nejakú formu kompilačnej kontroly alebo validácie.</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GB" sz="1100">
                <a:solidFill>
                  <a:schemeClr val="dk1"/>
                </a:solidFill>
              </a:rPr>
              <a:t>Migrácia dát:</a:t>
            </a:r>
            <a:r>
              <a:rPr lang="en-GB" sz="1100">
                <a:solidFill>
                  <a:schemeClr val="dk1"/>
                </a:solidFill>
              </a:rPr>
              <a:t> Popisuje, ako každá technológia zvláda zmeny v dátovom modeli alebo schéme.</a:t>
            </a:r>
            <a:endParaRPr sz="1100">
              <a:solidFill>
                <a:schemeClr val="dk1"/>
              </a:solidFill>
            </a:endParaRPr>
          </a:p>
          <a:p>
            <a:pPr indent="0" lvl="0" marL="0" rtl="0" algn="l">
              <a:lnSpc>
                <a:spcPct val="115000"/>
              </a:lnSpc>
              <a:spcBef>
                <a:spcPts val="1200"/>
              </a:spcBef>
              <a:spcAft>
                <a:spcPts val="0"/>
              </a:spcAft>
              <a:buSzPts val="1400"/>
              <a:buNone/>
            </a:pPr>
            <a:r>
              <a:rPr lang="en-GB">
                <a:solidFill>
                  <a:schemeClr val="dk1"/>
                </a:solidFill>
              </a:rPr>
              <a:t>CreateReadUpdateDelete</a:t>
            </a:r>
            <a:endParaRPr>
              <a:solidFill>
                <a:schemeClr val="dk1"/>
              </a:solidFill>
            </a:endParaRPr>
          </a:p>
        </p:txBody>
      </p:sp>
      <p:sp>
        <p:nvSpPr>
          <p:cNvPr id="284" name="Google Shape;284;g2c14e5c6ec0_0_7:notes"/>
          <p:cNvSpPr txBox="1"/>
          <p:nvPr/>
        </p:nvSpPr>
        <p:spPr>
          <a:xfrm>
            <a:off x="3884760" y="8685360"/>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c14e5c6ec0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3" name="Google Shape;293;g2c14e5c6ec0_0_21:notes"/>
          <p:cNvSpPr txBox="1"/>
          <p:nvPr>
            <p:ph idx="1" type="body"/>
          </p:nvPr>
        </p:nvSpPr>
        <p:spPr>
          <a:xfrm>
            <a:off x="685800" y="4400640"/>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   // Registrácia poslucháčov alebo inicializácia, ktorá vyžaduje, aby bola aktivita viditeľná</a:t>
            </a:r>
            <a:endParaRPr>
              <a:solidFill>
                <a:schemeClr val="dk1"/>
              </a:solidFill>
            </a:endParaRPr>
          </a:p>
          <a:p>
            <a:pPr indent="0" lvl="0" marL="0" rtl="0" algn="l">
              <a:lnSpc>
                <a:spcPct val="115000"/>
              </a:lnSpc>
              <a:spcBef>
                <a:spcPts val="0"/>
              </a:spcBef>
              <a:spcAft>
                <a:spcPts val="0"/>
              </a:spcAft>
              <a:buSzPts val="1400"/>
              <a:buNone/>
            </a:pPr>
            <a:r>
              <a:t/>
            </a:r>
            <a:endParaRPr>
              <a:solidFill>
                <a:schemeClr val="dk1"/>
              </a:solidFill>
            </a:endParaRPr>
          </a:p>
        </p:txBody>
      </p:sp>
      <p:sp>
        <p:nvSpPr>
          <p:cNvPr id="294" name="Google Shape;294;g2c14e5c6ec0_0_21:notes"/>
          <p:cNvSpPr txBox="1"/>
          <p:nvPr/>
        </p:nvSpPr>
        <p:spPr>
          <a:xfrm>
            <a:off x="3884760" y="8685360"/>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c2f7d43818_0_1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3" name="Google Shape;303;g2c2f7d43818_0_117:notes"/>
          <p:cNvSpPr txBox="1"/>
          <p:nvPr>
            <p:ph idx="1" type="body"/>
          </p:nvPr>
        </p:nvSpPr>
        <p:spPr>
          <a:xfrm>
            <a:off x="685800" y="4400640"/>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   // Registrácia poslucháčov alebo inicializácia, ktorá vyžaduje, aby bola aktivita viditeľná</a:t>
            </a:r>
            <a:endParaRPr>
              <a:solidFill>
                <a:schemeClr val="dk1"/>
              </a:solidFill>
            </a:endParaRPr>
          </a:p>
          <a:p>
            <a:pPr indent="0" lvl="0" marL="0" rtl="0" algn="l">
              <a:lnSpc>
                <a:spcPct val="115000"/>
              </a:lnSpc>
              <a:spcBef>
                <a:spcPts val="0"/>
              </a:spcBef>
              <a:spcAft>
                <a:spcPts val="0"/>
              </a:spcAft>
              <a:buSzPts val="1400"/>
              <a:buNone/>
            </a:pPr>
            <a:r>
              <a:t/>
            </a:r>
            <a:endParaRPr>
              <a:solidFill>
                <a:schemeClr val="dk1"/>
              </a:solidFill>
            </a:endParaRPr>
          </a:p>
        </p:txBody>
      </p:sp>
      <p:sp>
        <p:nvSpPr>
          <p:cNvPr id="304" name="Google Shape;304;g2c2f7d43818_0_117:notes"/>
          <p:cNvSpPr txBox="1"/>
          <p:nvPr/>
        </p:nvSpPr>
        <p:spPr>
          <a:xfrm>
            <a:off x="3884760" y="8685360"/>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c2f7d43818_0_1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3" name="Google Shape;313;g2c2f7d43818_0_127:notes"/>
          <p:cNvSpPr txBox="1"/>
          <p:nvPr>
            <p:ph idx="1" type="body"/>
          </p:nvPr>
        </p:nvSpPr>
        <p:spPr>
          <a:xfrm>
            <a:off x="685800" y="4400640"/>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   // Registrácia poslucháčov alebo inicializácia, ktorá vyžaduje, aby bola aktivita viditeľná</a:t>
            </a:r>
            <a:endParaRPr>
              <a:solidFill>
                <a:schemeClr val="dk1"/>
              </a:solidFill>
            </a:endParaRPr>
          </a:p>
          <a:p>
            <a:pPr indent="0" lvl="0" marL="0" rtl="0" algn="l">
              <a:lnSpc>
                <a:spcPct val="115000"/>
              </a:lnSpc>
              <a:spcBef>
                <a:spcPts val="0"/>
              </a:spcBef>
              <a:spcAft>
                <a:spcPts val="0"/>
              </a:spcAft>
              <a:buSzPts val="1400"/>
              <a:buNone/>
            </a:pPr>
            <a:r>
              <a:t/>
            </a:r>
            <a:endParaRPr>
              <a:solidFill>
                <a:schemeClr val="dk1"/>
              </a:solidFill>
            </a:endParaRPr>
          </a:p>
        </p:txBody>
      </p:sp>
      <p:sp>
        <p:nvSpPr>
          <p:cNvPr id="314" name="Google Shape;314;g2c2f7d43818_0_127:notes"/>
          <p:cNvSpPr txBox="1"/>
          <p:nvPr/>
        </p:nvSpPr>
        <p:spPr>
          <a:xfrm>
            <a:off x="3884760" y="8685360"/>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c14e5c6ec0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3" name="Google Shape;323;g2c14e5c6ec0_0_35:notes"/>
          <p:cNvSpPr txBox="1"/>
          <p:nvPr>
            <p:ph idx="1" type="body"/>
          </p:nvPr>
        </p:nvSpPr>
        <p:spPr>
          <a:xfrm>
            <a:off x="685800" y="4400640"/>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lang="en-GB">
                <a:solidFill>
                  <a:schemeClr val="dk1"/>
                </a:solidFill>
              </a:rPr>
              <a:t>   // Spustenie animácií alebo obnovenie interakcie, ktoré vyžadujú, aby bola aktivita aktívna</a:t>
            </a:r>
            <a:endParaRPr>
              <a:solidFill>
                <a:schemeClr val="dk1"/>
              </a:solidFill>
            </a:endParaRPr>
          </a:p>
          <a:p>
            <a:pPr indent="0" lvl="0" marL="0" rtl="0" algn="l">
              <a:lnSpc>
                <a:spcPct val="115000"/>
              </a:lnSpc>
              <a:spcBef>
                <a:spcPts val="0"/>
              </a:spcBef>
              <a:spcAft>
                <a:spcPts val="0"/>
              </a:spcAft>
              <a:buSzPts val="1400"/>
              <a:buNone/>
            </a:pPr>
            <a:r>
              <a:t/>
            </a:r>
            <a:endParaRPr>
              <a:solidFill>
                <a:schemeClr val="dk1"/>
              </a:solidFill>
            </a:endParaRPr>
          </a:p>
          <a:p>
            <a:pPr indent="0" lvl="0" marL="0" rtl="0" algn="l">
              <a:lnSpc>
                <a:spcPct val="115000"/>
              </a:lnSpc>
              <a:spcBef>
                <a:spcPts val="0"/>
              </a:spcBef>
              <a:spcAft>
                <a:spcPts val="0"/>
              </a:spcAft>
              <a:buSzPts val="1400"/>
              <a:buNone/>
            </a:pPr>
            <a:r>
              <a:rPr lang="en-GB">
                <a:solidFill>
                  <a:schemeClr val="dk1"/>
                </a:solidFill>
              </a:rPr>
              <a:t>   // Registrácia listenera senzora s vysokou frekvenciou aktualizácií</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SzPts val="1400"/>
              <a:buNone/>
            </a:pPr>
            <a:r>
              <a:t/>
            </a:r>
            <a:endParaRPr>
              <a:solidFill>
                <a:schemeClr val="dk1"/>
              </a:solidFill>
            </a:endParaRPr>
          </a:p>
        </p:txBody>
      </p:sp>
      <p:sp>
        <p:nvSpPr>
          <p:cNvPr id="324" name="Google Shape;324;g2c14e5c6ec0_0_35:notes"/>
          <p:cNvSpPr txBox="1"/>
          <p:nvPr/>
        </p:nvSpPr>
        <p:spPr>
          <a:xfrm>
            <a:off x="3884760" y="8685360"/>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2c2f7d43818_0_1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3" name="Google Shape;333;g2c2f7d43818_0_138:notes"/>
          <p:cNvSpPr txBox="1"/>
          <p:nvPr>
            <p:ph idx="1" type="body"/>
          </p:nvPr>
        </p:nvSpPr>
        <p:spPr>
          <a:xfrm>
            <a:off x="685800" y="4400640"/>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   // Registrácia poslucháčov alebo inicializácia, ktorá vyžaduje, aby bola aktivita viditeľná</a:t>
            </a:r>
            <a:endParaRPr>
              <a:solidFill>
                <a:schemeClr val="dk1"/>
              </a:solidFill>
            </a:endParaRPr>
          </a:p>
          <a:p>
            <a:pPr indent="0" lvl="0" marL="0" rtl="0" algn="l">
              <a:lnSpc>
                <a:spcPct val="115000"/>
              </a:lnSpc>
              <a:spcBef>
                <a:spcPts val="0"/>
              </a:spcBef>
              <a:spcAft>
                <a:spcPts val="0"/>
              </a:spcAft>
              <a:buSzPts val="1400"/>
              <a:buNone/>
            </a:pPr>
            <a:r>
              <a:t/>
            </a:r>
            <a:endParaRPr>
              <a:solidFill>
                <a:schemeClr val="dk1"/>
              </a:solidFill>
            </a:endParaRPr>
          </a:p>
        </p:txBody>
      </p:sp>
      <p:sp>
        <p:nvSpPr>
          <p:cNvPr id="334" name="Google Shape;334;g2c2f7d43818_0_138:notes"/>
          <p:cNvSpPr txBox="1"/>
          <p:nvPr/>
        </p:nvSpPr>
        <p:spPr>
          <a:xfrm>
            <a:off x="3884760" y="8685360"/>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2:notes"/>
          <p:cNvSpPr txBox="1"/>
          <p:nvPr>
            <p:ph idx="1" type="body"/>
          </p:nvPr>
        </p:nvSpPr>
        <p:spPr>
          <a:xfrm>
            <a:off x="685800" y="4400640"/>
            <a:ext cx="5486400" cy="360036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 name="Google Shape;153;p2:notes"/>
          <p:cNvSpPr/>
          <p:nvPr>
            <p:ph idx="2"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c2f7d43818_0_1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3" name="Google Shape;343;g2c2f7d43818_0_148:notes"/>
          <p:cNvSpPr txBox="1"/>
          <p:nvPr>
            <p:ph idx="1" type="body"/>
          </p:nvPr>
        </p:nvSpPr>
        <p:spPr>
          <a:xfrm>
            <a:off x="685800" y="4400640"/>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   // Registrácia poslucháčov alebo inicializácia, ktorá vyžaduje, aby bola aktivita viditeľná</a:t>
            </a:r>
            <a:endParaRPr>
              <a:solidFill>
                <a:schemeClr val="dk1"/>
              </a:solidFill>
            </a:endParaRPr>
          </a:p>
          <a:p>
            <a:pPr indent="0" lvl="0" marL="0" rtl="0" algn="l">
              <a:lnSpc>
                <a:spcPct val="115000"/>
              </a:lnSpc>
              <a:spcBef>
                <a:spcPts val="0"/>
              </a:spcBef>
              <a:spcAft>
                <a:spcPts val="0"/>
              </a:spcAft>
              <a:buSzPts val="1400"/>
              <a:buNone/>
            </a:pPr>
            <a:r>
              <a:t/>
            </a:r>
            <a:endParaRPr>
              <a:solidFill>
                <a:schemeClr val="dk1"/>
              </a:solidFill>
            </a:endParaRPr>
          </a:p>
        </p:txBody>
      </p:sp>
      <p:sp>
        <p:nvSpPr>
          <p:cNvPr id="344" name="Google Shape;344;g2c2f7d43818_0_148:notes"/>
          <p:cNvSpPr txBox="1"/>
          <p:nvPr/>
        </p:nvSpPr>
        <p:spPr>
          <a:xfrm>
            <a:off x="3884760" y="8685360"/>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c2f7d43818_0_1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3" name="Google Shape;353;g2c2f7d43818_0_158:notes"/>
          <p:cNvSpPr txBox="1"/>
          <p:nvPr>
            <p:ph idx="1" type="body"/>
          </p:nvPr>
        </p:nvSpPr>
        <p:spPr>
          <a:xfrm>
            <a:off x="685800" y="4400640"/>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   // Registrácia poslucháčov alebo inicializácia, ktorá vyžaduje, aby bola aktivita viditeľná</a:t>
            </a:r>
            <a:endParaRPr>
              <a:solidFill>
                <a:schemeClr val="dk1"/>
              </a:solidFill>
            </a:endParaRPr>
          </a:p>
          <a:p>
            <a:pPr indent="0" lvl="0" marL="0" rtl="0" algn="l">
              <a:lnSpc>
                <a:spcPct val="115000"/>
              </a:lnSpc>
              <a:spcBef>
                <a:spcPts val="0"/>
              </a:spcBef>
              <a:spcAft>
                <a:spcPts val="0"/>
              </a:spcAft>
              <a:buSzPts val="1400"/>
              <a:buNone/>
            </a:pPr>
            <a:r>
              <a:t/>
            </a:r>
            <a:endParaRPr>
              <a:solidFill>
                <a:schemeClr val="dk1"/>
              </a:solidFill>
            </a:endParaRPr>
          </a:p>
        </p:txBody>
      </p:sp>
      <p:sp>
        <p:nvSpPr>
          <p:cNvPr id="354" name="Google Shape;354;g2c2f7d43818_0_158:notes"/>
          <p:cNvSpPr txBox="1"/>
          <p:nvPr/>
        </p:nvSpPr>
        <p:spPr>
          <a:xfrm>
            <a:off x="3884760" y="8685360"/>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c2f7d43818_0_1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3" name="Google Shape;363;g2c2f7d43818_0_168:notes"/>
          <p:cNvSpPr txBox="1"/>
          <p:nvPr>
            <p:ph idx="1" type="body"/>
          </p:nvPr>
        </p:nvSpPr>
        <p:spPr>
          <a:xfrm>
            <a:off x="685800" y="4400640"/>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   // Registrácia poslucháčov alebo inicializácia, ktorá vyžaduje, aby bola aktivita viditeľná</a:t>
            </a:r>
            <a:endParaRPr>
              <a:solidFill>
                <a:schemeClr val="dk1"/>
              </a:solidFill>
            </a:endParaRPr>
          </a:p>
          <a:p>
            <a:pPr indent="0" lvl="0" marL="0" rtl="0" algn="l">
              <a:lnSpc>
                <a:spcPct val="115000"/>
              </a:lnSpc>
              <a:spcBef>
                <a:spcPts val="0"/>
              </a:spcBef>
              <a:spcAft>
                <a:spcPts val="0"/>
              </a:spcAft>
              <a:buSzPts val="1400"/>
              <a:buNone/>
            </a:pPr>
            <a:r>
              <a:t/>
            </a:r>
            <a:endParaRPr>
              <a:solidFill>
                <a:schemeClr val="dk1"/>
              </a:solidFill>
            </a:endParaRPr>
          </a:p>
        </p:txBody>
      </p:sp>
      <p:sp>
        <p:nvSpPr>
          <p:cNvPr id="364" name="Google Shape;364;g2c2f7d43818_0_168:notes"/>
          <p:cNvSpPr txBox="1"/>
          <p:nvPr/>
        </p:nvSpPr>
        <p:spPr>
          <a:xfrm>
            <a:off x="3884760" y="8685360"/>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c2f7d43818_0_3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3" name="Google Shape;373;g2c2f7d43818_0_382:notes"/>
          <p:cNvSpPr txBox="1"/>
          <p:nvPr>
            <p:ph idx="1" type="body"/>
          </p:nvPr>
        </p:nvSpPr>
        <p:spPr>
          <a:xfrm>
            <a:off x="685800" y="4400640"/>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   // Registrácia poslucháčov alebo inicializácia, ktorá vyžaduje, aby bola aktivita viditeľná</a:t>
            </a:r>
            <a:endParaRPr>
              <a:solidFill>
                <a:schemeClr val="dk1"/>
              </a:solidFill>
            </a:endParaRPr>
          </a:p>
          <a:p>
            <a:pPr indent="0" lvl="0" marL="0" rtl="0" algn="l">
              <a:lnSpc>
                <a:spcPct val="115000"/>
              </a:lnSpc>
              <a:spcBef>
                <a:spcPts val="0"/>
              </a:spcBef>
              <a:spcAft>
                <a:spcPts val="0"/>
              </a:spcAft>
              <a:buSzPts val="1400"/>
              <a:buNone/>
            </a:pPr>
            <a:r>
              <a:t/>
            </a:r>
            <a:endParaRPr>
              <a:solidFill>
                <a:schemeClr val="dk1"/>
              </a:solidFill>
            </a:endParaRPr>
          </a:p>
        </p:txBody>
      </p:sp>
      <p:sp>
        <p:nvSpPr>
          <p:cNvPr id="374" name="Google Shape;374;g2c2f7d43818_0_382:notes"/>
          <p:cNvSpPr txBox="1"/>
          <p:nvPr/>
        </p:nvSpPr>
        <p:spPr>
          <a:xfrm>
            <a:off x="3884760" y="8685360"/>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2c2f7d43818_0_1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3" name="Google Shape;383;g2c2f7d43818_0_178:notes"/>
          <p:cNvSpPr txBox="1"/>
          <p:nvPr>
            <p:ph idx="1" type="body"/>
          </p:nvPr>
        </p:nvSpPr>
        <p:spPr>
          <a:xfrm>
            <a:off x="685800" y="4400640"/>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lang="en-GB">
                <a:solidFill>
                  <a:schemeClr val="dk1"/>
                </a:solidFill>
              </a:rPr>
              <a:t>Toto vám spadne</a:t>
            </a:r>
            <a:endParaRPr>
              <a:solidFill>
                <a:schemeClr val="dk1"/>
              </a:solidFill>
            </a:endParaRPr>
          </a:p>
        </p:txBody>
      </p:sp>
      <p:sp>
        <p:nvSpPr>
          <p:cNvPr id="384" name="Google Shape;384;g2c2f7d43818_0_178:notes"/>
          <p:cNvSpPr txBox="1"/>
          <p:nvPr/>
        </p:nvSpPr>
        <p:spPr>
          <a:xfrm>
            <a:off x="3884760" y="8685360"/>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2c2f7d43818_0_2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3" name="Google Shape;393;g2c2f7d43818_0_200:notes"/>
          <p:cNvSpPr txBox="1"/>
          <p:nvPr>
            <p:ph idx="1" type="body"/>
          </p:nvPr>
        </p:nvSpPr>
        <p:spPr>
          <a:xfrm>
            <a:off x="685800" y="4400640"/>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lang="en-GB">
                <a:solidFill>
                  <a:schemeClr val="dk1"/>
                </a:solidFill>
              </a:rPr>
              <a:t>Toto vám spadne</a:t>
            </a:r>
            <a:endParaRPr>
              <a:solidFill>
                <a:schemeClr val="dk1"/>
              </a:solidFill>
            </a:endParaRPr>
          </a:p>
        </p:txBody>
      </p:sp>
      <p:sp>
        <p:nvSpPr>
          <p:cNvPr id="394" name="Google Shape;394;g2c2f7d43818_0_200:notes"/>
          <p:cNvSpPr txBox="1"/>
          <p:nvPr/>
        </p:nvSpPr>
        <p:spPr>
          <a:xfrm>
            <a:off x="3884760" y="8685360"/>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c2f7d43818_0_1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3" name="Google Shape;403;g2c2f7d43818_0_190:notes"/>
          <p:cNvSpPr txBox="1"/>
          <p:nvPr>
            <p:ph idx="1" type="body"/>
          </p:nvPr>
        </p:nvSpPr>
        <p:spPr>
          <a:xfrm>
            <a:off x="685800" y="4400640"/>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lang="en-GB">
                <a:solidFill>
                  <a:schemeClr val="dk1"/>
                </a:solidFill>
              </a:rPr>
              <a:t>Toto vám spadne</a:t>
            </a:r>
            <a:endParaRPr>
              <a:solidFill>
                <a:schemeClr val="dk1"/>
              </a:solidFill>
            </a:endParaRPr>
          </a:p>
        </p:txBody>
      </p:sp>
      <p:sp>
        <p:nvSpPr>
          <p:cNvPr id="404" name="Google Shape;404;g2c2f7d43818_0_190:notes"/>
          <p:cNvSpPr txBox="1"/>
          <p:nvPr/>
        </p:nvSpPr>
        <p:spPr>
          <a:xfrm>
            <a:off x="3884760" y="8685360"/>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2c2f7d43818_0_2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3" name="Google Shape;413;g2c2f7d43818_0_210:notes"/>
          <p:cNvSpPr txBox="1"/>
          <p:nvPr>
            <p:ph idx="1" type="body"/>
          </p:nvPr>
        </p:nvSpPr>
        <p:spPr>
          <a:xfrm>
            <a:off x="685800" y="4400640"/>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lang="en-GB">
                <a:solidFill>
                  <a:schemeClr val="dk1"/>
                </a:solidFill>
              </a:rPr>
              <a:t>Toto vám spadne</a:t>
            </a:r>
            <a:endParaRPr>
              <a:solidFill>
                <a:schemeClr val="dk1"/>
              </a:solidFill>
            </a:endParaRPr>
          </a:p>
        </p:txBody>
      </p:sp>
      <p:sp>
        <p:nvSpPr>
          <p:cNvPr id="414" name="Google Shape;414;g2c2f7d43818_0_210:notes"/>
          <p:cNvSpPr txBox="1"/>
          <p:nvPr/>
        </p:nvSpPr>
        <p:spPr>
          <a:xfrm>
            <a:off x="3884760" y="8685360"/>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2c2f7d43818_0_2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23" name="Google Shape;423;g2c2f7d43818_0_219:notes"/>
          <p:cNvSpPr txBox="1"/>
          <p:nvPr>
            <p:ph idx="1" type="body"/>
          </p:nvPr>
        </p:nvSpPr>
        <p:spPr>
          <a:xfrm>
            <a:off x="685800" y="4400640"/>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lang="en-GB" sz="1100">
                <a:solidFill>
                  <a:schemeClr val="dk1"/>
                </a:solidFill>
              </a:rPr>
              <a:t>V tomto prípade </a:t>
            </a:r>
            <a:r>
              <a:rPr lang="en-GB" sz="1100">
                <a:solidFill>
                  <a:srgbClr val="188038"/>
                </a:solidFill>
                <a:latin typeface="Roboto Mono"/>
                <a:ea typeface="Roboto Mono"/>
                <a:cs typeface="Roboto Mono"/>
                <a:sym typeface="Roboto Mono"/>
              </a:rPr>
              <a:t>lifecycleScope.launch</a:t>
            </a:r>
            <a:r>
              <a:rPr lang="en-GB" sz="1100">
                <a:solidFill>
                  <a:schemeClr val="dk1"/>
                </a:solidFill>
              </a:rPr>
              <a:t> spustí coroutine viazanú na životný cyklus aktivity, čo znamená, že coroutine bude automaticky zrušená, keď aktivita dosiahne stav </a:t>
            </a:r>
            <a:r>
              <a:rPr lang="en-GB" sz="1100">
                <a:solidFill>
                  <a:srgbClr val="188038"/>
                </a:solidFill>
                <a:latin typeface="Roboto Mono"/>
                <a:ea typeface="Roboto Mono"/>
                <a:cs typeface="Roboto Mono"/>
                <a:sym typeface="Roboto Mono"/>
              </a:rPr>
              <a:t>DESTROYED</a:t>
            </a:r>
            <a:r>
              <a:rPr lang="en-GB" sz="1100">
                <a:solidFill>
                  <a:schemeClr val="dk1"/>
                </a:solidFill>
              </a:rPr>
              <a:t>. To zabraňuje únikom pamäte a zabezpečuje, že databázové operácie nebudú pokračovať, keď už nie sú potrebné.</a:t>
            </a:r>
            <a:endParaRPr>
              <a:solidFill>
                <a:schemeClr val="dk1"/>
              </a:solidFill>
            </a:endParaRPr>
          </a:p>
        </p:txBody>
      </p:sp>
      <p:sp>
        <p:nvSpPr>
          <p:cNvPr id="424" name="Google Shape;424;g2c2f7d43818_0_219:notes"/>
          <p:cNvSpPr txBox="1"/>
          <p:nvPr/>
        </p:nvSpPr>
        <p:spPr>
          <a:xfrm>
            <a:off x="3884760" y="8685360"/>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2c2f7d43818_0_2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3" name="Google Shape;433;g2c2f7d43818_0_230:notes"/>
          <p:cNvSpPr txBox="1"/>
          <p:nvPr>
            <p:ph idx="1" type="body"/>
          </p:nvPr>
        </p:nvSpPr>
        <p:spPr>
          <a:xfrm>
            <a:off x="685800" y="4400640"/>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a:solidFill>
                <a:schemeClr val="dk1"/>
              </a:solidFill>
            </a:endParaRPr>
          </a:p>
        </p:txBody>
      </p:sp>
      <p:sp>
        <p:nvSpPr>
          <p:cNvPr id="434" name="Google Shape;434;g2c2f7d43818_0_230:notes"/>
          <p:cNvSpPr txBox="1"/>
          <p:nvPr/>
        </p:nvSpPr>
        <p:spPr>
          <a:xfrm>
            <a:off x="3884760" y="8685360"/>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1" name="Google Shape;161;p3:notes"/>
          <p:cNvSpPr txBox="1"/>
          <p:nvPr>
            <p:ph idx="1" type="body"/>
          </p:nvPr>
        </p:nvSpPr>
        <p:spPr>
          <a:xfrm>
            <a:off x="685800" y="4400640"/>
            <a:ext cx="5486400" cy="360036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GB" sz="1200">
                <a:latin typeface="Calibri"/>
                <a:ea typeface="Calibri"/>
                <a:cs typeface="Calibri"/>
                <a:sym typeface="Calibri"/>
              </a:rPr>
              <a:t>Vitajte na prednáške o životnom cykle v Androide. Dnes sa pozrieme na to, ako Android spravuje životný cyklus svojich aplikácií a prečo je dôležité, aby vývojári rozumeli týmto konceptom. Porozumenie životnému cyklu je kľúčové pre vytváranie aplikácií, ktoré sú nielen efektívne, ale aj odolné voči zmenám stavu a konfigurácie.</a:t>
            </a:r>
            <a:endParaRPr b="0" sz="1200" strike="noStrike">
              <a:latin typeface="Arial"/>
              <a:ea typeface="Arial"/>
              <a:cs typeface="Arial"/>
              <a:sym typeface="Arial"/>
            </a:endParaRPr>
          </a:p>
        </p:txBody>
      </p:sp>
      <p:sp>
        <p:nvSpPr>
          <p:cNvPr id="162" name="Google Shape;162;p3:notes"/>
          <p:cNvSpPr txBox="1"/>
          <p:nvPr/>
        </p:nvSpPr>
        <p:spPr>
          <a:xfrm>
            <a:off x="3884760" y="8685360"/>
            <a:ext cx="2971800" cy="45864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2c2f7d43818_0_2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3" name="Google Shape;443;g2c2f7d43818_0_240:notes"/>
          <p:cNvSpPr txBox="1"/>
          <p:nvPr>
            <p:ph idx="1" type="body"/>
          </p:nvPr>
        </p:nvSpPr>
        <p:spPr>
          <a:xfrm>
            <a:off x="685800" y="4400640"/>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a:solidFill>
                <a:schemeClr val="dk1"/>
              </a:solidFill>
            </a:endParaRPr>
          </a:p>
        </p:txBody>
      </p:sp>
      <p:sp>
        <p:nvSpPr>
          <p:cNvPr id="444" name="Google Shape;444;g2c2f7d43818_0_240:notes"/>
          <p:cNvSpPr txBox="1"/>
          <p:nvPr/>
        </p:nvSpPr>
        <p:spPr>
          <a:xfrm>
            <a:off x="3884760" y="8685360"/>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2c2f7d43818_0_2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53" name="Google Shape;453;g2c2f7d43818_0_249:notes"/>
          <p:cNvSpPr txBox="1"/>
          <p:nvPr>
            <p:ph idx="1" type="body"/>
          </p:nvPr>
        </p:nvSpPr>
        <p:spPr>
          <a:xfrm>
            <a:off x="685800" y="4400640"/>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lang="en-GB" sz="1100">
                <a:solidFill>
                  <a:schemeClr val="dk1"/>
                </a:solidFill>
              </a:rPr>
              <a:t>Existujú štyri hlavné typy Dispatchers v Kotlin Coroutines, každý s rôznym účelom a použitím. </a:t>
            </a:r>
            <a:r>
              <a:rPr lang="en-GB" sz="1100">
                <a:solidFill>
                  <a:srgbClr val="188038"/>
                </a:solidFill>
                <a:latin typeface="Roboto Mono"/>
                <a:ea typeface="Roboto Mono"/>
                <a:cs typeface="Roboto Mono"/>
                <a:sym typeface="Roboto Mono"/>
              </a:rPr>
              <a:t>Dispatchers.Main</a:t>
            </a:r>
            <a:r>
              <a:rPr lang="en-GB" sz="1100">
                <a:solidFill>
                  <a:schemeClr val="dk1"/>
                </a:solidFill>
              </a:rPr>
              <a:t> sa používa pre operácie s UI, </a:t>
            </a:r>
            <a:r>
              <a:rPr lang="en-GB" sz="1100">
                <a:solidFill>
                  <a:srgbClr val="188038"/>
                </a:solidFill>
                <a:latin typeface="Roboto Mono"/>
                <a:ea typeface="Roboto Mono"/>
                <a:cs typeface="Roboto Mono"/>
                <a:sym typeface="Roboto Mono"/>
              </a:rPr>
              <a:t>Dispatchers.IO</a:t>
            </a:r>
            <a:r>
              <a:rPr lang="en-GB" sz="1100">
                <a:solidFill>
                  <a:schemeClr val="dk1"/>
                </a:solidFill>
              </a:rPr>
              <a:t> pre I/O operácie, ako je čítanie z disku alebo sieťové volania, </a:t>
            </a:r>
            <a:r>
              <a:rPr lang="en-GB" sz="1100">
                <a:solidFill>
                  <a:srgbClr val="188038"/>
                </a:solidFill>
                <a:latin typeface="Roboto Mono"/>
                <a:ea typeface="Roboto Mono"/>
                <a:cs typeface="Roboto Mono"/>
                <a:sym typeface="Roboto Mono"/>
              </a:rPr>
              <a:t>Dispatchers.Default</a:t>
            </a:r>
            <a:r>
              <a:rPr lang="en-GB" sz="1100">
                <a:solidFill>
                  <a:schemeClr val="dk1"/>
                </a:solidFill>
              </a:rPr>
              <a:t> pre CPU-intenzívne úlohy a </a:t>
            </a:r>
            <a:r>
              <a:rPr lang="en-GB" sz="1100">
                <a:solidFill>
                  <a:srgbClr val="188038"/>
                </a:solidFill>
                <a:latin typeface="Roboto Mono"/>
                <a:ea typeface="Roboto Mono"/>
                <a:cs typeface="Roboto Mono"/>
                <a:sym typeface="Roboto Mono"/>
              </a:rPr>
              <a:t>Dispatchers.Unconfined</a:t>
            </a:r>
            <a:r>
              <a:rPr lang="en-GB" sz="1100">
                <a:solidFill>
                  <a:schemeClr val="dk1"/>
                </a:solidFill>
              </a:rPr>
              <a:t> spúšťa coroutine v aktuálnom vlákne, ale nie je obmedzený žiadnym konkrétnym vláknom.</a:t>
            </a:r>
            <a:endParaRPr sz="1100">
              <a:solidFill>
                <a:srgbClr val="188038"/>
              </a:solidFill>
              <a:latin typeface="Roboto Mono"/>
              <a:ea typeface="Roboto Mono"/>
              <a:cs typeface="Roboto Mono"/>
              <a:sym typeface="Roboto Mono"/>
            </a:endParaRPr>
          </a:p>
          <a:p>
            <a:pPr indent="0" lvl="0" marL="0" rtl="0" algn="l">
              <a:lnSpc>
                <a:spcPct val="115000"/>
              </a:lnSpc>
              <a:spcBef>
                <a:spcPts val="0"/>
              </a:spcBef>
              <a:spcAft>
                <a:spcPts val="0"/>
              </a:spcAft>
              <a:buSzPts val="1400"/>
              <a:buNone/>
            </a:pPr>
            <a:r>
              <a:t/>
            </a:r>
            <a:endParaRPr sz="1100">
              <a:solidFill>
                <a:srgbClr val="188038"/>
              </a:solidFill>
              <a:latin typeface="Roboto Mono"/>
              <a:ea typeface="Roboto Mono"/>
              <a:cs typeface="Roboto Mono"/>
              <a:sym typeface="Roboto Mono"/>
            </a:endParaRPr>
          </a:p>
          <a:p>
            <a:pPr indent="0" lvl="0" marL="0" rtl="0" algn="l">
              <a:lnSpc>
                <a:spcPct val="115000"/>
              </a:lnSpc>
              <a:spcBef>
                <a:spcPts val="0"/>
              </a:spcBef>
              <a:spcAft>
                <a:spcPts val="0"/>
              </a:spcAft>
              <a:buSzPts val="1400"/>
              <a:buNone/>
            </a:pPr>
            <a:r>
              <a:rPr lang="en-GB" sz="1100">
                <a:solidFill>
                  <a:srgbClr val="188038"/>
                </a:solidFill>
                <a:latin typeface="Roboto Mono"/>
                <a:ea typeface="Roboto Mono"/>
                <a:cs typeface="Roboto Mono"/>
                <a:sym typeface="Roboto Mono"/>
              </a:rPr>
              <a:t>Výber správneho dispatchera je kľúčový pre efektívne a bezpečné asynchrónne programovanie. Vždy zvážte povahu úlohy, ktorú potrebujete vykonať, a vyberte dispatcher, ktorý je pre túto úlohu najvhodnejší. Nezabudnite, že nesprávny výber dispatchera môže viesť k problémom s výkonom alebo dokonca k zamrznutiu aplikácie.</a:t>
            </a:r>
            <a:endParaRPr sz="1100">
              <a:solidFill>
                <a:schemeClr val="dk1"/>
              </a:solidFill>
            </a:endParaRPr>
          </a:p>
        </p:txBody>
      </p:sp>
      <p:sp>
        <p:nvSpPr>
          <p:cNvPr id="454" name="Google Shape;454;g2c2f7d43818_0_249:notes"/>
          <p:cNvSpPr txBox="1"/>
          <p:nvPr/>
        </p:nvSpPr>
        <p:spPr>
          <a:xfrm>
            <a:off x="3884760" y="8685360"/>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2c2f7d43818_0_2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3" name="Google Shape;463;g2c2f7d43818_0_267:notes"/>
          <p:cNvSpPr txBox="1"/>
          <p:nvPr>
            <p:ph idx="1" type="body"/>
          </p:nvPr>
        </p:nvSpPr>
        <p:spPr>
          <a:xfrm>
            <a:off x="685800" y="4400640"/>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sz="1100">
              <a:solidFill>
                <a:schemeClr val="dk1"/>
              </a:solidFill>
            </a:endParaRPr>
          </a:p>
        </p:txBody>
      </p:sp>
      <p:sp>
        <p:nvSpPr>
          <p:cNvPr id="464" name="Google Shape;464;g2c2f7d43818_0_267:notes"/>
          <p:cNvSpPr txBox="1"/>
          <p:nvPr/>
        </p:nvSpPr>
        <p:spPr>
          <a:xfrm>
            <a:off x="3884760" y="8685360"/>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2c2f7d43818_0_2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73" name="Google Shape;473;g2c2f7d43818_0_276:notes"/>
          <p:cNvSpPr txBox="1"/>
          <p:nvPr>
            <p:ph idx="1" type="body"/>
          </p:nvPr>
        </p:nvSpPr>
        <p:spPr>
          <a:xfrm>
            <a:off x="685800" y="4400640"/>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sz="1100">
              <a:solidFill>
                <a:schemeClr val="dk1"/>
              </a:solidFill>
            </a:endParaRPr>
          </a:p>
        </p:txBody>
      </p:sp>
      <p:sp>
        <p:nvSpPr>
          <p:cNvPr id="474" name="Google Shape;474;g2c2f7d43818_0_276:notes"/>
          <p:cNvSpPr txBox="1"/>
          <p:nvPr/>
        </p:nvSpPr>
        <p:spPr>
          <a:xfrm>
            <a:off x="3884760" y="8685360"/>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2c2f7d43818_0_2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3" name="Google Shape;483;g2c2f7d43818_0_285:notes"/>
          <p:cNvSpPr txBox="1"/>
          <p:nvPr>
            <p:ph idx="1" type="body"/>
          </p:nvPr>
        </p:nvSpPr>
        <p:spPr>
          <a:xfrm>
            <a:off x="685800" y="4400640"/>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sz="1100">
              <a:solidFill>
                <a:schemeClr val="dk1"/>
              </a:solidFill>
            </a:endParaRPr>
          </a:p>
        </p:txBody>
      </p:sp>
      <p:sp>
        <p:nvSpPr>
          <p:cNvPr id="484" name="Google Shape;484;g2c2f7d43818_0_285:notes"/>
          <p:cNvSpPr txBox="1"/>
          <p:nvPr/>
        </p:nvSpPr>
        <p:spPr>
          <a:xfrm>
            <a:off x="3884760" y="8685360"/>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2c2f7d43818_0_2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93" name="Google Shape;493;g2c2f7d43818_0_294:notes"/>
          <p:cNvSpPr txBox="1"/>
          <p:nvPr>
            <p:ph idx="1" type="body"/>
          </p:nvPr>
        </p:nvSpPr>
        <p:spPr>
          <a:xfrm>
            <a:off x="685800" y="4400640"/>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sz="1100">
              <a:solidFill>
                <a:schemeClr val="dk1"/>
              </a:solidFill>
            </a:endParaRPr>
          </a:p>
        </p:txBody>
      </p:sp>
      <p:sp>
        <p:nvSpPr>
          <p:cNvPr id="494" name="Google Shape;494;g2c2f7d43818_0_294:notes"/>
          <p:cNvSpPr txBox="1"/>
          <p:nvPr/>
        </p:nvSpPr>
        <p:spPr>
          <a:xfrm>
            <a:off x="3884760" y="8685360"/>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2c2f7d43818_0_3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05" name="Google Shape;505;g2c2f7d43818_0_307:notes"/>
          <p:cNvSpPr txBox="1"/>
          <p:nvPr>
            <p:ph idx="1" type="body"/>
          </p:nvPr>
        </p:nvSpPr>
        <p:spPr>
          <a:xfrm>
            <a:off x="685800" y="4400640"/>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sz="1100">
              <a:solidFill>
                <a:schemeClr val="dk1"/>
              </a:solidFill>
            </a:endParaRPr>
          </a:p>
        </p:txBody>
      </p:sp>
      <p:sp>
        <p:nvSpPr>
          <p:cNvPr id="506" name="Google Shape;506;g2c2f7d43818_0_307:notes"/>
          <p:cNvSpPr txBox="1"/>
          <p:nvPr/>
        </p:nvSpPr>
        <p:spPr>
          <a:xfrm>
            <a:off x="3884760" y="8685360"/>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2c2f7d43818_0_3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6" name="Google Shape;516;g2c2f7d43818_0_318:notes"/>
          <p:cNvSpPr txBox="1"/>
          <p:nvPr>
            <p:ph idx="1" type="body"/>
          </p:nvPr>
        </p:nvSpPr>
        <p:spPr>
          <a:xfrm>
            <a:off x="685800" y="4400640"/>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sz="1100">
              <a:solidFill>
                <a:schemeClr val="dk1"/>
              </a:solidFill>
            </a:endParaRPr>
          </a:p>
        </p:txBody>
      </p:sp>
      <p:sp>
        <p:nvSpPr>
          <p:cNvPr id="517" name="Google Shape;517;g2c2f7d43818_0_318:notes"/>
          <p:cNvSpPr txBox="1"/>
          <p:nvPr/>
        </p:nvSpPr>
        <p:spPr>
          <a:xfrm>
            <a:off x="3884760" y="8685360"/>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2c2f7d43818_0_3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26" name="Google Shape;526;g2c2f7d43818_0_329:notes"/>
          <p:cNvSpPr txBox="1"/>
          <p:nvPr>
            <p:ph idx="1" type="body"/>
          </p:nvPr>
        </p:nvSpPr>
        <p:spPr>
          <a:xfrm>
            <a:off x="685800" y="4400640"/>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sz="1100">
              <a:solidFill>
                <a:schemeClr val="dk1"/>
              </a:solidFill>
            </a:endParaRPr>
          </a:p>
        </p:txBody>
      </p:sp>
      <p:sp>
        <p:nvSpPr>
          <p:cNvPr id="527" name="Google Shape;527;g2c2f7d43818_0_329:notes"/>
          <p:cNvSpPr txBox="1"/>
          <p:nvPr/>
        </p:nvSpPr>
        <p:spPr>
          <a:xfrm>
            <a:off x="3884760" y="8685360"/>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2c14e5c6ec0_0_4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36" name="Google Shape;536;g2c14e5c6ec0_0_411:notes"/>
          <p:cNvSpPr txBox="1"/>
          <p:nvPr>
            <p:ph idx="1" type="body"/>
          </p:nvPr>
        </p:nvSpPr>
        <p:spPr>
          <a:xfrm>
            <a:off x="685800" y="4400640"/>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sz="1200" strike="noStrike">
              <a:latin typeface="Arial"/>
              <a:ea typeface="Arial"/>
              <a:cs typeface="Arial"/>
              <a:sym typeface="Arial"/>
            </a:endParaRPr>
          </a:p>
        </p:txBody>
      </p:sp>
      <p:sp>
        <p:nvSpPr>
          <p:cNvPr id="537" name="Google Shape;537;g2c14e5c6ec0_0_411:notes"/>
          <p:cNvSpPr txBox="1"/>
          <p:nvPr/>
        </p:nvSpPr>
        <p:spPr>
          <a:xfrm>
            <a:off x="3884760" y="8685360"/>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c14e5c6ec0_0_5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5" name="Google Shape;175;g2c14e5c6ec0_0_509:notes"/>
          <p:cNvSpPr txBox="1"/>
          <p:nvPr>
            <p:ph idx="1" type="body"/>
          </p:nvPr>
        </p:nvSpPr>
        <p:spPr>
          <a:xfrm>
            <a:off x="685800" y="4400640"/>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a:solidFill>
                <a:schemeClr val="dk1"/>
              </a:solidFill>
            </a:endParaRPr>
          </a:p>
        </p:txBody>
      </p:sp>
      <p:sp>
        <p:nvSpPr>
          <p:cNvPr id="176" name="Google Shape;176;g2c14e5c6ec0_0_509:notes"/>
          <p:cNvSpPr txBox="1"/>
          <p:nvPr/>
        </p:nvSpPr>
        <p:spPr>
          <a:xfrm>
            <a:off x="3884760" y="8685360"/>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2c2f7d43818_0_3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46" name="Google Shape;546;g2c2f7d43818_0_339:notes"/>
          <p:cNvSpPr txBox="1"/>
          <p:nvPr>
            <p:ph idx="1" type="body"/>
          </p:nvPr>
        </p:nvSpPr>
        <p:spPr>
          <a:xfrm>
            <a:off x="685800" y="4400640"/>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sz="1200" strike="noStrike">
              <a:latin typeface="Arial"/>
              <a:ea typeface="Arial"/>
              <a:cs typeface="Arial"/>
              <a:sym typeface="Arial"/>
            </a:endParaRPr>
          </a:p>
        </p:txBody>
      </p:sp>
      <p:sp>
        <p:nvSpPr>
          <p:cNvPr id="547" name="Google Shape;547;g2c2f7d43818_0_339:notes"/>
          <p:cNvSpPr txBox="1"/>
          <p:nvPr/>
        </p:nvSpPr>
        <p:spPr>
          <a:xfrm>
            <a:off x="3884760" y="8685360"/>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2c2f7d43818_0_3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56" name="Google Shape;556;g2c2f7d43818_0_359:notes"/>
          <p:cNvSpPr txBox="1"/>
          <p:nvPr>
            <p:ph idx="1" type="body"/>
          </p:nvPr>
        </p:nvSpPr>
        <p:spPr>
          <a:xfrm>
            <a:off x="685800" y="4400640"/>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sz="1200" strike="noStrike">
              <a:latin typeface="Arial"/>
              <a:ea typeface="Arial"/>
              <a:cs typeface="Arial"/>
              <a:sym typeface="Arial"/>
            </a:endParaRPr>
          </a:p>
        </p:txBody>
      </p:sp>
      <p:sp>
        <p:nvSpPr>
          <p:cNvPr id="557" name="Google Shape;557;g2c2f7d43818_0_359:notes"/>
          <p:cNvSpPr txBox="1"/>
          <p:nvPr/>
        </p:nvSpPr>
        <p:spPr>
          <a:xfrm>
            <a:off x="3884760" y="8685360"/>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2c2f7d43818_0_3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67" name="Google Shape;567;g2c2f7d43818_0_371:notes"/>
          <p:cNvSpPr txBox="1"/>
          <p:nvPr>
            <p:ph idx="1" type="body"/>
          </p:nvPr>
        </p:nvSpPr>
        <p:spPr>
          <a:xfrm>
            <a:off x="685800" y="4400640"/>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sz="1200" strike="noStrike">
              <a:latin typeface="Arial"/>
              <a:ea typeface="Arial"/>
              <a:cs typeface="Arial"/>
              <a:sym typeface="Arial"/>
            </a:endParaRPr>
          </a:p>
        </p:txBody>
      </p:sp>
      <p:sp>
        <p:nvSpPr>
          <p:cNvPr id="568" name="Google Shape;568;g2c2f7d43818_0_371:notes"/>
          <p:cNvSpPr txBox="1"/>
          <p:nvPr/>
        </p:nvSpPr>
        <p:spPr>
          <a:xfrm>
            <a:off x="3884760" y="8685360"/>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2c2f7d43818_0_3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78" name="Google Shape;578;g2c2f7d43818_0_350:notes"/>
          <p:cNvSpPr txBox="1"/>
          <p:nvPr>
            <p:ph idx="1" type="body"/>
          </p:nvPr>
        </p:nvSpPr>
        <p:spPr>
          <a:xfrm>
            <a:off x="685800" y="4400640"/>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sz="1200" strike="noStrike">
              <a:latin typeface="Arial"/>
              <a:ea typeface="Arial"/>
              <a:cs typeface="Arial"/>
              <a:sym typeface="Arial"/>
            </a:endParaRPr>
          </a:p>
        </p:txBody>
      </p:sp>
      <p:sp>
        <p:nvSpPr>
          <p:cNvPr id="579" name="Google Shape;579;g2c2f7d43818_0_350:notes"/>
          <p:cNvSpPr txBox="1"/>
          <p:nvPr/>
        </p:nvSpPr>
        <p:spPr>
          <a:xfrm>
            <a:off x="3884760" y="8685360"/>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88" name="Google Shape;588;p43:notes"/>
          <p:cNvSpPr txBox="1"/>
          <p:nvPr>
            <p:ph idx="1" type="body"/>
          </p:nvPr>
        </p:nvSpPr>
        <p:spPr>
          <a:xfrm>
            <a:off x="685800" y="4400640"/>
            <a:ext cx="5486400" cy="360036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sz="1200" strike="noStrike">
              <a:latin typeface="Arial"/>
              <a:ea typeface="Arial"/>
              <a:cs typeface="Arial"/>
              <a:sym typeface="Arial"/>
            </a:endParaRPr>
          </a:p>
        </p:txBody>
      </p:sp>
      <p:sp>
        <p:nvSpPr>
          <p:cNvPr id="589" name="Google Shape;589;p43:notes"/>
          <p:cNvSpPr txBox="1"/>
          <p:nvPr/>
        </p:nvSpPr>
        <p:spPr>
          <a:xfrm>
            <a:off x="3884760" y="8685360"/>
            <a:ext cx="2971800" cy="45864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98" name="Google Shape;598;p44:notes"/>
          <p:cNvSpPr txBox="1"/>
          <p:nvPr>
            <p:ph idx="1" type="body"/>
          </p:nvPr>
        </p:nvSpPr>
        <p:spPr>
          <a:xfrm>
            <a:off x="685800" y="4400640"/>
            <a:ext cx="5486400" cy="360036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GB" sz="1200" strike="noStrike">
                <a:solidFill>
                  <a:srgbClr val="000000"/>
                </a:solidFill>
                <a:latin typeface="Calibri"/>
                <a:ea typeface="Calibri"/>
                <a:cs typeface="Calibri"/>
                <a:sym typeface="Calibri"/>
              </a:rPr>
              <a:t>Dnes sme si povedali niečo o histórií Androidu až po vytvorenie vašej prvej aplikácie. Dúfam, že pre vás táto prednáška bola informatívna a inšpirujúca. </a:t>
            </a:r>
            <a:endParaRPr b="0" sz="1200" strike="noStrike">
              <a:latin typeface="Arial"/>
              <a:ea typeface="Arial"/>
              <a:cs typeface="Arial"/>
              <a:sym typeface="Arial"/>
            </a:endParaRPr>
          </a:p>
          <a:p>
            <a:pPr indent="0" lvl="0" marL="0" rtl="0" algn="l">
              <a:lnSpc>
                <a:spcPct val="100000"/>
              </a:lnSpc>
              <a:spcBef>
                <a:spcPts val="0"/>
              </a:spcBef>
              <a:spcAft>
                <a:spcPts val="0"/>
              </a:spcAft>
              <a:buSzPts val="1400"/>
              <a:buNone/>
            </a:pPr>
            <a:r>
              <a:t/>
            </a:r>
            <a:endParaRPr b="0" sz="1200" strike="noStrike">
              <a:latin typeface="Arial"/>
              <a:ea typeface="Arial"/>
              <a:cs typeface="Arial"/>
              <a:sym typeface="Arial"/>
            </a:endParaRPr>
          </a:p>
          <a:p>
            <a:pPr indent="0" lvl="0" marL="0" rtl="0" algn="l">
              <a:lnSpc>
                <a:spcPct val="100000"/>
              </a:lnSpc>
              <a:spcBef>
                <a:spcPts val="0"/>
              </a:spcBef>
              <a:spcAft>
                <a:spcPts val="0"/>
              </a:spcAft>
              <a:buSzPts val="1400"/>
              <a:buNone/>
            </a:pPr>
            <a:r>
              <a:rPr b="0" lang="en-GB" sz="1200" strike="noStrike">
                <a:solidFill>
                  <a:srgbClr val="000000"/>
                </a:solidFill>
                <a:latin typeface="Calibri"/>
                <a:ea typeface="Calibri"/>
                <a:cs typeface="Calibri"/>
                <a:sym typeface="Calibri"/>
              </a:rPr>
              <a:t>Teraz je čas na vaše otázky. Nebojte sa opýtať čokoľvek, čo vám nie je jasné alebo čo by ste chceli vedieť viac. </a:t>
            </a:r>
            <a:endParaRPr b="0" sz="1200" strike="noStrike">
              <a:latin typeface="Arial"/>
              <a:ea typeface="Arial"/>
              <a:cs typeface="Arial"/>
              <a:sym typeface="Arial"/>
            </a:endParaRPr>
          </a:p>
          <a:p>
            <a:pPr indent="0" lvl="0" marL="0" rtl="0" algn="l">
              <a:lnSpc>
                <a:spcPct val="100000"/>
              </a:lnSpc>
              <a:spcBef>
                <a:spcPts val="0"/>
              </a:spcBef>
              <a:spcAft>
                <a:spcPts val="0"/>
              </a:spcAft>
              <a:buSzPts val="1400"/>
              <a:buNone/>
            </a:pPr>
            <a:r>
              <a:t/>
            </a:r>
            <a:endParaRPr b="0" sz="1200" strike="noStrike">
              <a:latin typeface="Arial"/>
              <a:ea typeface="Arial"/>
              <a:cs typeface="Arial"/>
              <a:sym typeface="Arial"/>
            </a:endParaRPr>
          </a:p>
        </p:txBody>
      </p:sp>
      <p:sp>
        <p:nvSpPr>
          <p:cNvPr id="599" name="Google Shape;599;p44:notes"/>
          <p:cNvSpPr txBox="1"/>
          <p:nvPr/>
        </p:nvSpPr>
        <p:spPr>
          <a:xfrm>
            <a:off x="3884760" y="8685360"/>
            <a:ext cx="2971800" cy="45864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5" name="Google Shape;185;p4:notes"/>
          <p:cNvSpPr txBox="1"/>
          <p:nvPr>
            <p:ph idx="1" type="body"/>
          </p:nvPr>
        </p:nvSpPr>
        <p:spPr>
          <a:xfrm>
            <a:off x="685800" y="4400640"/>
            <a:ext cx="5486400" cy="360036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100">
                <a:solidFill>
                  <a:schemeClr val="dk1"/>
                </a:solidFill>
              </a:rPr>
              <a:t>Vysvetlite, že </a:t>
            </a:r>
            <a:r>
              <a:rPr lang="en-GB" sz="1100">
                <a:solidFill>
                  <a:srgbClr val="188038"/>
                </a:solidFill>
                <a:latin typeface="Roboto Mono"/>
                <a:ea typeface="Roboto Mono"/>
                <a:cs typeface="Roboto Mono"/>
                <a:sym typeface="Roboto Mono"/>
              </a:rPr>
              <a:t>Application</a:t>
            </a:r>
            <a:r>
              <a:rPr lang="en-GB" sz="1100">
                <a:solidFill>
                  <a:schemeClr val="dk1"/>
                </a:solidFill>
              </a:rPr>
              <a:t> trieda v Androide slúži ako základná trieda pre uchovávanie globálneho stavu aplikácie.</a:t>
            </a:r>
            <a:endParaRPr sz="1100">
              <a:solidFill>
                <a:schemeClr val="dk1"/>
              </a:solidFill>
            </a:endParaRPr>
          </a:p>
          <a:p>
            <a:pPr indent="0" lvl="0" marL="0" rtl="0" algn="l">
              <a:lnSpc>
                <a:spcPct val="100000"/>
              </a:lnSpc>
              <a:spcBef>
                <a:spcPts val="0"/>
              </a:spcBef>
              <a:spcAft>
                <a:spcPts val="0"/>
              </a:spcAft>
              <a:buSzPts val="1400"/>
              <a:buNone/>
            </a:pPr>
            <a:r>
              <a:t/>
            </a:r>
            <a:endParaRPr sz="1100">
              <a:solidFill>
                <a:schemeClr val="dk1"/>
              </a:solidFill>
            </a:endParaRPr>
          </a:p>
          <a:p>
            <a:pPr indent="0" lvl="0" marL="0" rtl="0" algn="l">
              <a:lnSpc>
                <a:spcPct val="100000"/>
              </a:lnSpc>
              <a:spcBef>
                <a:spcPts val="0"/>
              </a:spcBef>
              <a:spcAft>
                <a:spcPts val="0"/>
              </a:spcAft>
              <a:buSzPts val="1400"/>
              <a:buNone/>
            </a:pPr>
            <a:r>
              <a:rPr lang="en-GB" sz="1100">
                <a:solidFill>
                  <a:schemeClr val="dk1"/>
                </a:solidFill>
              </a:rPr>
              <a:t>Initializuju sa tam pluginy ako napriklad logovanie, crashlytics, hilt, firebase, analytica, …</a:t>
            </a:r>
            <a:endParaRPr sz="1100">
              <a:solidFill>
                <a:schemeClr val="dk1"/>
              </a:solidFill>
            </a:endParaRPr>
          </a:p>
        </p:txBody>
      </p:sp>
      <p:sp>
        <p:nvSpPr>
          <p:cNvPr id="186" name="Google Shape;186;p4:notes"/>
          <p:cNvSpPr txBox="1"/>
          <p:nvPr/>
        </p:nvSpPr>
        <p:spPr>
          <a:xfrm>
            <a:off x="3884760" y="8685360"/>
            <a:ext cx="2971800" cy="45864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c2f7d43818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7" name="Google Shape;197;g2c2f7d43818_0_15:notes"/>
          <p:cNvSpPr txBox="1"/>
          <p:nvPr>
            <p:ph idx="1" type="body"/>
          </p:nvPr>
        </p:nvSpPr>
        <p:spPr>
          <a:xfrm>
            <a:off x="685800" y="4400640"/>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solidFill>
                <a:schemeClr val="dk1"/>
              </a:solidFill>
            </a:endParaRPr>
          </a:p>
          <a:p>
            <a:pPr indent="0" lvl="0" marL="0" rtl="0" algn="l">
              <a:lnSpc>
                <a:spcPct val="100000"/>
              </a:lnSpc>
              <a:spcBef>
                <a:spcPts val="0"/>
              </a:spcBef>
              <a:spcAft>
                <a:spcPts val="0"/>
              </a:spcAft>
              <a:buSzPts val="1400"/>
              <a:buNone/>
            </a:pPr>
            <a:r>
              <a:rPr lang="en-GB" sz="1100">
                <a:solidFill>
                  <a:schemeClr val="dk1"/>
                </a:solidFill>
              </a:rPr>
              <a:t>Kontext v Androide je ako most alebo spojenie medzi aplikáciou a Android operačným systémom. Kontext nám poskytuje prístup k zdrojom, databázam, preferenciám a systémovým službám.</a:t>
            </a:r>
            <a:endParaRPr sz="1100">
              <a:solidFill>
                <a:schemeClr val="dk1"/>
              </a:solidFill>
            </a:endParaRPr>
          </a:p>
        </p:txBody>
      </p:sp>
      <p:sp>
        <p:nvSpPr>
          <p:cNvPr id="198" name="Google Shape;198;g2c2f7d43818_0_15:notes"/>
          <p:cNvSpPr txBox="1"/>
          <p:nvPr/>
        </p:nvSpPr>
        <p:spPr>
          <a:xfrm>
            <a:off x="3884760" y="8685360"/>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beab50e139_11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7" name="Google Shape;207;g2beab50e139_11_13:notes"/>
          <p:cNvSpPr txBox="1"/>
          <p:nvPr>
            <p:ph idx="1" type="body"/>
          </p:nvPr>
        </p:nvSpPr>
        <p:spPr>
          <a:xfrm>
            <a:off x="685800" y="4400640"/>
            <a:ext cx="5486400" cy="36003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1200"/>
              </a:spcBef>
              <a:spcAft>
                <a:spcPts val="0"/>
              </a:spcAft>
              <a:buClr>
                <a:schemeClr val="dk1"/>
              </a:buClr>
              <a:buSzPts val="1100"/>
              <a:buAutoNum type="arabicPeriod"/>
            </a:pPr>
            <a:r>
              <a:rPr b="1" lang="en-GB" sz="1100">
                <a:solidFill>
                  <a:schemeClr val="dk1"/>
                </a:solidFill>
              </a:rPr>
              <a:t>ApplicationContext:</a:t>
            </a:r>
            <a:endParaRPr b="1"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GB" sz="1100">
                <a:solidFill>
                  <a:schemeClr val="dk1"/>
                </a:solidFill>
              </a:rPr>
              <a:t>"ApplicationContext je globálny kontext celej aplikácie a zostáva nezmenený počas celého života aplikácie. Používajte ho pre operácie, ktoré nie sú viazané na životný cyklus konkrétnej aktivity alebo keď potrebujete kontext mimo aktivity."</a:t>
            </a:r>
            <a:endParaRPr sz="1100">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GB" sz="1100">
                <a:solidFill>
                  <a:schemeClr val="dk1"/>
                </a:solidFill>
              </a:rPr>
              <a:t>ActivityContext:</a:t>
            </a:r>
            <a:endParaRPr b="1"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GB" sz="1100">
                <a:solidFill>
                  <a:schemeClr val="dk1"/>
                </a:solidFill>
              </a:rPr>
              <a:t>"ActivityContext je špecifický pre aktivitu a mení sa s každou novou aktivitou. Je vhodný na použitie, keď pracujete s operáciami, ktoré sú úzko spojené s aktuálnou aktivitou alebo keď potrebujete kontext, ktorý je viazaný na životný cyklus aktivity."</a:t>
            </a:r>
            <a:endParaRPr sz="1100">
              <a:solidFill>
                <a:schemeClr val="dk1"/>
              </a:solidFill>
            </a:endParaRPr>
          </a:p>
          <a:p>
            <a:pPr indent="0" lvl="0" marL="0" rtl="0" algn="l">
              <a:lnSpc>
                <a:spcPct val="115000"/>
              </a:lnSpc>
              <a:spcBef>
                <a:spcPts val="1200"/>
              </a:spcBef>
              <a:spcAft>
                <a:spcPts val="0"/>
              </a:spcAft>
              <a:buSzPts val="1400"/>
              <a:buNone/>
            </a:pPr>
            <a:r>
              <a:t/>
            </a:r>
            <a:endParaRPr>
              <a:solidFill>
                <a:schemeClr val="dk1"/>
              </a:solidFill>
            </a:endParaRPr>
          </a:p>
        </p:txBody>
      </p:sp>
      <p:sp>
        <p:nvSpPr>
          <p:cNvPr id="208" name="Google Shape;208;g2beab50e139_11_13:notes"/>
          <p:cNvSpPr txBox="1"/>
          <p:nvPr/>
        </p:nvSpPr>
        <p:spPr>
          <a:xfrm>
            <a:off x="3884760" y="8685360"/>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c2f7d43818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8" name="Google Shape;218;g2c2f7d43818_0_33:notes"/>
          <p:cNvSpPr txBox="1"/>
          <p:nvPr>
            <p:ph idx="1" type="body"/>
          </p:nvPr>
        </p:nvSpPr>
        <p:spPr>
          <a:xfrm>
            <a:off x="685800" y="4400640"/>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b="1" lang="en-GB" sz="1100">
                <a:solidFill>
                  <a:schemeClr val="dk1"/>
                </a:solidFill>
              </a:rPr>
              <a:t>Rozumieť kontextu a vedieť, kedy použiť ktorý typ, je kľúčové pre efektívny a bezpečný vývoj Android aplikácií. Vždy sa uistite, že používate správny typ kontextu pre vaše potreby a ste si vedomí potenciálnych rizík spojených s nesprávnym používaním kontextu."</a:t>
            </a:r>
            <a:endParaRPr>
              <a:solidFill>
                <a:schemeClr val="dk1"/>
              </a:solidFill>
            </a:endParaRPr>
          </a:p>
        </p:txBody>
      </p:sp>
      <p:sp>
        <p:nvSpPr>
          <p:cNvPr id="219" name="Google Shape;219;g2c2f7d43818_0_33:notes"/>
          <p:cNvSpPr txBox="1"/>
          <p:nvPr/>
        </p:nvSpPr>
        <p:spPr>
          <a:xfrm>
            <a:off x="3884760" y="8685360"/>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c2f7d43818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9" name="Google Shape;229;g2c2f7d43818_0_45:notes"/>
          <p:cNvSpPr txBox="1"/>
          <p:nvPr>
            <p:ph idx="1" type="body"/>
          </p:nvPr>
        </p:nvSpPr>
        <p:spPr>
          <a:xfrm>
            <a:off x="685800" y="4400640"/>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solidFill>
                <a:schemeClr val="dk1"/>
              </a:solidFill>
            </a:endParaRPr>
          </a:p>
          <a:p>
            <a:pPr indent="0" lvl="0" marL="0" rtl="0" algn="l">
              <a:lnSpc>
                <a:spcPct val="100000"/>
              </a:lnSpc>
              <a:spcBef>
                <a:spcPts val="0"/>
              </a:spcBef>
              <a:spcAft>
                <a:spcPts val="0"/>
              </a:spcAft>
              <a:buSzPts val="1400"/>
              <a:buNone/>
            </a:pPr>
            <a:r>
              <a:rPr lang="en-GB" sz="1100">
                <a:solidFill>
                  <a:schemeClr val="dk1"/>
                </a:solidFill>
              </a:rPr>
              <a:t>Kontext v Androide je ako most alebo spojenie medzi aplikáciou a Android operačným systémom. Kontext nám poskytuje prístup k zdrojom, databázam, preferenciám a systémovým službám.</a:t>
            </a:r>
            <a:endParaRPr sz="1100">
              <a:solidFill>
                <a:schemeClr val="dk1"/>
              </a:solidFill>
            </a:endParaRPr>
          </a:p>
        </p:txBody>
      </p:sp>
      <p:sp>
        <p:nvSpPr>
          <p:cNvPr id="230" name="Google Shape;230;g2c2f7d43818_0_45:notes"/>
          <p:cNvSpPr txBox="1"/>
          <p:nvPr/>
        </p:nvSpPr>
        <p:spPr>
          <a:xfrm>
            <a:off x="3884760" y="8685360"/>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type="title">
  <p:cSld name="TITLE">
    <p:spTree>
      <p:nvGrpSpPr>
        <p:cNvPr id="15" name="Shape 15"/>
        <p:cNvGrpSpPr/>
        <p:nvPr/>
      </p:nvGrpSpPr>
      <p:grpSpPr>
        <a:xfrm>
          <a:off x="0" y="0"/>
          <a:ext cx="0" cy="0"/>
          <a:chOff x="0" y="0"/>
          <a:chExt cx="0" cy="0"/>
        </a:xfrm>
      </p:grpSpPr>
      <p:sp>
        <p:nvSpPr>
          <p:cNvPr id="16" name="Google Shape;16;p46"/>
          <p:cNvSpPr txBox="1"/>
          <p:nvPr>
            <p:ph type="ctrTitle"/>
          </p:nvPr>
        </p:nvSpPr>
        <p:spPr>
          <a:xfrm>
            <a:off x="1524000" y="1122363"/>
            <a:ext cx="9144000" cy="2387600"/>
          </a:xfrm>
          <a:prstGeom prst="rect">
            <a:avLst/>
          </a:prstGeom>
          <a:noFill/>
          <a:ln>
            <a:noFill/>
          </a:ln>
        </p:spPr>
        <p:txBody>
          <a:bodyPr anchorCtr="1" anchor="b" bIns="45700" lIns="91425" spcFirstLastPara="1" rIns="91425" wrap="square" tIns="45700">
            <a:normAutofit/>
          </a:bodyPr>
          <a:lstStyle>
            <a:lvl1pPr lvl="0" algn="ctr">
              <a:lnSpc>
                <a:spcPct val="100000"/>
              </a:lnSpc>
              <a:spcBef>
                <a:spcPts val="0"/>
              </a:spcBef>
              <a:spcAft>
                <a:spcPts val="0"/>
              </a:spcAft>
              <a:buSzPts val="1400"/>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46"/>
          <p:cNvSpPr txBox="1"/>
          <p:nvPr>
            <p:ph idx="1" type="subTitle"/>
          </p:nvPr>
        </p:nvSpPr>
        <p:spPr>
          <a:xfrm>
            <a:off x="1524000" y="3602038"/>
            <a:ext cx="9144000" cy="1655762"/>
          </a:xfrm>
          <a:prstGeom prst="rect">
            <a:avLst/>
          </a:prstGeom>
          <a:noFill/>
          <a:ln>
            <a:noFill/>
          </a:ln>
        </p:spPr>
        <p:txBody>
          <a:bodyPr anchorCtr="0" anchor="t" bIns="0" lIns="0" spcFirstLastPara="1" rIns="0" wrap="square" tIns="0">
            <a:norm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400"/>
              <a:buNone/>
              <a:defRPr sz="2000"/>
            </a:lvl2pPr>
            <a:lvl3pPr lvl="2" algn="ctr">
              <a:lnSpc>
                <a:spcPct val="100000"/>
              </a:lnSpc>
              <a:spcBef>
                <a:spcPts val="0"/>
              </a:spcBef>
              <a:spcAft>
                <a:spcPts val="0"/>
              </a:spcAft>
              <a:buSzPts val="1400"/>
              <a:buNone/>
              <a:defRPr sz="18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p:txBody>
      </p:sp>
      <p:sp>
        <p:nvSpPr>
          <p:cNvPr id="18" name="Google Shape;18;p46"/>
          <p:cNvSpPr txBox="1"/>
          <p:nvPr>
            <p:ph idx="10" type="dt"/>
          </p:nvPr>
        </p:nvSpPr>
        <p:spPr>
          <a:xfrm>
            <a:off x="838080" y="6356520"/>
            <a:ext cx="2743200" cy="3650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6"/>
          <p:cNvSpPr txBox="1"/>
          <p:nvPr>
            <p:ph idx="11" type="ftr"/>
          </p:nvPr>
        </p:nvSpPr>
        <p:spPr>
          <a:xfrm>
            <a:off x="4038480" y="6356520"/>
            <a:ext cx="4114800" cy="365040"/>
          </a:xfrm>
          <a:prstGeom prst="rect">
            <a:avLst/>
          </a:prstGeom>
          <a:noFill/>
          <a:ln>
            <a:noFill/>
          </a:ln>
        </p:spPr>
        <p:txBody>
          <a:bodyPr anchorCtr="1"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6"/>
          <p:cNvSpPr txBox="1"/>
          <p:nvPr>
            <p:ph idx="12" type="sldNum"/>
          </p:nvPr>
        </p:nvSpPr>
        <p:spPr>
          <a:xfrm>
            <a:off x="8610480" y="6356520"/>
            <a:ext cx="2743200" cy="36504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46" name="Shape 46"/>
        <p:cNvGrpSpPr/>
        <p:nvPr/>
      </p:nvGrpSpPr>
      <p:grpSpPr>
        <a:xfrm>
          <a:off x="0" y="0"/>
          <a:ext cx="0" cy="0"/>
          <a:chOff x="0" y="0"/>
          <a:chExt cx="0" cy="0"/>
        </a:xfrm>
      </p:grpSpPr>
      <p:sp>
        <p:nvSpPr>
          <p:cNvPr id="47" name="Google Shape;47;p57"/>
          <p:cNvSpPr txBox="1"/>
          <p:nvPr>
            <p:ph type="title"/>
          </p:nvPr>
        </p:nvSpPr>
        <p:spPr>
          <a:xfrm>
            <a:off x="1523880" y="1122480"/>
            <a:ext cx="9144000" cy="2387520"/>
          </a:xfrm>
          <a:prstGeom prst="rect">
            <a:avLst/>
          </a:prstGeom>
          <a:noFill/>
          <a:ln>
            <a:noFill/>
          </a:ln>
        </p:spPr>
        <p:txBody>
          <a:bodyPr anchorCtr="1" anchor="ctr" bIns="0" lIns="0" spcFirstLastPara="1" rIns="0" wrap="square" tIns="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57"/>
          <p:cNvSpPr txBox="1"/>
          <p:nvPr>
            <p:ph idx="1" type="body"/>
          </p:nvPr>
        </p:nvSpPr>
        <p:spPr>
          <a:xfrm>
            <a:off x="1523880" y="3602160"/>
            <a:ext cx="4462200" cy="7894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9" name="Google Shape;49;p57"/>
          <p:cNvSpPr txBox="1"/>
          <p:nvPr>
            <p:ph idx="2" type="body"/>
          </p:nvPr>
        </p:nvSpPr>
        <p:spPr>
          <a:xfrm>
            <a:off x="6209640" y="3602160"/>
            <a:ext cx="4462200" cy="7894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0" name="Google Shape;50;p57"/>
          <p:cNvSpPr txBox="1"/>
          <p:nvPr>
            <p:ph idx="3" type="body"/>
          </p:nvPr>
        </p:nvSpPr>
        <p:spPr>
          <a:xfrm>
            <a:off x="1523880" y="4466880"/>
            <a:ext cx="9144000" cy="7894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51" name="Shape 51"/>
        <p:cNvGrpSpPr/>
        <p:nvPr/>
      </p:nvGrpSpPr>
      <p:grpSpPr>
        <a:xfrm>
          <a:off x="0" y="0"/>
          <a:ext cx="0" cy="0"/>
          <a:chOff x="0" y="0"/>
          <a:chExt cx="0" cy="0"/>
        </a:xfrm>
      </p:grpSpPr>
      <p:sp>
        <p:nvSpPr>
          <p:cNvPr id="52" name="Google Shape;52;p58"/>
          <p:cNvSpPr txBox="1"/>
          <p:nvPr>
            <p:ph type="title"/>
          </p:nvPr>
        </p:nvSpPr>
        <p:spPr>
          <a:xfrm>
            <a:off x="1523880" y="1122480"/>
            <a:ext cx="9144000" cy="2387520"/>
          </a:xfrm>
          <a:prstGeom prst="rect">
            <a:avLst/>
          </a:prstGeom>
          <a:noFill/>
          <a:ln>
            <a:noFill/>
          </a:ln>
        </p:spPr>
        <p:txBody>
          <a:bodyPr anchorCtr="1" anchor="ctr" bIns="0" lIns="0" spcFirstLastPara="1" rIns="0" wrap="square" tIns="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58"/>
          <p:cNvSpPr txBox="1"/>
          <p:nvPr>
            <p:ph idx="1" type="body"/>
          </p:nvPr>
        </p:nvSpPr>
        <p:spPr>
          <a:xfrm>
            <a:off x="1523880" y="3602160"/>
            <a:ext cx="9144000" cy="7894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4" name="Google Shape;54;p58"/>
          <p:cNvSpPr txBox="1"/>
          <p:nvPr>
            <p:ph idx="2" type="body"/>
          </p:nvPr>
        </p:nvSpPr>
        <p:spPr>
          <a:xfrm>
            <a:off x="1523880" y="4466880"/>
            <a:ext cx="9144000" cy="7894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55" name="Shape 55"/>
        <p:cNvGrpSpPr/>
        <p:nvPr/>
      </p:nvGrpSpPr>
      <p:grpSpPr>
        <a:xfrm>
          <a:off x="0" y="0"/>
          <a:ext cx="0" cy="0"/>
          <a:chOff x="0" y="0"/>
          <a:chExt cx="0" cy="0"/>
        </a:xfrm>
      </p:grpSpPr>
      <p:sp>
        <p:nvSpPr>
          <p:cNvPr id="56" name="Google Shape;56;p59"/>
          <p:cNvSpPr txBox="1"/>
          <p:nvPr>
            <p:ph type="title"/>
          </p:nvPr>
        </p:nvSpPr>
        <p:spPr>
          <a:xfrm>
            <a:off x="1523880" y="1122480"/>
            <a:ext cx="9144000" cy="2387520"/>
          </a:xfrm>
          <a:prstGeom prst="rect">
            <a:avLst/>
          </a:prstGeom>
          <a:noFill/>
          <a:ln>
            <a:noFill/>
          </a:ln>
        </p:spPr>
        <p:txBody>
          <a:bodyPr anchorCtr="1" anchor="ctr" bIns="0" lIns="0" spcFirstLastPara="1" rIns="0" wrap="square" tIns="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59"/>
          <p:cNvSpPr txBox="1"/>
          <p:nvPr>
            <p:ph idx="1" type="body"/>
          </p:nvPr>
        </p:nvSpPr>
        <p:spPr>
          <a:xfrm>
            <a:off x="1523880" y="3602160"/>
            <a:ext cx="4462200" cy="7894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8" name="Google Shape;58;p59"/>
          <p:cNvSpPr txBox="1"/>
          <p:nvPr>
            <p:ph idx="2" type="body"/>
          </p:nvPr>
        </p:nvSpPr>
        <p:spPr>
          <a:xfrm>
            <a:off x="6209640" y="3602160"/>
            <a:ext cx="4462200" cy="7894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9" name="Google Shape;59;p59"/>
          <p:cNvSpPr txBox="1"/>
          <p:nvPr>
            <p:ph idx="3" type="body"/>
          </p:nvPr>
        </p:nvSpPr>
        <p:spPr>
          <a:xfrm>
            <a:off x="1523880" y="4466880"/>
            <a:ext cx="4462200" cy="7894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60" name="Google Shape;60;p59"/>
          <p:cNvSpPr txBox="1"/>
          <p:nvPr>
            <p:ph idx="4" type="body"/>
          </p:nvPr>
        </p:nvSpPr>
        <p:spPr>
          <a:xfrm>
            <a:off x="6209640" y="4466880"/>
            <a:ext cx="4462200" cy="7894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61" name="Shape 61"/>
        <p:cNvGrpSpPr/>
        <p:nvPr/>
      </p:nvGrpSpPr>
      <p:grpSpPr>
        <a:xfrm>
          <a:off x="0" y="0"/>
          <a:ext cx="0" cy="0"/>
          <a:chOff x="0" y="0"/>
          <a:chExt cx="0" cy="0"/>
        </a:xfrm>
      </p:grpSpPr>
      <p:sp>
        <p:nvSpPr>
          <p:cNvPr id="62" name="Google Shape;62;p60"/>
          <p:cNvSpPr txBox="1"/>
          <p:nvPr>
            <p:ph type="title"/>
          </p:nvPr>
        </p:nvSpPr>
        <p:spPr>
          <a:xfrm>
            <a:off x="1523880" y="1122480"/>
            <a:ext cx="9144000" cy="2387520"/>
          </a:xfrm>
          <a:prstGeom prst="rect">
            <a:avLst/>
          </a:prstGeom>
          <a:noFill/>
          <a:ln>
            <a:noFill/>
          </a:ln>
        </p:spPr>
        <p:txBody>
          <a:bodyPr anchorCtr="1" anchor="ctr" bIns="0" lIns="0" spcFirstLastPara="1" rIns="0" wrap="square" tIns="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60"/>
          <p:cNvSpPr txBox="1"/>
          <p:nvPr>
            <p:ph idx="1" type="body"/>
          </p:nvPr>
        </p:nvSpPr>
        <p:spPr>
          <a:xfrm>
            <a:off x="1523880" y="3602160"/>
            <a:ext cx="2944080" cy="7894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64" name="Google Shape;64;p60"/>
          <p:cNvSpPr txBox="1"/>
          <p:nvPr>
            <p:ph idx="2" type="body"/>
          </p:nvPr>
        </p:nvSpPr>
        <p:spPr>
          <a:xfrm>
            <a:off x="4615560" y="3602160"/>
            <a:ext cx="2944080" cy="7894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65" name="Google Shape;65;p60"/>
          <p:cNvSpPr txBox="1"/>
          <p:nvPr>
            <p:ph idx="3" type="body"/>
          </p:nvPr>
        </p:nvSpPr>
        <p:spPr>
          <a:xfrm>
            <a:off x="7707240" y="3602160"/>
            <a:ext cx="2944080" cy="7894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66" name="Google Shape;66;p60"/>
          <p:cNvSpPr txBox="1"/>
          <p:nvPr>
            <p:ph idx="4" type="body"/>
          </p:nvPr>
        </p:nvSpPr>
        <p:spPr>
          <a:xfrm>
            <a:off x="1523880" y="4466880"/>
            <a:ext cx="2944080" cy="7894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67" name="Google Shape;67;p60"/>
          <p:cNvSpPr txBox="1"/>
          <p:nvPr>
            <p:ph idx="5" type="body"/>
          </p:nvPr>
        </p:nvSpPr>
        <p:spPr>
          <a:xfrm>
            <a:off x="4615560" y="4466880"/>
            <a:ext cx="2944080" cy="7894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68" name="Google Shape;68;p60"/>
          <p:cNvSpPr txBox="1"/>
          <p:nvPr>
            <p:ph idx="6" type="body"/>
          </p:nvPr>
        </p:nvSpPr>
        <p:spPr>
          <a:xfrm>
            <a:off x="7707240" y="4466880"/>
            <a:ext cx="2944080" cy="7894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76" name="Shape 76"/>
        <p:cNvGrpSpPr/>
        <p:nvPr/>
      </p:nvGrpSpPr>
      <p:grpSpPr>
        <a:xfrm>
          <a:off x="0" y="0"/>
          <a:ext cx="0" cy="0"/>
          <a:chOff x="0" y="0"/>
          <a:chExt cx="0" cy="0"/>
        </a:xfrm>
      </p:grpSpPr>
      <p:sp>
        <p:nvSpPr>
          <p:cNvPr id="77" name="Google Shape;77;p48"/>
          <p:cNvSpPr txBox="1"/>
          <p:nvPr>
            <p:ph type="title"/>
          </p:nvPr>
        </p:nvSpPr>
        <p:spPr>
          <a:xfrm>
            <a:off x="1523880" y="1122480"/>
            <a:ext cx="9144000" cy="2387520"/>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8"/>
          <p:cNvSpPr txBox="1"/>
          <p:nvPr>
            <p:ph idx="1" type="body"/>
          </p:nvPr>
        </p:nvSpPr>
        <p:spPr>
          <a:xfrm>
            <a:off x="1523880" y="3602160"/>
            <a:ext cx="4462200" cy="7894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79" name="Google Shape;79;p48"/>
          <p:cNvSpPr txBox="1"/>
          <p:nvPr>
            <p:ph idx="2" type="body"/>
          </p:nvPr>
        </p:nvSpPr>
        <p:spPr>
          <a:xfrm>
            <a:off x="6209640" y="3602160"/>
            <a:ext cx="4462200" cy="7894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80" name="Google Shape;80;p48"/>
          <p:cNvSpPr txBox="1"/>
          <p:nvPr>
            <p:ph idx="3" type="body"/>
          </p:nvPr>
        </p:nvSpPr>
        <p:spPr>
          <a:xfrm>
            <a:off x="1523880" y="4466880"/>
            <a:ext cx="4462200" cy="7894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81" name="Google Shape;81;p48"/>
          <p:cNvSpPr txBox="1"/>
          <p:nvPr>
            <p:ph idx="4" type="body"/>
          </p:nvPr>
        </p:nvSpPr>
        <p:spPr>
          <a:xfrm>
            <a:off x="6209640" y="4466880"/>
            <a:ext cx="4462200" cy="7894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82" name="Shape 82"/>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83" name="Shape 83"/>
        <p:cNvGrpSpPr/>
        <p:nvPr/>
      </p:nvGrpSpPr>
      <p:grpSpPr>
        <a:xfrm>
          <a:off x="0" y="0"/>
          <a:ext cx="0" cy="0"/>
          <a:chOff x="0" y="0"/>
          <a:chExt cx="0" cy="0"/>
        </a:xfrm>
      </p:grpSpPr>
      <p:sp>
        <p:nvSpPr>
          <p:cNvPr id="84" name="Google Shape;84;p62"/>
          <p:cNvSpPr txBox="1"/>
          <p:nvPr>
            <p:ph type="title"/>
          </p:nvPr>
        </p:nvSpPr>
        <p:spPr>
          <a:xfrm>
            <a:off x="1523880" y="1122480"/>
            <a:ext cx="9144000" cy="2387520"/>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62"/>
          <p:cNvSpPr txBox="1"/>
          <p:nvPr>
            <p:ph idx="1" type="subTitle"/>
          </p:nvPr>
        </p:nvSpPr>
        <p:spPr>
          <a:xfrm>
            <a:off x="1523880" y="3602160"/>
            <a:ext cx="9144000" cy="1655640"/>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86" name="Shape 86"/>
        <p:cNvGrpSpPr/>
        <p:nvPr/>
      </p:nvGrpSpPr>
      <p:grpSpPr>
        <a:xfrm>
          <a:off x="0" y="0"/>
          <a:ext cx="0" cy="0"/>
          <a:chOff x="0" y="0"/>
          <a:chExt cx="0" cy="0"/>
        </a:xfrm>
      </p:grpSpPr>
      <p:sp>
        <p:nvSpPr>
          <p:cNvPr id="87" name="Google Shape;87;p63"/>
          <p:cNvSpPr txBox="1"/>
          <p:nvPr>
            <p:ph type="title"/>
          </p:nvPr>
        </p:nvSpPr>
        <p:spPr>
          <a:xfrm>
            <a:off x="1523880" y="1122480"/>
            <a:ext cx="9144000" cy="2387520"/>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63"/>
          <p:cNvSpPr txBox="1"/>
          <p:nvPr>
            <p:ph idx="1" type="body"/>
          </p:nvPr>
        </p:nvSpPr>
        <p:spPr>
          <a:xfrm>
            <a:off x="1523880" y="3602160"/>
            <a:ext cx="9144000" cy="16556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89" name="Shape 89"/>
        <p:cNvGrpSpPr/>
        <p:nvPr/>
      </p:nvGrpSpPr>
      <p:grpSpPr>
        <a:xfrm>
          <a:off x="0" y="0"/>
          <a:ext cx="0" cy="0"/>
          <a:chOff x="0" y="0"/>
          <a:chExt cx="0" cy="0"/>
        </a:xfrm>
      </p:grpSpPr>
      <p:sp>
        <p:nvSpPr>
          <p:cNvPr id="90" name="Google Shape;90;p64"/>
          <p:cNvSpPr txBox="1"/>
          <p:nvPr>
            <p:ph type="title"/>
          </p:nvPr>
        </p:nvSpPr>
        <p:spPr>
          <a:xfrm>
            <a:off x="1523880" y="1122480"/>
            <a:ext cx="9144000" cy="2387520"/>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64"/>
          <p:cNvSpPr txBox="1"/>
          <p:nvPr>
            <p:ph idx="1" type="body"/>
          </p:nvPr>
        </p:nvSpPr>
        <p:spPr>
          <a:xfrm>
            <a:off x="1523880" y="3602160"/>
            <a:ext cx="4462200" cy="16556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2" name="Google Shape;92;p64"/>
          <p:cNvSpPr txBox="1"/>
          <p:nvPr>
            <p:ph idx="2" type="body"/>
          </p:nvPr>
        </p:nvSpPr>
        <p:spPr>
          <a:xfrm>
            <a:off x="6209640" y="3602160"/>
            <a:ext cx="4462200" cy="16556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3" name="Shape 93"/>
        <p:cNvGrpSpPr/>
        <p:nvPr/>
      </p:nvGrpSpPr>
      <p:grpSpPr>
        <a:xfrm>
          <a:off x="0" y="0"/>
          <a:ext cx="0" cy="0"/>
          <a:chOff x="0" y="0"/>
          <a:chExt cx="0" cy="0"/>
        </a:xfrm>
      </p:grpSpPr>
      <p:sp>
        <p:nvSpPr>
          <p:cNvPr id="94" name="Google Shape;94;p65"/>
          <p:cNvSpPr txBox="1"/>
          <p:nvPr>
            <p:ph type="title"/>
          </p:nvPr>
        </p:nvSpPr>
        <p:spPr>
          <a:xfrm>
            <a:off x="1523880" y="1122480"/>
            <a:ext cx="9144000" cy="2387520"/>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21" name="Shape 21"/>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95" name="Shape 95"/>
        <p:cNvGrpSpPr/>
        <p:nvPr/>
      </p:nvGrpSpPr>
      <p:grpSpPr>
        <a:xfrm>
          <a:off x="0" y="0"/>
          <a:ext cx="0" cy="0"/>
          <a:chOff x="0" y="0"/>
          <a:chExt cx="0" cy="0"/>
        </a:xfrm>
      </p:grpSpPr>
      <p:sp>
        <p:nvSpPr>
          <p:cNvPr id="96" name="Google Shape;96;p66"/>
          <p:cNvSpPr txBox="1"/>
          <p:nvPr>
            <p:ph idx="1" type="subTitle"/>
          </p:nvPr>
        </p:nvSpPr>
        <p:spPr>
          <a:xfrm>
            <a:off x="1523880" y="1122480"/>
            <a:ext cx="9144000" cy="11068560"/>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97" name="Shape 97"/>
        <p:cNvGrpSpPr/>
        <p:nvPr/>
      </p:nvGrpSpPr>
      <p:grpSpPr>
        <a:xfrm>
          <a:off x="0" y="0"/>
          <a:ext cx="0" cy="0"/>
          <a:chOff x="0" y="0"/>
          <a:chExt cx="0" cy="0"/>
        </a:xfrm>
      </p:grpSpPr>
      <p:sp>
        <p:nvSpPr>
          <p:cNvPr id="98" name="Google Shape;98;p67"/>
          <p:cNvSpPr txBox="1"/>
          <p:nvPr>
            <p:ph type="title"/>
          </p:nvPr>
        </p:nvSpPr>
        <p:spPr>
          <a:xfrm>
            <a:off x="1523880" y="1122480"/>
            <a:ext cx="9144000" cy="2387520"/>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67"/>
          <p:cNvSpPr txBox="1"/>
          <p:nvPr>
            <p:ph idx="1" type="body"/>
          </p:nvPr>
        </p:nvSpPr>
        <p:spPr>
          <a:xfrm>
            <a:off x="1523880" y="3602160"/>
            <a:ext cx="4462200" cy="7894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00" name="Google Shape;100;p67"/>
          <p:cNvSpPr txBox="1"/>
          <p:nvPr>
            <p:ph idx="2" type="body"/>
          </p:nvPr>
        </p:nvSpPr>
        <p:spPr>
          <a:xfrm>
            <a:off x="6209640" y="3602160"/>
            <a:ext cx="4462200" cy="16556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01" name="Google Shape;101;p67"/>
          <p:cNvSpPr txBox="1"/>
          <p:nvPr>
            <p:ph idx="3" type="body"/>
          </p:nvPr>
        </p:nvSpPr>
        <p:spPr>
          <a:xfrm>
            <a:off x="1523880" y="4466880"/>
            <a:ext cx="4462200" cy="7894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02" name="Shape 102"/>
        <p:cNvGrpSpPr/>
        <p:nvPr/>
      </p:nvGrpSpPr>
      <p:grpSpPr>
        <a:xfrm>
          <a:off x="0" y="0"/>
          <a:ext cx="0" cy="0"/>
          <a:chOff x="0" y="0"/>
          <a:chExt cx="0" cy="0"/>
        </a:xfrm>
      </p:grpSpPr>
      <p:sp>
        <p:nvSpPr>
          <p:cNvPr id="103" name="Google Shape;103;p68"/>
          <p:cNvSpPr txBox="1"/>
          <p:nvPr>
            <p:ph type="title"/>
          </p:nvPr>
        </p:nvSpPr>
        <p:spPr>
          <a:xfrm>
            <a:off x="1523880" y="1122480"/>
            <a:ext cx="9144000" cy="2387520"/>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68"/>
          <p:cNvSpPr txBox="1"/>
          <p:nvPr>
            <p:ph idx="1" type="body"/>
          </p:nvPr>
        </p:nvSpPr>
        <p:spPr>
          <a:xfrm>
            <a:off x="1523880" y="3602160"/>
            <a:ext cx="4462200" cy="16556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05" name="Google Shape;105;p68"/>
          <p:cNvSpPr txBox="1"/>
          <p:nvPr>
            <p:ph idx="2" type="body"/>
          </p:nvPr>
        </p:nvSpPr>
        <p:spPr>
          <a:xfrm>
            <a:off x="6209640" y="3602160"/>
            <a:ext cx="4462200" cy="7894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06" name="Google Shape;106;p68"/>
          <p:cNvSpPr txBox="1"/>
          <p:nvPr>
            <p:ph idx="3" type="body"/>
          </p:nvPr>
        </p:nvSpPr>
        <p:spPr>
          <a:xfrm>
            <a:off x="6209640" y="4466880"/>
            <a:ext cx="4462200" cy="7894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07" name="Shape 107"/>
        <p:cNvGrpSpPr/>
        <p:nvPr/>
      </p:nvGrpSpPr>
      <p:grpSpPr>
        <a:xfrm>
          <a:off x="0" y="0"/>
          <a:ext cx="0" cy="0"/>
          <a:chOff x="0" y="0"/>
          <a:chExt cx="0" cy="0"/>
        </a:xfrm>
      </p:grpSpPr>
      <p:sp>
        <p:nvSpPr>
          <p:cNvPr id="108" name="Google Shape;108;p69"/>
          <p:cNvSpPr txBox="1"/>
          <p:nvPr>
            <p:ph type="title"/>
          </p:nvPr>
        </p:nvSpPr>
        <p:spPr>
          <a:xfrm>
            <a:off x="1523880" y="1122480"/>
            <a:ext cx="9144000" cy="2387520"/>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69"/>
          <p:cNvSpPr txBox="1"/>
          <p:nvPr>
            <p:ph idx="1" type="body"/>
          </p:nvPr>
        </p:nvSpPr>
        <p:spPr>
          <a:xfrm>
            <a:off x="1523880" y="3602160"/>
            <a:ext cx="4462200" cy="7894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10" name="Google Shape;110;p69"/>
          <p:cNvSpPr txBox="1"/>
          <p:nvPr>
            <p:ph idx="2" type="body"/>
          </p:nvPr>
        </p:nvSpPr>
        <p:spPr>
          <a:xfrm>
            <a:off x="6209640" y="3602160"/>
            <a:ext cx="4462200" cy="7894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11" name="Google Shape;111;p69"/>
          <p:cNvSpPr txBox="1"/>
          <p:nvPr>
            <p:ph idx="3" type="body"/>
          </p:nvPr>
        </p:nvSpPr>
        <p:spPr>
          <a:xfrm>
            <a:off x="1523880" y="4466880"/>
            <a:ext cx="9144000" cy="7894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12" name="Shape 112"/>
        <p:cNvGrpSpPr/>
        <p:nvPr/>
      </p:nvGrpSpPr>
      <p:grpSpPr>
        <a:xfrm>
          <a:off x="0" y="0"/>
          <a:ext cx="0" cy="0"/>
          <a:chOff x="0" y="0"/>
          <a:chExt cx="0" cy="0"/>
        </a:xfrm>
      </p:grpSpPr>
      <p:sp>
        <p:nvSpPr>
          <p:cNvPr id="113" name="Google Shape;113;p70"/>
          <p:cNvSpPr txBox="1"/>
          <p:nvPr>
            <p:ph type="title"/>
          </p:nvPr>
        </p:nvSpPr>
        <p:spPr>
          <a:xfrm>
            <a:off x="1523880" y="1122480"/>
            <a:ext cx="9144000" cy="2387520"/>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70"/>
          <p:cNvSpPr txBox="1"/>
          <p:nvPr>
            <p:ph idx="1" type="body"/>
          </p:nvPr>
        </p:nvSpPr>
        <p:spPr>
          <a:xfrm>
            <a:off x="1523880" y="3602160"/>
            <a:ext cx="9144000" cy="7894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15" name="Google Shape;115;p70"/>
          <p:cNvSpPr txBox="1"/>
          <p:nvPr>
            <p:ph idx="2" type="body"/>
          </p:nvPr>
        </p:nvSpPr>
        <p:spPr>
          <a:xfrm>
            <a:off x="1523880" y="4466880"/>
            <a:ext cx="9144000" cy="7894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16" name="Shape 116"/>
        <p:cNvGrpSpPr/>
        <p:nvPr/>
      </p:nvGrpSpPr>
      <p:grpSpPr>
        <a:xfrm>
          <a:off x="0" y="0"/>
          <a:ext cx="0" cy="0"/>
          <a:chOff x="0" y="0"/>
          <a:chExt cx="0" cy="0"/>
        </a:xfrm>
      </p:grpSpPr>
      <p:sp>
        <p:nvSpPr>
          <p:cNvPr id="117" name="Google Shape;117;p71"/>
          <p:cNvSpPr txBox="1"/>
          <p:nvPr>
            <p:ph type="title"/>
          </p:nvPr>
        </p:nvSpPr>
        <p:spPr>
          <a:xfrm>
            <a:off x="1523880" y="1122480"/>
            <a:ext cx="9144000" cy="2387520"/>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71"/>
          <p:cNvSpPr txBox="1"/>
          <p:nvPr>
            <p:ph idx="1" type="body"/>
          </p:nvPr>
        </p:nvSpPr>
        <p:spPr>
          <a:xfrm>
            <a:off x="1523880" y="3602160"/>
            <a:ext cx="2944080" cy="7894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19" name="Google Shape;119;p71"/>
          <p:cNvSpPr txBox="1"/>
          <p:nvPr>
            <p:ph idx="2" type="body"/>
          </p:nvPr>
        </p:nvSpPr>
        <p:spPr>
          <a:xfrm>
            <a:off x="4615560" y="3602160"/>
            <a:ext cx="2944080" cy="7894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20" name="Google Shape;120;p71"/>
          <p:cNvSpPr txBox="1"/>
          <p:nvPr>
            <p:ph idx="3" type="body"/>
          </p:nvPr>
        </p:nvSpPr>
        <p:spPr>
          <a:xfrm>
            <a:off x="7707240" y="3602160"/>
            <a:ext cx="2944080" cy="7894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21" name="Google Shape;121;p71"/>
          <p:cNvSpPr txBox="1"/>
          <p:nvPr>
            <p:ph idx="4" type="body"/>
          </p:nvPr>
        </p:nvSpPr>
        <p:spPr>
          <a:xfrm>
            <a:off x="1523880" y="4466880"/>
            <a:ext cx="2944080" cy="7894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22" name="Google Shape;122;p71"/>
          <p:cNvSpPr txBox="1"/>
          <p:nvPr>
            <p:ph idx="5" type="body"/>
          </p:nvPr>
        </p:nvSpPr>
        <p:spPr>
          <a:xfrm>
            <a:off x="4615560" y="4466880"/>
            <a:ext cx="2944080" cy="7894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23" name="Google Shape;123;p71"/>
          <p:cNvSpPr txBox="1"/>
          <p:nvPr>
            <p:ph idx="6" type="body"/>
          </p:nvPr>
        </p:nvSpPr>
        <p:spPr>
          <a:xfrm>
            <a:off x="7707240" y="4466880"/>
            <a:ext cx="2944080" cy="7894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22" name="Shape 22"/>
        <p:cNvGrpSpPr/>
        <p:nvPr/>
      </p:nvGrpSpPr>
      <p:grpSpPr>
        <a:xfrm>
          <a:off x="0" y="0"/>
          <a:ext cx="0" cy="0"/>
          <a:chOff x="0" y="0"/>
          <a:chExt cx="0" cy="0"/>
        </a:xfrm>
      </p:grpSpPr>
      <p:sp>
        <p:nvSpPr>
          <p:cNvPr id="23" name="Google Shape;23;p50"/>
          <p:cNvSpPr txBox="1"/>
          <p:nvPr>
            <p:ph type="title"/>
          </p:nvPr>
        </p:nvSpPr>
        <p:spPr>
          <a:xfrm>
            <a:off x="1523880" y="1122480"/>
            <a:ext cx="9144000" cy="2387520"/>
          </a:xfrm>
          <a:prstGeom prst="rect">
            <a:avLst/>
          </a:prstGeom>
          <a:noFill/>
          <a:ln>
            <a:noFill/>
          </a:ln>
        </p:spPr>
        <p:txBody>
          <a:bodyPr anchorCtr="1" anchor="ctr" bIns="0" lIns="0" spcFirstLastPara="1" rIns="0" wrap="square" tIns="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50"/>
          <p:cNvSpPr txBox="1"/>
          <p:nvPr>
            <p:ph idx="1" type="subTitle"/>
          </p:nvPr>
        </p:nvSpPr>
        <p:spPr>
          <a:xfrm>
            <a:off x="1523880" y="3602160"/>
            <a:ext cx="9144000" cy="1655640"/>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25" name="Shape 25"/>
        <p:cNvGrpSpPr/>
        <p:nvPr/>
      </p:nvGrpSpPr>
      <p:grpSpPr>
        <a:xfrm>
          <a:off x="0" y="0"/>
          <a:ext cx="0" cy="0"/>
          <a:chOff x="0" y="0"/>
          <a:chExt cx="0" cy="0"/>
        </a:xfrm>
      </p:grpSpPr>
      <p:sp>
        <p:nvSpPr>
          <p:cNvPr id="26" name="Google Shape;26;p51"/>
          <p:cNvSpPr txBox="1"/>
          <p:nvPr>
            <p:ph type="title"/>
          </p:nvPr>
        </p:nvSpPr>
        <p:spPr>
          <a:xfrm>
            <a:off x="1523880" y="1122480"/>
            <a:ext cx="9144000" cy="2387520"/>
          </a:xfrm>
          <a:prstGeom prst="rect">
            <a:avLst/>
          </a:prstGeom>
          <a:noFill/>
          <a:ln>
            <a:noFill/>
          </a:ln>
        </p:spPr>
        <p:txBody>
          <a:bodyPr anchorCtr="1" anchor="ctr" bIns="0" lIns="0" spcFirstLastPara="1" rIns="0" wrap="square" tIns="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51"/>
          <p:cNvSpPr txBox="1"/>
          <p:nvPr>
            <p:ph idx="1" type="body"/>
          </p:nvPr>
        </p:nvSpPr>
        <p:spPr>
          <a:xfrm>
            <a:off x="1523880" y="3602160"/>
            <a:ext cx="9144000" cy="16556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8" name="Shape 28"/>
        <p:cNvGrpSpPr/>
        <p:nvPr/>
      </p:nvGrpSpPr>
      <p:grpSpPr>
        <a:xfrm>
          <a:off x="0" y="0"/>
          <a:ext cx="0" cy="0"/>
          <a:chOff x="0" y="0"/>
          <a:chExt cx="0" cy="0"/>
        </a:xfrm>
      </p:grpSpPr>
      <p:sp>
        <p:nvSpPr>
          <p:cNvPr id="29" name="Google Shape;29;p52"/>
          <p:cNvSpPr txBox="1"/>
          <p:nvPr>
            <p:ph type="title"/>
          </p:nvPr>
        </p:nvSpPr>
        <p:spPr>
          <a:xfrm>
            <a:off x="1523880" y="1122480"/>
            <a:ext cx="9144000" cy="2387520"/>
          </a:xfrm>
          <a:prstGeom prst="rect">
            <a:avLst/>
          </a:prstGeom>
          <a:noFill/>
          <a:ln>
            <a:noFill/>
          </a:ln>
        </p:spPr>
        <p:txBody>
          <a:bodyPr anchorCtr="1" anchor="ctr" bIns="0" lIns="0" spcFirstLastPara="1" rIns="0" wrap="square" tIns="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52"/>
          <p:cNvSpPr txBox="1"/>
          <p:nvPr>
            <p:ph idx="1" type="body"/>
          </p:nvPr>
        </p:nvSpPr>
        <p:spPr>
          <a:xfrm>
            <a:off x="1523880" y="3602160"/>
            <a:ext cx="4462200" cy="16556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1" name="Google Shape;31;p52"/>
          <p:cNvSpPr txBox="1"/>
          <p:nvPr>
            <p:ph idx="2" type="body"/>
          </p:nvPr>
        </p:nvSpPr>
        <p:spPr>
          <a:xfrm>
            <a:off x="6209640" y="3602160"/>
            <a:ext cx="4462200" cy="16556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53"/>
          <p:cNvSpPr txBox="1"/>
          <p:nvPr>
            <p:ph type="title"/>
          </p:nvPr>
        </p:nvSpPr>
        <p:spPr>
          <a:xfrm>
            <a:off x="1523880" y="1122480"/>
            <a:ext cx="9144000" cy="2387520"/>
          </a:xfrm>
          <a:prstGeom prst="rect">
            <a:avLst/>
          </a:prstGeom>
          <a:noFill/>
          <a:ln>
            <a:noFill/>
          </a:ln>
        </p:spPr>
        <p:txBody>
          <a:bodyPr anchorCtr="1" anchor="ctr" bIns="0" lIns="0" spcFirstLastPara="1" rIns="0" wrap="square" tIns="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34" name="Shape 34"/>
        <p:cNvGrpSpPr/>
        <p:nvPr/>
      </p:nvGrpSpPr>
      <p:grpSpPr>
        <a:xfrm>
          <a:off x="0" y="0"/>
          <a:ext cx="0" cy="0"/>
          <a:chOff x="0" y="0"/>
          <a:chExt cx="0" cy="0"/>
        </a:xfrm>
      </p:grpSpPr>
      <p:sp>
        <p:nvSpPr>
          <p:cNvPr id="35" name="Google Shape;35;p54"/>
          <p:cNvSpPr txBox="1"/>
          <p:nvPr>
            <p:ph idx="1" type="subTitle"/>
          </p:nvPr>
        </p:nvSpPr>
        <p:spPr>
          <a:xfrm>
            <a:off x="1523880" y="1122480"/>
            <a:ext cx="9144000" cy="11068560"/>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36" name="Shape 36"/>
        <p:cNvGrpSpPr/>
        <p:nvPr/>
      </p:nvGrpSpPr>
      <p:grpSpPr>
        <a:xfrm>
          <a:off x="0" y="0"/>
          <a:ext cx="0" cy="0"/>
          <a:chOff x="0" y="0"/>
          <a:chExt cx="0" cy="0"/>
        </a:xfrm>
      </p:grpSpPr>
      <p:sp>
        <p:nvSpPr>
          <p:cNvPr id="37" name="Google Shape;37;p55"/>
          <p:cNvSpPr txBox="1"/>
          <p:nvPr>
            <p:ph type="title"/>
          </p:nvPr>
        </p:nvSpPr>
        <p:spPr>
          <a:xfrm>
            <a:off x="1523880" y="1122480"/>
            <a:ext cx="9144000" cy="2387520"/>
          </a:xfrm>
          <a:prstGeom prst="rect">
            <a:avLst/>
          </a:prstGeom>
          <a:noFill/>
          <a:ln>
            <a:noFill/>
          </a:ln>
        </p:spPr>
        <p:txBody>
          <a:bodyPr anchorCtr="1" anchor="ctr" bIns="0" lIns="0" spcFirstLastPara="1" rIns="0" wrap="square" tIns="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55"/>
          <p:cNvSpPr txBox="1"/>
          <p:nvPr>
            <p:ph idx="1" type="body"/>
          </p:nvPr>
        </p:nvSpPr>
        <p:spPr>
          <a:xfrm>
            <a:off x="1523880" y="3602160"/>
            <a:ext cx="4462200" cy="7894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9" name="Google Shape;39;p55"/>
          <p:cNvSpPr txBox="1"/>
          <p:nvPr>
            <p:ph idx="2" type="body"/>
          </p:nvPr>
        </p:nvSpPr>
        <p:spPr>
          <a:xfrm>
            <a:off x="6209640" y="3602160"/>
            <a:ext cx="4462200" cy="16556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0" name="Google Shape;40;p55"/>
          <p:cNvSpPr txBox="1"/>
          <p:nvPr>
            <p:ph idx="3" type="body"/>
          </p:nvPr>
        </p:nvSpPr>
        <p:spPr>
          <a:xfrm>
            <a:off x="1523880" y="4466880"/>
            <a:ext cx="4462200" cy="7894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41" name="Shape 41"/>
        <p:cNvGrpSpPr/>
        <p:nvPr/>
      </p:nvGrpSpPr>
      <p:grpSpPr>
        <a:xfrm>
          <a:off x="0" y="0"/>
          <a:ext cx="0" cy="0"/>
          <a:chOff x="0" y="0"/>
          <a:chExt cx="0" cy="0"/>
        </a:xfrm>
      </p:grpSpPr>
      <p:sp>
        <p:nvSpPr>
          <p:cNvPr id="42" name="Google Shape;42;p56"/>
          <p:cNvSpPr txBox="1"/>
          <p:nvPr>
            <p:ph type="title"/>
          </p:nvPr>
        </p:nvSpPr>
        <p:spPr>
          <a:xfrm>
            <a:off x="1523880" y="1122480"/>
            <a:ext cx="9144000" cy="2387520"/>
          </a:xfrm>
          <a:prstGeom prst="rect">
            <a:avLst/>
          </a:prstGeom>
          <a:noFill/>
          <a:ln>
            <a:noFill/>
          </a:ln>
        </p:spPr>
        <p:txBody>
          <a:bodyPr anchorCtr="1" anchor="ctr" bIns="0" lIns="0" spcFirstLastPara="1" rIns="0" wrap="square" tIns="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56"/>
          <p:cNvSpPr txBox="1"/>
          <p:nvPr>
            <p:ph idx="1" type="body"/>
          </p:nvPr>
        </p:nvSpPr>
        <p:spPr>
          <a:xfrm>
            <a:off x="1523880" y="3602160"/>
            <a:ext cx="4462200" cy="16556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4" name="Google Shape;44;p56"/>
          <p:cNvSpPr txBox="1"/>
          <p:nvPr>
            <p:ph idx="2" type="body"/>
          </p:nvPr>
        </p:nvSpPr>
        <p:spPr>
          <a:xfrm>
            <a:off x="6209640" y="3602160"/>
            <a:ext cx="4462200" cy="7894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5" name="Google Shape;45;p56"/>
          <p:cNvSpPr txBox="1"/>
          <p:nvPr>
            <p:ph idx="3" type="body"/>
          </p:nvPr>
        </p:nvSpPr>
        <p:spPr>
          <a:xfrm>
            <a:off x="6209640" y="4466880"/>
            <a:ext cx="4462200" cy="7894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theme" Target="../theme/theme1.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
        <p:nvSpPr>
          <p:cNvPr id="10" name="Google Shape;10;p45"/>
          <p:cNvSpPr txBox="1"/>
          <p:nvPr>
            <p:ph type="title"/>
          </p:nvPr>
        </p:nvSpPr>
        <p:spPr>
          <a:xfrm>
            <a:off x="1523880" y="1122480"/>
            <a:ext cx="9144000" cy="2387520"/>
          </a:xfrm>
          <a:prstGeom prst="rect">
            <a:avLst/>
          </a:prstGeom>
          <a:noFill/>
          <a:ln>
            <a:noFill/>
          </a:ln>
        </p:spPr>
        <p:txBody>
          <a:bodyPr anchorCtr="1" anchor="b" bIns="45700" lIns="91425" spcFirstLastPara="1" rIns="91425" wrap="square" tIns="45700">
            <a:norm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5"/>
          <p:cNvSpPr txBox="1"/>
          <p:nvPr>
            <p:ph idx="10" type="dt"/>
          </p:nvPr>
        </p:nvSpPr>
        <p:spPr>
          <a:xfrm>
            <a:off x="838080" y="6356520"/>
            <a:ext cx="2743200" cy="36504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45"/>
          <p:cNvSpPr txBox="1"/>
          <p:nvPr>
            <p:ph idx="11" type="ftr"/>
          </p:nvPr>
        </p:nvSpPr>
        <p:spPr>
          <a:xfrm>
            <a:off x="4038480" y="6356520"/>
            <a:ext cx="4114800" cy="365040"/>
          </a:xfrm>
          <a:prstGeom prst="rect">
            <a:avLst/>
          </a:prstGeom>
          <a:noFill/>
          <a:ln>
            <a:noFill/>
          </a:ln>
        </p:spPr>
        <p:txBody>
          <a:bodyPr anchorCtr="1"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45"/>
          <p:cNvSpPr txBox="1"/>
          <p:nvPr>
            <p:ph idx="12" type="sldNum"/>
          </p:nvPr>
        </p:nvSpPr>
        <p:spPr>
          <a:xfrm>
            <a:off x="8610480" y="6356520"/>
            <a:ext cx="2743200" cy="36504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solidFill>
                <a:srgbClr val="000000"/>
              </a:solidFill>
              <a:latin typeface="Times New Roman"/>
              <a:ea typeface="Times New Roman"/>
              <a:cs typeface="Times New Roman"/>
              <a:sym typeface="Times New Roman"/>
            </a:endParaRPr>
          </a:p>
        </p:txBody>
      </p:sp>
      <p:sp>
        <p:nvSpPr>
          <p:cNvPr id="14" name="Google Shape;14;p45"/>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9" name="Shape 69"/>
        <p:cNvGrpSpPr/>
        <p:nvPr/>
      </p:nvGrpSpPr>
      <p:grpSpPr>
        <a:xfrm>
          <a:off x="0" y="0"/>
          <a:ext cx="0" cy="0"/>
          <a:chOff x="0" y="0"/>
          <a:chExt cx="0" cy="0"/>
        </a:xfrm>
      </p:grpSpPr>
      <p:sp>
        <p:nvSpPr>
          <p:cNvPr id="70" name="Google Shape;70;p47"/>
          <p:cNvSpPr txBox="1"/>
          <p:nvPr>
            <p:ph type="title"/>
          </p:nvPr>
        </p:nvSpPr>
        <p:spPr>
          <a:xfrm>
            <a:off x="838080" y="365040"/>
            <a:ext cx="10515600" cy="132552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1" name="Google Shape;71;p47"/>
          <p:cNvSpPr txBox="1"/>
          <p:nvPr>
            <p:ph idx="2" type="title"/>
          </p:nvPr>
        </p:nvSpPr>
        <p:spPr>
          <a:xfrm>
            <a:off x="838080" y="1825560"/>
            <a:ext cx="10515600" cy="435132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2" name="Google Shape;72;p47"/>
          <p:cNvSpPr txBox="1"/>
          <p:nvPr>
            <p:ph idx="10" type="dt"/>
          </p:nvPr>
        </p:nvSpPr>
        <p:spPr>
          <a:xfrm>
            <a:off x="838080" y="6356520"/>
            <a:ext cx="2743200" cy="36504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3" name="Google Shape;73;p47"/>
          <p:cNvSpPr txBox="1"/>
          <p:nvPr>
            <p:ph idx="11" type="ftr"/>
          </p:nvPr>
        </p:nvSpPr>
        <p:spPr>
          <a:xfrm>
            <a:off x="4038480" y="6356520"/>
            <a:ext cx="4114800" cy="365040"/>
          </a:xfrm>
          <a:prstGeom prst="rect">
            <a:avLst/>
          </a:prstGeom>
          <a:noFill/>
          <a:ln>
            <a:noFill/>
          </a:ln>
        </p:spPr>
        <p:txBody>
          <a:bodyPr anchorCtr="1"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4" name="Google Shape;74;p47"/>
          <p:cNvSpPr txBox="1"/>
          <p:nvPr>
            <p:ph idx="12" type="sldNum"/>
          </p:nvPr>
        </p:nvSpPr>
        <p:spPr>
          <a:xfrm>
            <a:off x="8610480" y="6356520"/>
            <a:ext cx="2743200" cy="36504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solidFill>
                <a:srgbClr val="000000"/>
              </a:solidFill>
              <a:latin typeface="Times New Roman"/>
              <a:ea typeface="Times New Roman"/>
              <a:cs typeface="Times New Roman"/>
              <a:sym typeface="Times New Roman"/>
            </a:endParaRPr>
          </a:p>
        </p:txBody>
      </p:sp>
      <p:sp>
        <p:nvSpPr>
          <p:cNvPr id="75" name="Google Shape;75;p47"/>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 Id="rId3"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 Id="rId3" Type="http://schemas.openxmlformats.org/officeDocument/2006/relationships/image" Target="../media/image2.png"/><Relationship Id="rId4" Type="http://schemas.openxmlformats.org/officeDocument/2006/relationships/image" Target="../media/image15.png"/><Relationship Id="rId5" Type="http://schemas.openxmlformats.org/officeDocument/2006/relationships/hyperlink" Target="https://abhiappmobiledeveloper.medium.com/what-is-suspend-and-how-it-works-c7e743d79ca"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 Id="rId3" Type="http://schemas.openxmlformats.org/officeDocument/2006/relationships/image" Target="../media/image2.png"/><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 Id="rId3" Type="http://schemas.openxmlformats.org/officeDocument/2006/relationships/image" Target="../media/image2.png"/><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 Id="rId3" Type="http://schemas.openxmlformats.org/officeDocument/2006/relationships/image" Target="../media/image2.png"/><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 Id="rId3" Type="http://schemas.openxmlformats.org/officeDocument/2006/relationships/image" Target="../media/image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xml"/><Relationship Id="rId3" Type="http://schemas.openxmlformats.org/officeDocument/2006/relationships/image" Target="../media/image2.png"/><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xml"/><Relationship Id="rId3" Type="http://schemas.openxmlformats.org/officeDocument/2006/relationships/image" Target="../media/image2.png"/><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xml"/><Relationship Id="rId3" Type="http://schemas.openxmlformats.org/officeDocument/2006/relationships/image" Target="../media/image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xml"/><Relationship Id="rId3" Type="http://schemas.openxmlformats.org/officeDocument/2006/relationships/image" Target="../media/image2.png"/><Relationship Id="rId4" Type="http://schemas.openxmlformats.org/officeDocument/2006/relationships/hyperlink" Target="https://developer.android.com/guide/components/activities/intro-activities" TargetMode="External"/><Relationship Id="rId5" Type="http://schemas.openxmlformats.org/officeDocument/2006/relationships/hyperlink" Target="https://developer.android.com/guide/components/activities/activity-lifecycle" TargetMode="External"/><Relationship Id="rId6" Type="http://schemas.openxmlformats.org/officeDocument/2006/relationships/hyperlink" Target="https://developer.android.com/guide/fragments/lifecycle" TargetMode="External"/><Relationship Id="rId7" Type="http://schemas.openxmlformats.org/officeDocument/2006/relationships/hyperlink" Target="https://developer.android.com/topic/libraries/architecture/viewmodel"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1"/>
          <p:cNvPicPr preferRelativeResize="0"/>
          <p:nvPr/>
        </p:nvPicPr>
        <p:blipFill rotWithShape="1">
          <a:blip r:embed="rId3">
            <a:alphaModFix amt="30000"/>
          </a:blip>
          <a:srcRect b="0" l="0" r="-1" t="5833"/>
          <a:stretch/>
        </p:blipFill>
        <p:spPr>
          <a:xfrm>
            <a:off x="0" y="10"/>
            <a:ext cx="12191999" cy="6857990"/>
          </a:xfrm>
          <a:prstGeom prst="rect">
            <a:avLst/>
          </a:prstGeom>
          <a:noFill/>
          <a:ln>
            <a:noFill/>
          </a:ln>
        </p:spPr>
      </p:pic>
      <p:sp>
        <p:nvSpPr>
          <p:cNvPr id="129" name="Google Shape;129;p1"/>
          <p:cNvSpPr txBox="1"/>
          <p:nvPr>
            <p:ph type="ctrTitle"/>
          </p:nvPr>
        </p:nvSpPr>
        <p:spPr>
          <a:xfrm>
            <a:off x="1444186" y="3748698"/>
            <a:ext cx="10559845" cy="2288382"/>
          </a:xfrm>
          <a:prstGeom prst="rect">
            <a:avLst/>
          </a:prstGeom>
          <a:noFill/>
          <a:ln>
            <a:noFill/>
          </a:ln>
        </p:spPr>
        <p:txBody>
          <a:bodyPr anchorCtr="1" anchor="t" bIns="45700" lIns="91425" spcFirstLastPara="1" rIns="91425" wrap="square" tIns="45700">
            <a:noAutofit/>
          </a:bodyPr>
          <a:lstStyle/>
          <a:p>
            <a:pPr indent="0" lvl="0" marL="0" rtl="0" algn="ctr">
              <a:lnSpc>
                <a:spcPct val="100000"/>
              </a:lnSpc>
              <a:spcBef>
                <a:spcPts val="0"/>
              </a:spcBef>
              <a:spcAft>
                <a:spcPts val="0"/>
              </a:spcAft>
              <a:buSzPts val="1400"/>
              <a:buNone/>
            </a:pPr>
            <a:r>
              <a:rPr b="1" lang="en-GB">
                <a:solidFill>
                  <a:srgbClr val="23BF6A"/>
                </a:solidFill>
                <a:latin typeface="Arial"/>
                <a:ea typeface="Arial"/>
                <a:cs typeface="Arial"/>
                <a:sym typeface="Arial"/>
              </a:rPr>
              <a:t>PV256 </a:t>
            </a:r>
            <a:br>
              <a:rPr b="1" lang="en-GB">
                <a:solidFill>
                  <a:srgbClr val="23BF6A"/>
                </a:solidFill>
                <a:latin typeface="Arial"/>
                <a:ea typeface="Arial"/>
                <a:cs typeface="Arial"/>
                <a:sym typeface="Arial"/>
              </a:rPr>
            </a:br>
            <a:r>
              <a:rPr b="1" lang="en-GB">
                <a:solidFill>
                  <a:srgbClr val="23BF6A"/>
                </a:solidFill>
                <a:latin typeface="Arial"/>
                <a:ea typeface="Arial"/>
                <a:cs typeface="Arial"/>
                <a:sym typeface="Arial"/>
              </a:rPr>
              <a:t>VÝVOJ NA ANDROID</a:t>
            </a:r>
            <a:endParaRPr/>
          </a:p>
        </p:txBody>
      </p:sp>
      <p:sp>
        <p:nvSpPr>
          <p:cNvPr id="130" name="Google Shape;130;p1"/>
          <p:cNvSpPr txBox="1"/>
          <p:nvPr>
            <p:ph idx="1" type="subTitle"/>
          </p:nvPr>
        </p:nvSpPr>
        <p:spPr>
          <a:xfrm>
            <a:off x="664409" y="5482936"/>
            <a:ext cx="8323033" cy="711472"/>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SzPts val="1400"/>
              <a:buNone/>
            </a:pPr>
            <a:r>
              <a:rPr b="1" lang="en-GB" sz="3200">
                <a:solidFill>
                  <a:srgbClr val="106034"/>
                </a:solidFill>
                <a:latin typeface="Arial"/>
                <a:ea typeface="Arial"/>
                <a:cs typeface="Arial"/>
                <a:sym typeface="Arial"/>
              </a:rPr>
              <a:t>Ing. Štefan Krajanec </a:t>
            </a:r>
            <a:endParaRPr b="1" sz="4000">
              <a:solidFill>
                <a:srgbClr val="106034"/>
              </a:solidFill>
              <a:latin typeface="Arial"/>
              <a:ea typeface="Arial"/>
              <a:cs typeface="Arial"/>
              <a:sym typeface="Arial"/>
            </a:endParaRPr>
          </a:p>
        </p:txBody>
      </p:sp>
      <p:grpSp>
        <p:nvGrpSpPr>
          <p:cNvPr id="131" name="Google Shape;131;p1"/>
          <p:cNvGrpSpPr/>
          <p:nvPr/>
        </p:nvGrpSpPr>
        <p:grpSpPr>
          <a:xfrm rot="-7384931">
            <a:off x="2455836" y="366453"/>
            <a:ext cx="4036590" cy="3767588"/>
            <a:chOff x="855292" y="912203"/>
            <a:chExt cx="4036590" cy="3767588"/>
          </a:xfrm>
        </p:grpSpPr>
        <p:sp>
          <p:nvSpPr>
            <p:cNvPr id="132" name="Google Shape;132;p1"/>
            <p:cNvSpPr/>
            <p:nvPr/>
          </p:nvSpPr>
          <p:spPr>
            <a:xfrm rot="-6597333">
              <a:off x="2964746" y="4011040"/>
              <a:ext cx="586303" cy="586303"/>
            </a:xfrm>
            <a:prstGeom prst="ellipse">
              <a:avLst/>
            </a:prstGeom>
            <a:solidFill>
              <a:srgbClr val="80E8AF">
                <a:alpha val="6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1"/>
            <p:cNvSpPr/>
            <p:nvPr/>
          </p:nvSpPr>
          <p:spPr>
            <a:xfrm rot="-6599386">
              <a:off x="917321" y="1642633"/>
              <a:ext cx="440541" cy="440541"/>
            </a:xfrm>
            <a:prstGeom prst="ellipse">
              <a:avLst/>
            </a:prstGeom>
            <a:solidFill>
              <a:srgbClr val="80E8AF">
                <a:alpha val="6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1"/>
            <p:cNvSpPr/>
            <p:nvPr/>
          </p:nvSpPr>
          <p:spPr>
            <a:xfrm rot="-6598839">
              <a:off x="1794714" y="2725960"/>
              <a:ext cx="1199287" cy="1199287"/>
            </a:xfrm>
            <a:prstGeom prst="ellipse">
              <a:avLst/>
            </a:prstGeom>
            <a:solidFill>
              <a:srgbClr val="80E8AF">
                <a:alpha val="6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1"/>
            <p:cNvSpPr/>
            <p:nvPr/>
          </p:nvSpPr>
          <p:spPr>
            <a:xfrm rot="-6598620">
              <a:off x="2973641" y="1148863"/>
              <a:ext cx="1681581" cy="1681581"/>
            </a:xfrm>
            <a:prstGeom prst="ellipse">
              <a:avLst/>
            </a:prstGeom>
            <a:solidFill>
              <a:srgbClr val="80E8AF">
                <a:alpha val="6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1"/>
            <p:cNvSpPr/>
            <p:nvPr/>
          </p:nvSpPr>
          <p:spPr>
            <a:xfrm rot="-6597866">
              <a:off x="1616544" y="2026417"/>
              <a:ext cx="629106" cy="629106"/>
            </a:xfrm>
            <a:prstGeom prst="ellipse">
              <a:avLst/>
            </a:prstGeom>
            <a:solidFill>
              <a:srgbClr val="80E8AF">
                <a:alpha val="6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1"/>
            <p:cNvSpPr/>
            <p:nvPr/>
          </p:nvSpPr>
          <p:spPr>
            <a:xfrm rot="-6597701">
              <a:off x="1866350" y="1348918"/>
              <a:ext cx="274172" cy="274172"/>
            </a:xfrm>
            <a:prstGeom prst="ellipse">
              <a:avLst/>
            </a:prstGeom>
            <a:solidFill>
              <a:srgbClr val="80E8AF">
                <a:alpha val="6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8" name="Google Shape;138;p1"/>
          <p:cNvSpPr txBox="1"/>
          <p:nvPr/>
        </p:nvSpPr>
        <p:spPr>
          <a:xfrm>
            <a:off x="6393143" y="5585606"/>
            <a:ext cx="6174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lang="en-GB" sz="3200">
                <a:solidFill>
                  <a:srgbClr val="106034"/>
                </a:solidFill>
              </a:rPr>
              <a:t>5</a:t>
            </a:r>
            <a:r>
              <a:rPr b="1" i="0" lang="en-GB" sz="3200" u="none" cap="none" strike="noStrike">
                <a:solidFill>
                  <a:srgbClr val="106034"/>
                </a:solidFill>
                <a:latin typeface="Arial"/>
                <a:ea typeface="Arial"/>
                <a:cs typeface="Arial"/>
                <a:sym typeface="Arial"/>
              </a:rPr>
              <a:t>. prednáška – 12. 3. 2024</a:t>
            </a:r>
            <a:endParaRPr b="0" i="0" sz="1400" u="none" cap="none" strike="noStrike">
              <a:solidFill>
                <a:srgbClr val="000000"/>
              </a:solidFill>
              <a:latin typeface="Arial"/>
              <a:ea typeface="Arial"/>
              <a:cs typeface="Arial"/>
              <a:sym typeface="Arial"/>
            </a:endParaRPr>
          </a:p>
        </p:txBody>
      </p:sp>
      <p:grpSp>
        <p:nvGrpSpPr>
          <p:cNvPr id="139" name="Google Shape;139;p1"/>
          <p:cNvGrpSpPr/>
          <p:nvPr/>
        </p:nvGrpSpPr>
        <p:grpSpPr>
          <a:xfrm rot="-9371567">
            <a:off x="444697" y="350264"/>
            <a:ext cx="3231740" cy="3561728"/>
            <a:chOff x="1060775" y="1292150"/>
            <a:chExt cx="3231740" cy="3561728"/>
          </a:xfrm>
        </p:grpSpPr>
        <p:sp>
          <p:nvSpPr>
            <p:cNvPr id="140" name="Google Shape;140;p1"/>
            <p:cNvSpPr/>
            <p:nvPr/>
          </p:nvSpPr>
          <p:spPr>
            <a:xfrm rot="-6597333">
              <a:off x="2895551" y="4185127"/>
              <a:ext cx="586303" cy="586303"/>
            </a:xfrm>
            <a:prstGeom prst="ellipse">
              <a:avLst/>
            </a:prstGeom>
            <a:solidFill>
              <a:srgbClr val="80E8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1"/>
            <p:cNvSpPr/>
            <p:nvPr/>
          </p:nvSpPr>
          <p:spPr>
            <a:xfrm rot="-6599386">
              <a:off x="1122804" y="1937620"/>
              <a:ext cx="440541" cy="440541"/>
            </a:xfrm>
            <a:prstGeom prst="ellipse">
              <a:avLst/>
            </a:prstGeom>
            <a:solidFill>
              <a:srgbClr val="80E8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1"/>
            <p:cNvSpPr/>
            <p:nvPr/>
          </p:nvSpPr>
          <p:spPr>
            <a:xfrm rot="-6598839">
              <a:off x="1486366" y="2582084"/>
              <a:ext cx="1199287" cy="1199287"/>
            </a:xfrm>
            <a:prstGeom prst="ellipse">
              <a:avLst/>
            </a:prstGeom>
            <a:solidFill>
              <a:srgbClr val="23BF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1"/>
            <p:cNvSpPr/>
            <p:nvPr/>
          </p:nvSpPr>
          <p:spPr>
            <a:xfrm rot="-6598620">
              <a:off x="2909709" y="1485015"/>
              <a:ext cx="1235893" cy="1178387"/>
            </a:xfrm>
            <a:prstGeom prst="ellipse">
              <a:avLst/>
            </a:prstGeom>
            <a:gradFill>
              <a:gsLst>
                <a:gs pos="0">
                  <a:srgbClr val="3DDC84"/>
                </a:gs>
                <a:gs pos="20000">
                  <a:srgbClr val="80E8AF"/>
                </a:gs>
                <a:gs pos="65000">
                  <a:srgbClr val="3DDC84"/>
                </a:gs>
                <a:gs pos="100000">
                  <a:srgbClr val="23BF6A"/>
                </a:gs>
              </a:gsLst>
              <a:path path="circle">
                <a:fillToRect l="100%" t="100%"/>
              </a:path>
              <a:tileRect b="-100%" r="-100%"/>
            </a:gradFill>
            <a:ln>
              <a:noFill/>
            </a:ln>
            <a:effectLst>
              <a:outerShdw blurRad="50800" sx="98000" rotWithShape="0" algn="ctr" dir="5400000" dist="50800" sy="98000">
                <a:schemeClr val="lt1">
                  <a:alpha val="41568"/>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1"/>
            <p:cNvSpPr/>
            <p:nvPr/>
          </p:nvSpPr>
          <p:spPr>
            <a:xfrm rot="-6597866">
              <a:off x="1260554" y="2443316"/>
              <a:ext cx="629106" cy="629106"/>
            </a:xfrm>
            <a:prstGeom prst="ellipse">
              <a:avLst/>
            </a:prstGeom>
            <a:solidFill>
              <a:srgbClr val="23BF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1"/>
            <p:cNvSpPr/>
            <p:nvPr/>
          </p:nvSpPr>
          <p:spPr>
            <a:xfrm rot="-6597701">
              <a:off x="1866350" y="1348918"/>
              <a:ext cx="274172" cy="274172"/>
            </a:xfrm>
            <a:prstGeom prst="ellipse">
              <a:avLst/>
            </a:prstGeom>
            <a:solidFill>
              <a:srgbClr val="80E8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6" name="Google Shape;146;p1"/>
          <p:cNvSpPr/>
          <p:nvPr/>
        </p:nvSpPr>
        <p:spPr>
          <a:xfrm rot="-9371567">
            <a:off x="781543" y="842800"/>
            <a:ext cx="1423800" cy="1423800"/>
          </a:xfrm>
          <a:prstGeom prst="ellipse">
            <a:avLst/>
          </a:prstGeom>
          <a:gradFill>
            <a:gsLst>
              <a:gs pos="0">
                <a:srgbClr val="3DDC84"/>
              </a:gs>
              <a:gs pos="20000">
                <a:srgbClr val="80E8AF"/>
              </a:gs>
              <a:gs pos="65000">
                <a:srgbClr val="3DDC84"/>
              </a:gs>
              <a:gs pos="100000">
                <a:srgbClr val="23BF6A"/>
              </a:gs>
            </a:gsLst>
            <a:path path="circle">
              <a:fillToRect l="100%" t="100%"/>
            </a:path>
            <a:tileRect b="-100%" r="-100%"/>
          </a:gradFill>
          <a:ln>
            <a:noFill/>
          </a:ln>
          <a:effectLst>
            <a:outerShdw blurRad="63500" sx="113000" rotWithShape="0" algn="ctr" sy="113000">
              <a:schemeClr val="lt1">
                <a:alpha val="40000"/>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Barlow Light"/>
              <a:ea typeface="Barlow Light"/>
              <a:cs typeface="Barlow Light"/>
              <a:sym typeface="Barlow Light"/>
            </a:endParaRPr>
          </a:p>
        </p:txBody>
      </p:sp>
      <p:sp>
        <p:nvSpPr>
          <p:cNvPr id="147" name="Google Shape;147;p1"/>
          <p:cNvSpPr/>
          <p:nvPr/>
        </p:nvSpPr>
        <p:spPr>
          <a:xfrm rot="-9371567">
            <a:off x="1478874" y="2230999"/>
            <a:ext cx="1157711" cy="1114061"/>
          </a:xfrm>
          <a:prstGeom prst="ellipse">
            <a:avLst/>
          </a:prstGeom>
          <a:gradFill>
            <a:gsLst>
              <a:gs pos="0">
                <a:srgbClr val="3DDC84"/>
              </a:gs>
              <a:gs pos="20000">
                <a:srgbClr val="80E8AF"/>
              </a:gs>
              <a:gs pos="65000">
                <a:srgbClr val="3DDC84"/>
              </a:gs>
              <a:gs pos="100000">
                <a:srgbClr val="23BF6A"/>
              </a:gs>
            </a:gsLst>
            <a:path path="circle">
              <a:fillToRect l="100%" t="100%"/>
            </a:path>
            <a:tileRect b="-100%" r="-100%"/>
          </a:gradFill>
          <a:ln>
            <a:noFill/>
          </a:ln>
          <a:effectLst>
            <a:outerShdw blurRad="190500" rotWithShape="0" algn="bl" dir="18900000" dist="38100">
              <a:schemeClr val="lt1">
                <a:alpha val="40000"/>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Barlow Light"/>
              <a:ea typeface="Barlow Light"/>
              <a:cs typeface="Barlow Light"/>
              <a:sym typeface="Barlow Light"/>
            </a:endParaRPr>
          </a:p>
        </p:txBody>
      </p:sp>
      <p:sp>
        <p:nvSpPr>
          <p:cNvPr id="148" name="Google Shape;148;p1"/>
          <p:cNvSpPr/>
          <p:nvPr/>
        </p:nvSpPr>
        <p:spPr>
          <a:xfrm rot="4061761">
            <a:off x="4176388" y="1064917"/>
            <a:ext cx="1030262" cy="1030262"/>
          </a:xfrm>
          <a:prstGeom prst="ellipse">
            <a:avLst/>
          </a:prstGeom>
          <a:gradFill>
            <a:gsLst>
              <a:gs pos="0">
                <a:srgbClr val="3DDC84"/>
              </a:gs>
              <a:gs pos="20000">
                <a:srgbClr val="80E8AF"/>
              </a:gs>
              <a:gs pos="65000">
                <a:srgbClr val="3DDC84"/>
              </a:gs>
              <a:gs pos="100000">
                <a:srgbClr val="23BF6A"/>
              </a:gs>
            </a:gsLst>
            <a:path path="circle">
              <a:fillToRect l="100%" t="100%"/>
            </a:path>
            <a:tileRect b="-100%" r="-100%"/>
          </a:gradFill>
          <a:ln>
            <a:noFill/>
          </a:ln>
          <a:effectLst>
            <a:outerShdw blurRad="228600" rotWithShape="0" algn="tl" dir="5400000" dist="50800">
              <a:schemeClr val="lt1">
                <a:alpha val="5333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Barlow Light"/>
              <a:ea typeface="Barlow Light"/>
              <a:cs typeface="Barlow Light"/>
              <a:sym typeface="Barlow Light"/>
            </a:endParaRPr>
          </a:p>
        </p:txBody>
      </p:sp>
      <p:sp>
        <p:nvSpPr>
          <p:cNvPr id="149" name="Google Shape;149;p1"/>
          <p:cNvSpPr/>
          <p:nvPr/>
        </p:nvSpPr>
        <p:spPr>
          <a:xfrm rot="-6599386">
            <a:off x="1968939" y="1189413"/>
            <a:ext cx="440541" cy="440541"/>
          </a:xfrm>
          <a:prstGeom prst="ellipse">
            <a:avLst/>
          </a:prstGeom>
          <a:solidFill>
            <a:srgbClr val="A7EF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1"/>
          <p:cNvSpPr/>
          <p:nvPr/>
        </p:nvSpPr>
        <p:spPr>
          <a:xfrm rot="9430669">
            <a:off x="1990313" y="979104"/>
            <a:ext cx="2440200" cy="2440200"/>
          </a:xfrm>
          <a:prstGeom prst="ellipse">
            <a:avLst/>
          </a:prstGeom>
          <a:gradFill>
            <a:gsLst>
              <a:gs pos="0">
                <a:srgbClr val="3DDC84"/>
              </a:gs>
              <a:gs pos="20000">
                <a:srgbClr val="80E8AF"/>
              </a:gs>
              <a:gs pos="65000">
                <a:srgbClr val="3DDC84"/>
              </a:gs>
              <a:gs pos="100000">
                <a:srgbClr val="23BF6A"/>
              </a:gs>
            </a:gsLst>
            <a:path path="circle">
              <a:fillToRect l="100%" t="100%"/>
            </a:path>
            <a:tileRect b="-100%" r="-100%"/>
          </a:gradFill>
          <a:ln>
            <a:noFill/>
          </a:ln>
          <a:effectLst>
            <a:outerShdw blurRad="228600" sx="80000" rotWithShape="0" algn="tl" dir="5400000" dist="50800" sy="80000">
              <a:schemeClr val="lt1">
                <a:alpha val="5333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Barlow Light"/>
              <a:ea typeface="Barlow Light"/>
              <a:cs typeface="Barlow Light"/>
              <a:sym typeface="Barlow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g2c2f7d43818_0_54"/>
          <p:cNvSpPr/>
          <p:nvPr/>
        </p:nvSpPr>
        <p:spPr>
          <a:xfrm>
            <a:off x="-12960" y="0"/>
            <a:ext cx="12192120" cy="6858000"/>
          </a:xfrm>
          <a:custGeom>
            <a:rect b="b" l="l" r="r" t="t"/>
            <a:pathLst>
              <a:path extrusionOk="0" h="21600" w="21600">
                <a:moveTo>
                  <a:pt x="0" y="0"/>
                </a:moveTo>
                <a:lnTo>
                  <a:pt x="21600" y="0"/>
                </a:lnTo>
                <a:lnTo>
                  <a:pt x="21600" y="21600"/>
                </a:lnTo>
                <a:lnTo>
                  <a:pt x="0" y="21600"/>
                </a:lnTo>
                <a:close/>
              </a:path>
            </a:pathLst>
          </a:custGeom>
          <a:solidFill>
            <a:srgbClr val="FFFFFF"/>
          </a:solid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FFFFFF"/>
                </a:solidFill>
                <a:latin typeface="Calibri"/>
                <a:ea typeface="Calibri"/>
                <a:cs typeface="Calibri"/>
                <a:sym typeface="Calibri"/>
              </a:rPr>
              <a:t>História a vývoj Androius</a:t>
            </a:r>
            <a:endParaRPr b="0" i="0" sz="1800" u="none" cap="none" strike="noStrike">
              <a:solidFill>
                <a:srgbClr val="000000"/>
              </a:solidFill>
              <a:latin typeface="Arial"/>
              <a:ea typeface="Arial"/>
              <a:cs typeface="Arial"/>
              <a:sym typeface="Arial"/>
            </a:endParaRPr>
          </a:p>
        </p:txBody>
      </p:sp>
      <p:pic>
        <p:nvPicPr>
          <p:cNvPr id="243" name="Google Shape;243;g2c2f7d43818_0_54"/>
          <p:cNvPicPr preferRelativeResize="0"/>
          <p:nvPr/>
        </p:nvPicPr>
        <p:blipFill rotWithShape="1">
          <a:blip r:embed="rId3">
            <a:alphaModFix amt="30000"/>
          </a:blip>
          <a:srcRect b="0" l="0" r="0" t="5829"/>
          <a:stretch/>
        </p:blipFill>
        <p:spPr>
          <a:xfrm>
            <a:off x="0" y="10"/>
            <a:ext cx="12192000" cy="6857989"/>
          </a:xfrm>
          <a:prstGeom prst="rect">
            <a:avLst/>
          </a:prstGeom>
          <a:noFill/>
          <a:ln>
            <a:noFill/>
          </a:ln>
        </p:spPr>
      </p:pic>
      <p:sp>
        <p:nvSpPr>
          <p:cNvPr id="244" name="Google Shape;244;g2c2f7d43818_0_54"/>
          <p:cNvSpPr/>
          <p:nvPr/>
        </p:nvSpPr>
        <p:spPr>
          <a:xfrm flipH="1" rot="-5400000">
            <a:off x="5235291" y="-5235290"/>
            <a:ext cx="1719738" cy="12192120"/>
          </a:xfrm>
          <a:custGeom>
            <a:rect b="b" l="l" r="r" t="t"/>
            <a:pathLst>
              <a:path extrusionOk="0" h="21600" w="21600">
                <a:moveTo>
                  <a:pt x="0" y="0"/>
                </a:moveTo>
                <a:lnTo>
                  <a:pt x="21600" y="0"/>
                </a:lnTo>
                <a:lnTo>
                  <a:pt x="21600" y="21600"/>
                </a:lnTo>
                <a:lnTo>
                  <a:pt x="0" y="21600"/>
                </a:lnTo>
                <a:close/>
              </a:path>
            </a:pathLst>
          </a:custGeom>
          <a:solidFill>
            <a:srgbClr val="3DDC8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g2c2f7d43818_0_54"/>
          <p:cNvSpPr txBox="1"/>
          <p:nvPr/>
        </p:nvSpPr>
        <p:spPr>
          <a:xfrm>
            <a:off x="647280" y="296820"/>
            <a:ext cx="9718200" cy="15765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800"/>
              <a:buFont typeface="Arial"/>
              <a:buNone/>
            </a:pPr>
            <a:r>
              <a:rPr b="1" lang="en-GB" sz="4800">
                <a:solidFill>
                  <a:srgbClr val="0E522D"/>
                </a:solidFill>
              </a:rPr>
              <a:t>ApplicationContext - prax</a:t>
            </a:r>
            <a:endParaRPr b="0" i="0" sz="4800" u="none" cap="none" strike="noStrike">
              <a:solidFill>
                <a:srgbClr val="0E522D"/>
              </a:solidFill>
              <a:latin typeface="Arial"/>
              <a:ea typeface="Arial"/>
              <a:cs typeface="Arial"/>
              <a:sym typeface="Arial"/>
            </a:endParaRPr>
          </a:p>
        </p:txBody>
      </p:sp>
      <p:sp>
        <p:nvSpPr>
          <p:cNvPr id="246" name="Google Shape;246;g2c2f7d43818_0_54"/>
          <p:cNvSpPr txBox="1"/>
          <p:nvPr/>
        </p:nvSpPr>
        <p:spPr>
          <a:xfrm>
            <a:off x="702100" y="2043600"/>
            <a:ext cx="6958200" cy="44760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247" name="Google Shape;247;g2c2f7d43818_0_54"/>
          <p:cNvSpPr txBox="1"/>
          <p:nvPr/>
        </p:nvSpPr>
        <p:spPr>
          <a:xfrm>
            <a:off x="169775" y="2284100"/>
            <a:ext cx="11411100" cy="2366700"/>
          </a:xfrm>
          <a:prstGeom prst="rect">
            <a:avLst/>
          </a:prstGeom>
          <a:noFill/>
          <a:ln>
            <a:noFill/>
          </a:ln>
        </p:spPr>
        <p:txBody>
          <a:bodyPr anchorCtr="0" anchor="t" bIns="91425" lIns="91425" spcFirstLastPara="1" rIns="91425" wrap="square" tIns="91425">
            <a:spAutoFit/>
          </a:bodyPr>
          <a:lstStyle/>
          <a:p>
            <a:pPr indent="-361950" lvl="0" marL="457200" rtl="0" algn="l">
              <a:lnSpc>
                <a:spcPct val="115000"/>
              </a:lnSpc>
              <a:spcBef>
                <a:spcPts val="1200"/>
              </a:spcBef>
              <a:spcAft>
                <a:spcPts val="0"/>
              </a:spcAft>
              <a:buClr>
                <a:schemeClr val="dk1"/>
              </a:buClr>
              <a:buSzPts val="2100"/>
              <a:buAutoNum type="arabicPeriod"/>
            </a:pPr>
            <a:r>
              <a:rPr lang="en-GB" sz="2100">
                <a:solidFill>
                  <a:schemeClr val="dk1"/>
                </a:solidFill>
              </a:rPr>
              <a:t>val locationManager = applicationContext.getSystemService(Context.LOCATION_SERVICE) as LocationManager</a:t>
            </a:r>
            <a:endParaRPr sz="2100">
              <a:solidFill>
                <a:schemeClr val="dk1"/>
              </a:solidFill>
            </a:endParaRPr>
          </a:p>
          <a:p>
            <a:pPr indent="-361950" lvl="0" marL="457200" rtl="0" algn="l">
              <a:lnSpc>
                <a:spcPct val="115000"/>
              </a:lnSpc>
              <a:spcBef>
                <a:spcPts val="0"/>
              </a:spcBef>
              <a:spcAft>
                <a:spcPts val="0"/>
              </a:spcAft>
              <a:buClr>
                <a:schemeClr val="dk1"/>
              </a:buClr>
              <a:buSzPts val="2100"/>
              <a:buAutoNum type="arabicPeriod"/>
            </a:pPr>
            <a:r>
              <a:rPr lang="en-GB" sz="2100">
                <a:solidFill>
                  <a:schemeClr val="dk1"/>
                </a:solidFill>
              </a:rPr>
              <a:t>val sharedPreferences = applicationContext.getSharedPreferences("MyPrefs", Context.MODE_PRIVATE)</a:t>
            </a:r>
            <a:endParaRPr sz="2100">
              <a:solidFill>
                <a:schemeClr val="dk1"/>
              </a:solidFill>
            </a:endParaRPr>
          </a:p>
          <a:p>
            <a:pPr indent="-361950" lvl="0" marL="457200" rtl="0" algn="l">
              <a:lnSpc>
                <a:spcPct val="115000"/>
              </a:lnSpc>
              <a:spcBef>
                <a:spcPts val="0"/>
              </a:spcBef>
              <a:spcAft>
                <a:spcPts val="0"/>
              </a:spcAft>
              <a:buClr>
                <a:schemeClr val="dk1"/>
              </a:buClr>
              <a:buSzPts val="2100"/>
              <a:buAutoNum type="arabicPeriod"/>
            </a:pPr>
            <a:r>
              <a:rPr lang="en-GB" sz="2100">
                <a:solidFill>
                  <a:schemeClr val="dk1"/>
                </a:solidFill>
              </a:rPr>
              <a:t>val appName = applicationContext.getString(R.string.app_name)</a:t>
            </a:r>
            <a:endParaRPr sz="2100">
              <a:solidFill>
                <a:schemeClr val="dk1"/>
              </a:solidFill>
            </a:endParaRPr>
          </a:p>
          <a:p>
            <a:pPr indent="-361950" lvl="0" marL="457200" rtl="0" algn="l">
              <a:lnSpc>
                <a:spcPct val="115000"/>
              </a:lnSpc>
              <a:spcBef>
                <a:spcPts val="0"/>
              </a:spcBef>
              <a:spcAft>
                <a:spcPts val="0"/>
              </a:spcAft>
              <a:buClr>
                <a:schemeClr val="dk1"/>
              </a:buClr>
              <a:buSzPts val="2100"/>
              <a:buAutoNum type="arabicPeriod"/>
            </a:pPr>
            <a:r>
              <a:rPr lang="en-GB" sz="2100">
                <a:solidFill>
                  <a:schemeClr val="dk1"/>
                </a:solidFill>
              </a:rPr>
              <a:t>applicationContext.startService(Intent(applicationContext, MyService::class.java))</a:t>
            </a:r>
            <a:endParaRPr sz="21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g2c2f7d43818_0_68"/>
          <p:cNvSpPr/>
          <p:nvPr/>
        </p:nvSpPr>
        <p:spPr>
          <a:xfrm>
            <a:off x="-12960" y="0"/>
            <a:ext cx="12192120" cy="6858000"/>
          </a:xfrm>
          <a:custGeom>
            <a:rect b="b" l="l" r="r" t="t"/>
            <a:pathLst>
              <a:path extrusionOk="0" h="21600" w="21600">
                <a:moveTo>
                  <a:pt x="0" y="0"/>
                </a:moveTo>
                <a:lnTo>
                  <a:pt x="21600" y="0"/>
                </a:lnTo>
                <a:lnTo>
                  <a:pt x="21600" y="21600"/>
                </a:lnTo>
                <a:lnTo>
                  <a:pt x="0" y="21600"/>
                </a:lnTo>
                <a:close/>
              </a:path>
            </a:pathLst>
          </a:custGeom>
          <a:solidFill>
            <a:srgbClr val="FFFFFF"/>
          </a:solid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FFFFFF"/>
                </a:solidFill>
                <a:latin typeface="Calibri"/>
                <a:ea typeface="Calibri"/>
                <a:cs typeface="Calibri"/>
                <a:sym typeface="Calibri"/>
              </a:rPr>
              <a:t>História a vývoj Androius</a:t>
            </a:r>
            <a:endParaRPr b="0" i="0" sz="1800" u="none" cap="none" strike="noStrike">
              <a:solidFill>
                <a:srgbClr val="000000"/>
              </a:solidFill>
              <a:latin typeface="Arial"/>
              <a:ea typeface="Arial"/>
              <a:cs typeface="Arial"/>
              <a:sym typeface="Arial"/>
            </a:endParaRPr>
          </a:p>
        </p:txBody>
      </p:sp>
      <p:pic>
        <p:nvPicPr>
          <p:cNvPr id="254" name="Google Shape;254;g2c2f7d43818_0_68"/>
          <p:cNvPicPr preferRelativeResize="0"/>
          <p:nvPr/>
        </p:nvPicPr>
        <p:blipFill rotWithShape="1">
          <a:blip r:embed="rId3">
            <a:alphaModFix amt="30000"/>
          </a:blip>
          <a:srcRect b="0" l="0" r="0" t="5829"/>
          <a:stretch/>
        </p:blipFill>
        <p:spPr>
          <a:xfrm>
            <a:off x="0" y="10"/>
            <a:ext cx="12192000" cy="6857989"/>
          </a:xfrm>
          <a:prstGeom prst="rect">
            <a:avLst/>
          </a:prstGeom>
          <a:noFill/>
          <a:ln>
            <a:noFill/>
          </a:ln>
        </p:spPr>
      </p:pic>
      <p:sp>
        <p:nvSpPr>
          <p:cNvPr id="255" name="Google Shape;255;g2c2f7d43818_0_68"/>
          <p:cNvSpPr/>
          <p:nvPr/>
        </p:nvSpPr>
        <p:spPr>
          <a:xfrm flipH="1" rot="-5400000">
            <a:off x="5235291" y="-5235290"/>
            <a:ext cx="1719738" cy="12192120"/>
          </a:xfrm>
          <a:custGeom>
            <a:rect b="b" l="l" r="r" t="t"/>
            <a:pathLst>
              <a:path extrusionOk="0" h="21600" w="21600">
                <a:moveTo>
                  <a:pt x="0" y="0"/>
                </a:moveTo>
                <a:lnTo>
                  <a:pt x="21600" y="0"/>
                </a:lnTo>
                <a:lnTo>
                  <a:pt x="21600" y="21600"/>
                </a:lnTo>
                <a:lnTo>
                  <a:pt x="0" y="21600"/>
                </a:lnTo>
                <a:close/>
              </a:path>
            </a:pathLst>
          </a:custGeom>
          <a:solidFill>
            <a:srgbClr val="3DDC8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g2c2f7d43818_0_68"/>
          <p:cNvSpPr txBox="1"/>
          <p:nvPr/>
        </p:nvSpPr>
        <p:spPr>
          <a:xfrm>
            <a:off x="647280" y="296820"/>
            <a:ext cx="9718200" cy="15765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800"/>
              <a:buFont typeface="Arial"/>
              <a:buNone/>
            </a:pPr>
            <a:r>
              <a:rPr b="1" lang="en-GB" sz="4800">
                <a:solidFill>
                  <a:srgbClr val="0E522D"/>
                </a:solidFill>
              </a:rPr>
              <a:t>ActivityContext</a:t>
            </a:r>
            <a:r>
              <a:rPr b="1" lang="en-GB" sz="4800">
                <a:solidFill>
                  <a:srgbClr val="0E522D"/>
                </a:solidFill>
              </a:rPr>
              <a:t> - prax</a:t>
            </a:r>
            <a:endParaRPr b="0" i="0" sz="4800" u="none" cap="none" strike="noStrike">
              <a:solidFill>
                <a:srgbClr val="0E522D"/>
              </a:solidFill>
              <a:latin typeface="Arial"/>
              <a:ea typeface="Arial"/>
              <a:cs typeface="Arial"/>
              <a:sym typeface="Arial"/>
            </a:endParaRPr>
          </a:p>
        </p:txBody>
      </p:sp>
      <p:sp>
        <p:nvSpPr>
          <p:cNvPr id="257" name="Google Shape;257;g2c2f7d43818_0_68"/>
          <p:cNvSpPr txBox="1"/>
          <p:nvPr/>
        </p:nvSpPr>
        <p:spPr>
          <a:xfrm>
            <a:off x="702100" y="2043600"/>
            <a:ext cx="6958200" cy="44760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258" name="Google Shape;258;g2c2f7d43818_0_68"/>
          <p:cNvSpPr txBox="1"/>
          <p:nvPr/>
        </p:nvSpPr>
        <p:spPr>
          <a:xfrm>
            <a:off x="169775" y="2284100"/>
            <a:ext cx="11411100" cy="1994700"/>
          </a:xfrm>
          <a:prstGeom prst="rect">
            <a:avLst/>
          </a:prstGeom>
          <a:noFill/>
          <a:ln>
            <a:noFill/>
          </a:ln>
        </p:spPr>
        <p:txBody>
          <a:bodyPr anchorCtr="0" anchor="t" bIns="91425" lIns="91425" spcFirstLastPara="1" rIns="91425" wrap="square" tIns="91425">
            <a:spAutoFit/>
          </a:bodyPr>
          <a:lstStyle/>
          <a:p>
            <a:pPr indent="-361950" lvl="0" marL="457200" rtl="0" algn="l">
              <a:lnSpc>
                <a:spcPct val="115000"/>
              </a:lnSpc>
              <a:spcBef>
                <a:spcPts val="1200"/>
              </a:spcBef>
              <a:spcAft>
                <a:spcPts val="0"/>
              </a:spcAft>
              <a:buClr>
                <a:schemeClr val="dk1"/>
              </a:buClr>
              <a:buSzPts val="2100"/>
              <a:buAutoNum type="arabicPeriod"/>
            </a:pPr>
            <a:r>
              <a:rPr lang="en-GB" sz="2100">
                <a:solidFill>
                  <a:schemeClr val="dk1"/>
                </a:solidFill>
              </a:rPr>
              <a:t>AlertDialog.Builder(this@MyActivity).setTitle("Alert").setMessage("This is an alert").show()</a:t>
            </a:r>
            <a:endParaRPr sz="2100">
              <a:solidFill>
                <a:schemeClr val="dk1"/>
              </a:solidFill>
            </a:endParaRPr>
          </a:p>
          <a:p>
            <a:pPr indent="-361950" lvl="0" marL="457200" rtl="0" algn="l">
              <a:lnSpc>
                <a:spcPct val="115000"/>
              </a:lnSpc>
              <a:spcBef>
                <a:spcPts val="0"/>
              </a:spcBef>
              <a:spcAft>
                <a:spcPts val="0"/>
              </a:spcAft>
              <a:buClr>
                <a:schemeClr val="dk1"/>
              </a:buClr>
              <a:buSzPts val="2100"/>
              <a:buAutoNum type="arabicPeriod"/>
            </a:pPr>
            <a:r>
              <a:rPr lang="en-GB" sz="2100">
                <a:solidFill>
                  <a:schemeClr val="dk1"/>
                </a:solidFill>
              </a:rPr>
              <a:t>startActivity(Intent(this@MyActivity, NextActivity::class.java))</a:t>
            </a:r>
            <a:endParaRPr sz="2100">
              <a:solidFill>
                <a:schemeClr val="dk1"/>
              </a:solidFill>
            </a:endParaRPr>
          </a:p>
          <a:p>
            <a:pPr indent="-361950" lvl="0" marL="457200" rtl="0" algn="l">
              <a:lnSpc>
                <a:spcPct val="115000"/>
              </a:lnSpc>
              <a:spcBef>
                <a:spcPts val="0"/>
              </a:spcBef>
              <a:spcAft>
                <a:spcPts val="0"/>
              </a:spcAft>
              <a:buClr>
                <a:schemeClr val="dk1"/>
              </a:buClr>
              <a:buSzPts val="2100"/>
              <a:buAutoNum type="arabicPeriod"/>
            </a:pPr>
            <a:r>
              <a:rPr lang="en-GB" sz="2100">
                <a:solidFill>
                  <a:schemeClr val="dk1"/>
                </a:solidFill>
              </a:rPr>
              <a:t>val inflater = getSystemService(Context.LAYOUT_INFLATER_SERVICE) as LayoutInflater</a:t>
            </a:r>
            <a:endParaRPr sz="2100">
              <a:solidFill>
                <a:schemeClr val="dk1"/>
              </a:solidFill>
            </a:endParaRPr>
          </a:p>
          <a:p>
            <a:pPr indent="-361950" lvl="0" marL="457200" rtl="0" algn="l">
              <a:lnSpc>
                <a:spcPct val="115000"/>
              </a:lnSpc>
              <a:spcBef>
                <a:spcPts val="0"/>
              </a:spcBef>
              <a:spcAft>
                <a:spcPts val="0"/>
              </a:spcAft>
              <a:buClr>
                <a:schemeClr val="dk1"/>
              </a:buClr>
              <a:buSzPts val="2100"/>
              <a:buAutoNum type="arabicPeriod"/>
            </a:pPr>
            <a:r>
              <a:rPr lang="en-GB" sz="2100">
                <a:solidFill>
                  <a:schemeClr val="dk1"/>
                </a:solidFill>
              </a:rPr>
              <a:t>val themeColor = ThemeUtils.getColorFromTheme(this@MyActivity, R.attr.colorPrimary)</a:t>
            </a:r>
            <a:endParaRPr sz="2100">
              <a:solidFill>
                <a:schemeClr val="dk1"/>
              </a:solidFill>
            </a:endParaRPr>
          </a:p>
          <a:p>
            <a:pPr indent="-361950" lvl="0" marL="457200" rtl="0" algn="l">
              <a:lnSpc>
                <a:spcPct val="115000"/>
              </a:lnSpc>
              <a:spcBef>
                <a:spcPts val="0"/>
              </a:spcBef>
              <a:spcAft>
                <a:spcPts val="0"/>
              </a:spcAft>
              <a:buClr>
                <a:schemeClr val="dk1"/>
              </a:buClr>
              <a:buSzPts val="2100"/>
              <a:buAutoNum type="arabicPeriod"/>
            </a:pPr>
            <a:r>
              <a:rPr lang="en-GB" sz="2100">
                <a:solidFill>
                  <a:schemeClr val="dk1"/>
                </a:solidFill>
              </a:rPr>
              <a:t>+ funkcie z interface</a:t>
            </a:r>
            <a:endParaRPr sz="21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2c2f7d43818_0_82"/>
          <p:cNvSpPr/>
          <p:nvPr/>
        </p:nvSpPr>
        <p:spPr>
          <a:xfrm>
            <a:off x="-12960" y="0"/>
            <a:ext cx="12192120" cy="6858000"/>
          </a:xfrm>
          <a:custGeom>
            <a:rect b="b" l="l" r="r" t="t"/>
            <a:pathLst>
              <a:path extrusionOk="0" h="21600" w="21600">
                <a:moveTo>
                  <a:pt x="0" y="0"/>
                </a:moveTo>
                <a:lnTo>
                  <a:pt x="21600" y="0"/>
                </a:lnTo>
                <a:lnTo>
                  <a:pt x="21600" y="21600"/>
                </a:lnTo>
                <a:lnTo>
                  <a:pt x="0" y="21600"/>
                </a:lnTo>
                <a:close/>
              </a:path>
            </a:pathLst>
          </a:custGeom>
          <a:solidFill>
            <a:srgbClr val="FFFFFF"/>
          </a:solid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FFFFFF"/>
                </a:solidFill>
                <a:latin typeface="Calibri"/>
                <a:ea typeface="Calibri"/>
                <a:cs typeface="Calibri"/>
                <a:sym typeface="Calibri"/>
              </a:rPr>
              <a:t>História a vývoj Androius</a:t>
            </a:r>
            <a:endParaRPr b="0" i="0" sz="1800" u="none" cap="none" strike="noStrike">
              <a:solidFill>
                <a:srgbClr val="000000"/>
              </a:solidFill>
              <a:latin typeface="Arial"/>
              <a:ea typeface="Arial"/>
              <a:cs typeface="Arial"/>
              <a:sym typeface="Arial"/>
            </a:endParaRPr>
          </a:p>
        </p:txBody>
      </p:sp>
      <p:pic>
        <p:nvPicPr>
          <p:cNvPr id="265" name="Google Shape;265;g2c2f7d43818_0_82"/>
          <p:cNvPicPr preferRelativeResize="0"/>
          <p:nvPr/>
        </p:nvPicPr>
        <p:blipFill rotWithShape="1">
          <a:blip r:embed="rId3">
            <a:alphaModFix amt="30000"/>
          </a:blip>
          <a:srcRect b="0" l="0" r="0" t="5829"/>
          <a:stretch/>
        </p:blipFill>
        <p:spPr>
          <a:xfrm>
            <a:off x="0" y="10"/>
            <a:ext cx="12192000" cy="6857989"/>
          </a:xfrm>
          <a:prstGeom prst="rect">
            <a:avLst/>
          </a:prstGeom>
          <a:noFill/>
          <a:ln>
            <a:noFill/>
          </a:ln>
        </p:spPr>
      </p:pic>
      <p:sp>
        <p:nvSpPr>
          <p:cNvPr id="266" name="Google Shape;266;g2c2f7d43818_0_82"/>
          <p:cNvSpPr/>
          <p:nvPr/>
        </p:nvSpPr>
        <p:spPr>
          <a:xfrm flipH="1" rot="-5400000">
            <a:off x="5235291" y="-5235290"/>
            <a:ext cx="1719738" cy="12192120"/>
          </a:xfrm>
          <a:custGeom>
            <a:rect b="b" l="l" r="r" t="t"/>
            <a:pathLst>
              <a:path extrusionOk="0" h="21600" w="21600">
                <a:moveTo>
                  <a:pt x="0" y="0"/>
                </a:moveTo>
                <a:lnTo>
                  <a:pt x="21600" y="0"/>
                </a:lnTo>
                <a:lnTo>
                  <a:pt x="21600" y="21600"/>
                </a:lnTo>
                <a:lnTo>
                  <a:pt x="0" y="21600"/>
                </a:lnTo>
                <a:close/>
              </a:path>
            </a:pathLst>
          </a:custGeom>
          <a:solidFill>
            <a:srgbClr val="3DDC8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g2c2f7d43818_0_82"/>
          <p:cNvSpPr txBox="1"/>
          <p:nvPr/>
        </p:nvSpPr>
        <p:spPr>
          <a:xfrm>
            <a:off x="647280" y="296820"/>
            <a:ext cx="9718200" cy="15765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800"/>
              <a:buFont typeface="Arial"/>
              <a:buNone/>
            </a:pPr>
            <a:r>
              <a:rPr b="1" lang="en-GB" sz="4800">
                <a:solidFill>
                  <a:srgbClr val="0E522D"/>
                </a:solidFill>
              </a:rPr>
              <a:t>FragmentContext - prax</a:t>
            </a:r>
            <a:endParaRPr b="0" i="0" sz="4800" u="none" cap="none" strike="noStrike">
              <a:solidFill>
                <a:srgbClr val="0E522D"/>
              </a:solidFill>
              <a:latin typeface="Arial"/>
              <a:ea typeface="Arial"/>
              <a:cs typeface="Arial"/>
              <a:sym typeface="Arial"/>
            </a:endParaRPr>
          </a:p>
        </p:txBody>
      </p:sp>
      <p:sp>
        <p:nvSpPr>
          <p:cNvPr id="268" name="Google Shape;268;g2c2f7d43818_0_82"/>
          <p:cNvSpPr txBox="1"/>
          <p:nvPr/>
        </p:nvSpPr>
        <p:spPr>
          <a:xfrm>
            <a:off x="702100" y="2043600"/>
            <a:ext cx="6958200" cy="44760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269" name="Google Shape;269;g2c2f7d43818_0_82"/>
          <p:cNvSpPr txBox="1"/>
          <p:nvPr/>
        </p:nvSpPr>
        <p:spPr>
          <a:xfrm>
            <a:off x="169775" y="2284100"/>
            <a:ext cx="11411100" cy="1251300"/>
          </a:xfrm>
          <a:prstGeom prst="rect">
            <a:avLst/>
          </a:prstGeom>
          <a:noFill/>
          <a:ln>
            <a:noFill/>
          </a:ln>
        </p:spPr>
        <p:txBody>
          <a:bodyPr anchorCtr="0" anchor="t" bIns="91425" lIns="91425" spcFirstLastPara="1" rIns="91425" wrap="square" tIns="91425">
            <a:spAutoFit/>
          </a:bodyPr>
          <a:lstStyle/>
          <a:p>
            <a:pPr indent="-361950" lvl="0" marL="457200" rtl="0" algn="l">
              <a:lnSpc>
                <a:spcPct val="115000"/>
              </a:lnSpc>
              <a:spcBef>
                <a:spcPts val="1200"/>
              </a:spcBef>
              <a:spcAft>
                <a:spcPts val="0"/>
              </a:spcAft>
              <a:buClr>
                <a:schemeClr val="dk1"/>
              </a:buClr>
              <a:buSzPts val="2100"/>
              <a:buAutoNum type="arabicPeriod"/>
            </a:pPr>
            <a:r>
              <a:rPr lang="en-GB" sz="2100">
                <a:solidFill>
                  <a:schemeClr val="dk1"/>
                </a:solidFill>
              </a:rPr>
              <a:t>Application</a:t>
            </a:r>
            <a:endParaRPr sz="2100">
              <a:solidFill>
                <a:schemeClr val="dk1"/>
              </a:solidFill>
            </a:endParaRPr>
          </a:p>
          <a:p>
            <a:pPr indent="-361950" lvl="0" marL="457200" rtl="0" algn="l">
              <a:lnSpc>
                <a:spcPct val="115000"/>
              </a:lnSpc>
              <a:spcBef>
                <a:spcPts val="0"/>
              </a:spcBef>
              <a:spcAft>
                <a:spcPts val="0"/>
              </a:spcAft>
              <a:buClr>
                <a:schemeClr val="dk1"/>
              </a:buClr>
              <a:buSzPts val="2100"/>
              <a:buAutoNum type="arabicPeriod"/>
            </a:pPr>
            <a:r>
              <a:rPr lang="en-GB" sz="2100">
                <a:solidFill>
                  <a:schemeClr val="dk1"/>
                </a:solidFill>
              </a:rPr>
              <a:t>Activity</a:t>
            </a:r>
            <a:endParaRPr sz="2100">
              <a:solidFill>
                <a:schemeClr val="dk1"/>
              </a:solidFill>
            </a:endParaRPr>
          </a:p>
          <a:p>
            <a:pPr indent="-361950" lvl="0" marL="457200" rtl="0" algn="l">
              <a:lnSpc>
                <a:spcPct val="115000"/>
              </a:lnSpc>
              <a:spcBef>
                <a:spcPts val="0"/>
              </a:spcBef>
              <a:spcAft>
                <a:spcPts val="0"/>
              </a:spcAft>
              <a:buClr>
                <a:schemeClr val="dk1"/>
              </a:buClr>
              <a:buSzPts val="2100"/>
              <a:buAutoNum type="arabicPeriod"/>
            </a:pPr>
            <a:r>
              <a:rPr lang="en-GB" sz="2100">
                <a:solidFill>
                  <a:schemeClr val="dk1"/>
                </a:solidFill>
              </a:rPr>
              <a:t>+ funkcie z interface</a:t>
            </a:r>
            <a:endParaRPr sz="21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2c2f7d43818_0_92"/>
          <p:cNvSpPr/>
          <p:nvPr/>
        </p:nvSpPr>
        <p:spPr>
          <a:xfrm>
            <a:off x="-12960" y="0"/>
            <a:ext cx="12192120" cy="6858000"/>
          </a:xfrm>
          <a:custGeom>
            <a:rect b="b" l="l" r="r" t="t"/>
            <a:pathLst>
              <a:path extrusionOk="0" h="21600" w="21600">
                <a:moveTo>
                  <a:pt x="0" y="0"/>
                </a:moveTo>
                <a:lnTo>
                  <a:pt x="21600" y="0"/>
                </a:lnTo>
                <a:lnTo>
                  <a:pt x="21600" y="21600"/>
                </a:lnTo>
                <a:lnTo>
                  <a:pt x="0" y="21600"/>
                </a:lnTo>
                <a:close/>
              </a:path>
            </a:pathLst>
          </a:custGeom>
          <a:solidFill>
            <a:srgbClr val="FFFFFF"/>
          </a:solid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FFFFFF"/>
                </a:solidFill>
                <a:latin typeface="Calibri"/>
                <a:ea typeface="Calibri"/>
                <a:cs typeface="Calibri"/>
                <a:sym typeface="Calibri"/>
              </a:rPr>
              <a:t>História a vývoj Androius</a:t>
            </a:r>
            <a:endParaRPr b="0" i="0" sz="1800" u="none" cap="none" strike="noStrike">
              <a:solidFill>
                <a:srgbClr val="000000"/>
              </a:solidFill>
              <a:latin typeface="Arial"/>
              <a:ea typeface="Arial"/>
              <a:cs typeface="Arial"/>
              <a:sym typeface="Arial"/>
            </a:endParaRPr>
          </a:p>
        </p:txBody>
      </p:sp>
      <p:pic>
        <p:nvPicPr>
          <p:cNvPr id="276" name="Google Shape;276;g2c2f7d43818_0_92"/>
          <p:cNvPicPr preferRelativeResize="0"/>
          <p:nvPr/>
        </p:nvPicPr>
        <p:blipFill rotWithShape="1">
          <a:blip r:embed="rId3">
            <a:alphaModFix amt="30000"/>
          </a:blip>
          <a:srcRect b="0" l="0" r="0" t="5829"/>
          <a:stretch/>
        </p:blipFill>
        <p:spPr>
          <a:xfrm>
            <a:off x="0" y="10"/>
            <a:ext cx="12192000" cy="6857989"/>
          </a:xfrm>
          <a:prstGeom prst="rect">
            <a:avLst/>
          </a:prstGeom>
          <a:noFill/>
          <a:ln>
            <a:noFill/>
          </a:ln>
        </p:spPr>
      </p:pic>
      <p:sp>
        <p:nvSpPr>
          <p:cNvPr id="277" name="Google Shape;277;g2c2f7d43818_0_92"/>
          <p:cNvSpPr/>
          <p:nvPr/>
        </p:nvSpPr>
        <p:spPr>
          <a:xfrm flipH="1" rot="-5400000">
            <a:off x="5235291" y="-5235290"/>
            <a:ext cx="1719738" cy="12192120"/>
          </a:xfrm>
          <a:custGeom>
            <a:rect b="b" l="l" r="r" t="t"/>
            <a:pathLst>
              <a:path extrusionOk="0" h="21600" w="21600">
                <a:moveTo>
                  <a:pt x="0" y="0"/>
                </a:moveTo>
                <a:lnTo>
                  <a:pt x="21600" y="0"/>
                </a:lnTo>
                <a:lnTo>
                  <a:pt x="21600" y="21600"/>
                </a:lnTo>
                <a:lnTo>
                  <a:pt x="0" y="21600"/>
                </a:lnTo>
                <a:close/>
              </a:path>
            </a:pathLst>
          </a:custGeom>
          <a:solidFill>
            <a:srgbClr val="3DDC8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g2c2f7d43818_0_92"/>
          <p:cNvSpPr txBox="1"/>
          <p:nvPr/>
        </p:nvSpPr>
        <p:spPr>
          <a:xfrm>
            <a:off x="647280" y="296820"/>
            <a:ext cx="9718200" cy="15765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800"/>
              <a:buFont typeface="Arial"/>
              <a:buNone/>
            </a:pPr>
            <a:r>
              <a:rPr b="1" lang="en-GB" sz="4800">
                <a:solidFill>
                  <a:srgbClr val="0E522D"/>
                </a:solidFill>
              </a:rPr>
              <a:t>Context</a:t>
            </a:r>
            <a:endParaRPr b="0" i="0" sz="4800" u="none" cap="none" strike="noStrike">
              <a:solidFill>
                <a:srgbClr val="0E522D"/>
              </a:solidFill>
              <a:latin typeface="Arial"/>
              <a:ea typeface="Arial"/>
              <a:cs typeface="Arial"/>
              <a:sym typeface="Arial"/>
            </a:endParaRPr>
          </a:p>
        </p:txBody>
      </p:sp>
      <p:sp>
        <p:nvSpPr>
          <p:cNvPr id="279" name="Google Shape;279;g2c2f7d43818_0_92"/>
          <p:cNvSpPr txBox="1"/>
          <p:nvPr/>
        </p:nvSpPr>
        <p:spPr>
          <a:xfrm>
            <a:off x="702100" y="2043600"/>
            <a:ext cx="6958200" cy="44760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280" name="Google Shape;280;g2c2f7d43818_0_92"/>
          <p:cNvSpPr txBox="1"/>
          <p:nvPr/>
        </p:nvSpPr>
        <p:spPr>
          <a:xfrm>
            <a:off x="169775" y="2284100"/>
            <a:ext cx="11411100" cy="27705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1200"/>
              </a:spcBef>
              <a:spcAft>
                <a:spcPts val="1200"/>
              </a:spcAft>
              <a:buNone/>
            </a:pPr>
            <a:r>
              <a:rPr lang="en-GB" sz="3000">
                <a:solidFill>
                  <a:schemeClr val="dk1"/>
                </a:solidFill>
              </a:rPr>
              <a:t>Dôležité upozornenie: nesprávne používanie kontextu, najmä </a:t>
            </a:r>
            <a:r>
              <a:rPr lang="en-GB" sz="3000">
                <a:solidFill>
                  <a:srgbClr val="188038"/>
                </a:solidFill>
                <a:latin typeface="Roboto Mono"/>
                <a:ea typeface="Roboto Mono"/>
                <a:cs typeface="Roboto Mono"/>
                <a:sym typeface="Roboto Mono"/>
              </a:rPr>
              <a:t>ActivityContext</a:t>
            </a:r>
            <a:r>
              <a:rPr lang="en-GB" sz="3000">
                <a:solidFill>
                  <a:schemeClr val="dk1"/>
                </a:solidFill>
              </a:rPr>
              <a:t>, môže viesť k únikom pamäte. Napríklad, ak uchovávate dlhodobú referenciu na </a:t>
            </a:r>
            <a:r>
              <a:rPr lang="en-GB" sz="3000">
                <a:solidFill>
                  <a:srgbClr val="188038"/>
                </a:solidFill>
                <a:latin typeface="Roboto Mono"/>
                <a:ea typeface="Roboto Mono"/>
                <a:cs typeface="Roboto Mono"/>
                <a:sym typeface="Roboto Mono"/>
              </a:rPr>
              <a:t>ActivityContext</a:t>
            </a:r>
            <a:r>
              <a:rPr lang="en-GB" sz="3000">
                <a:solidFill>
                  <a:schemeClr val="dk1"/>
                </a:solidFill>
              </a:rPr>
              <a:t> mimo životného cyklu aktivity, môže to zabrániť odstráneniu aktivity z pamäte, čo vedie k úniku pamäte.</a:t>
            </a:r>
            <a:endParaRPr sz="30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g2c14e5c6ec0_0_7"/>
          <p:cNvSpPr/>
          <p:nvPr/>
        </p:nvSpPr>
        <p:spPr>
          <a:xfrm>
            <a:off x="-12960" y="0"/>
            <a:ext cx="12192120" cy="6858000"/>
          </a:xfrm>
          <a:custGeom>
            <a:rect b="b" l="l" r="r" t="t"/>
            <a:pathLst>
              <a:path extrusionOk="0" h="21600" w="21600">
                <a:moveTo>
                  <a:pt x="0" y="0"/>
                </a:moveTo>
                <a:lnTo>
                  <a:pt x="21600" y="0"/>
                </a:lnTo>
                <a:lnTo>
                  <a:pt x="21600" y="21600"/>
                </a:lnTo>
                <a:lnTo>
                  <a:pt x="0" y="21600"/>
                </a:lnTo>
                <a:close/>
              </a:path>
            </a:pathLst>
          </a:custGeom>
          <a:solidFill>
            <a:srgbClr val="FFFFFF"/>
          </a:solid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FFFFFF"/>
                </a:solidFill>
                <a:latin typeface="Calibri"/>
                <a:ea typeface="Calibri"/>
                <a:cs typeface="Calibri"/>
                <a:sym typeface="Calibri"/>
              </a:rPr>
              <a:t>História a vývoj Androius</a:t>
            </a:r>
            <a:endParaRPr b="0" i="0" sz="1800" u="none" cap="none" strike="noStrike">
              <a:solidFill>
                <a:srgbClr val="000000"/>
              </a:solidFill>
              <a:latin typeface="Arial"/>
              <a:ea typeface="Arial"/>
              <a:cs typeface="Arial"/>
              <a:sym typeface="Arial"/>
            </a:endParaRPr>
          </a:p>
        </p:txBody>
      </p:sp>
      <p:pic>
        <p:nvPicPr>
          <p:cNvPr id="287" name="Google Shape;287;g2c14e5c6ec0_0_7"/>
          <p:cNvPicPr preferRelativeResize="0"/>
          <p:nvPr/>
        </p:nvPicPr>
        <p:blipFill rotWithShape="1">
          <a:blip r:embed="rId3">
            <a:alphaModFix amt="30000"/>
          </a:blip>
          <a:srcRect b="0" l="0" r="0" t="5829"/>
          <a:stretch/>
        </p:blipFill>
        <p:spPr>
          <a:xfrm>
            <a:off x="0" y="10"/>
            <a:ext cx="12192000" cy="6857989"/>
          </a:xfrm>
          <a:prstGeom prst="rect">
            <a:avLst/>
          </a:prstGeom>
          <a:noFill/>
          <a:ln>
            <a:noFill/>
          </a:ln>
        </p:spPr>
      </p:pic>
      <p:sp>
        <p:nvSpPr>
          <p:cNvPr id="288" name="Google Shape;288;g2c14e5c6ec0_0_7"/>
          <p:cNvSpPr/>
          <p:nvPr/>
        </p:nvSpPr>
        <p:spPr>
          <a:xfrm flipH="1" rot="-5400000">
            <a:off x="5235291" y="-5235290"/>
            <a:ext cx="1719738" cy="12192120"/>
          </a:xfrm>
          <a:custGeom>
            <a:rect b="b" l="l" r="r" t="t"/>
            <a:pathLst>
              <a:path extrusionOk="0" h="21600" w="21600">
                <a:moveTo>
                  <a:pt x="0" y="0"/>
                </a:moveTo>
                <a:lnTo>
                  <a:pt x="21600" y="0"/>
                </a:lnTo>
                <a:lnTo>
                  <a:pt x="21600" y="21600"/>
                </a:lnTo>
                <a:lnTo>
                  <a:pt x="0" y="21600"/>
                </a:lnTo>
                <a:close/>
              </a:path>
            </a:pathLst>
          </a:custGeom>
          <a:solidFill>
            <a:srgbClr val="3DDC8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g2c14e5c6ec0_0_7"/>
          <p:cNvSpPr txBox="1"/>
          <p:nvPr/>
        </p:nvSpPr>
        <p:spPr>
          <a:xfrm>
            <a:off x="647280" y="296820"/>
            <a:ext cx="9718200" cy="15765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800"/>
              <a:buFont typeface="Arial"/>
              <a:buNone/>
            </a:pPr>
            <a:r>
              <a:rPr b="1" lang="en-GB" sz="4800">
                <a:solidFill>
                  <a:srgbClr val="0E522D"/>
                </a:solidFill>
              </a:rPr>
              <a:t>Ukladanie dát</a:t>
            </a:r>
            <a:endParaRPr b="0" i="0" sz="4800" u="none" cap="none" strike="noStrike">
              <a:solidFill>
                <a:srgbClr val="0E522D"/>
              </a:solidFill>
              <a:latin typeface="Arial"/>
              <a:ea typeface="Arial"/>
              <a:cs typeface="Arial"/>
              <a:sym typeface="Arial"/>
            </a:endParaRPr>
          </a:p>
        </p:txBody>
      </p:sp>
      <p:graphicFrame>
        <p:nvGraphicFramePr>
          <p:cNvPr id="290" name="Google Shape;290;g2c14e5c6ec0_0_7"/>
          <p:cNvGraphicFramePr/>
          <p:nvPr/>
        </p:nvGraphicFramePr>
        <p:xfrm>
          <a:off x="1073575" y="2194700"/>
          <a:ext cx="3000000" cy="3000000"/>
        </p:xfrm>
        <a:graphic>
          <a:graphicData uri="http://schemas.openxmlformats.org/drawingml/2006/table">
            <a:tbl>
              <a:tblPr>
                <a:noFill/>
                <a:tableStyleId>{BCC5F3C1-4C4A-4E12-893B-6E0F79530E44}</a:tableStyleId>
              </a:tblPr>
              <a:tblGrid>
                <a:gridCol w="1425350"/>
                <a:gridCol w="1887625"/>
                <a:gridCol w="2773650"/>
                <a:gridCol w="3958225"/>
              </a:tblGrid>
              <a:tr h="200025">
                <a:tc>
                  <a:txBody>
                    <a:bodyPr/>
                    <a:lstStyle/>
                    <a:p>
                      <a:pPr indent="0" lvl="0" marL="0" rtl="0" algn="ctr">
                        <a:lnSpc>
                          <a:spcPct val="115000"/>
                        </a:lnSpc>
                        <a:spcBef>
                          <a:spcPts val="0"/>
                        </a:spcBef>
                        <a:spcAft>
                          <a:spcPts val="0"/>
                        </a:spcAft>
                        <a:buNone/>
                      </a:pPr>
                      <a:r>
                        <a:rPr b="1" lang="en-GB" sz="1100"/>
                        <a:t>Kritérium</a:t>
                      </a:r>
                      <a:endParaRPr b="1" sz="1100"/>
                    </a:p>
                  </a:txBody>
                  <a:tcPr marT="91425" marB="91425" marR="91425" marL="91425"/>
                </a:tc>
                <a:tc>
                  <a:txBody>
                    <a:bodyPr/>
                    <a:lstStyle/>
                    <a:p>
                      <a:pPr indent="0" lvl="0" marL="0" rtl="0" algn="ctr">
                        <a:lnSpc>
                          <a:spcPct val="115000"/>
                        </a:lnSpc>
                        <a:spcBef>
                          <a:spcPts val="0"/>
                        </a:spcBef>
                        <a:spcAft>
                          <a:spcPts val="0"/>
                        </a:spcAft>
                        <a:buNone/>
                      </a:pPr>
                      <a:r>
                        <a:rPr b="1" lang="en-GB" sz="1100"/>
                        <a:t>Shared Preferences</a:t>
                      </a:r>
                      <a:endParaRPr b="1" sz="1100"/>
                    </a:p>
                  </a:txBody>
                  <a:tcPr marT="91425" marB="91425" marR="91425" marL="91425"/>
                </a:tc>
                <a:tc>
                  <a:txBody>
                    <a:bodyPr/>
                    <a:lstStyle/>
                    <a:p>
                      <a:pPr indent="0" lvl="0" marL="0" rtl="0" algn="ctr">
                        <a:lnSpc>
                          <a:spcPct val="115000"/>
                        </a:lnSpc>
                        <a:spcBef>
                          <a:spcPts val="0"/>
                        </a:spcBef>
                        <a:spcAft>
                          <a:spcPts val="0"/>
                        </a:spcAft>
                        <a:buNone/>
                      </a:pPr>
                      <a:r>
                        <a:rPr b="1" lang="en-GB" sz="1100"/>
                        <a:t>SQLite</a:t>
                      </a:r>
                      <a:endParaRPr b="1" sz="1100"/>
                    </a:p>
                  </a:txBody>
                  <a:tcPr marT="91425" marB="91425" marR="91425" marL="91425"/>
                </a:tc>
                <a:tc>
                  <a:txBody>
                    <a:bodyPr/>
                    <a:lstStyle/>
                    <a:p>
                      <a:pPr indent="0" lvl="0" marL="0" rtl="0" algn="ctr">
                        <a:lnSpc>
                          <a:spcPct val="115000"/>
                        </a:lnSpc>
                        <a:spcBef>
                          <a:spcPts val="0"/>
                        </a:spcBef>
                        <a:spcAft>
                          <a:spcPts val="0"/>
                        </a:spcAft>
                        <a:buNone/>
                      </a:pPr>
                      <a:r>
                        <a:rPr b="1" lang="en-GB" sz="1100"/>
                        <a:t>Room</a:t>
                      </a:r>
                      <a:endParaRPr b="1" sz="1100"/>
                    </a:p>
                  </a:txBody>
                  <a:tcPr marT="91425" marB="91425" marR="91425" marL="91425"/>
                </a:tc>
              </a:tr>
              <a:tr h="200025">
                <a:tc>
                  <a:txBody>
                    <a:bodyPr/>
                    <a:lstStyle/>
                    <a:p>
                      <a:pPr indent="0" lvl="0" marL="0" rtl="0" algn="l">
                        <a:spcBef>
                          <a:spcPts val="0"/>
                        </a:spcBef>
                        <a:spcAft>
                          <a:spcPts val="0"/>
                        </a:spcAft>
                        <a:buNone/>
                      </a:pPr>
                      <a:r>
                        <a:rPr b="1" lang="en-GB" sz="1100"/>
                        <a:t>Typ dát</a:t>
                      </a:r>
                      <a:endParaRPr b="1" sz="1100"/>
                    </a:p>
                  </a:txBody>
                  <a:tcPr marT="91425" marB="91425" marR="91425" marL="91425"/>
                </a:tc>
                <a:tc>
                  <a:txBody>
                    <a:bodyPr/>
                    <a:lstStyle/>
                    <a:p>
                      <a:pPr indent="0" lvl="0" marL="0" rtl="0" algn="l">
                        <a:spcBef>
                          <a:spcPts val="0"/>
                        </a:spcBef>
                        <a:spcAft>
                          <a:spcPts val="0"/>
                        </a:spcAft>
                        <a:buNone/>
                      </a:pPr>
                      <a:r>
                        <a:rPr lang="en-GB"/>
                        <a:t>Kľúč-hodnota</a:t>
                      </a:r>
                      <a:endParaRPr/>
                    </a:p>
                  </a:txBody>
                  <a:tcPr marT="91425" marB="91425" marR="91425" marL="91425"/>
                </a:tc>
                <a:tc>
                  <a:txBody>
                    <a:bodyPr/>
                    <a:lstStyle/>
                    <a:p>
                      <a:pPr indent="0" lvl="0" marL="0" rtl="0" algn="l">
                        <a:spcBef>
                          <a:spcPts val="0"/>
                        </a:spcBef>
                        <a:spcAft>
                          <a:spcPts val="0"/>
                        </a:spcAft>
                        <a:buNone/>
                      </a:pPr>
                      <a:r>
                        <a:rPr lang="en-GB"/>
                        <a:t>Relačná databáza</a:t>
                      </a:r>
                      <a:endParaRPr/>
                    </a:p>
                  </a:txBody>
                  <a:tcPr marT="91425" marB="91425" marR="91425" marL="91425"/>
                </a:tc>
                <a:tc>
                  <a:txBody>
                    <a:bodyPr/>
                    <a:lstStyle/>
                    <a:p>
                      <a:pPr indent="0" lvl="0" marL="0" rtl="0" algn="l">
                        <a:spcBef>
                          <a:spcPts val="0"/>
                        </a:spcBef>
                        <a:spcAft>
                          <a:spcPts val="0"/>
                        </a:spcAft>
                        <a:buNone/>
                      </a:pPr>
                      <a:r>
                        <a:rPr lang="en-GB"/>
                        <a:t>Abstrakcia nad SQLite</a:t>
                      </a:r>
                      <a:endParaRPr/>
                    </a:p>
                  </a:txBody>
                  <a:tcPr marT="91425" marB="91425" marR="91425" marL="91425"/>
                </a:tc>
              </a:tr>
              <a:tr h="200025">
                <a:tc>
                  <a:txBody>
                    <a:bodyPr/>
                    <a:lstStyle/>
                    <a:p>
                      <a:pPr indent="0" lvl="0" marL="0" rtl="0" algn="l">
                        <a:spcBef>
                          <a:spcPts val="0"/>
                        </a:spcBef>
                        <a:spcAft>
                          <a:spcPts val="0"/>
                        </a:spcAft>
                        <a:buNone/>
                      </a:pPr>
                      <a:r>
                        <a:rPr b="1" lang="en-GB" sz="1100"/>
                        <a:t>Komplexnosť dát</a:t>
                      </a:r>
                      <a:endParaRPr b="1" sz="1100"/>
                    </a:p>
                  </a:txBody>
                  <a:tcPr marT="91425" marB="91425" marR="91425" marL="91425"/>
                </a:tc>
                <a:tc>
                  <a:txBody>
                    <a:bodyPr/>
                    <a:lstStyle/>
                    <a:p>
                      <a:pPr indent="0" lvl="0" marL="0" rtl="0" algn="l">
                        <a:spcBef>
                          <a:spcPts val="0"/>
                        </a:spcBef>
                        <a:spcAft>
                          <a:spcPts val="0"/>
                        </a:spcAft>
                        <a:buNone/>
                      </a:pPr>
                      <a:r>
                        <a:rPr lang="en-GB"/>
                        <a:t>Jednoduché dáta</a:t>
                      </a:r>
                      <a:endParaRPr/>
                    </a:p>
                  </a:txBody>
                  <a:tcPr marT="91425" marB="91425" marR="91425" marL="91425"/>
                </a:tc>
                <a:tc>
                  <a:txBody>
                    <a:bodyPr/>
                    <a:lstStyle/>
                    <a:p>
                      <a:pPr indent="0" lvl="0" marL="0" rtl="0" algn="l">
                        <a:spcBef>
                          <a:spcPts val="0"/>
                        </a:spcBef>
                        <a:spcAft>
                          <a:spcPts val="0"/>
                        </a:spcAft>
                        <a:buNone/>
                      </a:pPr>
                      <a:r>
                        <a:rPr lang="en-GB"/>
                        <a:t>Komplexné štruktúrované dáta</a:t>
                      </a:r>
                      <a:endParaRPr/>
                    </a:p>
                  </a:txBody>
                  <a:tcPr marT="91425" marB="91425" marR="91425" marL="91425"/>
                </a:tc>
                <a:tc>
                  <a:txBody>
                    <a:bodyPr/>
                    <a:lstStyle/>
                    <a:p>
                      <a:pPr indent="0" lvl="0" marL="0" rtl="0" algn="l">
                        <a:spcBef>
                          <a:spcPts val="0"/>
                        </a:spcBef>
                        <a:spcAft>
                          <a:spcPts val="0"/>
                        </a:spcAft>
                        <a:buNone/>
                      </a:pPr>
                      <a:r>
                        <a:rPr lang="en-GB"/>
                        <a:t>Komplexné štruktúrované dáta</a:t>
                      </a:r>
                      <a:endParaRPr/>
                    </a:p>
                  </a:txBody>
                  <a:tcPr marT="91425" marB="91425" marR="91425" marL="91425"/>
                </a:tc>
              </a:tr>
              <a:tr h="200025">
                <a:tc>
                  <a:txBody>
                    <a:bodyPr/>
                    <a:lstStyle/>
                    <a:p>
                      <a:pPr indent="0" lvl="0" marL="0" rtl="0" algn="l">
                        <a:spcBef>
                          <a:spcPts val="0"/>
                        </a:spcBef>
                        <a:spcAft>
                          <a:spcPts val="0"/>
                        </a:spcAft>
                        <a:buNone/>
                      </a:pPr>
                      <a:r>
                        <a:rPr b="1" lang="en-GB" sz="1100"/>
                        <a:t>Operácie</a:t>
                      </a:r>
                      <a:endParaRPr b="1" sz="1100"/>
                    </a:p>
                  </a:txBody>
                  <a:tcPr marT="91425" marB="91425" marR="91425" marL="91425"/>
                </a:tc>
                <a:tc>
                  <a:txBody>
                    <a:bodyPr/>
                    <a:lstStyle/>
                    <a:p>
                      <a:pPr indent="0" lvl="0" marL="0" rtl="0" algn="l">
                        <a:spcBef>
                          <a:spcPts val="0"/>
                        </a:spcBef>
                        <a:spcAft>
                          <a:spcPts val="0"/>
                        </a:spcAft>
                        <a:buNone/>
                      </a:pPr>
                      <a:r>
                        <a:rPr lang="en-GB"/>
                        <a:t>Zápis a čítanie</a:t>
                      </a:r>
                      <a:endParaRPr/>
                    </a:p>
                  </a:txBody>
                  <a:tcPr marT="91425" marB="91425" marR="91425" marL="91425"/>
                </a:tc>
                <a:tc>
                  <a:txBody>
                    <a:bodyPr/>
                    <a:lstStyle/>
                    <a:p>
                      <a:pPr indent="0" lvl="0" marL="0" rtl="0" algn="l">
                        <a:spcBef>
                          <a:spcPts val="0"/>
                        </a:spcBef>
                        <a:spcAft>
                          <a:spcPts val="0"/>
                        </a:spcAft>
                        <a:buNone/>
                      </a:pPr>
                      <a:r>
                        <a:rPr lang="en-GB"/>
                        <a:t>CRUD, transakcie, SQL dotazy</a:t>
                      </a:r>
                      <a:endParaRPr/>
                    </a:p>
                  </a:txBody>
                  <a:tcPr marT="91425" marB="91425" marR="91425" marL="91425"/>
                </a:tc>
                <a:tc>
                  <a:txBody>
                    <a:bodyPr/>
                    <a:lstStyle/>
                    <a:p>
                      <a:pPr indent="0" lvl="0" marL="0" rtl="0" algn="l">
                        <a:spcBef>
                          <a:spcPts val="0"/>
                        </a:spcBef>
                        <a:spcAft>
                          <a:spcPts val="0"/>
                        </a:spcAft>
                        <a:buNone/>
                      </a:pPr>
                      <a:r>
                        <a:rPr lang="en-GB"/>
                        <a:t>CRUD, transakcie, SQL dotazy s kompilačnou kontrolou</a:t>
                      </a:r>
                      <a:endParaRPr/>
                    </a:p>
                  </a:txBody>
                  <a:tcPr marT="91425" marB="91425" marR="91425" marL="91425"/>
                </a:tc>
              </a:tr>
              <a:tr h="200025">
                <a:tc>
                  <a:txBody>
                    <a:bodyPr/>
                    <a:lstStyle/>
                    <a:p>
                      <a:pPr indent="0" lvl="0" marL="0" rtl="0" algn="l">
                        <a:spcBef>
                          <a:spcPts val="0"/>
                        </a:spcBef>
                        <a:spcAft>
                          <a:spcPts val="0"/>
                        </a:spcAft>
                        <a:buNone/>
                      </a:pPr>
                      <a:r>
                        <a:rPr b="1" lang="en-GB" sz="1100"/>
                        <a:t>Vhodné pre</a:t>
                      </a:r>
                      <a:endParaRPr b="1" sz="1100"/>
                    </a:p>
                  </a:txBody>
                  <a:tcPr marT="91425" marB="91425" marR="91425" marL="91425"/>
                </a:tc>
                <a:tc>
                  <a:txBody>
                    <a:bodyPr/>
                    <a:lstStyle/>
                    <a:p>
                      <a:pPr indent="0" lvl="0" marL="0" rtl="0" algn="l">
                        <a:spcBef>
                          <a:spcPts val="0"/>
                        </a:spcBef>
                        <a:spcAft>
                          <a:spcPts val="0"/>
                        </a:spcAft>
                        <a:buNone/>
                      </a:pPr>
                      <a:r>
                        <a:rPr lang="en-GB"/>
                        <a:t>Nastavenia, preferencie</a:t>
                      </a:r>
                      <a:endParaRPr/>
                    </a:p>
                  </a:txBody>
                  <a:tcPr marT="91425" marB="91425" marR="91425" marL="91425"/>
                </a:tc>
                <a:tc>
                  <a:txBody>
                    <a:bodyPr/>
                    <a:lstStyle/>
                    <a:p>
                      <a:pPr indent="0" lvl="0" marL="0" rtl="0" algn="l">
                        <a:spcBef>
                          <a:spcPts val="0"/>
                        </a:spcBef>
                        <a:spcAft>
                          <a:spcPts val="0"/>
                        </a:spcAft>
                        <a:buNone/>
                      </a:pPr>
                      <a:r>
                        <a:rPr lang="en-GB"/>
                        <a:t>Veľké množstvo štruktúrovaných dát</a:t>
                      </a:r>
                      <a:endParaRPr/>
                    </a:p>
                  </a:txBody>
                  <a:tcPr marT="91425" marB="91425" marR="91425" marL="91425"/>
                </a:tc>
                <a:tc>
                  <a:txBody>
                    <a:bodyPr/>
                    <a:lstStyle/>
                    <a:p>
                      <a:pPr indent="0" lvl="0" marL="0" rtl="0" algn="l">
                        <a:spcBef>
                          <a:spcPts val="0"/>
                        </a:spcBef>
                        <a:spcAft>
                          <a:spcPts val="0"/>
                        </a:spcAft>
                        <a:buNone/>
                      </a:pPr>
                      <a:r>
                        <a:rPr lang="en-GB"/>
                        <a:t>Veľké množstvo štruktúrovaných dát s jednoduchším prístupom</a:t>
                      </a:r>
                      <a:endParaRPr/>
                    </a:p>
                  </a:txBody>
                  <a:tcPr marT="91425" marB="91425" marR="91425" marL="91425"/>
                </a:tc>
              </a:tr>
              <a:tr h="200025">
                <a:tc>
                  <a:txBody>
                    <a:bodyPr/>
                    <a:lstStyle/>
                    <a:p>
                      <a:pPr indent="0" lvl="0" marL="0" rtl="0" algn="l">
                        <a:spcBef>
                          <a:spcPts val="0"/>
                        </a:spcBef>
                        <a:spcAft>
                          <a:spcPts val="0"/>
                        </a:spcAft>
                        <a:buNone/>
                      </a:pPr>
                      <a:r>
                        <a:rPr b="1" lang="en-GB" sz="1100"/>
                        <a:t>Výkon</a:t>
                      </a:r>
                      <a:endParaRPr b="1" sz="1100"/>
                    </a:p>
                  </a:txBody>
                  <a:tcPr marT="91425" marB="91425" marR="91425" marL="91425"/>
                </a:tc>
                <a:tc>
                  <a:txBody>
                    <a:bodyPr/>
                    <a:lstStyle/>
                    <a:p>
                      <a:pPr indent="0" lvl="0" marL="0" rtl="0" algn="l">
                        <a:spcBef>
                          <a:spcPts val="0"/>
                        </a:spcBef>
                        <a:spcAft>
                          <a:spcPts val="0"/>
                        </a:spcAft>
                        <a:buNone/>
                      </a:pPr>
                      <a:r>
                        <a:rPr lang="en-GB"/>
                        <a:t>Rýchle pre malé množstvá dát</a:t>
                      </a:r>
                      <a:endParaRPr/>
                    </a:p>
                  </a:txBody>
                  <a:tcPr marT="91425" marB="91425" marR="91425" marL="91425"/>
                </a:tc>
                <a:tc>
                  <a:txBody>
                    <a:bodyPr/>
                    <a:lstStyle/>
                    <a:p>
                      <a:pPr indent="0" lvl="0" marL="0" rtl="0" algn="l">
                        <a:spcBef>
                          <a:spcPts val="0"/>
                        </a:spcBef>
                        <a:spcAft>
                          <a:spcPts val="0"/>
                        </a:spcAft>
                        <a:buNone/>
                      </a:pPr>
                      <a:r>
                        <a:rPr lang="en-GB"/>
                        <a:t>Dobrý pre veľké a komplexné dátove súbory</a:t>
                      </a:r>
                      <a:endParaRPr/>
                    </a:p>
                  </a:txBody>
                  <a:tcPr marT="91425" marB="91425" marR="91425" marL="91425"/>
                </a:tc>
                <a:tc>
                  <a:txBody>
                    <a:bodyPr/>
                    <a:lstStyle/>
                    <a:p>
                      <a:pPr indent="0" lvl="0" marL="0" rtl="0" algn="l">
                        <a:spcBef>
                          <a:spcPts val="0"/>
                        </a:spcBef>
                        <a:spcAft>
                          <a:spcPts val="0"/>
                        </a:spcAft>
                        <a:buNone/>
                      </a:pPr>
                      <a:r>
                        <a:rPr lang="en-GB"/>
                        <a:t>Podobný ako SQLite, ale s dodatočnou vrstvou abstrakcie</a:t>
                      </a:r>
                      <a:endParaRPr/>
                    </a:p>
                  </a:txBody>
                  <a:tcPr marT="91425" marB="91425" marR="91425" marL="91425"/>
                </a:tc>
              </a:tr>
              <a:tr h="200025">
                <a:tc>
                  <a:txBody>
                    <a:bodyPr/>
                    <a:lstStyle/>
                    <a:p>
                      <a:pPr indent="0" lvl="0" marL="0" rtl="0" algn="l">
                        <a:spcBef>
                          <a:spcPts val="0"/>
                        </a:spcBef>
                        <a:spcAft>
                          <a:spcPts val="0"/>
                        </a:spcAft>
                        <a:buNone/>
                      </a:pPr>
                      <a:r>
                        <a:rPr b="1" lang="en-GB" sz="1100"/>
                        <a:t>Kompilačná kontrola</a:t>
                      </a:r>
                      <a:endParaRPr b="1" sz="1100"/>
                    </a:p>
                  </a:txBody>
                  <a:tcPr marT="91425" marB="91425" marR="91425" marL="91425"/>
                </a:tc>
                <a:tc>
                  <a:txBody>
                    <a:bodyPr/>
                    <a:lstStyle/>
                    <a:p>
                      <a:pPr indent="0" lvl="0" marL="0" rtl="0" algn="l">
                        <a:spcBef>
                          <a:spcPts val="0"/>
                        </a:spcBef>
                        <a:spcAft>
                          <a:spcPts val="0"/>
                        </a:spcAft>
                        <a:buNone/>
                      </a:pPr>
                      <a:r>
                        <a:rPr lang="en-GB"/>
                        <a:t>Nie</a:t>
                      </a:r>
                      <a:endParaRPr/>
                    </a:p>
                  </a:txBody>
                  <a:tcPr marT="91425" marB="91425" marR="91425" marL="91425"/>
                </a:tc>
                <a:tc>
                  <a:txBody>
                    <a:bodyPr/>
                    <a:lstStyle/>
                    <a:p>
                      <a:pPr indent="0" lvl="0" marL="0" rtl="0" algn="l">
                        <a:spcBef>
                          <a:spcPts val="0"/>
                        </a:spcBef>
                        <a:spcAft>
                          <a:spcPts val="0"/>
                        </a:spcAft>
                        <a:buNone/>
                      </a:pPr>
                      <a:r>
                        <a:rPr lang="en-GB"/>
                        <a:t>Nie</a:t>
                      </a:r>
                      <a:endParaRPr/>
                    </a:p>
                  </a:txBody>
                  <a:tcPr marT="91425" marB="91425" marR="91425" marL="91425"/>
                </a:tc>
                <a:tc>
                  <a:txBody>
                    <a:bodyPr/>
                    <a:lstStyle/>
                    <a:p>
                      <a:pPr indent="0" lvl="0" marL="0" rtl="0" algn="l">
                        <a:spcBef>
                          <a:spcPts val="0"/>
                        </a:spcBef>
                        <a:spcAft>
                          <a:spcPts val="0"/>
                        </a:spcAft>
                        <a:buNone/>
                      </a:pPr>
                      <a:r>
                        <a:rPr lang="en-GB"/>
                        <a:t>Áno (overenie dotazov)</a:t>
                      </a:r>
                      <a:endParaRPr/>
                    </a:p>
                  </a:txBody>
                  <a:tcPr marT="91425" marB="91425" marR="91425" marL="91425"/>
                </a:tc>
              </a:tr>
              <a:tr h="200025">
                <a:tc>
                  <a:txBody>
                    <a:bodyPr/>
                    <a:lstStyle/>
                    <a:p>
                      <a:pPr indent="0" lvl="0" marL="0" rtl="0" algn="l">
                        <a:spcBef>
                          <a:spcPts val="0"/>
                        </a:spcBef>
                        <a:spcAft>
                          <a:spcPts val="0"/>
                        </a:spcAft>
                        <a:buNone/>
                      </a:pPr>
                      <a:r>
                        <a:rPr b="1" lang="en-GB" sz="1100"/>
                        <a:t>Migrácia dát</a:t>
                      </a:r>
                      <a:endParaRPr b="1" sz="1100"/>
                    </a:p>
                  </a:txBody>
                  <a:tcPr marT="91425" marB="91425" marR="91425" marL="91425"/>
                </a:tc>
                <a:tc>
                  <a:txBody>
                    <a:bodyPr/>
                    <a:lstStyle/>
                    <a:p>
                      <a:pPr indent="0" lvl="0" marL="0" rtl="0" algn="l">
                        <a:spcBef>
                          <a:spcPts val="0"/>
                        </a:spcBef>
                        <a:spcAft>
                          <a:spcPts val="0"/>
                        </a:spcAft>
                        <a:buNone/>
                      </a:pPr>
                      <a:r>
                        <a:rPr lang="en-GB"/>
                        <a:t>Manuálne</a:t>
                      </a:r>
                      <a:endParaRPr/>
                    </a:p>
                  </a:txBody>
                  <a:tcPr marT="91425" marB="91425" marR="91425" marL="91425"/>
                </a:tc>
                <a:tc>
                  <a:txBody>
                    <a:bodyPr/>
                    <a:lstStyle/>
                    <a:p>
                      <a:pPr indent="0" lvl="0" marL="0" rtl="0" algn="l">
                        <a:spcBef>
                          <a:spcPts val="0"/>
                        </a:spcBef>
                        <a:spcAft>
                          <a:spcPts val="0"/>
                        </a:spcAft>
                        <a:buNone/>
                      </a:pPr>
                      <a:r>
                        <a:rPr lang="en-GB"/>
                        <a:t>Podporované skriptami</a:t>
                      </a:r>
                      <a:endParaRPr/>
                    </a:p>
                  </a:txBody>
                  <a:tcPr marT="91425" marB="91425" marR="91425" marL="91425"/>
                </a:tc>
                <a:tc>
                  <a:txBody>
                    <a:bodyPr/>
                    <a:lstStyle/>
                    <a:p>
                      <a:pPr indent="0" lvl="0" marL="0" rtl="0" algn="l">
                        <a:spcBef>
                          <a:spcPts val="0"/>
                        </a:spcBef>
                        <a:spcAft>
                          <a:spcPts val="0"/>
                        </a:spcAft>
                        <a:buNone/>
                      </a:pPr>
                      <a:r>
                        <a:rPr lang="en-GB"/>
                        <a:t>Podporované anotáciami a migráciou</a:t>
                      </a:r>
                      <a:endParaRPr/>
                    </a:p>
                  </a:txBody>
                  <a:tcPr marT="91425" marB="91425" marR="91425" marL="9142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g2c14e5c6ec0_0_21"/>
          <p:cNvSpPr/>
          <p:nvPr/>
        </p:nvSpPr>
        <p:spPr>
          <a:xfrm>
            <a:off x="-12960" y="0"/>
            <a:ext cx="12192120" cy="6858000"/>
          </a:xfrm>
          <a:custGeom>
            <a:rect b="b" l="l" r="r" t="t"/>
            <a:pathLst>
              <a:path extrusionOk="0" h="21600" w="21600">
                <a:moveTo>
                  <a:pt x="0" y="0"/>
                </a:moveTo>
                <a:lnTo>
                  <a:pt x="21600" y="0"/>
                </a:lnTo>
                <a:lnTo>
                  <a:pt x="21600" y="21600"/>
                </a:lnTo>
                <a:lnTo>
                  <a:pt x="0" y="21600"/>
                </a:lnTo>
                <a:close/>
              </a:path>
            </a:pathLst>
          </a:custGeom>
          <a:solidFill>
            <a:srgbClr val="FFFFFF"/>
          </a:solid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FFFFFF"/>
                </a:solidFill>
                <a:latin typeface="Calibri"/>
                <a:ea typeface="Calibri"/>
                <a:cs typeface="Calibri"/>
                <a:sym typeface="Calibri"/>
              </a:rPr>
              <a:t>História a vývoj Androius</a:t>
            </a:r>
            <a:endParaRPr b="0" i="0" sz="1800" u="none" cap="none" strike="noStrike">
              <a:solidFill>
                <a:srgbClr val="000000"/>
              </a:solidFill>
              <a:latin typeface="Arial"/>
              <a:ea typeface="Arial"/>
              <a:cs typeface="Arial"/>
              <a:sym typeface="Arial"/>
            </a:endParaRPr>
          </a:p>
        </p:txBody>
      </p:sp>
      <p:pic>
        <p:nvPicPr>
          <p:cNvPr id="297" name="Google Shape;297;g2c14e5c6ec0_0_21"/>
          <p:cNvPicPr preferRelativeResize="0"/>
          <p:nvPr/>
        </p:nvPicPr>
        <p:blipFill rotWithShape="1">
          <a:blip r:embed="rId3">
            <a:alphaModFix amt="30000"/>
          </a:blip>
          <a:srcRect b="0" l="0" r="0" t="5829"/>
          <a:stretch/>
        </p:blipFill>
        <p:spPr>
          <a:xfrm>
            <a:off x="0" y="10"/>
            <a:ext cx="12192000" cy="6857989"/>
          </a:xfrm>
          <a:prstGeom prst="rect">
            <a:avLst/>
          </a:prstGeom>
          <a:noFill/>
          <a:ln>
            <a:noFill/>
          </a:ln>
        </p:spPr>
      </p:pic>
      <p:sp>
        <p:nvSpPr>
          <p:cNvPr id="298" name="Google Shape;298;g2c14e5c6ec0_0_21"/>
          <p:cNvSpPr/>
          <p:nvPr/>
        </p:nvSpPr>
        <p:spPr>
          <a:xfrm flipH="1" rot="-5400000">
            <a:off x="5235291" y="-5235290"/>
            <a:ext cx="1719738" cy="12192120"/>
          </a:xfrm>
          <a:custGeom>
            <a:rect b="b" l="l" r="r" t="t"/>
            <a:pathLst>
              <a:path extrusionOk="0" h="21600" w="21600">
                <a:moveTo>
                  <a:pt x="0" y="0"/>
                </a:moveTo>
                <a:lnTo>
                  <a:pt x="21600" y="0"/>
                </a:lnTo>
                <a:lnTo>
                  <a:pt x="21600" y="21600"/>
                </a:lnTo>
                <a:lnTo>
                  <a:pt x="0" y="21600"/>
                </a:lnTo>
                <a:close/>
              </a:path>
            </a:pathLst>
          </a:custGeom>
          <a:solidFill>
            <a:srgbClr val="3DDC8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g2c14e5c6ec0_0_21"/>
          <p:cNvSpPr txBox="1"/>
          <p:nvPr/>
        </p:nvSpPr>
        <p:spPr>
          <a:xfrm>
            <a:off x="647280" y="296820"/>
            <a:ext cx="9718200" cy="15765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800"/>
              <a:buFont typeface="Arial"/>
              <a:buNone/>
            </a:pPr>
            <a:r>
              <a:rPr b="1" lang="en-GB" sz="4800">
                <a:solidFill>
                  <a:srgbClr val="0E522D"/>
                </a:solidFill>
              </a:rPr>
              <a:t>SharedPreferences</a:t>
            </a:r>
            <a:endParaRPr b="0" i="0" sz="4800" u="none" cap="none" strike="noStrike">
              <a:solidFill>
                <a:srgbClr val="0E522D"/>
              </a:solidFill>
              <a:latin typeface="Arial"/>
              <a:ea typeface="Arial"/>
              <a:cs typeface="Arial"/>
              <a:sym typeface="Arial"/>
            </a:endParaRPr>
          </a:p>
        </p:txBody>
      </p:sp>
      <p:sp>
        <p:nvSpPr>
          <p:cNvPr id="300" name="Google Shape;300;g2c14e5c6ec0_0_21"/>
          <p:cNvSpPr txBox="1"/>
          <p:nvPr/>
        </p:nvSpPr>
        <p:spPr>
          <a:xfrm>
            <a:off x="200525" y="1873325"/>
            <a:ext cx="11682000" cy="4729500"/>
          </a:xfrm>
          <a:prstGeom prst="rect">
            <a:avLst/>
          </a:prstGeom>
          <a:noFill/>
          <a:ln>
            <a:noFill/>
          </a:ln>
        </p:spPr>
        <p:txBody>
          <a:bodyPr anchorCtr="0" anchor="t" bIns="91425" lIns="91425" spcFirstLastPara="1" rIns="91425" wrap="square" tIns="91425">
            <a:noAutofit/>
          </a:bodyPr>
          <a:lstStyle/>
          <a:p>
            <a:pPr indent="-374650" lvl="0" marL="457200" rtl="0" algn="l">
              <a:lnSpc>
                <a:spcPct val="115000"/>
              </a:lnSpc>
              <a:spcBef>
                <a:spcPts val="1200"/>
              </a:spcBef>
              <a:spcAft>
                <a:spcPts val="0"/>
              </a:spcAft>
              <a:buClr>
                <a:schemeClr val="dk1"/>
              </a:buClr>
              <a:buSzPts val="2300"/>
              <a:buChar char="-"/>
            </a:pPr>
            <a:r>
              <a:rPr b="1" lang="en-GB" sz="2300">
                <a:solidFill>
                  <a:schemeClr val="dk1"/>
                </a:solidFill>
              </a:rPr>
              <a:t>Kedy použiť:</a:t>
            </a:r>
            <a:r>
              <a:rPr lang="en-GB" sz="2300">
                <a:solidFill>
                  <a:schemeClr val="dk1"/>
                </a:solidFill>
              </a:rPr>
              <a:t> Shared Preferences sú ideálne pre ukladanie malých množstiev dát, ako sú užívateľské nastavenia, konfigurácie alebo jednoduché stavy aplikácie. Sú vhodné pre prípady, keď potrebujete ukladať jednoduché hodnoty, ako sú boolean, float, int, long a String.</a:t>
            </a:r>
            <a:endParaRPr sz="2300">
              <a:solidFill>
                <a:schemeClr val="dk1"/>
              </a:solidFill>
            </a:endParaRPr>
          </a:p>
          <a:p>
            <a:pPr indent="-374650" lvl="0" marL="457200" rtl="0" algn="l">
              <a:lnSpc>
                <a:spcPct val="115000"/>
              </a:lnSpc>
              <a:spcBef>
                <a:spcPts val="0"/>
              </a:spcBef>
              <a:spcAft>
                <a:spcPts val="0"/>
              </a:spcAft>
              <a:buClr>
                <a:schemeClr val="dk1"/>
              </a:buClr>
              <a:buSzPts val="2300"/>
              <a:buChar char="-"/>
            </a:pPr>
            <a:r>
              <a:rPr b="1" lang="en-GB" sz="2300">
                <a:solidFill>
                  <a:schemeClr val="dk1"/>
                </a:solidFill>
              </a:rPr>
              <a:t>Prečo použiť:</a:t>
            </a:r>
            <a:r>
              <a:rPr lang="en-GB" sz="2300">
                <a:solidFill>
                  <a:schemeClr val="dk1"/>
                </a:solidFill>
              </a:rPr>
              <a:t> Shared Preferences sú jednoduché na použitie a nevyžadujú komplexné databázové schémy. Sú rýchle a efektívne pre malé množstvo dát a poskytujú jednoduchý spôsob, ako udržiavať dáta medzi reláciami aplikácie.</a:t>
            </a:r>
            <a:endParaRPr b="1" sz="23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g2c2f7d43818_0_117"/>
          <p:cNvSpPr/>
          <p:nvPr/>
        </p:nvSpPr>
        <p:spPr>
          <a:xfrm>
            <a:off x="-12960" y="0"/>
            <a:ext cx="12192120" cy="6858000"/>
          </a:xfrm>
          <a:custGeom>
            <a:rect b="b" l="l" r="r" t="t"/>
            <a:pathLst>
              <a:path extrusionOk="0" h="21600" w="21600">
                <a:moveTo>
                  <a:pt x="0" y="0"/>
                </a:moveTo>
                <a:lnTo>
                  <a:pt x="21600" y="0"/>
                </a:lnTo>
                <a:lnTo>
                  <a:pt x="21600" y="21600"/>
                </a:lnTo>
                <a:lnTo>
                  <a:pt x="0" y="21600"/>
                </a:lnTo>
                <a:close/>
              </a:path>
            </a:pathLst>
          </a:custGeom>
          <a:solidFill>
            <a:srgbClr val="FFFFFF"/>
          </a:solid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FFFFFF"/>
                </a:solidFill>
                <a:latin typeface="Calibri"/>
                <a:ea typeface="Calibri"/>
                <a:cs typeface="Calibri"/>
                <a:sym typeface="Calibri"/>
              </a:rPr>
              <a:t>História a vývoj Androius</a:t>
            </a:r>
            <a:endParaRPr b="0" i="0" sz="1800" u="none" cap="none" strike="noStrike">
              <a:solidFill>
                <a:srgbClr val="000000"/>
              </a:solidFill>
              <a:latin typeface="Arial"/>
              <a:ea typeface="Arial"/>
              <a:cs typeface="Arial"/>
              <a:sym typeface="Arial"/>
            </a:endParaRPr>
          </a:p>
        </p:txBody>
      </p:sp>
      <p:pic>
        <p:nvPicPr>
          <p:cNvPr id="307" name="Google Shape;307;g2c2f7d43818_0_117"/>
          <p:cNvPicPr preferRelativeResize="0"/>
          <p:nvPr/>
        </p:nvPicPr>
        <p:blipFill rotWithShape="1">
          <a:blip r:embed="rId3">
            <a:alphaModFix amt="30000"/>
          </a:blip>
          <a:srcRect b="0" l="0" r="0" t="5829"/>
          <a:stretch/>
        </p:blipFill>
        <p:spPr>
          <a:xfrm>
            <a:off x="0" y="10"/>
            <a:ext cx="12192000" cy="6857989"/>
          </a:xfrm>
          <a:prstGeom prst="rect">
            <a:avLst/>
          </a:prstGeom>
          <a:noFill/>
          <a:ln>
            <a:noFill/>
          </a:ln>
        </p:spPr>
      </p:pic>
      <p:sp>
        <p:nvSpPr>
          <p:cNvPr id="308" name="Google Shape;308;g2c2f7d43818_0_117"/>
          <p:cNvSpPr/>
          <p:nvPr/>
        </p:nvSpPr>
        <p:spPr>
          <a:xfrm flipH="1" rot="-5400000">
            <a:off x="5235291" y="-5235290"/>
            <a:ext cx="1719738" cy="12192120"/>
          </a:xfrm>
          <a:custGeom>
            <a:rect b="b" l="l" r="r" t="t"/>
            <a:pathLst>
              <a:path extrusionOk="0" h="21600" w="21600">
                <a:moveTo>
                  <a:pt x="0" y="0"/>
                </a:moveTo>
                <a:lnTo>
                  <a:pt x="21600" y="0"/>
                </a:lnTo>
                <a:lnTo>
                  <a:pt x="21600" y="21600"/>
                </a:lnTo>
                <a:lnTo>
                  <a:pt x="0" y="21600"/>
                </a:lnTo>
                <a:close/>
              </a:path>
            </a:pathLst>
          </a:custGeom>
          <a:solidFill>
            <a:srgbClr val="3DDC8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g2c2f7d43818_0_117"/>
          <p:cNvSpPr txBox="1"/>
          <p:nvPr/>
        </p:nvSpPr>
        <p:spPr>
          <a:xfrm>
            <a:off x="647280" y="296820"/>
            <a:ext cx="9718200" cy="15765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800"/>
              <a:buFont typeface="Arial"/>
              <a:buNone/>
            </a:pPr>
            <a:r>
              <a:rPr b="1" lang="en-GB" sz="4800">
                <a:solidFill>
                  <a:srgbClr val="0E522D"/>
                </a:solidFill>
              </a:rPr>
              <a:t>SQLite</a:t>
            </a:r>
            <a:endParaRPr b="0" i="0" sz="4800" u="none" cap="none" strike="noStrike">
              <a:solidFill>
                <a:srgbClr val="0E522D"/>
              </a:solidFill>
              <a:latin typeface="Arial"/>
              <a:ea typeface="Arial"/>
              <a:cs typeface="Arial"/>
              <a:sym typeface="Arial"/>
            </a:endParaRPr>
          </a:p>
        </p:txBody>
      </p:sp>
      <p:sp>
        <p:nvSpPr>
          <p:cNvPr id="310" name="Google Shape;310;g2c2f7d43818_0_117"/>
          <p:cNvSpPr txBox="1"/>
          <p:nvPr/>
        </p:nvSpPr>
        <p:spPr>
          <a:xfrm>
            <a:off x="200525" y="1873325"/>
            <a:ext cx="11682000" cy="47295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1200"/>
              </a:spcBef>
              <a:spcAft>
                <a:spcPts val="0"/>
              </a:spcAft>
              <a:buClr>
                <a:schemeClr val="dk1"/>
              </a:buClr>
              <a:buSzPts val="2400"/>
              <a:buChar char="-"/>
            </a:pPr>
            <a:r>
              <a:rPr b="1" lang="en-GB" sz="2400">
                <a:solidFill>
                  <a:schemeClr val="dk1"/>
                </a:solidFill>
              </a:rPr>
              <a:t>Kedy použiť:</a:t>
            </a:r>
            <a:r>
              <a:rPr lang="en-GB" sz="2400">
                <a:solidFill>
                  <a:schemeClr val="dk1"/>
                </a:solidFill>
              </a:rPr>
              <a:t> SQLite je vhodné pre ukladanie štruktúrovaných dát, ktoré vyžadujú komplexnejšie operácie, ako sú dotazy, aktualizácie a zložité vyhľadávania. Je ideálne pre aplikácie, ktoré potrebujú ukladať veľké množstvo dát alebo dáta s komplexnými vzťahmi.</a:t>
            </a:r>
            <a:endParaRPr sz="2400">
              <a:solidFill>
                <a:schemeClr val="dk1"/>
              </a:solidFill>
            </a:endParaRPr>
          </a:p>
          <a:p>
            <a:pPr indent="-381000" lvl="0" marL="457200" rtl="0" algn="l">
              <a:lnSpc>
                <a:spcPct val="115000"/>
              </a:lnSpc>
              <a:spcBef>
                <a:spcPts val="0"/>
              </a:spcBef>
              <a:spcAft>
                <a:spcPts val="0"/>
              </a:spcAft>
              <a:buClr>
                <a:schemeClr val="dk1"/>
              </a:buClr>
              <a:buSzPts val="2400"/>
              <a:buChar char="-"/>
            </a:pPr>
            <a:r>
              <a:rPr b="1" lang="en-GB" sz="2400">
                <a:solidFill>
                  <a:schemeClr val="dk1"/>
                </a:solidFill>
              </a:rPr>
              <a:t>Prečo použiť:</a:t>
            </a:r>
            <a:r>
              <a:rPr lang="en-GB" sz="2400">
                <a:solidFill>
                  <a:schemeClr val="dk1"/>
                </a:solidFill>
              </a:rPr>
              <a:t> SQLite poskytuje plnohodnotnú relačnú databázu, ktorá beží priamo v zariadení. To umožňuje vývojárom využívať silu SQL dotazov a transakcií, čo zvyšuje flexibilitu a efektivitu pri práci s dátami. SQLite je tiež ľahko prenositeľné a nevyžaduje samostatný serverový proces.</a:t>
            </a:r>
            <a:endParaRPr b="1" sz="24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g2c2f7d43818_0_127"/>
          <p:cNvSpPr/>
          <p:nvPr/>
        </p:nvSpPr>
        <p:spPr>
          <a:xfrm>
            <a:off x="-12960" y="0"/>
            <a:ext cx="12192120" cy="6858000"/>
          </a:xfrm>
          <a:custGeom>
            <a:rect b="b" l="l" r="r" t="t"/>
            <a:pathLst>
              <a:path extrusionOk="0" h="21600" w="21600">
                <a:moveTo>
                  <a:pt x="0" y="0"/>
                </a:moveTo>
                <a:lnTo>
                  <a:pt x="21600" y="0"/>
                </a:lnTo>
                <a:lnTo>
                  <a:pt x="21600" y="21600"/>
                </a:lnTo>
                <a:lnTo>
                  <a:pt x="0" y="21600"/>
                </a:lnTo>
                <a:close/>
              </a:path>
            </a:pathLst>
          </a:custGeom>
          <a:solidFill>
            <a:srgbClr val="FFFFFF"/>
          </a:solid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FFFFFF"/>
                </a:solidFill>
                <a:latin typeface="Calibri"/>
                <a:ea typeface="Calibri"/>
                <a:cs typeface="Calibri"/>
                <a:sym typeface="Calibri"/>
              </a:rPr>
              <a:t>História a vývoj Androius</a:t>
            </a:r>
            <a:endParaRPr b="0" i="0" sz="1800" u="none" cap="none" strike="noStrike">
              <a:solidFill>
                <a:srgbClr val="000000"/>
              </a:solidFill>
              <a:latin typeface="Arial"/>
              <a:ea typeface="Arial"/>
              <a:cs typeface="Arial"/>
              <a:sym typeface="Arial"/>
            </a:endParaRPr>
          </a:p>
        </p:txBody>
      </p:sp>
      <p:pic>
        <p:nvPicPr>
          <p:cNvPr id="317" name="Google Shape;317;g2c2f7d43818_0_127"/>
          <p:cNvPicPr preferRelativeResize="0"/>
          <p:nvPr/>
        </p:nvPicPr>
        <p:blipFill rotWithShape="1">
          <a:blip r:embed="rId3">
            <a:alphaModFix amt="30000"/>
          </a:blip>
          <a:srcRect b="0" l="0" r="0" t="5829"/>
          <a:stretch/>
        </p:blipFill>
        <p:spPr>
          <a:xfrm>
            <a:off x="0" y="10"/>
            <a:ext cx="12192000" cy="6857989"/>
          </a:xfrm>
          <a:prstGeom prst="rect">
            <a:avLst/>
          </a:prstGeom>
          <a:noFill/>
          <a:ln>
            <a:noFill/>
          </a:ln>
        </p:spPr>
      </p:pic>
      <p:sp>
        <p:nvSpPr>
          <p:cNvPr id="318" name="Google Shape;318;g2c2f7d43818_0_127"/>
          <p:cNvSpPr/>
          <p:nvPr/>
        </p:nvSpPr>
        <p:spPr>
          <a:xfrm flipH="1" rot="-5400000">
            <a:off x="5235291" y="-5235290"/>
            <a:ext cx="1719738" cy="12192120"/>
          </a:xfrm>
          <a:custGeom>
            <a:rect b="b" l="l" r="r" t="t"/>
            <a:pathLst>
              <a:path extrusionOk="0" h="21600" w="21600">
                <a:moveTo>
                  <a:pt x="0" y="0"/>
                </a:moveTo>
                <a:lnTo>
                  <a:pt x="21600" y="0"/>
                </a:lnTo>
                <a:lnTo>
                  <a:pt x="21600" y="21600"/>
                </a:lnTo>
                <a:lnTo>
                  <a:pt x="0" y="21600"/>
                </a:lnTo>
                <a:close/>
              </a:path>
            </a:pathLst>
          </a:custGeom>
          <a:solidFill>
            <a:srgbClr val="3DDC8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g2c2f7d43818_0_127"/>
          <p:cNvSpPr txBox="1"/>
          <p:nvPr/>
        </p:nvSpPr>
        <p:spPr>
          <a:xfrm>
            <a:off x="647280" y="296820"/>
            <a:ext cx="9718200" cy="15765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800"/>
              <a:buFont typeface="Arial"/>
              <a:buNone/>
            </a:pPr>
            <a:r>
              <a:rPr b="1" lang="en-GB" sz="4800">
                <a:solidFill>
                  <a:srgbClr val="0E522D"/>
                </a:solidFill>
              </a:rPr>
              <a:t>Room</a:t>
            </a:r>
            <a:endParaRPr b="0" i="0" sz="4800" u="none" cap="none" strike="noStrike">
              <a:solidFill>
                <a:srgbClr val="0E522D"/>
              </a:solidFill>
              <a:latin typeface="Arial"/>
              <a:ea typeface="Arial"/>
              <a:cs typeface="Arial"/>
              <a:sym typeface="Arial"/>
            </a:endParaRPr>
          </a:p>
        </p:txBody>
      </p:sp>
      <p:sp>
        <p:nvSpPr>
          <p:cNvPr id="320" name="Google Shape;320;g2c2f7d43818_0_127"/>
          <p:cNvSpPr txBox="1"/>
          <p:nvPr/>
        </p:nvSpPr>
        <p:spPr>
          <a:xfrm>
            <a:off x="200525" y="1873325"/>
            <a:ext cx="11682000" cy="47295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1200"/>
              </a:spcBef>
              <a:spcAft>
                <a:spcPts val="0"/>
              </a:spcAft>
              <a:buClr>
                <a:schemeClr val="dk1"/>
              </a:buClr>
              <a:buSzPts val="2400"/>
              <a:buChar char="-"/>
            </a:pPr>
            <a:r>
              <a:rPr b="1" lang="en-GB" sz="2400">
                <a:solidFill>
                  <a:schemeClr val="dk1"/>
                </a:solidFill>
              </a:rPr>
              <a:t>Kedy použiť:</a:t>
            </a:r>
            <a:r>
              <a:rPr lang="en-GB" sz="2400">
                <a:solidFill>
                  <a:schemeClr val="dk1"/>
                </a:solidFill>
              </a:rPr>
              <a:t> Room je vhodný, keď potrebujete všetky výhody SQLite, ale chcete zároveň zjednodušiť databázový kód a zabezpečiť, aby vaše dotazy boli overené už počas kompilácie. Room je ideálny pre aplikácie, ktoré potrebujú robustné riešenie pre prácu s dátami s výhodami moderného ORM frameworku.</a:t>
            </a:r>
            <a:endParaRPr sz="2400">
              <a:solidFill>
                <a:schemeClr val="dk1"/>
              </a:solidFill>
            </a:endParaRPr>
          </a:p>
          <a:p>
            <a:pPr indent="-381000" lvl="0" marL="457200" rtl="0" algn="l">
              <a:lnSpc>
                <a:spcPct val="115000"/>
              </a:lnSpc>
              <a:spcBef>
                <a:spcPts val="0"/>
              </a:spcBef>
              <a:spcAft>
                <a:spcPts val="0"/>
              </a:spcAft>
              <a:buClr>
                <a:schemeClr val="dk1"/>
              </a:buClr>
              <a:buSzPts val="2400"/>
              <a:buChar char="-"/>
            </a:pPr>
            <a:r>
              <a:rPr b="1" lang="en-GB" sz="2400">
                <a:solidFill>
                  <a:schemeClr val="dk1"/>
                </a:solidFill>
              </a:rPr>
              <a:t>Prečo použiť:</a:t>
            </a:r>
            <a:r>
              <a:rPr lang="en-GB" sz="2400">
                <a:solidFill>
                  <a:schemeClr val="dk1"/>
                </a:solidFill>
              </a:rPr>
              <a:t> Room poskytuje abstraktnú vrstvu nad SQLite, ktorá zjednodušuje databázovú prácu a znižuje riziko chýb. S Room môžete definovať databázové tabuľky ako dátové objekty a pracovať s dátami priamo v Jave alebo Kotline, čo zlepšuje čitateľnosť a udržateľnosť kódu. Room tiež podporuje LiveData a RxJava pre reaktívne programovanie a ľahkú integráciu s architektúrou vašej aplikácie.</a:t>
            </a:r>
            <a:endParaRPr b="1" sz="24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2c14e5c6ec0_0_35"/>
          <p:cNvSpPr/>
          <p:nvPr/>
        </p:nvSpPr>
        <p:spPr>
          <a:xfrm>
            <a:off x="-12960" y="0"/>
            <a:ext cx="12192120" cy="6858000"/>
          </a:xfrm>
          <a:custGeom>
            <a:rect b="b" l="l" r="r" t="t"/>
            <a:pathLst>
              <a:path extrusionOk="0" h="21600" w="21600">
                <a:moveTo>
                  <a:pt x="0" y="0"/>
                </a:moveTo>
                <a:lnTo>
                  <a:pt x="21600" y="0"/>
                </a:lnTo>
                <a:lnTo>
                  <a:pt x="21600" y="21600"/>
                </a:lnTo>
                <a:lnTo>
                  <a:pt x="0" y="21600"/>
                </a:lnTo>
                <a:close/>
              </a:path>
            </a:pathLst>
          </a:custGeom>
          <a:solidFill>
            <a:srgbClr val="FFFFFF"/>
          </a:solid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FFFFFF"/>
                </a:solidFill>
                <a:latin typeface="Calibri"/>
                <a:ea typeface="Calibri"/>
                <a:cs typeface="Calibri"/>
                <a:sym typeface="Calibri"/>
              </a:rPr>
              <a:t>História a vývoj Androius</a:t>
            </a:r>
            <a:endParaRPr b="0" i="0" sz="1800" u="none" cap="none" strike="noStrike">
              <a:solidFill>
                <a:srgbClr val="000000"/>
              </a:solidFill>
              <a:latin typeface="Arial"/>
              <a:ea typeface="Arial"/>
              <a:cs typeface="Arial"/>
              <a:sym typeface="Arial"/>
            </a:endParaRPr>
          </a:p>
        </p:txBody>
      </p:sp>
      <p:pic>
        <p:nvPicPr>
          <p:cNvPr id="327" name="Google Shape;327;g2c14e5c6ec0_0_35"/>
          <p:cNvPicPr preferRelativeResize="0"/>
          <p:nvPr/>
        </p:nvPicPr>
        <p:blipFill rotWithShape="1">
          <a:blip r:embed="rId3">
            <a:alphaModFix amt="30000"/>
          </a:blip>
          <a:srcRect b="0" l="0" r="0" t="5829"/>
          <a:stretch/>
        </p:blipFill>
        <p:spPr>
          <a:xfrm>
            <a:off x="0" y="10"/>
            <a:ext cx="12192000" cy="6857989"/>
          </a:xfrm>
          <a:prstGeom prst="rect">
            <a:avLst/>
          </a:prstGeom>
          <a:noFill/>
          <a:ln>
            <a:noFill/>
          </a:ln>
        </p:spPr>
      </p:pic>
      <p:sp>
        <p:nvSpPr>
          <p:cNvPr id="328" name="Google Shape;328;g2c14e5c6ec0_0_35"/>
          <p:cNvSpPr/>
          <p:nvPr/>
        </p:nvSpPr>
        <p:spPr>
          <a:xfrm flipH="1" rot="-5400000">
            <a:off x="5235291" y="-5235290"/>
            <a:ext cx="1719738" cy="12192120"/>
          </a:xfrm>
          <a:custGeom>
            <a:rect b="b" l="l" r="r" t="t"/>
            <a:pathLst>
              <a:path extrusionOk="0" h="21600" w="21600">
                <a:moveTo>
                  <a:pt x="0" y="0"/>
                </a:moveTo>
                <a:lnTo>
                  <a:pt x="21600" y="0"/>
                </a:lnTo>
                <a:lnTo>
                  <a:pt x="21600" y="21600"/>
                </a:lnTo>
                <a:lnTo>
                  <a:pt x="0" y="21600"/>
                </a:lnTo>
                <a:close/>
              </a:path>
            </a:pathLst>
          </a:custGeom>
          <a:solidFill>
            <a:srgbClr val="3DDC8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g2c14e5c6ec0_0_35"/>
          <p:cNvSpPr txBox="1"/>
          <p:nvPr/>
        </p:nvSpPr>
        <p:spPr>
          <a:xfrm>
            <a:off x="647280" y="296820"/>
            <a:ext cx="9718200" cy="15765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800"/>
              <a:buFont typeface="Arial"/>
              <a:buNone/>
            </a:pPr>
            <a:r>
              <a:rPr b="1" lang="en-GB" sz="4800">
                <a:solidFill>
                  <a:srgbClr val="0E522D"/>
                </a:solidFill>
              </a:rPr>
              <a:t>SQLite</a:t>
            </a:r>
            <a:endParaRPr b="0" i="0" sz="4800" u="none" cap="none" strike="noStrike">
              <a:solidFill>
                <a:srgbClr val="0E522D"/>
              </a:solidFill>
              <a:latin typeface="Arial"/>
              <a:ea typeface="Arial"/>
              <a:cs typeface="Arial"/>
              <a:sym typeface="Arial"/>
            </a:endParaRPr>
          </a:p>
        </p:txBody>
      </p:sp>
      <p:sp>
        <p:nvSpPr>
          <p:cNvPr id="330" name="Google Shape;330;g2c14e5c6ec0_0_35"/>
          <p:cNvSpPr txBox="1"/>
          <p:nvPr/>
        </p:nvSpPr>
        <p:spPr>
          <a:xfrm>
            <a:off x="647275" y="1873325"/>
            <a:ext cx="10528800" cy="419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GB" sz="3000">
                <a:solidFill>
                  <a:schemeClr val="dk1"/>
                </a:solidFill>
              </a:rPr>
              <a:t>-</a:t>
            </a:r>
            <a:endParaRPr sz="30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g2c2f7d43818_0_138"/>
          <p:cNvSpPr/>
          <p:nvPr/>
        </p:nvSpPr>
        <p:spPr>
          <a:xfrm>
            <a:off x="-12960" y="0"/>
            <a:ext cx="12192120" cy="6858000"/>
          </a:xfrm>
          <a:custGeom>
            <a:rect b="b" l="l" r="r" t="t"/>
            <a:pathLst>
              <a:path extrusionOk="0" h="21600" w="21600">
                <a:moveTo>
                  <a:pt x="0" y="0"/>
                </a:moveTo>
                <a:lnTo>
                  <a:pt x="21600" y="0"/>
                </a:lnTo>
                <a:lnTo>
                  <a:pt x="21600" y="21600"/>
                </a:lnTo>
                <a:lnTo>
                  <a:pt x="0" y="21600"/>
                </a:lnTo>
                <a:close/>
              </a:path>
            </a:pathLst>
          </a:custGeom>
          <a:solidFill>
            <a:srgbClr val="FFFFFF"/>
          </a:solid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FFFFFF"/>
                </a:solidFill>
                <a:latin typeface="Calibri"/>
                <a:ea typeface="Calibri"/>
                <a:cs typeface="Calibri"/>
                <a:sym typeface="Calibri"/>
              </a:rPr>
              <a:t>História a vývoj Androius</a:t>
            </a:r>
            <a:endParaRPr b="0" i="0" sz="1800" u="none" cap="none" strike="noStrike">
              <a:solidFill>
                <a:srgbClr val="000000"/>
              </a:solidFill>
              <a:latin typeface="Arial"/>
              <a:ea typeface="Arial"/>
              <a:cs typeface="Arial"/>
              <a:sym typeface="Arial"/>
            </a:endParaRPr>
          </a:p>
        </p:txBody>
      </p:sp>
      <p:pic>
        <p:nvPicPr>
          <p:cNvPr id="337" name="Google Shape;337;g2c2f7d43818_0_138"/>
          <p:cNvPicPr preferRelativeResize="0"/>
          <p:nvPr/>
        </p:nvPicPr>
        <p:blipFill rotWithShape="1">
          <a:blip r:embed="rId3">
            <a:alphaModFix amt="30000"/>
          </a:blip>
          <a:srcRect b="0" l="0" r="0" t="5829"/>
          <a:stretch/>
        </p:blipFill>
        <p:spPr>
          <a:xfrm>
            <a:off x="0" y="10"/>
            <a:ext cx="12192000" cy="6857989"/>
          </a:xfrm>
          <a:prstGeom prst="rect">
            <a:avLst/>
          </a:prstGeom>
          <a:noFill/>
          <a:ln>
            <a:noFill/>
          </a:ln>
        </p:spPr>
      </p:pic>
      <p:sp>
        <p:nvSpPr>
          <p:cNvPr id="338" name="Google Shape;338;g2c2f7d43818_0_138"/>
          <p:cNvSpPr/>
          <p:nvPr/>
        </p:nvSpPr>
        <p:spPr>
          <a:xfrm flipH="1" rot="-5400000">
            <a:off x="5235291" y="-5235290"/>
            <a:ext cx="1719738" cy="12192120"/>
          </a:xfrm>
          <a:custGeom>
            <a:rect b="b" l="l" r="r" t="t"/>
            <a:pathLst>
              <a:path extrusionOk="0" h="21600" w="21600">
                <a:moveTo>
                  <a:pt x="0" y="0"/>
                </a:moveTo>
                <a:lnTo>
                  <a:pt x="21600" y="0"/>
                </a:lnTo>
                <a:lnTo>
                  <a:pt x="21600" y="21600"/>
                </a:lnTo>
                <a:lnTo>
                  <a:pt x="0" y="21600"/>
                </a:lnTo>
                <a:close/>
              </a:path>
            </a:pathLst>
          </a:custGeom>
          <a:solidFill>
            <a:srgbClr val="3DDC8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g2c2f7d43818_0_138"/>
          <p:cNvSpPr txBox="1"/>
          <p:nvPr/>
        </p:nvSpPr>
        <p:spPr>
          <a:xfrm>
            <a:off x="647280" y="296820"/>
            <a:ext cx="9718200" cy="15765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800"/>
              <a:buFont typeface="Arial"/>
              <a:buNone/>
            </a:pPr>
            <a:r>
              <a:rPr b="1" lang="en-GB" sz="4800">
                <a:solidFill>
                  <a:srgbClr val="0E522D"/>
                </a:solidFill>
              </a:rPr>
              <a:t>Room - 1</a:t>
            </a:r>
            <a:endParaRPr b="0" i="0" sz="4800" u="none" cap="none" strike="noStrike">
              <a:solidFill>
                <a:srgbClr val="0E522D"/>
              </a:solidFill>
              <a:latin typeface="Arial"/>
              <a:ea typeface="Arial"/>
              <a:cs typeface="Arial"/>
              <a:sym typeface="Arial"/>
            </a:endParaRPr>
          </a:p>
        </p:txBody>
      </p:sp>
      <p:sp>
        <p:nvSpPr>
          <p:cNvPr id="340" name="Google Shape;340;g2c2f7d43818_0_138"/>
          <p:cNvSpPr txBox="1"/>
          <p:nvPr/>
        </p:nvSpPr>
        <p:spPr>
          <a:xfrm>
            <a:off x="200525" y="1873325"/>
            <a:ext cx="11682000" cy="47295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1200"/>
              </a:spcBef>
              <a:spcAft>
                <a:spcPts val="0"/>
              </a:spcAft>
              <a:buNone/>
            </a:pPr>
            <a:r>
              <a:rPr b="1" lang="en-GB" sz="2600">
                <a:solidFill>
                  <a:schemeClr val="dk1"/>
                </a:solidFill>
              </a:rPr>
              <a:t>@Entity</a:t>
            </a:r>
            <a:endParaRPr b="1" sz="2600">
              <a:solidFill>
                <a:schemeClr val="dk1"/>
              </a:solidFill>
            </a:endParaRPr>
          </a:p>
          <a:p>
            <a:pPr indent="0" lvl="0" marL="457200" rtl="0" algn="l">
              <a:lnSpc>
                <a:spcPct val="115000"/>
              </a:lnSpc>
              <a:spcBef>
                <a:spcPts val="1200"/>
              </a:spcBef>
              <a:spcAft>
                <a:spcPts val="1200"/>
              </a:spcAft>
              <a:buNone/>
            </a:pPr>
            <a:r>
              <a:rPr lang="en-GB" sz="2600">
                <a:solidFill>
                  <a:schemeClr val="dk1"/>
                </a:solidFill>
              </a:rPr>
              <a:t>data class User(</a:t>
            </a:r>
            <a:r>
              <a:rPr b="1" lang="en-GB" sz="2600">
                <a:solidFill>
                  <a:schemeClr val="dk1"/>
                </a:solidFill>
              </a:rPr>
              <a:t>@PrimaryKey</a:t>
            </a:r>
            <a:r>
              <a:rPr lang="en-GB" sz="2600">
                <a:solidFill>
                  <a:schemeClr val="dk1"/>
                </a:solidFill>
              </a:rPr>
              <a:t> val id: Int, val name: String, val age: Int)</a:t>
            </a:r>
            <a:endParaRPr sz="26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2"/>
          <p:cNvPicPr preferRelativeResize="0"/>
          <p:nvPr/>
        </p:nvPicPr>
        <p:blipFill rotWithShape="1">
          <a:blip r:embed="rId3">
            <a:alphaModFix amt="30000"/>
          </a:blip>
          <a:srcRect b="0" l="0" r="-1" t="5833"/>
          <a:stretch/>
        </p:blipFill>
        <p:spPr>
          <a:xfrm>
            <a:off x="0" y="10"/>
            <a:ext cx="12191999" cy="6857990"/>
          </a:xfrm>
          <a:prstGeom prst="rect">
            <a:avLst/>
          </a:prstGeom>
          <a:noFill/>
          <a:ln>
            <a:noFill/>
          </a:ln>
        </p:spPr>
      </p:pic>
      <p:sp>
        <p:nvSpPr>
          <p:cNvPr id="156" name="Google Shape;156;p2"/>
          <p:cNvSpPr/>
          <p:nvPr/>
        </p:nvSpPr>
        <p:spPr>
          <a:xfrm rot="7107932">
            <a:off x="-1260900" y="1495224"/>
            <a:ext cx="4885857" cy="4354750"/>
          </a:xfrm>
          <a:custGeom>
            <a:rect b="b" l="l" r="r" t="t"/>
            <a:pathLst>
              <a:path extrusionOk="0" h="4439131" w="4990147">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solidFill>
            <a:srgbClr val="3DDC8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2"/>
          <p:cNvSpPr txBox="1"/>
          <p:nvPr>
            <p:ph type="ctrTitle"/>
          </p:nvPr>
        </p:nvSpPr>
        <p:spPr>
          <a:xfrm>
            <a:off x="-3202601" y="3032709"/>
            <a:ext cx="9538228" cy="2288382"/>
          </a:xfrm>
          <a:prstGeom prst="rect">
            <a:avLst/>
          </a:prstGeom>
          <a:noFill/>
          <a:ln>
            <a:noFill/>
          </a:ln>
        </p:spPr>
        <p:txBody>
          <a:bodyPr anchorCtr="1" anchor="t" bIns="45700" lIns="91425" spcFirstLastPara="1" rIns="91425" wrap="square" tIns="45700">
            <a:normAutofit/>
          </a:bodyPr>
          <a:lstStyle/>
          <a:p>
            <a:pPr indent="0" lvl="0" marL="0" rtl="0" algn="ctr">
              <a:lnSpc>
                <a:spcPct val="100000"/>
              </a:lnSpc>
              <a:spcBef>
                <a:spcPts val="0"/>
              </a:spcBef>
              <a:spcAft>
                <a:spcPts val="0"/>
              </a:spcAft>
              <a:buSzPts val="1400"/>
              <a:buNone/>
            </a:pPr>
            <a:r>
              <a:rPr b="1" lang="en-GB" sz="6000">
                <a:solidFill>
                  <a:srgbClr val="0E522D"/>
                </a:solidFill>
                <a:latin typeface="Arial"/>
                <a:ea typeface="Arial"/>
                <a:cs typeface="Arial"/>
                <a:sym typeface="Arial"/>
              </a:rPr>
              <a:t>SLI.DO</a:t>
            </a:r>
            <a:endParaRPr/>
          </a:p>
        </p:txBody>
      </p:sp>
      <p:pic>
        <p:nvPicPr>
          <p:cNvPr id="158" name="Google Shape;158;p2"/>
          <p:cNvPicPr preferRelativeResize="0"/>
          <p:nvPr/>
        </p:nvPicPr>
        <p:blipFill rotWithShape="1">
          <a:blip r:embed="rId4">
            <a:alphaModFix/>
          </a:blip>
          <a:srcRect b="0" l="0" r="0" t="0"/>
          <a:stretch/>
        </p:blipFill>
        <p:spPr>
          <a:xfrm>
            <a:off x="3865043" y="933985"/>
            <a:ext cx="4941168" cy="499003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g2c2f7d43818_0_148"/>
          <p:cNvSpPr/>
          <p:nvPr/>
        </p:nvSpPr>
        <p:spPr>
          <a:xfrm>
            <a:off x="-12960" y="0"/>
            <a:ext cx="12192120" cy="6858000"/>
          </a:xfrm>
          <a:custGeom>
            <a:rect b="b" l="l" r="r" t="t"/>
            <a:pathLst>
              <a:path extrusionOk="0" h="21600" w="21600">
                <a:moveTo>
                  <a:pt x="0" y="0"/>
                </a:moveTo>
                <a:lnTo>
                  <a:pt x="21600" y="0"/>
                </a:lnTo>
                <a:lnTo>
                  <a:pt x="21600" y="21600"/>
                </a:lnTo>
                <a:lnTo>
                  <a:pt x="0" y="21600"/>
                </a:lnTo>
                <a:close/>
              </a:path>
            </a:pathLst>
          </a:custGeom>
          <a:solidFill>
            <a:srgbClr val="FFFFFF"/>
          </a:solid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FFFFFF"/>
                </a:solidFill>
                <a:latin typeface="Calibri"/>
                <a:ea typeface="Calibri"/>
                <a:cs typeface="Calibri"/>
                <a:sym typeface="Calibri"/>
              </a:rPr>
              <a:t>História a vývoj Androius</a:t>
            </a:r>
            <a:endParaRPr b="0" i="0" sz="1800" u="none" cap="none" strike="noStrike">
              <a:solidFill>
                <a:srgbClr val="000000"/>
              </a:solidFill>
              <a:latin typeface="Arial"/>
              <a:ea typeface="Arial"/>
              <a:cs typeface="Arial"/>
              <a:sym typeface="Arial"/>
            </a:endParaRPr>
          </a:p>
        </p:txBody>
      </p:sp>
      <p:pic>
        <p:nvPicPr>
          <p:cNvPr id="347" name="Google Shape;347;g2c2f7d43818_0_148"/>
          <p:cNvPicPr preferRelativeResize="0"/>
          <p:nvPr/>
        </p:nvPicPr>
        <p:blipFill rotWithShape="1">
          <a:blip r:embed="rId3">
            <a:alphaModFix amt="30000"/>
          </a:blip>
          <a:srcRect b="0" l="0" r="0" t="5829"/>
          <a:stretch/>
        </p:blipFill>
        <p:spPr>
          <a:xfrm>
            <a:off x="0" y="10"/>
            <a:ext cx="12192000" cy="6857989"/>
          </a:xfrm>
          <a:prstGeom prst="rect">
            <a:avLst/>
          </a:prstGeom>
          <a:noFill/>
          <a:ln>
            <a:noFill/>
          </a:ln>
        </p:spPr>
      </p:pic>
      <p:sp>
        <p:nvSpPr>
          <p:cNvPr id="348" name="Google Shape;348;g2c2f7d43818_0_148"/>
          <p:cNvSpPr/>
          <p:nvPr/>
        </p:nvSpPr>
        <p:spPr>
          <a:xfrm flipH="1" rot="-5400000">
            <a:off x="5235291" y="-5235290"/>
            <a:ext cx="1719738" cy="12192120"/>
          </a:xfrm>
          <a:custGeom>
            <a:rect b="b" l="l" r="r" t="t"/>
            <a:pathLst>
              <a:path extrusionOk="0" h="21600" w="21600">
                <a:moveTo>
                  <a:pt x="0" y="0"/>
                </a:moveTo>
                <a:lnTo>
                  <a:pt x="21600" y="0"/>
                </a:lnTo>
                <a:lnTo>
                  <a:pt x="21600" y="21600"/>
                </a:lnTo>
                <a:lnTo>
                  <a:pt x="0" y="21600"/>
                </a:lnTo>
                <a:close/>
              </a:path>
            </a:pathLst>
          </a:custGeom>
          <a:solidFill>
            <a:srgbClr val="3DDC8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g2c2f7d43818_0_148"/>
          <p:cNvSpPr txBox="1"/>
          <p:nvPr/>
        </p:nvSpPr>
        <p:spPr>
          <a:xfrm>
            <a:off x="647280" y="296820"/>
            <a:ext cx="9718200" cy="15765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800"/>
              <a:buFont typeface="Arial"/>
              <a:buNone/>
            </a:pPr>
            <a:r>
              <a:rPr b="1" lang="en-GB" sz="4800">
                <a:solidFill>
                  <a:srgbClr val="0E522D"/>
                </a:solidFill>
              </a:rPr>
              <a:t>Room - 2</a:t>
            </a:r>
            <a:endParaRPr b="0" i="0" sz="4800" u="none" cap="none" strike="noStrike">
              <a:solidFill>
                <a:srgbClr val="0E522D"/>
              </a:solidFill>
              <a:latin typeface="Arial"/>
              <a:ea typeface="Arial"/>
              <a:cs typeface="Arial"/>
              <a:sym typeface="Arial"/>
            </a:endParaRPr>
          </a:p>
        </p:txBody>
      </p:sp>
      <p:sp>
        <p:nvSpPr>
          <p:cNvPr id="350" name="Google Shape;350;g2c2f7d43818_0_148"/>
          <p:cNvSpPr txBox="1"/>
          <p:nvPr/>
        </p:nvSpPr>
        <p:spPr>
          <a:xfrm>
            <a:off x="200525" y="1873325"/>
            <a:ext cx="11682000" cy="47295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1200"/>
              </a:spcBef>
              <a:spcAft>
                <a:spcPts val="0"/>
              </a:spcAft>
              <a:buNone/>
            </a:pPr>
            <a:r>
              <a:rPr b="1" lang="en-GB" sz="2600">
                <a:solidFill>
                  <a:schemeClr val="dk1"/>
                </a:solidFill>
              </a:rPr>
              <a:t>@Dao</a:t>
            </a:r>
            <a:endParaRPr b="1" sz="2600">
              <a:solidFill>
                <a:schemeClr val="dk1"/>
              </a:solidFill>
            </a:endParaRPr>
          </a:p>
          <a:p>
            <a:pPr indent="0" lvl="0" marL="457200" rtl="0" algn="l">
              <a:lnSpc>
                <a:spcPct val="115000"/>
              </a:lnSpc>
              <a:spcBef>
                <a:spcPts val="1200"/>
              </a:spcBef>
              <a:spcAft>
                <a:spcPts val="0"/>
              </a:spcAft>
              <a:buNone/>
            </a:pPr>
            <a:r>
              <a:rPr lang="en-GB" sz="2600">
                <a:solidFill>
                  <a:schemeClr val="dk1"/>
                </a:solidFill>
              </a:rPr>
              <a:t>interface UserDao {</a:t>
            </a:r>
            <a:endParaRPr sz="2600">
              <a:solidFill>
                <a:schemeClr val="dk1"/>
              </a:solidFill>
            </a:endParaRPr>
          </a:p>
          <a:p>
            <a:pPr indent="0" lvl="0" marL="457200" rtl="0" algn="l">
              <a:lnSpc>
                <a:spcPct val="115000"/>
              </a:lnSpc>
              <a:spcBef>
                <a:spcPts val="1200"/>
              </a:spcBef>
              <a:spcAft>
                <a:spcPts val="0"/>
              </a:spcAft>
              <a:buNone/>
            </a:pPr>
            <a:r>
              <a:rPr b="1" lang="en-GB" sz="2600">
                <a:solidFill>
                  <a:schemeClr val="dk1"/>
                </a:solidFill>
              </a:rPr>
              <a:t>    @Query("SELECT * FROM user")</a:t>
            </a:r>
            <a:endParaRPr b="1" sz="2600">
              <a:solidFill>
                <a:schemeClr val="dk1"/>
              </a:solidFill>
            </a:endParaRPr>
          </a:p>
          <a:p>
            <a:pPr indent="0" lvl="0" marL="457200" rtl="0" algn="l">
              <a:lnSpc>
                <a:spcPct val="115000"/>
              </a:lnSpc>
              <a:spcBef>
                <a:spcPts val="1200"/>
              </a:spcBef>
              <a:spcAft>
                <a:spcPts val="0"/>
              </a:spcAft>
              <a:buNone/>
            </a:pPr>
            <a:r>
              <a:rPr lang="en-GB" sz="2600">
                <a:solidFill>
                  <a:schemeClr val="dk1"/>
                </a:solidFill>
              </a:rPr>
              <a:t>    fun getAll(): List&lt;User&gt;</a:t>
            </a:r>
            <a:endParaRPr sz="2600">
              <a:solidFill>
                <a:schemeClr val="dk1"/>
              </a:solidFill>
            </a:endParaRPr>
          </a:p>
          <a:p>
            <a:pPr indent="0" lvl="0" marL="457200" rtl="0" algn="l">
              <a:lnSpc>
                <a:spcPct val="115000"/>
              </a:lnSpc>
              <a:spcBef>
                <a:spcPts val="1200"/>
              </a:spcBef>
              <a:spcAft>
                <a:spcPts val="0"/>
              </a:spcAft>
              <a:buNone/>
            </a:pPr>
            <a:r>
              <a:rPr b="1" lang="en-GB" sz="2600">
                <a:solidFill>
                  <a:schemeClr val="dk1"/>
                </a:solidFill>
              </a:rPr>
              <a:t>    @Insert</a:t>
            </a:r>
            <a:endParaRPr b="1" sz="2600">
              <a:solidFill>
                <a:schemeClr val="dk1"/>
              </a:solidFill>
            </a:endParaRPr>
          </a:p>
          <a:p>
            <a:pPr indent="0" lvl="0" marL="457200" rtl="0" algn="l">
              <a:lnSpc>
                <a:spcPct val="115000"/>
              </a:lnSpc>
              <a:spcBef>
                <a:spcPts val="1200"/>
              </a:spcBef>
              <a:spcAft>
                <a:spcPts val="0"/>
              </a:spcAft>
              <a:buNone/>
            </a:pPr>
            <a:r>
              <a:rPr lang="en-GB" sz="2600">
                <a:solidFill>
                  <a:schemeClr val="dk1"/>
                </a:solidFill>
              </a:rPr>
              <a:t>    fun insertAll(vararg users: User)</a:t>
            </a:r>
            <a:endParaRPr sz="2600">
              <a:solidFill>
                <a:schemeClr val="dk1"/>
              </a:solidFill>
            </a:endParaRPr>
          </a:p>
          <a:p>
            <a:pPr indent="0" lvl="0" marL="457200" rtl="0" algn="l">
              <a:lnSpc>
                <a:spcPct val="115000"/>
              </a:lnSpc>
              <a:spcBef>
                <a:spcPts val="1200"/>
              </a:spcBef>
              <a:spcAft>
                <a:spcPts val="0"/>
              </a:spcAft>
              <a:buClr>
                <a:schemeClr val="dk1"/>
              </a:buClr>
              <a:buSzPts val="1100"/>
              <a:buFont typeface="Arial"/>
              <a:buNone/>
            </a:pPr>
            <a:r>
              <a:rPr lang="en-GB" sz="2600">
                <a:solidFill>
                  <a:schemeClr val="dk1"/>
                </a:solidFill>
              </a:rPr>
              <a:t>}</a:t>
            </a:r>
            <a:endParaRPr sz="2600">
              <a:solidFill>
                <a:schemeClr val="dk1"/>
              </a:solidFill>
            </a:endParaRPr>
          </a:p>
          <a:p>
            <a:pPr indent="0" lvl="0" marL="457200" rtl="0" algn="l">
              <a:lnSpc>
                <a:spcPct val="115000"/>
              </a:lnSpc>
              <a:spcBef>
                <a:spcPts val="1200"/>
              </a:spcBef>
              <a:spcAft>
                <a:spcPts val="1200"/>
              </a:spcAft>
              <a:buNone/>
            </a:pPr>
            <a:r>
              <a:t/>
            </a:r>
            <a:endParaRPr sz="26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g2c2f7d43818_0_158"/>
          <p:cNvSpPr/>
          <p:nvPr/>
        </p:nvSpPr>
        <p:spPr>
          <a:xfrm>
            <a:off x="-12960" y="0"/>
            <a:ext cx="12192120" cy="6858000"/>
          </a:xfrm>
          <a:custGeom>
            <a:rect b="b" l="l" r="r" t="t"/>
            <a:pathLst>
              <a:path extrusionOk="0" h="21600" w="21600">
                <a:moveTo>
                  <a:pt x="0" y="0"/>
                </a:moveTo>
                <a:lnTo>
                  <a:pt x="21600" y="0"/>
                </a:lnTo>
                <a:lnTo>
                  <a:pt x="21600" y="21600"/>
                </a:lnTo>
                <a:lnTo>
                  <a:pt x="0" y="21600"/>
                </a:lnTo>
                <a:close/>
              </a:path>
            </a:pathLst>
          </a:custGeom>
          <a:solidFill>
            <a:srgbClr val="FFFFFF"/>
          </a:solid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FFFFFF"/>
                </a:solidFill>
                <a:latin typeface="Calibri"/>
                <a:ea typeface="Calibri"/>
                <a:cs typeface="Calibri"/>
                <a:sym typeface="Calibri"/>
              </a:rPr>
              <a:t>História a vývoj Androius</a:t>
            </a:r>
            <a:endParaRPr b="0" i="0" sz="1800" u="none" cap="none" strike="noStrike">
              <a:solidFill>
                <a:srgbClr val="000000"/>
              </a:solidFill>
              <a:latin typeface="Arial"/>
              <a:ea typeface="Arial"/>
              <a:cs typeface="Arial"/>
              <a:sym typeface="Arial"/>
            </a:endParaRPr>
          </a:p>
        </p:txBody>
      </p:sp>
      <p:pic>
        <p:nvPicPr>
          <p:cNvPr id="357" name="Google Shape;357;g2c2f7d43818_0_158"/>
          <p:cNvPicPr preferRelativeResize="0"/>
          <p:nvPr/>
        </p:nvPicPr>
        <p:blipFill rotWithShape="1">
          <a:blip r:embed="rId3">
            <a:alphaModFix amt="30000"/>
          </a:blip>
          <a:srcRect b="0" l="0" r="0" t="5829"/>
          <a:stretch/>
        </p:blipFill>
        <p:spPr>
          <a:xfrm>
            <a:off x="0" y="10"/>
            <a:ext cx="12192000" cy="6857989"/>
          </a:xfrm>
          <a:prstGeom prst="rect">
            <a:avLst/>
          </a:prstGeom>
          <a:noFill/>
          <a:ln>
            <a:noFill/>
          </a:ln>
        </p:spPr>
      </p:pic>
      <p:sp>
        <p:nvSpPr>
          <p:cNvPr id="358" name="Google Shape;358;g2c2f7d43818_0_158"/>
          <p:cNvSpPr/>
          <p:nvPr/>
        </p:nvSpPr>
        <p:spPr>
          <a:xfrm flipH="1" rot="-5400000">
            <a:off x="5235291" y="-5235290"/>
            <a:ext cx="1719738" cy="12192120"/>
          </a:xfrm>
          <a:custGeom>
            <a:rect b="b" l="l" r="r" t="t"/>
            <a:pathLst>
              <a:path extrusionOk="0" h="21600" w="21600">
                <a:moveTo>
                  <a:pt x="0" y="0"/>
                </a:moveTo>
                <a:lnTo>
                  <a:pt x="21600" y="0"/>
                </a:lnTo>
                <a:lnTo>
                  <a:pt x="21600" y="21600"/>
                </a:lnTo>
                <a:lnTo>
                  <a:pt x="0" y="21600"/>
                </a:lnTo>
                <a:close/>
              </a:path>
            </a:pathLst>
          </a:custGeom>
          <a:solidFill>
            <a:srgbClr val="3DDC8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g2c2f7d43818_0_158"/>
          <p:cNvSpPr txBox="1"/>
          <p:nvPr/>
        </p:nvSpPr>
        <p:spPr>
          <a:xfrm>
            <a:off x="647280" y="296820"/>
            <a:ext cx="9718200" cy="15765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800"/>
              <a:buFont typeface="Arial"/>
              <a:buNone/>
            </a:pPr>
            <a:r>
              <a:rPr b="1" lang="en-GB" sz="4800">
                <a:solidFill>
                  <a:srgbClr val="0E522D"/>
                </a:solidFill>
              </a:rPr>
              <a:t>Room - 4</a:t>
            </a:r>
            <a:endParaRPr b="0" i="0" sz="4800" u="none" cap="none" strike="noStrike">
              <a:solidFill>
                <a:srgbClr val="0E522D"/>
              </a:solidFill>
              <a:latin typeface="Arial"/>
              <a:ea typeface="Arial"/>
              <a:cs typeface="Arial"/>
              <a:sym typeface="Arial"/>
            </a:endParaRPr>
          </a:p>
        </p:txBody>
      </p:sp>
      <p:sp>
        <p:nvSpPr>
          <p:cNvPr id="360" name="Google Shape;360;g2c2f7d43818_0_158"/>
          <p:cNvSpPr txBox="1"/>
          <p:nvPr/>
        </p:nvSpPr>
        <p:spPr>
          <a:xfrm>
            <a:off x="200525" y="1873325"/>
            <a:ext cx="11682000" cy="47295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1200"/>
              </a:spcBef>
              <a:spcAft>
                <a:spcPts val="0"/>
              </a:spcAft>
              <a:buNone/>
            </a:pPr>
            <a:r>
              <a:rPr b="1" lang="en-GB" sz="3500">
                <a:solidFill>
                  <a:schemeClr val="dk1"/>
                </a:solidFill>
              </a:rPr>
              <a:t>@Database(entities = [User::class], version = 1)</a:t>
            </a:r>
            <a:endParaRPr b="1" sz="3500">
              <a:solidFill>
                <a:schemeClr val="dk1"/>
              </a:solidFill>
            </a:endParaRPr>
          </a:p>
          <a:p>
            <a:pPr indent="0" lvl="0" marL="457200" rtl="0" algn="l">
              <a:lnSpc>
                <a:spcPct val="115000"/>
              </a:lnSpc>
              <a:spcBef>
                <a:spcPts val="1200"/>
              </a:spcBef>
              <a:spcAft>
                <a:spcPts val="0"/>
              </a:spcAft>
              <a:buNone/>
            </a:pPr>
            <a:r>
              <a:rPr b="1" lang="en-GB" sz="3500">
                <a:solidFill>
                  <a:schemeClr val="dk1"/>
                </a:solidFill>
              </a:rPr>
              <a:t>abstract</a:t>
            </a:r>
            <a:r>
              <a:rPr lang="en-GB" sz="3500">
                <a:solidFill>
                  <a:schemeClr val="dk1"/>
                </a:solidFill>
              </a:rPr>
              <a:t> class AppDatabase : RoomDatabase() {</a:t>
            </a:r>
            <a:endParaRPr sz="3500">
              <a:solidFill>
                <a:schemeClr val="dk1"/>
              </a:solidFill>
            </a:endParaRPr>
          </a:p>
          <a:p>
            <a:pPr indent="0" lvl="0" marL="457200" rtl="0" algn="l">
              <a:lnSpc>
                <a:spcPct val="115000"/>
              </a:lnSpc>
              <a:spcBef>
                <a:spcPts val="1200"/>
              </a:spcBef>
              <a:spcAft>
                <a:spcPts val="0"/>
              </a:spcAft>
              <a:buNone/>
            </a:pPr>
            <a:r>
              <a:rPr lang="en-GB" sz="3500">
                <a:solidFill>
                  <a:schemeClr val="dk1"/>
                </a:solidFill>
              </a:rPr>
              <a:t>    </a:t>
            </a:r>
            <a:r>
              <a:rPr b="1" lang="en-GB" sz="3500">
                <a:solidFill>
                  <a:schemeClr val="dk1"/>
                </a:solidFill>
              </a:rPr>
              <a:t>abstract</a:t>
            </a:r>
            <a:r>
              <a:rPr lang="en-GB" sz="3500">
                <a:solidFill>
                  <a:schemeClr val="dk1"/>
                </a:solidFill>
              </a:rPr>
              <a:t> fun userDao(): UserDao</a:t>
            </a:r>
            <a:endParaRPr sz="3500">
              <a:solidFill>
                <a:schemeClr val="dk1"/>
              </a:solidFill>
            </a:endParaRPr>
          </a:p>
          <a:p>
            <a:pPr indent="0" lvl="0" marL="457200" rtl="0" algn="l">
              <a:lnSpc>
                <a:spcPct val="115000"/>
              </a:lnSpc>
              <a:spcBef>
                <a:spcPts val="1200"/>
              </a:spcBef>
              <a:spcAft>
                <a:spcPts val="0"/>
              </a:spcAft>
              <a:buClr>
                <a:schemeClr val="dk1"/>
              </a:buClr>
              <a:buSzPts val="1100"/>
              <a:buFont typeface="Arial"/>
              <a:buNone/>
            </a:pPr>
            <a:r>
              <a:rPr lang="en-GB" sz="3500">
                <a:solidFill>
                  <a:schemeClr val="dk1"/>
                </a:solidFill>
              </a:rPr>
              <a:t>}</a:t>
            </a:r>
            <a:endParaRPr sz="3500">
              <a:solidFill>
                <a:schemeClr val="dk1"/>
              </a:solidFill>
            </a:endParaRPr>
          </a:p>
          <a:p>
            <a:pPr indent="0" lvl="0" marL="457200" rtl="0" algn="l">
              <a:lnSpc>
                <a:spcPct val="115000"/>
              </a:lnSpc>
              <a:spcBef>
                <a:spcPts val="1200"/>
              </a:spcBef>
              <a:spcAft>
                <a:spcPts val="1200"/>
              </a:spcAft>
              <a:buNone/>
            </a:pPr>
            <a:r>
              <a:t/>
            </a:r>
            <a:endParaRPr sz="35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g2c2f7d43818_0_168"/>
          <p:cNvSpPr/>
          <p:nvPr/>
        </p:nvSpPr>
        <p:spPr>
          <a:xfrm>
            <a:off x="-12960" y="0"/>
            <a:ext cx="12192120" cy="6858000"/>
          </a:xfrm>
          <a:custGeom>
            <a:rect b="b" l="l" r="r" t="t"/>
            <a:pathLst>
              <a:path extrusionOk="0" h="21600" w="21600">
                <a:moveTo>
                  <a:pt x="0" y="0"/>
                </a:moveTo>
                <a:lnTo>
                  <a:pt x="21600" y="0"/>
                </a:lnTo>
                <a:lnTo>
                  <a:pt x="21600" y="21600"/>
                </a:lnTo>
                <a:lnTo>
                  <a:pt x="0" y="21600"/>
                </a:lnTo>
                <a:close/>
              </a:path>
            </a:pathLst>
          </a:custGeom>
          <a:solidFill>
            <a:srgbClr val="FFFFFF"/>
          </a:solid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FFFFFF"/>
                </a:solidFill>
                <a:latin typeface="Calibri"/>
                <a:ea typeface="Calibri"/>
                <a:cs typeface="Calibri"/>
                <a:sym typeface="Calibri"/>
              </a:rPr>
              <a:t>História a vývoj Androius</a:t>
            </a:r>
            <a:endParaRPr b="0" i="0" sz="1800" u="none" cap="none" strike="noStrike">
              <a:solidFill>
                <a:srgbClr val="000000"/>
              </a:solidFill>
              <a:latin typeface="Arial"/>
              <a:ea typeface="Arial"/>
              <a:cs typeface="Arial"/>
              <a:sym typeface="Arial"/>
            </a:endParaRPr>
          </a:p>
        </p:txBody>
      </p:sp>
      <p:pic>
        <p:nvPicPr>
          <p:cNvPr id="367" name="Google Shape;367;g2c2f7d43818_0_168"/>
          <p:cNvPicPr preferRelativeResize="0"/>
          <p:nvPr/>
        </p:nvPicPr>
        <p:blipFill rotWithShape="1">
          <a:blip r:embed="rId3">
            <a:alphaModFix amt="30000"/>
          </a:blip>
          <a:srcRect b="0" l="0" r="0" t="5829"/>
          <a:stretch/>
        </p:blipFill>
        <p:spPr>
          <a:xfrm>
            <a:off x="0" y="10"/>
            <a:ext cx="12192000" cy="6857989"/>
          </a:xfrm>
          <a:prstGeom prst="rect">
            <a:avLst/>
          </a:prstGeom>
          <a:noFill/>
          <a:ln>
            <a:noFill/>
          </a:ln>
        </p:spPr>
      </p:pic>
      <p:sp>
        <p:nvSpPr>
          <p:cNvPr id="368" name="Google Shape;368;g2c2f7d43818_0_168"/>
          <p:cNvSpPr/>
          <p:nvPr/>
        </p:nvSpPr>
        <p:spPr>
          <a:xfrm flipH="1" rot="-5400000">
            <a:off x="5235291" y="-5235290"/>
            <a:ext cx="1719738" cy="12192120"/>
          </a:xfrm>
          <a:custGeom>
            <a:rect b="b" l="l" r="r" t="t"/>
            <a:pathLst>
              <a:path extrusionOk="0" h="21600" w="21600">
                <a:moveTo>
                  <a:pt x="0" y="0"/>
                </a:moveTo>
                <a:lnTo>
                  <a:pt x="21600" y="0"/>
                </a:lnTo>
                <a:lnTo>
                  <a:pt x="21600" y="21600"/>
                </a:lnTo>
                <a:lnTo>
                  <a:pt x="0" y="21600"/>
                </a:lnTo>
                <a:close/>
              </a:path>
            </a:pathLst>
          </a:custGeom>
          <a:solidFill>
            <a:srgbClr val="3DDC8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g2c2f7d43818_0_168"/>
          <p:cNvSpPr txBox="1"/>
          <p:nvPr/>
        </p:nvSpPr>
        <p:spPr>
          <a:xfrm>
            <a:off x="647280" y="296820"/>
            <a:ext cx="9718200" cy="15765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800"/>
              <a:buFont typeface="Arial"/>
              <a:buNone/>
            </a:pPr>
            <a:r>
              <a:rPr b="1" lang="en-GB" sz="4800">
                <a:solidFill>
                  <a:srgbClr val="0E522D"/>
                </a:solidFill>
              </a:rPr>
              <a:t>Room - 5 -&gt; v APPLICATION</a:t>
            </a:r>
            <a:endParaRPr b="0" i="0" sz="4800" u="none" cap="none" strike="noStrike">
              <a:solidFill>
                <a:srgbClr val="0E522D"/>
              </a:solidFill>
              <a:latin typeface="Arial"/>
              <a:ea typeface="Arial"/>
              <a:cs typeface="Arial"/>
              <a:sym typeface="Arial"/>
            </a:endParaRPr>
          </a:p>
        </p:txBody>
      </p:sp>
      <p:sp>
        <p:nvSpPr>
          <p:cNvPr id="370" name="Google Shape;370;g2c2f7d43818_0_168"/>
          <p:cNvSpPr txBox="1"/>
          <p:nvPr/>
        </p:nvSpPr>
        <p:spPr>
          <a:xfrm>
            <a:off x="200525" y="1873325"/>
            <a:ext cx="11682000" cy="47295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1200"/>
              </a:spcBef>
              <a:spcAft>
                <a:spcPts val="0"/>
              </a:spcAft>
              <a:buClr>
                <a:schemeClr val="dk1"/>
              </a:buClr>
              <a:buSzPts val="1100"/>
              <a:buFont typeface="Arial"/>
              <a:buNone/>
            </a:pPr>
            <a:r>
              <a:rPr lang="en-GB" sz="3500">
                <a:solidFill>
                  <a:schemeClr val="dk1"/>
                </a:solidFill>
              </a:rPr>
              <a:t>val db = Room.databaseBuilder(applicationContext, AppDatabase::class.java, "database-name").build()</a:t>
            </a:r>
            <a:endParaRPr sz="3500">
              <a:solidFill>
                <a:schemeClr val="dk1"/>
              </a:solidFill>
            </a:endParaRPr>
          </a:p>
          <a:p>
            <a:pPr indent="0" lvl="0" marL="457200" rtl="0" algn="l">
              <a:lnSpc>
                <a:spcPct val="115000"/>
              </a:lnSpc>
              <a:spcBef>
                <a:spcPts val="1200"/>
              </a:spcBef>
              <a:spcAft>
                <a:spcPts val="0"/>
              </a:spcAft>
              <a:buNone/>
            </a:pPr>
            <a:r>
              <a:t/>
            </a:r>
            <a:endParaRPr sz="3500">
              <a:solidFill>
                <a:schemeClr val="dk1"/>
              </a:solidFill>
            </a:endParaRPr>
          </a:p>
          <a:p>
            <a:pPr indent="-450850" lvl="0" marL="457200" rtl="0" algn="l">
              <a:lnSpc>
                <a:spcPct val="115000"/>
              </a:lnSpc>
              <a:spcBef>
                <a:spcPts val="1200"/>
              </a:spcBef>
              <a:spcAft>
                <a:spcPts val="0"/>
              </a:spcAft>
              <a:buClr>
                <a:schemeClr val="dk1"/>
              </a:buClr>
              <a:buSzPts val="3500"/>
              <a:buChar char="-"/>
            </a:pPr>
            <a:r>
              <a:rPr lang="en-GB" sz="3500">
                <a:solidFill>
                  <a:schemeClr val="dk1"/>
                </a:solidFill>
              </a:rPr>
              <a:t>Tento krok spravíme zatial nie uplne správne</a:t>
            </a:r>
            <a:endParaRPr sz="350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g2c2f7d43818_0_382"/>
          <p:cNvSpPr/>
          <p:nvPr/>
        </p:nvSpPr>
        <p:spPr>
          <a:xfrm>
            <a:off x="-12960" y="0"/>
            <a:ext cx="12192120" cy="6858000"/>
          </a:xfrm>
          <a:custGeom>
            <a:rect b="b" l="l" r="r" t="t"/>
            <a:pathLst>
              <a:path extrusionOk="0" h="21600" w="21600">
                <a:moveTo>
                  <a:pt x="0" y="0"/>
                </a:moveTo>
                <a:lnTo>
                  <a:pt x="21600" y="0"/>
                </a:lnTo>
                <a:lnTo>
                  <a:pt x="21600" y="21600"/>
                </a:lnTo>
                <a:lnTo>
                  <a:pt x="0" y="21600"/>
                </a:lnTo>
                <a:close/>
              </a:path>
            </a:pathLst>
          </a:custGeom>
          <a:solidFill>
            <a:srgbClr val="FFFFFF"/>
          </a:solid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FFFFFF"/>
                </a:solidFill>
                <a:latin typeface="Calibri"/>
                <a:ea typeface="Calibri"/>
                <a:cs typeface="Calibri"/>
                <a:sym typeface="Calibri"/>
              </a:rPr>
              <a:t>História a vývoj Androius</a:t>
            </a:r>
            <a:endParaRPr b="0" i="0" sz="1800" u="none" cap="none" strike="noStrike">
              <a:solidFill>
                <a:srgbClr val="000000"/>
              </a:solidFill>
              <a:latin typeface="Arial"/>
              <a:ea typeface="Arial"/>
              <a:cs typeface="Arial"/>
              <a:sym typeface="Arial"/>
            </a:endParaRPr>
          </a:p>
        </p:txBody>
      </p:sp>
      <p:pic>
        <p:nvPicPr>
          <p:cNvPr id="377" name="Google Shape;377;g2c2f7d43818_0_382"/>
          <p:cNvPicPr preferRelativeResize="0"/>
          <p:nvPr/>
        </p:nvPicPr>
        <p:blipFill rotWithShape="1">
          <a:blip r:embed="rId3">
            <a:alphaModFix amt="30000"/>
          </a:blip>
          <a:srcRect b="0" l="0" r="0" t="5829"/>
          <a:stretch/>
        </p:blipFill>
        <p:spPr>
          <a:xfrm>
            <a:off x="0" y="10"/>
            <a:ext cx="12192000" cy="6857989"/>
          </a:xfrm>
          <a:prstGeom prst="rect">
            <a:avLst/>
          </a:prstGeom>
          <a:noFill/>
          <a:ln>
            <a:noFill/>
          </a:ln>
        </p:spPr>
      </p:pic>
      <p:sp>
        <p:nvSpPr>
          <p:cNvPr id="378" name="Google Shape;378;g2c2f7d43818_0_382"/>
          <p:cNvSpPr/>
          <p:nvPr/>
        </p:nvSpPr>
        <p:spPr>
          <a:xfrm flipH="1" rot="-5400000">
            <a:off x="5235291" y="-5235290"/>
            <a:ext cx="1719738" cy="12192120"/>
          </a:xfrm>
          <a:custGeom>
            <a:rect b="b" l="l" r="r" t="t"/>
            <a:pathLst>
              <a:path extrusionOk="0" h="21600" w="21600">
                <a:moveTo>
                  <a:pt x="0" y="0"/>
                </a:moveTo>
                <a:lnTo>
                  <a:pt x="21600" y="0"/>
                </a:lnTo>
                <a:lnTo>
                  <a:pt x="21600" y="21600"/>
                </a:lnTo>
                <a:lnTo>
                  <a:pt x="0" y="21600"/>
                </a:lnTo>
                <a:close/>
              </a:path>
            </a:pathLst>
          </a:custGeom>
          <a:solidFill>
            <a:srgbClr val="3DDC8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g2c2f7d43818_0_382"/>
          <p:cNvSpPr txBox="1"/>
          <p:nvPr/>
        </p:nvSpPr>
        <p:spPr>
          <a:xfrm>
            <a:off x="73275" y="296825"/>
            <a:ext cx="12118500" cy="15765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800"/>
              <a:buFont typeface="Arial"/>
              <a:buNone/>
            </a:pPr>
            <a:r>
              <a:rPr b="1" lang="en-GB" sz="4800">
                <a:solidFill>
                  <a:srgbClr val="0E522D"/>
                </a:solidFill>
              </a:rPr>
              <a:t>Room - 5 -&gt; v APPLICATION - singleton</a:t>
            </a:r>
            <a:endParaRPr b="0" i="0" sz="4800" u="none" cap="none" strike="noStrike">
              <a:solidFill>
                <a:srgbClr val="0E522D"/>
              </a:solidFill>
              <a:latin typeface="Arial"/>
              <a:ea typeface="Arial"/>
              <a:cs typeface="Arial"/>
              <a:sym typeface="Arial"/>
            </a:endParaRPr>
          </a:p>
        </p:txBody>
      </p:sp>
      <p:sp>
        <p:nvSpPr>
          <p:cNvPr id="380" name="Google Shape;380;g2c2f7d43818_0_382"/>
          <p:cNvSpPr txBox="1"/>
          <p:nvPr/>
        </p:nvSpPr>
        <p:spPr>
          <a:xfrm>
            <a:off x="200525" y="1873325"/>
            <a:ext cx="11682000" cy="47295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1200"/>
              </a:spcBef>
              <a:spcAft>
                <a:spcPts val="0"/>
              </a:spcAft>
              <a:buNone/>
            </a:pPr>
            <a:r>
              <a:rPr lang="en-GB" sz="3500">
                <a:solidFill>
                  <a:schemeClr val="dk1"/>
                </a:solidFill>
              </a:rPr>
              <a:t>val db = Room.databaseBuilder(applicationContext, AppDatabase::class.java, "database-name").build()</a:t>
            </a:r>
            <a:endParaRPr sz="3500">
              <a:solidFill>
                <a:schemeClr val="dk1"/>
              </a:solidFill>
            </a:endParaRPr>
          </a:p>
          <a:p>
            <a:pPr indent="0" lvl="0" marL="457200" rtl="0" algn="l">
              <a:lnSpc>
                <a:spcPct val="115000"/>
              </a:lnSpc>
              <a:spcBef>
                <a:spcPts val="1200"/>
              </a:spcBef>
              <a:spcAft>
                <a:spcPts val="0"/>
              </a:spcAft>
              <a:buNone/>
            </a:pPr>
            <a:r>
              <a:t/>
            </a:r>
            <a:endParaRPr sz="3500">
              <a:solidFill>
                <a:schemeClr val="dk1"/>
              </a:solidFill>
            </a:endParaRPr>
          </a:p>
          <a:p>
            <a:pPr indent="-450850" lvl="0" marL="457200" rtl="0" algn="l">
              <a:lnSpc>
                <a:spcPct val="115000"/>
              </a:lnSpc>
              <a:spcBef>
                <a:spcPts val="1200"/>
              </a:spcBef>
              <a:spcAft>
                <a:spcPts val="0"/>
              </a:spcAft>
              <a:buClr>
                <a:schemeClr val="dk1"/>
              </a:buClr>
              <a:buSzPts val="3500"/>
              <a:buChar char="-"/>
            </a:pPr>
            <a:r>
              <a:rPr lang="en-GB" sz="3500">
                <a:solidFill>
                  <a:schemeClr val="dk1"/>
                </a:solidFill>
              </a:rPr>
              <a:t>Tento krok spravíme zatial nie uplne správne</a:t>
            </a:r>
            <a:endParaRPr sz="3500">
              <a:solidFill>
                <a:schemeClr val="dk1"/>
              </a:solidFill>
            </a:endParaRPr>
          </a:p>
          <a:p>
            <a:pPr indent="-552450" lvl="1" marL="1371600" rtl="0" algn="l">
              <a:lnSpc>
                <a:spcPct val="115000"/>
              </a:lnSpc>
              <a:spcBef>
                <a:spcPts val="0"/>
              </a:spcBef>
              <a:spcAft>
                <a:spcPts val="0"/>
              </a:spcAft>
              <a:buClr>
                <a:schemeClr val="dk1"/>
              </a:buClr>
              <a:buSzPts val="5100"/>
              <a:buChar char="-"/>
            </a:pPr>
            <a:r>
              <a:rPr lang="en-GB" sz="2600">
                <a:solidFill>
                  <a:schemeClr val="dk1"/>
                </a:solidFill>
                <a:highlight>
                  <a:srgbClr val="FFFFFF"/>
                </a:highlight>
                <a:latin typeface="Courier New"/>
                <a:ea typeface="Courier New"/>
                <a:cs typeface="Courier New"/>
                <a:sym typeface="Courier New"/>
              </a:rPr>
              <a:t>DbSingleton -&gt; </a:t>
            </a:r>
            <a:r>
              <a:rPr lang="en-GB" sz="3000">
                <a:solidFill>
                  <a:srgbClr val="067D17"/>
                </a:solidFill>
                <a:highlight>
                  <a:srgbClr val="FFFFFF"/>
                </a:highlight>
                <a:latin typeface="Courier New"/>
                <a:ea typeface="Courier New"/>
                <a:cs typeface="Courier New"/>
                <a:sym typeface="Courier New"/>
              </a:rPr>
              <a:t>MyApplication</a:t>
            </a:r>
            <a:endParaRPr sz="4600">
              <a:solidFill>
                <a:schemeClr val="dk1"/>
              </a:solidFill>
              <a:highlight>
                <a:srgbClr val="FFFFFF"/>
              </a:highlight>
              <a:latin typeface="Courier New"/>
              <a:ea typeface="Courier New"/>
              <a:cs typeface="Courier New"/>
              <a:sym typeface="Courier New"/>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g2c2f7d43818_0_178"/>
          <p:cNvSpPr/>
          <p:nvPr/>
        </p:nvSpPr>
        <p:spPr>
          <a:xfrm>
            <a:off x="-12960" y="0"/>
            <a:ext cx="12192120" cy="6858000"/>
          </a:xfrm>
          <a:custGeom>
            <a:rect b="b" l="l" r="r" t="t"/>
            <a:pathLst>
              <a:path extrusionOk="0" h="21600" w="21600">
                <a:moveTo>
                  <a:pt x="0" y="0"/>
                </a:moveTo>
                <a:lnTo>
                  <a:pt x="21600" y="0"/>
                </a:lnTo>
                <a:lnTo>
                  <a:pt x="21600" y="21600"/>
                </a:lnTo>
                <a:lnTo>
                  <a:pt x="0" y="21600"/>
                </a:lnTo>
                <a:close/>
              </a:path>
            </a:pathLst>
          </a:custGeom>
          <a:solidFill>
            <a:srgbClr val="FFFFFF"/>
          </a:solid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FFFFFF"/>
                </a:solidFill>
                <a:latin typeface="Calibri"/>
                <a:ea typeface="Calibri"/>
                <a:cs typeface="Calibri"/>
                <a:sym typeface="Calibri"/>
              </a:rPr>
              <a:t>História a vývoj Androius</a:t>
            </a:r>
            <a:endParaRPr b="0" i="0" sz="1800" u="none" cap="none" strike="noStrike">
              <a:solidFill>
                <a:srgbClr val="000000"/>
              </a:solidFill>
              <a:latin typeface="Arial"/>
              <a:ea typeface="Arial"/>
              <a:cs typeface="Arial"/>
              <a:sym typeface="Arial"/>
            </a:endParaRPr>
          </a:p>
        </p:txBody>
      </p:sp>
      <p:pic>
        <p:nvPicPr>
          <p:cNvPr id="387" name="Google Shape;387;g2c2f7d43818_0_178"/>
          <p:cNvPicPr preferRelativeResize="0"/>
          <p:nvPr/>
        </p:nvPicPr>
        <p:blipFill rotWithShape="1">
          <a:blip r:embed="rId3">
            <a:alphaModFix amt="30000"/>
          </a:blip>
          <a:srcRect b="0" l="0" r="0" t="5829"/>
          <a:stretch/>
        </p:blipFill>
        <p:spPr>
          <a:xfrm>
            <a:off x="0" y="10"/>
            <a:ext cx="12192000" cy="6857989"/>
          </a:xfrm>
          <a:prstGeom prst="rect">
            <a:avLst/>
          </a:prstGeom>
          <a:noFill/>
          <a:ln>
            <a:noFill/>
          </a:ln>
        </p:spPr>
      </p:pic>
      <p:sp>
        <p:nvSpPr>
          <p:cNvPr id="388" name="Google Shape;388;g2c2f7d43818_0_178"/>
          <p:cNvSpPr/>
          <p:nvPr/>
        </p:nvSpPr>
        <p:spPr>
          <a:xfrm flipH="1" rot="-5400000">
            <a:off x="5235291" y="-5235290"/>
            <a:ext cx="1719738" cy="12192120"/>
          </a:xfrm>
          <a:custGeom>
            <a:rect b="b" l="l" r="r" t="t"/>
            <a:pathLst>
              <a:path extrusionOk="0" h="21600" w="21600">
                <a:moveTo>
                  <a:pt x="0" y="0"/>
                </a:moveTo>
                <a:lnTo>
                  <a:pt x="21600" y="0"/>
                </a:lnTo>
                <a:lnTo>
                  <a:pt x="21600" y="21600"/>
                </a:lnTo>
                <a:lnTo>
                  <a:pt x="0" y="21600"/>
                </a:lnTo>
                <a:close/>
              </a:path>
            </a:pathLst>
          </a:custGeom>
          <a:solidFill>
            <a:srgbClr val="3DDC8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g2c2f7d43818_0_178"/>
          <p:cNvSpPr txBox="1"/>
          <p:nvPr/>
        </p:nvSpPr>
        <p:spPr>
          <a:xfrm>
            <a:off x="647280" y="296820"/>
            <a:ext cx="9718200" cy="15765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800"/>
              <a:buFont typeface="Arial"/>
              <a:buNone/>
            </a:pPr>
            <a:r>
              <a:rPr b="1" lang="en-GB" sz="4800">
                <a:solidFill>
                  <a:srgbClr val="0E522D"/>
                </a:solidFill>
              </a:rPr>
              <a:t>Room použitie</a:t>
            </a:r>
            <a:endParaRPr b="0" i="0" sz="4800" u="none" cap="none" strike="noStrike">
              <a:solidFill>
                <a:srgbClr val="0E522D"/>
              </a:solidFill>
              <a:latin typeface="Arial"/>
              <a:ea typeface="Arial"/>
              <a:cs typeface="Arial"/>
              <a:sym typeface="Arial"/>
            </a:endParaRPr>
          </a:p>
        </p:txBody>
      </p:sp>
      <p:sp>
        <p:nvSpPr>
          <p:cNvPr id="390" name="Google Shape;390;g2c2f7d43818_0_178"/>
          <p:cNvSpPr txBox="1"/>
          <p:nvPr/>
        </p:nvSpPr>
        <p:spPr>
          <a:xfrm>
            <a:off x="200525" y="1873325"/>
            <a:ext cx="11682000" cy="47295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1200"/>
              </a:spcBef>
              <a:spcAft>
                <a:spcPts val="0"/>
              </a:spcAft>
              <a:buClr>
                <a:schemeClr val="dk1"/>
              </a:buClr>
              <a:buSzPts val="1100"/>
              <a:buFont typeface="Arial"/>
              <a:buNone/>
            </a:pPr>
            <a:r>
              <a:rPr lang="en-GB" sz="3500">
                <a:solidFill>
                  <a:schemeClr val="dk1"/>
                </a:solidFill>
              </a:rPr>
              <a:t>class UserRepository(private val userDao: UserDao) {</a:t>
            </a:r>
            <a:endParaRPr sz="3500">
              <a:solidFill>
                <a:schemeClr val="dk1"/>
              </a:solidFill>
            </a:endParaRPr>
          </a:p>
          <a:p>
            <a:pPr indent="0" lvl="0" marL="457200" rtl="0" algn="l">
              <a:lnSpc>
                <a:spcPct val="115000"/>
              </a:lnSpc>
              <a:spcBef>
                <a:spcPts val="1200"/>
              </a:spcBef>
              <a:spcAft>
                <a:spcPts val="0"/>
              </a:spcAft>
              <a:buClr>
                <a:schemeClr val="dk1"/>
              </a:buClr>
              <a:buSzPts val="1100"/>
              <a:buFont typeface="Arial"/>
              <a:buNone/>
            </a:pPr>
            <a:r>
              <a:rPr lang="en-GB" sz="3500">
                <a:solidFill>
                  <a:schemeClr val="dk1"/>
                </a:solidFill>
              </a:rPr>
              <a:t>	fun getUserById(userId: Int): User {</a:t>
            </a:r>
            <a:endParaRPr sz="3500">
              <a:solidFill>
                <a:schemeClr val="dk1"/>
              </a:solidFill>
            </a:endParaRPr>
          </a:p>
          <a:p>
            <a:pPr indent="0" lvl="0" marL="457200" rtl="0" algn="l">
              <a:lnSpc>
                <a:spcPct val="115000"/>
              </a:lnSpc>
              <a:spcBef>
                <a:spcPts val="1200"/>
              </a:spcBef>
              <a:spcAft>
                <a:spcPts val="0"/>
              </a:spcAft>
              <a:buClr>
                <a:schemeClr val="dk1"/>
              </a:buClr>
              <a:buSzPts val="1100"/>
              <a:buFont typeface="Arial"/>
              <a:buNone/>
            </a:pPr>
            <a:r>
              <a:rPr lang="en-GB" sz="3500">
                <a:solidFill>
                  <a:schemeClr val="dk1"/>
                </a:solidFill>
              </a:rPr>
              <a:t>    		return userDao.getUserById(userId)</a:t>
            </a:r>
            <a:endParaRPr sz="3500">
              <a:solidFill>
                <a:schemeClr val="dk1"/>
              </a:solidFill>
            </a:endParaRPr>
          </a:p>
          <a:p>
            <a:pPr indent="0" lvl="0" marL="457200" rtl="0" algn="l">
              <a:lnSpc>
                <a:spcPct val="115000"/>
              </a:lnSpc>
              <a:spcBef>
                <a:spcPts val="1200"/>
              </a:spcBef>
              <a:spcAft>
                <a:spcPts val="0"/>
              </a:spcAft>
              <a:buClr>
                <a:schemeClr val="dk1"/>
              </a:buClr>
              <a:buSzPts val="1100"/>
              <a:buFont typeface="Arial"/>
              <a:buNone/>
            </a:pPr>
            <a:r>
              <a:rPr lang="en-GB" sz="3500">
                <a:solidFill>
                  <a:schemeClr val="dk1"/>
                </a:solidFill>
              </a:rPr>
              <a:t>	}</a:t>
            </a:r>
            <a:endParaRPr sz="3500">
              <a:solidFill>
                <a:schemeClr val="dk1"/>
              </a:solidFill>
            </a:endParaRPr>
          </a:p>
          <a:p>
            <a:pPr indent="0" lvl="0" marL="457200" rtl="0" algn="l">
              <a:lnSpc>
                <a:spcPct val="115000"/>
              </a:lnSpc>
              <a:spcBef>
                <a:spcPts val="1200"/>
              </a:spcBef>
              <a:spcAft>
                <a:spcPts val="1200"/>
              </a:spcAft>
              <a:buNone/>
            </a:pPr>
            <a:r>
              <a:rPr lang="en-GB" sz="3500">
                <a:solidFill>
                  <a:schemeClr val="dk1"/>
                </a:solidFill>
              </a:rPr>
              <a:t>}</a:t>
            </a:r>
            <a:endParaRPr sz="35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g2c2f7d43818_0_200"/>
          <p:cNvSpPr/>
          <p:nvPr/>
        </p:nvSpPr>
        <p:spPr>
          <a:xfrm>
            <a:off x="-12960" y="0"/>
            <a:ext cx="12192120" cy="6858000"/>
          </a:xfrm>
          <a:custGeom>
            <a:rect b="b" l="l" r="r" t="t"/>
            <a:pathLst>
              <a:path extrusionOk="0" h="21600" w="21600">
                <a:moveTo>
                  <a:pt x="0" y="0"/>
                </a:moveTo>
                <a:lnTo>
                  <a:pt x="21600" y="0"/>
                </a:lnTo>
                <a:lnTo>
                  <a:pt x="21600" y="21600"/>
                </a:lnTo>
                <a:lnTo>
                  <a:pt x="0" y="21600"/>
                </a:lnTo>
                <a:close/>
              </a:path>
            </a:pathLst>
          </a:custGeom>
          <a:solidFill>
            <a:srgbClr val="FFFFFF"/>
          </a:solid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FFFFFF"/>
                </a:solidFill>
                <a:latin typeface="Calibri"/>
                <a:ea typeface="Calibri"/>
                <a:cs typeface="Calibri"/>
                <a:sym typeface="Calibri"/>
              </a:rPr>
              <a:t>História a vývoj Androius</a:t>
            </a:r>
            <a:endParaRPr b="0" i="0" sz="1800" u="none" cap="none" strike="noStrike">
              <a:solidFill>
                <a:srgbClr val="000000"/>
              </a:solidFill>
              <a:latin typeface="Arial"/>
              <a:ea typeface="Arial"/>
              <a:cs typeface="Arial"/>
              <a:sym typeface="Arial"/>
            </a:endParaRPr>
          </a:p>
        </p:txBody>
      </p:sp>
      <p:pic>
        <p:nvPicPr>
          <p:cNvPr id="397" name="Google Shape;397;g2c2f7d43818_0_200"/>
          <p:cNvPicPr preferRelativeResize="0"/>
          <p:nvPr/>
        </p:nvPicPr>
        <p:blipFill rotWithShape="1">
          <a:blip r:embed="rId3">
            <a:alphaModFix amt="30000"/>
          </a:blip>
          <a:srcRect b="0" l="0" r="0" t="5829"/>
          <a:stretch/>
        </p:blipFill>
        <p:spPr>
          <a:xfrm>
            <a:off x="0" y="10"/>
            <a:ext cx="12192000" cy="6857989"/>
          </a:xfrm>
          <a:prstGeom prst="rect">
            <a:avLst/>
          </a:prstGeom>
          <a:noFill/>
          <a:ln>
            <a:noFill/>
          </a:ln>
        </p:spPr>
      </p:pic>
      <p:sp>
        <p:nvSpPr>
          <p:cNvPr id="398" name="Google Shape;398;g2c2f7d43818_0_200"/>
          <p:cNvSpPr/>
          <p:nvPr/>
        </p:nvSpPr>
        <p:spPr>
          <a:xfrm flipH="1" rot="-5400000">
            <a:off x="5235291" y="-5235290"/>
            <a:ext cx="1719738" cy="12192120"/>
          </a:xfrm>
          <a:custGeom>
            <a:rect b="b" l="l" r="r" t="t"/>
            <a:pathLst>
              <a:path extrusionOk="0" h="21600" w="21600">
                <a:moveTo>
                  <a:pt x="0" y="0"/>
                </a:moveTo>
                <a:lnTo>
                  <a:pt x="21600" y="0"/>
                </a:lnTo>
                <a:lnTo>
                  <a:pt x="21600" y="21600"/>
                </a:lnTo>
                <a:lnTo>
                  <a:pt x="0" y="21600"/>
                </a:lnTo>
                <a:close/>
              </a:path>
            </a:pathLst>
          </a:custGeom>
          <a:solidFill>
            <a:srgbClr val="3DDC8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g2c2f7d43818_0_200"/>
          <p:cNvSpPr txBox="1"/>
          <p:nvPr/>
        </p:nvSpPr>
        <p:spPr>
          <a:xfrm>
            <a:off x="647280" y="296820"/>
            <a:ext cx="9718200" cy="15765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800"/>
              <a:buFont typeface="Arial"/>
              <a:buNone/>
            </a:pPr>
            <a:r>
              <a:rPr b="1" lang="en-GB" sz="4800">
                <a:solidFill>
                  <a:srgbClr val="0E522D"/>
                </a:solidFill>
              </a:rPr>
              <a:t>Room použitie</a:t>
            </a:r>
            <a:endParaRPr b="0" i="0" sz="4800" u="none" cap="none" strike="noStrike">
              <a:solidFill>
                <a:srgbClr val="0E522D"/>
              </a:solidFill>
              <a:latin typeface="Arial"/>
              <a:ea typeface="Arial"/>
              <a:cs typeface="Arial"/>
              <a:sym typeface="Arial"/>
            </a:endParaRPr>
          </a:p>
        </p:txBody>
      </p:sp>
      <p:sp>
        <p:nvSpPr>
          <p:cNvPr id="400" name="Google Shape;400;g2c2f7d43818_0_200"/>
          <p:cNvSpPr txBox="1"/>
          <p:nvPr/>
        </p:nvSpPr>
        <p:spPr>
          <a:xfrm>
            <a:off x="200525" y="1873325"/>
            <a:ext cx="11682000" cy="47295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1200"/>
              </a:spcBef>
              <a:spcAft>
                <a:spcPts val="0"/>
              </a:spcAft>
              <a:buNone/>
            </a:pPr>
            <a:r>
              <a:rPr lang="en-GB" sz="3500">
                <a:solidFill>
                  <a:schemeClr val="dk1"/>
                </a:solidFill>
              </a:rPr>
              <a:t>val user = userRepository.getUserById(1)</a:t>
            </a:r>
            <a:endParaRPr sz="3500">
              <a:solidFill>
                <a:schemeClr val="dk1"/>
              </a:solidFill>
            </a:endParaRPr>
          </a:p>
          <a:p>
            <a:pPr indent="0" lvl="0" marL="457200" rtl="0" algn="l">
              <a:lnSpc>
                <a:spcPct val="115000"/>
              </a:lnSpc>
              <a:spcBef>
                <a:spcPts val="1200"/>
              </a:spcBef>
              <a:spcAft>
                <a:spcPts val="0"/>
              </a:spcAft>
              <a:buNone/>
            </a:pPr>
            <a:r>
              <a:rPr lang="en-GB" sz="3500">
                <a:solidFill>
                  <a:schemeClr val="dk1"/>
                </a:solidFill>
              </a:rPr>
              <a:t>    </a:t>
            </a:r>
            <a:endParaRPr sz="3500">
              <a:solidFill>
                <a:schemeClr val="dk1"/>
              </a:solidFill>
            </a:endParaRPr>
          </a:p>
          <a:p>
            <a:pPr indent="0" lvl="0" marL="457200" rtl="0" algn="l">
              <a:lnSpc>
                <a:spcPct val="115000"/>
              </a:lnSpc>
              <a:spcBef>
                <a:spcPts val="1200"/>
              </a:spcBef>
              <a:spcAft>
                <a:spcPts val="1200"/>
              </a:spcAft>
              <a:buNone/>
            </a:pPr>
            <a:r>
              <a:t/>
            </a:r>
            <a:endParaRPr sz="350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g2c2f7d43818_0_190"/>
          <p:cNvSpPr/>
          <p:nvPr/>
        </p:nvSpPr>
        <p:spPr>
          <a:xfrm>
            <a:off x="-12960" y="0"/>
            <a:ext cx="12192120" cy="6858000"/>
          </a:xfrm>
          <a:custGeom>
            <a:rect b="b" l="l" r="r" t="t"/>
            <a:pathLst>
              <a:path extrusionOk="0" h="21600" w="21600">
                <a:moveTo>
                  <a:pt x="0" y="0"/>
                </a:moveTo>
                <a:lnTo>
                  <a:pt x="21600" y="0"/>
                </a:lnTo>
                <a:lnTo>
                  <a:pt x="21600" y="21600"/>
                </a:lnTo>
                <a:lnTo>
                  <a:pt x="0" y="21600"/>
                </a:lnTo>
                <a:close/>
              </a:path>
            </a:pathLst>
          </a:custGeom>
          <a:solidFill>
            <a:srgbClr val="FFFFFF"/>
          </a:solid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FFFFFF"/>
                </a:solidFill>
                <a:latin typeface="Calibri"/>
                <a:ea typeface="Calibri"/>
                <a:cs typeface="Calibri"/>
                <a:sym typeface="Calibri"/>
              </a:rPr>
              <a:t>História a vývoj Androius</a:t>
            </a:r>
            <a:endParaRPr b="0" i="0" sz="1800" u="none" cap="none" strike="noStrike">
              <a:solidFill>
                <a:srgbClr val="000000"/>
              </a:solidFill>
              <a:latin typeface="Arial"/>
              <a:ea typeface="Arial"/>
              <a:cs typeface="Arial"/>
              <a:sym typeface="Arial"/>
            </a:endParaRPr>
          </a:p>
        </p:txBody>
      </p:sp>
      <p:pic>
        <p:nvPicPr>
          <p:cNvPr id="407" name="Google Shape;407;g2c2f7d43818_0_190"/>
          <p:cNvPicPr preferRelativeResize="0"/>
          <p:nvPr/>
        </p:nvPicPr>
        <p:blipFill rotWithShape="1">
          <a:blip r:embed="rId3">
            <a:alphaModFix amt="30000"/>
          </a:blip>
          <a:srcRect b="0" l="0" r="0" t="5829"/>
          <a:stretch/>
        </p:blipFill>
        <p:spPr>
          <a:xfrm>
            <a:off x="0" y="10"/>
            <a:ext cx="12192000" cy="6857989"/>
          </a:xfrm>
          <a:prstGeom prst="rect">
            <a:avLst/>
          </a:prstGeom>
          <a:noFill/>
          <a:ln>
            <a:noFill/>
          </a:ln>
        </p:spPr>
      </p:pic>
      <p:sp>
        <p:nvSpPr>
          <p:cNvPr id="408" name="Google Shape;408;g2c2f7d43818_0_190"/>
          <p:cNvSpPr/>
          <p:nvPr/>
        </p:nvSpPr>
        <p:spPr>
          <a:xfrm flipH="1" rot="-5400000">
            <a:off x="5235291" y="-5235290"/>
            <a:ext cx="1719738" cy="12192120"/>
          </a:xfrm>
          <a:custGeom>
            <a:rect b="b" l="l" r="r" t="t"/>
            <a:pathLst>
              <a:path extrusionOk="0" h="21600" w="21600">
                <a:moveTo>
                  <a:pt x="0" y="0"/>
                </a:moveTo>
                <a:lnTo>
                  <a:pt x="21600" y="0"/>
                </a:lnTo>
                <a:lnTo>
                  <a:pt x="21600" y="21600"/>
                </a:lnTo>
                <a:lnTo>
                  <a:pt x="0" y="21600"/>
                </a:lnTo>
                <a:close/>
              </a:path>
            </a:pathLst>
          </a:custGeom>
          <a:solidFill>
            <a:srgbClr val="3DDC8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g2c2f7d43818_0_190"/>
          <p:cNvSpPr txBox="1"/>
          <p:nvPr/>
        </p:nvSpPr>
        <p:spPr>
          <a:xfrm>
            <a:off x="647280" y="296820"/>
            <a:ext cx="9718200" cy="15765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800"/>
              <a:buFont typeface="Arial"/>
              <a:buNone/>
            </a:pPr>
            <a:r>
              <a:rPr b="1" lang="en-GB" sz="4800">
                <a:solidFill>
                  <a:srgbClr val="0E522D"/>
                </a:solidFill>
              </a:rPr>
              <a:t>Room použitie - suspend</a:t>
            </a:r>
            <a:endParaRPr b="0" i="0" sz="4800" u="none" cap="none" strike="noStrike">
              <a:solidFill>
                <a:srgbClr val="0E522D"/>
              </a:solidFill>
              <a:latin typeface="Arial"/>
              <a:ea typeface="Arial"/>
              <a:cs typeface="Arial"/>
              <a:sym typeface="Arial"/>
            </a:endParaRPr>
          </a:p>
        </p:txBody>
      </p:sp>
      <p:sp>
        <p:nvSpPr>
          <p:cNvPr id="410" name="Google Shape;410;g2c2f7d43818_0_190"/>
          <p:cNvSpPr txBox="1"/>
          <p:nvPr/>
        </p:nvSpPr>
        <p:spPr>
          <a:xfrm>
            <a:off x="200525" y="1873325"/>
            <a:ext cx="11682000" cy="4729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GB" sz="3300">
                <a:solidFill>
                  <a:schemeClr val="dk1"/>
                </a:solidFill>
              </a:rPr>
              <a:t>@Dao</a:t>
            </a:r>
            <a:endParaRPr sz="3300">
              <a:solidFill>
                <a:schemeClr val="dk1"/>
              </a:solidFill>
            </a:endParaRPr>
          </a:p>
          <a:p>
            <a:pPr indent="0" lvl="0" marL="0" rtl="0" algn="l">
              <a:lnSpc>
                <a:spcPct val="115000"/>
              </a:lnSpc>
              <a:spcBef>
                <a:spcPts val="1200"/>
              </a:spcBef>
              <a:spcAft>
                <a:spcPts val="0"/>
              </a:spcAft>
              <a:buNone/>
            </a:pPr>
            <a:r>
              <a:rPr lang="en-GB" sz="3300">
                <a:solidFill>
                  <a:schemeClr val="dk1"/>
                </a:solidFill>
              </a:rPr>
              <a:t>interface UserDao {</a:t>
            </a:r>
            <a:endParaRPr sz="3300">
              <a:solidFill>
                <a:schemeClr val="dk1"/>
              </a:solidFill>
            </a:endParaRPr>
          </a:p>
          <a:p>
            <a:pPr indent="0" lvl="0" marL="0" rtl="0" algn="l">
              <a:lnSpc>
                <a:spcPct val="115000"/>
              </a:lnSpc>
              <a:spcBef>
                <a:spcPts val="1200"/>
              </a:spcBef>
              <a:spcAft>
                <a:spcPts val="0"/>
              </a:spcAft>
              <a:buNone/>
            </a:pPr>
            <a:r>
              <a:rPr lang="en-GB" sz="3300">
                <a:solidFill>
                  <a:schemeClr val="dk1"/>
                </a:solidFill>
              </a:rPr>
              <a:t>    @Query("SELECT * FROM users WHERE id = :userId")</a:t>
            </a:r>
            <a:endParaRPr sz="3300">
              <a:solidFill>
                <a:schemeClr val="dk1"/>
              </a:solidFill>
            </a:endParaRPr>
          </a:p>
          <a:p>
            <a:pPr indent="0" lvl="0" marL="0" rtl="0" algn="l">
              <a:lnSpc>
                <a:spcPct val="115000"/>
              </a:lnSpc>
              <a:spcBef>
                <a:spcPts val="1200"/>
              </a:spcBef>
              <a:spcAft>
                <a:spcPts val="0"/>
              </a:spcAft>
              <a:buNone/>
            </a:pPr>
            <a:r>
              <a:rPr lang="en-GB" sz="3300">
                <a:solidFill>
                  <a:schemeClr val="dk1"/>
                </a:solidFill>
              </a:rPr>
              <a:t>    </a:t>
            </a:r>
            <a:r>
              <a:rPr b="1" lang="en-GB" sz="3300">
                <a:solidFill>
                  <a:schemeClr val="dk1"/>
                </a:solidFill>
              </a:rPr>
              <a:t>suspend</a:t>
            </a:r>
            <a:r>
              <a:rPr lang="en-GB" sz="3300">
                <a:solidFill>
                  <a:schemeClr val="dk1"/>
                </a:solidFill>
              </a:rPr>
              <a:t> fun getUserById(userId: Int): User</a:t>
            </a:r>
            <a:endParaRPr sz="3300">
              <a:solidFill>
                <a:schemeClr val="dk1"/>
              </a:solidFill>
            </a:endParaRPr>
          </a:p>
          <a:p>
            <a:pPr indent="0" lvl="0" marL="0" rtl="0" algn="l">
              <a:lnSpc>
                <a:spcPct val="115000"/>
              </a:lnSpc>
              <a:spcBef>
                <a:spcPts val="1200"/>
              </a:spcBef>
              <a:spcAft>
                <a:spcPts val="0"/>
              </a:spcAft>
              <a:buNone/>
            </a:pPr>
            <a:r>
              <a:rPr lang="en-GB" sz="3300">
                <a:solidFill>
                  <a:schemeClr val="dk1"/>
                </a:solidFill>
              </a:rPr>
              <a:t>}</a:t>
            </a:r>
            <a:endParaRPr sz="3300">
              <a:solidFill>
                <a:schemeClr val="dk1"/>
              </a:solidFill>
            </a:endParaRPr>
          </a:p>
          <a:p>
            <a:pPr indent="-438150" lvl="0" marL="457200" rtl="0" algn="l">
              <a:lnSpc>
                <a:spcPct val="115000"/>
              </a:lnSpc>
              <a:spcBef>
                <a:spcPts val="1200"/>
              </a:spcBef>
              <a:spcAft>
                <a:spcPts val="0"/>
              </a:spcAft>
              <a:buClr>
                <a:schemeClr val="dk1"/>
              </a:buClr>
              <a:buSzPts val="3300"/>
              <a:buChar char="+"/>
            </a:pPr>
            <a:r>
              <a:rPr lang="en-GB" sz="3300">
                <a:solidFill>
                  <a:schemeClr val="dk1"/>
                </a:solidFill>
              </a:rPr>
              <a:t>Kam všade bude treba</a:t>
            </a:r>
            <a:endParaRPr sz="3300">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g2c2f7d43818_0_210"/>
          <p:cNvSpPr/>
          <p:nvPr/>
        </p:nvSpPr>
        <p:spPr>
          <a:xfrm>
            <a:off x="-12960" y="0"/>
            <a:ext cx="12192120" cy="6858000"/>
          </a:xfrm>
          <a:custGeom>
            <a:rect b="b" l="l" r="r" t="t"/>
            <a:pathLst>
              <a:path extrusionOk="0" h="21600" w="21600">
                <a:moveTo>
                  <a:pt x="0" y="0"/>
                </a:moveTo>
                <a:lnTo>
                  <a:pt x="21600" y="0"/>
                </a:lnTo>
                <a:lnTo>
                  <a:pt x="21600" y="21600"/>
                </a:lnTo>
                <a:lnTo>
                  <a:pt x="0" y="21600"/>
                </a:lnTo>
                <a:close/>
              </a:path>
            </a:pathLst>
          </a:custGeom>
          <a:solidFill>
            <a:srgbClr val="FFFFFF"/>
          </a:solid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FFFFFF"/>
                </a:solidFill>
                <a:latin typeface="Calibri"/>
                <a:ea typeface="Calibri"/>
                <a:cs typeface="Calibri"/>
                <a:sym typeface="Calibri"/>
              </a:rPr>
              <a:t>História a vývoj Androius</a:t>
            </a:r>
            <a:endParaRPr b="0" i="0" sz="1800" u="none" cap="none" strike="noStrike">
              <a:solidFill>
                <a:srgbClr val="000000"/>
              </a:solidFill>
              <a:latin typeface="Arial"/>
              <a:ea typeface="Arial"/>
              <a:cs typeface="Arial"/>
              <a:sym typeface="Arial"/>
            </a:endParaRPr>
          </a:p>
        </p:txBody>
      </p:sp>
      <p:pic>
        <p:nvPicPr>
          <p:cNvPr id="417" name="Google Shape;417;g2c2f7d43818_0_210"/>
          <p:cNvPicPr preferRelativeResize="0"/>
          <p:nvPr/>
        </p:nvPicPr>
        <p:blipFill rotWithShape="1">
          <a:blip r:embed="rId3">
            <a:alphaModFix amt="30000"/>
          </a:blip>
          <a:srcRect b="0" l="0" r="0" t="5829"/>
          <a:stretch/>
        </p:blipFill>
        <p:spPr>
          <a:xfrm>
            <a:off x="0" y="10"/>
            <a:ext cx="12192000" cy="6857989"/>
          </a:xfrm>
          <a:prstGeom prst="rect">
            <a:avLst/>
          </a:prstGeom>
          <a:noFill/>
          <a:ln>
            <a:noFill/>
          </a:ln>
        </p:spPr>
      </p:pic>
      <p:sp>
        <p:nvSpPr>
          <p:cNvPr id="418" name="Google Shape;418;g2c2f7d43818_0_210"/>
          <p:cNvSpPr/>
          <p:nvPr/>
        </p:nvSpPr>
        <p:spPr>
          <a:xfrm flipH="1" rot="-5400000">
            <a:off x="5235291" y="-5235290"/>
            <a:ext cx="1719738" cy="12192120"/>
          </a:xfrm>
          <a:custGeom>
            <a:rect b="b" l="l" r="r" t="t"/>
            <a:pathLst>
              <a:path extrusionOk="0" h="21600" w="21600">
                <a:moveTo>
                  <a:pt x="0" y="0"/>
                </a:moveTo>
                <a:lnTo>
                  <a:pt x="21600" y="0"/>
                </a:lnTo>
                <a:lnTo>
                  <a:pt x="21600" y="21600"/>
                </a:lnTo>
                <a:lnTo>
                  <a:pt x="0" y="21600"/>
                </a:lnTo>
                <a:close/>
              </a:path>
            </a:pathLst>
          </a:custGeom>
          <a:solidFill>
            <a:srgbClr val="3DDC8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g2c2f7d43818_0_210"/>
          <p:cNvSpPr txBox="1"/>
          <p:nvPr/>
        </p:nvSpPr>
        <p:spPr>
          <a:xfrm>
            <a:off x="647280" y="296820"/>
            <a:ext cx="9718200" cy="15765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800"/>
              <a:buFont typeface="Arial"/>
              <a:buNone/>
            </a:pPr>
            <a:r>
              <a:rPr b="1" lang="en-GB" sz="4800">
                <a:solidFill>
                  <a:srgbClr val="0E522D"/>
                </a:solidFill>
              </a:rPr>
              <a:t>Room použitie - suspend</a:t>
            </a:r>
            <a:endParaRPr b="0" i="0" sz="4800" u="none" cap="none" strike="noStrike">
              <a:solidFill>
                <a:srgbClr val="0E522D"/>
              </a:solidFill>
              <a:latin typeface="Arial"/>
              <a:ea typeface="Arial"/>
              <a:cs typeface="Arial"/>
              <a:sym typeface="Arial"/>
            </a:endParaRPr>
          </a:p>
        </p:txBody>
      </p:sp>
      <p:sp>
        <p:nvSpPr>
          <p:cNvPr id="420" name="Google Shape;420;g2c2f7d43818_0_210"/>
          <p:cNvSpPr txBox="1"/>
          <p:nvPr/>
        </p:nvSpPr>
        <p:spPr>
          <a:xfrm>
            <a:off x="200525" y="1873325"/>
            <a:ext cx="11682000" cy="4729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GB" sz="3300">
                <a:solidFill>
                  <a:schemeClr val="dk1"/>
                </a:solidFill>
              </a:rPr>
              <a:t>@Dao</a:t>
            </a:r>
            <a:endParaRPr sz="3300">
              <a:solidFill>
                <a:schemeClr val="dk1"/>
              </a:solidFill>
            </a:endParaRPr>
          </a:p>
          <a:p>
            <a:pPr indent="0" lvl="0" marL="0" rtl="0" algn="l">
              <a:lnSpc>
                <a:spcPct val="115000"/>
              </a:lnSpc>
              <a:spcBef>
                <a:spcPts val="1200"/>
              </a:spcBef>
              <a:spcAft>
                <a:spcPts val="0"/>
              </a:spcAft>
              <a:buNone/>
            </a:pPr>
            <a:r>
              <a:rPr lang="en-GB" sz="3300">
                <a:solidFill>
                  <a:schemeClr val="dk1"/>
                </a:solidFill>
              </a:rPr>
              <a:t>interface UserDao {</a:t>
            </a:r>
            <a:endParaRPr sz="3300">
              <a:solidFill>
                <a:schemeClr val="dk1"/>
              </a:solidFill>
            </a:endParaRPr>
          </a:p>
          <a:p>
            <a:pPr indent="0" lvl="0" marL="0" rtl="0" algn="l">
              <a:lnSpc>
                <a:spcPct val="115000"/>
              </a:lnSpc>
              <a:spcBef>
                <a:spcPts val="1200"/>
              </a:spcBef>
              <a:spcAft>
                <a:spcPts val="0"/>
              </a:spcAft>
              <a:buNone/>
            </a:pPr>
            <a:r>
              <a:rPr lang="en-GB" sz="3300">
                <a:solidFill>
                  <a:schemeClr val="dk1"/>
                </a:solidFill>
              </a:rPr>
              <a:t>    @Query("SELECT * FROM users WHERE id = :userId")</a:t>
            </a:r>
            <a:endParaRPr sz="3300">
              <a:solidFill>
                <a:schemeClr val="dk1"/>
              </a:solidFill>
            </a:endParaRPr>
          </a:p>
          <a:p>
            <a:pPr indent="0" lvl="0" marL="0" rtl="0" algn="l">
              <a:lnSpc>
                <a:spcPct val="115000"/>
              </a:lnSpc>
              <a:spcBef>
                <a:spcPts val="1200"/>
              </a:spcBef>
              <a:spcAft>
                <a:spcPts val="0"/>
              </a:spcAft>
              <a:buNone/>
            </a:pPr>
            <a:r>
              <a:rPr lang="en-GB" sz="3300">
                <a:solidFill>
                  <a:schemeClr val="dk1"/>
                </a:solidFill>
              </a:rPr>
              <a:t>    </a:t>
            </a:r>
            <a:r>
              <a:rPr b="1" lang="en-GB" sz="3300">
                <a:solidFill>
                  <a:schemeClr val="dk1"/>
                </a:solidFill>
              </a:rPr>
              <a:t>suspend</a:t>
            </a:r>
            <a:r>
              <a:rPr lang="en-GB" sz="3300">
                <a:solidFill>
                  <a:schemeClr val="dk1"/>
                </a:solidFill>
              </a:rPr>
              <a:t> fun getUserById(userId: Int): User</a:t>
            </a:r>
            <a:endParaRPr sz="3300">
              <a:solidFill>
                <a:schemeClr val="dk1"/>
              </a:solidFill>
            </a:endParaRPr>
          </a:p>
          <a:p>
            <a:pPr indent="0" lvl="0" marL="0" rtl="0" algn="l">
              <a:lnSpc>
                <a:spcPct val="115000"/>
              </a:lnSpc>
              <a:spcBef>
                <a:spcPts val="1200"/>
              </a:spcBef>
              <a:spcAft>
                <a:spcPts val="0"/>
              </a:spcAft>
              <a:buNone/>
            </a:pPr>
            <a:r>
              <a:rPr lang="en-GB" sz="3300">
                <a:solidFill>
                  <a:schemeClr val="dk1"/>
                </a:solidFill>
              </a:rPr>
              <a:t>}</a:t>
            </a:r>
            <a:endParaRPr sz="3300">
              <a:solidFill>
                <a:schemeClr val="dk1"/>
              </a:solidFill>
            </a:endParaRPr>
          </a:p>
          <a:p>
            <a:pPr indent="-438150" lvl="0" marL="457200" rtl="0" algn="l">
              <a:lnSpc>
                <a:spcPct val="115000"/>
              </a:lnSpc>
              <a:spcBef>
                <a:spcPts val="1200"/>
              </a:spcBef>
              <a:spcAft>
                <a:spcPts val="0"/>
              </a:spcAft>
              <a:buClr>
                <a:schemeClr val="dk1"/>
              </a:buClr>
              <a:buSzPts val="3300"/>
              <a:buChar char="+"/>
            </a:pPr>
            <a:r>
              <a:rPr lang="en-GB" sz="3300">
                <a:solidFill>
                  <a:schemeClr val="dk1"/>
                </a:solidFill>
              </a:rPr>
              <a:t>Kam všade bude treba</a:t>
            </a:r>
            <a:endParaRPr sz="330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g2c2f7d43818_0_219"/>
          <p:cNvSpPr/>
          <p:nvPr/>
        </p:nvSpPr>
        <p:spPr>
          <a:xfrm>
            <a:off x="-12960" y="0"/>
            <a:ext cx="12192120" cy="6858000"/>
          </a:xfrm>
          <a:custGeom>
            <a:rect b="b" l="l" r="r" t="t"/>
            <a:pathLst>
              <a:path extrusionOk="0" h="21600" w="21600">
                <a:moveTo>
                  <a:pt x="0" y="0"/>
                </a:moveTo>
                <a:lnTo>
                  <a:pt x="21600" y="0"/>
                </a:lnTo>
                <a:lnTo>
                  <a:pt x="21600" y="21600"/>
                </a:lnTo>
                <a:lnTo>
                  <a:pt x="0" y="21600"/>
                </a:lnTo>
                <a:close/>
              </a:path>
            </a:pathLst>
          </a:custGeom>
          <a:solidFill>
            <a:srgbClr val="FFFFFF"/>
          </a:solid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FFFFFF"/>
                </a:solidFill>
                <a:latin typeface="Calibri"/>
                <a:ea typeface="Calibri"/>
                <a:cs typeface="Calibri"/>
                <a:sym typeface="Calibri"/>
              </a:rPr>
              <a:t>História a vývoj Androius</a:t>
            </a:r>
            <a:endParaRPr b="0" i="0" sz="1800" u="none" cap="none" strike="noStrike">
              <a:solidFill>
                <a:srgbClr val="000000"/>
              </a:solidFill>
              <a:latin typeface="Arial"/>
              <a:ea typeface="Arial"/>
              <a:cs typeface="Arial"/>
              <a:sym typeface="Arial"/>
            </a:endParaRPr>
          </a:p>
        </p:txBody>
      </p:sp>
      <p:pic>
        <p:nvPicPr>
          <p:cNvPr id="427" name="Google Shape;427;g2c2f7d43818_0_219"/>
          <p:cNvPicPr preferRelativeResize="0"/>
          <p:nvPr/>
        </p:nvPicPr>
        <p:blipFill rotWithShape="1">
          <a:blip r:embed="rId3">
            <a:alphaModFix amt="30000"/>
          </a:blip>
          <a:srcRect b="0" l="0" r="0" t="5829"/>
          <a:stretch/>
        </p:blipFill>
        <p:spPr>
          <a:xfrm>
            <a:off x="0" y="10"/>
            <a:ext cx="12192000" cy="6857989"/>
          </a:xfrm>
          <a:prstGeom prst="rect">
            <a:avLst/>
          </a:prstGeom>
          <a:noFill/>
          <a:ln>
            <a:noFill/>
          </a:ln>
        </p:spPr>
      </p:pic>
      <p:sp>
        <p:nvSpPr>
          <p:cNvPr id="428" name="Google Shape;428;g2c2f7d43818_0_219"/>
          <p:cNvSpPr/>
          <p:nvPr/>
        </p:nvSpPr>
        <p:spPr>
          <a:xfrm flipH="1" rot="-5400000">
            <a:off x="5235291" y="-5235290"/>
            <a:ext cx="1719738" cy="12192120"/>
          </a:xfrm>
          <a:custGeom>
            <a:rect b="b" l="l" r="r" t="t"/>
            <a:pathLst>
              <a:path extrusionOk="0" h="21600" w="21600">
                <a:moveTo>
                  <a:pt x="0" y="0"/>
                </a:moveTo>
                <a:lnTo>
                  <a:pt x="21600" y="0"/>
                </a:lnTo>
                <a:lnTo>
                  <a:pt x="21600" y="21600"/>
                </a:lnTo>
                <a:lnTo>
                  <a:pt x="0" y="21600"/>
                </a:lnTo>
                <a:close/>
              </a:path>
            </a:pathLst>
          </a:custGeom>
          <a:solidFill>
            <a:srgbClr val="3DDC8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g2c2f7d43818_0_219"/>
          <p:cNvSpPr txBox="1"/>
          <p:nvPr/>
        </p:nvSpPr>
        <p:spPr>
          <a:xfrm>
            <a:off x="647280" y="296820"/>
            <a:ext cx="9718200" cy="15765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800"/>
              <a:buFont typeface="Arial"/>
              <a:buNone/>
            </a:pPr>
            <a:r>
              <a:rPr b="1" lang="en-GB" sz="4800">
                <a:solidFill>
                  <a:srgbClr val="0E522D"/>
                </a:solidFill>
              </a:rPr>
              <a:t>Room použitie - suspend</a:t>
            </a:r>
            <a:endParaRPr b="0" i="0" sz="4800" u="none" cap="none" strike="noStrike">
              <a:solidFill>
                <a:srgbClr val="0E522D"/>
              </a:solidFill>
              <a:latin typeface="Arial"/>
              <a:ea typeface="Arial"/>
              <a:cs typeface="Arial"/>
              <a:sym typeface="Arial"/>
            </a:endParaRPr>
          </a:p>
        </p:txBody>
      </p:sp>
      <p:sp>
        <p:nvSpPr>
          <p:cNvPr id="430" name="Google Shape;430;g2c2f7d43818_0_219"/>
          <p:cNvSpPr txBox="1"/>
          <p:nvPr/>
        </p:nvSpPr>
        <p:spPr>
          <a:xfrm>
            <a:off x="200525" y="1873325"/>
            <a:ext cx="11682000" cy="47295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1200"/>
              </a:spcBef>
              <a:spcAft>
                <a:spcPts val="0"/>
              </a:spcAft>
              <a:buNone/>
            </a:pPr>
            <a:r>
              <a:rPr lang="en-GB" sz="3400">
                <a:solidFill>
                  <a:schemeClr val="dk1"/>
                </a:solidFill>
              </a:rPr>
              <a:t>// Spustenie coroutines na načítanie dát</a:t>
            </a:r>
            <a:endParaRPr sz="3400">
              <a:solidFill>
                <a:schemeClr val="dk1"/>
              </a:solidFill>
            </a:endParaRPr>
          </a:p>
          <a:p>
            <a:pPr indent="0" lvl="0" marL="457200" rtl="0" algn="l">
              <a:lnSpc>
                <a:spcPct val="115000"/>
              </a:lnSpc>
              <a:spcBef>
                <a:spcPts val="1200"/>
              </a:spcBef>
              <a:spcAft>
                <a:spcPts val="0"/>
              </a:spcAft>
              <a:buNone/>
            </a:pPr>
            <a:r>
              <a:rPr lang="en-GB" sz="3400">
                <a:solidFill>
                  <a:schemeClr val="dk1"/>
                </a:solidFill>
              </a:rPr>
              <a:t>        lifecycleScope.launch {</a:t>
            </a:r>
            <a:endParaRPr sz="3400">
              <a:solidFill>
                <a:schemeClr val="dk1"/>
              </a:solidFill>
            </a:endParaRPr>
          </a:p>
          <a:p>
            <a:pPr indent="0" lvl="0" marL="457200" rtl="0" algn="l">
              <a:lnSpc>
                <a:spcPct val="115000"/>
              </a:lnSpc>
              <a:spcBef>
                <a:spcPts val="1200"/>
              </a:spcBef>
              <a:spcAft>
                <a:spcPts val="0"/>
              </a:spcAft>
              <a:buNone/>
            </a:pPr>
            <a:r>
              <a:rPr lang="en-GB" sz="3400">
                <a:solidFill>
                  <a:schemeClr val="dk1"/>
                </a:solidFill>
              </a:rPr>
              <a:t>            val user = userRepository.getUserById(1)</a:t>
            </a:r>
            <a:endParaRPr sz="3400">
              <a:solidFill>
                <a:schemeClr val="dk1"/>
              </a:solidFill>
            </a:endParaRPr>
          </a:p>
          <a:p>
            <a:pPr indent="0" lvl="0" marL="457200" rtl="0" algn="l">
              <a:lnSpc>
                <a:spcPct val="115000"/>
              </a:lnSpc>
              <a:spcBef>
                <a:spcPts val="1200"/>
              </a:spcBef>
              <a:spcAft>
                <a:spcPts val="0"/>
              </a:spcAft>
              <a:buNone/>
            </a:pPr>
            <a:r>
              <a:rPr lang="en-GB" sz="3400">
                <a:solidFill>
                  <a:schemeClr val="dk1"/>
                </a:solidFill>
              </a:rPr>
              <a:t>            // Aktualizujte UI s načítanými dátami</a:t>
            </a:r>
            <a:endParaRPr sz="3400">
              <a:solidFill>
                <a:schemeClr val="dk1"/>
              </a:solidFill>
            </a:endParaRPr>
          </a:p>
          <a:p>
            <a:pPr indent="0" lvl="0" marL="457200" rtl="0" algn="l">
              <a:lnSpc>
                <a:spcPct val="115000"/>
              </a:lnSpc>
              <a:spcBef>
                <a:spcPts val="1200"/>
              </a:spcBef>
              <a:spcAft>
                <a:spcPts val="0"/>
              </a:spcAft>
              <a:buNone/>
            </a:pPr>
            <a:r>
              <a:rPr lang="en-GB" sz="3400">
                <a:solidFill>
                  <a:schemeClr val="dk1"/>
                </a:solidFill>
              </a:rPr>
              <a:t>        }</a:t>
            </a:r>
            <a:endParaRPr sz="3400">
              <a:solidFill>
                <a:schemeClr val="dk1"/>
              </a:solidFill>
            </a:endParaRPr>
          </a:p>
          <a:p>
            <a:pPr indent="0" lvl="0" marL="457200" rtl="0" algn="l">
              <a:lnSpc>
                <a:spcPct val="115000"/>
              </a:lnSpc>
              <a:spcBef>
                <a:spcPts val="1200"/>
              </a:spcBef>
              <a:spcAft>
                <a:spcPts val="1200"/>
              </a:spcAft>
              <a:buNone/>
            </a:pPr>
            <a:r>
              <a:t/>
            </a:r>
            <a:endParaRPr sz="3400">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g2c2f7d43818_0_230"/>
          <p:cNvSpPr/>
          <p:nvPr/>
        </p:nvSpPr>
        <p:spPr>
          <a:xfrm>
            <a:off x="-12960" y="0"/>
            <a:ext cx="12192120" cy="6858000"/>
          </a:xfrm>
          <a:custGeom>
            <a:rect b="b" l="l" r="r" t="t"/>
            <a:pathLst>
              <a:path extrusionOk="0" h="21600" w="21600">
                <a:moveTo>
                  <a:pt x="0" y="0"/>
                </a:moveTo>
                <a:lnTo>
                  <a:pt x="21600" y="0"/>
                </a:lnTo>
                <a:lnTo>
                  <a:pt x="21600" y="21600"/>
                </a:lnTo>
                <a:lnTo>
                  <a:pt x="0" y="21600"/>
                </a:lnTo>
                <a:close/>
              </a:path>
            </a:pathLst>
          </a:custGeom>
          <a:solidFill>
            <a:srgbClr val="FFFFFF"/>
          </a:solid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FFFFFF"/>
                </a:solidFill>
                <a:latin typeface="Calibri"/>
                <a:ea typeface="Calibri"/>
                <a:cs typeface="Calibri"/>
                <a:sym typeface="Calibri"/>
              </a:rPr>
              <a:t>História a vývoj Androius</a:t>
            </a:r>
            <a:endParaRPr b="0" i="0" sz="1800" u="none" cap="none" strike="noStrike">
              <a:solidFill>
                <a:srgbClr val="000000"/>
              </a:solidFill>
              <a:latin typeface="Arial"/>
              <a:ea typeface="Arial"/>
              <a:cs typeface="Arial"/>
              <a:sym typeface="Arial"/>
            </a:endParaRPr>
          </a:p>
        </p:txBody>
      </p:sp>
      <p:pic>
        <p:nvPicPr>
          <p:cNvPr id="437" name="Google Shape;437;g2c2f7d43818_0_230"/>
          <p:cNvPicPr preferRelativeResize="0"/>
          <p:nvPr/>
        </p:nvPicPr>
        <p:blipFill rotWithShape="1">
          <a:blip r:embed="rId3">
            <a:alphaModFix amt="30000"/>
          </a:blip>
          <a:srcRect b="0" l="0" r="0" t="5829"/>
          <a:stretch/>
        </p:blipFill>
        <p:spPr>
          <a:xfrm>
            <a:off x="0" y="10"/>
            <a:ext cx="12192000" cy="6857989"/>
          </a:xfrm>
          <a:prstGeom prst="rect">
            <a:avLst/>
          </a:prstGeom>
          <a:noFill/>
          <a:ln>
            <a:noFill/>
          </a:ln>
        </p:spPr>
      </p:pic>
      <p:sp>
        <p:nvSpPr>
          <p:cNvPr id="438" name="Google Shape;438;g2c2f7d43818_0_230"/>
          <p:cNvSpPr/>
          <p:nvPr/>
        </p:nvSpPr>
        <p:spPr>
          <a:xfrm flipH="1" rot="-5400000">
            <a:off x="5235291" y="-5235290"/>
            <a:ext cx="1719738" cy="12192120"/>
          </a:xfrm>
          <a:custGeom>
            <a:rect b="b" l="l" r="r" t="t"/>
            <a:pathLst>
              <a:path extrusionOk="0" h="21600" w="21600">
                <a:moveTo>
                  <a:pt x="0" y="0"/>
                </a:moveTo>
                <a:lnTo>
                  <a:pt x="21600" y="0"/>
                </a:lnTo>
                <a:lnTo>
                  <a:pt x="21600" y="21600"/>
                </a:lnTo>
                <a:lnTo>
                  <a:pt x="0" y="21600"/>
                </a:lnTo>
                <a:close/>
              </a:path>
            </a:pathLst>
          </a:custGeom>
          <a:solidFill>
            <a:srgbClr val="3DDC8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g2c2f7d43818_0_230"/>
          <p:cNvSpPr txBox="1"/>
          <p:nvPr/>
        </p:nvSpPr>
        <p:spPr>
          <a:xfrm>
            <a:off x="647280" y="296820"/>
            <a:ext cx="9718200" cy="15765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800"/>
              <a:buFont typeface="Arial"/>
              <a:buNone/>
            </a:pPr>
            <a:r>
              <a:rPr b="1" lang="en-GB" sz="4800">
                <a:solidFill>
                  <a:srgbClr val="0E522D"/>
                </a:solidFill>
              </a:rPr>
              <a:t>Room použitie - suspend</a:t>
            </a:r>
            <a:endParaRPr b="0" i="0" sz="4800" u="none" cap="none" strike="noStrike">
              <a:solidFill>
                <a:srgbClr val="0E522D"/>
              </a:solidFill>
              <a:latin typeface="Arial"/>
              <a:ea typeface="Arial"/>
              <a:cs typeface="Arial"/>
              <a:sym typeface="Arial"/>
            </a:endParaRPr>
          </a:p>
        </p:txBody>
      </p:sp>
      <p:sp>
        <p:nvSpPr>
          <p:cNvPr id="440" name="Google Shape;440;g2c2f7d43818_0_230"/>
          <p:cNvSpPr txBox="1"/>
          <p:nvPr/>
        </p:nvSpPr>
        <p:spPr>
          <a:xfrm>
            <a:off x="200525" y="1873325"/>
            <a:ext cx="11682000" cy="4729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GB" sz="3500">
                <a:solidFill>
                  <a:schemeClr val="dk1"/>
                </a:solidFill>
              </a:rPr>
              <a:t>Pridajte si InsertUser sami</a:t>
            </a:r>
            <a:br>
              <a:rPr lang="en-GB" sz="3500">
                <a:solidFill>
                  <a:schemeClr val="dk1"/>
                </a:solidFill>
              </a:rPr>
            </a:br>
            <a:endParaRPr sz="3500">
              <a:solidFill>
                <a:schemeClr val="dk1"/>
              </a:solidFill>
            </a:endParaRPr>
          </a:p>
          <a:p>
            <a:pPr indent="0" lvl="0" marL="0" rtl="0" algn="l">
              <a:lnSpc>
                <a:spcPct val="115000"/>
              </a:lnSpc>
              <a:spcBef>
                <a:spcPts val="1200"/>
              </a:spcBef>
              <a:spcAft>
                <a:spcPts val="0"/>
              </a:spcAft>
              <a:buNone/>
            </a:pPr>
            <a:r>
              <a:rPr lang="en-GB" sz="3500">
                <a:solidFill>
                  <a:schemeClr val="dk1"/>
                </a:solidFill>
              </a:rPr>
              <a:t>val newUser = User(name = "John Doe", age = 30)</a:t>
            </a:r>
            <a:endParaRPr sz="3500">
              <a:solidFill>
                <a:schemeClr val="dk1"/>
              </a:solidFill>
            </a:endParaRPr>
          </a:p>
          <a:p>
            <a:pPr indent="0" lvl="0" marL="0" rtl="0" algn="l">
              <a:lnSpc>
                <a:spcPct val="115000"/>
              </a:lnSpc>
              <a:spcBef>
                <a:spcPts val="1200"/>
              </a:spcBef>
              <a:spcAft>
                <a:spcPts val="0"/>
              </a:spcAft>
              <a:buNone/>
            </a:pPr>
            <a:r>
              <a:rPr lang="en-GB" sz="3500">
                <a:solidFill>
                  <a:schemeClr val="dk1"/>
                </a:solidFill>
              </a:rPr>
              <a:t>        lifecycleScope.launch {</a:t>
            </a:r>
            <a:endParaRPr sz="3500">
              <a:solidFill>
                <a:schemeClr val="dk1"/>
              </a:solidFill>
            </a:endParaRPr>
          </a:p>
          <a:p>
            <a:pPr indent="0" lvl="0" marL="0" rtl="0" algn="l">
              <a:lnSpc>
                <a:spcPct val="115000"/>
              </a:lnSpc>
              <a:spcBef>
                <a:spcPts val="1200"/>
              </a:spcBef>
              <a:spcAft>
                <a:spcPts val="0"/>
              </a:spcAft>
              <a:buNone/>
            </a:pPr>
            <a:r>
              <a:rPr lang="en-GB" sz="3500">
                <a:solidFill>
                  <a:schemeClr val="dk1"/>
                </a:solidFill>
              </a:rPr>
              <a:t>            db.userDao().insertUser(newUser)</a:t>
            </a:r>
            <a:endParaRPr sz="3500">
              <a:solidFill>
                <a:schemeClr val="dk1"/>
              </a:solidFill>
            </a:endParaRPr>
          </a:p>
          <a:p>
            <a:pPr indent="0" lvl="0" marL="0" rtl="0" algn="l">
              <a:lnSpc>
                <a:spcPct val="115000"/>
              </a:lnSpc>
              <a:spcBef>
                <a:spcPts val="1200"/>
              </a:spcBef>
              <a:spcAft>
                <a:spcPts val="0"/>
              </a:spcAft>
              <a:buNone/>
            </a:pPr>
            <a:r>
              <a:rPr lang="en-GB" sz="3500">
                <a:solidFill>
                  <a:schemeClr val="dk1"/>
                </a:solidFill>
              </a:rPr>
              <a:t>        }</a:t>
            </a:r>
            <a:endParaRPr sz="3500">
              <a:solidFill>
                <a:schemeClr val="dk1"/>
              </a:solidFill>
            </a:endParaRPr>
          </a:p>
          <a:p>
            <a:pPr indent="0" lvl="0" marL="0" rtl="0" algn="l">
              <a:lnSpc>
                <a:spcPct val="115000"/>
              </a:lnSpc>
              <a:spcBef>
                <a:spcPts val="1200"/>
              </a:spcBef>
              <a:spcAft>
                <a:spcPts val="1200"/>
              </a:spcAft>
              <a:buNone/>
            </a:pPr>
            <a:r>
              <a:t/>
            </a:r>
            <a:endParaRPr sz="35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63" name="Shape 163"/>
        <p:cNvGrpSpPr/>
        <p:nvPr/>
      </p:nvGrpSpPr>
      <p:grpSpPr>
        <a:xfrm>
          <a:off x="0" y="0"/>
          <a:ext cx="0" cy="0"/>
          <a:chOff x="0" y="0"/>
          <a:chExt cx="0" cy="0"/>
        </a:xfrm>
      </p:grpSpPr>
      <p:sp>
        <p:nvSpPr>
          <p:cNvPr id="164" name="Google Shape;164;p3"/>
          <p:cNvSpPr/>
          <p:nvPr/>
        </p:nvSpPr>
        <p:spPr>
          <a:xfrm>
            <a:off x="-12960" y="0"/>
            <a:ext cx="12192120" cy="6858000"/>
          </a:xfrm>
          <a:custGeom>
            <a:rect b="b" l="l" r="r" t="t"/>
            <a:pathLst>
              <a:path extrusionOk="0" h="21600" w="21600">
                <a:moveTo>
                  <a:pt x="0" y="0"/>
                </a:moveTo>
                <a:lnTo>
                  <a:pt x="21600" y="0"/>
                </a:lnTo>
                <a:lnTo>
                  <a:pt x="21600" y="21600"/>
                </a:lnTo>
                <a:lnTo>
                  <a:pt x="0" y="21600"/>
                </a:lnTo>
                <a:close/>
              </a:path>
            </a:pathLst>
          </a:custGeom>
          <a:solidFill>
            <a:srgbClr val="FFFFFF"/>
          </a:solid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FFFFFF"/>
                </a:solidFill>
                <a:latin typeface="Calibri"/>
                <a:ea typeface="Calibri"/>
                <a:cs typeface="Calibri"/>
                <a:sym typeface="Calibri"/>
              </a:rPr>
              <a:t>História a vývoj Androidus</a:t>
            </a:r>
            <a:endParaRPr b="0" i="0" sz="1800" u="none" cap="none" strike="noStrike">
              <a:solidFill>
                <a:srgbClr val="000000"/>
              </a:solidFill>
              <a:latin typeface="Arial"/>
              <a:ea typeface="Arial"/>
              <a:cs typeface="Arial"/>
              <a:sym typeface="Arial"/>
            </a:endParaRPr>
          </a:p>
        </p:txBody>
      </p:sp>
      <p:pic>
        <p:nvPicPr>
          <p:cNvPr id="165" name="Google Shape;165;p3"/>
          <p:cNvPicPr preferRelativeResize="0"/>
          <p:nvPr/>
        </p:nvPicPr>
        <p:blipFill rotWithShape="1">
          <a:blip r:embed="rId3">
            <a:alphaModFix amt="30000"/>
          </a:blip>
          <a:srcRect b="0" l="0" r="-1" t="5833"/>
          <a:stretch/>
        </p:blipFill>
        <p:spPr>
          <a:xfrm>
            <a:off x="-65675" y="3"/>
            <a:ext cx="12192000" cy="6857989"/>
          </a:xfrm>
          <a:prstGeom prst="rect">
            <a:avLst/>
          </a:prstGeom>
          <a:noFill/>
          <a:ln>
            <a:noFill/>
          </a:ln>
        </p:spPr>
      </p:pic>
      <p:grpSp>
        <p:nvGrpSpPr>
          <p:cNvPr id="166" name="Google Shape;166;p3"/>
          <p:cNvGrpSpPr/>
          <p:nvPr/>
        </p:nvGrpSpPr>
        <p:grpSpPr>
          <a:xfrm>
            <a:off x="833499" y="3460300"/>
            <a:ext cx="5017352" cy="2281672"/>
            <a:chOff x="178552" y="3127320"/>
            <a:chExt cx="5017352" cy="2281672"/>
          </a:xfrm>
        </p:grpSpPr>
        <p:sp>
          <p:nvSpPr>
            <p:cNvPr id="167" name="Google Shape;167;p3"/>
            <p:cNvSpPr/>
            <p:nvPr/>
          </p:nvSpPr>
          <p:spPr>
            <a:xfrm>
              <a:off x="178552" y="3127320"/>
              <a:ext cx="5017351" cy="604422"/>
            </a:xfrm>
            <a:custGeom>
              <a:rect b="b" l="l" r="r" t="t"/>
              <a:pathLst>
                <a:path extrusionOk="0" h="1007370" w="8397240">
                  <a:moveTo>
                    <a:pt x="0" y="167898"/>
                  </a:moveTo>
                  <a:cubicBezTo>
                    <a:pt x="0" y="75170"/>
                    <a:pt x="75170" y="0"/>
                    <a:pt x="167898" y="0"/>
                  </a:cubicBezTo>
                  <a:lnTo>
                    <a:pt x="8229342" y="0"/>
                  </a:lnTo>
                  <a:cubicBezTo>
                    <a:pt x="8322070" y="0"/>
                    <a:pt x="8397240" y="75170"/>
                    <a:pt x="8397240" y="167898"/>
                  </a:cubicBezTo>
                  <a:lnTo>
                    <a:pt x="8397240" y="839472"/>
                  </a:lnTo>
                  <a:cubicBezTo>
                    <a:pt x="8397240" y="932200"/>
                    <a:pt x="8322070" y="1007370"/>
                    <a:pt x="8229342" y="1007370"/>
                  </a:cubicBezTo>
                  <a:lnTo>
                    <a:pt x="167898" y="1007370"/>
                  </a:lnTo>
                  <a:cubicBezTo>
                    <a:pt x="75170" y="1007370"/>
                    <a:pt x="0" y="932200"/>
                    <a:pt x="0" y="839472"/>
                  </a:cubicBezTo>
                  <a:lnTo>
                    <a:pt x="0" y="167898"/>
                  </a:lnTo>
                  <a:close/>
                </a:path>
              </a:pathLst>
            </a:custGeom>
            <a:solidFill>
              <a:srgbClr val="80E8AF"/>
            </a:solidFill>
            <a:ln>
              <a:noFill/>
            </a:ln>
          </p:spPr>
          <p:txBody>
            <a:bodyPr anchorCtr="0" anchor="ctr" bIns="209150" lIns="209150" spcFirstLastPara="1" rIns="209150" wrap="square" tIns="209150">
              <a:noAutofit/>
            </a:bodyPr>
            <a:lstStyle/>
            <a:p>
              <a:pPr indent="0" lvl="0" marL="0" marR="0" rtl="0" algn="l">
                <a:lnSpc>
                  <a:spcPct val="90000"/>
                </a:lnSpc>
                <a:spcBef>
                  <a:spcPts val="0"/>
                </a:spcBef>
                <a:spcAft>
                  <a:spcPts val="0"/>
                </a:spcAft>
                <a:buClr>
                  <a:srgbClr val="000000"/>
                </a:buClr>
                <a:buSzPts val="3200"/>
                <a:buFont typeface="Arial"/>
                <a:buNone/>
              </a:pPr>
              <a:r>
                <a:rPr lang="en-GB" sz="3200">
                  <a:solidFill>
                    <a:srgbClr val="115F34"/>
                  </a:solidFill>
                </a:rPr>
                <a:t>Context</a:t>
              </a:r>
              <a:endParaRPr b="0" i="0" sz="3200" u="none" cap="none" strike="noStrike">
                <a:solidFill>
                  <a:srgbClr val="115F34"/>
                </a:solidFill>
                <a:latin typeface="Arial"/>
                <a:ea typeface="Arial"/>
                <a:cs typeface="Arial"/>
                <a:sym typeface="Arial"/>
              </a:endParaRPr>
            </a:p>
          </p:txBody>
        </p:sp>
        <p:sp>
          <p:nvSpPr>
            <p:cNvPr id="168" name="Google Shape;168;p3"/>
            <p:cNvSpPr/>
            <p:nvPr/>
          </p:nvSpPr>
          <p:spPr>
            <a:xfrm>
              <a:off x="178553" y="3966120"/>
              <a:ext cx="5017351" cy="604422"/>
            </a:xfrm>
            <a:custGeom>
              <a:rect b="b" l="l" r="r" t="t"/>
              <a:pathLst>
                <a:path extrusionOk="0" h="1007370" w="8397240">
                  <a:moveTo>
                    <a:pt x="0" y="167898"/>
                  </a:moveTo>
                  <a:cubicBezTo>
                    <a:pt x="0" y="75170"/>
                    <a:pt x="75170" y="0"/>
                    <a:pt x="167898" y="0"/>
                  </a:cubicBezTo>
                  <a:lnTo>
                    <a:pt x="8229342" y="0"/>
                  </a:lnTo>
                  <a:cubicBezTo>
                    <a:pt x="8322070" y="0"/>
                    <a:pt x="8397240" y="75170"/>
                    <a:pt x="8397240" y="167898"/>
                  </a:cubicBezTo>
                  <a:lnTo>
                    <a:pt x="8397240" y="839472"/>
                  </a:lnTo>
                  <a:cubicBezTo>
                    <a:pt x="8397240" y="932200"/>
                    <a:pt x="8322070" y="1007370"/>
                    <a:pt x="8229342" y="1007370"/>
                  </a:cubicBezTo>
                  <a:lnTo>
                    <a:pt x="167898" y="1007370"/>
                  </a:lnTo>
                  <a:cubicBezTo>
                    <a:pt x="75170" y="1007370"/>
                    <a:pt x="0" y="932200"/>
                    <a:pt x="0" y="839472"/>
                  </a:cubicBezTo>
                  <a:lnTo>
                    <a:pt x="0" y="167898"/>
                  </a:lnTo>
                  <a:close/>
                </a:path>
              </a:pathLst>
            </a:custGeom>
            <a:solidFill>
              <a:srgbClr val="80E8AF"/>
            </a:solidFill>
            <a:ln>
              <a:noFill/>
            </a:ln>
          </p:spPr>
          <p:txBody>
            <a:bodyPr anchorCtr="0" anchor="ctr" bIns="209150" lIns="209150" spcFirstLastPara="1" rIns="209150" wrap="square" tIns="209150">
              <a:noAutofit/>
            </a:bodyPr>
            <a:lstStyle/>
            <a:p>
              <a:pPr indent="0" lvl="0" marL="0" marR="0" rtl="0" algn="l">
                <a:lnSpc>
                  <a:spcPct val="90000"/>
                </a:lnSpc>
                <a:spcBef>
                  <a:spcPts val="0"/>
                </a:spcBef>
                <a:spcAft>
                  <a:spcPts val="0"/>
                </a:spcAft>
                <a:buClr>
                  <a:srgbClr val="000000"/>
                </a:buClr>
                <a:buSzPts val="3200"/>
                <a:buFont typeface="Arial"/>
                <a:buNone/>
              </a:pPr>
              <a:r>
                <a:rPr b="0" i="0" lang="en-GB" sz="3200" u="none" cap="none" strike="noStrike">
                  <a:solidFill>
                    <a:srgbClr val="115F34"/>
                  </a:solidFill>
                  <a:latin typeface="Arial"/>
                  <a:ea typeface="Arial"/>
                  <a:cs typeface="Arial"/>
                  <a:sym typeface="Arial"/>
                </a:rPr>
                <a:t>ViewModel</a:t>
              </a:r>
              <a:endParaRPr b="0" i="0" sz="3200" u="none" cap="none" strike="noStrike">
                <a:solidFill>
                  <a:srgbClr val="115F34"/>
                </a:solidFill>
                <a:latin typeface="Arial"/>
                <a:ea typeface="Arial"/>
                <a:cs typeface="Arial"/>
                <a:sym typeface="Arial"/>
              </a:endParaRPr>
            </a:p>
          </p:txBody>
        </p:sp>
        <p:sp>
          <p:nvSpPr>
            <p:cNvPr id="169" name="Google Shape;169;p3"/>
            <p:cNvSpPr/>
            <p:nvPr/>
          </p:nvSpPr>
          <p:spPr>
            <a:xfrm>
              <a:off x="178552" y="4804570"/>
              <a:ext cx="5017351" cy="604422"/>
            </a:xfrm>
            <a:custGeom>
              <a:rect b="b" l="l" r="r" t="t"/>
              <a:pathLst>
                <a:path extrusionOk="0" h="1007370" w="8397240">
                  <a:moveTo>
                    <a:pt x="0" y="167898"/>
                  </a:moveTo>
                  <a:cubicBezTo>
                    <a:pt x="0" y="75170"/>
                    <a:pt x="75170" y="0"/>
                    <a:pt x="167898" y="0"/>
                  </a:cubicBezTo>
                  <a:lnTo>
                    <a:pt x="8229342" y="0"/>
                  </a:lnTo>
                  <a:cubicBezTo>
                    <a:pt x="8322070" y="0"/>
                    <a:pt x="8397240" y="75170"/>
                    <a:pt x="8397240" y="167898"/>
                  </a:cubicBezTo>
                  <a:lnTo>
                    <a:pt x="8397240" y="839472"/>
                  </a:lnTo>
                  <a:cubicBezTo>
                    <a:pt x="8397240" y="932200"/>
                    <a:pt x="8322070" y="1007370"/>
                    <a:pt x="8229342" y="1007370"/>
                  </a:cubicBezTo>
                  <a:lnTo>
                    <a:pt x="167898" y="1007370"/>
                  </a:lnTo>
                  <a:cubicBezTo>
                    <a:pt x="75170" y="1007370"/>
                    <a:pt x="0" y="932200"/>
                    <a:pt x="0" y="839472"/>
                  </a:cubicBezTo>
                  <a:lnTo>
                    <a:pt x="0" y="167898"/>
                  </a:lnTo>
                  <a:close/>
                </a:path>
              </a:pathLst>
            </a:custGeom>
            <a:solidFill>
              <a:srgbClr val="80E8AF"/>
            </a:solidFill>
            <a:ln>
              <a:noFill/>
            </a:ln>
          </p:spPr>
          <p:txBody>
            <a:bodyPr anchorCtr="0" anchor="ctr" bIns="209150" lIns="209150" spcFirstLastPara="1" rIns="209150" wrap="square" tIns="209150">
              <a:noAutofit/>
            </a:bodyPr>
            <a:lstStyle/>
            <a:p>
              <a:pPr indent="0" lvl="0" marL="0" marR="0" rtl="0" algn="l">
                <a:lnSpc>
                  <a:spcPct val="90000"/>
                </a:lnSpc>
                <a:spcBef>
                  <a:spcPts val="0"/>
                </a:spcBef>
                <a:spcAft>
                  <a:spcPts val="0"/>
                </a:spcAft>
                <a:buClr>
                  <a:srgbClr val="000000"/>
                </a:buClr>
                <a:buSzPts val="3200"/>
                <a:buFont typeface="Arial"/>
                <a:buNone/>
              </a:pPr>
              <a:r>
                <a:rPr b="0" i="0" lang="en-GB" sz="3200" u="none" cap="none" strike="noStrike">
                  <a:solidFill>
                    <a:srgbClr val="115F34"/>
                  </a:solidFill>
                  <a:latin typeface="Arial"/>
                  <a:ea typeface="Arial"/>
                  <a:cs typeface="Arial"/>
                  <a:sym typeface="Arial"/>
                </a:rPr>
                <a:t>Otazky na pohovor</a:t>
              </a:r>
              <a:endParaRPr b="0" i="0" sz="3200" u="none" cap="none" strike="noStrike">
                <a:solidFill>
                  <a:srgbClr val="115F34"/>
                </a:solidFill>
                <a:latin typeface="Arial"/>
                <a:ea typeface="Arial"/>
                <a:cs typeface="Arial"/>
                <a:sym typeface="Arial"/>
              </a:endParaRPr>
            </a:p>
          </p:txBody>
        </p:sp>
      </p:grpSp>
      <p:sp>
        <p:nvSpPr>
          <p:cNvPr id="170" name="Google Shape;170;p3"/>
          <p:cNvSpPr/>
          <p:nvPr/>
        </p:nvSpPr>
        <p:spPr>
          <a:xfrm flipH="1" rot="-5400000">
            <a:off x="5235287" y="-5235287"/>
            <a:ext cx="1719745" cy="12192120"/>
          </a:xfrm>
          <a:custGeom>
            <a:rect b="b" l="l" r="r" t="t"/>
            <a:pathLst>
              <a:path extrusionOk="0" h="21600" w="21600">
                <a:moveTo>
                  <a:pt x="0" y="0"/>
                </a:moveTo>
                <a:lnTo>
                  <a:pt x="21600" y="0"/>
                </a:lnTo>
                <a:lnTo>
                  <a:pt x="21600" y="21600"/>
                </a:lnTo>
                <a:lnTo>
                  <a:pt x="0" y="21600"/>
                </a:lnTo>
                <a:close/>
              </a:path>
            </a:pathLst>
          </a:custGeom>
          <a:solidFill>
            <a:srgbClr val="3DDC8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3"/>
          <p:cNvSpPr txBox="1"/>
          <p:nvPr/>
        </p:nvSpPr>
        <p:spPr>
          <a:xfrm>
            <a:off x="647280" y="296820"/>
            <a:ext cx="9718200" cy="157644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800"/>
              <a:buFont typeface="Arial"/>
              <a:buNone/>
            </a:pPr>
            <a:r>
              <a:rPr b="1" i="0" lang="en-GB" sz="4800" u="none" cap="none" strike="noStrike">
                <a:solidFill>
                  <a:srgbClr val="0E522D"/>
                </a:solidFill>
                <a:latin typeface="Arial"/>
                <a:ea typeface="Arial"/>
                <a:cs typeface="Arial"/>
                <a:sym typeface="Arial"/>
              </a:rPr>
              <a:t>Plany prednášky</a:t>
            </a:r>
            <a:endParaRPr b="0" i="0" sz="4800" u="none" cap="none" strike="noStrike">
              <a:solidFill>
                <a:srgbClr val="0E522D"/>
              </a:solidFill>
              <a:latin typeface="Arial"/>
              <a:ea typeface="Arial"/>
              <a:cs typeface="Arial"/>
              <a:sym typeface="Arial"/>
            </a:endParaRPr>
          </a:p>
        </p:txBody>
      </p:sp>
      <p:sp>
        <p:nvSpPr>
          <p:cNvPr id="172" name="Google Shape;172;p3"/>
          <p:cNvSpPr/>
          <p:nvPr/>
        </p:nvSpPr>
        <p:spPr>
          <a:xfrm>
            <a:off x="833499" y="2693050"/>
            <a:ext cx="5017351" cy="604422"/>
          </a:xfrm>
          <a:custGeom>
            <a:rect b="b" l="l" r="r" t="t"/>
            <a:pathLst>
              <a:path extrusionOk="0" h="1007370" w="8397240">
                <a:moveTo>
                  <a:pt x="0" y="167898"/>
                </a:moveTo>
                <a:cubicBezTo>
                  <a:pt x="0" y="75170"/>
                  <a:pt x="75170" y="0"/>
                  <a:pt x="167898" y="0"/>
                </a:cubicBezTo>
                <a:lnTo>
                  <a:pt x="8229342" y="0"/>
                </a:lnTo>
                <a:cubicBezTo>
                  <a:pt x="8322070" y="0"/>
                  <a:pt x="8397240" y="75170"/>
                  <a:pt x="8397240" y="167898"/>
                </a:cubicBezTo>
                <a:lnTo>
                  <a:pt x="8397240" y="839472"/>
                </a:lnTo>
                <a:cubicBezTo>
                  <a:pt x="8397240" y="932200"/>
                  <a:pt x="8322070" y="1007370"/>
                  <a:pt x="8229342" y="1007370"/>
                </a:cubicBezTo>
                <a:lnTo>
                  <a:pt x="167898" y="1007370"/>
                </a:lnTo>
                <a:cubicBezTo>
                  <a:pt x="75170" y="1007370"/>
                  <a:pt x="0" y="932200"/>
                  <a:pt x="0" y="839472"/>
                </a:cubicBezTo>
                <a:lnTo>
                  <a:pt x="0" y="167898"/>
                </a:lnTo>
                <a:close/>
              </a:path>
            </a:pathLst>
          </a:custGeom>
          <a:solidFill>
            <a:srgbClr val="80E8AF"/>
          </a:solidFill>
          <a:ln>
            <a:noFill/>
          </a:ln>
        </p:spPr>
        <p:txBody>
          <a:bodyPr anchorCtr="0" anchor="ctr" bIns="209150" lIns="209150" spcFirstLastPara="1" rIns="209150" wrap="square" tIns="209150">
            <a:noAutofit/>
          </a:bodyPr>
          <a:lstStyle/>
          <a:p>
            <a:pPr indent="0" lvl="0" marL="0" marR="0" rtl="0" algn="l">
              <a:lnSpc>
                <a:spcPct val="90000"/>
              </a:lnSpc>
              <a:spcBef>
                <a:spcPts val="0"/>
              </a:spcBef>
              <a:spcAft>
                <a:spcPts val="0"/>
              </a:spcAft>
              <a:buClr>
                <a:schemeClr val="dk1"/>
              </a:buClr>
              <a:buSzPts val="3200"/>
              <a:buFont typeface="Arial"/>
              <a:buNone/>
            </a:pPr>
            <a:r>
              <a:rPr b="0" i="0" lang="en-GB" sz="3200" u="none" cap="none" strike="noStrike">
                <a:solidFill>
                  <a:srgbClr val="115F34"/>
                </a:solidFill>
                <a:latin typeface="Arial"/>
                <a:ea typeface="Arial"/>
                <a:cs typeface="Arial"/>
                <a:sym typeface="Arial"/>
              </a:rPr>
              <a:t>Lifecycle - </a:t>
            </a:r>
            <a:r>
              <a:rPr lang="en-GB" sz="3200">
                <a:solidFill>
                  <a:srgbClr val="115F34"/>
                </a:solidFill>
              </a:rPr>
              <a:t>Aplikácie</a:t>
            </a:r>
            <a:endParaRPr b="0" i="0" sz="3200" u="none" cap="none" strike="noStrike">
              <a:solidFill>
                <a:srgbClr val="115F34"/>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g2c2f7d43818_0_240"/>
          <p:cNvSpPr/>
          <p:nvPr/>
        </p:nvSpPr>
        <p:spPr>
          <a:xfrm>
            <a:off x="-12960" y="0"/>
            <a:ext cx="12192120" cy="6858000"/>
          </a:xfrm>
          <a:custGeom>
            <a:rect b="b" l="l" r="r" t="t"/>
            <a:pathLst>
              <a:path extrusionOk="0" h="21600" w="21600">
                <a:moveTo>
                  <a:pt x="0" y="0"/>
                </a:moveTo>
                <a:lnTo>
                  <a:pt x="21600" y="0"/>
                </a:lnTo>
                <a:lnTo>
                  <a:pt x="21600" y="21600"/>
                </a:lnTo>
                <a:lnTo>
                  <a:pt x="0" y="21600"/>
                </a:lnTo>
                <a:close/>
              </a:path>
            </a:pathLst>
          </a:custGeom>
          <a:solidFill>
            <a:srgbClr val="FFFFFF"/>
          </a:solid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FFFFFF"/>
                </a:solidFill>
                <a:latin typeface="Calibri"/>
                <a:ea typeface="Calibri"/>
                <a:cs typeface="Calibri"/>
                <a:sym typeface="Calibri"/>
              </a:rPr>
              <a:t>História a vývoj Androius</a:t>
            </a:r>
            <a:endParaRPr b="0" i="0" sz="1800" u="none" cap="none" strike="noStrike">
              <a:solidFill>
                <a:srgbClr val="000000"/>
              </a:solidFill>
              <a:latin typeface="Arial"/>
              <a:ea typeface="Arial"/>
              <a:cs typeface="Arial"/>
              <a:sym typeface="Arial"/>
            </a:endParaRPr>
          </a:p>
        </p:txBody>
      </p:sp>
      <p:pic>
        <p:nvPicPr>
          <p:cNvPr id="447" name="Google Shape;447;g2c2f7d43818_0_240"/>
          <p:cNvPicPr preferRelativeResize="0"/>
          <p:nvPr/>
        </p:nvPicPr>
        <p:blipFill rotWithShape="1">
          <a:blip r:embed="rId3">
            <a:alphaModFix amt="30000"/>
          </a:blip>
          <a:srcRect b="0" l="0" r="0" t="5829"/>
          <a:stretch/>
        </p:blipFill>
        <p:spPr>
          <a:xfrm>
            <a:off x="0" y="10"/>
            <a:ext cx="12192000" cy="6857989"/>
          </a:xfrm>
          <a:prstGeom prst="rect">
            <a:avLst/>
          </a:prstGeom>
          <a:noFill/>
          <a:ln>
            <a:noFill/>
          </a:ln>
        </p:spPr>
      </p:pic>
      <p:sp>
        <p:nvSpPr>
          <p:cNvPr id="448" name="Google Shape;448;g2c2f7d43818_0_240"/>
          <p:cNvSpPr/>
          <p:nvPr/>
        </p:nvSpPr>
        <p:spPr>
          <a:xfrm flipH="1" rot="-5400000">
            <a:off x="5235291" y="-5235290"/>
            <a:ext cx="1719738" cy="12192120"/>
          </a:xfrm>
          <a:custGeom>
            <a:rect b="b" l="l" r="r" t="t"/>
            <a:pathLst>
              <a:path extrusionOk="0" h="21600" w="21600">
                <a:moveTo>
                  <a:pt x="0" y="0"/>
                </a:moveTo>
                <a:lnTo>
                  <a:pt x="21600" y="0"/>
                </a:lnTo>
                <a:lnTo>
                  <a:pt x="21600" y="21600"/>
                </a:lnTo>
                <a:lnTo>
                  <a:pt x="0" y="21600"/>
                </a:lnTo>
                <a:close/>
              </a:path>
            </a:pathLst>
          </a:custGeom>
          <a:solidFill>
            <a:srgbClr val="3DDC8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g2c2f7d43818_0_240"/>
          <p:cNvSpPr txBox="1"/>
          <p:nvPr/>
        </p:nvSpPr>
        <p:spPr>
          <a:xfrm>
            <a:off x="647280" y="296820"/>
            <a:ext cx="9718200" cy="15765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800"/>
              <a:buFont typeface="Arial"/>
              <a:buNone/>
            </a:pPr>
            <a:r>
              <a:rPr b="1" lang="en-GB" sz="4800">
                <a:solidFill>
                  <a:srgbClr val="0E522D"/>
                </a:solidFill>
              </a:rPr>
              <a:t>Dispatchers</a:t>
            </a:r>
            <a:endParaRPr b="0" i="0" sz="4800" u="none" cap="none" strike="noStrike">
              <a:solidFill>
                <a:srgbClr val="0E522D"/>
              </a:solidFill>
              <a:latin typeface="Arial"/>
              <a:ea typeface="Arial"/>
              <a:cs typeface="Arial"/>
              <a:sym typeface="Arial"/>
            </a:endParaRPr>
          </a:p>
        </p:txBody>
      </p:sp>
      <p:sp>
        <p:nvSpPr>
          <p:cNvPr id="450" name="Google Shape;450;g2c2f7d43818_0_240"/>
          <p:cNvSpPr txBox="1"/>
          <p:nvPr/>
        </p:nvSpPr>
        <p:spPr>
          <a:xfrm>
            <a:off x="200525" y="1873325"/>
            <a:ext cx="11682000" cy="4729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GB" sz="3500">
                <a:solidFill>
                  <a:schemeClr val="dk1"/>
                </a:solidFill>
              </a:rPr>
              <a:t>Pridajte si InsertUser sami</a:t>
            </a:r>
            <a:br>
              <a:rPr lang="en-GB" sz="3500">
                <a:solidFill>
                  <a:schemeClr val="dk1"/>
                </a:solidFill>
              </a:rPr>
            </a:br>
            <a:endParaRPr sz="3500">
              <a:solidFill>
                <a:schemeClr val="dk1"/>
              </a:solidFill>
            </a:endParaRPr>
          </a:p>
          <a:p>
            <a:pPr indent="0" lvl="0" marL="0" rtl="0" algn="l">
              <a:lnSpc>
                <a:spcPct val="115000"/>
              </a:lnSpc>
              <a:spcBef>
                <a:spcPts val="1200"/>
              </a:spcBef>
              <a:spcAft>
                <a:spcPts val="0"/>
              </a:spcAft>
              <a:buNone/>
            </a:pPr>
            <a:r>
              <a:rPr lang="en-GB" sz="3500">
                <a:solidFill>
                  <a:schemeClr val="dk1"/>
                </a:solidFill>
              </a:rPr>
              <a:t>val newUser = User(name = "John Doe", age = 30)</a:t>
            </a:r>
            <a:endParaRPr sz="3500">
              <a:solidFill>
                <a:schemeClr val="dk1"/>
              </a:solidFill>
            </a:endParaRPr>
          </a:p>
          <a:p>
            <a:pPr indent="0" lvl="0" marL="0" rtl="0" algn="l">
              <a:lnSpc>
                <a:spcPct val="115000"/>
              </a:lnSpc>
              <a:spcBef>
                <a:spcPts val="1200"/>
              </a:spcBef>
              <a:spcAft>
                <a:spcPts val="0"/>
              </a:spcAft>
              <a:buNone/>
            </a:pPr>
            <a:r>
              <a:rPr lang="en-GB" sz="3500">
                <a:solidFill>
                  <a:schemeClr val="dk1"/>
                </a:solidFill>
              </a:rPr>
              <a:t>        lifecycleScope.launch(</a:t>
            </a:r>
            <a:r>
              <a:rPr b="1" lang="en-GB" sz="3500">
                <a:solidFill>
                  <a:schemeClr val="dk1"/>
                </a:solidFill>
              </a:rPr>
              <a:t>Dispatchers.??</a:t>
            </a:r>
            <a:r>
              <a:rPr lang="en-GB" sz="3500">
                <a:solidFill>
                  <a:schemeClr val="dk1"/>
                </a:solidFill>
              </a:rPr>
              <a:t>) {</a:t>
            </a:r>
            <a:endParaRPr sz="3500">
              <a:solidFill>
                <a:schemeClr val="dk1"/>
              </a:solidFill>
            </a:endParaRPr>
          </a:p>
          <a:p>
            <a:pPr indent="0" lvl="0" marL="0" rtl="0" algn="l">
              <a:lnSpc>
                <a:spcPct val="115000"/>
              </a:lnSpc>
              <a:spcBef>
                <a:spcPts val="1200"/>
              </a:spcBef>
              <a:spcAft>
                <a:spcPts val="0"/>
              </a:spcAft>
              <a:buNone/>
            </a:pPr>
            <a:r>
              <a:rPr lang="en-GB" sz="3500">
                <a:solidFill>
                  <a:schemeClr val="dk1"/>
                </a:solidFill>
              </a:rPr>
              <a:t>            db.userDao().insertUser(newUser)</a:t>
            </a:r>
            <a:endParaRPr sz="3500">
              <a:solidFill>
                <a:schemeClr val="dk1"/>
              </a:solidFill>
            </a:endParaRPr>
          </a:p>
          <a:p>
            <a:pPr indent="0" lvl="0" marL="0" rtl="0" algn="l">
              <a:lnSpc>
                <a:spcPct val="115000"/>
              </a:lnSpc>
              <a:spcBef>
                <a:spcPts val="1200"/>
              </a:spcBef>
              <a:spcAft>
                <a:spcPts val="0"/>
              </a:spcAft>
              <a:buNone/>
            </a:pPr>
            <a:r>
              <a:rPr lang="en-GB" sz="3500">
                <a:solidFill>
                  <a:schemeClr val="dk1"/>
                </a:solidFill>
              </a:rPr>
              <a:t>        }</a:t>
            </a:r>
            <a:endParaRPr sz="3500">
              <a:solidFill>
                <a:schemeClr val="dk1"/>
              </a:solidFill>
            </a:endParaRPr>
          </a:p>
          <a:p>
            <a:pPr indent="0" lvl="0" marL="0" rtl="0" algn="l">
              <a:lnSpc>
                <a:spcPct val="115000"/>
              </a:lnSpc>
              <a:spcBef>
                <a:spcPts val="1200"/>
              </a:spcBef>
              <a:spcAft>
                <a:spcPts val="1200"/>
              </a:spcAft>
              <a:buNone/>
            </a:pPr>
            <a:r>
              <a:t/>
            </a:r>
            <a:endParaRPr sz="3500">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g2c2f7d43818_0_249"/>
          <p:cNvSpPr/>
          <p:nvPr/>
        </p:nvSpPr>
        <p:spPr>
          <a:xfrm>
            <a:off x="-897" y="-88900"/>
            <a:ext cx="12192120" cy="6858000"/>
          </a:xfrm>
          <a:custGeom>
            <a:rect b="b" l="l" r="r" t="t"/>
            <a:pathLst>
              <a:path extrusionOk="0" h="21600" w="21600">
                <a:moveTo>
                  <a:pt x="0" y="0"/>
                </a:moveTo>
                <a:lnTo>
                  <a:pt x="21600" y="0"/>
                </a:lnTo>
                <a:lnTo>
                  <a:pt x="21600" y="21600"/>
                </a:lnTo>
                <a:lnTo>
                  <a:pt x="0" y="21600"/>
                </a:lnTo>
                <a:close/>
              </a:path>
            </a:pathLst>
          </a:custGeom>
          <a:solidFill>
            <a:srgbClr val="FFFFFF"/>
          </a:solid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FFFFFF"/>
                </a:solidFill>
                <a:latin typeface="Calibri"/>
                <a:ea typeface="Calibri"/>
                <a:cs typeface="Calibri"/>
                <a:sym typeface="Calibri"/>
              </a:rPr>
              <a:t>História a vývoj Androius</a:t>
            </a:r>
            <a:endParaRPr b="0" i="0" sz="1800" u="none" cap="none" strike="noStrike">
              <a:solidFill>
                <a:srgbClr val="000000"/>
              </a:solidFill>
              <a:latin typeface="Arial"/>
              <a:ea typeface="Arial"/>
              <a:cs typeface="Arial"/>
              <a:sym typeface="Arial"/>
            </a:endParaRPr>
          </a:p>
        </p:txBody>
      </p:sp>
      <p:pic>
        <p:nvPicPr>
          <p:cNvPr id="457" name="Google Shape;457;g2c2f7d43818_0_249"/>
          <p:cNvPicPr preferRelativeResize="0"/>
          <p:nvPr/>
        </p:nvPicPr>
        <p:blipFill rotWithShape="1">
          <a:blip r:embed="rId3">
            <a:alphaModFix amt="30000"/>
          </a:blip>
          <a:srcRect b="0" l="0" r="0" t="5829"/>
          <a:stretch/>
        </p:blipFill>
        <p:spPr>
          <a:xfrm>
            <a:off x="0" y="10"/>
            <a:ext cx="12192000" cy="6857989"/>
          </a:xfrm>
          <a:prstGeom prst="rect">
            <a:avLst/>
          </a:prstGeom>
          <a:noFill/>
          <a:ln>
            <a:noFill/>
          </a:ln>
        </p:spPr>
      </p:pic>
      <p:sp>
        <p:nvSpPr>
          <p:cNvPr id="458" name="Google Shape;458;g2c2f7d43818_0_249"/>
          <p:cNvSpPr/>
          <p:nvPr/>
        </p:nvSpPr>
        <p:spPr>
          <a:xfrm flipH="1" rot="-5400000">
            <a:off x="5235291" y="-5235290"/>
            <a:ext cx="1719738" cy="12192120"/>
          </a:xfrm>
          <a:custGeom>
            <a:rect b="b" l="l" r="r" t="t"/>
            <a:pathLst>
              <a:path extrusionOk="0" h="21600" w="21600">
                <a:moveTo>
                  <a:pt x="0" y="0"/>
                </a:moveTo>
                <a:lnTo>
                  <a:pt x="21600" y="0"/>
                </a:lnTo>
                <a:lnTo>
                  <a:pt x="21600" y="21600"/>
                </a:lnTo>
                <a:lnTo>
                  <a:pt x="0" y="21600"/>
                </a:lnTo>
                <a:close/>
              </a:path>
            </a:pathLst>
          </a:custGeom>
          <a:solidFill>
            <a:srgbClr val="3DDC8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g2c2f7d43818_0_249"/>
          <p:cNvSpPr txBox="1"/>
          <p:nvPr/>
        </p:nvSpPr>
        <p:spPr>
          <a:xfrm>
            <a:off x="647280" y="296820"/>
            <a:ext cx="9718200" cy="15765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800"/>
              <a:buFont typeface="Arial"/>
              <a:buNone/>
            </a:pPr>
            <a:r>
              <a:rPr b="1" lang="en-GB" sz="4800">
                <a:solidFill>
                  <a:srgbClr val="0E522D"/>
                </a:solidFill>
              </a:rPr>
              <a:t>Dispatchers</a:t>
            </a:r>
            <a:endParaRPr b="0" i="0" sz="4800" u="none" cap="none" strike="noStrike">
              <a:solidFill>
                <a:srgbClr val="0E522D"/>
              </a:solidFill>
              <a:latin typeface="Arial"/>
              <a:ea typeface="Arial"/>
              <a:cs typeface="Arial"/>
              <a:sym typeface="Arial"/>
            </a:endParaRPr>
          </a:p>
        </p:txBody>
      </p:sp>
      <p:sp>
        <p:nvSpPr>
          <p:cNvPr id="460" name="Google Shape;460;g2c2f7d43818_0_249"/>
          <p:cNvSpPr txBox="1"/>
          <p:nvPr/>
        </p:nvSpPr>
        <p:spPr>
          <a:xfrm>
            <a:off x="200525" y="1873325"/>
            <a:ext cx="11682000" cy="47295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1200"/>
              </a:spcBef>
              <a:spcAft>
                <a:spcPts val="0"/>
              </a:spcAft>
              <a:buClr>
                <a:schemeClr val="dk1"/>
              </a:buClr>
              <a:buSzPts val="2000"/>
              <a:buChar char="-"/>
            </a:pPr>
            <a:r>
              <a:rPr lang="en-GB" sz="2000">
                <a:solidFill>
                  <a:schemeClr val="dk1"/>
                </a:solidFill>
              </a:rPr>
              <a:t>.</a:t>
            </a:r>
            <a:r>
              <a:rPr b="1" lang="en-GB" sz="2000">
                <a:solidFill>
                  <a:schemeClr val="dk1"/>
                </a:solidFill>
              </a:rPr>
              <a:t>Main</a:t>
            </a:r>
            <a:r>
              <a:rPr lang="en-GB" sz="2000">
                <a:solidFill>
                  <a:schemeClr val="dk1"/>
                </a:solidFill>
              </a:rPr>
              <a:t> : </a:t>
            </a:r>
            <a:r>
              <a:rPr lang="en-GB" sz="2000">
                <a:solidFill>
                  <a:schemeClr val="dk1"/>
                </a:solidFill>
              </a:rPr>
              <a:t>je určený pre operácie s UI v Android aplikáciách. Tento dispatcher zabezpečuje, že coroutine beží na hlavnom vlákne aplikácie, čo je nevyhnutné pre bezpečnú manipuláciu s UI komponentami.</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GB" sz="2000">
                <a:solidFill>
                  <a:schemeClr val="dk1"/>
                </a:solidFill>
              </a:rPr>
              <a:t>.</a:t>
            </a:r>
            <a:r>
              <a:rPr b="1" lang="en-GB" sz="2000">
                <a:solidFill>
                  <a:schemeClr val="dk1"/>
                </a:solidFill>
              </a:rPr>
              <a:t>IO</a:t>
            </a:r>
            <a:r>
              <a:rPr lang="en-GB" sz="2000">
                <a:solidFill>
                  <a:schemeClr val="dk1"/>
                </a:solidFill>
              </a:rPr>
              <a:t> : je určený pre výpočtovo náročné úlohy, ktoré nevyžadujú prístup k UI. Tento dispatcher používa zdieľaný pool vlákien, ktorý je optimalizovaný pre takéto úlohy.</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GB" sz="2000">
                <a:solidFill>
                  <a:schemeClr val="dk1"/>
                </a:solidFill>
              </a:rPr>
              <a:t>.</a:t>
            </a:r>
            <a:r>
              <a:rPr b="1" lang="en-GB" sz="2000">
                <a:solidFill>
                  <a:schemeClr val="dk1"/>
                </a:solidFill>
              </a:rPr>
              <a:t>Default</a:t>
            </a:r>
            <a:r>
              <a:rPr lang="en-GB" sz="2000">
                <a:solidFill>
                  <a:schemeClr val="dk1"/>
                </a:solidFill>
              </a:rPr>
              <a:t>: je určený pre výpočtovo náročné úlohy, ktoré nevyžadujú prístup k UI. Tento dispatcher používa zdieľaný pool vlákien, ktorý je optimalizovaný pre takéto úlohy.</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GB" sz="2000">
                <a:solidFill>
                  <a:schemeClr val="dk1"/>
                </a:solidFill>
              </a:rPr>
              <a:t>.</a:t>
            </a:r>
            <a:r>
              <a:rPr b="1" lang="en-GB" sz="2000">
                <a:solidFill>
                  <a:schemeClr val="dk1"/>
                </a:solidFill>
              </a:rPr>
              <a:t>Unconfined</a:t>
            </a:r>
            <a:r>
              <a:rPr lang="en-GB" sz="2000">
                <a:solidFill>
                  <a:schemeClr val="dk1"/>
                </a:solidFill>
              </a:rPr>
              <a:t>:spúšťa coroutine v aktuálnom vlákne, ale môže pokračovať v inom vlákne. Tento dispatcher je špeciálny a mal by sa používať s opatrnosťou, pretože jeho správanie môže byť nepredvídateľné v závislosti od konkrétneho prípadu použitia.</a:t>
            </a:r>
            <a:endParaRPr sz="2000">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g2c2f7d43818_0_267"/>
          <p:cNvSpPr/>
          <p:nvPr/>
        </p:nvSpPr>
        <p:spPr>
          <a:xfrm>
            <a:off x="-897" y="-88900"/>
            <a:ext cx="12192120" cy="6858000"/>
          </a:xfrm>
          <a:custGeom>
            <a:rect b="b" l="l" r="r" t="t"/>
            <a:pathLst>
              <a:path extrusionOk="0" h="21600" w="21600">
                <a:moveTo>
                  <a:pt x="0" y="0"/>
                </a:moveTo>
                <a:lnTo>
                  <a:pt x="21600" y="0"/>
                </a:lnTo>
                <a:lnTo>
                  <a:pt x="21600" y="21600"/>
                </a:lnTo>
                <a:lnTo>
                  <a:pt x="0" y="21600"/>
                </a:lnTo>
                <a:close/>
              </a:path>
            </a:pathLst>
          </a:custGeom>
          <a:solidFill>
            <a:srgbClr val="FFFFFF"/>
          </a:solid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FFFFFF"/>
                </a:solidFill>
                <a:latin typeface="Calibri"/>
                <a:ea typeface="Calibri"/>
                <a:cs typeface="Calibri"/>
                <a:sym typeface="Calibri"/>
              </a:rPr>
              <a:t>História a vývoj Androius</a:t>
            </a:r>
            <a:endParaRPr b="0" i="0" sz="1800" u="none" cap="none" strike="noStrike">
              <a:solidFill>
                <a:srgbClr val="000000"/>
              </a:solidFill>
              <a:latin typeface="Arial"/>
              <a:ea typeface="Arial"/>
              <a:cs typeface="Arial"/>
              <a:sym typeface="Arial"/>
            </a:endParaRPr>
          </a:p>
        </p:txBody>
      </p:sp>
      <p:pic>
        <p:nvPicPr>
          <p:cNvPr id="467" name="Google Shape;467;g2c2f7d43818_0_267"/>
          <p:cNvPicPr preferRelativeResize="0"/>
          <p:nvPr/>
        </p:nvPicPr>
        <p:blipFill rotWithShape="1">
          <a:blip r:embed="rId3">
            <a:alphaModFix amt="30000"/>
          </a:blip>
          <a:srcRect b="0" l="0" r="0" t="5829"/>
          <a:stretch/>
        </p:blipFill>
        <p:spPr>
          <a:xfrm>
            <a:off x="0" y="10"/>
            <a:ext cx="12192000" cy="6857989"/>
          </a:xfrm>
          <a:prstGeom prst="rect">
            <a:avLst/>
          </a:prstGeom>
          <a:noFill/>
          <a:ln>
            <a:noFill/>
          </a:ln>
        </p:spPr>
      </p:pic>
      <p:sp>
        <p:nvSpPr>
          <p:cNvPr id="468" name="Google Shape;468;g2c2f7d43818_0_267"/>
          <p:cNvSpPr/>
          <p:nvPr/>
        </p:nvSpPr>
        <p:spPr>
          <a:xfrm flipH="1" rot="-5400000">
            <a:off x="5235291" y="-5235290"/>
            <a:ext cx="1719738" cy="12192120"/>
          </a:xfrm>
          <a:custGeom>
            <a:rect b="b" l="l" r="r" t="t"/>
            <a:pathLst>
              <a:path extrusionOk="0" h="21600" w="21600">
                <a:moveTo>
                  <a:pt x="0" y="0"/>
                </a:moveTo>
                <a:lnTo>
                  <a:pt x="21600" y="0"/>
                </a:lnTo>
                <a:lnTo>
                  <a:pt x="21600" y="21600"/>
                </a:lnTo>
                <a:lnTo>
                  <a:pt x="0" y="21600"/>
                </a:lnTo>
                <a:close/>
              </a:path>
            </a:pathLst>
          </a:custGeom>
          <a:solidFill>
            <a:srgbClr val="3DDC8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g2c2f7d43818_0_267"/>
          <p:cNvSpPr txBox="1"/>
          <p:nvPr/>
        </p:nvSpPr>
        <p:spPr>
          <a:xfrm>
            <a:off x="647280" y="296820"/>
            <a:ext cx="9718200" cy="15765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800"/>
              <a:buFont typeface="Arial"/>
              <a:buNone/>
            </a:pPr>
            <a:r>
              <a:rPr b="1" lang="en-GB" sz="4800">
                <a:solidFill>
                  <a:srgbClr val="0E522D"/>
                </a:solidFill>
              </a:rPr>
              <a:t>Na čo je to dobré?</a:t>
            </a:r>
            <a:endParaRPr b="0" i="0" sz="4800" u="none" cap="none" strike="noStrike">
              <a:solidFill>
                <a:srgbClr val="0E522D"/>
              </a:solidFill>
              <a:latin typeface="Arial"/>
              <a:ea typeface="Arial"/>
              <a:cs typeface="Arial"/>
              <a:sym typeface="Arial"/>
            </a:endParaRPr>
          </a:p>
        </p:txBody>
      </p:sp>
      <p:sp>
        <p:nvSpPr>
          <p:cNvPr id="470" name="Google Shape;470;g2c2f7d43818_0_267"/>
          <p:cNvSpPr txBox="1"/>
          <p:nvPr/>
        </p:nvSpPr>
        <p:spPr>
          <a:xfrm>
            <a:off x="200525" y="1873325"/>
            <a:ext cx="11682000" cy="47295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1200"/>
              </a:spcBef>
              <a:spcAft>
                <a:spcPts val="1200"/>
              </a:spcAft>
              <a:buNone/>
            </a:pPr>
            <a:r>
              <a:rPr lang="en-GB" sz="2000">
                <a:solidFill>
                  <a:schemeClr val="dk1"/>
                </a:solidFill>
              </a:rPr>
              <a:t>Ospravedlňujem sa za to, že vás trápim, teraz začne sranda.</a:t>
            </a:r>
            <a:endParaRPr sz="2000">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g2c2f7d43818_0_276"/>
          <p:cNvSpPr/>
          <p:nvPr/>
        </p:nvSpPr>
        <p:spPr>
          <a:xfrm>
            <a:off x="-897" y="-88900"/>
            <a:ext cx="12192120" cy="6858000"/>
          </a:xfrm>
          <a:custGeom>
            <a:rect b="b" l="l" r="r" t="t"/>
            <a:pathLst>
              <a:path extrusionOk="0" h="21600" w="21600">
                <a:moveTo>
                  <a:pt x="0" y="0"/>
                </a:moveTo>
                <a:lnTo>
                  <a:pt x="21600" y="0"/>
                </a:lnTo>
                <a:lnTo>
                  <a:pt x="21600" y="21600"/>
                </a:lnTo>
                <a:lnTo>
                  <a:pt x="0" y="21600"/>
                </a:lnTo>
                <a:close/>
              </a:path>
            </a:pathLst>
          </a:custGeom>
          <a:solidFill>
            <a:srgbClr val="FFFFFF"/>
          </a:solid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FFFFFF"/>
                </a:solidFill>
                <a:latin typeface="Calibri"/>
                <a:ea typeface="Calibri"/>
                <a:cs typeface="Calibri"/>
                <a:sym typeface="Calibri"/>
              </a:rPr>
              <a:t>História a vývoj Androius</a:t>
            </a:r>
            <a:endParaRPr b="0" i="0" sz="1800" u="none" cap="none" strike="noStrike">
              <a:solidFill>
                <a:srgbClr val="000000"/>
              </a:solidFill>
              <a:latin typeface="Arial"/>
              <a:ea typeface="Arial"/>
              <a:cs typeface="Arial"/>
              <a:sym typeface="Arial"/>
            </a:endParaRPr>
          </a:p>
        </p:txBody>
      </p:sp>
      <p:pic>
        <p:nvPicPr>
          <p:cNvPr id="477" name="Google Shape;477;g2c2f7d43818_0_276"/>
          <p:cNvPicPr preferRelativeResize="0"/>
          <p:nvPr/>
        </p:nvPicPr>
        <p:blipFill rotWithShape="1">
          <a:blip r:embed="rId3">
            <a:alphaModFix amt="30000"/>
          </a:blip>
          <a:srcRect b="0" l="0" r="0" t="5829"/>
          <a:stretch/>
        </p:blipFill>
        <p:spPr>
          <a:xfrm>
            <a:off x="0" y="10"/>
            <a:ext cx="12192000" cy="6857989"/>
          </a:xfrm>
          <a:prstGeom prst="rect">
            <a:avLst/>
          </a:prstGeom>
          <a:noFill/>
          <a:ln>
            <a:noFill/>
          </a:ln>
        </p:spPr>
      </p:pic>
      <p:sp>
        <p:nvSpPr>
          <p:cNvPr id="478" name="Google Shape;478;g2c2f7d43818_0_276"/>
          <p:cNvSpPr/>
          <p:nvPr/>
        </p:nvSpPr>
        <p:spPr>
          <a:xfrm flipH="1" rot="-5400000">
            <a:off x="5235291" y="-5235290"/>
            <a:ext cx="1719738" cy="12192120"/>
          </a:xfrm>
          <a:custGeom>
            <a:rect b="b" l="l" r="r" t="t"/>
            <a:pathLst>
              <a:path extrusionOk="0" h="21600" w="21600">
                <a:moveTo>
                  <a:pt x="0" y="0"/>
                </a:moveTo>
                <a:lnTo>
                  <a:pt x="21600" y="0"/>
                </a:lnTo>
                <a:lnTo>
                  <a:pt x="21600" y="21600"/>
                </a:lnTo>
                <a:lnTo>
                  <a:pt x="0" y="21600"/>
                </a:lnTo>
                <a:close/>
              </a:path>
            </a:pathLst>
          </a:custGeom>
          <a:solidFill>
            <a:srgbClr val="3DDC8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g2c2f7d43818_0_276"/>
          <p:cNvSpPr txBox="1"/>
          <p:nvPr/>
        </p:nvSpPr>
        <p:spPr>
          <a:xfrm>
            <a:off x="647280" y="296820"/>
            <a:ext cx="9718200" cy="15765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800"/>
              <a:buFont typeface="Arial"/>
              <a:buNone/>
            </a:pPr>
            <a:r>
              <a:rPr b="1" lang="en-GB" sz="4800">
                <a:solidFill>
                  <a:srgbClr val="0E522D"/>
                </a:solidFill>
              </a:rPr>
              <a:t>Coroutines - &lt;Rx&gt;</a:t>
            </a:r>
            <a:endParaRPr b="0" i="0" sz="4800" u="none" cap="none" strike="noStrike">
              <a:solidFill>
                <a:srgbClr val="0E522D"/>
              </a:solidFill>
              <a:latin typeface="Arial"/>
              <a:ea typeface="Arial"/>
              <a:cs typeface="Arial"/>
              <a:sym typeface="Arial"/>
            </a:endParaRPr>
          </a:p>
        </p:txBody>
      </p:sp>
      <p:sp>
        <p:nvSpPr>
          <p:cNvPr id="480" name="Google Shape;480;g2c2f7d43818_0_276"/>
          <p:cNvSpPr txBox="1"/>
          <p:nvPr/>
        </p:nvSpPr>
        <p:spPr>
          <a:xfrm>
            <a:off x="200525" y="1873325"/>
            <a:ext cx="11682000" cy="4729500"/>
          </a:xfrm>
          <a:prstGeom prst="rect">
            <a:avLst/>
          </a:prstGeom>
          <a:noFill/>
          <a:ln>
            <a:noFill/>
          </a:ln>
        </p:spPr>
        <p:txBody>
          <a:bodyPr anchorCtr="0" anchor="t" bIns="91425" lIns="91425" spcFirstLastPara="1" rIns="91425" wrap="square" tIns="91425">
            <a:noAutofit/>
          </a:bodyPr>
          <a:lstStyle/>
          <a:p>
            <a:pPr indent="-444500" lvl="0" marL="457200" rtl="0" algn="l">
              <a:lnSpc>
                <a:spcPct val="115000"/>
              </a:lnSpc>
              <a:spcBef>
                <a:spcPts val="1200"/>
              </a:spcBef>
              <a:spcAft>
                <a:spcPts val="0"/>
              </a:spcAft>
              <a:buClr>
                <a:schemeClr val="dk1"/>
              </a:buClr>
              <a:buSzPts val="3400"/>
              <a:buChar char="-"/>
            </a:pPr>
            <a:r>
              <a:rPr lang="en-GB" sz="3400">
                <a:solidFill>
                  <a:schemeClr val="dk1"/>
                </a:solidFill>
              </a:rPr>
              <a:t>Suspend &lt;Single&gt;</a:t>
            </a:r>
            <a:endParaRPr sz="3400">
              <a:solidFill>
                <a:schemeClr val="dk1"/>
              </a:solidFill>
            </a:endParaRPr>
          </a:p>
          <a:p>
            <a:pPr indent="-444500" lvl="0" marL="457200" rtl="0" algn="l">
              <a:lnSpc>
                <a:spcPct val="115000"/>
              </a:lnSpc>
              <a:spcBef>
                <a:spcPts val="0"/>
              </a:spcBef>
              <a:spcAft>
                <a:spcPts val="0"/>
              </a:spcAft>
              <a:buClr>
                <a:schemeClr val="dk1"/>
              </a:buClr>
              <a:buSzPts val="3400"/>
              <a:buChar char="-"/>
            </a:pPr>
            <a:r>
              <a:rPr lang="en-GB" sz="3400">
                <a:solidFill>
                  <a:schemeClr val="dk1"/>
                </a:solidFill>
              </a:rPr>
              <a:t>StateFlow &lt;BehaviorProcessor&gt;</a:t>
            </a:r>
            <a:endParaRPr sz="3400">
              <a:solidFill>
                <a:schemeClr val="dk1"/>
              </a:solidFill>
            </a:endParaRPr>
          </a:p>
          <a:p>
            <a:pPr indent="-444500" lvl="0" marL="457200" rtl="0" algn="l">
              <a:lnSpc>
                <a:spcPct val="115000"/>
              </a:lnSpc>
              <a:spcBef>
                <a:spcPts val="0"/>
              </a:spcBef>
              <a:spcAft>
                <a:spcPts val="0"/>
              </a:spcAft>
              <a:buClr>
                <a:schemeClr val="dk1"/>
              </a:buClr>
              <a:buSzPts val="3400"/>
              <a:buChar char="-"/>
            </a:pPr>
            <a:r>
              <a:rPr lang="en-GB" sz="3400">
                <a:solidFill>
                  <a:schemeClr val="dk1"/>
                </a:solidFill>
              </a:rPr>
              <a:t>SharedFlow &lt;PublishProcessor&gt;</a:t>
            </a:r>
            <a:endParaRPr sz="3400">
              <a:solidFill>
                <a:schemeClr val="dk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g2c2f7d43818_0_285"/>
          <p:cNvSpPr/>
          <p:nvPr/>
        </p:nvSpPr>
        <p:spPr>
          <a:xfrm>
            <a:off x="-897" y="-88900"/>
            <a:ext cx="12192120" cy="6858000"/>
          </a:xfrm>
          <a:custGeom>
            <a:rect b="b" l="l" r="r" t="t"/>
            <a:pathLst>
              <a:path extrusionOk="0" h="21600" w="21600">
                <a:moveTo>
                  <a:pt x="0" y="0"/>
                </a:moveTo>
                <a:lnTo>
                  <a:pt x="21600" y="0"/>
                </a:lnTo>
                <a:lnTo>
                  <a:pt x="21600" y="21600"/>
                </a:lnTo>
                <a:lnTo>
                  <a:pt x="0" y="21600"/>
                </a:lnTo>
                <a:close/>
              </a:path>
            </a:pathLst>
          </a:custGeom>
          <a:solidFill>
            <a:srgbClr val="FFFFFF"/>
          </a:solid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FFFFFF"/>
                </a:solidFill>
                <a:latin typeface="Calibri"/>
                <a:ea typeface="Calibri"/>
                <a:cs typeface="Calibri"/>
                <a:sym typeface="Calibri"/>
              </a:rPr>
              <a:t>História a vývoj Androius</a:t>
            </a:r>
            <a:endParaRPr b="0" i="0" sz="1800" u="none" cap="none" strike="noStrike">
              <a:solidFill>
                <a:srgbClr val="000000"/>
              </a:solidFill>
              <a:latin typeface="Arial"/>
              <a:ea typeface="Arial"/>
              <a:cs typeface="Arial"/>
              <a:sym typeface="Arial"/>
            </a:endParaRPr>
          </a:p>
        </p:txBody>
      </p:sp>
      <p:pic>
        <p:nvPicPr>
          <p:cNvPr id="487" name="Google Shape;487;g2c2f7d43818_0_285"/>
          <p:cNvPicPr preferRelativeResize="0"/>
          <p:nvPr/>
        </p:nvPicPr>
        <p:blipFill rotWithShape="1">
          <a:blip r:embed="rId3">
            <a:alphaModFix amt="30000"/>
          </a:blip>
          <a:srcRect b="0" l="0" r="0" t="5829"/>
          <a:stretch/>
        </p:blipFill>
        <p:spPr>
          <a:xfrm>
            <a:off x="0" y="10"/>
            <a:ext cx="12192000" cy="6857989"/>
          </a:xfrm>
          <a:prstGeom prst="rect">
            <a:avLst/>
          </a:prstGeom>
          <a:noFill/>
          <a:ln>
            <a:noFill/>
          </a:ln>
        </p:spPr>
      </p:pic>
      <p:sp>
        <p:nvSpPr>
          <p:cNvPr id="488" name="Google Shape;488;g2c2f7d43818_0_285"/>
          <p:cNvSpPr/>
          <p:nvPr/>
        </p:nvSpPr>
        <p:spPr>
          <a:xfrm flipH="1" rot="-5400000">
            <a:off x="5235291" y="-5235290"/>
            <a:ext cx="1719738" cy="12192120"/>
          </a:xfrm>
          <a:custGeom>
            <a:rect b="b" l="l" r="r" t="t"/>
            <a:pathLst>
              <a:path extrusionOk="0" h="21600" w="21600">
                <a:moveTo>
                  <a:pt x="0" y="0"/>
                </a:moveTo>
                <a:lnTo>
                  <a:pt x="21600" y="0"/>
                </a:lnTo>
                <a:lnTo>
                  <a:pt x="21600" y="21600"/>
                </a:lnTo>
                <a:lnTo>
                  <a:pt x="0" y="21600"/>
                </a:lnTo>
                <a:close/>
              </a:path>
            </a:pathLst>
          </a:custGeom>
          <a:solidFill>
            <a:srgbClr val="3DDC8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g2c2f7d43818_0_285"/>
          <p:cNvSpPr txBox="1"/>
          <p:nvPr/>
        </p:nvSpPr>
        <p:spPr>
          <a:xfrm>
            <a:off x="647280" y="296820"/>
            <a:ext cx="9718200" cy="15765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800"/>
              <a:buFont typeface="Arial"/>
              <a:buNone/>
            </a:pPr>
            <a:r>
              <a:rPr b="1" lang="en-GB" sz="4800">
                <a:solidFill>
                  <a:srgbClr val="0E522D"/>
                </a:solidFill>
              </a:rPr>
              <a:t>Coroutines - &lt;Rx&gt;</a:t>
            </a:r>
            <a:endParaRPr b="0" i="0" sz="4800" u="none" cap="none" strike="noStrike">
              <a:solidFill>
                <a:srgbClr val="0E522D"/>
              </a:solidFill>
              <a:latin typeface="Arial"/>
              <a:ea typeface="Arial"/>
              <a:cs typeface="Arial"/>
              <a:sym typeface="Arial"/>
            </a:endParaRPr>
          </a:p>
        </p:txBody>
      </p:sp>
      <p:sp>
        <p:nvSpPr>
          <p:cNvPr id="490" name="Google Shape;490;g2c2f7d43818_0_285"/>
          <p:cNvSpPr txBox="1"/>
          <p:nvPr/>
        </p:nvSpPr>
        <p:spPr>
          <a:xfrm>
            <a:off x="200525" y="1873325"/>
            <a:ext cx="11682000" cy="4729500"/>
          </a:xfrm>
          <a:prstGeom prst="rect">
            <a:avLst/>
          </a:prstGeom>
          <a:noFill/>
          <a:ln>
            <a:noFill/>
          </a:ln>
        </p:spPr>
        <p:txBody>
          <a:bodyPr anchorCtr="0" anchor="t" bIns="91425" lIns="91425" spcFirstLastPara="1" rIns="91425" wrap="square" tIns="91425">
            <a:noAutofit/>
          </a:bodyPr>
          <a:lstStyle/>
          <a:p>
            <a:pPr indent="-444500" lvl="0" marL="457200" rtl="0" algn="l">
              <a:lnSpc>
                <a:spcPct val="115000"/>
              </a:lnSpc>
              <a:spcBef>
                <a:spcPts val="1200"/>
              </a:spcBef>
              <a:spcAft>
                <a:spcPts val="0"/>
              </a:spcAft>
              <a:buClr>
                <a:schemeClr val="dk1"/>
              </a:buClr>
              <a:buSzPts val="3400"/>
              <a:buChar char="-"/>
            </a:pPr>
            <a:r>
              <a:rPr lang="en-GB" sz="3400">
                <a:solidFill>
                  <a:schemeClr val="dk1"/>
                </a:solidFill>
              </a:rPr>
              <a:t>Suspend &lt;Single&gt;</a:t>
            </a:r>
            <a:endParaRPr sz="3400">
              <a:solidFill>
                <a:schemeClr val="dk1"/>
              </a:solidFill>
            </a:endParaRPr>
          </a:p>
          <a:p>
            <a:pPr indent="-444500" lvl="0" marL="457200" rtl="0" algn="l">
              <a:lnSpc>
                <a:spcPct val="115000"/>
              </a:lnSpc>
              <a:spcBef>
                <a:spcPts val="0"/>
              </a:spcBef>
              <a:spcAft>
                <a:spcPts val="0"/>
              </a:spcAft>
              <a:buClr>
                <a:schemeClr val="dk1"/>
              </a:buClr>
              <a:buSzPts val="3400"/>
              <a:buChar char="-"/>
            </a:pPr>
            <a:r>
              <a:rPr lang="en-GB" sz="3400">
                <a:solidFill>
                  <a:schemeClr val="dk1"/>
                </a:solidFill>
              </a:rPr>
              <a:t>StateFlow &lt;BehaviorProcessor&gt;</a:t>
            </a:r>
            <a:endParaRPr sz="3400">
              <a:solidFill>
                <a:schemeClr val="dk1"/>
              </a:solidFill>
            </a:endParaRPr>
          </a:p>
          <a:p>
            <a:pPr indent="-444500" lvl="0" marL="457200" rtl="0" algn="l">
              <a:lnSpc>
                <a:spcPct val="115000"/>
              </a:lnSpc>
              <a:spcBef>
                <a:spcPts val="0"/>
              </a:spcBef>
              <a:spcAft>
                <a:spcPts val="0"/>
              </a:spcAft>
              <a:buClr>
                <a:schemeClr val="dk1"/>
              </a:buClr>
              <a:buSzPts val="3400"/>
              <a:buChar char="-"/>
            </a:pPr>
            <a:r>
              <a:rPr lang="en-GB" sz="3400">
                <a:solidFill>
                  <a:schemeClr val="dk1"/>
                </a:solidFill>
              </a:rPr>
              <a:t>(Shared)Flow &lt;PublishProcessor&gt;</a:t>
            </a:r>
            <a:endParaRPr sz="3400">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g2c2f7d43818_0_294"/>
          <p:cNvSpPr/>
          <p:nvPr/>
        </p:nvSpPr>
        <p:spPr>
          <a:xfrm>
            <a:off x="-897" y="-88900"/>
            <a:ext cx="12192120" cy="6858000"/>
          </a:xfrm>
          <a:custGeom>
            <a:rect b="b" l="l" r="r" t="t"/>
            <a:pathLst>
              <a:path extrusionOk="0" h="21600" w="21600">
                <a:moveTo>
                  <a:pt x="0" y="0"/>
                </a:moveTo>
                <a:lnTo>
                  <a:pt x="21600" y="0"/>
                </a:lnTo>
                <a:lnTo>
                  <a:pt x="21600" y="21600"/>
                </a:lnTo>
                <a:lnTo>
                  <a:pt x="0" y="21600"/>
                </a:lnTo>
                <a:close/>
              </a:path>
            </a:pathLst>
          </a:custGeom>
          <a:solidFill>
            <a:srgbClr val="FFFFFF"/>
          </a:solid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FFFFFF"/>
                </a:solidFill>
                <a:latin typeface="Calibri"/>
                <a:ea typeface="Calibri"/>
                <a:cs typeface="Calibri"/>
                <a:sym typeface="Calibri"/>
              </a:rPr>
              <a:t>História a vývoj Androius</a:t>
            </a:r>
            <a:endParaRPr b="0" i="0" sz="1800" u="none" cap="none" strike="noStrike">
              <a:solidFill>
                <a:srgbClr val="000000"/>
              </a:solidFill>
              <a:latin typeface="Arial"/>
              <a:ea typeface="Arial"/>
              <a:cs typeface="Arial"/>
              <a:sym typeface="Arial"/>
            </a:endParaRPr>
          </a:p>
        </p:txBody>
      </p:sp>
      <p:pic>
        <p:nvPicPr>
          <p:cNvPr id="497" name="Google Shape;497;g2c2f7d43818_0_294"/>
          <p:cNvPicPr preferRelativeResize="0"/>
          <p:nvPr/>
        </p:nvPicPr>
        <p:blipFill rotWithShape="1">
          <a:blip r:embed="rId3">
            <a:alphaModFix amt="30000"/>
          </a:blip>
          <a:srcRect b="0" l="0" r="0" t="5829"/>
          <a:stretch/>
        </p:blipFill>
        <p:spPr>
          <a:xfrm>
            <a:off x="0" y="10"/>
            <a:ext cx="12192000" cy="6857989"/>
          </a:xfrm>
          <a:prstGeom prst="rect">
            <a:avLst/>
          </a:prstGeom>
          <a:noFill/>
          <a:ln>
            <a:noFill/>
          </a:ln>
        </p:spPr>
      </p:pic>
      <p:sp>
        <p:nvSpPr>
          <p:cNvPr id="498" name="Google Shape;498;g2c2f7d43818_0_294"/>
          <p:cNvSpPr/>
          <p:nvPr/>
        </p:nvSpPr>
        <p:spPr>
          <a:xfrm flipH="1" rot="-5400000">
            <a:off x="5235291" y="-5235290"/>
            <a:ext cx="1719738" cy="12192120"/>
          </a:xfrm>
          <a:custGeom>
            <a:rect b="b" l="l" r="r" t="t"/>
            <a:pathLst>
              <a:path extrusionOk="0" h="21600" w="21600">
                <a:moveTo>
                  <a:pt x="0" y="0"/>
                </a:moveTo>
                <a:lnTo>
                  <a:pt x="21600" y="0"/>
                </a:lnTo>
                <a:lnTo>
                  <a:pt x="21600" y="21600"/>
                </a:lnTo>
                <a:lnTo>
                  <a:pt x="0" y="21600"/>
                </a:lnTo>
                <a:close/>
              </a:path>
            </a:pathLst>
          </a:custGeom>
          <a:solidFill>
            <a:srgbClr val="3DDC8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g2c2f7d43818_0_294"/>
          <p:cNvSpPr txBox="1"/>
          <p:nvPr/>
        </p:nvSpPr>
        <p:spPr>
          <a:xfrm>
            <a:off x="647280" y="296820"/>
            <a:ext cx="9718200" cy="15765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800"/>
              <a:buFont typeface="Arial"/>
              <a:buNone/>
            </a:pPr>
            <a:r>
              <a:rPr b="1" lang="en-GB" sz="4800">
                <a:solidFill>
                  <a:srgbClr val="0E522D"/>
                </a:solidFill>
              </a:rPr>
              <a:t>suspend</a:t>
            </a:r>
            <a:r>
              <a:rPr b="1" lang="en-GB" sz="4800">
                <a:solidFill>
                  <a:srgbClr val="0E522D"/>
                </a:solidFill>
              </a:rPr>
              <a:t> - &lt;Single&gt;</a:t>
            </a:r>
            <a:endParaRPr b="0" i="0" sz="4800" u="none" cap="none" strike="noStrike">
              <a:solidFill>
                <a:srgbClr val="0E522D"/>
              </a:solidFill>
              <a:latin typeface="Arial"/>
              <a:ea typeface="Arial"/>
              <a:cs typeface="Arial"/>
              <a:sym typeface="Arial"/>
            </a:endParaRPr>
          </a:p>
        </p:txBody>
      </p:sp>
      <p:sp>
        <p:nvSpPr>
          <p:cNvPr id="500" name="Google Shape;500;g2c2f7d43818_0_294"/>
          <p:cNvSpPr txBox="1"/>
          <p:nvPr/>
        </p:nvSpPr>
        <p:spPr>
          <a:xfrm>
            <a:off x="254163" y="1720650"/>
            <a:ext cx="11682000" cy="4729500"/>
          </a:xfrm>
          <a:prstGeom prst="rect">
            <a:avLst/>
          </a:prstGeom>
          <a:noFill/>
          <a:ln>
            <a:noFill/>
          </a:ln>
        </p:spPr>
        <p:txBody>
          <a:bodyPr anchorCtr="0" anchor="t" bIns="91425" lIns="91425" spcFirstLastPara="1" rIns="91425" wrap="square" tIns="91425">
            <a:noAutofit/>
          </a:bodyPr>
          <a:lstStyle/>
          <a:p>
            <a:pPr indent="0" lvl="0" marL="914400" rtl="0" algn="l">
              <a:lnSpc>
                <a:spcPct val="115000"/>
              </a:lnSpc>
              <a:spcBef>
                <a:spcPts val="1200"/>
              </a:spcBef>
              <a:spcAft>
                <a:spcPts val="1200"/>
              </a:spcAft>
              <a:buNone/>
            </a:pPr>
            <a:r>
              <a:t/>
            </a:r>
            <a:endParaRPr sz="3400">
              <a:solidFill>
                <a:schemeClr val="dk1"/>
              </a:solidFill>
            </a:endParaRPr>
          </a:p>
        </p:txBody>
      </p:sp>
      <p:pic>
        <p:nvPicPr>
          <p:cNvPr id="501" name="Google Shape;501;g2c2f7d43818_0_294"/>
          <p:cNvPicPr preferRelativeResize="0"/>
          <p:nvPr/>
        </p:nvPicPr>
        <p:blipFill>
          <a:blip r:embed="rId4">
            <a:alphaModFix/>
          </a:blip>
          <a:stretch>
            <a:fillRect/>
          </a:stretch>
        </p:blipFill>
        <p:spPr>
          <a:xfrm>
            <a:off x="3186701" y="1720650"/>
            <a:ext cx="9004524" cy="5048450"/>
          </a:xfrm>
          <a:prstGeom prst="rect">
            <a:avLst/>
          </a:prstGeom>
          <a:noFill/>
          <a:ln>
            <a:noFill/>
          </a:ln>
        </p:spPr>
      </p:pic>
      <p:sp>
        <p:nvSpPr>
          <p:cNvPr id="502" name="Google Shape;502;g2c2f7d43818_0_294"/>
          <p:cNvSpPr txBox="1"/>
          <p:nvPr/>
        </p:nvSpPr>
        <p:spPr>
          <a:xfrm>
            <a:off x="183175" y="6136300"/>
            <a:ext cx="12008700" cy="7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t>Tento obrazok som nasilne ujeVzal z : </a:t>
            </a:r>
            <a:r>
              <a:rPr lang="en-GB" sz="1800" u="sng">
                <a:solidFill>
                  <a:schemeClr val="hlink"/>
                </a:solidFill>
                <a:hlinkClick r:id="rId5"/>
              </a:rPr>
              <a:t>https://abhiappmobiledeveloper.medium.com/what-is-suspend-and-how-it-works-c7e743d79ca</a:t>
            </a:r>
            <a:r>
              <a:rPr lang="en-GB" sz="1800"/>
              <a:t> (shh)</a:t>
            </a:r>
            <a:endParaRPr sz="18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g2c2f7d43818_0_307"/>
          <p:cNvSpPr/>
          <p:nvPr/>
        </p:nvSpPr>
        <p:spPr>
          <a:xfrm>
            <a:off x="-897" y="-88900"/>
            <a:ext cx="12192120" cy="6858000"/>
          </a:xfrm>
          <a:custGeom>
            <a:rect b="b" l="l" r="r" t="t"/>
            <a:pathLst>
              <a:path extrusionOk="0" h="21600" w="21600">
                <a:moveTo>
                  <a:pt x="0" y="0"/>
                </a:moveTo>
                <a:lnTo>
                  <a:pt x="21600" y="0"/>
                </a:lnTo>
                <a:lnTo>
                  <a:pt x="21600" y="21600"/>
                </a:lnTo>
                <a:lnTo>
                  <a:pt x="0" y="21600"/>
                </a:lnTo>
                <a:close/>
              </a:path>
            </a:pathLst>
          </a:custGeom>
          <a:solidFill>
            <a:srgbClr val="FFFFFF"/>
          </a:solid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FFFFFF"/>
                </a:solidFill>
                <a:latin typeface="Calibri"/>
                <a:ea typeface="Calibri"/>
                <a:cs typeface="Calibri"/>
                <a:sym typeface="Calibri"/>
              </a:rPr>
              <a:t>História a vývoj Androius</a:t>
            </a:r>
            <a:endParaRPr b="0" i="0" sz="1800" u="none" cap="none" strike="noStrike">
              <a:solidFill>
                <a:srgbClr val="000000"/>
              </a:solidFill>
              <a:latin typeface="Arial"/>
              <a:ea typeface="Arial"/>
              <a:cs typeface="Arial"/>
              <a:sym typeface="Arial"/>
            </a:endParaRPr>
          </a:p>
        </p:txBody>
      </p:sp>
      <p:pic>
        <p:nvPicPr>
          <p:cNvPr id="509" name="Google Shape;509;g2c2f7d43818_0_307"/>
          <p:cNvPicPr preferRelativeResize="0"/>
          <p:nvPr/>
        </p:nvPicPr>
        <p:blipFill rotWithShape="1">
          <a:blip r:embed="rId3">
            <a:alphaModFix amt="30000"/>
          </a:blip>
          <a:srcRect b="0" l="0" r="0" t="5829"/>
          <a:stretch/>
        </p:blipFill>
        <p:spPr>
          <a:xfrm>
            <a:off x="0" y="10"/>
            <a:ext cx="12192000" cy="6857989"/>
          </a:xfrm>
          <a:prstGeom prst="rect">
            <a:avLst/>
          </a:prstGeom>
          <a:noFill/>
          <a:ln>
            <a:noFill/>
          </a:ln>
        </p:spPr>
      </p:pic>
      <p:sp>
        <p:nvSpPr>
          <p:cNvPr id="510" name="Google Shape;510;g2c2f7d43818_0_307"/>
          <p:cNvSpPr/>
          <p:nvPr/>
        </p:nvSpPr>
        <p:spPr>
          <a:xfrm flipH="1" rot="-5400000">
            <a:off x="5235291" y="-5235290"/>
            <a:ext cx="1719738" cy="12192120"/>
          </a:xfrm>
          <a:custGeom>
            <a:rect b="b" l="l" r="r" t="t"/>
            <a:pathLst>
              <a:path extrusionOk="0" h="21600" w="21600">
                <a:moveTo>
                  <a:pt x="0" y="0"/>
                </a:moveTo>
                <a:lnTo>
                  <a:pt x="21600" y="0"/>
                </a:lnTo>
                <a:lnTo>
                  <a:pt x="21600" y="21600"/>
                </a:lnTo>
                <a:lnTo>
                  <a:pt x="0" y="21600"/>
                </a:lnTo>
                <a:close/>
              </a:path>
            </a:pathLst>
          </a:custGeom>
          <a:solidFill>
            <a:srgbClr val="3DDC8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g2c2f7d43818_0_307"/>
          <p:cNvSpPr txBox="1"/>
          <p:nvPr/>
        </p:nvSpPr>
        <p:spPr>
          <a:xfrm>
            <a:off x="647280" y="296820"/>
            <a:ext cx="9718200" cy="15765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800"/>
              <a:buFont typeface="Arial"/>
              <a:buNone/>
            </a:pPr>
            <a:r>
              <a:rPr b="1" lang="en-GB" sz="4800">
                <a:solidFill>
                  <a:srgbClr val="0E522D"/>
                </a:solidFill>
              </a:rPr>
              <a:t>suspend - &lt;Single&gt;</a:t>
            </a:r>
            <a:endParaRPr b="0" i="0" sz="4800" u="none" cap="none" strike="noStrike">
              <a:solidFill>
                <a:srgbClr val="0E522D"/>
              </a:solidFill>
              <a:latin typeface="Arial"/>
              <a:ea typeface="Arial"/>
              <a:cs typeface="Arial"/>
              <a:sym typeface="Arial"/>
            </a:endParaRPr>
          </a:p>
        </p:txBody>
      </p:sp>
      <p:sp>
        <p:nvSpPr>
          <p:cNvPr id="512" name="Google Shape;512;g2c2f7d43818_0_307"/>
          <p:cNvSpPr txBox="1"/>
          <p:nvPr/>
        </p:nvSpPr>
        <p:spPr>
          <a:xfrm>
            <a:off x="254163" y="1720650"/>
            <a:ext cx="11682000" cy="4729500"/>
          </a:xfrm>
          <a:prstGeom prst="rect">
            <a:avLst/>
          </a:prstGeom>
          <a:noFill/>
          <a:ln>
            <a:noFill/>
          </a:ln>
        </p:spPr>
        <p:txBody>
          <a:bodyPr anchorCtr="0" anchor="t" bIns="91425" lIns="91425" spcFirstLastPara="1" rIns="91425" wrap="square" tIns="91425">
            <a:noAutofit/>
          </a:bodyPr>
          <a:lstStyle/>
          <a:p>
            <a:pPr indent="0" lvl="0" marL="914400" rtl="0" algn="l">
              <a:lnSpc>
                <a:spcPct val="115000"/>
              </a:lnSpc>
              <a:spcBef>
                <a:spcPts val="1200"/>
              </a:spcBef>
              <a:spcAft>
                <a:spcPts val="1200"/>
              </a:spcAft>
              <a:buNone/>
            </a:pPr>
            <a:r>
              <a:t/>
            </a:r>
            <a:endParaRPr sz="3400">
              <a:solidFill>
                <a:schemeClr val="dk1"/>
              </a:solidFill>
            </a:endParaRPr>
          </a:p>
        </p:txBody>
      </p:sp>
      <p:pic>
        <p:nvPicPr>
          <p:cNvPr id="513" name="Google Shape;513;g2c2f7d43818_0_307"/>
          <p:cNvPicPr preferRelativeResize="0"/>
          <p:nvPr/>
        </p:nvPicPr>
        <p:blipFill>
          <a:blip r:embed="rId4">
            <a:alphaModFix/>
          </a:blip>
          <a:stretch>
            <a:fillRect/>
          </a:stretch>
        </p:blipFill>
        <p:spPr>
          <a:xfrm>
            <a:off x="3186701" y="1720650"/>
            <a:ext cx="9004524" cy="50484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g2c2f7d43818_0_318"/>
          <p:cNvSpPr/>
          <p:nvPr/>
        </p:nvSpPr>
        <p:spPr>
          <a:xfrm>
            <a:off x="-897" y="-88900"/>
            <a:ext cx="12192120" cy="6858000"/>
          </a:xfrm>
          <a:custGeom>
            <a:rect b="b" l="l" r="r" t="t"/>
            <a:pathLst>
              <a:path extrusionOk="0" h="21600" w="21600">
                <a:moveTo>
                  <a:pt x="0" y="0"/>
                </a:moveTo>
                <a:lnTo>
                  <a:pt x="21600" y="0"/>
                </a:lnTo>
                <a:lnTo>
                  <a:pt x="21600" y="21600"/>
                </a:lnTo>
                <a:lnTo>
                  <a:pt x="0" y="21600"/>
                </a:lnTo>
                <a:close/>
              </a:path>
            </a:pathLst>
          </a:custGeom>
          <a:solidFill>
            <a:srgbClr val="FFFFFF"/>
          </a:solid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FFFFFF"/>
                </a:solidFill>
                <a:latin typeface="Calibri"/>
                <a:ea typeface="Calibri"/>
                <a:cs typeface="Calibri"/>
                <a:sym typeface="Calibri"/>
              </a:rPr>
              <a:t>História a vývoj Androius</a:t>
            </a:r>
            <a:endParaRPr b="0" i="0" sz="1800" u="none" cap="none" strike="noStrike">
              <a:solidFill>
                <a:srgbClr val="000000"/>
              </a:solidFill>
              <a:latin typeface="Arial"/>
              <a:ea typeface="Arial"/>
              <a:cs typeface="Arial"/>
              <a:sym typeface="Arial"/>
            </a:endParaRPr>
          </a:p>
        </p:txBody>
      </p:sp>
      <p:pic>
        <p:nvPicPr>
          <p:cNvPr id="520" name="Google Shape;520;g2c2f7d43818_0_318"/>
          <p:cNvPicPr preferRelativeResize="0"/>
          <p:nvPr/>
        </p:nvPicPr>
        <p:blipFill rotWithShape="1">
          <a:blip r:embed="rId3">
            <a:alphaModFix amt="30000"/>
          </a:blip>
          <a:srcRect b="0" l="0" r="0" t="5829"/>
          <a:stretch/>
        </p:blipFill>
        <p:spPr>
          <a:xfrm>
            <a:off x="0" y="10"/>
            <a:ext cx="12192000" cy="6857989"/>
          </a:xfrm>
          <a:prstGeom prst="rect">
            <a:avLst/>
          </a:prstGeom>
          <a:noFill/>
          <a:ln>
            <a:noFill/>
          </a:ln>
        </p:spPr>
      </p:pic>
      <p:sp>
        <p:nvSpPr>
          <p:cNvPr id="521" name="Google Shape;521;g2c2f7d43818_0_318"/>
          <p:cNvSpPr/>
          <p:nvPr/>
        </p:nvSpPr>
        <p:spPr>
          <a:xfrm flipH="1" rot="-5400000">
            <a:off x="5235291" y="-5235290"/>
            <a:ext cx="1719738" cy="12192120"/>
          </a:xfrm>
          <a:custGeom>
            <a:rect b="b" l="l" r="r" t="t"/>
            <a:pathLst>
              <a:path extrusionOk="0" h="21600" w="21600">
                <a:moveTo>
                  <a:pt x="0" y="0"/>
                </a:moveTo>
                <a:lnTo>
                  <a:pt x="21600" y="0"/>
                </a:lnTo>
                <a:lnTo>
                  <a:pt x="21600" y="21600"/>
                </a:lnTo>
                <a:lnTo>
                  <a:pt x="0" y="21600"/>
                </a:lnTo>
                <a:close/>
              </a:path>
            </a:pathLst>
          </a:custGeom>
          <a:solidFill>
            <a:srgbClr val="3DDC8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22" name="Google Shape;522;g2c2f7d43818_0_318"/>
          <p:cNvPicPr preferRelativeResize="0"/>
          <p:nvPr/>
        </p:nvPicPr>
        <p:blipFill>
          <a:blip r:embed="rId4">
            <a:alphaModFix/>
          </a:blip>
          <a:stretch>
            <a:fillRect/>
          </a:stretch>
        </p:blipFill>
        <p:spPr>
          <a:xfrm>
            <a:off x="2543301" y="1710862"/>
            <a:ext cx="7105401" cy="5210639"/>
          </a:xfrm>
          <a:prstGeom prst="rect">
            <a:avLst/>
          </a:prstGeom>
          <a:noFill/>
          <a:ln>
            <a:noFill/>
          </a:ln>
        </p:spPr>
      </p:pic>
      <p:sp>
        <p:nvSpPr>
          <p:cNvPr id="523" name="Google Shape;523;g2c2f7d43818_0_318"/>
          <p:cNvSpPr txBox="1"/>
          <p:nvPr/>
        </p:nvSpPr>
        <p:spPr>
          <a:xfrm>
            <a:off x="647274" y="296825"/>
            <a:ext cx="11544000" cy="15765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800"/>
              <a:buFont typeface="Arial"/>
              <a:buNone/>
            </a:pPr>
            <a:r>
              <a:rPr b="1" lang="en-GB" sz="4800">
                <a:solidFill>
                  <a:srgbClr val="0E522D"/>
                </a:solidFill>
              </a:rPr>
              <a:t>StateFlow</a:t>
            </a:r>
            <a:r>
              <a:rPr b="1" lang="en-GB" sz="4800">
                <a:solidFill>
                  <a:srgbClr val="0E522D"/>
                </a:solidFill>
              </a:rPr>
              <a:t> - &lt;BehaviorProcessor&gt;</a:t>
            </a:r>
            <a:endParaRPr b="0" i="0" sz="4800" u="none" cap="none" strike="noStrike">
              <a:solidFill>
                <a:srgbClr val="0E522D"/>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g2c2f7d43818_0_329"/>
          <p:cNvSpPr/>
          <p:nvPr/>
        </p:nvSpPr>
        <p:spPr>
          <a:xfrm>
            <a:off x="-897" y="-88900"/>
            <a:ext cx="12192120" cy="6858000"/>
          </a:xfrm>
          <a:custGeom>
            <a:rect b="b" l="l" r="r" t="t"/>
            <a:pathLst>
              <a:path extrusionOk="0" h="21600" w="21600">
                <a:moveTo>
                  <a:pt x="0" y="0"/>
                </a:moveTo>
                <a:lnTo>
                  <a:pt x="21600" y="0"/>
                </a:lnTo>
                <a:lnTo>
                  <a:pt x="21600" y="21600"/>
                </a:lnTo>
                <a:lnTo>
                  <a:pt x="0" y="21600"/>
                </a:lnTo>
                <a:close/>
              </a:path>
            </a:pathLst>
          </a:custGeom>
          <a:solidFill>
            <a:srgbClr val="FFFFFF"/>
          </a:solid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FFFFFF"/>
                </a:solidFill>
                <a:latin typeface="Calibri"/>
                <a:ea typeface="Calibri"/>
                <a:cs typeface="Calibri"/>
                <a:sym typeface="Calibri"/>
              </a:rPr>
              <a:t>História a vývoj Androius</a:t>
            </a:r>
            <a:endParaRPr b="0" i="0" sz="1800" u="none" cap="none" strike="noStrike">
              <a:solidFill>
                <a:srgbClr val="000000"/>
              </a:solidFill>
              <a:latin typeface="Arial"/>
              <a:ea typeface="Arial"/>
              <a:cs typeface="Arial"/>
              <a:sym typeface="Arial"/>
            </a:endParaRPr>
          </a:p>
        </p:txBody>
      </p:sp>
      <p:pic>
        <p:nvPicPr>
          <p:cNvPr id="530" name="Google Shape;530;g2c2f7d43818_0_329"/>
          <p:cNvPicPr preferRelativeResize="0"/>
          <p:nvPr/>
        </p:nvPicPr>
        <p:blipFill rotWithShape="1">
          <a:blip r:embed="rId3">
            <a:alphaModFix amt="30000"/>
          </a:blip>
          <a:srcRect b="0" l="0" r="0" t="5829"/>
          <a:stretch/>
        </p:blipFill>
        <p:spPr>
          <a:xfrm>
            <a:off x="0" y="10"/>
            <a:ext cx="12192000" cy="6857989"/>
          </a:xfrm>
          <a:prstGeom prst="rect">
            <a:avLst/>
          </a:prstGeom>
          <a:noFill/>
          <a:ln>
            <a:noFill/>
          </a:ln>
        </p:spPr>
      </p:pic>
      <p:sp>
        <p:nvSpPr>
          <p:cNvPr id="531" name="Google Shape;531;g2c2f7d43818_0_329"/>
          <p:cNvSpPr/>
          <p:nvPr/>
        </p:nvSpPr>
        <p:spPr>
          <a:xfrm flipH="1" rot="-5400000">
            <a:off x="5235291" y="-5235290"/>
            <a:ext cx="1719738" cy="12192120"/>
          </a:xfrm>
          <a:custGeom>
            <a:rect b="b" l="l" r="r" t="t"/>
            <a:pathLst>
              <a:path extrusionOk="0" h="21600" w="21600">
                <a:moveTo>
                  <a:pt x="0" y="0"/>
                </a:moveTo>
                <a:lnTo>
                  <a:pt x="21600" y="0"/>
                </a:lnTo>
                <a:lnTo>
                  <a:pt x="21600" y="21600"/>
                </a:lnTo>
                <a:lnTo>
                  <a:pt x="0" y="21600"/>
                </a:lnTo>
                <a:close/>
              </a:path>
            </a:pathLst>
          </a:custGeom>
          <a:solidFill>
            <a:srgbClr val="3DDC8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g2c2f7d43818_0_329"/>
          <p:cNvSpPr txBox="1"/>
          <p:nvPr/>
        </p:nvSpPr>
        <p:spPr>
          <a:xfrm>
            <a:off x="647274" y="296825"/>
            <a:ext cx="11544000" cy="15765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800"/>
              <a:buFont typeface="Arial"/>
              <a:buNone/>
            </a:pPr>
            <a:r>
              <a:rPr b="1" lang="en-GB" sz="4800">
                <a:solidFill>
                  <a:srgbClr val="0E522D"/>
                </a:solidFill>
              </a:rPr>
              <a:t>Flow/SharedFlow - &lt;PublishSubject&gt;</a:t>
            </a:r>
            <a:endParaRPr b="0" i="0" sz="4800" u="none" cap="none" strike="noStrike">
              <a:solidFill>
                <a:srgbClr val="0E522D"/>
              </a:solidFill>
              <a:latin typeface="Arial"/>
              <a:ea typeface="Arial"/>
              <a:cs typeface="Arial"/>
              <a:sym typeface="Arial"/>
            </a:endParaRPr>
          </a:p>
        </p:txBody>
      </p:sp>
      <p:pic>
        <p:nvPicPr>
          <p:cNvPr id="533" name="Google Shape;533;g2c2f7d43818_0_329"/>
          <p:cNvPicPr preferRelativeResize="0"/>
          <p:nvPr/>
        </p:nvPicPr>
        <p:blipFill>
          <a:blip r:embed="rId4">
            <a:alphaModFix/>
          </a:blip>
          <a:stretch>
            <a:fillRect/>
          </a:stretch>
        </p:blipFill>
        <p:spPr>
          <a:xfrm>
            <a:off x="2360138" y="1720650"/>
            <a:ext cx="8118273" cy="51373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38" name="Shape 538"/>
        <p:cNvGrpSpPr/>
        <p:nvPr/>
      </p:nvGrpSpPr>
      <p:grpSpPr>
        <a:xfrm>
          <a:off x="0" y="0"/>
          <a:ext cx="0" cy="0"/>
          <a:chOff x="0" y="0"/>
          <a:chExt cx="0" cy="0"/>
        </a:xfrm>
      </p:grpSpPr>
      <p:sp>
        <p:nvSpPr>
          <p:cNvPr id="539" name="Google Shape;539;g2c14e5c6ec0_0_411"/>
          <p:cNvSpPr/>
          <p:nvPr/>
        </p:nvSpPr>
        <p:spPr>
          <a:xfrm>
            <a:off x="-12960" y="0"/>
            <a:ext cx="12192120" cy="6858000"/>
          </a:xfrm>
          <a:custGeom>
            <a:rect b="b" l="l" r="r" t="t"/>
            <a:pathLst>
              <a:path extrusionOk="0" h="21600" w="21600">
                <a:moveTo>
                  <a:pt x="0" y="0"/>
                </a:moveTo>
                <a:lnTo>
                  <a:pt x="21600" y="0"/>
                </a:lnTo>
                <a:lnTo>
                  <a:pt x="21600" y="21600"/>
                </a:lnTo>
                <a:lnTo>
                  <a:pt x="0" y="21600"/>
                </a:lnTo>
                <a:close/>
              </a:path>
            </a:pathLst>
          </a:custGeom>
          <a:solidFill>
            <a:srgbClr val="FFFFFF"/>
          </a:solid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FFFFFF"/>
                </a:solidFill>
                <a:latin typeface="Calibri"/>
                <a:ea typeface="Calibri"/>
                <a:cs typeface="Calibri"/>
                <a:sym typeface="Calibri"/>
              </a:rPr>
              <a:t>História a vývoj Androidus</a:t>
            </a:r>
            <a:endParaRPr b="0" i="0" sz="1800" u="none" cap="none" strike="noStrike">
              <a:solidFill>
                <a:srgbClr val="000000"/>
              </a:solidFill>
              <a:latin typeface="Arial"/>
              <a:ea typeface="Arial"/>
              <a:cs typeface="Arial"/>
              <a:sym typeface="Arial"/>
            </a:endParaRPr>
          </a:p>
        </p:txBody>
      </p:sp>
      <p:pic>
        <p:nvPicPr>
          <p:cNvPr id="540" name="Google Shape;540;g2c14e5c6ec0_0_411"/>
          <p:cNvPicPr preferRelativeResize="0"/>
          <p:nvPr/>
        </p:nvPicPr>
        <p:blipFill rotWithShape="1">
          <a:blip r:embed="rId3">
            <a:alphaModFix amt="30000"/>
          </a:blip>
          <a:srcRect b="0" l="0" r="0" t="5829"/>
          <a:stretch/>
        </p:blipFill>
        <p:spPr>
          <a:xfrm>
            <a:off x="0" y="10"/>
            <a:ext cx="12192000" cy="6857989"/>
          </a:xfrm>
          <a:prstGeom prst="rect">
            <a:avLst/>
          </a:prstGeom>
          <a:noFill/>
          <a:ln>
            <a:noFill/>
          </a:ln>
        </p:spPr>
      </p:pic>
      <p:sp>
        <p:nvSpPr>
          <p:cNvPr id="541" name="Google Shape;541;g2c14e5c6ec0_0_411"/>
          <p:cNvSpPr/>
          <p:nvPr/>
        </p:nvSpPr>
        <p:spPr>
          <a:xfrm flipH="1" rot="-5400000">
            <a:off x="5235291" y="-5235290"/>
            <a:ext cx="1719738" cy="12192120"/>
          </a:xfrm>
          <a:custGeom>
            <a:rect b="b" l="l" r="r" t="t"/>
            <a:pathLst>
              <a:path extrusionOk="0" h="21600" w="21600">
                <a:moveTo>
                  <a:pt x="0" y="0"/>
                </a:moveTo>
                <a:lnTo>
                  <a:pt x="21600" y="0"/>
                </a:lnTo>
                <a:lnTo>
                  <a:pt x="21600" y="21600"/>
                </a:lnTo>
                <a:lnTo>
                  <a:pt x="0" y="21600"/>
                </a:lnTo>
                <a:close/>
              </a:path>
            </a:pathLst>
          </a:custGeom>
          <a:solidFill>
            <a:srgbClr val="3DDC8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g2c14e5c6ec0_0_411"/>
          <p:cNvSpPr txBox="1"/>
          <p:nvPr/>
        </p:nvSpPr>
        <p:spPr>
          <a:xfrm>
            <a:off x="647280" y="296820"/>
            <a:ext cx="9718200" cy="15765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800"/>
              <a:buFont typeface="Arial"/>
              <a:buNone/>
            </a:pPr>
            <a:r>
              <a:rPr b="1" lang="en-GB" sz="4800">
                <a:solidFill>
                  <a:srgbClr val="0E522D"/>
                </a:solidFill>
              </a:rPr>
              <a:t>Cold vs Hot streams</a:t>
            </a:r>
            <a:endParaRPr b="0" i="0" sz="4800" u="none" cap="none" strike="noStrike">
              <a:solidFill>
                <a:srgbClr val="0E522D"/>
              </a:solidFill>
              <a:latin typeface="Arial"/>
              <a:ea typeface="Arial"/>
              <a:cs typeface="Arial"/>
              <a:sym typeface="Arial"/>
            </a:endParaRPr>
          </a:p>
        </p:txBody>
      </p:sp>
      <p:graphicFrame>
        <p:nvGraphicFramePr>
          <p:cNvPr id="543" name="Google Shape;543;g2c14e5c6ec0_0_411"/>
          <p:cNvGraphicFramePr/>
          <p:nvPr/>
        </p:nvGraphicFramePr>
        <p:xfrm>
          <a:off x="363350" y="1965775"/>
          <a:ext cx="3000000" cy="3000000"/>
        </p:xfrm>
        <a:graphic>
          <a:graphicData uri="http://schemas.openxmlformats.org/drawingml/2006/table">
            <a:tbl>
              <a:tblPr>
                <a:noFill/>
                <a:tableStyleId>{BCC5F3C1-4C4A-4E12-893B-6E0F79530E44}</a:tableStyleId>
              </a:tblPr>
              <a:tblGrid>
                <a:gridCol w="1122075"/>
                <a:gridCol w="4122950"/>
                <a:gridCol w="6202200"/>
              </a:tblGrid>
              <a:tr h="200025">
                <a:tc>
                  <a:txBody>
                    <a:bodyPr/>
                    <a:lstStyle/>
                    <a:p>
                      <a:pPr indent="0" lvl="0" marL="0" rtl="0" algn="ctr">
                        <a:lnSpc>
                          <a:spcPct val="115000"/>
                        </a:lnSpc>
                        <a:spcBef>
                          <a:spcPts val="0"/>
                        </a:spcBef>
                        <a:spcAft>
                          <a:spcPts val="0"/>
                        </a:spcAft>
                        <a:buNone/>
                      </a:pPr>
                      <a:r>
                        <a:rPr b="1" lang="en-GB" sz="1100"/>
                        <a:t>Vlastnosť</a:t>
                      </a:r>
                      <a:endParaRPr b="1"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100"/>
                        <a:t>Cold Streams</a:t>
                      </a:r>
                      <a:endParaRPr b="1"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100"/>
                        <a:t>Hot Streams</a:t>
                      </a:r>
                      <a:endParaRPr b="1"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l">
                        <a:spcBef>
                          <a:spcPts val="0"/>
                        </a:spcBef>
                        <a:spcAft>
                          <a:spcPts val="0"/>
                        </a:spcAft>
                        <a:buNone/>
                      </a:pPr>
                      <a:r>
                        <a:rPr lang="en-GB"/>
                        <a:t>Spustenie</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a:t>Spustené požiadavkou odberateľa (lazy).</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a:t>Spustené nezávisle od odberateľov (eager).</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l">
                        <a:spcBef>
                          <a:spcPts val="0"/>
                        </a:spcBef>
                        <a:spcAft>
                          <a:spcPts val="0"/>
                        </a:spcAft>
                        <a:buNone/>
                      </a:pPr>
                      <a:r>
                        <a:rPr lang="en-GB"/>
                        <a:t>Hodnoty</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a:t>Vytvárajú hodnoty pre každého odberateľa zvlášť.</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a:t>Vytvárajú hodnoty, ktoré sú zdieľané medzi všetkými odberateľmi.</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l">
                        <a:spcBef>
                          <a:spcPts val="0"/>
                        </a:spcBef>
                        <a:spcAft>
                          <a:spcPts val="0"/>
                        </a:spcAft>
                        <a:buNone/>
                      </a:pPr>
                      <a:r>
                        <a:rPr lang="en-GB"/>
                        <a:t>Životný cyklus</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a:t>Životný cyklus je viazaný na odberateľa.</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a:t>Životný cyklus môže pretrvávať nezávisle od odberateľov.</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l">
                        <a:spcBef>
                          <a:spcPts val="0"/>
                        </a:spcBef>
                        <a:spcAft>
                          <a:spcPts val="0"/>
                        </a:spcAft>
                        <a:buNone/>
                      </a:pPr>
                      <a:r>
                        <a:rPr lang="en-GB"/>
                        <a:t>Príklady</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1100">
                          <a:solidFill>
                            <a:srgbClr val="188038"/>
                          </a:solidFill>
                          <a:latin typeface="Roboto Mono"/>
                          <a:ea typeface="Roboto Mono"/>
                          <a:cs typeface="Roboto Mono"/>
                          <a:sym typeface="Roboto Mono"/>
                        </a:rPr>
                        <a:t>Flow</a:t>
                      </a:r>
                      <a:r>
                        <a:rPr lang="en-GB" sz="1100"/>
                        <a:t> v Kotlin Coroutines.</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1100">
                          <a:solidFill>
                            <a:srgbClr val="188038"/>
                          </a:solidFill>
                          <a:latin typeface="Roboto Mono"/>
                          <a:ea typeface="Roboto Mono"/>
                          <a:cs typeface="Roboto Mono"/>
                          <a:sym typeface="Roboto Mono"/>
                        </a:rPr>
                        <a:t>StateFlow</a:t>
                      </a:r>
                      <a:r>
                        <a:rPr lang="en-GB" sz="1100"/>
                        <a:t>, </a:t>
                      </a:r>
                      <a:r>
                        <a:rPr lang="en-GB" sz="1100">
                          <a:solidFill>
                            <a:srgbClr val="188038"/>
                          </a:solidFill>
                          <a:latin typeface="Roboto Mono"/>
                          <a:ea typeface="Roboto Mono"/>
                          <a:cs typeface="Roboto Mono"/>
                          <a:sym typeface="Roboto Mono"/>
                        </a:rPr>
                        <a:t>SharedFlow</a:t>
                      </a:r>
                      <a:r>
                        <a:rPr lang="en-GB" sz="1100"/>
                        <a:t> v Kotlin Coroutines.</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l">
                        <a:spcBef>
                          <a:spcPts val="0"/>
                        </a:spcBef>
                        <a:spcAft>
                          <a:spcPts val="0"/>
                        </a:spcAft>
                        <a:buNone/>
                      </a:pPr>
                      <a:r>
                        <a:rPr lang="en-GB"/>
                        <a:t>Využitie</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a:t>Ideálne pre jednorazové alebo jedinečné dátové operácie.</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a:t>Ideálne pre zdieľané stavové správy alebo viacnásobné odbery.</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l">
                        <a:spcBef>
                          <a:spcPts val="0"/>
                        </a:spcBef>
                        <a:spcAft>
                          <a:spcPts val="0"/>
                        </a:spcAft>
                        <a:buNone/>
                      </a:pPr>
                      <a:r>
                        <a:rPr lang="en-GB"/>
                        <a:t>Zmeny stavu</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a:t>Každý odberateľ môže vidieť vlastnú sekvenciu hodnôt od začiatku.</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a:t>Všetci odberatelia vidia hodnoty od momentu svojho pripojenia, môžu premeškať skoršie hodnoty.</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l">
                        <a:spcBef>
                          <a:spcPts val="0"/>
                        </a:spcBef>
                        <a:spcAft>
                          <a:spcPts val="0"/>
                        </a:spcAft>
                        <a:buNone/>
                      </a:pPr>
                      <a:r>
                        <a:rPr lang="en-GB"/>
                        <a:t>Vytváranie</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a:t>Vytvorené pri každom odberu novým spustením streamu.</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a:t>Vytvorené nezávisle, odberatelia sa pripájajú k už bežiacemu streamu.</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l">
                        <a:spcBef>
                          <a:spcPts val="0"/>
                        </a:spcBef>
                        <a:spcAft>
                          <a:spcPts val="0"/>
                        </a:spcAft>
                        <a:buNone/>
                      </a:pPr>
                      <a:r>
                        <a:rPr lang="en-GB"/>
                        <a:t>Ukončenie</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a:t>Ukončuje sa, keď poskytovateľ dokončí vysielanie hodnôt.</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a:t>Môže pokračovať v emitovaní hodnôt, aj keď niektorí odberatelia ukončia odber.</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2c14e5c6ec0_0_509"/>
          <p:cNvSpPr/>
          <p:nvPr/>
        </p:nvSpPr>
        <p:spPr>
          <a:xfrm>
            <a:off x="-12960" y="0"/>
            <a:ext cx="12192120" cy="6858000"/>
          </a:xfrm>
          <a:custGeom>
            <a:rect b="b" l="l" r="r" t="t"/>
            <a:pathLst>
              <a:path extrusionOk="0" h="21600" w="21600">
                <a:moveTo>
                  <a:pt x="0" y="0"/>
                </a:moveTo>
                <a:lnTo>
                  <a:pt x="21600" y="0"/>
                </a:lnTo>
                <a:lnTo>
                  <a:pt x="21600" y="21600"/>
                </a:lnTo>
                <a:lnTo>
                  <a:pt x="0" y="21600"/>
                </a:lnTo>
                <a:close/>
              </a:path>
            </a:pathLst>
          </a:custGeom>
          <a:solidFill>
            <a:srgbClr val="FFFFFF"/>
          </a:solid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FFFFFF"/>
                </a:solidFill>
                <a:latin typeface="Calibri"/>
                <a:ea typeface="Calibri"/>
                <a:cs typeface="Calibri"/>
                <a:sym typeface="Calibri"/>
              </a:rPr>
              <a:t>História a vývoj Androius</a:t>
            </a:r>
            <a:endParaRPr b="0" i="0" sz="1800" u="none" cap="none" strike="noStrike">
              <a:solidFill>
                <a:srgbClr val="000000"/>
              </a:solidFill>
              <a:latin typeface="Arial"/>
              <a:ea typeface="Arial"/>
              <a:cs typeface="Arial"/>
              <a:sym typeface="Arial"/>
            </a:endParaRPr>
          </a:p>
        </p:txBody>
      </p:sp>
      <p:pic>
        <p:nvPicPr>
          <p:cNvPr id="179" name="Google Shape;179;g2c14e5c6ec0_0_509"/>
          <p:cNvPicPr preferRelativeResize="0"/>
          <p:nvPr/>
        </p:nvPicPr>
        <p:blipFill rotWithShape="1">
          <a:blip r:embed="rId3">
            <a:alphaModFix amt="30000"/>
          </a:blip>
          <a:srcRect b="0" l="0" r="0" t="5829"/>
          <a:stretch/>
        </p:blipFill>
        <p:spPr>
          <a:xfrm>
            <a:off x="0" y="10"/>
            <a:ext cx="12192000" cy="6857989"/>
          </a:xfrm>
          <a:prstGeom prst="rect">
            <a:avLst/>
          </a:prstGeom>
          <a:noFill/>
          <a:ln>
            <a:noFill/>
          </a:ln>
        </p:spPr>
      </p:pic>
      <p:sp>
        <p:nvSpPr>
          <p:cNvPr id="180" name="Google Shape;180;g2c14e5c6ec0_0_509"/>
          <p:cNvSpPr/>
          <p:nvPr/>
        </p:nvSpPr>
        <p:spPr>
          <a:xfrm flipH="1" rot="-5400000">
            <a:off x="5235291" y="-5235290"/>
            <a:ext cx="1719738" cy="12192120"/>
          </a:xfrm>
          <a:custGeom>
            <a:rect b="b" l="l" r="r" t="t"/>
            <a:pathLst>
              <a:path extrusionOk="0" h="21600" w="21600">
                <a:moveTo>
                  <a:pt x="0" y="0"/>
                </a:moveTo>
                <a:lnTo>
                  <a:pt x="21600" y="0"/>
                </a:lnTo>
                <a:lnTo>
                  <a:pt x="21600" y="21600"/>
                </a:lnTo>
                <a:lnTo>
                  <a:pt x="0" y="21600"/>
                </a:lnTo>
                <a:close/>
              </a:path>
            </a:pathLst>
          </a:custGeom>
          <a:solidFill>
            <a:srgbClr val="3DDC8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g2c14e5c6ec0_0_509"/>
          <p:cNvSpPr txBox="1"/>
          <p:nvPr/>
        </p:nvSpPr>
        <p:spPr>
          <a:xfrm>
            <a:off x="647280" y="296820"/>
            <a:ext cx="9718200" cy="15765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800"/>
              <a:buFont typeface="Arial"/>
              <a:buNone/>
            </a:pPr>
            <a:r>
              <a:rPr b="1" i="0" lang="en-GB" sz="4800" u="none" cap="none" strike="noStrike">
                <a:solidFill>
                  <a:srgbClr val="0E522D"/>
                </a:solidFill>
                <a:latin typeface="Arial"/>
                <a:ea typeface="Arial"/>
                <a:cs typeface="Arial"/>
                <a:sym typeface="Arial"/>
              </a:rPr>
              <a:t>Čadyk</a:t>
            </a:r>
            <a:endParaRPr b="0" i="0" sz="4800" u="none" cap="none" strike="noStrike">
              <a:solidFill>
                <a:srgbClr val="0E522D"/>
              </a:solidFill>
              <a:latin typeface="Arial"/>
              <a:ea typeface="Arial"/>
              <a:cs typeface="Arial"/>
              <a:sym typeface="Arial"/>
            </a:endParaRPr>
          </a:p>
        </p:txBody>
      </p:sp>
      <p:pic>
        <p:nvPicPr>
          <p:cNvPr id="182" name="Google Shape;182;g2c14e5c6ec0_0_509"/>
          <p:cNvPicPr preferRelativeResize="0"/>
          <p:nvPr/>
        </p:nvPicPr>
        <p:blipFill rotWithShape="1">
          <a:blip r:embed="rId4">
            <a:alphaModFix/>
          </a:blip>
          <a:srcRect b="0" l="0" r="0" t="0"/>
          <a:stretch/>
        </p:blipFill>
        <p:spPr>
          <a:xfrm>
            <a:off x="4350234" y="2506309"/>
            <a:ext cx="3640350" cy="36403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48" name="Shape 548"/>
        <p:cNvGrpSpPr/>
        <p:nvPr/>
      </p:nvGrpSpPr>
      <p:grpSpPr>
        <a:xfrm>
          <a:off x="0" y="0"/>
          <a:ext cx="0" cy="0"/>
          <a:chOff x="0" y="0"/>
          <a:chExt cx="0" cy="0"/>
        </a:xfrm>
      </p:grpSpPr>
      <p:sp>
        <p:nvSpPr>
          <p:cNvPr id="549" name="Google Shape;549;g2c2f7d43818_0_339"/>
          <p:cNvSpPr/>
          <p:nvPr/>
        </p:nvSpPr>
        <p:spPr>
          <a:xfrm>
            <a:off x="-12960" y="0"/>
            <a:ext cx="12192120" cy="6858000"/>
          </a:xfrm>
          <a:custGeom>
            <a:rect b="b" l="l" r="r" t="t"/>
            <a:pathLst>
              <a:path extrusionOk="0" h="21600" w="21600">
                <a:moveTo>
                  <a:pt x="0" y="0"/>
                </a:moveTo>
                <a:lnTo>
                  <a:pt x="21600" y="0"/>
                </a:lnTo>
                <a:lnTo>
                  <a:pt x="21600" y="21600"/>
                </a:lnTo>
                <a:lnTo>
                  <a:pt x="0" y="21600"/>
                </a:lnTo>
                <a:close/>
              </a:path>
            </a:pathLst>
          </a:custGeom>
          <a:solidFill>
            <a:srgbClr val="FFFFFF"/>
          </a:solid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FFFFFF"/>
                </a:solidFill>
                <a:latin typeface="Calibri"/>
                <a:ea typeface="Calibri"/>
                <a:cs typeface="Calibri"/>
                <a:sym typeface="Calibri"/>
              </a:rPr>
              <a:t>História a vývoj Androidus</a:t>
            </a:r>
            <a:endParaRPr b="0" i="0" sz="1800" u="none" cap="none" strike="noStrike">
              <a:solidFill>
                <a:srgbClr val="000000"/>
              </a:solidFill>
              <a:latin typeface="Arial"/>
              <a:ea typeface="Arial"/>
              <a:cs typeface="Arial"/>
              <a:sym typeface="Arial"/>
            </a:endParaRPr>
          </a:p>
        </p:txBody>
      </p:sp>
      <p:pic>
        <p:nvPicPr>
          <p:cNvPr id="550" name="Google Shape;550;g2c2f7d43818_0_339"/>
          <p:cNvPicPr preferRelativeResize="0"/>
          <p:nvPr/>
        </p:nvPicPr>
        <p:blipFill rotWithShape="1">
          <a:blip r:embed="rId3">
            <a:alphaModFix amt="30000"/>
          </a:blip>
          <a:srcRect b="0" l="0" r="0" t="5829"/>
          <a:stretch/>
        </p:blipFill>
        <p:spPr>
          <a:xfrm>
            <a:off x="0" y="10"/>
            <a:ext cx="12192000" cy="6857989"/>
          </a:xfrm>
          <a:prstGeom prst="rect">
            <a:avLst/>
          </a:prstGeom>
          <a:noFill/>
          <a:ln>
            <a:noFill/>
          </a:ln>
        </p:spPr>
      </p:pic>
      <p:sp>
        <p:nvSpPr>
          <p:cNvPr id="551" name="Google Shape;551;g2c2f7d43818_0_339"/>
          <p:cNvSpPr/>
          <p:nvPr/>
        </p:nvSpPr>
        <p:spPr>
          <a:xfrm flipH="1" rot="-5400000">
            <a:off x="5235291" y="-5235290"/>
            <a:ext cx="1719738" cy="12192120"/>
          </a:xfrm>
          <a:custGeom>
            <a:rect b="b" l="l" r="r" t="t"/>
            <a:pathLst>
              <a:path extrusionOk="0" h="21600" w="21600">
                <a:moveTo>
                  <a:pt x="0" y="0"/>
                </a:moveTo>
                <a:lnTo>
                  <a:pt x="21600" y="0"/>
                </a:lnTo>
                <a:lnTo>
                  <a:pt x="21600" y="21600"/>
                </a:lnTo>
                <a:lnTo>
                  <a:pt x="0" y="21600"/>
                </a:lnTo>
                <a:close/>
              </a:path>
            </a:pathLst>
          </a:custGeom>
          <a:solidFill>
            <a:srgbClr val="3DDC8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g2c2f7d43818_0_339"/>
          <p:cNvSpPr txBox="1"/>
          <p:nvPr/>
        </p:nvSpPr>
        <p:spPr>
          <a:xfrm>
            <a:off x="647280" y="296820"/>
            <a:ext cx="9718200" cy="15765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800"/>
              <a:buFont typeface="Arial"/>
              <a:buNone/>
            </a:pPr>
            <a:r>
              <a:rPr b="1" lang="en-GB" sz="4800">
                <a:solidFill>
                  <a:srgbClr val="0E522D"/>
                </a:solidFill>
              </a:rPr>
              <a:t>ObserveOnly</a:t>
            </a:r>
            <a:endParaRPr b="0" i="0" sz="4800" u="none" cap="none" strike="noStrike">
              <a:solidFill>
                <a:srgbClr val="0E522D"/>
              </a:solidFill>
              <a:latin typeface="Arial"/>
              <a:ea typeface="Arial"/>
              <a:cs typeface="Arial"/>
              <a:sym typeface="Arial"/>
            </a:endParaRPr>
          </a:p>
        </p:txBody>
      </p:sp>
      <p:sp>
        <p:nvSpPr>
          <p:cNvPr id="553" name="Google Shape;553;g2c2f7d43818_0_339"/>
          <p:cNvSpPr txBox="1"/>
          <p:nvPr/>
        </p:nvSpPr>
        <p:spPr>
          <a:xfrm>
            <a:off x="864925" y="2123975"/>
            <a:ext cx="11025000" cy="32430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000000"/>
              </a:buClr>
              <a:buSzPts val="1800"/>
              <a:buFont typeface="Arial"/>
              <a:buChar char="-"/>
            </a:pPr>
            <a:r>
              <a:rPr lang="en-GB" sz="1800"/>
              <a:t>Mutable</a:t>
            </a:r>
            <a:endParaRPr sz="1800"/>
          </a:p>
          <a:p>
            <a:pPr indent="-342900" lvl="0" marL="457200" marR="0" rtl="0" algn="l">
              <a:lnSpc>
                <a:spcPct val="100000"/>
              </a:lnSpc>
              <a:spcBef>
                <a:spcPts val="0"/>
              </a:spcBef>
              <a:spcAft>
                <a:spcPts val="0"/>
              </a:spcAft>
              <a:buSzPts val="1800"/>
              <a:buChar char="-"/>
            </a:pPr>
            <a:r>
              <a:rPr lang="en-GB" sz="1800"/>
              <a:t>(-)</a:t>
            </a:r>
            <a:endParaRPr sz="1800"/>
          </a:p>
          <a:p>
            <a:pPr indent="0" lvl="0" marL="0" marR="0" rtl="0" algn="l">
              <a:lnSpc>
                <a:spcPct val="100000"/>
              </a:lnSpc>
              <a:spcBef>
                <a:spcPts val="0"/>
              </a:spcBef>
              <a:spcAft>
                <a:spcPts val="0"/>
              </a:spcAft>
              <a:buNone/>
            </a:pPr>
            <a:r>
              <a:t/>
            </a:r>
            <a:endParaRPr sz="1800"/>
          </a:p>
          <a:p>
            <a:pPr indent="0" lvl="0" marL="0" marR="0" rtl="0" algn="l">
              <a:lnSpc>
                <a:spcPct val="100000"/>
              </a:lnSpc>
              <a:spcBef>
                <a:spcPts val="0"/>
              </a:spcBef>
              <a:spcAft>
                <a:spcPts val="0"/>
              </a:spcAft>
              <a:buNone/>
            </a:pPr>
            <a:r>
              <a:t/>
            </a:r>
            <a:endParaRPr sz="1800"/>
          </a:p>
          <a:p>
            <a:pPr indent="-342900" lvl="0" marL="457200" marR="0" rtl="0" algn="l">
              <a:lnSpc>
                <a:spcPct val="100000"/>
              </a:lnSpc>
              <a:spcBef>
                <a:spcPts val="0"/>
              </a:spcBef>
              <a:spcAft>
                <a:spcPts val="0"/>
              </a:spcAft>
              <a:buSzPts val="1800"/>
              <a:buChar char="-"/>
            </a:pPr>
            <a:r>
              <a:rPr lang="en-GB" sz="1800"/>
              <a:t>MutableSharedFlow</a:t>
            </a:r>
            <a:endParaRPr sz="1800"/>
          </a:p>
          <a:p>
            <a:pPr indent="-342900" lvl="0" marL="457200" marR="0" rtl="0" algn="l">
              <a:lnSpc>
                <a:spcPct val="100000"/>
              </a:lnSpc>
              <a:spcBef>
                <a:spcPts val="0"/>
              </a:spcBef>
              <a:spcAft>
                <a:spcPts val="0"/>
              </a:spcAft>
              <a:buSzPts val="1800"/>
              <a:buChar char="-"/>
            </a:pPr>
            <a:r>
              <a:rPr lang="en-GB" sz="1800"/>
              <a:t>SharedFlow</a:t>
            </a:r>
            <a:endParaRPr sz="1800"/>
          </a:p>
          <a:p>
            <a:pPr indent="0" lvl="0" marL="0" marR="0" rtl="0" algn="l">
              <a:lnSpc>
                <a:spcPct val="100000"/>
              </a:lnSpc>
              <a:spcBef>
                <a:spcPts val="0"/>
              </a:spcBef>
              <a:spcAft>
                <a:spcPts val="0"/>
              </a:spcAft>
              <a:buNone/>
            </a:pPr>
            <a:r>
              <a:t/>
            </a:r>
            <a:endParaRPr sz="1800"/>
          </a:p>
          <a:p>
            <a:pPr indent="-342900" lvl="0" marL="457200" marR="0" rtl="0" algn="l">
              <a:lnSpc>
                <a:spcPct val="100000"/>
              </a:lnSpc>
              <a:spcBef>
                <a:spcPts val="0"/>
              </a:spcBef>
              <a:spcAft>
                <a:spcPts val="0"/>
              </a:spcAft>
              <a:buSzPts val="1800"/>
              <a:buChar char="-"/>
            </a:pPr>
            <a:r>
              <a:rPr lang="en-GB" sz="1800"/>
              <a:t>MutableStateFlow</a:t>
            </a:r>
            <a:endParaRPr sz="1800"/>
          </a:p>
          <a:p>
            <a:pPr indent="-342900" lvl="0" marL="457200" marR="0" rtl="0" algn="l">
              <a:lnSpc>
                <a:spcPct val="100000"/>
              </a:lnSpc>
              <a:spcBef>
                <a:spcPts val="0"/>
              </a:spcBef>
              <a:spcAft>
                <a:spcPts val="0"/>
              </a:spcAft>
              <a:buSzPts val="1800"/>
              <a:buChar char="-"/>
            </a:pPr>
            <a:r>
              <a:rPr lang="en-GB" sz="1800"/>
              <a:t>StateFlow</a:t>
            </a:r>
            <a:endParaRPr sz="18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58" name="Shape 558"/>
        <p:cNvGrpSpPr/>
        <p:nvPr/>
      </p:nvGrpSpPr>
      <p:grpSpPr>
        <a:xfrm>
          <a:off x="0" y="0"/>
          <a:ext cx="0" cy="0"/>
          <a:chOff x="0" y="0"/>
          <a:chExt cx="0" cy="0"/>
        </a:xfrm>
      </p:grpSpPr>
      <p:sp>
        <p:nvSpPr>
          <p:cNvPr id="559" name="Google Shape;559;g2c2f7d43818_0_359"/>
          <p:cNvSpPr/>
          <p:nvPr/>
        </p:nvSpPr>
        <p:spPr>
          <a:xfrm>
            <a:off x="-12960" y="0"/>
            <a:ext cx="12192120" cy="6858000"/>
          </a:xfrm>
          <a:custGeom>
            <a:rect b="b" l="l" r="r" t="t"/>
            <a:pathLst>
              <a:path extrusionOk="0" h="21600" w="21600">
                <a:moveTo>
                  <a:pt x="0" y="0"/>
                </a:moveTo>
                <a:lnTo>
                  <a:pt x="21600" y="0"/>
                </a:lnTo>
                <a:lnTo>
                  <a:pt x="21600" y="21600"/>
                </a:lnTo>
                <a:lnTo>
                  <a:pt x="0" y="21600"/>
                </a:lnTo>
                <a:close/>
              </a:path>
            </a:pathLst>
          </a:custGeom>
          <a:solidFill>
            <a:srgbClr val="FFFFFF"/>
          </a:solid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FFFFFF"/>
                </a:solidFill>
                <a:latin typeface="Calibri"/>
                <a:ea typeface="Calibri"/>
                <a:cs typeface="Calibri"/>
                <a:sym typeface="Calibri"/>
              </a:rPr>
              <a:t>História a vývoj Androidus</a:t>
            </a:r>
            <a:endParaRPr b="0" i="0" sz="1800" u="none" cap="none" strike="noStrike">
              <a:solidFill>
                <a:srgbClr val="000000"/>
              </a:solidFill>
              <a:latin typeface="Arial"/>
              <a:ea typeface="Arial"/>
              <a:cs typeface="Arial"/>
              <a:sym typeface="Arial"/>
            </a:endParaRPr>
          </a:p>
        </p:txBody>
      </p:sp>
      <p:pic>
        <p:nvPicPr>
          <p:cNvPr id="560" name="Google Shape;560;g2c2f7d43818_0_359"/>
          <p:cNvPicPr preferRelativeResize="0"/>
          <p:nvPr/>
        </p:nvPicPr>
        <p:blipFill rotWithShape="1">
          <a:blip r:embed="rId3">
            <a:alphaModFix amt="30000"/>
          </a:blip>
          <a:srcRect b="0" l="0" r="0" t="5829"/>
          <a:stretch/>
        </p:blipFill>
        <p:spPr>
          <a:xfrm>
            <a:off x="0" y="10"/>
            <a:ext cx="12192000" cy="6857989"/>
          </a:xfrm>
          <a:prstGeom prst="rect">
            <a:avLst/>
          </a:prstGeom>
          <a:noFill/>
          <a:ln>
            <a:noFill/>
          </a:ln>
        </p:spPr>
      </p:pic>
      <p:sp>
        <p:nvSpPr>
          <p:cNvPr id="561" name="Google Shape;561;g2c2f7d43818_0_359"/>
          <p:cNvSpPr/>
          <p:nvPr/>
        </p:nvSpPr>
        <p:spPr>
          <a:xfrm flipH="1" rot="-5400000">
            <a:off x="5235291" y="-5235290"/>
            <a:ext cx="1719738" cy="12192120"/>
          </a:xfrm>
          <a:custGeom>
            <a:rect b="b" l="l" r="r" t="t"/>
            <a:pathLst>
              <a:path extrusionOk="0" h="21600" w="21600">
                <a:moveTo>
                  <a:pt x="0" y="0"/>
                </a:moveTo>
                <a:lnTo>
                  <a:pt x="21600" y="0"/>
                </a:lnTo>
                <a:lnTo>
                  <a:pt x="21600" y="21600"/>
                </a:lnTo>
                <a:lnTo>
                  <a:pt x="0" y="21600"/>
                </a:lnTo>
                <a:close/>
              </a:path>
            </a:pathLst>
          </a:custGeom>
          <a:solidFill>
            <a:srgbClr val="3DDC8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g2c2f7d43818_0_359"/>
          <p:cNvSpPr txBox="1"/>
          <p:nvPr/>
        </p:nvSpPr>
        <p:spPr>
          <a:xfrm>
            <a:off x="647280" y="296820"/>
            <a:ext cx="9718200" cy="15765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800"/>
              <a:buFont typeface="Arial"/>
              <a:buNone/>
            </a:pPr>
            <a:r>
              <a:rPr b="1" lang="en-GB" sz="4800">
                <a:solidFill>
                  <a:srgbClr val="0E522D"/>
                </a:solidFill>
              </a:rPr>
              <a:t>Príklad</a:t>
            </a:r>
            <a:endParaRPr b="0" i="0" sz="4800" u="none" cap="none" strike="noStrike">
              <a:solidFill>
                <a:srgbClr val="0E522D"/>
              </a:solidFill>
              <a:latin typeface="Arial"/>
              <a:ea typeface="Arial"/>
              <a:cs typeface="Arial"/>
              <a:sym typeface="Arial"/>
            </a:endParaRPr>
          </a:p>
        </p:txBody>
      </p:sp>
      <p:sp>
        <p:nvSpPr>
          <p:cNvPr id="563" name="Google Shape;563;g2c2f7d43818_0_359"/>
          <p:cNvSpPr txBox="1"/>
          <p:nvPr/>
        </p:nvSpPr>
        <p:spPr>
          <a:xfrm>
            <a:off x="809975" y="2142300"/>
            <a:ext cx="11025000" cy="32430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None/>
            </a:pPr>
            <a:r>
              <a:t/>
            </a:r>
            <a:endParaRPr sz="1800"/>
          </a:p>
        </p:txBody>
      </p:sp>
      <p:pic>
        <p:nvPicPr>
          <p:cNvPr id="564" name="Google Shape;564;g2c2f7d43818_0_359"/>
          <p:cNvPicPr preferRelativeResize="0"/>
          <p:nvPr/>
        </p:nvPicPr>
        <p:blipFill>
          <a:blip r:embed="rId4">
            <a:alphaModFix/>
          </a:blip>
          <a:stretch>
            <a:fillRect/>
          </a:stretch>
        </p:blipFill>
        <p:spPr>
          <a:xfrm>
            <a:off x="0" y="1720650"/>
            <a:ext cx="8803907" cy="51054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69" name="Shape 569"/>
        <p:cNvGrpSpPr/>
        <p:nvPr/>
      </p:nvGrpSpPr>
      <p:grpSpPr>
        <a:xfrm>
          <a:off x="0" y="0"/>
          <a:ext cx="0" cy="0"/>
          <a:chOff x="0" y="0"/>
          <a:chExt cx="0" cy="0"/>
        </a:xfrm>
      </p:grpSpPr>
      <p:sp>
        <p:nvSpPr>
          <p:cNvPr id="570" name="Google Shape;570;g2c2f7d43818_0_371"/>
          <p:cNvSpPr/>
          <p:nvPr/>
        </p:nvSpPr>
        <p:spPr>
          <a:xfrm>
            <a:off x="-12960" y="0"/>
            <a:ext cx="12192120" cy="6858000"/>
          </a:xfrm>
          <a:custGeom>
            <a:rect b="b" l="l" r="r" t="t"/>
            <a:pathLst>
              <a:path extrusionOk="0" h="21600" w="21600">
                <a:moveTo>
                  <a:pt x="0" y="0"/>
                </a:moveTo>
                <a:lnTo>
                  <a:pt x="21600" y="0"/>
                </a:lnTo>
                <a:lnTo>
                  <a:pt x="21600" y="21600"/>
                </a:lnTo>
                <a:lnTo>
                  <a:pt x="0" y="21600"/>
                </a:lnTo>
                <a:close/>
              </a:path>
            </a:pathLst>
          </a:custGeom>
          <a:solidFill>
            <a:srgbClr val="FFFFFF"/>
          </a:solid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FFFFFF"/>
                </a:solidFill>
                <a:latin typeface="Calibri"/>
                <a:ea typeface="Calibri"/>
                <a:cs typeface="Calibri"/>
                <a:sym typeface="Calibri"/>
              </a:rPr>
              <a:t>História a vývoj Androidus</a:t>
            </a:r>
            <a:endParaRPr b="0" i="0" sz="1800" u="none" cap="none" strike="noStrike">
              <a:solidFill>
                <a:srgbClr val="000000"/>
              </a:solidFill>
              <a:latin typeface="Arial"/>
              <a:ea typeface="Arial"/>
              <a:cs typeface="Arial"/>
              <a:sym typeface="Arial"/>
            </a:endParaRPr>
          </a:p>
        </p:txBody>
      </p:sp>
      <p:pic>
        <p:nvPicPr>
          <p:cNvPr id="571" name="Google Shape;571;g2c2f7d43818_0_371"/>
          <p:cNvPicPr preferRelativeResize="0"/>
          <p:nvPr/>
        </p:nvPicPr>
        <p:blipFill rotWithShape="1">
          <a:blip r:embed="rId3">
            <a:alphaModFix amt="30000"/>
          </a:blip>
          <a:srcRect b="0" l="0" r="0" t="5829"/>
          <a:stretch/>
        </p:blipFill>
        <p:spPr>
          <a:xfrm>
            <a:off x="0" y="10"/>
            <a:ext cx="12192000" cy="6857989"/>
          </a:xfrm>
          <a:prstGeom prst="rect">
            <a:avLst/>
          </a:prstGeom>
          <a:noFill/>
          <a:ln>
            <a:noFill/>
          </a:ln>
        </p:spPr>
      </p:pic>
      <p:sp>
        <p:nvSpPr>
          <p:cNvPr id="572" name="Google Shape;572;g2c2f7d43818_0_371"/>
          <p:cNvSpPr/>
          <p:nvPr/>
        </p:nvSpPr>
        <p:spPr>
          <a:xfrm flipH="1" rot="-5400000">
            <a:off x="5235291" y="-5235290"/>
            <a:ext cx="1719738" cy="12192120"/>
          </a:xfrm>
          <a:custGeom>
            <a:rect b="b" l="l" r="r" t="t"/>
            <a:pathLst>
              <a:path extrusionOk="0" h="21600" w="21600">
                <a:moveTo>
                  <a:pt x="0" y="0"/>
                </a:moveTo>
                <a:lnTo>
                  <a:pt x="21600" y="0"/>
                </a:lnTo>
                <a:lnTo>
                  <a:pt x="21600" y="21600"/>
                </a:lnTo>
                <a:lnTo>
                  <a:pt x="0" y="21600"/>
                </a:lnTo>
                <a:close/>
              </a:path>
            </a:pathLst>
          </a:custGeom>
          <a:solidFill>
            <a:srgbClr val="3DDC8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g2c2f7d43818_0_371"/>
          <p:cNvSpPr txBox="1"/>
          <p:nvPr/>
        </p:nvSpPr>
        <p:spPr>
          <a:xfrm>
            <a:off x="647280" y="296820"/>
            <a:ext cx="9718200" cy="15765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800"/>
              <a:buFont typeface="Arial"/>
              <a:buNone/>
            </a:pPr>
            <a:r>
              <a:rPr b="1" lang="en-GB" sz="4800">
                <a:solidFill>
                  <a:srgbClr val="0E522D"/>
                </a:solidFill>
              </a:rPr>
              <a:t>Prax</a:t>
            </a:r>
            <a:endParaRPr b="0" i="0" sz="4800" u="none" cap="none" strike="noStrike">
              <a:solidFill>
                <a:srgbClr val="0E522D"/>
              </a:solidFill>
              <a:latin typeface="Arial"/>
              <a:ea typeface="Arial"/>
              <a:cs typeface="Arial"/>
              <a:sym typeface="Arial"/>
            </a:endParaRPr>
          </a:p>
        </p:txBody>
      </p:sp>
      <p:sp>
        <p:nvSpPr>
          <p:cNvPr id="574" name="Google Shape;574;g2c2f7d43818_0_371"/>
          <p:cNvSpPr txBox="1"/>
          <p:nvPr/>
        </p:nvSpPr>
        <p:spPr>
          <a:xfrm>
            <a:off x="809975" y="2142300"/>
            <a:ext cx="11025000" cy="32430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None/>
            </a:pPr>
            <a:r>
              <a:t/>
            </a:r>
            <a:endParaRPr sz="1800"/>
          </a:p>
        </p:txBody>
      </p:sp>
      <p:pic>
        <p:nvPicPr>
          <p:cNvPr id="575" name="Google Shape;575;g2c2f7d43818_0_371"/>
          <p:cNvPicPr preferRelativeResize="0"/>
          <p:nvPr/>
        </p:nvPicPr>
        <p:blipFill>
          <a:blip r:embed="rId4">
            <a:alphaModFix/>
          </a:blip>
          <a:stretch>
            <a:fillRect/>
          </a:stretch>
        </p:blipFill>
        <p:spPr>
          <a:xfrm>
            <a:off x="14170" y="1685925"/>
            <a:ext cx="8925061" cy="50958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80" name="Shape 580"/>
        <p:cNvGrpSpPr/>
        <p:nvPr/>
      </p:nvGrpSpPr>
      <p:grpSpPr>
        <a:xfrm>
          <a:off x="0" y="0"/>
          <a:ext cx="0" cy="0"/>
          <a:chOff x="0" y="0"/>
          <a:chExt cx="0" cy="0"/>
        </a:xfrm>
      </p:grpSpPr>
      <p:sp>
        <p:nvSpPr>
          <p:cNvPr id="581" name="Google Shape;581;g2c2f7d43818_0_350"/>
          <p:cNvSpPr/>
          <p:nvPr/>
        </p:nvSpPr>
        <p:spPr>
          <a:xfrm>
            <a:off x="-12960" y="0"/>
            <a:ext cx="12192120" cy="6858000"/>
          </a:xfrm>
          <a:custGeom>
            <a:rect b="b" l="l" r="r" t="t"/>
            <a:pathLst>
              <a:path extrusionOk="0" h="21600" w="21600">
                <a:moveTo>
                  <a:pt x="0" y="0"/>
                </a:moveTo>
                <a:lnTo>
                  <a:pt x="21600" y="0"/>
                </a:lnTo>
                <a:lnTo>
                  <a:pt x="21600" y="21600"/>
                </a:lnTo>
                <a:lnTo>
                  <a:pt x="0" y="21600"/>
                </a:lnTo>
                <a:close/>
              </a:path>
            </a:pathLst>
          </a:custGeom>
          <a:solidFill>
            <a:srgbClr val="FFFFFF"/>
          </a:solid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FFFFFF"/>
                </a:solidFill>
                <a:latin typeface="Calibri"/>
                <a:ea typeface="Calibri"/>
                <a:cs typeface="Calibri"/>
                <a:sym typeface="Calibri"/>
              </a:rPr>
              <a:t>História a vývoj Androidus</a:t>
            </a:r>
            <a:endParaRPr b="0" i="0" sz="1800" u="none" cap="none" strike="noStrike">
              <a:solidFill>
                <a:srgbClr val="000000"/>
              </a:solidFill>
              <a:latin typeface="Arial"/>
              <a:ea typeface="Arial"/>
              <a:cs typeface="Arial"/>
              <a:sym typeface="Arial"/>
            </a:endParaRPr>
          </a:p>
        </p:txBody>
      </p:sp>
      <p:pic>
        <p:nvPicPr>
          <p:cNvPr id="582" name="Google Shape;582;g2c2f7d43818_0_350"/>
          <p:cNvPicPr preferRelativeResize="0"/>
          <p:nvPr/>
        </p:nvPicPr>
        <p:blipFill rotWithShape="1">
          <a:blip r:embed="rId3">
            <a:alphaModFix amt="30000"/>
          </a:blip>
          <a:srcRect b="0" l="0" r="0" t="5829"/>
          <a:stretch/>
        </p:blipFill>
        <p:spPr>
          <a:xfrm>
            <a:off x="0" y="10"/>
            <a:ext cx="12192000" cy="6857989"/>
          </a:xfrm>
          <a:prstGeom prst="rect">
            <a:avLst/>
          </a:prstGeom>
          <a:noFill/>
          <a:ln>
            <a:noFill/>
          </a:ln>
        </p:spPr>
      </p:pic>
      <p:sp>
        <p:nvSpPr>
          <p:cNvPr id="583" name="Google Shape;583;g2c2f7d43818_0_350"/>
          <p:cNvSpPr/>
          <p:nvPr/>
        </p:nvSpPr>
        <p:spPr>
          <a:xfrm flipH="1" rot="-5400000">
            <a:off x="5235291" y="-5235290"/>
            <a:ext cx="1719738" cy="12192120"/>
          </a:xfrm>
          <a:custGeom>
            <a:rect b="b" l="l" r="r" t="t"/>
            <a:pathLst>
              <a:path extrusionOk="0" h="21600" w="21600">
                <a:moveTo>
                  <a:pt x="0" y="0"/>
                </a:moveTo>
                <a:lnTo>
                  <a:pt x="21600" y="0"/>
                </a:lnTo>
                <a:lnTo>
                  <a:pt x="21600" y="21600"/>
                </a:lnTo>
                <a:lnTo>
                  <a:pt x="0" y="21600"/>
                </a:lnTo>
                <a:close/>
              </a:path>
            </a:pathLst>
          </a:custGeom>
          <a:solidFill>
            <a:srgbClr val="3DDC8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 name="Google Shape;584;g2c2f7d43818_0_350"/>
          <p:cNvSpPr txBox="1"/>
          <p:nvPr/>
        </p:nvSpPr>
        <p:spPr>
          <a:xfrm>
            <a:off x="647280" y="296820"/>
            <a:ext cx="9718200" cy="15765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800"/>
              <a:buFont typeface="Arial"/>
              <a:buNone/>
            </a:pPr>
            <a:r>
              <a:rPr b="1" i="0" lang="en-GB" sz="4800" u="none" cap="none" strike="noStrike">
                <a:solidFill>
                  <a:srgbClr val="0E522D"/>
                </a:solidFill>
                <a:latin typeface="Arial"/>
                <a:ea typeface="Arial"/>
                <a:cs typeface="Arial"/>
                <a:sym typeface="Arial"/>
              </a:rPr>
              <a:t>Informácie k pohovoru</a:t>
            </a:r>
            <a:endParaRPr b="0" i="0" sz="4800" u="none" cap="none" strike="noStrike">
              <a:solidFill>
                <a:srgbClr val="0E522D"/>
              </a:solidFill>
              <a:latin typeface="Arial"/>
              <a:ea typeface="Arial"/>
              <a:cs typeface="Arial"/>
              <a:sym typeface="Arial"/>
            </a:endParaRPr>
          </a:p>
        </p:txBody>
      </p:sp>
      <p:sp>
        <p:nvSpPr>
          <p:cNvPr id="585" name="Google Shape;585;g2c2f7d43818_0_350"/>
          <p:cNvSpPr txBox="1"/>
          <p:nvPr/>
        </p:nvSpPr>
        <p:spPr>
          <a:xfrm>
            <a:off x="864925" y="2123975"/>
            <a:ext cx="11025000" cy="205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lang="en-GB" sz="1800"/>
              <a:t>Rozdiely medzi sharedPreferences a Room</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90" name="Shape 590"/>
        <p:cNvGrpSpPr/>
        <p:nvPr/>
      </p:nvGrpSpPr>
      <p:grpSpPr>
        <a:xfrm>
          <a:off x="0" y="0"/>
          <a:ext cx="0" cy="0"/>
          <a:chOff x="0" y="0"/>
          <a:chExt cx="0" cy="0"/>
        </a:xfrm>
      </p:grpSpPr>
      <p:sp>
        <p:nvSpPr>
          <p:cNvPr id="591" name="Google Shape;591;p43"/>
          <p:cNvSpPr/>
          <p:nvPr/>
        </p:nvSpPr>
        <p:spPr>
          <a:xfrm>
            <a:off x="-12960" y="0"/>
            <a:ext cx="12192120" cy="6858000"/>
          </a:xfrm>
          <a:custGeom>
            <a:rect b="b" l="l" r="r" t="t"/>
            <a:pathLst>
              <a:path extrusionOk="0" h="21600" w="21600">
                <a:moveTo>
                  <a:pt x="0" y="0"/>
                </a:moveTo>
                <a:lnTo>
                  <a:pt x="21600" y="0"/>
                </a:lnTo>
                <a:lnTo>
                  <a:pt x="21600" y="21600"/>
                </a:lnTo>
                <a:lnTo>
                  <a:pt x="0" y="21600"/>
                </a:lnTo>
                <a:close/>
              </a:path>
            </a:pathLst>
          </a:custGeom>
          <a:solidFill>
            <a:srgbClr val="FFFFFF"/>
          </a:solid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FFFFFF"/>
                </a:solidFill>
                <a:latin typeface="Calibri"/>
                <a:ea typeface="Calibri"/>
                <a:cs typeface="Calibri"/>
                <a:sym typeface="Calibri"/>
              </a:rPr>
              <a:t>História a vývoj Androidus</a:t>
            </a:r>
            <a:endParaRPr b="0" i="0" sz="1800" u="none" cap="none" strike="noStrike">
              <a:solidFill>
                <a:srgbClr val="000000"/>
              </a:solidFill>
              <a:latin typeface="Arial"/>
              <a:ea typeface="Arial"/>
              <a:cs typeface="Arial"/>
              <a:sym typeface="Arial"/>
            </a:endParaRPr>
          </a:p>
        </p:txBody>
      </p:sp>
      <p:pic>
        <p:nvPicPr>
          <p:cNvPr id="592" name="Google Shape;592;p43"/>
          <p:cNvPicPr preferRelativeResize="0"/>
          <p:nvPr/>
        </p:nvPicPr>
        <p:blipFill rotWithShape="1">
          <a:blip r:embed="rId3">
            <a:alphaModFix amt="30000"/>
          </a:blip>
          <a:srcRect b="0" l="0" r="-1" t="5833"/>
          <a:stretch/>
        </p:blipFill>
        <p:spPr>
          <a:xfrm>
            <a:off x="0" y="10"/>
            <a:ext cx="12191999" cy="6857990"/>
          </a:xfrm>
          <a:prstGeom prst="rect">
            <a:avLst/>
          </a:prstGeom>
          <a:noFill/>
          <a:ln>
            <a:noFill/>
          </a:ln>
        </p:spPr>
      </p:pic>
      <p:sp>
        <p:nvSpPr>
          <p:cNvPr id="593" name="Google Shape;593;p43"/>
          <p:cNvSpPr txBox="1"/>
          <p:nvPr/>
        </p:nvSpPr>
        <p:spPr>
          <a:xfrm>
            <a:off x="411367" y="1720646"/>
            <a:ext cx="11367583" cy="4965556"/>
          </a:xfrm>
          <a:prstGeom prst="rect">
            <a:avLst/>
          </a:prstGeom>
          <a:noFill/>
          <a:ln>
            <a:noFill/>
          </a:ln>
        </p:spPr>
        <p:txBody>
          <a:bodyPr anchorCtr="0" anchor="ctr" bIns="45700" lIns="91425" spcFirstLastPara="1" rIns="91425" wrap="square" tIns="45700">
            <a:normAutofit/>
          </a:bodyPr>
          <a:lstStyle/>
          <a:p>
            <a:pPr indent="-342900" lvl="2" marL="342900" marR="0" rtl="0" algn="l">
              <a:lnSpc>
                <a:spcPct val="150000"/>
              </a:lnSpc>
              <a:spcBef>
                <a:spcPts val="0"/>
              </a:spcBef>
              <a:spcAft>
                <a:spcPts val="0"/>
              </a:spcAft>
              <a:buClr>
                <a:srgbClr val="000000"/>
              </a:buClr>
              <a:buSzPts val="1730"/>
              <a:buFont typeface="Arial"/>
              <a:buChar char="•"/>
            </a:pPr>
            <a:r>
              <a:rPr b="1" i="0" lang="en-GB" sz="2000" u="none" cap="none" strike="noStrike">
                <a:solidFill>
                  <a:srgbClr val="000000"/>
                </a:solidFill>
                <a:latin typeface="Calibri"/>
                <a:ea typeface="Calibri"/>
                <a:cs typeface="Calibri"/>
                <a:sym typeface="Calibri"/>
              </a:rPr>
              <a:t>Activities : </a:t>
            </a:r>
            <a:r>
              <a:rPr b="1" i="0" lang="en-GB" sz="2000" u="sng" cap="none" strike="noStrike">
                <a:solidFill>
                  <a:schemeClr val="hlink"/>
                </a:solidFill>
                <a:latin typeface="Calibri"/>
                <a:ea typeface="Calibri"/>
                <a:cs typeface="Calibri"/>
                <a:sym typeface="Calibri"/>
                <a:hlinkClick r:id="rId4"/>
              </a:rPr>
              <a:t>https://developer.android.com/guide/components/activities/intro-activities</a:t>
            </a:r>
            <a:endParaRPr b="1" i="0" sz="2000" u="none" cap="none" strike="noStrike">
              <a:solidFill>
                <a:srgbClr val="000000"/>
              </a:solidFill>
              <a:latin typeface="Calibri"/>
              <a:ea typeface="Calibri"/>
              <a:cs typeface="Calibri"/>
              <a:sym typeface="Calibri"/>
            </a:endParaRPr>
          </a:p>
          <a:p>
            <a:pPr indent="-342900" lvl="2" marL="342900" marR="0" rtl="0" algn="l">
              <a:lnSpc>
                <a:spcPct val="150000"/>
              </a:lnSpc>
              <a:spcBef>
                <a:spcPts val="0"/>
              </a:spcBef>
              <a:spcAft>
                <a:spcPts val="0"/>
              </a:spcAft>
              <a:buClr>
                <a:srgbClr val="000000"/>
              </a:buClr>
              <a:buSzPts val="2000"/>
              <a:buFont typeface="Calibri"/>
              <a:buChar char="•"/>
            </a:pPr>
            <a:r>
              <a:rPr b="1" i="0" lang="en-GB" sz="2000" u="none" cap="none" strike="noStrike">
                <a:solidFill>
                  <a:srgbClr val="000000"/>
                </a:solidFill>
                <a:latin typeface="Calibri"/>
                <a:ea typeface="Calibri"/>
                <a:cs typeface="Calibri"/>
                <a:sym typeface="Calibri"/>
              </a:rPr>
              <a:t>Lifecycle Activity: </a:t>
            </a:r>
            <a:r>
              <a:rPr b="1" i="0" lang="en-GB" sz="2000" u="sng" cap="none" strike="noStrike">
                <a:solidFill>
                  <a:schemeClr val="hlink"/>
                </a:solidFill>
                <a:latin typeface="Calibri"/>
                <a:ea typeface="Calibri"/>
                <a:cs typeface="Calibri"/>
                <a:sym typeface="Calibri"/>
                <a:hlinkClick r:id="rId5"/>
              </a:rPr>
              <a:t>https://developer.android.com/guide/components/activities/activity-lifecycle</a:t>
            </a:r>
            <a:endParaRPr b="1" i="0" sz="2000" u="none" cap="none" strike="noStrike">
              <a:solidFill>
                <a:srgbClr val="000000"/>
              </a:solidFill>
              <a:latin typeface="Calibri"/>
              <a:ea typeface="Calibri"/>
              <a:cs typeface="Calibri"/>
              <a:sym typeface="Calibri"/>
            </a:endParaRPr>
          </a:p>
          <a:p>
            <a:pPr indent="-342900" lvl="2" marL="342900" marR="0" rtl="0" algn="l">
              <a:lnSpc>
                <a:spcPct val="150000"/>
              </a:lnSpc>
              <a:spcBef>
                <a:spcPts val="0"/>
              </a:spcBef>
              <a:spcAft>
                <a:spcPts val="0"/>
              </a:spcAft>
              <a:buClr>
                <a:srgbClr val="000000"/>
              </a:buClr>
              <a:buSzPts val="2000"/>
              <a:buFont typeface="Calibri"/>
              <a:buChar char="•"/>
            </a:pPr>
            <a:r>
              <a:rPr b="1" i="0" lang="en-GB" sz="2000" u="none" cap="none" strike="noStrike">
                <a:solidFill>
                  <a:srgbClr val="000000"/>
                </a:solidFill>
                <a:latin typeface="Calibri"/>
                <a:ea typeface="Calibri"/>
                <a:cs typeface="Calibri"/>
                <a:sym typeface="Calibri"/>
              </a:rPr>
              <a:t>Lifecycle Fragment: </a:t>
            </a:r>
            <a:r>
              <a:rPr b="1" i="0" lang="en-GB" sz="2000" u="sng" cap="none" strike="noStrike">
                <a:solidFill>
                  <a:schemeClr val="hlink"/>
                </a:solidFill>
                <a:latin typeface="Calibri"/>
                <a:ea typeface="Calibri"/>
                <a:cs typeface="Calibri"/>
                <a:sym typeface="Calibri"/>
                <a:hlinkClick r:id="rId6"/>
              </a:rPr>
              <a:t>https://developer.android.com/guide/fragments/lifecycle</a:t>
            </a:r>
            <a:endParaRPr b="1" i="0" sz="2000" u="none" cap="none" strike="noStrike">
              <a:solidFill>
                <a:srgbClr val="000000"/>
              </a:solidFill>
              <a:latin typeface="Calibri"/>
              <a:ea typeface="Calibri"/>
              <a:cs typeface="Calibri"/>
              <a:sym typeface="Calibri"/>
            </a:endParaRPr>
          </a:p>
          <a:p>
            <a:pPr indent="-342900" lvl="2" marL="342900" marR="0" rtl="0" algn="l">
              <a:lnSpc>
                <a:spcPct val="150000"/>
              </a:lnSpc>
              <a:spcBef>
                <a:spcPts val="0"/>
              </a:spcBef>
              <a:spcAft>
                <a:spcPts val="0"/>
              </a:spcAft>
              <a:buClr>
                <a:srgbClr val="000000"/>
              </a:buClr>
              <a:buSzPts val="2000"/>
              <a:buFont typeface="Calibri"/>
              <a:buChar char="•"/>
            </a:pPr>
            <a:r>
              <a:rPr b="1" i="0" lang="en-GB" sz="2000" u="none" cap="none" strike="noStrike">
                <a:solidFill>
                  <a:srgbClr val="000000"/>
                </a:solidFill>
                <a:latin typeface="Calibri"/>
                <a:ea typeface="Calibri"/>
                <a:cs typeface="Calibri"/>
                <a:sym typeface="Calibri"/>
              </a:rPr>
              <a:t>ViewModel: </a:t>
            </a:r>
            <a:r>
              <a:rPr b="1" i="0" lang="en-GB" sz="2000" u="sng" cap="none" strike="noStrike">
                <a:solidFill>
                  <a:schemeClr val="hlink"/>
                </a:solidFill>
                <a:latin typeface="Calibri"/>
                <a:ea typeface="Calibri"/>
                <a:cs typeface="Calibri"/>
                <a:sym typeface="Calibri"/>
                <a:hlinkClick r:id="rId7"/>
              </a:rPr>
              <a:t>https://developer.android.com/topic/libraries/architecture/viewmodel</a:t>
            </a:r>
            <a:endParaRPr b="1" i="0" sz="2000" u="none" cap="none" strike="noStrike">
              <a:solidFill>
                <a:srgbClr val="000000"/>
              </a:solidFill>
              <a:latin typeface="Calibri"/>
              <a:ea typeface="Calibri"/>
              <a:cs typeface="Calibri"/>
              <a:sym typeface="Calibri"/>
            </a:endParaRPr>
          </a:p>
          <a:p>
            <a:pPr indent="0" lvl="0" marL="1371600" marR="0" rtl="0" algn="l">
              <a:lnSpc>
                <a:spcPct val="150000"/>
              </a:lnSpc>
              <a:spcBef>
                <a:spcPts val="0"/>
              </a:spcBef>
              <a:spcAft>
                <a:spcPts val="0"/>
              </a:spcAft>
              <a:buClr>
                <a:srgbClr val="000000"/>
              </a:buClr>
              <a:buSzPts val="2000"/>
              <a:buFont typeface="Arial"/>
              <a:buNone/>
            </a:pPr>
            <a:r>
              <a:t/>
            </a:r>
            <a:endParaRPr b="1" i="0" sz="2000" u="none" cap="none" strike="noStrike">
              <a:solidFill>
                <a:srgbClr val="000000"/>
              </a:solidFill>
              <a:latin typeface="Calibri"/>
              <a:ea typeface="Calibri"/>
              <a:cs typeface="Calibri"/>
              <a:sym typeface="Calibri"/>
            </a:endParaRPr>
          </a:p>
        </p:txBody>
      </p:sp>
      <p:sp>
        <p:nvSpPr>
          <p:cNvPr id="594" name="Google Shape;594;p43"/>
          <p:cNvSpPr/>
          <p:nvPr/>
        </p:nvSpPr>
        <p:spPr>
          <a:xfrm flipH="1" rot="-5400000">
            <a:off x="5235287" y="-5235287"/>
            <a:ext cx="1719745" cy="12192120"/>
          </a:xfrm>
          <a:custGeom>
            <a:rect b="b" l="l" r="r" t="t"/>
            <a:pathLst>
              <a:path extrusionOk="0" h="21600" w="21600">
                <a:moveTo>
                  <a:pt x="0" y="0"/>
                </a:moveTo>
                <a:lnTo>
                  <a:pt x="21600" y="0"/>
                </a:lnTo>
                <a:lnTo>
                  <a:pt x="21600" y="21600"/>
                </a:lnTo>
                <a:lnTo>
                  <a:pt x="0" y="21600"/>
                </a:lnTo>
                <a:close/>
              </a:path>
            </a:pathLst>
          </a:custGeom>
          <a:solidFill>
            <a:srgbClr val="3DDC8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p43"/>
          <p:cNvSpPr txBox="1"/>
          <p:nvPr/>
        </p:nvSpPr>
        <p:spPr>
          <a:xfrm>
            <a:off x="647280" y="296820"/>
            <a:ext cx="9718200" cy="157644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800"/>
              <a:buFont typeface="Arial"/>
              <a:buNone/>
            </a:pPr>
            <a:r>
              <a:rPr b="1" i="0" lang="en-GB" sz="4800" u="none" cap="none" strike="noStrike">
                <a:solidFill>
                  <a:srgbClr val="0E522D"/>
                </a:solidFill>
                <a:latin typeface="Arial"/>
                <a:ea typeface="Arial"/>
                <a:cs typeface="Arial"/>
                <a:sym typeface="Arial"/>
              </a:rPr>
              <a:t>Zdroje</a:t>
            </a:r>
            <a:endParaRPr b="0" i="0" sz="4800" u="none" cap="none" strike="noStrike">
              <a:solidFill>
                <a:srgbClr val="0E522D"/>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00" name="Shape 600"/>
        <p:cNvGrpSpPr/>
        <p:nvPr/>
      </p:nvGrpSpPr>
      <p:grpSpPr>
        <a:xfrm>
          <a:off x="0" y="0"/>
          <a:ext cx="0" cy="0"/>
          <a:chOff x="0" y="0"/>
          <a:chExt cx="0" cy="0"/>
        </a:xfrm>
      </p:grpSpPr>
      <p:sp>
        <p:nvSpPr>
          <p:cNvPr id="601" name="Google Shape;601;p44"/>
          <p:cNvSpPr/>
          <p:nvPr/>
        </p:nvSpPr>
        <p:spPr>
          <a:xfrm>
            <a:off x="0" y="0"/>
            <a:ext cx="12192120" cy="6858000"/>
          </a:xfrm>
          <a:custGeom>
            <a:rect b="b" l="l" r="r" t="t"/>
            <a:pathLst>
              <a:path extrusionOk="0" h="21600" w="21600">
                <a:moveTo>
                  <a:pt x="0" y="0"/>
                </a:moveTo>
                <a:lnTo>
                  <a:pt x="21600" y="0"/>
                </a:lnTo>
                <a:lnTo>
                  <a:pt x="21600" y="21600"/>
                </a:lnTo>
                <a:lnTo>
                  <a:pt x="0" y="216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02" name="Google Shape;602;p44"/>
          <p:cNvPicPr preferRelativeResize="0"/>
          <p:nvPr/>
        </p:nvPicPr>
        <p:blipFill rotWithShape="1">
          <a:blip r:embed="rId3">
            <a:alphaModFix amt="30000"/>
          </a:blip>
          <a:srcRect b="0" l="0" r="-1" t="5833"/>
          <a:stretch/>
        </p:blipFill>
        <p:spPr>
          <a:xfrm>
            <a:off x="0" y="10"/>
            <a:ext cx="12191999" cy="6857990"/>
          </a:xfrm>
          <a:prstGeom prst="rect">
            <a:avLst/>
          </a:prstGeom>
          <a:noFill/>
          <a:ln>
            <a:noFill/>
          </a:ln>
        </p:spPr>
      </p:pic>
      <p:sp>
        <p:nvSpPr>
          <p:cNvPr id="603" name="Google Shape;603;p44"/>
          <p:cNvSpPr/>
          <p:nvPr/>
        </p:nvSpPr>
        <p:spPr>
          <a:xfrm rot="8629364">
            <a:off x="8496026" y="282966"/>
            <a:ext cx="1423800" cy="1423800"/>
          </a:xfrm>
          <a:prstGeom prst="ellipse">
            <a:avLst/>
          </a:prstGeom>
          <a:gradFill>
            <a:gsLst>
              <a:gs pos="0">
                <a:srgbClr val="3DDC84"/>
              </a:gs>
              <a:gs pos="20000">
                <a:srgbClr val="80E8AF"/>
              </a:gs>
              <a:gs pos="65000">
                <a:srgbClr val="3DDC84"/>
              </a:gs>
              <a:gs pos="100000">
                <a:srgbClr val="23BF6A"/>
              </a:gs>
            </a:gsLst>
            <a:path path="circle">
              <a:fillToRect l="100%" t="100%"/>
            </a:path>
            <a:tileRect b="-100%" r="-100%"/>
          </a:gradFill>
          <a:ln>
            <a:noFill/>
          </a:ln>
          <a:effectLst>
            <a:outerShdw blurRad="63500" sx="113000" rotWithShape="0" algn="ctr" sy="113000">
              <a:schemeClr val="lt1">
                <a:alpha val="40000"/>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Barlow Light"/>
              <a:ea typeface="Barlow Light"/>
              <a:cs typeface="Barlow Light"/>
              <a:sym typeface="Barlow Light"/>
            </a:endParaRPr>
          </a:p>
        </p:txBody>
      </p:sp>
      <p:sp>
        <p:nvSpPr>
          <p:cNvPr id="604" name="Google Shape;604;p44"/>
          <p:cNvSpPr/>
          <p:nvPr/>
        </p:nvSpPr>
        <p:spPr>
          <a:xfrm rot="8629364">
            <a:off x="10749905" y="3101777"/>
            <a:ext cx="1157711" cy="1114061"/>
          </a:xfrm>
          <a:prstGeom prst="ellipse">
            <a:avLst/>
          </a:prstGeom>
          <a:gradFill>
            <a:gsLst>
              <a:gs pos="0">
                <a:srgbClr val="3DDC84"/>
              </a:gs>
              <a:gs pos="20000">
                <a:srgbClr val="80E8AF"/>
              </a:gs>
              <a:gs pos="65000">
                <a:srgbClr val="3DDC84"/>
              </a:gs>
              <a:gs pos="100000">
                <a:srgbClr val="23BF6A"/>
              </a:gs>
            </a:gsLst>
            <a:path path="circle">
              <a:fillToRect l="100%" t="100%"/>
            </a:path>
            <a:tileRect b="-100%" r="-100%"/>
          </a:gradFill>
          <a:ln>
            <a:noFill/>
          </a:ln>
          <a:effectLst>
            <a:outerShdw blurRad="190500" rotWithShape="0" algn="bl" dir="18900000" dist="38100">
              <a:schemeClr val="lt1">
                <a:alpha val="40000"/>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Barlow Light"/>
              <a:ea typeface="Barlow Light"/>
              <a:cs typeface="Barlow Light"/>
              <a:sym typeface="Barlow Light"/>
            </a:endParaRPr>
          </a:p>
        </p:txBody>
      </p:sp>
      <p:sp>
        <p:nvSpPr>
          <p:cNvPr id="605" name="Google Shape;605;p44"/>
          <p:cNvSpPr/>
          <p:nvPr/>
        </p:nvSpPr>
        <p:spPr>
          <a:xfrm rot="462692">
            <a:off x="8706347" y="2022192"/>
            <a:ext cx="1030262" cy="1030262"/>
          </a:xfrm>
          <a:prstGeom prst="ellipse">
            <a:avLst/>
          </a:prstGeom>
          <a:gradFill>
            <a:gsLst>
              <a:gs pos="0">
                <a:srgbClr val="3DDC84"/>
              </a:gs>
              <a:gs pos="20000">
                <a:srgbClr val="80E8AF"/>
              </a:gs>
              <a:gs pos="65000">
                <a:srgbClr val="3DDC84"/>
              </a:gs>
              <a:gs pos="100000">
                <a:srgbClr val="23BF6A"/>
              </a:gs>
            </a:gsLst>
            <a:path path="circle">
              <a:fillToRect l="100%" t="100%"/>
            </a:path>
            <a:tileRect b="-100%" r="-100%"/>
          </a:gradFill>
          <a:ln>
            <a:noFill/>
          </a:ln>
          <a:effectLst>
            <a:outerShdw blurRad="228600" rotWithShape="0" algn="tl" dir="5400000" dist="50800">
              <a:schemeClr val="lt1">
                <a:alpha val="5333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Barlow Light"/>
              <a:ea typeface="Barlow Light"/>
              <a:cs typeface="Barlow Light"/>
              <a:sym typeface="Barlow Light"/>
            </a:endParaRPr>
          </a:p>
        </p:txBody>
      </p:sp>
      <p:sp>
        <p:nvSpPr>
          <p:cNvPr id="606" name="Google Shape;606;p44"/>
          <p:cNvSpPr/>
          <p:nvPr/>
        </p:nvSpPr>
        <p:spPr>
          <a:xfrm rot="-10198455">
            <a:off x="7962673" y="1122648"/>
            <a:ext cx="440541" cy="440541"/>
          </a:xfrm>
          <a:prstGeom prst="ellipse">
            <a:avLst/>
          </a:prstGeom>
          <a:solidFill>
            <a:srgbClr val="A7EF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p44"/>
          <p:cNvSpPr/>
          <p:nvPr/>
        </p:nvSpPr>
        <p:spPr>
          <a:xfrm flipH="1" rot="-5831600">
            <a:off x="9445590" y="1036947"/>
            <a:ext cx="2440200" cy="2440200"/>
          </a:xfrm>
          <a:prstGeom prst="ellipse">
            <a:avLst/>
          </a:prstGeom>
          <a:gradFill>
            <a:gsLst>
              <a:gs pos="0">
                <a:srgbClr val="3DDC84"/>
              </a:gs>
              <a:gs pos="20000">
                <a:srgbClr val="80E8AF"/>
              </a:gs>
              <a:gs pos="65000">
                <a:srgbClr val="3DDC84"/>
              </a:gs>
              <a:gs pos="100000">
                <a:srgbClr val="23BF6A"/>
              </a:gs>
            </a:gsLst>
            <a:path path="circle">
              <a:fillToRect l="100%" t="100%"/>
            </a:path>
            <a:tileRect b="-100%" r="-100%"/>
          </a:gradFill>
          <a:ln>
            <a:noFill/>
          </a:ln>
          <a:effectLst>
            <a:outerShdw blurRad="228600" sx="80000" rotWithShape="0" algn="tl" dir="5400000" dist="50800" sy="80000">
              <a:schemeClr val="lt1">
                <a:alpha val="5333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Barlow Light"/>
              <a:ea typeface="Barlow Light"/>
              <a:cs typeface="Barlow Light"/>
              <a:sym typeface="Barlow Light"/>
            </a:endParaRPr>
          </a:p>
        </p:txBody>
      </p:sp>
      <p:sp>
        <p:nvSpPr>
          <p:cNvPr id="608" name="Google Shape;608;p44"/>
          <p:cNvSpPr/>
          <p:nvPr/>
        </p:nvSpPr>
        <p:spPr>
          <a:xfrm rot="-10198455">
            <a:off x="10158708" y="339604"/>
            <a:ext cx="587049" cy="587128"/>
          </a:xfrm>
          <a:prstGeom prst="ellipse">
            <a:avLst/>
          </a:prstGeom>
          <a:solidFill>
            <a:srgbClr val="A7EF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p44"/>
          <p:cNvSpPr/>
          <p:nvPr/>
        </p:nvSpPr>
        <p:spPr>
          <a:xfrm rot="-9105696">
            <a:off x="205063" y="-723494"/>
            <a:ext cx="3730172" cy="3266786"/>
          </a:xfrm>
          <a:custGeom>
            <a:rect b="b" l="l" r="r" t="t"/>
            <a:pathLst>
              <a:path extrusionOk="0" h="4439131" w="4990147">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solidFill>
            <a:srgbClr val="3DDC8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44"/>
          <p:cNvSpPr txBox="1"/>
          <p:nvPr/>
        </p:nvSpPr>
        <p:spPr>
          <a:xfrm>
            <a:off x="955569" y="774070"/>
            <a:ext cx="2540700" cy="788400"/>
          </a:xfrm>
          <a:prstGeom prst="rect">
            <a:avLst/>
          </a:prstGeom>
          <a:noFill/>
          <a:ln>
            <a:noFill/>
          </a:ln>
        </p:spPr>
        <p:txBody>
          <a:bodyPr anchorCtr="0" anchor="t" bIns="45700" lIns="91425" spcFirstLastPara="1" rIns="91425" wrap="square" tIns="45700">
            <a:normAutofit fontScale="92500" lnSpcReduction="20000"/>
          </a:bodyPr>
          <a:lstStyle/>
          <a:p>
            <a:pPr indent="0" lvl="0" marL="0" marR="0" rtl="0" algn="l">
              <a:lnSpc>
                <a:spcPct val="100000"/>
              </a:lnSpc>
              <a:spcBef>
                <a:spcPts val="0"/>
              </a:spcBef>
              <a:spcAft>
                <a:spcPts val="0"/>
              </a:spcAft>
              <a:buClr>
                <a:srgbClr val="000000"/>
              </a:buClr>
              <a:buSzPct val="100000"/>
              <a:buFont typeface="Arial"/>
              <a:buNone/>
            </a:pPr>
            <a:r>
              <a:rPr b="1" i="0" lang="en-GB" sz="6000" u="none" cap="none" strike="noStrike">
                <a:solidFill>
                  <a:srgbClr val="0E522D"/>
                </a:solidFill>
                <a:latin typeface="Arial"/>
                <a:ea typeface="Arial"/>
                <a:cs typeface="Arial"/>
                <a:sym typeface="Arial"/>
              </a:rPr>
              <a:t>SLI.DO</a:t>
            </a:r>
            <a:endParaRPr b="0" i="0" sz="1400" u="none" cap="none" strike="noStrike">
              <a:solidFill>
                <a:srgbClr val="000000"/>
              </a:solidFill>
              <a:latin typeface="Arial"/>
              <a:ea typeface="Arial"/>
              <a:cs typeface="Arial"/>
              <a:sym typeface="Arial"/>
            </a:endParaRPr>
          </a:p>
        </p:txBody>
      </p:sp>
      <p:pic>
        <p:nvPicPr>
          <p:cNvPr id="611" name="Google Shape;611;p44"/>
          <p:cNvPicPr preferRelativeResize="0"/>
          <p:nvPr/>
        </p:nvPicPr>
        <p:blipFill rotWithShape="1">
          <a:blip r:embed="rId4">
            <a:alphaModFix/>
          </a:blip>
          <a:srcRect b="0" l="0" r="0" t="0"/>
          <a:stretch/>
        </p:blipFill>
        <p:spPr>
          <a:xfrm>
            <a:off x="528177" y="3203386"/>
            <a:ext cx="3395424" cy="3429001"/>
          </a:xfrm>
          <a:prstGeom prst="rect">
            <a:avLst/>
          </a:prstGeom>
          <a:noFill/>
          <a:ln>
            <a:noFill/>
          </a:ln>
        </p:spPr>
      </p:pic>
      <p:pic>
        <p:nvPicPr>
          <p:cNvPr id="612" name="Google Shape;612;p44"/>
          <p:cNvPicPr preferRelativeResize="0"/>
          <p:nvPr/>
        </p:nvPicPr>
        <p:blipFill rotWithShape="1">
          <a:blip r:embed="rId5">
            <a:alphaModFix/>
          </a:blip>
          <a:srcRect b="0" l="0" r="0" t="0"/>
          <a:stretch/>
        </p:blipFill>
        <p:spPr>
          <a:xfrm>
            <a:off x="9801063" y="4943463"/>
            <a:ext cx="2390775" cy="1914525"/>
          </a:xfrm>
          <a:prstGeom prst="rect">
            <a:avLst/>
          </a:prstGeom>
          <a:noFill/>
          <a:ln>
            <a:noFill/>
          </a:ln>
        </p:spPr>
      </p:pic>
      <p:sp>
        <p:nvSpPr>
          <p:cNvPr id="613" name="Google Shape;613;p44"/>
          <p:cNvSpPr txBox="1"/>
          <p:nvPr/>
        </p:nvSpPr>
        <p:spPr>
          <a:xfrm>
            <a:off x="4211825" y="3473525"/>
            <a:ext cx="9434700" cy="2738400"/>
          </a:xfrm>
          <a:prstGeom prst="rect">
            <a:avLst/>
          </a:prstGeom>
          <a:noFill/>
          <a:ln>
            <a:noFill/>
          </a:ln>
        </p:spPr>
        <p:txBody>
          <a:bodyPr anchorCtr="1" anchor="b" bIns="45700" lIns="91425" spcFirstLastPara="1" rIns="91425" wrap="square" tIns="45700">
            <a:noAutofit/>
          </a:bodyPr>
          <a:lstStyle/>
          <a:p>
            <a:pPr indent="0" lvl="0" marL="0" marR="0" rtl="0" algn="l">
              <a:lnSpc>
                <a:spcPct val="90000"/>
              </a:lnSpc>
              <a:spcBef>
                <a:spcPts val="0"/>
              </a:spcBef>
              <a:spcAft>
                <a:spcPts val="0"/>
              </a:spcAft>
              <a:buClr>
                <a:srgbClr val="000000"/>
              </a:buClr>
              <a:buSzPts val="6000"/>
              <a:buFont typeface="Arial"/>
              <a:buNone/>
            </a:pPr>
            <a:r>
              <a:rPr b="1" i="0" lang="en-GB" sz="6000" u="none" cap="none" strike="noStrike">
                <a:solidFill>
                  <a:srgbClr val="23BF6A"/>
                </a:solidFill>
                <a:latin typeface="Arial"/>
                <a:ea typeface="Arial"/>
                <a:cs typeface="Arial"/>
                <a:sym typeface="Arial"/>
              </a:rPr>
              <a:t>ĎAKUJEM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6000"/>
              <a:buFont typeface="Arial"/>
              <a:buNone/>
            </a:pPr>
            <a:r>
              <a:rPr b="1" i="0" lang="en-GB" sz="6000" u="none" cap="none" strike="noStrike">
                <a:solidFill>
                  <a:srgbClr val="23BF6A"/>
                </a:solidFill>
                <a:latin typeface="Arial"/>
                <a:ea typeface="Arial"/>
                <a:cs typeface="Arial"/>
                <a:sym typeface="Arial"/>
              </a:rPr>
              <a:t>           ZA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6000"/>
              <a:buFont typeface="Arial"/>
              <a:buNone/>
            </a:pPr>
            <a:r>
              <a:rPr b="1" i="0" lang="en-GB" sz="6000" u="none" cap="none" strike="noStrike">
                <a:solidFill>
                  <a:srgbClr val="23BF6A"/>
                </a:solidFill>
                <a:latin typeface="Arial"/>
                <a:ea typeface="Arial"/>
                <a:cs typeface="Arial"/>
                <a:sym typeface="Arial"/>
              </a:rPr>
              <a:t>      POZORNOSŤ</a:t>
            </a:r>
            <a:endParaRPr b="1" i="0" sz="6000" u="none" cap="none" strike="noStrike">
              <a:solidFill>
                <a:srgbClr val="23BF6A"/>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4"/>
          <p:cNvSpPr/>
          <p:nvPr/>
        </p:nvSpPr>
        <p:spPr>
          <a:xfrm>
            <a:off x="-12960" y="0"/>
            <a:ext cx="12192120" cy="6858000"/>
          </a:xfrm>
          <a:custGeom>
            <a:rect b="b" l="l" r="r" t="t"/>
            <a:pathLst>
              <a:path extrusionOk="0" h="21600" w="21600">
                <a:moveTo>
                  <a:pt x="0" y="0"/>
                </a:moveTo>
                <a:lnTo>
                  <a:pt x="21600" y="0"/>
                </a:lnTo>
                <a:lnTo>
                  <a:pt x="21600" y="21600"/>
                </a:lnTo>
                <a:lnTo>
                  <a:pt x="0" y="21600"/>
                </a:lnTo>
                <a:close/>
              </a:path>
            </a:pathLst>
          </a:custGeom>
          <a:solidFill>
            <a:srgbClr val="FFFFFF"/>
          </a:solid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FFFFFF"/>
                </a:solidFill>
                <a:latin typeface="Calibri"/>
                <a:ea typeface="Calibri"/>
                <a:cs typeface="Calibri"/>
                <a:sym typeface="Calibri"/>
              </a:rPr>
              <a:t>História a vývoj Androius</a:t>
            </a:r>
            <a:endParaRPr b="0" i="0" sz="1800" u="none" cap="none" strike="noStrike">
              <a:solidFill>
                <a:srgbClr val="000000"/>
              </a:solidFill>
              <a:latin typeface="Arial"/>
              <a:ea typeface="Arial"/>
              <a:cs typeface="Arial"/>
              <a:sym typeface="Arial"/>
            </a:endParaRPr>
          </a:p>
        </p:txBody>
      </p:sp>
      <p:pic>
        <p:nvPicPr>
          <p:cNvPr id="189" name="Google Shape;189;p4"/>
          <p:cNvPicPr preferRelativeResize="0"/>
          <p:nvPr/>
        </p:nvPicPr>
        <p:blipFill rotWithShape="1">
          <a:blip r:embed="rId3">
            <a:alphaModFix amt="30000"/>
          </a:blip>
          <a:srcRect b="2" l="0" r="-1" t="5828"/>
          <a:stretch/>
        </p:blipFill>
        <p:spPr>
          <a:xfrm>
            <a:off x="0" y="10"/>
            <a:ext cx="12192000" cy="6857989"/>
          </a:xfrm>
          <a:prstGeom prst="rect">
            <a:avLst/>
          </a:prstGeom>
          <a:noFill/>
          <a:ln>
            <a:noFill/>
          </a:ln>
        </p:spPr>
      </p:pic>
      <p:sp>
        <p:nvSpPr>
          <p:cNvPr id="190" name="Google Shape;190;p4"/>
          <p:cNvSpPr/>
          <p:nvPr/>
        </p:nvSpPr>
        <p:spPr>
          <a:xfrm flipH="1" rot="-5400000">
            <a:off x="5235287" y="-5235287"/>
            <a:ext cx="1719745" cy="12192120"/>
          </a:xfrm>
          <a:custGeom>
            <a:rect b="b" l="l" r="r" t="t"/>
            <a:pathLst>
              <a:path extrusionOk="0" h="21600" w="21600">
                <a:moveTo>
                  <a:pt x="0" y="0"/>
                </a:moveTo>
                <a:lnTo>
                  <a:pt x="21600" y="0"/>
                </a:lnTo>
                <a:lnTo>
                  <a:pt x="21600" y="21600"/>
                </a:lnTo>
                <a:lnTo>
                  <a:pt x="0" y="21600"/>
                </a:lnTo>
                <a:close/>
              </a:path>
            </a:pathLst>
          </a:custGeom>
          <a:solidFill>
            <a:srgbClr val="3DDC8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4"/>
          <p:cNvSpPr txBox="1"/>
          <p:nvPr/>
        </p:nvSpPr>
        <p:spPr>
          <a:xfrm>
            <a:off x="647280" y="296820"/>
            <a:ext cx="9718200" cy="157644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800"/>
              <a:buFont typeface="Arial"/>
              <a:buNone/>
            </a:pPr>
            <a:r>
              <a:rPr b="1" lang="en-GB" sz="4800">
                <a:solidFill>
                  <a:srgbClr val="0E522D"/>
                </a:solidFill>
              </a:rPr>
              <a:t>Lifecycle - Application </a:t>
            </a:r>
            <a:endParaRPr b="0" i="0" sz="4800" u="none" cap="none" strike="noStrike">
              <a:solidFill>
                <a:srgbClr val="0E522D"/>
              </a:solidFill>
              <a:latin typeface="Arial"/>
              <a:ea typeface="Arial"/>
              <a:cs typeface="Arial"/>
              <a:sym typeface="Arial"/>
            </a:endParaRPr>
          </a:p>
        </p:txBody>
      </p:sp>
      <p:sp>
        <p:nvSpPr>
          <p:cNvPr id="192" name="Google Shape;192;p4"/>
          <p:cNvSpPr txBox="1"/>
          <p:nvPr/>
        </p:nvSpPr>
        <p:spPr>
          <a:xfrm>
            <a:off x="613325" y="2072275"/>
            <a:ext cx="5051100" cy="1450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GB" sz="2200"/>
              <a:t>Application je vlastníkom všetkých komponentou v aplikácii, je dostupná úplne odvšadial no striktne sa neodporuča šahať na neho odkiaľkolvek.</a:t>
            </a:r>
            <a:endParaRPr sz="2200"/>
          </a:p>
        </p:txBody>
      </p:sp>
      <p:pic>
        <p:nvPicPr>
          <p:cNvPr id="193" name="Google Shape;193;p4"/>
          <p:cNvPicPr preferRelativeResize="0"/>
          <p:nvPr/>
        </p:nvPicPr>
        <p:blipFill>
          <a:blip r:embed="rId4">
            <a:alphaModFix/>
          </a:blip>
          <a:stretch>
            <a:fillRect/>
          </a:stretch>
        </p:blipFill>
        <p:spPr>
          <a:xfrm>
            <a:off x="3045475" y="2072275"/>
            <a:ext cx="8494150" cy="3926300"/>
          </a:xfrm>
          <a:prstGeom prst="rect">
            <a:avLst/>
          </a:prstGeom>
          <a:noFill/>
          <a:ln>
            <a:noFill/>
          </a:ln>
        </p:spPr>
      </p:pic>
      <p:sp>
        <p:nvSpPr>
          <p:cNvPr id="194" name="Google Shape;194;p4"/>
          <p:cNvSpPr txBox="1"/>
          <p:nvPr/>
        </p:nvSpPr>
        <p:spPr>
          <a:xfrm>
            <a:off x="4517450" y="5329575"/>
            <a:ext cx="5339700" cy="97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200">
                <a:solidFill>
                  <a:schemeClr val="dk1"/>
                </a:solidFill>
              </a:rPr>
              <a:t>Služi na initializaciu komponentov ktore žiju počas celeho života aplikácie</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2c2f7d43818_0_15"/>
          <p:cNvSpPr/>
          <p:nvPr/>
        </p:nvSpPr>
        <p:spPr>
          <a:xfrm>
            <a:off x="-12960" y="0"/>
            <a:ext cx="12192120" cy="6858000"/>
          </a:xfrm>
          <a:custGeom>
            <a:rect b="b" l="l" r="r" t="t"/>
            <a:pathLst>
              <a:path extrusionOk="0" h="21600" w="21600">
                <a:moveTo>
                  <a:pt x="0" y="0"/>
                </a:moveTo>
                <a:lnTo>
                  <a:pt x="21600" y="0"/>
                </a:lnTo>
                <a:lnTo>
                  <a:pt x="21600" y="21600"/>
                </a:lnTo>
                <a:lnTo>
                  <a:pt x="0" y="21600"/>
                </a:lnTo>
                <a:close/>
              </a:path>
            </a:pathLst>
          </a:custGeom>
          <a:solidFill>
            <a:srgbClr val="FFFFFF"/>
          </a:solid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FFFFFF"/>
                </a:solidFill>
                <a:latin typeface="Calibri"/>
                <a:ea typeface="Calibri"/>
                <a:cs typeface="Calibri"/>
                <a:sym typeface="Calibri"/>
              </a:rPr>
              <a:t>História a vývoj Androius</a:t>
            </a:r>
            <a:endParaRPr b="0" i="0" sz="1800" u="none" cap="none" strike="noStrike">
              <a:solidFill>
                <a:srgbClr val="000000"/>
              </a:solidFill>
              <a:latin typeface="Arial"/>
              <a:ea typeface="Arial"/>
              <a:cs typeface="Arial"/>
              <a:sym typeface="Arial"/>
            </a:endParaRPr>
          </a:p>
        </p:txBody>
      </p:sp>
      <p:pic>
        <p:nvPicPr>
          <p:cNvPr id="201" name="Google Shape;201;g2c2f7d43818_0_15"/>
          <p:cNvPicPr preferRelativeResize="0"/>
          <p:nvPr/>
        </p:nvPicPr>
        <p:blipFill rotWithShape="1">
          <a:blip r:embed="rId3">
            <a:alphaModFix amt="30000"/>
          </a:blip>
          <a:srcRect b="0" l="0" r="0" t="5829"/>
          <a:stretch/>
        </p:blipFill>
        <p:spPr>
          <a:xfrm>
            <a:off x="0" y="10"/>
            <a:ext cx="12192000" cy="6857989"/>
          </a:xfrm>
          <a:prstGeom prst="rect">
            <a:avLst/>
          </a:prstGeom>
          <a:noFill/>
          <a:ln>
            <a:noFill/>
          </a:ln>
        </p:spPr>
      </p:pic>
      <p:sp>
        <p:nvSpPr>
          <p:cNvPr id="202" name="Google Shape;202;g2c2f7d43818_0_15"/>
          <p:cNvSpPr/>
          <p:nvPr/>
        </p:nvSpPr>
        <p:spPr>
          <a:xfrm flipH="1" rot="-5400000">
            <a:off x="5235291" y="-5235290"/>
            <a:ext cx="1719738" cy="12192120"/>
          </a:xfrm>
          <a:custGeom>
            <a:rect b="b" l="l" r="r" t="t"/>
            <a:pathLst>
              <a:path extrusionOk="0" h="21600" w="21600">
                <a:moveTo>
                  <a:pt x="0" y="0"/>
                </a:moveTo>
                <a:lnTo>
                  <a:pt x="21600" y="0"/>
                </a:lnTo>
                <a:lnTo>
                  <a:pt x="21600" y="21600"/>
                </a:lnTo>
                <a:lnTo>
                  <a:pt x="0" y="21600"/>
                </a:lnTo>
                <a:close/>
              </a:path>
            </a:pathLst>
          </a:custGeom>
          <a:solidFill>
            <a:srgbClr val="3DDC8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g2c2f7d43818_0_15"/>
          <p:cNvSpPr txBox="1"/>
          <p:nvPr/>
        </p:nvSpPr>
        <p:spPr>
          <a:xfrm>
            <a:off x="647280" y="296820"/>
            <a:ext cx="9718200" cy="15765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800"/>
              <a:buFont typeface="Arial"/>
              <a:buNone/>
            </a:pPr>
            <a:r>
              <a:rPr b="1" lang="en-GB" sz="4800">
                <a:solidFill>
                  <a:srgbClr val="0E522D"/>
                </a:solidFill>
              </a:rPr>
              <a:t>Lifecycle - Application </a:t>
            </a:r>
            <a:endParaRPr b="0" i="0" sz="4800" u="none" cap="none" strike="noStrike">
              <a:solidFill>
                <a:srgbClr val="0E522D"/>
              </a:solidFill>
              <a:latin typeface="Arial"/>
              <a:ea typeface="Arial"/>
              <a:cs typeface="Arial"/>
              <a:sym typeface="Arial"/>
            </a:endParaRPr>
          </a:p>
        </p:txBody>
      </p:sp>
      <p:pic>
        <p:nvPicPr>
          <p:cNvPr id="204" name="Google Shape;204;g2c2f7d43818_0_15"/>
          <p:cNvPicPr preferRelativeResize="0"/>
          <p:nvPr/>
        </p:nvPicPr>
        <p:blipFill>
          <a:blip r:embed="rId4">
            <a:alphaModFix/>
          </a:blip>
          <a:stretch>
            <a:fillRect/>
          </a:stretch>
        </p:blipFill>
        <p:spPr>
          <a:xfrm>
            <a:off x="1273613" y="2074325"/>
            <a:ext cx="9644775" cy="4351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2beab50e139_11_13"/>
          <p:cNvSpPr/>
          <p:nvPr/>
        </p:nvSpPr>
        <p:spPr>
          <a:xfrm>
            <a:off x="-12960" y="0"/>
            <a:ext cx="12192120" cy="6858000"/>
          </a:xfrm>
          <a:custGeom>
            <a:rect b="b" l="l" r="r" t="t"/>
            <a:pathLst>
              <a:path extrusionOk="0" h="21600" w="21600">
                <a:moveTo>
                  <a:pt x="0" y="0"/>
                </a:moveTo>
                <a:lnTo>
                  <a:pt x="21600" y="0"/>
                </a:lnTo>
                <a:lnTo>
                  <a:pt x="21600" y="21600"/>
                </a:lnTo>
                <a:lnTo>
                  <a:pt x="0" y="21600"/>
                </a:lnTo>
                <a:close/>
              </a:path>
            </a:pathLst>
          </a:custGeom>
          <a:solidFill>
            <a:srgbClr val="FFFFFF"/>
          </a:solid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FFFFFF"/>
                </a:solidFill>
                <a:latin typeface="Calibri"/>
                <a:ea typeface="Calibri"/>
                <a:cs typeface="Calibri"/>
                <a:sym typeface="Calibri"/>
              </a:rPr>
              <a:t>História a vývoj Androius</a:t>
            </a:r>
            <a:endParaRPr b="0" i="0" sz="1800" u="none" cap="none" strike="noStrike">
              <a:solidFill>
                <a:srgbClr val="000000"/>
              </a:solidFill>
              <a:latin typeface="Arial"/>
              <a:ea typeface="Arial"/>
              <a:cs typeface="Arial"/>
              <a:sym typeface="Arial"/>
            </a:endParaRPr>
          </a:p>
        </p:txBody>
      </p:sp>
      <p:pic>
        <p:nvPicPr>
          <p:cNvPr id="211" name="Google Shape;211;g2beab50e139_11_13"/>
          <p:cNvPicPr preferRelativeResize="0"/>
          <p:nvPr/>
        </p:nvPicPr>
        <p:blipFill rotWithShape="1">
          <a:blip r:embed="rId3">
            <a:alphaModFix amt="30000"/>
          </a:blip>
          <a:srcRect b="0" l="0" r="0" t="5829"/>
          <a:stretch/>
        </p:blipFill>
        <p:spPr>
          <a:xfrm>
            <a:off x="0" y="10"/>
            <a:ext cx="12192000" cy="6857989"/>
          </a:xfrm>
          <a:prstGeom prst="rect">
            <a:avLst/>
          </a:prstGeom>
          <a:noFill/>
          <a:ln>
            <a:noFill/>
          </a:ln>
        </p:spPr>
      </p:pic>
      <p:sp>
        <p:nvSpPr>
          <p:cNvPr id="212" name="Google Shape;212;g2beab50e139_11_13"/>
          <p:cNvSpPr/>
          <p:nvPr/>
        </p:nvSpPr>
        <p:spPr>
          <a:xfrm flipH="1" rot="-5400000">
            <a:off x="5235291" y="-5235290"/>
            <a:ext cx="1719738" cy="12192120"/>
          </a:xfrm>
          <a:custGeom>
            <a:rect b="b" l="l" r="r" t="t"/>
            <a:pathLst>
              <a:path extrusionOk="0" h="21600" w="21600">
                <a:moveTo>
                  <a:pt x="0" y="0"/>
                </a:moveTo>
                <a:lnTo>
                  <a:pt x="21600" y="0"/>
                </a:lnTo>
                <a:lnTo>
                  <a:pt x="21600" y="21600"/>
                </a:lnTo>
                <a:lnTo>
                  <a:pt x="0" y="21600"/>
                </a:lnTo>
                <a:close/>
              </a:path>
            </a:pathLst>
          </a:custGeom>
          <a:solidFill>
            <a:srgbClr val="3DDC8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g2beab50e139_11_13"/>
          <p:cNvSpPr txBox="1"/>
          <p:nvPr/>
        </p:nvSpPr>
        <p:spPr>
          <a:xfrm>
            <a:off x="647280" y="296820"/>
            <a:ext cx="9718200" cy="15765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800"/>
              <a:buFont typeface="Arial"/>
              <a:buNone/>
            </a:pPr>
            <a:r>
              <a:rPr b="1" lang="en-GB" sz="4800">
                <a:solidFill>
                  <a:srgbClr val="0E522D"/>
                </a:solidFill>
              </a:rPr>
              <a:t>Context</a:t>
            </a:r>
            <a:endParaRPr b="0" i="0" sz="4800" u="none" cap="none" strike="noStrike">
              <a:solidFill>
                <a:srgbClr val="0E522D"/>
              </a:solidFill>
              <a:latin typeface="Arial"/>
              <a:ea typeface="Arial"/>
              <a:cs typeface="Arial"/>
              <a:sym typeface="Arial"/>
            </a:endParaRPr>
          </a:p>
        </p:txBody>
      </p:sp>
      <p:sp>
        <p:nvSpPr>
          <p:cNvPr id="214" name="Google Shape;214;g2beab50e139_11_13"/>
          <p:cNvSpPr txBox="1"/>
          <p:nvPr/>
        </p:nvSpPr>
        <p:spPr>
          <a:xfrm>
            <a:off x="702100" y="2043600"/>
            <a:ext cx="6958200" cy="44760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215" name="Google Shape;215;g2beab50e139_11_13"/>
          <p:cNvSpPr txBox="1"/>
          <p:nvPr/>
        </p:nvSpPr>
        <p:spPr>
          <a:xfrm>
            <a:off x="169775" y="2284100"/>
            <a:ext cx="10083300" cy="26922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1200"/>
              </a:spcBef>
              <a:spcAft>
                <a:spcPts val="0"/>
              </a:spcAft>
              <a:buClr>
                <a:schemeClr val="dk1"/>
              </a:buClr>
              <a:buSzPts val="1800"/>
              <a:buAutoNum type="arabicPeriod"/>
            </a:pPr>
            <a:r>
              <a:rPr b="1" lang="en-GB" sz="1800">
                <a:solidFill>
                  <a:schemeClr val="dk1"/>
                </a:solidFill>
              </a:rPr>
              <a:t>Úvod do Kontextu:</a:t>
            </a:r>
            <a:endParaRPr b="1" sz="1800">
              <a:solidFill>
                <a:schemeClr val="dk1"/>
              </a:solidFill>
            </a:endParaRPr>
          </a:p>
          <a:p>
            <a:pPr indent="-342900" lvl="1" marL="914400" rtl="0" algn="l">
              <a:lnSpc>
                <a:spcPct val="115000"/>
              </a:lnSpc>
              <a:spcBef>
                <a:spcPts val="0"/>
              </a:spcBef>
              <a:spcAft>
                <a:spcPts val="0"/>
              </a:spcAft>
              <a:buClr>
                <a:schemeClr val="dk1"/>
              </a:buClr>
              <a:buSzPts val="1800"/>
              <a:buChar char="○"/>
            </a:pPr>
            <a:r>
              <a:rPr lang="en-GB" sz="1800">
                <a:solidFill>
                  <a:schemeClr val="dk1"/>
                </a:solidFill>
              </a:rPr>
              <a:t>Kontext v Androide je ako most alebo spojenie medzi aplikáciou a Android operačným systémom. Kontext nám poskytuje prístup k zdrojom, databázam, preferenciám a systémovým službám.</a:t>
            </a:r>
            <a:endParaRPr sz="1800">
              <a:solidFill>
                <a:schemeClr val="dk1"/>
              </a:solidFill>
            </a:endParaRPr>
          </a:p>
          <a:p>
            <a:pPr indent="-342900" lvl="0" marL="457200" rtl="0" algn="l">
              <a:lnSpc>
                <a:spcPct val="115000"/>
              </a:lnSpc>
              <a:spcBef>
                <a:spcPts val="0"/>
              </a:spcBef>
              <a:spcAft>
                <a:spcPts val="0"/>
              </a:spcAft>
              <a:buClr>
                <a:schemeClr val="dk1"/>
              </a:buClr>
              <a:buSzPts val="1800"/>
              <a:buAutoNum type="arabicPeriod"/>
            </a:pPr>
            <a:r>
              <a:rPr b="1" lang="en-GB" sz="1800">
                <a:solidFill>
                  <a:schemeClr val="dk1"/>
                </a:solidFill>
              </a:rPr>
              <a:t>Dva Hlavné Typy Kontextu:</a:t>
            </a:r>
            <a:endParaRPr b="1" sz="1800">
              <a:solidFill>
                <a:schemeClr val="dk1"/>
              </a:solidFill>
            </a:endParaRPr>
          </a:p>
          <a:p>
            <a:pPr indent="-342900" lvl="1" marL="914400" rtl="0" algn="l">
              <a:lnSpc>
                <a:spcPct val="115000"/>
              </a:lnSpc>
              <a:spcBef>
                <a:spcPts val="0"/>
              </a:spcBef>
              <a:spcAft>
                <a:spcPts val="0"/>
              </a:spcAft>
              <a:buClr>
                <a:schemeClr val="dk1"/>
              </a:buClr>
              <a:buSzPts val="1800"/>
              <a:buChar char="○"/>
            </a:pPr>
            <a:r>
              <a:rPr lang="en-GB" sz="1800">
                <a:solidFill>
                  <a:schemeClr val="dk1"/>
                </a:solidFill>
              </a:rPr>
              <a:t>Existujú dva hlavné typy kontextu, ktoré by ste mali poznať: </a:t>
            </a:r>
            <a:r>
              <a:rPr lang="en-GB" sz="1800">
                <a:solidFill>
                  <a:srgbClr val="188038"/>
                </a:solidFill>
                <a:latin typeface="Roboto Mono"/>
                <a:ea typeface="Roboto Mono"/>
                <a:cs typeface="Roboto Mono"/>
                <a:sym typeface="Roboto Mono"/>
              </a:rPr>
              <a:t>ApplicationContext</a:t>
            </a:r>
            <a:r>
              <a:rPr lang="en-GB" sz="1800">
                <a:solidFill>
                  <a:schemeClr val="dk1"/>
                </a:solidFill>
              </a:rPr>
              <a:t> a </a:t>
            </a:r>
            <a:r>
              <a:rPr lang="en-GB" sz="1800">
                <a:solidFill>
                  <a:srgbClr val="188038"/>
                </a:solidFill>
                <a:latin typeface="Roboto Mono"/>
                <a:ea typeface="Roboto Mono"/>
                <a:cs typeface="Roboto Mono"/>
                <a:sym typeface="Roboto Mono"/>
              </a:rPr>
              <a:t>ActivityContext</a:t>
            </a:r>
            <a:r>
              <a:rPr lang="en-GB" sz="1800">
                <a:solidFill>
                  <a:schemeClr val="dk1"/>
                </a:solidFill>
              </a:rPr>
              <a:t>. Každý z nich má svoje špecifické použitie a dôležité je vedieť, kedy ktorý použiť, aby ste predišli únikom pamäte a iným problémom.</a:t>
            </a:r>
            <a:endParaRPr sz="18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2c2f7d43818_0_33"/>
          <p:cNvSpPr/>
          <p:nvPr/>
        </p:nvSpPr>
        <p:spPr>
          <a:xfrm>
            <a:off x="-12960" y="0"/>
            <a:ext cx="12192120" cy="6858000"/>
          </a:xfrm>
          <a:custGeom>
            <a:rect b="b" l="l" r="r" t="t"/>
            <a:pathLst>
              <a:path extrusionOk="0" h="21600" w="21600">
                <a:moveTo>
                  <a:pt x="0" y="0"/>
                </a:moveTo>
                <a:lnTo>
                  <a:pt x="21600" y="0"/>
                </a:lnTo>
                <a:lnTo>
                  <a:pt x="21600" y="21600"/>
                </a:lnTo>
                <a:lnTo>
                  <a:pt x="0" y="21600"/>
                </a:lnTo>
                <a:close/>
              </a:path>
            </a:pathLst>
          </a:custGeom>
          <a:solidFill>
            <a:srgbClr val="FFFFFF"/>
          </a:solid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FFFFFF"/>
                </a:solidFill>
                <a:latin typeface="Calibri"/>
                <a:ea typeface="Calibri"/>
                <a:cs typeface="Calibri"/>
                <a:sym typeface="Calibri"/>
              </a:rPr>
              <a:t>História a vývoj Androius</a:t>
            </a:r>
            <a:endParaRPr b="0" i="0" sz="1800" u="none" cap="none" strike="noStrike">
              <a:solidFill>
                <a:srgbClr val="000000"/>
              </a:solidFill>
              <a:latin typeface="Arial"/>
              <a:ea typeface="Arial"/>
              <a:cs typeface="Arial"/>
              <a:sym typeface="Arial"/>
            </a:endParaRPr>
          </a:p>
        </p:txBody>
      </p:sp>
      <p:pic>
        <p:nvPicPr>
          <p:cNvPr id="222" name="Google Shape;222;g2c2f7d43818_0_33"/>
          <p:cNvPicPr preferRelativeResize="0"/>
          <p:nvPr/>
        </p:nvPicPr>
        <p:blipFill rotWithShape="1">
          <a:blip r:embed="rId3">
            <a:alphaModFix amt="30000"/>
          </a:blip>
          <a:srcRect b="0" l="0" r="0" t="5829"/>
          <a:stretch/>
        </p:blipFill>
        <p:spPr>
          <a:xfrm>
            <a:off x="0" y="10"/>
            <a:ext cx="12192000" cy="6857989"/>
          </a:xfrm>
          <a:prstGeom prst="rect">
            <a:avLst/>
          </a:prstGeom>
          <a:noFill/>
          <a:ln>
            <a:noFill/>
          </a:ln>
        </p:spPr>
      </p:pic>
      <p:sp>
        <p:nvSpPr>
          <p:cNvPr id="223" name="Google Shape;223;g2c2f7d43818_0_33"/>
          <p:cNvSpPr/>
          <p:nvPr/>
        </p:nvSpPr>
        <p:spPr>
          <a:xfrm flipH="1" rot="-5400000">
            <a:off x="5235291" y="-5235290"/>
            <a:ext cx="1719738" cy="12192120"/>
          </a:xfrm>
          <a:custGeom>
            <a:rect b="b" l="l" r="r" t="t"/>
            <a:pathLst>
              <a:path extrusionOk="0" h="21600" w="21600">
                <a:moveTo>
                  <a:pt x="0" y="0"/>
                </a:moveTo>
                <a:lnTo>
                  <a:pt x="21600" y="0"/>
                </a:lnTo>
                <a:lnTo>
                  <a:pt x="21600" y="21600"/>
                </a:lnTo>
                <a:lnTo>
                  <a:pt x="0" y="21600"/>
                </a:lnTo>
                <a:close/>
              </a:path>
            </a:pathLst>
          </a:custGeom>
          <a:solidFill>
            <a:srgbClr val="3DDC8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g2c2f7d43818_0_33"/>
          <p:cNvSpPr txBox="1"/>
          <p:nvPr/>
        </p:nvSpPr>
        <p:spPr>
          <a:xfrm>
            <a:off x="647280" y="296820"/>
            <a:ext cx="9718200" cy="15765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800"/>
              <a:buFont typeface="Arial"/>
              <a:buNone/>
            </a:pPr>
            <a:r>
              <a:rPr b="1" lang="en-GB" sz="4800">
                <a:solidFill>
                  <a:srgbClr val="0E522D"/>
                </a:solidFill>
              </a:rPr>
              <a:t>Context</a:t>
            </a:r>
            <a:endParaRPr b="0" i="0" sz="4800" u="none" cap="none" strike="noStrike">
              <a:solidFill>
                <a:srgbClr val="0E522D"/>
              </a:solidFill>
              <a:latin typeface="Arial"/>
              <a:ea typeface="Arial"/>
              <a:cs typeface="Arial"/>
              <a:sym typeface="Arial"/>
            </a:endParaRPr>
          </a:p>
        </p:txBody>
      </p:sp>
      <p:sp>
        <p:nvSpPr>
          <p:cNvPr id="225" name="Google Shape;225;g2c2f7d43818_0_33"/>
          <p:cNvSpPr txBox="1"/>
          <p:nvPr/>
        </p:nvSpPr>
        <p:spPr>
          <a:xfrm>
            <a:off x="702100" y="2043600"/>
            <a:ext cx="6958200" cy="44760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226" name="Google Shape;226;g2c2f7d43818_0_33"/>
          <p:cNvSpPr txBox="1"/>
          <p:nvPr/>
        </p:nvSpPr>
        <p:spPr>
          <a:xfrm>
            <a:off x="169775" y="2284100"/>
            <a:ext cx="10083300" cy="33294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1200"/>
              </a:spcBef>
              <a:spcAft>
                <a:spcPts val="0"/>
              </a:spcAft>
              <a:buClr>
                <a:schemeClr val="dk1"/>
              </a:buClr>
              <a:buSzPts val="1800"/>
              <a:buAutoNum type="arabicPeriod"/>
            </a:pPr>
            <a:r>
              <a:rPr b="1" lang="en-GB" sz="1800">
                <a:solidFill>
                  <a:schemeClr val="dk1"/>
                </a:solidFill>
              </a:rPr>
              <a:t>Výber Správneho Kontextu:</a:t>
            </a:r>
            <a:endParaRPr b="1" sz="1800">
              <a:solidFill>
                <a:schemeClr val="dk1"/>
              </a:solidFill>
            </a:endParaRPr>
          </a:p>
          <a:p>
            <a:pPr indent="-342900" lvl="1" marL="914400" rtl="0" algn="l">
              <a:lnSpc>
                <a:spcPct val="115000"/>
              </a:lnSpc>
              <a:spcBef>
                <a:spcPts val="0"/>
              </a:spcBef>
              <a:spcAft>
                <a:spcPts val="0"/>
              </a:spcAft>
              <a:buClr>
                <a:schemeClr val="dk1"/>
              </a:buClr>
              <a:buSzPts val="1800"/>
              <a:buChar char="○"/>
            </a:pPr>
            <a:r>
              <a:rPr lang="en-GB" sz="1800">
                <a:solidFill>
                  <a:schemeClr val="dk1"/>
                </a:solidFill>
              </a:rPr>
              <a:t>Voľba medzi </a:t>
            </a:r>
            <a:r>
              <a:rPr lang="en-GB" sz="1800">
                <a:solidFill>
                  <a:srgbClr val="188038"/>
                </a:solidFill>
                <a:latin typeface="Roboto Mono"/>
                <a:ea typeface="Roboto Mono"/>
                <a:cs typeface="Roboto Mono"/>
                <a:sym typeface="Roboto Mono"/>
              </a:rPr>
              <a:t>ApplicationContext</a:t>
            </a:r>
            <a:r>
              <a:rPr lang="en-GB" sz="1800">
                <a:solidFill>
                  <a:schemeClr val="dk1"/>
                </a:solidFill>
              </a:rPr>
              <a:t> a </a:t>
            </a:r>
            <a:r>
              <a:rPr lang="en-GB" sz="1800">
                <a:solidFill>
                  <a:srgbClr val="188038"/>
                </a:solidFill>
                <a:latin typeface="Roboto Mono"/>
                <a:ea typeface="Roboto Mono"/>
                <a:cs typeface="Roboto Mono"/>
                <a:sym typeface="Roboto Mono"/>
              </a:rPr>
              <a:t>ActivityContext</a:t>
            </a:r>
            <a:r>
              <a:rPr lang="en-GB" sz="1800">
                <a:solidFill>
                  <a:schemeClr val="dk1"/>
                </a:solidFill>
              </a:rPr>
              <a:t> závisí od vašich potrieb. Napríklad, pri vytváraní adaptérov alebo služieb, kde nechcete byť viazaní na konkrétnu aktivitu, je lepšie použiť </a:t>
            </a:r>
            <a:r>
              <a:rPr lang="en-GB" sz="1800">
                <a:solidFill>
                  <a:srgbClr val="188038"/>
                </a:solidFill>
                <a:latin typeface="Roboto Mono"/>
                <a:ea typeface="Roboto Mono"/>
                <a:cs typeface="Roboto Mono"/>
                <a:sym typeface="Roboto Mono"/>
              </a:rPr>
              <a:t>ApplicationContext</a:t>
            </a:r>
            <a:r>
              <a:rPr lang="en-GB" sz="1800">
                <a:solidFill>
                  <a:schemeClr val="dk1"/>
                </a:solidFill>
              </a:rPr>
              <a:t>. Na druhej strane, pre veci ako vytváranie dialógov alebo prístup k téme aktivity je potrebný </a:t>
            </a:r>
            <a:r>
              <a:rPr lang="en-GB" sz="1800">
                <a:solidFill>
                  <a:srgbClr val="188038"/>
                </a:solidFill>
                <a:latin typeface="Roboto Mono"/>
                <a:ea typeface="Roboto Mono"/>
                <a:cs typeface="Roboto Mono"/>
                <a:sym typeface="Roboto Mono"/>
              </a:rPr>
              <a:t>ActivityContext</a:t>
            </a:r>
            <a:r>
              <a:rPr lang="en-GB" sz="1800">
                <a:solidFill>
                  <a:schemeClr val="dk1"/>
                </a:solidFill>
              </a:rPr>
              <a:t>.</a:t>
            </a:r>
            <a:endParaRPr sz="1800">
              <a:solidFill>
                <a:schemeClr val="dk1"/>
              </a:solidFill>
            </a:endParaRPr>
          </a:p>
          <a:p>
            <a:pPr indent="-342900" lvl="0" marL="457200" rtl="0" algn="l">
              <a:lnSpc>
                <a:spcPct val="115000"/>
              </a:lnSpc>
              <a:spcBef>
                <a:spcPts val="0"/>
              </a:spcBef>
              <a:spcAft>
                <a:spcPts val="0"/>
              </a:spcAft>
              <a:buClr>
                <a:schemeClr val="dk1"/>
              </a:buClr>
              <a:buSzPts val="1800"/>
              <a:buAutoNum type="arabicPeriod"/>
            </a:pPr>
            <a:r>
              <a:rPr b="1" lang="en-GB" sz="1800">
                <a:solidFill>
                  <a:schemeClr val="dk1"/>
                </a:solidFill>
              </a:rPr>
              <a:t>Pozor na Úniky Pamäte:</a:t>
            </a:r>
            <a:endParaRPr b="1" sz="1800">
              <a:solidFill>
                <a:schemeClr val="dk1"/>
              </a:solidFill>
            </a:endParaRPr>
          </a:p>
          <a:p>
            <a:pPr indent="-342900" lvl="1" marL="914400" rtl="0" algn="l">
              <a:lnSpc>
                <a:spcPct val="115000"/>
              </a:lnSpc>
              <a:spcBef>
                <a:spcPts val="0"/>
              </a:spcBef>
              <a:spcAft>
                <a:spcPts val="0"/>
              </a:spcAft>
              <a:buClr>
                <a:schemeClr val="dk1"/>
              </a:buClr>
              <a:buSzPts val="1800"/>
              <a:buChar char="○"/>
            </a:pPr>
            <a:r>
              <a:rPr lang="en-GB" sz="1800">
                <a:solidFill>
                  <a:schemeClr val="dk1"/>
                </a:solidFill>
              </a:rPr>
              <a:t>Dôležité upozornenie: nesprávne používanie kontextu, najmä </a:t>
            </a:r>
            <a:r>
              <a:rPr lang="en-GB" sz="1800">
                <a:solidFill>
                  <a:srgbClr val="188038"/>
                </a:solidFill>
                <a:latin typeface="Roboto Mono"/>
                <a:ea typeface="Roboto Mono"/>
                <a:cs typeface="Roboto Mono"/>
                <a:sym typeface="Roboto Mono"/>
              </a:rPr>
              <a:t>ActivityContext</a:t>
            </a:r>
            <a:r>
              <a:rPr lang="en-GB" sz="1800">
                <a:solidFill>
                  <a:schemeClr val="dk1"/>
                </a:solidFill>
              </a:rPr>
              <a:t>, môže viesť k únikom pamäte. Napríklad, ak uchovávate dlhodobú referenciu na </a:t>
            </a:r>
            <a:r>
              <a:rPr lang="en-GB" sz="1800">
                <a:solidFill>
                  <a:srgbClr val="188038"/>
                </a:solidFill>
                <a:latin typeface="Roboto Mono"/>
                <a:ea typeface="Roboto Mono"/>
                <a:cs typeface="Roboto Mono"/>
                <a:sym typeface="Roboto Mono"/>
              </a:rPr>
              <a:t>ActivityContext</a:t>
            </a:r>
            <a:r>
              <a:rPr lang="en-GB" sz="1800">
                <a:solidFill>
                  <a:schemeClr val="dk1"/>
                </a:solidFill>
              </a:rPr>
              <a:t> mimo životného cyklu aktivity, môže to zabrániť odstráneniu aktivity z pamäte, čo vedie k úniku pamäte.</a:t>
            </a:r>
            <a:endParaRPr b="1" sz="18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2c2f7d43818_0_45"/>
          <p:cNvSpPr/>
          <p:nvPr/>
        </p:nvSpPr>
        <p:spPr>
          <a:xfrm>
            <a:off x="-12960" y="0"/>
            <a:ext cx="12192120" cy="6858000"/>
          </a:xfrm>
          <a:custGeom>
            <a:rect b="b" l="l" r="r" t="t"/>
            <a:pathLst>
              <a:path extrusionOk="0" h="21600" w="21600">
                <a:moveTo>
                  <a:pt x="0" y="0"/>
                </a:moveTo>
                <a:lnTo>
                  <a:pt x="21600" y="0"/>
                </a:lnTo>
                <a:lnTo>
                  <a:pt x="21600" y="21600"/>
                </a:lnTo>
                <a:lnTo>
                  <a:pt x="0" y="21600"/>
                </a:lnTo>
                <a:close/>
              </a:path>
            </a:pathLst>
          </a:custGeom>
          <a:solidFill>
            <a:srgbClr val="FFFFFF"/>
          </a:solid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FFFFFF"/>
                </a:solidFill>
                <a:latin typeface="Calibri"/>
                <a:ea typeface="Calibri"/>
                <a:cs typeface="Calibri"/>
                <a:sym typeface="Calibri"/>
              </a:rPr>
              <a:t>História a vývoj Androius</a:t>
            </a:r>
            <a:endParaRPr b="0" i="0" sz="1800" u="none" cap="none" strike="noStrike">
              <a:solidFill>
                <a:srgbClr val="000000"/>
              </a:solidFill>
              <a:latin typeface="Arial"/>
              <a:ea typeface="Arial"/>
              <a:cs typeface="Arial"/>
              <a:sym typeface="Arial"/>
            </a:endParaRPr>
          </a:p>
        </p:txBody>
      </p:sp>
      <p:pic>
        <p:nvPicPr>
          <p:cNvPr id="233" name="Google Shape;233;g2c2f7d43818_0_45"/>
          <p:cNvPicPr preferRelativeResize="0"/>
          <p:nvPr/>
        </p:nvPicPr>
        <p:blipFill rotWithShape="1">
          <a:blip r:embed="rId3">
            <a:alphaModFix amt="30000"/>
          </a:blip>
          <a:srcRect b="0" l="0" r="0" t="5829"/>
          <a:stretch/>
        </p:blipFill>
        <p:spPr>
          <a:xfrm>
            <a:off x="0" y="10"/>
            <a:ext cx="12192000" cy="6857989"/>
          </a:xfrm>
          <a:prstGeom prst="rect">
            <a:avLst/>
          </a:prstGeom>
          <a:noFill/>
          <a:ln>
            <a:noFill/>
          </a:ln>
        </p:spPr>
      </p:pic>
      <p:sp>
        <p:nvSpPr>
          <p:cNvPr id="234" name="Google Shape;234;g2c2f7d43818_0_45"/>
          <p:cNvSpPr/>
          <p:nvPr/>
        </p:nvSpPr>
        <p:spPr>
          <a:xfrm flipH="1" rot="-5400000">
            <a:off x="5235291" y="-5235290"/>
            <a:ext cx="1719738" cy="12192120"/>
          </a:xfrm>
          <a:custGeom>
            <a:rect b="b" l="l" r="r" t="t"/>
            <a:pathLst>
              <a:path extrusionOk="0" h="21600" w="21600">
                <a:moveTo>
                  <a:pt x="0" y="0"/>
                </a:moveTo>
                <a:lnTo>
                  <a:pt x="21600" y="0"/>
                </a:lnTo>
                <a:lnTo>
                  <a:pt x="21600" y="21600"/>
                </a:lnTo>
                <a:lnTo>
                  <a:pt x="0" y="21600"/>
                </a:lnTo>
                <a:close/>
              </a:path>
            </a:pathLst>
          </a:custGeom>
          <a:solidFill>
            <a:srgbClr val="3DDC8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g2c2f7d43818_0_45"/>
          <p:cNvSpPr txBox="1"/>
          <p:nvPr/>
        </p:nvSpPr>
        <p:spPr>
          <a:xfrm>
            <a:off x="647280" y="296820"/>
            <a:ext cx="9718200" cy="15765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800"/>
              <a:buFont typeface="Arial"/>
              <a:buNone/>
            </a:pPr>
            <a:r>
              <a:rPr b="1" lang="en-GB" sz="4800">
                <a:solidFill>
                  <a:srgbClr val="0E522D"/>
                </a:solidFill>
              </a:rPr>
              <a:t>Lifecycle - Application </a:t>
            </a:r>
            <a:endParaRPr b="0" i="0" sz="4800" u="none" cap="none" strike="noStrike">
              <a:solidFill>
                <a:srgbClr val="0E522D"/>
              </a:solidFill>
              <a:latin typeface="Arial"/>
              <a:ea typeface="Arial"/>
              <a:cs typeface="Arial"/>
              <a:sym typeface="Arial"/>
            </a:endParaRPr>
          </a:p>
        </p:txBody>
      </p:sp>
      <p:pic>
        <p:nvPicPr>
          <p:cNvPr id="236" name="Google Shape;236;g2c2f7d43818_0_45"/>
          <p:cNvPicPr preferRelativeResize="0"/>
          <p:nvPr/>
        </p:nvPicPr>
        <p:blipFill>
          <a:blip r:embed="rId4">
            <a:alphaModFix/>
          </a:blip>
          <a:stretch>
            <a:fillRect/>
          </a:stretch>
        </p:blipFill>
        <p:spPr>
          <a:xfrm>
            <a:off x="1273613" y="2074325"/>
            <a:ext cx="9644775" cy="4351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Miška</dc:creator>
</cp:coreProperties>
</file>