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8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63D93-86C2-A74B-E870-0AF190282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09ADF6-0BE7-98BF-3CD6-CE3346A05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B21BA5-D3D1-F9CD-6D0B-A7AB4AF65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7D73A7-899E-73DF-EF3D-B08EA0DE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71C296-56D0-7CE4-03D8-BA9B03C2E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1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02DEBD-1B37-56CD-D46F-8F618E26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91A651-8C70-409F-77B0-5FF798D8E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EBE224-7149-1834-50A9-4CD6EC2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2F251D-7B7B-A156-BB7C-F49ED93CA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7CDFC0-EEEE-0756-47ED-5171E02AE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57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634F465-57C1-F865-FEBE-79EB3AD1D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76DB3D-A52B-2F64-04F3-B3D82ABE0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69E344-D95E-E753-5EFB-F78D5785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68ABEC-E114-269C-BD78-47D47C272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5A778A-149C-5D94-BAB1-250C1FC8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07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5F068-6C88-B7E3-088D-66B55655A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F5F27-8A39-4DCB-29F3-EE2F35716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27CB37-75E0-732A-05FE-F00C303D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401C47-4B55-96D1-F8D5-6E16043DD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999375-A0DA-A328-108B-BFAD7ED4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756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091A8-22DB-6CDB-75C6-BD81EA92F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750565-1669-34D7-97F2-A8F117BF1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DF3BC3-C89F-7C83-3BA9-9F9E02AA6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590A73-BE38-B517-3B50-BDF4C0A06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E44B7B-842B-A478-1016-AD1DB865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09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F00A8-F2B7-AA8E-B031-B23C769C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B7B7F6-756F-1C8A-5302-A0E1C0BFD9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7C4DA5-EFBA-57AF-4AC4-1C417DB10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B0413D-21D2-F11A-3D49-48268AD3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16A34E-5DA3-BC2A-CBB8-F5DF05B3E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A65ED7-3806-1B99-C932-01781C85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36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76EB1-2AAB-9540-A9CE-A96A07B0F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9CB469-44D3-3DB6-3F03-7B3248507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378A26-1AAF-E064-AB9D-AF22F8747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7BBEF69-52ED-E0BE-BC6D-7E66A462CA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845C73-D5E1-17CA-CB00-74D9ED794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92A7FFD-13C0-15B7-840D-708526BB0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4DB5289-AD55-F24B-69E1-F67270643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97A457-B68E-F731-2459-FE5A6FCEF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13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0E3E7-E5A5-20E2-19ED-A2EB9905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BC3F77C-EE58-8284-3AD3-C8BBB33DE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C13CA0-F0EE-6603-4FE7-FF6E9C18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C1E38B-4787-F50A-36BD-DBF4B11C3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26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F76381B-C59A-A3D1-2018-5DA9F2256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22EE289-EA65-AEA6-48C8-B40B0F160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D5D1B3-4918-0B82-56DF-8260C431B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96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E0F6D-11C7-E2D4-2575-8B00E2585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7D592D-DED2-C45C-1D0D-D9F865B93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7CB8B22-73F9-B7BF-A793-E168EB713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71E8C4-1D60-854F-5A3A-939CBF399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C3352A-FD36-E6E4-0B96-98B25968A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EA280B-AFDA-118C-F92E-422EF1FE7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4835C-95C3-9B0C-6399-A493D95A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2BD981E-4210-3903-7E7C-EC8F077C3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810086-B51C-C2AD-E304-B25818264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EFEEE1-6D05-D7C0-B911-F6F053B76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6F60D3-7D95-4826-75C0-E8B2360A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CEEAEC-3537-C02B-68DD-9FFBD493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25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683AE88-BB43-0A33-0BB8-1BE18B076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B5825E-3C78-AF09-9BD7-ADD72BC25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23DABF-8C9B-94C0-69EF-9AC946E18A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27D3C-215F-4641-812A-76CC66D9AE51}" type="datetimeFigureOut">
              <a:rPr lang="cs-CZ" smtClean="0"/>
              <a:t>19.01.2024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B414F5-9A61-90B8-D689-BB3D5E7FC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832BDE-1AAB-1B4C-DEFB-42EAB976E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84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A8D2F-6ADD-E57F-D197-1F15472FFB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 a kybernetická bezpečnost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20F339-46E6-F2ED-94DC-98A289C1F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30800"/>
            <a:ext cx="9144000" cy="711200"/>
          </a:xfrm>
        </p:spPr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49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AB768-C55D-BFC0-E6D1-FB99F0D4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Dušan Navrátil–působení v oblasti bezpečnosti státu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445A9-F602-2DC3-F418-E59CBA48B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6713"/>
            <a:ext cx="10515600" cy="3720249"/>
          </a:xfrm>
        </p:spPr>
        <p:txBody>
          <a:bodyPr>
            <a:normAutofit/>
          </a:bodyPr>
          <a:lstStyle/>
          <a:p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Před rokem 1989 – řadový pracovník v cihlářském výzkumu a vývoji – oblast stavební fyziky – </a:t>
            </a:r>
            <a:r>
              <a:rPr lang="cs-CZ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postdgraduál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 – „Numerické metody v inženýrské praxi“ a „Automatizované řízení technologických procesů“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1996-1998</a:t>
            </a:r>
            <a:r>
              <a:rPr lang="cs-CZ" sz="1800" dirty="0">
                <a:latin typeface="Arial Black" panose="020B0A04020102020204" pitchFamily="34" charset="0"/>
              </a:rPr>
              <a:t> poslanec za ODA (Občanská demokratické aliance) Poslanecké sněmovny, člen výboru branně bezpečnostního výboru, předseda Komise pro kontrolu Vojenského obranného  zpravodajství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1998-1999</a:t>
            </a:r>
            <a:r>
              <a:rPr lang="cs-CZ" sz="1800" dirty="0">
                <a:latin typeface="Arial Black" panose="020B0A04020102020204" pitchFamily="34" charset="0"/>
              </a:rPr>
              <a:t> náměstek ředitele Národního bezpečnostního úřadu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1999-2006</a:t>
            </a:r>
            <a:r>
              <a:rPr lang="cs-CZ" sz="1800" dirty="0">
                <a:latin typeface="Arial Black" panose="020B0A04020102020204" pitchFamily="34" charset="0"/>
              </a:rPr>
              <a:t> náměstek pro analytiku Bezpečnostní informační služby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2006-2016</a:t>
            </a:r>
            <a:r>
              <a:rPr lang="cs-CZ" sz="1800" dirty="0">
                <a:latin typeface="Arial Black" panose="020B0A04020102020204" pitchFamily="34" charset="0"/>
              </a:rPr>
              <a:t> ředitel Národního bezpečnostního úřadu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2017-2019</a:t>
            </a:r>
            <a:r>
              <a:rPr lang="cs-CZ" sz="1800" dirty="0">
                <a:latin typeface="Arial Black" panose="020B0A04020102020204" pitchFamily="34" charset="0"/>
              </a:rPr>
              <a:t> ředitel Národního úřadu pro informační a kybernetickou bezpečnost</a:t>
            </a:r>
          </a:p>
          <a:p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2019 MUNI fakulta informatiky CERIT</a:t>
            </a:r>
          </a:p>
        </p:txBody>
      </p:sp>
    </p:spTree>
    <p:extLst>
      <p:ext uri="{BB962C8B-B14F-4D97-AF65-F5344CB8AC3E}">
        <p14:creationId xmlns:p14="http://schemas.microsoft.com/office/powerpoint/2010/main" val="108598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D2E31-842C-24EB-CDAE-D26A8F5F7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50449"/>
            <a:ext cx="10515600" cy="2341137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C00000"/>
                </a:solidFill>
                <a:latin typeface="Arial Black" panose="020B0A04020102020204" pitchFamily="34" charset="0"/>
              </a:rPr>
              <a:t>Osnova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38831-4C06-8C05-4437-4427656A6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656"/>
            <a:ext cx="10515600" cy="5102307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07000"/>
              </a:lnSpc>
              <a:spcAft>
                <a:spcPts val="1400"/>
              </a:spcAft>
              <a:buFont typeface="+mj-lt"/>
              <a:buAutoNum type="arabicPeriod"/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Úvod do předmětu (seznámení s obsahem a podmínkami ukončení)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400"/>
              </a:spcAft>
              <a:buFont typeface="+mj-lt"/>
              <a:buAutoNum type="arabicPeriod"/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Kyberprostor – dějiště neviditelných konfliktů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400"/>
              </a:spcAft>
              <a:buFont typeface="+mj-lt"/>
              <a:buAutoNum type="arabicPeriod"/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Rizika a hrozby v kyberprostoru z hlediska bezpečnosti státu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400"/>
              </a:spcAft>
              <a:buFont typeface="+mj-lt"/>
              <a:buAutoNum type="arabicPeriod"/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Bezpečnostní strategie ČR, bezpečnostní systém České republiky, praktické zkušenosti s jeho fungováním a institucionální zajištění kybernetické bezpečnosti v České republice.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400"/>
              </a:spcAft>
              <a:buFont typeface="+mj-lt"/>
              <a:buAutoNum type="arabicPeriod"/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Vznik Národního centra kybernetické bezpečnosti v rámci NBÚ, jeho přeměna v NÚKIB, vývoj strategií kybernetické bezpečností.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400"/>
              </a:spcAft>
              <a:buFont typeface="+mj-lt"/>
              <a:buAutoNum type="arabicPeriod"/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Vznik Zákona o kybernetické bezpečnosti, jeho následné změny a doprovodná legislativa, současná příprava nového zákona s implementací evropské směrnice NIS2 a bezpečností dodavatelských řetězců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8078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3549B3-821C-B5DE-D33C-8FE9D0AC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240" y="-499621"/>
            <a:ext cx="10354559" cy="2190309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C00000"/>
                </a:solidFill>
                <a:latin typeface="Arial Black" panose="020B0A04020102020204" pitchFamily="34" charset="0"/>
              </a:rPr>
              <a:t>Osnova</a:t>
            </a:r>
            <a:endParaRPr lang="cs-CZ" sz="32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A2039C8-8387-338D-6498-813444B840CE}"/>
              </a:ext>
            </a:extLst>
          </p:cNvPr>
          <p:cNvSpPr txBox="1"/>
          <p:nvPr/>
        </p:nvSpPr>
        <p:spPr>
          <a:xfrm>
            <a:off x="904974" y="1366887"/>
            <a:ext cx="10162094" cy="3823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107000"/>
              </a:lnSpc>
              <a:spcAft>
                <a:spcPts val="1400"/>
              </a:spcAft>
              <a:buAutoNum type="arabicPeriod" startAt="7"/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Postavení NUKIB ve státní správě a spolupráce s ostatními státními orgány      (např. s Policií ČR a zpravodajskými službami) a mezinárodní spolupráce, varování Huawei.</a:t>
            </a:r>
            <a:endParaRPr lang="cs-CZ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7000"/>
              </a:lnSpc>
              <a:spcAft>
                <a:spcPts val="1400"/>
              </a:spcAft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8.  Kriminalita v kyberprostoru.</a:t>
            </a:r>
            <a:endParaRPr lang="cs-CZ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7000"/>
              </a:lnSpc>
              <a:spcAft>
                <a:spcPts val="1400"/>
              </a:spcAft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9.  Státní aktéři provádějící kybernetické útoky.</a:t>
            </a:r>
            <a:endParaRPr lang="cs-CZ" sz="1600" dirty="0"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7000"/>
              </a:lnSpc>
              <a:spcAft>
                <a:spcPts val="1400"/>
              </a:spcAft>
              <a:tabLst>
                <a:tab pos="768985" algn="l"/>
              </a:tabLst>
            </a:pPr>
            <a:r>
              <a:rPr lang="cs-CZ" sz="16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Kybernetické útoky jako součást hybridní války a kybernetická obrana.</a:t>
            </a:r>
            <a:endParaRPr lang="cs-CZ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7000"/>
              </a:lnSpc>
              <a:spcAft>
                <a:spcPts val="1400"/>
              </a:spcAft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11. Exkurze na NUKIB.</a:t>
            </a:r>
            <a:endParaRPr lang="cs-CZ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7000"/>
              </a:lnSpc>
              <a:spcAft>
                <a:spcPts val="1400"/>
              </a:spcAft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12. Bezpečnostní rizika zneužití umělé inteligence a nových technologií.</a:t>
            </a:r>
            <a:endParaRPr lang="cs-CZ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7000"/>
              </a:lnSpc>
              <a:spcAft>
                <a:spcPts val="1400"/>
              </a:spcAft>
              <a:tabLst>
                <a:tab pos="768985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13. Shrnutí předmětu a analýza aktuálních událostí a trendů.</a:t>
            </a:r>
            <a:endParaRPr lang="cs-CZ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EAA50-9737-DB0C-312C-9E29DD01A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Podmínky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B2D45E-5BCB-63A1-B2CA-B6A7CFF34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236" y="2021099"/>
            <a:ext cx="10515600" cy="5097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Arial Black" panose="020B0A04020102020204" pitchFamily="34" charset="0"/>
              </a:rPr>
              <a:t>Vypracování krátké eseje (5-10 stran) na zadané téma.</a:t>
            </a:r>
          </a:p>
          <a:p>
            <a:pPr marL="0" indent="0">
              <a:buNone/>
            </a:pPr>
            <a:r>
              <a:rPr lang="cs-CZ" dirty="0">
                <a:latin typeface="Arial Black" panose="020B0A04020102020204" pitchFamily="34" charset="0"/>
              </a:rPr>
              <a:t>Ukončení bude prováděno formou kolokvia. To znamená současná diskuze se skupinou pěti studentů, abych si ověřil, že jste získali celkový přehled a pohled na  problematiku a pochopili souvislosti. V úvodní části bude krátká prezentace své eseje.</a:t>
            </a:r>
          </a:p>
        </p:txBody>
      </p:sp>
    </p:spTree>
    <p:extLst>
      <p:ext uri="{BB962C8B-B14F-4D97-AF65-F5344CB8AC3E}">
        <p14:creationId xmlns:p14="http://schemas.microsoft.com/office/powerpoint/2010/main" val="172163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70716-C7D6-D137-E143-716420688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972" y="365126"/>
            <a:ext cx="10448827" cy="77551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C7728-01D7-0A54-C15E-053C5A026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047" y="1140644"/>
            <a:ext cx="10844753" cy="503631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Petr </a:t>
            </a:r>
            <a:r>
              <a:rPr lang="cs-CZ" sz="1800" dirty="0" err="1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Douček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Martin Konečný, Luděk Novák</a:t>
            </a:r>
            <a:r>
              <a:rPr lang="cs-CZ" sz="1800" i="1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Řízení kybernetické bezpečnosti a bezpečnosti informací. 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Praha, Professional </a:t>
            </a:r>
            <a:r>
              <a:rPr lang="cs-CZ" sz="1800" dirty="0" err="1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Publishing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2019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Pačka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přední linii boje proti kybernetickým hrozbám.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Brno,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Muni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2016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Jaroslav Kurfürst, Jan </a:t>
            </a:r>
            <a:r>
              <a:rPr lang="cs-CZ" sz="1800" dirty="0" err="1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Paďourek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cs-CZ" sz="1800" i="1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 zrcadlem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cs-CZ" sz="1800" dirty="0" err="1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Praha,Academia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2021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Vladimír Smejkal</a:t>
            </a:r>
            <a:r>
              <a:rPr lang="cs-CZ" sz="1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Kybernetická kriminalita.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Plzeň,Vydavatelství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nakladatelství Aleš Čeněk s.r.o. 2015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NÚKIB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Bezpečnostní strategie České republiky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543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124651A-4E45-BDB7-2B38-8E6175475657}"/>
              </a:ext>
            </a:extLst>
          </p:cNvPr>
          <p:cNvSpPr txBox="1"/>
          <p:nvPr/>
        </p:nvSpPr>
        <p:spPr>
          <a:xfrm>
            <a:off x="353201" y="851609"/>
            <a:ext cx="11549041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Vaše krátké představení sebe.</a:t>
            </a:r>
          </a:p>
          <a:p>
            <a:endParaRPr lang="cs-CZ" sz="4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Dotazy?</a:t>
            </a:r>
          </a:p>
          <a:p>
            <a:endParaRPr lang="cs-CZ" sz="4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Diskuze.</a:t>
            </a:r>
          </a:p>
          <a:p>
            <a:endParaRPr lang="cs-CZ" sz="4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Co by jste se chtěli ještě dozvědět?</a:t>
            </a:r>
            <a:endParaRPr lang="cs-CZ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057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435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Motiv Office</vt:lpstr>
      <vt:lpstr>Stát a kybernetická bezpečnost </vt:lpstr>
      <vt:lpstr> Dušan Navrátil–působení v oblasti bezpečnosti státu</vt:lpstr>
      <vt:lpstr>Osnova</vt:lpstr>
      <vt:lpstr>Osnova</vt:lpstr>
      <vt:lpstr>                          Podmínky ukončení</vt:lpstr>
      <vt:lpstr>                    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kybernetická bezpečnost</dc:title>
  <dc:creator>Dusan Navratil</dc:creator>
  <cp:lastModifiedBy>Dusan Navratil</cp:lastModifiedBy>
  <cp:revision>14</cp:revision>
  <dcterms:created xsi:type="dcterms:W3CDTF">2023-02-08T14:31:08Z</dcterms:created>
  <dcterms:modified xsi:type="dcterms:W3CDTF">2024-01-19T11:50:18Z</dcterms:modified>
</cp:coreProperties>
</file>