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3" r:id="rId5"/>
    <p:sldId id="265" r:id="rId6"/>
    <p:sldId id="259" r:id="rId7"/>
    <p:sldId id="300" r:id="rId8"/>
    <p:sldId id="286" r:id="rId9"/>
    <p:sldId id="284" r:id="rId10"/>
    <p:sldId id="262" r:id="rId11"/>
    <p:sldId id="285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3" r:id="rId20"/>
    <p:sldId id="294" r:id="rId21"/>
    <p:sldId id="295" r:id="rId22"/>
    <p:sldId id="296" r:id="rId23"/>
    <p:sldId id="297" r:id="rId24"/>
    <p:sldId id="298" r:id="rId25"/>
    <p:sldId id="257" r:id="rId26"/>
    <p:sldId id="266" r:id="rId27"/>
    <p:sldId id="267" r:id="rId28"/>
    <p:sldId id="272" r:id="rId29"/>
    <p:sldId id="268" r:id="rId30"/>
    <p:sldId id="269" r:id="rId31"/>
    <p:sldId id="270" r:id="rId32"/>
    <p:sldId id="271" r:id="rId33"/>
    <p:sldId id="274" r:id="rId34"/>
    <p:sldId id="275" r:id="rId35"/>
    <p:sldId id="276" r:id="rId36"/>
    <p:sldId id="277" r:id="rId37"/>
    <p:sldId id="278" r:id="rId38"/>
    <p:sldId id="279" r:id="rId39"/>
    <p:sldId id="280" r:id="rId40"/>
    <p:sldId id="281" r:id="rId41"/>
    <p:sldId id="283" r:id="rId42"/>
    <p:sldId id="264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4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" y="8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820B35-555C-4AE8-9321-2BF549724FC2}" type="doc">
      <dgm:prSet loTypeId="urn:microsoft.com/office/officeart/2005/8/layout/chevron2" loCatId="process" qsTypeId="urn:microsoft.com/office/officeart/2005/8/quickstyle/simple1" qsCatId="simple" csTypeId="urn:microsoft.com/office/officeart/2005/8/colors/accent1_3" csCatId="accent1" phldr="1"/>
      <dgm:spPr/>
    </dgm:pt>
    <dgm:pt modelId="{3723AA8F-9C9A-473A-A45F-6965A7144A1C}">
      <dgm:prSet phldrT="[Text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cs-CZ" sz="1800" dirty="0">
              <a:latin typeface="+mn-lt"/>
            </a:rPr>
            <a:t>2011</a:t>
          </a:r>
          <a:endParaRPr lang="cs-CZ" sz="1050" dirty="0">
            <a:latin typeface="+mn-lt"/>
          </a:endParaRPr>
        </a:p>
      </dgm:t>
    </dgm:pt>
    <dgm:pt modelId="{939E6454-E0B5-467C-B390-C41697A55897}" type="parTrans" cxnId="{F241F9FA-F25D-456C-9070-4489474415CC}">
      <dgm:prSet/>
      <dgm:spPr/>
      <dgm:t>
        <a:bodyPr/>
        <a:lstStyle/>
        <a:p>
          <a:endParaRPr lang="cs-CZ"/>
        </a:p>
      </dgm:t>
    </dgm:pt>
    <dgm:pt modelId="{7307935A-671C-4D90-A88F-B13CB0C6D40C}" type="sibTrans" cxnId="{F241F9FA-F25D-456C-9070-4489474415CC}">
      <dgm:prSet/>
      <dgm:spPr/>
      <dgm:t>
        <a:bodyPr/>
        <a:lstStyle/>
        <a:p>
          <a:endParaRPr lang="cs-CZ"/>
        </a:p>
      </dgm:t>
    </dgm:pt>
    <dgm:pt modelId="{D82836CF-D891-4F2D-9BE7-6ABCE46AD1EC}">
      <dgm:prSet phldrT="[Text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cs-CZ" sz="1800" dirty="0">
              <a:latin typeface="+mn-lt"/>
            </a:rPr>
            <a:t>2012</a:t>
          </a:r>
        </a:p>
      </dgm:t>
    </dgm:pt>
    <dgm:pt modelId="{4EF040FE-9B19-4D3C-B340-5C02A7024BB3}" type="parTrans" cxnId="{BDBE2AFD-50E7-430A-9A89-5F5897E70388}">
      <dgm:prSet/>
      <dgm:spPr/>
      <dgm:t>
        <a:bodyPr/>
        <a:lstStyle/>
        <a:p>
          <a:endParaRPr lang="cs-CZ"/>
        </a:p>
      </dgm:t>
    </dgm:pt>
    <dgm:pt modelId="{A6E6F41A-5FC2-4AE4-A15F-690877855370}" type="sibTrans" cxnId="{BDBE2AFD-50E7-430A-9A89-5F5897E70388}">
      <dgm:prSet/>
      <dgm:spPr/>
      <dgm:t>
        <a:bodyPr/>
        <a:lstStyle/>
        <a:p>
          <a:endParaRPr lang="cs-CZ"/>
        </a:p>
      </dgm:t>
    </dgm:pt>
    <dgm:pt modelId="{4183C276-D16E-410D-A65D-1453433AAE38}">
      <dgm:prSet phldrT="[Text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cs-CZ" sz="1800" dirty="0">
              <a:latin typeface="+mn-lt"/>
            </a:rPr>
            <a:t>2014</a:t>
          </a:r>
        </a:p>
      </dgm:t>
    </dgm:pt>
    <dgm:pt modelId="{A8D3306B-9C5C-4FA4-A440-E23C7182F21B}" type="parTrans" cxnId="{A0019BB7-3589-4251-9DEE-EC3F8C26B679}">
      <dgm:prSet/>
      <dgm:spPr/>
      <dgm:t>
        <a:bodyPr/>
        <a:lstStyle/>
        <a:p>
          <a:endParaRPr lang="cs-CZ"/>
        </a:p>
      </dgm:t>
    </dgm:pt>
    <dgm:pt modelId="{DE5E68FC-1795-4901-AF77-6BE8D9772DD2}" type="sibTrans" cxnId="{A0019BB7-3589-4251-9DEE-EC3F8C26B679}">
      <dgm:prSet/>
      <dgm:spPr/>
      <dgm:t>
        <a:bodyPr/>
        <a:lstStyle/>
        <a:p>
          <a:endParaRPr lang="cs-CZ"/>
        </a:p>
      </dgm:t>
    </dgm:pt>
    <dgm:pt modelId="{16AF66A9-23A6-481C-AA3E-5CA90C6DB773}">
      <dgm:prSet custT="1"/>
      <dgm:spPr>
        <a:solidFill>
          <a:srgbClr val="C00000"/>
        </a:solidFill>
      </dgm:spPr>
      <dgm:t>
        <a:bodyPr/>
        <a:lstStyle/>
        <a:p>
          <a:r>
            <a:rPr lang="cs-CZ" sz="1800" dirty="0">
              <a:latin typeface="+mn-lt"/>
            </a:rPr>
            <a:t>2015</a:t>
          </a:r>
        </a:p>
      </dgm:t>
    </dgm:pt>
    <dgm:pt modelId="{B5FFA9BC-11A4-451F-B659-BB30195E2250}" type="parTrans" cxnId="{70CD667A-7597-416E-9590-F7637894F5CA}">
      <dgm:prSet/>
      <dgm:spPr/>
      <dgm:t>
        <a:bodyPr/>
        <a:lstStyle/>
        <a:p>
          <a:endParaRPr lang="cs-CZ"/>
        </a:p>
      </dgm:t>
    </dgm:pt>
    <dgm:pt modelId="{F3F44DFC-A2BB-49C4-A4CF-07823D41D9E5}" type="sibTrans" cxnId="{70CD667A-7597-416E-9590-F7637894F5CA}">
      <dgm:prSet/>
      <dgm:spPr/>
      <dgm:t>
        <a:bodyPr/>
        <a:lstStyle/>
        <a:p>
          <a:endParaRPr lang="cs-CZ"/>
        </a:p>
      </dgm:t>
    </dgm:pt>
    <dgm:pt modelId="{C8980611-D625-40ED-8F9E-8847037D7886}">
      <dgm:prSet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cs-CZ" sz="1800" dirty="0">
              <a:latin typeface="+mn-lt"/>
            </a:rPr>
            <a:t>2016</a:t>
          </a:r>
        </a:p>
      </dgm:t>
    </dgm:pt>
    <dgm:pt modelId="{6662B2E0-2351-4857-B0C0-D1C9031BC830}" type="parTrans" cxnId="{F8702750-0829-40DE-8A86-7AAEE5DAD862}">
      <dgm:prSet/>
      <dgm:spPr/>
      <dgm:t>
        <a:bodyPr/>
        <a:lstStyle/>
        <a:p>
          <a:endParaRPr lang="cs-CZ"/>
        </a:p>
      </dgm:t>
    </dgm:pt>
    <dgm:pt modelId="{2EE6D7E3-B4B7-4380-9721-CEF307FAE470}" type="sibTrans" cxnId="{F8702750-0829-40DE-8A86-7AAEE5DAD862}">
      <dgm:prSet/>
      <dgm:spPr/>
      <dgm:t>
        <a:bodyPr/>
        <a:lstStyle/>
        <a:p>
          <a:endParaRPr lang="cs-CZ"/>
        </a:p>
      </dgm:t>
    </dgm:pt>
    <dgm:pt modelId="{05A8252E-21C3-46BD-B3A5-764634FF1E72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cs-CZ" sz="1400" b="1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NBÚ ustanoven jako národní autorita a gestor KB </a:t>
          </a:r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vznik Národního centra kybernetické bezpečnosti</a:t>
          </a:r>
          <a:endParaRPr lang="cs-CZ" sz="1400" b="1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F6834FED-E7C3-42CF-BEAB-B57D36044819}" type="parTrans" cxnId="{54FBC71A-B41C-458F-9226-7D5BAC1B134D}">
      <dgm:prSet/>
      <dgm:spPr/>
      <dgm:t>
        <a:bodyPr/>
        <a:lstStyle/>
        <a:p>
          <a:endParaRPr lang="cs-CZ"/>
        </a:p>
      </dgm:t>
    </dgm:pt>
    <dgm:pt modelId="{261C51CE-34BC-4E67-8920-14095F5A765A}" type="sibTrans" cxnId="{54FBC71A-B41C-458F-9226-7D5BAC1B134D}">
      <dgm:prSet/>
      <dgm:spPr/>
      <dgm:t>
        <a:bodyPr/>
        <a:lstStyle/>
        <a:p>
          <a:endParaRPr lang="cs-CZ"/>
        </a:p>
      </dgm:t>
    </dgm:pt>
    <dgm:pt modelId="{BAE2DD22-84D1-42F7-B5F2-ED476F3DB387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en-US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Národní strategi</a:t>
          </a:r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e</a:t>
          </a:r>
          <a:r>
            <a:rPr lang="en-US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kybernetické</a:t>
          </a:r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</a:t>
          </a:r>
          <a:r>
            <a:rPr lang="en-US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bezpečnosti</a:t>
          </a:r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I.</a:t>
          </a:r>
          <a:endParaRPr lang="cs-CZ" sz="1400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058DFB68-658A-44DF-94E4-2CAB9CE32BC8}" type="parTrans" cxnId="{8DBCEBFA-FFDC-4833-B490-40FFEDF53E2C}">
      <dgm:prSet/>
      <dgm:spPr/>
      <dgm:t>
        <a:bodyPr/>
        <a:lstStyle/>
        <a:p>
          <a:endParaRPr lang="cs-CZ"/>
        </a:p>
      </dgm:t>
    </dgm:pt>
    <dgm:pt modelId="{EE8BE2C6-6A1C-496F-8DB3-59F82F5CB44C}" type="sibTrans" cxnId="{8DBCEBFA-FFDC-4833-B490-40FFEDF53E2C}">
      <dgm:prSet/>
      <dgm:spPr/>
      <dgm:t>
        <a:bodyPr/>
        <a:lstStyle/>
        <a:p>
          <a:endParaRPr lang="cs-CZ"/>
        </a:p>
      </dgm:t>
    </dgm:pt>
    <dgm:pt modelId="{B5E0C021-FC1C-4F07-94C2-B6C0E276B37A}">
      <dgm:prSet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</a:rPr>
            <a:t>Zákon o kybernetické bezpečnosti a příslušné vyhlášky</a:t>
          </a:r>
        </a:p>
      </dgm:t>
    </dgm:pt>
    <dgm:pt modelId="{410AB5AD-EF70-4C4E-911B-C29E8BDAD250}" type="parTrans" cxnId="{0438867E-DEF4-40C9-8DD6-819B8ED4C56F}">
      <dgm:prSet/>
      <dgm:spPr/>
      <dgm:t>
        <a:bodyPr/>
        <a:lstStyle/>
        <a:p>
          <a:endParaRPr lang="cs-CZ"/>
        </a:p>
      </dgm:t>
    </dgm:pt>
    <dgm:pt modelId="{A78D0D07-5959-48B3-812D-28E61FCCFFB5}" type="sibTrans" cxnId="{0438867E-DEF4-40C9-8DD6-819B8ED4C56F}">
      <dgm:prSet/>
      <dgm:spPr/>
      <dgm:t>
        <a:bodyPr/>
        <a:lstStyle/>
        <a:p>
          <a:endParaRPr lang="cs-CZ"/>
        </a:p>
      </dgm:t>
    </dgm:pt>
    <dgm:pt modelId="{408822D2-3BE0-410C-A478-F20BD9BECA3A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</a:rPr>
            <a:t>Směrnice NIS I</a:t>
          </a:r>
          <a:endParaRPr lang="cs-CZ" sz="1400" b="1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72FEF4DA-8AE4-406F-898B-4F0EDF8121D9}" type="parTrans" cxnId="{321436BC-6D0D-4BCE-B6FF-45CD331BE404}">
      <dgm:prSet/>
      <dgm:spPr/>
      <dgm:t>
        <a:bodyPr/>
        <a:lstStyle/>
        <a:p>
          <a:endParaRPr lang="cs-CZ"/>
        </a:p>
      </dgm:t>
    </dgm:pt>
    <dgm:pt modelId="{59BC2F6F-29DB-4AA2-B740-01CE51EB8710}" type="sibTrans" cxnId="{321436BC-6D0D-4BCE-B6FF-45CD331BE404}">
      <dgm:prSet/>
      <dgm:spPr/>
      <dgm:t>
        <a:bodyPr/>
        <a:lstStyle/>
        <a:p>
          <a:endParaRPr lang="cs-CZ"/>
        </a:p>
      </dgm:t>
    </dgm:pt>
    <dgm:pt modelId="{92E7D2D5-2DC7-4C8E-8BF3-B1AFD5D3DC08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cs-CZ" sz="1400" b="1" dirty="0">
              <a:solidFill>
                <a:schemeClr val="tx1"/>
              </a:solidFill>
              <a:latin typeface="Arial Black" panose="020B0A04020102020204" pitchFamily="34" charset="0"/>
            </a:rPr>
            <a:t>Národní centrum kybernetické bezpečnosti</a:t>
          </a:r>
        </a:p>
      </dgm:t>
    </dgm:pt>
    <dgm:pt modelId="{9AB26F4B-28FE-4DA6-9645-6C63967E4EF8}" type="parTrans" cxnId="{55629580-306B-4F9A-975F-C9B2FA5341C1}">
      <dgm:prSet/>
      <dgm:spPr/>
      <dgm:t>
        <a:bodyPr/>
        <a:lstStyle/>
        <a:p>
          <a:endParaRPr lang="cs-CZ"/>
        </a:p>
      </dgm:t>
    </dgm:pt>
    <dgm:pt modelId="{39A78688-72AC-46E4-B22F-3A727C1AAE2F}" type="sibTrans" cxnId="{55629580-306B-4F9A-975F-C9B2FA5341C1}">
      <dgm:prSet/>
      <dgm:spPr/>
      <dgm:t>
        <a:bodyPr/>
        <a:lstStyle/>
        <a:p>
          <a:endParaRPr lang="cs-CZ"/>
        </a:p>
      </dgm:t>
    </dgm:pt>
    <dgm:pt modelId="{A77E9FF4-AD71-4D66-A7DE-326EADE1BB8A}">
      <dgm:prSet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cs-CZ" sz="1400" dirty="0">
              <a:solidFill>
                <a:schemeClr val="tx1"/>
              </a:solidFill>
              <a:latin typeface="Arial Black" panose="020B0A04020102020204" pitchFamily="34" charset="0"/>
            </a:rPr>
            <a:t>Národní strategie kybernetické bezpečnosti II.</a:t>
          </a:r>
        </a:p>
      </dgm:t>
    </dgm:pt>
    <dgm:pt modelId="{0873CBA0-A7F9-4001-93BB-45345BFC45DE}" type="parTrans" cxnId="{79250027-1182-421A-AB9A-CE2BC89948AB}">
      <dgm:prSet/>
      <dgm:spPr/>
      <dgm:t>
        <a:bodyPr/>
        <a:lstStyle/>
        <a:p>
          <a:endParaRPr lang="cs-CZ"/>
        </a:p>
      </dgm:t>
    </dgm:pt>
    <dgm:pt modelId="{11F8B71A-C684-41F5-A24E-405B22585B44}" type="sibTrans" cxnId="{79250027-1182-421A-AB9A-CE2BC89948AB}">
      <dgm:prSet/>
      <dgm:spPr/>
      <dgm:t>
        <a:bodyPr/>
        <a:lstStyle/>
        <a:p>
          <a:endParaRPr lang="cs-CZ"/>
        </a:p>
      </dgm:t>
    </dgm:pt>
    <dgm:pt modelId="{FA99A3FD-4C72-42F9-8E98-E7F471747F3A}" type="pres">
      <dgm:prSet presAssocID="{B0820B35-555C-4AE8-9321-2BF549724FC2}" presName="linearFlow" presStyleCnt="0">
        <dgm:presLayoutVars>
          <dgm:dir/>
          <dgm:animLvl val="lvl"/>
          <dgm:resizeHandles val="exact"/>
        </dgm:presLayoutVars>
      </dgm:prSet>
      <dgm:spPr/>
    </dgm:pt>
    <dgm:pt modelId="{22B3A7F4-712D-4DD5-A38E-026BABCF80D3}" type="pres">
      <dgm:prSet presAssocID="{3723AA8F-9C9A-473A-A45F-6965A7144A1C}" presName="composite" presStyleCnt="0"/>
      <dgm:spPr/>
    </dgm:pt>
    <dgm:pt modelId="{74B327FC-C984-43C3-BC04-9908515C9D60}" type="pres">
      <dgm:prSet presAssocID="{3723AA8F-9C9A-473A-A45F-6965A7144A1C}" presName="parentText" presStyleLbl="alignNode1" presStyleIdx="0" presStyleCnt="5" custLinFactNeighborX="-5725" custLinFactNeighborY="-754">
        <dgm:presLayoutVars>
          <dgm:chMax val="1"/>
          <dgm:bulletEnabled val="1"/>
        </dgm:presLayoutVars>
      </dgm:prSet>
      <dgm:spPr/>
    </dgm:pt>
    <dgm:pt modelId="{B451E7FC-F6B2-4D6B-80A6-24CB10C183A4}" type="pres">
      <dgm:prSet presAssocID="{3723AA8F-9C9A-473A-A45F-6965A7144A1C}" presName="descendantText" presStyleLbl="alignAcc1" presStyleIdx="0" presStyleCnt="5" custScaleX="100042">
        <dgm:presLayoutVars>
          <dgm:bulletEnabled val="1"/>
        </dgm:presLayoutVars>
      </dgm:prSet>
      <dgm:spPr/>
    </dgm:pt>
    <dgm:pt modelId="{B4F5A872-D5A5-4FA2-8D78-D3D4171E6392}" type="pres">
      <dgm:prSet presAssocID="{7307935A-671C-4D90-A88F-B13CB0C6D40C}" presName="sp" presStyleCnt="0"/>
      <dgm:spPr/>
    </dgm:pt>
    <dgm:pt modelId="{89028AFD-BB13-49C7-802E-538A28A950D8}" type="pres">
      <dgm:prSet presAssocID="{D82836CF-D891-4F2D-9BE7-6ABCE46AD1EC}" presName="composite" presStyleCnt="0"/>
      <dgm:spPr/>
    </dgm:pt>
    <dgm:pt modelId="{A8D1C225-FDE6-4947-BA4B-ABFDD7D1E64F}" type="pres">
      <dgm:prSet presAssocID="{D82836CF-D891-4F2D-9BE7-6ABCE46AD1EC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7053D57F-2F1D-4A57-BCC4-6971B9FBFE96}" type="pres">
      <dgm:prSet presAssocID="{D82836CF-D891-4F2D-9BE7-6ABCE46AD1EC}" presName="descendantText" presStyleLbl="alignAcc1" presStyleIdx="1" presStyleCnt="5">
        <dgm:presLayoutVars>
          <dgm:bulletEnabled val="1"/>
        </dgm:presLayoutVars>
      </dgm:prSet>
      <dgm:spPr/>
    </dgm:pt>
    <dgm:pt modelId="{32350119-AD68-4A21-A44A-9B6498967213}" type="pres">
      <dgm:prSet presAssocID="{A6E6F41A-5FC2-4AE4-A15F-690877855370}" presName="sp" presStyleCnt="0"/>
      <dgm:spPr/>
    </dgm:pt>
    <dgm:pt modelId="{5E8FF52A-DAAA-4D9D-9EFF-0B462F7947C8}" type="pres">
      <dgm:prSet presAssocID="{4183C276-D16E-410D-A65D-1453433AAE38}" presName="composite" presStyleCnt="0"/>
      <dgm:spPr/>
    </dgm:pt>
    <dgm:pt modelId="{572C429B-1A89-48A3-82EE-1927661F312B}" type="pres">
      <dgm:prSet presAssocID="{4183C276-D16E-410D-A65D-1453433AAE38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BE328284-0CFA-4069-AD39-1B4915EB15C4}" type="pres">
      <dgm:prSet presAssocID="{4183C276-D16E-410D-A65D-1453433AAE38}" presName="descendantText" presStyleLbl="alignAcc1" presStyleIdx="2" presStyleCnt="5" custLinFactNeighborY="0">
        <dgm:presLayoutVars>
          <dgm:bulletEnabled val="1"/>
        </dgm:presLayoutVars>
      </dgm:prSet>
      <dgm:spPr/>
    </dgm:pt>
    <dgm:pt modelId="{F297FEAC-1F65-4E5D-8CF7-283CBEC9EBC4}" type="pres">
      <dgm:prSet presAssocID="{DE5E68FC-1795-4901-AF77-6BE8D9772DD2}" presName="sp" presStyleCnt="0"/>
      <dgm:spPr/>
    </dgm:pt>
    <dgm:pt modelId="{85952046-5D2B-4425-93A6-C7E5F52C2813}" type="pres">
      <dgm:prSet presAssocID="{16AF66A9-23A6-481C-AA3E-5CA90C6DB773}" presName="composite" presStyleCnt="0"/>
      <dgm:spPr/>
    </dgm:pt>
    <dgm:pt modelId="{47686649-4B3A-4544-B1E5-196F3F19846F}" type="pres">
      <dgm:prSet presAssocID="{16AF66A9-23A6-481C-AA3E-5CA90C6DB773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0D7ABDCC-ED87-4680-8A13-69953613D3D4}" type="pres">
      <dgm:prSet presAssocID="{16AF66A9-23A6-481C-AA3E-5CA90C6DB773}" presName="descendantText" presStyleLbl="alignAcc1" presStyleIdx="3" presStyleCnt="5" custLinFactNeighborX="11" custLinFactNeighborY="-455">
        <dgm:presLayoutVars>
          <dgm:bulletEnabled val="1"/>
        </dgm:presLayoutVars>
      </dgm:prSet>
      <dgm:spPr/>
    </dgm:pt>
    <dgm:pt modelId="{E26D6220-5221-4E13-9C0C-CD1E95E51C15}" type="pres">
      <dgm:prSet presAssocID="{F3F44DFC-A2BB-49C4-A4CF-07823D41D9E5}" presName="sp" presStyleCnt="0"/>
      <dgm:spPr/>
    </dgm:pt>
    <dgm:pt modelId="{6D402C03-E15E-48E0-8AE5-586D129221D2}" type="pres">
      <dgm:prSet presAssocID="{C8980611-D625-40ED-8F9E-8847037D7886}" presName="composite" presStyleCnt="0"/>
      <dgm:spPr/>
    </dgm:pt>
    <dgm:pt modelId="{99097752-FD37-425D-A37A-96A1EC82E204}" type="pres">
      <dgm:prSet presAssocID="{C8980611-D625-40ED-8F9E-8847037D788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E3B1A7AC-6443-4C38-941D-14379DA599C7}" type="pres">
      <dgm:prSet presAssocID="{C8980611-D625-40ED-8F9E-8847037D7886}" presName="descendantText" presStyleLbl="alignAcc1" presStyleIdx="4" presStyleCnt="5" custLinFactNeighborX="321" custLinFactNeighborY="-1127">
        <dgm:presLayoutVars>
          <dgm:bulletEnabled val="1"/>
        </dgm:presLayoutVars>
      </dgm:prSet>
      <dgm:spPr/>
    </dgm:pt>
  </dgm:ptLst>
  <dgm:cxnLst>
    <dgm:cxn modelId="{FAA74F05-60A6-4FA6-87D7-26BDE442BAEC}" type="presOf" srcId="{3723AA8F-9C9A-473A-A45F-6965A7144A1C}" destId="{74B327FC-C984-43C3-BC04-9908515C9D60}" srcOrd="0" destOrd="0" presId="urn:microsoft.com/office/officeart/2005/8/layout/chevron2"/>
    <dgm:cxn modelId="{F0633D0D-8E15-4C13-9044-1D73137192A9}" type="presOf" srcId="{B0820B35-555C-4AE8-9321-2BF549724FC2}" destId="{FA99A3FD-4C72-42F9-8E98-E7F471747F3A}" srcOrd="0" destOrd="0" presId="urn:microsoft.com/office/officeart/2005/8/layout/chevron2"/>
    <dgm:cxn modelId="{99DC4612-1DC6-48DF-9D4F-001F676F4883}" type="presOf" srcId="{B5E0C021-FC1C-4F07-94C2-B6C0E276B37A}" destId="{0D7ABDCC-ED87-4680-8A13-69953613D3D4}" srcOrd="0" destOrd="0" presId="urn:microsoft.com/office/officeart/2005/8/layout/chevron2"/>
    <dgm:cxn modelId="{54FBC71A-B41C-458F-9226-7D5BAC1B134D}" srcId="{3723AA8F-9C9A-473A-A45F-6965A7144A1C}" destId="{05A8252E-21C3-46BD-B3A5-764634FF1E72}" srcOrd="0" destOrd="0" parTransId="{F6834FED-E7C3-42CF-BEAB-B57D36044819}" sibTransId="{261C51CE-34BC-4E67-8920-14095F5A765A}"/>
    <dgm:cxn modelId="{79250027-1182-421A-AB9A-CE2BC89948AB}" srcId="{16AF66A9-23A6-481C-AA3E-5CA90C6DB773}" destId="{A77E9FF4-AD71-4D66-A7DE-326EADE1BB8A}" srcOrd="1" destOrd="0" parTransId="{0873CBA0-A7F9-4001-93BB-45345BFC45DE}" sibTransId="{11F8B71A-C684-41F5-A24E-405B22585B44}"/>
    <dgm:cxn modelId="{F8702750-0829-40DE-8A86-7AAEE5DAD862}" srcId="{B0820B35-555C-4AE8-9321-2BF549724FC2}" destId="{C8980611-D625-40ED-8F9E-8847037D7886}" srcOrd="4" destOrd="0" parTransId="{6662B2E0-2351-4857-B0C0-D1C9031BC830}" sibTransId="{2EE6D7E3-B4B7-4380-9721-CEF307FAE470}"/>
    <dgm:cxn modelId="{2098BD51-83D0-45D6-87B0-CFEC07516845}" type="presOf" srcId="{D82836CF-D891-4F2D-9BE7-6ABCE46AD1EC}" destId="{A8D1C225-FDE6-4947-BA4B-ABFDD7D1E64F}" srcOrd="0" destOrd="0" presId="urn:microsoft.com/office/officeart/2005/8/layout/chevron2"/>
    <dgm:cxn modelId="{70CD667A-7597-416E-9590-F7637894F5CA}" srcId="{B0820B35-555C-4AE8-9321-2BF549724FC2}" destId="{16AF66A9-23A6-481C-AA3E-5CA90C6DB773}" srcOrd="3" destOrd="0" parTransId="{B5FFA9BC-11A4-451F-B659-BB30195E2250}" sibTransId="{F3F44DFC-A2BB-49C4-A4CF-07823D41D9E5}"/>
    <dgm:cxn modelId="{2B8B667D-D017-45E4-A514-DCBD1F17D0ED}" type="presOf" srcId="{BAE2DD22-84D1-42F7-B5F2-ED476F3DB387}" destId="{7053D57F-2F1D-4A57-BCC4-6971B9FBFE96}" srcOrd="0" destOrd="0" presId="urn:microsoft.com/office/officeart/2005/8/layout/chevron2"/>
    <dgm:cxn modelId="{0438867E-DEF4-40C9-8DD6-819B8ED4C56F}" srcId="{16AF66A9-23A6-481C-AA3E-5CA90C6DB773}" destId="{B5E0C021-FC1C-4F07-94C2-B6C0E276B37A}" srcOrd="0" destOrd="0" parTransId="{410AB5AD-EF70-4C4E-911B-C29E8BDAD250}" sibTransId="{A78D0D07-5959-48B3-812D-28E61FCCFFB5}"/>
    <dgm:cxn modelId="{55629580-306B-4F9A-975F-C9B2FA5341C1}" srcId="{4183C276-D16E-410D-A65D-1453433AAE38}" destId="{92E7D2D5-2DC7-4C8E-8BF3-B1AFD5D3DC08}" srcOrd="0" destOrd="0" parTransId="{9AB26F4B-28FE-4DA6-9645-6C63967E4EF8}" sibTransId="{39A78688-72AC-46E4-B22F-3A727C1AAE2F}"/>
    <dgm:cxn modelId="{F23C169D-9EAB-41A0-9B62-E684100602C5}" type="presOf" srcId="{A77E9FF4-AD71-4D66-A7DE-326EADE1BB8A}" destId="{0D7ABDCC-ED87-4680-8A13-69953613D3D4}" srcOrd="0" destOrd="1" presId="urn:microsoft.com/office/officeart/2005/8/layout/chevron2"/>
    <dgm:cxn modelId="{782ECE9E-B89D-469C-80BA-4874A4632518}" type="presOf" srcId="{05A8252E-21C3-46BD-B3A5-764634FF1E72}" destId="{B451E7FC-F6B2-4D6B-80A6-24CB10C183A4}" srcOrd="0" destOrd="0" presId="urn:microsoft.com/office/officeart/2005/8/layout/chevron2"/>
    <dgm:cxn modelId="{9199BBB1-C3C1-4C37-B816-49AC53C1E3AD}" type="presOf" srcId="{16AF66A9-23A6-481C-AA3E-5CA90C6DB773}" destId="{47686649-4B3A-4544-B1E5-196F3F19846F}" srcOrd="0" destOrd="0" presId="urn:microsoft.com/office/officeart/2005/8/layout/chevron2"/>
    <dgm:cxn modelId="{9A9908B2-2FF0-41B9-9FE0-BABD6E52EFBD}" type="presOf" srcId="{C8980611-D625-40ED-8F9E-8847037D7886}" destId="{99097752-FD37-425D-A37A-96A1EC82E204}" srcOrd="0" destOrd="0" presId="urn:microsoft.com/office/officeart/2005/8/layout/chevron2"/>
    <dgm:cxn modelId="{A0019BB7-3589-4251-9DEE-EC3F8C26B679}" srcId="{B0820B35-555C-4AE8-9321-2BF549724FC2}" destId="{4183C276-D16E-410D-A65D-1453433AAE38}" srcOrd="2" destOrd="0" parTransId="{A8D3306B-9C5C-4FA4-A440-E23C7182F21B}" sibTransId="{DE5E68FC-1795-4901-AF77-6BE8D9772DD2}"/>
    <dgm:cxn modelId="{07F8A2B8-2DC0-49B8-B06F-25631254722B}" type="presOf" srcId="{92E7D2D5-2DC7-4C8E-8BF3-B1AFD5D3DC08}" destId="{BE328284-0CFA-4069-AD39-1B4915EB15C4}" srcOrd="0" destOrd="0" presId="urn:microsoft.com/office/officeart/2005/8/layout/chevron2"/>
    <dgm:cxn modelId="{321436BC-6D0D-4BCE-B6FF-45CD331BE404}" srcId="{C8980611-D625-40ED-8F9E-8847037D7886}" destId="{408822D2-3BE0-410C-A478-F20BD9BECA3A}" srcOrd="0" destOrd="0" parTransId="{72FEF4DA-8AE4-406F-898B-4F0EDF8121D9}" sibTransId="{59BC2F6F-29DB-4AA2-B740-01CE51EB8710}"/>
    <dgm:cxn modelId="{C113A0C4-6F2C-440A-9536-37E4E04AAB08}" type="presOf" srcId="{4183C276-D16E-410D-A65D-1453433AAE38}" destId="{572C429B-1A89-48A3-82EE-1927661F312B}" srcOrd="0" destOrd="0" presId="urn:microsoft.com/office/officeart/2005/8/layout/chevron2"/>
    <dgm:cxn modelId="{9224BAF9-3BF8-433F-BEE5-C6A2844050E8}" type="presOf" srcId="{408822D2-3BE0-410C-A478-F20BD9BECA3A}" destId="{E3B1A7AC-6443-4C38-941D-14379DA599C7}" srcOrd="0" destOrd="0" presId="urn:microsoft.com/office/officeart/2005/8/layout/chevron2"/>
    <dgm:cxn modelId="{8DBCEBFA-FFDC-4833-B490-40FFEDF53E2C}" srcId="{D82836CF-D891-4F2D-9BE7-6ABCE46AD1EC}" destId="{BAE2DD22-84D1-42F7-B5F2-ED476F3DB387}" srcOrd="0" destOrd="0" parTransId="{058DFB68-658A-44DF-94E4-2CAB9CE32BC8}" sibTransId="{EE8BE2C6-6A1C-496F-8DB3-59F82F5CB44C}"/>
    <dgm:cxn modelId="{F241F9FA-F25D-456C-9070-4489474415CC}" srcId="{B0820B35-555C-4AE8-9321-2BF549724FC2}" destId="{3723AA8F-9C9A-473A-A45F-6965A7144A1C}" srcOrd="0" destOrd="0" parTransId="{939E6454-E0B5-467C-B390-C41697A55897}" sibTransId="{7307935A-671C-4D90-A88F-B13CB0C6D40C}"/>
    <dgm:cxn modelId="{BDBE2AFD-50E7-430A-9A89-5F5897E70388}" srcId="{B0820B35-555C-4AE8-9321-2BF549724FC2}" destId="{D82836CF-D891-4F2D-9BE7-6ABCE46AD1EC}" srcOrd="1" destOrd="0" parTransId="{4EF040FE-9B19-4D3C-B340-5C02A7024BB3}" sibTransId="{A6E6F41A-5FC2-4AE4-A15F-690877855370}"/>
    <dgm:cxn modelId="{0D2D6CDB-74B9-4AF9-A6D6-66F6A87B823F}" type="presParOf" srcId="{FA99A3FD-4C72-42F9-8E98-E7F471747F3A}" destId="{22B3A7F4-712D-4DD5-A38E-026BABCF80D3}" srcOrd="0" destOrd="0" presId="urn:microsoft.com/office/officeart/2005/8/layout/chevron2"/>
    <dgm:cxn modelId="{138A291C-634E-4930-A33B-60EB1C7E1245}" type="presParOf" srcId="{22B3A7F4-712D-4DD5-A38E-026BABCF80D3}" destId="{74B327FC-C984-43C3-BC04-9908515C9D60}" srcOrd="0" destOrd="0" presId="urn:microsoft.com/office/officeart/2005/8/layout/chevron2"/>
    <dgm:cxn modelId="{00904C85-CE55-4666-A1CB-9FF98488907C}" type="presParOf" srcId="{22B3A7F4-712D-4DD5-A38E-026BABCF80D3}" destId="{B451E7FC-F6B2-4D6B-80A6-24CB10C183A4}" srcOrd="1" destOrd="0" presId="urn:microsoft.com/office/officeart/2005/8/layout/chevron2"/>
    <dgm:cxn modelId="{0C6DE297-794A-4C9B-B7F6-D5C5947DD6A3}" type="presParOf" srcId="{FA99A3FD-4C72-42F9-8E98-E7F471747F3A}" destId="{B4F5A872-D5A5-4FA2-8D78-D3D4171E6392}" srcOrd="1" destOrd="0" presId="urn:microsoft.com/office/officeart/2005/8/layout/chevron2"/>
    <dgm:cxn modelId="{D59ECE2E-721B-46F9-83FE-1D68EA2D15CF}" type="presParOf" srcId="{FA99A3FD-4C72-42F9-8E98-E7F471747F3A}" destId="{89028AFD-BB13-49C7-802E-538A28A950D8}" srcOrd="2" destOrd="0" presId="urn:microsoft.com/office/officeart/2005/8/layout/chevron2"/>
    <dgm:cxn modelId="{2E2F0645-AB35-4630-B19B-62B7289B2B95}" type="presParOf" srcId="{89028AFD-BB13-49C7-802E-538A28A950D8}" destId="{A8D1C225-FDE6-4947-BA4B-ABFDD7D1E64F}" srcOrd="0" destOrd="0" presId="urn:microsoft.com/office/officeart/2005/8/layout/chevron2"/>
    <dgm:cxn modelId="{8C22DCA4-4BE7-46FC-994A-849A40C47A34}" type="presParOf" srcId="{89028AFD-BB13-49C7-802E-538A28A950D8}" destId="{7053D57F-2F1D-4A57-BCC4-6971B9FBFE96}" srcOrd="1" destOrd="0" presId="urn:microsoft.com/office/officeart/2005/8/layout/chevron2"/>
    <dgm:cxn modelId="{0D457338-C420-47C1-ACD1-E5C193299A2D}" type="presParOf" srcId="{FA99A3FD-4C72-42F9-8E98-E7F471747F3A}" destId="{32350119-AD68-4A21-A44A-9B6498967213}" srcOrd="3" destOrd="0" presId="urn:microsoft.com/office/officeart/2005/8/layout/chevron2"/>
    <dgm:cxn modelId="{2666C726-B6B2-4C35-B074-D8DC1596F62F}" type="presParOf" srcId="{FA99A3FD-4C72-42F9-8E98-E7F471747F3A}" destId="{5E8FF52A-DAAA-4D9D-9EFF-0B462F7947C8}" srcOrd="4" destOrd="0" presId="urn:microsoft.com/office/officeart/2005/8/layout/chevron2"/>
    <dgm:cxn modelId="{67DE6E06-5E74-4572-8F19-89792CFEB84B}" type="presParOf" srcId="{5E8FF52A-DAAA-4D9D-9EFF-0B462F7947C8}" destId="{572C429B-1A89-48A3-82EE-1927661F312B}" srcOrd="0" destOrd="0" presId="urn:microsoft.com/office/officeart/2005/8/layout/chevron2"/>
    <dgm:cxn modelId="{C521024A-3279-4490-82B3-7371DC30339D}" type="presParOf" srcId="{5E8FF52A-DAAA-4D9D-9EFF-0B462F7947C8}" destId="{BE328284-0CFA-4069-AD39-1B4915EB15C4}" srcOrd="1" destOrd="0" presId="urn:microsoft.com/office/officeart/2005/8/layout/chevron2"/>
    <dgm:cxn modelId="{684A0484-3BB7-4A46-8964-8D6A05A27A65}" type="presParOf" srcId="{FA99A3FD-4C72-42F9-8E98-E7F471747F3A}" destId="{F297FEAC-1F65-4E5D-8CF7-283CBEC9EBC4}" srcOrd="5" destOrd="0" presId="urn:microsoft.com/office/officeart/2005/8/layout/chevron2"/>
    <dgm:cxn modelId="{E74A0A5C-F201-40A9-B1C7-1A806ECDF7B0}" type="presParOf" srcId="{FA99A3FD-4C72-42F9-8E98-E7F471747F3A}" destId="{85952046-5D2B-4425-93A6-C7E5F52C2813}" srcOrd="6" destOrd="0" presId="urn:microsoft.com/office/officeart/2005/8/layout/chevron2"/>
    <dgm:cxn modelId="{C2D15A6F-E89F-4350-A535-7086BD266AAF}" type="presParOf" srcId="{85952046-5D2B-4425-93A6-C7E5F52C2813}" destId="{47686649-4B3A-4544-B1E5-196F3F19846F}" srcOrd="0" destOrd="0" presId="urn:microsoft.com/office/officeart/2005/8/layout/chevron2"/>
    <dgm:cxn modelId="{32BA9474-7CBB-4459-A0CC-16E832C11215}" type="presParOf" srcId="{85952046-5D2B-4425-93A6-C7E5F52C2813}" destId="{0D7ABDCC-ED87-4680-8A13-69953613D3D4}" srcOrd="1" destOrd="0" presId="urn:microsoft.com/office/officeart/2005/8/layout/chevron2"/>
    <dgm:cxn modelId="{119D8266-48AA-4FB1-8EB6-4254194EF6D6}" type="presParOf" srcId="{FA99A3FD-4C72-42F9-8E98-E7F471747F3A}" destId="{E26D6220-5221-4E13-9C0C-CD1E95E51C15}" srcOrd="7" destOrd="0" presId="urn:microsoft.com/office/officeart/2005/8/layout/chevron2"/>
    <dgm:cxn modelId="{C584B0ED-9E88-40B6-898A-0D6D334432AC}" type="presParOf" srcId="{FA99A3FD-4C72-42F9-8E98-E7F471747F3A}" destId="{6D402C03-E15E-48E0-8AE5-586D129221D2}" srcOrd="8" destOrd="0" presId="urn:microsoft.com/office/officeart/2005/8/layout/chevron2"/>
    <dgm:cxn modelId="{AC666E64-9E66-4729-9BBA-BF2CF4018BF4}" type="presParOf" srcId="{6D402C03-E15E-48E0-8AE5-586D129221D2}" destId="{99097752-FD37-425D-A37A-96A1EC82E204}" srcOrd="0" destOrd="0" presId="urn:microsoft.com/office/officeart/2005/8/layout/chevron2"/>
    <dgm:cxn modelId="{215FECC7-AEE6-4A40-8E27-0E295FDEB166}" type="presParOf" srcId="{6D402C03-E15E-48E0-8AE5-586D129221D2}" destId="{E3B1A7AC-6443-4C38-941D-14379DA599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327FC-C984-43C3-BC04-9908515C9D60}">
      <dsp:nvSpPr>
        <dsp:cNvPr id="0" name=""/>
        <dsp:cNvSpPr/>
      </dsp:nvSpPr>
      <dsp:spPr>
        <a:xfrm rot="5400000">
          <a:off x="-143341" y="142700"/>
          <a:ext cx="951337" cy="66593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+mn-lt"/>
            </a:rPr>
            <a:t>2011</a:t>
          </a:r>
          <a:endParaRPr lang="cs-CZ" sz="1050" kern="1200" dirty="0">
            <a:latin typeface="+mn-lt"/>
          </a:endParaRPr>
        </a:p>
      </dsp:txBody>
      <dsp:txXfrm rot="-5400000">
        <a:off x="-640" y="332967"/>
        <a:ext cx="665936" cy="285401"/>
      </dsp:txXfrm>
    </dsp:sp>
    <dsp:sp modelId="{B451E7FC-F6B2-4D6B-80A6-24CB10C183A4}">
      <dsp:nvSpPr>
        <dsp:cNvPr id="0" name=""/>
        <dsp:cNvSpPr/>
      </dsp:nvSpPr>
      <dsp:spPr>
        <a:xfrm rot="5400000">
          <a:off x="3409279" y="-2742696"/>
          <a:ext cx="618369" cy="6108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NBÚ ustanoven jako národní autorita a gestor KB </a:t>
          </a: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vznik Národního centra kybernetické bezpečnosti</a:t>
          </a:r>
          <a:endParaRPr lang="cs-CZ" sz="1400" b="1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 rot="-5400000">
        <a:off x="664012" y="32757"/>
        <a:ext cx="6078717" cy="557997"/>
      </dsp:txXfrm>
    </dsp:sp>
    <dsp:sp modelId="{A8D1C225-FDE6-4947-BA4B-ABFDD7D1E64F}">
      <dsp:nvSpPr>
        <dsp:cNvPr id="0" name=""/>
        <dsp:cNvSpPr/>
      </dsp:nvSpPr>
      <dsp:spPr>
        <a:xfrm rot="5400000">
          <a:off x="-143341" y="977714"/>
          <a:ext cx="951337" cy="66593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+mn-lt"/>
            </a:rPr>
            <a:t>2012</a:t>
          </a:r>
        </a:p>
      </dsp:txBody>
      <dsp:txXfrm rot="-5400000">
        <a:off x="-640" y="1167981"/>
        <a:ext cx="665936" cy="285401"/>
      </dsp:txXfrm>
    </dsp:sp>
    <dsp:sp modelId="{7053D57F-2F1D-4A57-BCC4-6971B9FBFE96}">
      <dsp:nvSpPr>
        <dsp:cNvPr id="0" name=""/>
        <dsp:cNvSpPr/>
      </dsp:nvSpPr>
      <dsp:spPr>
        <a:xfrm rot="5400000">
          <a:off x="3409279" y="-1908970"/>
          <a:ext cx="618369" cy="6106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Národní strategi</a:t>
          </a: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e</a:t>
          </a:r>
          <a:r>
            <a:rPr lang="en-US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kybernetické</a:t>
          </a: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</a:t>
          </a:r>
          <a:r>
            <a:rPr lang="en-US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bezpečnosti</a:t>
          </a: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  <a:ea typeface="Fira Sans Medium" panose="00000600000000000000" pitchFamily="50" charset="0"/>
            </a:rPr>
            <a:t> I.</a:t>
          </a:r>
          <a:endParaRPr lang="cs-CZ" sz="14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 rot="-5400000">
        <a:off x="665295" y="865200"/>
        <a:ext cx="6076152" cy="557997"/>
      </dsp:txXfrm>
    </dsp:sp>
    <dsp:sp modelId="{572C429B-1A89-48A3-82EE-1927661F312B}">
      <dsp:nvSpPr>
        <dsp:cNvPr id="0" name=""/>
        <dsp:cNvSpPr/>
      </dsp:nvSpPr>
      <dsp:spPr>
        <a:xfrm rot="5400000">
          <a:off x="-143341" y="1810157"/>
          <a:ext cx="951337" cy="66593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+mn-lt"/>
            </a:rPr>
            <a:t>2014</a:t>
          </a:r>
        </a:p>
      </dsp:txBody>
      <dsp:txXfrm rot="-5400000">
        <a:off x="-640" y="2000424"/>
        <a:ext cx="665936" cy="285401"/>
      </dsp:txXfrm>
    </dsp:sp>
    <dsp:sp modelId="{BE328284-0CFA-4069-AD39-1B4915EB15C4}">
      <dsp:nvSpPr>
        <dsp:cNvPr id="0" name=""/>
        <dsp:cNvSpPr/>
      </dsp:nvSpPr>
      <dsp:spPr>
        <a:xfrm rot="5400000">
          <a:off x="3409279" y="-1076527"/>
          <a:ext cx="618369" cy="6106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/>
              </a:solidFill>
              <a:latin typeface="Arial Black" panose="020B0A04020102020204" pitchFamily="34" charset="0"/>
            </a:rPr>
            <a:t>Národní centrum kybernetické bezpečnosti</a:t>
          </a:r>
        </a:p>
      </dsp:txBody>
      <dsp:txXfrm rot="-5400000">
        <a:off x="665295" y="1697643"/>
        <a:ext cx="6076152" cy="557997"/>
      </dsp:txXfrm>
    </dsp:sp>
    <dsp:sp modelId="{47686649-4B3A-4544-B1E5-196F3F19846F}">
      <dsp:nvSpPr>
        <dsp:cNvPr id="0" name=""/>
        <dsp:cNvSpPr/>
      </dsp:nvSpPr>
      <dsp:spPr>
        <a:xfrm rot="5400000">
          <a:off x="-143341" y="2642600"/>
          <a:ext cx="951337" cy="66593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chemeClr val="accent1">
              <a:shade val="80000"/>
              <a:hueOff val="261962"/>
              <a:satOff val="-4692"/>
              <a:lumOff val="199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+mn-lt"/>
            </a:rPr>
            <a:t>2015</a:t>
          </a:r>
        </a:p>
      </dsp:txBody>
      <dsp:txXfrm rot="-5400000">
        <a:off x="-640" y="2832867"/>
        <a:ext cx="665936" cy="285401"/>
      </dsp:txXfrm>
    </dsp:sp>
    <dsp:sp modelId="{0D7ABDCC-ED87-4680-8A13-69953613D3D4}">
      <dsp:nvSpPr>
        <dsp:cNvPr id="0" name=""/>
        <dsp:cNvSpPr/>
      </dsp:nvSpPr>
      <dsp:spPr>
        <a:xfrm rot="5400000">
          <a:off x="3409920" y="-246898"/>
          <a:ext cx="618369" cy="6106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</a:rPr>
            <a:t>Zákon o kybernetické bezpečnosti a příslušné vyhlášky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</a:rPr>
            <a:t>Národní strategie kybernetické bezpečnosti II.</a:t>
          </a:r>
        </a:p>
      </dsp:txBody>
      <dsp:txXfrm rot="-5400000">
        <a:off x="665936" y="2527272"/>
        <a:ext cx="6076152" cy="557997"/>
      </dsp:txXfrm>
    </dsp:sp>
    <dsp:sp modelId="{99097752-FD37-425D-A37A-96A1EC82E204}">
      <dsp:nvSpPr>
        <dsp:cNvPr id="0" name=""/>
        <dsp:cNvSpPr/>
      </dsp:nvSpPr>
      <dsp:spPr>
        <a:xfrm rot="5400000">
          <a:off x="-143341" y="3475043"/>
          <a:ext cx="951337" cy="66593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+mn-lt"/>
            </a:rPr>
            <a:t>2016</a:t>
          </a:r>
        </a:p>
      </dsp:txBody>
      <dsp:txXfrm rot="-5400000">
        <a:off x="-640" y="3665310"/>
        <a:ext cx="665936" cy="285401"/>
      </dsp:txXfrm>
    </dsp:sp>
    <dsp:sp modelId="{E3B1A7AC-6443-4C38-941D-14379DA599C7}">
      <dsp:nvSpPr>
        <dsp:cNvPr id="0" name=""/>
        <dsp:cNvSpPr/>
      </dsp:nvSpPr>
      <dsp:spPr>
        <a:xfrm rot="5400000">
          <a:off x="3409920" y="581389"/>
          <a:ext cx="618369" cy="6106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/>
              </a:solidFill>
              <a:latin typeface="Arial Black" panose="020B0A04020102020204" pitchFamily="34" charset="0"/>
            </a:rPr>
            <a:t>Směrnice NIS I</a:t>
          </a:r>
          <a:endParaRPr lang="cs-CZ" sz="1400" b="1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 rot="-5400000">
        <a:off x="665936" y="3355559"/>
        <a:ext cx="6076152" cy="557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06BB6-AD5B-4D0D-FD93-FC6183795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C22EBB-7963-FE3B-62C4-82054A5CC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CA625F-721F-956A-8491-5E0E3B4E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8F5ED0-5A65-CAEC-1197-09A67244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1A1C7B-AE8B-361D-58D4-5F0A181A1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29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2210F-0301-8F0B-03EF-6F7BB563F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61A025-B1D5-9A81-6699-E9F6CA783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1C6F6E-ACE6-FED9-D4ED-AEC068AF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38AED1-1097-3F96-6416-99D0042AE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6E7D25-440F-E492-32D6-6603102B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50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F3FE04A-4ECF-03CC-4798-5FBE6A6354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CE079F-2DE9-3329-2194-A6EC6B987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FC021F-63F1-8DB1-68B2-B9E6FA06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B3F7A9-7953-AD65-6679-894BE9FFA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D9D961-62E1-AE1F-81B3-36A628345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1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AAE32-737B-F0EA-B33E-E1C82D40C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0B1A18-E6A7-8301-4975-DAD210BE0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A2AA9E-1964-FC24-9519-610375A64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210442-F6EF-B8D0-25E5-7CDC2713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FB984C-C17A-0393-FBD1-0C5A747D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58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FD441-C05B-5B4A-25C8-1E94C5C31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BF3F41-68D2-D9EA-5AD7-CA00E9AD3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0289EE-DABC-0533-1894-B6B23B4C6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A0D383-D436-DF8D-F180-0913A8963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9BB41E-A18F-C9D1-D957-E17062368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54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0BCA1-2D1B-4091-8BCD-5C8E1939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9D1A84-0E98-36AD-F28E-DAC18744D0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817C6EE-413B-2A9A-4B5C-2652BE956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8D58B4-2400-00B9-A359-6B6652371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E10528-2AE6-891B-FBF5-0154CFE8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DAC978-5A66-E385-83DD-1F8ADA91C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9D657A-A6E0-37D5-7FB0-228279C4D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B72967-1D17-396E-C15A-CD39EEF4B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F74B79-CF78-91F0-38A4-22C0A3DD6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B55A885-10BA-58C6-C9E5-FD48328D6D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C7C08CB-3A68-89EB-3FC6-6F0C34630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F03523-5326-6AE2-DAEC-E6CF16CF2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59605F4-D1FE-0B20-2937-9316BB07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1037C67-D650-6124-8FB2-FEFC8155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74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A67DE-65FD-AF5B-676D-A401E627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4A0F09B-EF79-4608-5936-2C333E0AE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D049C86-CA8F-D492-2BCD-AC2F65A6C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5251C8-C8E7-7E12-7926-A8D611F89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2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AE7DC5-EE75-F25B-FA32-7C08431F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E4F830-1AC1-4B3D-810D-038AF7775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001EE8-CA87-8AC1-6CC8-E951036B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52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38A53-7432-F82E-DB67-36770D60B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E5DBD8-FFE1-ED37-2444-8BAC9CF6F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2C2EFB-CB55-9E45-7C2B-4A4310097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0BC0B7-612A-28C8-F308-36CD49A28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4871FF-10D5-29E4-B55D-5E016CA60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1C75A2-DCE2-B34D-5428-398A11AAE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48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0AD31-B093-F0E3-C852-1434584E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9F8EAF1-61C9-B59A-7C69-0A0C5F993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F582A7B-6C1D-B40A-4CDF-8D1D4BA06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F0FF3E-DBEB-6594-770C-0E36A09A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1EA516-3397-8096-665C-A59D213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1CD8CD-555D-0721-83F2-BD41B0850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70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8258ACD-6C07-9E95-4C8E-916132F87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9C1FE0-4329-CB53-15B2-28E548434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75877F-C5FF-3E41-8BA5-A383AD9F9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C8031-F6B3-4607-9C81-5820C696E94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5C861B-082D-8953-E7A9-8F4452473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42F424-42BF-ED57-EDF1-4599CB4F31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03500-F096-4D7A-B315-54940C8C5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92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C8119-46A8-4F1C-0B63-BB2058800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35670"/>
            <a:ext cx="10303497" cy="4317475"/>
          </a:xfrm>
        </p:spPr>
        <p:txBody>
          <a:bodyPr>
            <a:normAutofit fontScale="90000"/>
          </a:bodyPr>
          <a:lstStyle/>
          <a:p>
            <a:br>
              <a:rPr lang="cs-CZ" sz="4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cs-CZ" sz="4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cs-CZ" sz="4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cs-CZ" sz="4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cs-CZ" sz="4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cs-CZ" sz="4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cs-CZ" sz="4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cs-CZ" sz="4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cs-CZ" sz="4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Vznik Národního centra kybernetické bezpečnosti v rámci NBÚ, jeho přeměna v NÚKIB, vývoj strategií kybernetické bezpečností.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DEA8F8-2026-3690-1DB8-EE5AC08B5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5105" y="5514680"/>
            <a:ext cx="8942895" cy="744718"/>
          </a:xfrm>
        </p:spPr>
        <p:txBody>
          <a:bodyPr/>
          <a:lstStyle/>
          <a:p>
            <a:r>
              <a:rPr lang="cs-CZ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Ing. Dušan Navrátil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865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246C6-AFCD-C396-22AF-F404DE7F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F2307D-2DD9-1D39-4132-E562A185D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0443"/>
            <a:ext cx="10515600" cy="426652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Členění dle typu působnosti:</a:t>
            </a: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Veřejný sektor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Soukromý sektor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Vojenský sektor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Akademický sektor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196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407C79-B311-8F99-0297-0BFFE60F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0105D-1DBA-F4E7-EA3E-069144079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4935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Členství v mezinárodních organizacích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FIRST (</a:t>
            </a:r>
            <a:r>
              <a:rPr lang="cs-CZ" sz="1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Forum</a:t>
            </a: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sz="1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for</a:t>
            </a: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 incident </a:t>
            </a:r>
            <a:r>
              <a:rPr lang="cs-CZ" sz="1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Responce</a:t>
            </a: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 and </a:t>
            </a:r>
            <a:r>
              <a:rPr lang="cs-CZ" sz="1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Security</a:t>
            </a: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 Teams)</a:t>
            </a:r>
          </a:p>
          <a:p>
            <a:pPr marL="0" indent="0">
              <a:buNone/>
            </a:pPr>
            <a:r>
              <a:rPr lang="cs-CZ" sz="1800" b="1" dirty="0">
                <a:latin typeface="Arial Black" panose="020B0A04020102020204" pitchFamily="34" charset="0"/>
              </a:rPr>
              <a:t>Možnost stát se členem po atestaci a možnost vyloučení pro nedodržení zásad.</a:t>
            </a:r>
          </a:p>
          <a:p>
            <a:pPr marL="0" indent="0">
              <a:buNone/>
            </a:pPr>
            <a:r>
              <a:rPr lang="cs-CZ" sz="1800" b="1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b="1" dirty="0">
                <a:latin typeface="Arial Black" panose="020B0A04020102020204" pitchFamily="34" charset="0"/>
              </a:rPr>
              <a:t>Zásady – operační nezávislost, reciprocita, důvěrnost a transparentnost. </a:t>
            </a:r>
          </a:p>
          <a:p>
            <a:pPr marL="0" indent="0">
              <a:buNone/>
            </a:pPr>
            <a:endParaRPr lang="cs-CZ" sz="1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latin typeface="Arial Black" panose="020B0A04020102020204" pitchFamily="34" charset="0"/>
              </a:rPr>
              <a:t>Výhody členství:</a:t>
            </a:r>
          </a:p>
          <a:p>
            <a:r>
              <a:rPr lang="cs-CZ" sz="1800" b="1" dirty="0">
                <a:latin typeface="Arial Black" panose="020B0A04020102020204" pitchFamily="34" charset="0"/>
              </a:rPr>
              <a:t>Přístup k aktuálním dokumentům o osvědčených postupech při řešení incidentů</a:t>
            </a:r>
          </a:p>
          <a:p>
            <a:r>
              <a:rPr lang="cs-CZ" sz="1800" b="1" dirty="0">
                <a:latin typeface="Arial Black" panose="020B0A04020102020204" pitchFamily="34" charset="0"/>
              </a:rPr>
              <a:t>Možnost účastnit se technických kolokvií pro bezpečnostní experty a školení.</a:t>
            </a:r>
          </a:p>
          <a:p>
            <a:r>
              <a:rPr lang="cs-CZ" sz="1800" b="1" dirty="0">
                <a:latin typeface="Arial Black" panose="020B0A04020102020204" pitchFamily="34" charset="0"/>
              </a:rPr>
              <a:t>Možnost výročních konferencí FIRST k problematice řešení incidentů</a:t>
            </a:r>
          </a:p>
          <a:p>
            <a:pPr marL="0" indent="0">
              <a:buNone/>
            </a:pPr>
            <a:endParaRPr lang="cs-CZ" sz="1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latin typeface="Arial Black" panose="020B0A04020102020204" pitchFamily="34" charset="0"/>
              </a:rPr>
              <a:t>Další mezinárodní organizace – </a:t>
            </a: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TF-CSIRT, CSIRT network </a:t>
            </a:r>
            <a:r>
              <a:rPr lang="cs-CZ" sz="1800" b="1" dirty="0">
                <a:latin typeface="Arial Black" panose="020B0A04020102020204" pitchFamily="34" charset="0"/>
              </a:rPr>
              <a:t>a další</a:t>
            </a:r>
          </a:p>
        </p:txBody>
      </p:sp>
    </p:spTree>
    <p:extLst>
      <p:ext uri="{BB962C8B-B14F-4D97-AF65-F5344CB8AC3E}">
        <p14:creationId xmlns:p14="http://schemas.microsoft.com/office/powerpoint/2010/main" val="1614528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DFA38D-3102-75CD-DC1B-4E8ED82C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/>
          <a:lstStyle/>
          <a:p>
            <a:r>
              <a:rPr lang="cs-CZ" dirty="0"/>
              <a:t>         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8172AE-F28F-4462-A3BE-02977324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Základním těchto pracovišť úkolem je řešení incidentů (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incident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handling</a:t>
            </a:r>
            <a:r>
              <a:rPr lang="cs-CZ" sz="1800" dirty="0">
                <a:latin typeface="Arial Black" panose="020B0A04020102020204" pitchFamily="34" charset="0"/>
              </a:rPr>
              <a:t>):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detekce události/hlášení o události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založení události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 err="1">
                <a:latin typeface="Arial Black" panose="020B0A04020102020204" pitchFamily="34" charset="0"/>
              </a:rPr>
              <a:t>triage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řešení(analýza) incidentu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uzavření a klasifikace incidentu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post analýza a závěrečný report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doporučení/</a:t>
            </a:r>
            <a:r>
              <a:rPr lang="cs-CZ" sz="1800" dirty="0" err="1">
                <a:latin typeface="Arial Black" panose="020B0A04020102020204" pitchFamily="34" charset="0"/>
              </a:rPr>
              <a:t>lesson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learned</a:t>
            </a:r>
            <a:endParaRPr lang="cs-CZ" sz="1800" dirty="0">
              <a:latin typeface="Arial Black" panose="020B0A04020102020204" pitchFamily="34" charset="0"/>
            </a:endParaRPr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E12FDA4D-8D34-7148-A442-452702666343}"/>
              </a:ext>
            </a:extLst>
          </p:cNvPr>
          <p:cNvSpPr/>
          <p:nvPr/>
        </p:nvSpPr>
        <p:spPr>
          <a:xfrm>
            <a:off x="1106259" y="4151880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C64916CE-6A97-5EDF-0EE7-B90883434416}"/>
              </a:ext>
            </a:extLst>
          </p:cNvPr>
          <p:cNvSpPr/>
          <p:nvPr/>
        </p:nvSpPr>
        <p:spPr>
          <a:xfrm>
            <a:off x="1106260" y="2181393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8C59053D-5B92-CB5E-33B4-045ED42FAD41}"/>
              </a:ext>
            </a:extLst>
          </p:cNvPr>
          <p:cNvSpPr/>
          <p:nvPr/>
        </p:nvSpPr>
        <p:spPr>
          <a:xfrm>
            <a:off x="1106260" y="2772810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A26803A1-C4A1-2E71-8359-F48DBEF88AAF}"/>
              </a:ext>
            </a:extLst>
          </p:cNvPr>
          <p:cNvSpPr/>
          <p:nvPr/>
        </p:nvSpPr>
        <p:spPr>
          <a:xfrm>
            <a:off x="1106260" y="3482071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7BD205BE-B10D-1ADB-3FB3-0F9CAEC4C7F5}"/>
              </a:ext>
            </a:extLst>
          </p:cNvPr>
          <p:cNvSpPr/>
          <p:nvPr/>
        </p:nvSpPr>
        <p:spPr>
          <a:xfrm>
            <a:off x="1106260" y="4843124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6809EDF7-49F3-E042-72A8-9A5F08D72C12}"/>
              </a:ext>
            </a:extLst>
          </p:cNvPr>
          <p:cNvSpPr/>
          <p:nvPr/>
        </p:nvSpPr>
        <p:spPr>
          <a:xfrm>
            <a:off x="1106259" y="5498646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170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07C6A-D30E-77D9-AE46-CE93E2497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GOVSERT.CZ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4C76DC-ECAF-E5E7-FD68-5FF242DCC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436"/>
            <a:ext cx="10515600" cy="4813527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Činnosti: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Reaktivní – prvotní koordinace, zpracování a řešení kybernetických incidentů a vedení komunikačních kanálů s ostatními subjekty.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Analýza síťového provozu – provozování síťových sond, IDS/IPS systémy a </a:t>
            </a:r>
            <a:r>
              <a:rPr lang="cs-CZ" sz="1800" dirty="0" err="1">
                <a:latin typeface="Arial Black" panose="020B0A04020102020204" pitchFamily="34" charset="0"/>
              </a:rPr>
              <a:t>honeypoty</a:t>
            </a:r>
            <a:r>
              <a:rPr lang="cs-CZ" sz="1800" dirty="0">
                <a:latin typeface="Arial Black" panose="020B0A04020102020204" pitchFamily="34" charset="0"/>
              </a:rPr>
              <a:t>, analýza dat získaných tímto způsobem a systémových logů</a:t>
            </a:r>
          </a:p>
          <a:p>
            <a:r>
              <a:rPr lang="cs-CZ" sz="1800" dirty="0" err="1">
                <a:latin typeface="Arial Black" panose="020B0A04020102020204" pitchFamily="34" charset="0"/>
              </a:rPr>
              <a:t>Forézní</a:t>
            </a:r>
            <a:r>
              <a:rPr lang="cs-CZ" sz="1800" dirty="0">
                <a:latin typeface="Arial Black" panose="020B0A04020102020204" pitchFamily="34" charset="0"/>
              </a:rPr>
              <a:t> analýza počítačů a mobilních zařízení.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Analýza artefaktů vzniklých v souvislosti s bezpečnostními incidenty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Analýza malware a reverzní inženýrství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Získávání indikátorů kompromitace pro zamezení šíření malwaru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Penetrační testování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Problematika kybernetické bezpečnosti průmyslově orientovaných technologií a řídících systému (SCADA systémy.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Spolupráce na cvičeních</a:t>
            </a:r>
          </a:p>
        </p:txBody>
      </p:sp>
    </p:spTree>
    <p:extLst>
      <p:ext uri="{BB962C8B-B14F-4D97-AF65-F5344CB8AC3E}">
        <p14:creationId xmlns:p14="http://schemas.microsoft.com/office/powerpoint/2010/main" val="2765498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6843D-EFD4-9DB1-653F-9DA369A1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479"/>
            <a:ext cx="10515600" cy="144507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GOVSERT.CZ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61417E-745C-DA67-D0A0-ABEB37E45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Sdílení informací: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Informace o zranitelnostech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Informace o možných hrozbách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Vývoj bezpečnostní situace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Strojově zpracovávaná data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</a:t>
            </a:r>
            <a:r>
              <a:rPr lang="cs-CZ" sz="1800" b="1" dirty="0">
                <a:latin typeface="Arial Black" panose="020B0A04020102020204" pitchFamily="34" charset="0"/>
              </a:rPr>
              <a:t>-</a:t>
            </a:r>
            <a:r>
              <a:rPr lang="cs-CZ" sz="1800" dirty="0">
                <a:latin typeface="Arial Black" panose="020B0A04020102020204" pitchFamily="34" charset="0"/>
              </a:rPr>
              <a:t> Microsoft (</a:t>
            </a:r>
            <a:r>
              <a:rPr lang="cs-CZ" sz="1800" dirty="0" err="1">
                <a:latin typeface="Arial Black" panose="020B0A04020102020204" pitchFamily="34" charset="0"/>
              </a:rPr>
              <a:t>BotNet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Feee</a:t>
            </a:r>
            <a:r>
              <a:rPr lang="cs-CZ" sz="1800" dirty="0">
                <a:latin typeface="Arial Black" panose="020B0A04020102020204" pitchFamily="34" charset="0"/>
              </a:rPr>
              <a:t>), </a:t>
            </a:r>
            <a:r>
              <a:rPr lang="cs-CZ" sz="1800" dirty="0" err="1">
                <a:latin typeface="Arial Black" panose="020B0A04020102020204" pitchFamily="34" charset="0"/>
              </a:rPr>
              <a:t>Shadowserver</a:t>
            </a:r>
            <a:r>
              <a:rPr lang="cs-CZ" sz="1800" dirty="0">
                <a:latin typeface="Arial Black" panose="020B0A04020102020204" pitchFamily="34" charset="0"/>
              </a:rPr>
              <a:t>, reputační služby, atd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- detekce špatné konfigurace služeb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- detekce zranitelností</a:t>
            </a:r>
          </a:p>
        </p:txBody>
      </p:sp>
    </p:spTree>
    <p:extLst>
      <p:ext uri="{BB962C8B-B14F-4D97-AF65-F5344CB8AC3E}">
        <p14:creationId xmlns:p14="http://schemas.microsoft.com/office/powerpoint/2010/main" val="1984464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66C7-715C-F4CC-AB12-553DFFD9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189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GOVCERT.CZ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B60737-D437-C417-8FA9-4F3E79C6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314"/>
            <a:ext cx="10515600" cy="49686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Spolupráce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  Česká republika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tuzemské CSIRT týmy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Policie ČR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Zpravodajské služby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Evropa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CSIRT NETWORK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TF-CSIRT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NATO a CCDCOE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Svět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FIRST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41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A6E7B8-0F41-4AD3-8590-B81B1D647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135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GOVCERT.CZ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8BFFE1-FF3F-FB56-9C05-66D983F22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6529"/>
            <a:ext cx="10515600" cy="4560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Činnost při kybernetickém útoku na nemocnici v Benešově: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Zpráva v médiích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Snaha kontaktovat nemocnici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Rozhodnutí o pomoci a vyslání </a:t>
            </a:r>
            <a:r>
              <a:rPr lang="cs-CZ" sz="1800" dirty="0" err="1">
                <a:latin typeface="Arial Black" panose="020B0A04020102020204" pitchFamily="34" charset="0"/>
              </a:rPr>
              <a:t>responce</a:t>
            </a:r>
            <a:r>
              <a:rPr lang="cs-CZ" sz="1800" dirty="0">
                <a:latin typeface="Arial Black" panose="020B0A04020102020204" pitchFamily="34" charset="0"/>
              </a:rPr>
              <a:t> týmu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Vydání upozornění na hrozbu </a:t>
            </a:r>
            <a:r>
              <a:rPr lang="cs-CZ" sz="1800" dirty="0" err="1">
                <a:latin typeface="Arial Black" panose="020B0A04020102020204" pitchFamily="34" charset="0"/>
              </a:rPr>
              <a:t>Emotet-Trickbot-Ryuk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Naplánováno penetrační testování</a:t>
            </a:r>
          </a:p>
        </p:txBody>
      </p:sp>
    </p:spTree>
    <p:extLst>
      <p:ext uri="{BB962C8B-B14F-4D97-AF65-F5344CB8AC3E}">
        <p14:creationId xmlns:p14="http://schemas.microsoft.com/office/powerpoint/2010/main" val="955449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13B86-D810-80F0-93F0-502D34908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/>
          <a:lstStyle/>
          <a:p>
            <a:r>
              <a:rPr lang="cs-CZ" dirty="0"/>
              <a:t>      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GOVCERT.CZ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4554F-005A-B98A-46C1-11D3B5FA2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886"/>
            <a:ext cx="10515600" cy="4642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Činnost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responce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týmu:</a:t>
            </a: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Analýza stavu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Určení časového i věcného rozsahu kompromitace systému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Návrh možných postupu při  procesu obnovy dat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Výpomoc při odstraňování a analýze škodlivého kódu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Doporučení pro zabezpečení systému a sítě </a:t>
            </a:r>
          </a:p>
        </p:txBody>
      </p:sp>
    </p:spTree>
    <p:extLst>
      <p:ext uri="{BB962C8B-B14F-4D97-AF65-F5344CB8AC3E}">
        <p14:creationId xmlns:p14="http://schemas.microsoft.com/office/powerpoint/2010/main" val="2254188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EEBA9-DAC1-39A8-E5F9-9A9AAAF9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>
                <a:solidFill>
                  <a:srgbClr val="C00000"/>
                </a:solidFill>
                <a:latin typeface="Arial Black" panose="020B0A04020102020204" pitchFamily="34" charset="0"/>
              </a:rPr>
              <a:t> Odbor kybernetických bezpečnostních politik</a:t>
            </a:r>
            <a:br>
              <a:rPr lang="cs-CZ" sz="4400" dirty="0">
                <a:latin typeface="Arial Black" panose="020B0A040201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5CCBD7-D8B8-DF74-36FE-4A5AA70F8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Vytváření dlouhodobých strategií, plánů a projektů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Monitorování a evaluace nových hrozeb na strategické úrovni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Právní a </a:t>
            </a:r>
            <a:r>
              <a:rPr lang="cs-CZ" sz="1800" dirty="0" err="1">
                <a:latin typeface="Arial Black" panose="020B0A04020102020204" pitchFamily="34" charset="0"/>
              </a:rPr>
              <a:t>policy</a:t>
            </a:r>
            <a:r>
              <a:rPr lang="cs-CZ" sz="1800" dirty="0">
                <a:latin typeface="Arial Black" panose="020B0A04020102020204" pitchFamily="34" charset="0"/>
              </a:rPr>
              <a:t> podpora GOVCERTU a úřadu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Tvorba národních pozic ve vztahu k NATO, EU, OBSE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Analytika založená na otevřených zdrojích a informací od GOVCERT partnerů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Příprava varování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Příprava konferencí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Příprava technických a table top cvičení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Vzdělávání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Věda a výzkum</a:t>
            </a:r>
          </a:p>
        </p:txBody>
      </p:sp>
    </p:spTree>
    <p:extLst>
      <p:ext uri="{BB962C8B-B14F-4D97-AF65-F5344CB8AC3E}">
        <p14:creationId xmlns:p14="http://schemas.microsoft.com/office/powerpoint/2010/main" val="3765906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8D58C-577F-24B5-B003-9EC6F1372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Odbor kybernetických bezpečnostních politik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BBD46C-4B31-072D-8AF8-81B8220DF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Cvičení: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Technické cvičení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Modré týmy versus červený tým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Cílové skupiny – subjekty podléhající zákonu z veřejné i neveřejné sféry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Ve spolupráci s MU (projekt bezpečnostního výzkumu)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Přibližně 80 osob zainteresovaných osob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Strategické table top cvičení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Cílem </a:t>
            </a:r>
            <a:r>
              <a:rPr lang="cs-CZ" sz="1800" dirty="0" err="1">
                <a:latin typeface="Arial Black" panose="020B0A04020102020204" pitchFamily="34" charset="0"/>
              </a:rPr>
              <a:t>provičit</a:t>
            </a:r>
            <a:r>
              <a:rPr lang="cs-CZ" sz="1800" dirty="0">
                <a:latin typeface="Arial Black" panose="020B0A04020102020204" pitchFamily="34" charset="0"/>
              </a:rPr>
              <a:t> rozhodovací procesy na strategické úrovni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Cílová skupina – zástupci subjektů veřejné i soukromé sféry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Cvičící reagují na připravený scénář</a:t>
            </a:r>
          </a:p>
        </p:txBody>
      </p:sp>
    </p:spTree>
    <p:extLst>
      <p:ext uri="{BB962C8B-B14F-4D97-AF65-F5344CB8AC3E}">
        <p14:creationId xmlns:p14="http://schemas.microsoft.com/office/powerpoint/2010/main" val="124305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F0E5269-0A38-A043-2B74-3615F7BEB515}"/>
              </a:ext>
            </a:extLst>
          </p:cNvPr>
          <p:cNvSpPr txBox="1"/>
          <p:nvPr/>
        </p:nvSpPr>
        <p:spPr>
          <a:xfrm>
            <a:off x="244930" y="138793"/>
            <a:ext cx="14687550" cy="7402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Vývoj problematiky informační a kybernetické bezpečnosti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</a:t>
            </a:r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Aktualizovaná koncepce </a:t>
            </a:r>
            <a:r>
              <a:rPr lang="cs-CZ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koncepce</a:t>
            </a: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boje proti organizovanému zločinu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01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Koncepce boje proti trestné činnosti v oblasti informačních technologií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04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Státní informační a komunikační politika e-Česko 2006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07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Akční plán realizace opatření Národní strategie informační bezpečnosti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České republiky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10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Zřízení mezirezortní koordinační rady pro oblast kybernetické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bezpečnosti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10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Podpis Memoranda o CSIRT se sdružením CZ.NIC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11"/>
            </a:pPr>
            <a:r>
              <a:rPr lang="cs-CZ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Strategie pro oblast kybernetické bezpečnosti České republiky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na období 2011-2015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lain" startAt="2011"/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Přechod gesce na kybernetickou na NBÚ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2011        Zřízení Rady pro kybernetickou bezpečnost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cs-CZ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8078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EAE87-B40F-45F7-7A13-15E5F6CDA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Odbor 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74A36A-0A3B-6B57-048A-DD7FC972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Zmapování informačních systémů veřejné správy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Zmapování důležitých informačních systémů kritické infrastruktury soukromé sféry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Zmapování informačních systémů v odvětvích definovaných NIS 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Stanovování kritérií pro určení informačních systémů spadajících pod zákon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Tvorba a změna vyhlášek pro KII,VIS,PZS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Určování KII,PZS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Identifikace VIS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Podpora a konzultační činnost subjektům, které jsou a mohou být určeny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Posuzování nabídek cloud </a:t>
            </a:r>
            <a:r>
              <a:rPr lang="cs-CZ" sz="1800" dirty="0" err="1">
                <a:latin typeface="Arial Black" panose="020B0A04020102020204" pitchFamily="34" charset="0"/>
              </a:rPr>
              <a:t>computingu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Příprava implementace NIS II.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Příprava zákona o dodavatelských řetězcích</a:t>
            </a:r>
          </a:p>
        </p:txBody>
      </p:sp>
    </p:spTree>
    <p:extLst>
      <p:ext uri="{BB962C8B-B14F-4D97-AF65-F5344CB8AC3E}">
        <p14:creationId xmlns:p14="http://schemas.microsoft.com/office/powerpoint/2010/main" val="653595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238C7-5FF6-78E9-B24B-F9F699F2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Odbor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6AB4AC-6E0F-7CD0-1F5E-99EC3414B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Provádí kontrolu na dodržování požadavků ZKB u regulovaných subjektů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Na kontroly si zve odborníky z jiných odborů především z </a:t>
            </a:r>
            <a:r>
              <a:rPr lang="cs-CZ" sz="1800" dirty="0" err="1">
                <a:latin typeface="Arial Black" panose="020B0A04020102020204" pitchFamily="34" charset="0"/>
              </a:rPr>
              <a:t>CERTu</a:t>
            </a: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Dává podněty k zahájení správního řízení k udělení pokuty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5400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FC08A-E8E6-640C-44CB-ADA3E03C3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Odbor kontroly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545B3-F6C7-73B1-2E07-89BA471A8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07" y="153171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Základní zjištěné nedostatky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Technické nedostatky: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Nedostatečná segmentace sítě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Nikdo se nestará o zranitelnosti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Nedochází k aktualizaci systémů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Vystavování služeb do internetu bez dostatečného důvodu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Ignorace „</a:t>
            </a:r>
            <a:r>
              <a:rPr lang="cs-CZ" sz="1800" dirty="0" err="1">
                <a:latin typeface="Arial Black" panose="020B0A04020102020204" pitchFamily="34" charset="0"/>
              </a:rPr>
              <a:t>best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practises</a:t>
            </a:r>
            <a:r>
              <a:rPr lang="cs-CZ" sz="1800" dirty="0">
                <a:latin typeface="Arial Black" panose="020B0A04020102020204" pitchFamily="34" charset="0"/>
              </a:rPr>
              <a:t>“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Neexistující sběr logů (centrální, často i lokální)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Nevyhodnocování logů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Neexistující nebo nedostatečný síťový monitoring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Nedochází k analýze provozu</a:t>
            </a:r>
          </a:p>
        </p:txBody>
      </p:sp>
    </p:spTree>
    <p:extLst>
      <p:ext uri="{BB962C8B-B14F-4D97-AF65-F5344CB8AC3E}">
        <p14:creationId xmlns:p14="http://schemas.microsoft.com/office/powerpoint/2010/main" val="2064161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0E000-85A1-7258-CA38-13C2766B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Odbor kontroly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1A537B-CD23-A452-EFD8-2E3734BC7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Základní zjištěné nedostatky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Manažérské: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Podfinancování kybernetické bezpečnosti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Pravidlo minimálního nutného přístupu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Provoz šéfuje bezpečnosti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Management nejde příkladem (</a:t>
            </a:r>
            <a:r>
              <a:rPr lang="cs-CZ" sz="1800" dirty="0" err="1">
                <a:latin typeface="Arial Black" panose="020B0A04020102020204" pitchFamily="34" charset="0"/>
              </a:rPr>
              <a:t>vyjimky</a:t>
            </a:r>
            <a:r>
              <a:rPr lang="cs-CZ" sz="1800" dirty="0">
                <a:latin typeface="Arial Black" panose="020B0A04020102020204" pitchFamily="34" charset="0"/>
              </a:rPr>
              <a:t>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Nízké bezpečnostní povědomí uživatelů – neexistence školení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Závislost na dodavatelích a outsourcing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Nejsou havarijní plány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Neexistence centrální správy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354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90A24-AC71-11D2-47A5-5AE703930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560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Odbor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3ABA7B-707C-ED45-C7D6-9127EC337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0730"/>
            <a:ext cx="10515600" cy="55027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Uživatelé bez proškolení jsou bezpečnostní hrozbou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Příklady činnosti: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Vytvoření kontaktního místa pro koordinaci vzdělávacích pracovišť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Vedení evidence vzdělávacích aktivit kurzů školení atd.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Koordinace se zahraničními vzdělávacími pracovišti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E – </a:t>
            </a:r>
            <a:r>
              <a:rPr lang="cs-CZ" sz="1800" dirty="0" err="1">
                <a:latin typeface="Arial Black" panose="020B0A04020102020204" pitchFamily="34" charset="0"/>
              </a:rPr>
              <a:t>lerning</a:t>
            </a:r>
            <a:r>
              <a:rPr lang="cs-CZ" sz="1800" dirty="0">
                <a:latin typeface="Arial Black" panose="020B0A04020102020204" pitchFamily="34" charset="0"/>
              </a:rPr>
              <a:t> pro zaměstnance veřejné správy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Základy kybernetické bezpečnosti – určeny pro všechny pracovníky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Kurz kybernetické bezpečnosti kteří plní role dle ZKB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Rozcestníky s se vzdělávacími materiály pro: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Děti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Rodiče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Senioři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učitelé</a:t>
            </a:r>
          </a:p>
        </p:txBody>
      </p:sp>
    </p:spTree>
    <p:extLst>
      <p:ext uri="{BB962C8B-B14F-4D97-AF65-F5344CB8AC3E}">
        <p14:creationId xmlns:p14="http://schemas.microsoft.com/office/powerpoint/2010/main" val="576029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52F079-011E-C15A-CB4B-DA25E275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3850A5-C2F4-A9BD-9D0D-4C4802966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4207"/>
            <a:ext cx="10515600" cy="5172756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Rozhodnutí vlády z prosince 2016 o vzniku samostatného úřadu NUKIB delimitací z NBÚ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prosinci 2016 v Poslanecké sněmovně Parlamentem ČR byla po prvním čtení novela ZKB (implementace směrnice EU - NIS I.)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Pozměňovací poslanecký návrh předložený ve druhém čtení ve výboru pro bezpečnost definoval nový úřad – NUKIB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Součástí pozměňovacího návrhu byla i novela Zákona o utajovaných informacích 412/2005 Sb.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Novely schváleny v červnu 2017 Senátem Parlamentu ČR a podepsány prezidentem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Platnost novely od 1. srpna 2017 – vznik NUKIB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Leden – červenec 2017 -  příprava delimitace NCKB, certifikace IS obsahujících utajované informace, </a:t>
            </a:r>
            <a:r>
              <a:rPr lang="cs-CZ" sz="1800" dirty="0" err="1">
                <a:latin typeface="Arial Black" panose="020B0A04020102020204" pitchFamily="34" charset="0"/>
              </a:rPr>
              <a:t>Tempest</a:t>
            </a:r>
            <a:r>
              <a:rPr lang="cs-CZ" sz="1800" dirty="0">
                <a:latin typeface="Arial Black" panose="020B0A04020102020204" pitchFamily="34" charset="0"/>
              </a:rPr>
              <a:t>, krypto a Galileo z NBU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Leden – červenec 2017 – vytvoření nové obslužné </a:t>
            </a:r>
            <a:r>
              <a:rPr lang="cs-CZ" sz="1800" dirty="0" err="1">
                <a:latin typeface="Arial Black" panose="020B0A04020102020204" pitchFamily="34" charset="0"/>
              </a:rPr>
              <a:t>sekcee</a:t>
            </a:r>
            <a:r>
              <a:rPr lang="cs-CZ" sz="1800" dirty="0">
                <a:latin typeface="Arial Black" panose="020B0A04020102020204" pitchFamily="34" charset="0"/>
              </a:rPr>
              <a:t> – ekonomika, správa, vnitřní IT a právní věci ještě v rámci NBU a poté delimitováno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Červen 2017 - novela zákona o státním rozpočtu – vlastní rozpočtová kapitola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1. srpna 2017 vznik NUKIB 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Říjen 2017 – parlamentní volby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021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573FFD5-3CE6-B887-76C9-6B65C9A2E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314325"/>
            <a:ext cx="11613696" cy="1376363"/>
          </a:xfrm>
        </p:spPr>
        <p:txBody>
          <a:bodyPr>
            <a:norm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2012 - 2015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026F20-53ED-70BD-967B-233056CB0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863" y="1775731"/>
            <a:ext cx="10484304" cy="3768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Základní principy: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propojení a posílení spolupráce všech sektorů společnosti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individuální zodpovědnost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resortní spolupráce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mezinárodní spolupráce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přiměřenost přijatých opatření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úkoly: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Vytvoření legislativního rámce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</a:t>
            </a:r>
            <a:r>
              <a:rPr lang="cs-CZ" sz="1800">
                <a:latin typeface="Arial Black" panose="020B0A04020102020204" pitchFamily="34" charset="0"/>
              </a:rPr>
              <a:t>Vybudování </a:t>
            </a:r>
            <a:r>
              <a:rPr lang="cs-CZ" sz="1800" dirty="0">
                <a:latin typeface="Arial Black" panose="020B0A04020102020204" pitchFamily="34" charset="0"/>
              </a:rPr>
              <a:t>N</a:t>
            </a:r>
            <a:r>
              <a:rPr lang="cs-CZ" sz="1800">
                <a:latin typeface="Arial Black" panose="020B0A04020102020204" pitchFamily="34" charset="0"/>
              </a:rPr>
              <a:t>árodního </a:t>
            </a:r>
            <a:r>
              <a:rPr lang="cs-CZ" sz="1800" dirty="0">
                <a:latin typeface="Arial Black" panose="020B0A04020102020204" pitchFamily="34" charset="0"/>
              </a:rPr>
              <a:t>centra kybernetické bezpečnosti a vládního pracoviště CERT</a:t>
            </a:r>
          </a:p>
          <a:p>
            <a:pPr marL="0" indent="0">
              <a:buNone/>
            </a:pPr>
            <a:endParaRPr lang="cs-CZ" sz="1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275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0C941C-5051-5115-9305-80D987AAC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Cíle: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ochrana kritických informačních infrastruktur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posilování kybernetické bezpečnosti informačních a komunikačních systémů     veřejné správy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zefektivnění potírání kriminality v kybernetickém prostoru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koordinace aktivit k zajištění kybernetické bezpečnosti v Evropě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používání spolehlivých a důvěryhodných informačních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zvyšování povědomí o kybernetické bezpečnosti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odezva na kybernetické útoky</a:t>
            </a:r>
            <a:endParaRPr lang="cs-CZ" sz="1800" dirty="0"/>
          </a:p>
        </p:txBody>
      </p:sp>
      <p:sp>
        <p:nvSpPr>
          <p:cNvPr id="4" name="Nadpis 4">
            <a:extLst>
              <a:ext uri="{FF2B5EF4-FFF2-40B4-BE49-F238E27FC236}">
                <a16:creationId xmlns:a16="http://schemas.microsoft.com/office/drawing/2014/main" id="{91661C00-0A7E-5FB2-6A20-BC48A7C05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2012 - 2015</a:t>
            </a:r>
          </a:p>
        </p:txBody>
      </p:sp>
    </p:spTree>
    <p:extLst>
      <p:ext uri="{BB962C8B-B14F-4D97-AF65-F5344CB8AC3E}">
        <p14:creationId xmlns:p14="http://schemas.microsoft.com/office/powerpoint/2010/main" val="1837028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8B94B-61C8-36DE-74F1-A11093B2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Akční plán ke Strategii 2012-2015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D3749D-38D8-5F9E-3ED3-64406C7FA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Vytvoření legislativního rámce k posílení kybernetické bezpečnosti ČR, podpora a ochrana lidských práv a svobod.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Podpora mezinárodní spolupráce v </a:t>
            </a:r>
            <a:r>
              <a:rPr lang="cs-CZ" sz="1800" dirty="0" err="1">
                <a:latin typeface="Arial Black" panose="020B0A04020102020204" pitchFamily="34" charset="0"/>
              </a:rPr>
              <a:t>v</a:t>
            </a:r>
            <a:r>
              <a:rPr lang="cs-CZ" sz="1800" dirty="0">
                <a:latin typeface="Arial Black" panose="020B0A04020102020204" pitchFamily="34" charset="0"/>
              </a:rPr>
              <a:t> oblasti kybernetické bezpečnosti.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Národní spolupráce v oblasti kybernetické bezpečnosti(veřejné, soukromé a akademické).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Koordinace a řízení rizik ČR.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Zvyšování povědomí a znalostí o kybernetické bezpečnosti.</a:t>
            </a:r>
          </a:p>
        </p:txBody>
      </p:sp>
    </p:spTree>
    <p:extLst>
      <p:ext uri="{BB962C8B-B14F-4D97-AF65-F5344CB8AC3E}">
        <p14:creationId xmlns:p14="http://schemas.microsoft.com/office/powerpoint/2010/main" val="3756178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C4F72-84BD-D810-90A7-9A54A10B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079" y="365125"/>
            <a:ext cx="11515725" cy="132556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2015 - 2020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929735-1524-C5F9-5328-70602271E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Principy: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Ochrana základních lidských práv a principů demokratického právního státu.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Komplexní přístup ke kybernetické bezpečnosti na principu subsidiarity a spolupráce.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Budování důvěry a spolupráce mezi veřejným sektorem a občanskou společností.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Rozvoj kapacit k zajišťování kybernetické bezpečnosti.</a:t>
            </a:r>
          </a:p>
          <a:p>
            <a:endParaRPr lang="cs-CZ" sz="1600" dirty="0">
              <a:latin typeface="Arial Black" panose="020B0A04020102020204" pitchFamily="34" charset="0"/>
            </a:endParaRPr>
          </a:p>
          <a:p>
            <a:endParaRPr lang="cs-CZ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08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7911F1A-4027-3A29-A60A-E657C34E8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Proč došlo ke změně garanta ? A proč regulace           zákonem? Stav v roce 2011.</a:t>
            </a:r>
            <a:endParaRPr lang="cs-CZ" sz="28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4C1AB9-B57C-5573-2540-1EAB17921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sz="1800" dirty="0">
                <a:latin typeface="Arial Black" panose="020B0A04020102020204" pitchFamily="34" charset="0"/>
              </a:rPr>
              <a:t>. Kybernetická bezpečnost státu byla řešena prostřednictvím soukromých/        akademických, subjektů, bez právní regulace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Nedostatek koordinace a nedostatečné sdílení informací 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Kybernetická ochrana byla roztříštěná </a:t>
            </a:r>
            <a:r>
              <a:rPr lang="cs-CZ" sz="1800">
                <a:latin typeface="Arial Black" panose="020B0A04020102020204" pitchFamily="34" charset="0"/>
              </a:rPr>
              <a:t>a neefektivní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. Nebyly bezpečnostní standarty kybernetické bezpečnosti (s </a:t>
            </a:r>
            <a:r>
              <a:rPr lang="cs-CZ" sz="1800" dirty="0" err="1">
                <a:latin typeface="Arial Black" panose="020B0A04020102020204" pitchFamily="34" charset="0"/>
              </a:rPr>
              <a:t>vyjímkou</a:t>
            </a:r>
            <a:r>
              <a:rPr lang="cs-CZ" sz="1800" dirty="0">
                <a:latin typeface="Arial Black" panose="020B0A04020102020204" pitchFamily="34" charset="0"/>
              </a:rPr>
              <a:t> ICT  obsahujících utajované informace)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503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9339D-AD71-3B68-B965-0D1E2E6D9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365125"/>
            <a:ext cx="11274878" cy="1325563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2015 - 2020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E7997F-50CB-E496-CAD2-5031A49FE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Výzvy: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ČR jako možný testovací objekt.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Nedostatečná důvěra ve stát.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Vzrůstající počet uživatelů internetu, informačních a komunikačních technologií a </a:t>
            </a:r>
            <a:r>
              <a:rPr lang="cs-CZ" sz="1800" dirty="0" err="1">
                <a:latin typeface="Arial Black" panose="020B0A04020102020204" pitchFamily="34" charset="0"/>
              </a:rPr>
              <a:t>nárůstající</a:t>
            </a:r>
            <a:r>
              <a:rPr lang="cs-CZ" sz="1800" dirty="0">
                <a:latin typeface="Arial Black" panose="020B0A04020102020204" pitchFamily="34" charset="0"/>
              </a:rPr>
              <a:t> kritičnost jejich selhání.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 vzrůstajícím počtem uživatelů mobilních platforem stoupá i množství mobilního </a:t>
            </a:r>
            <a:r>
              <a:rPr lang="cs-CZ" sz="1800" dirty="0" err="1">
                <a:latin typeface="Arial Black" panose="020B0A04020102020204" pitchFamily="34" charset="0"/>
              </a:rPr>
              <a:t>malwere</a:t>
            </a:r>
            <a:r>
              <a:rPr lang="cs-CZ" sz="1800" dirty="0">
                <a:latin typeface="Arial Black" panose="020B0A04020102020204" pitchFamily="34" charset="0"/>
              </a:rPr>
              <a:t>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Možnosti zneužití zadních vrátek </a:t>
            </a:r>
            <a:r>
              <a:rPr lang="cs-CZ" sz="1800" dirty="0" err="1">
                <a:latin typeface="Arial Black" panose="020B0A04020102020204" pitchFamily="34" charset="0"/>
              </a:rPr>
              <a:t>hardwere</a:t>
            </a:r>
            <a:r>
              <a:rPr lang="cs-CZ" sz="1800" dirty="0">
                <a:latin typeface="Arial Black" panose="020B0A04020102020204" pitchFamily="34" charset="0"/>
              </a:rPr>
              <a:t> pro </a:t>
            </a:r>
            <a:r>
              <a:rPr lang="cs-CZ" sz="1800" dirty="0" err="1">
                <a:latin typeface="Arial Black" panose="020B0A04020102020204" pitchFamily="34" charset="0"/>
              </a:rPr>
              <a:t>exfiltraci</a:t>
            </a:r>
            <a:r>
              <a:rPr lang="cs-CZ" sz="1800" dirty="0">
                <a:latin typeface="Arial Black" panose="020B0A04020102020204" pitchFamily="34" charset="0"/>
              </a:rPr>
              <a:t> informací.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Koncept „internet věcí“.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Bezpečnostní rizika spjatá s elektronizací veřejné správy (</a:t>
            </a:r>
            <a:r>
              <a:rPr lang="cs-CZ" sz="1800" dirty="0" err="1">
                <a:latin typeface="Arial Black" panose="020B0A04020102020204" pitchFamily="34" charset="0"/>
              </a:rPr>
              <a:t>eGoverment</a:t>
            </a:r>
            <a:r>
              <a:rPr lang="cs-CZ" sz="1800" dirty="0">
                <a:latin typeface="Arial Black" panose="020B0A04020102020204" pitchFamily="34" charset="0"/>
              </a:rPr>
              <a:t>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Nedostatečné zabezpečení malých podniků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Big data, skladování dat v nových prostředích.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504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9D758-ADF1-AF16-90F3-91E1B5936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693" y="365125"/>
            <a:ext cx="11332028" cy="132556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2015 - 2020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3F4579-FA9E-1807-91E5-A9112EED1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361" y="1551214"/>
            <a:ext cx="10590439" cy="4878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Výzvy: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Ochrana průmyslových řídících systémů a informačních systémů ve zdravotnictví.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Inteligentní energetické sítě.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Vzrůstající závislost obraných složek státu na informačních a komunikačních technologiích.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Malware je stále sofistikovanější.</a:t>
            </a:r>
          </a:p>
          <a:p>
            <a:r>
              <a:rPr lang="cs-CZ" sz="1800" dirty="0" err="1">
                <a:latin typeface="Arial Black" panose="020B0A04020102020204" pitchFamily="34" charset="0"/>
              </a:rPr>
              <a:t>Botnety</a:t>
            </a:r>
            <a:r>
              <a:rPr lang="cs-CZ" sz="1800" dirty="0">
                <a:latin typeface="Arial Black" panose="020B0A04020102020204" pitchFamily="34" charset="0"/>
              </a:rPr>
              <a:t> a </a:t>
            </a:r>
            <a:r>
              <a:rPr lang="cs-CZ" sz="1800" dirty="0" err="1">
                <a:latin typeface="Arial Black" panose="020B0A04020102020204" pitchFamily="34" charset="0"/>
              </a:rPr>
              <a:t>a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DDoS</a:t>
            </a:r>
            <a:r>
              <a:rPr lang="cs-CZ" sz="1800" dirty="0">
                <a:latin typeface="Arial Black" panose="020B0A04020102020204" pitchFamily="34" charset="0"/>
              </a:rPr>
              <a:t>/</a:t>
            </a:r>
            <a:r>
              <a:rPr lang="cs-CZ" sz="1800" dirty="0" err="1">
                <a:latin typeface="Arial Black" panose="020B0A04020102020204" pitchFamily="34" charset="0"/>
              </a:rPr>
              <a:t>DoS</a:t>
            </a:r>
            <a:r>
              <a:rPr lang="cs-CZ" sz="1800" dirty="0">
                <a:latin typeface="Arial Black" panose="020B0A04020102020204" pitchFamily="34" charset="0"/>
              </a:rPr>
              <a:t> útoky.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Nárust informační kriminality.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Hrozby rizika spjaté s užíváním sítí na internetu.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Nízká digitální gramotnost koncových uživatelů.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Nedostatek odborníků na kybernetickou bezpečnost a nutnost revize stávajících studijních programů ve školství.</a:t>
            </a:r>
          </a:p>
        </p:txBody>
      </p:sp>
    </p:spTree>
    <p:extLst>
      <p:ext uri="{BB962C8B-B14F-4D97-AF65-F5344CB8AC3E}">
        <p14:creationId xmlns:p14="http://schemas.microsoft.com/office/powerpoint/2010/main" val="1378180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648E8-54B1-89F7-DC9B-9C1829889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21" y="365125"/>
            <a:ext cx="11458575" cy="132556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2015 - 2020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E33B53-F130-9B03-CA00-6C4E3452C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Hlavní cíle: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Zajišťování efektivity a posilování všech struktur, procesů a spolupráce při zajišťování kybernetické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Aktivní mezinárodní spolupráce.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Ochrana národní KII a VIS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Spolupráce se soukromým sektorem.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Výzkum a vývoj.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Podpora vzdělávání, osvěta a rozvoj informační společnosti.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Podpora rozvoje schopností Policie ČR vyšetřovat a postihovat informační kriminalitu.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Právní úprava pro kybernetickou bezpečnost (vytváření právního rámce). Účast na tvorbě  a implementaci evropských a mezinárodních pravidel.</a:t>
            </a:r>
          </a:p>
        </p:txBody>
      </p:sp>
    </p:spTree>
    <p:extLst>
      <p:ext uri="{BB962C8B-B14F-4D97-AF65-F5344CB8AC3E}">
        <p14:creationId xmlns:p14="http://schemas.microsoft.com/office/powerpoint/2010/main" val="30625002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20F6C-BA8B-DAD8-3AC6-6B6F020EE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Akční plán ke Strategii 2015-2020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BA42D-1C46-A711-EFD1-D9A3D9097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182" y="1436914"/>
            <a:ext cx="10549618" cy="4740049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Celkem 45 cílů a 141 úkoly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Některé vybrané  úkoly:</a:t>
            </a:r>
            <a:endParaRPr lang="cs-CZ" dirty="0"/>
          </a:p>
          <a:p>
            <a:r>
              <a:rPr lang="cs-CZ" sz="1800" dirty="0">
                <a:latin typeface="Arial Black" panose="020B0A04020102020204" pitchFamily="34" charset="0"/>
              </a:rPr>
              <a:t>Provádět technická i netechnická národní cvičení kybernetické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Aktivně spolupracovat s EU, Evropskou komisí a jejími agenturami k zajištění větší koherence.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Spolupracovat a aktivně se podílet na práci ENISA v oblasti síťové a informační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Pravidelně se účastnit a aktivně se podílet na vytváření scénářů mezinárodních cvičení v oblasti kybernetické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Podílet se na vytváření efektivního modelu spolupráce a budování důvěry mezi pracovišti CERT a CSIRT na mezinárodní úrovni , mezinárodními organizacemi a akademickými centry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723839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08276-38DD-7E38-8DA0-9DF785559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Akční plán ke Strategii 2015-2020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3A60A8-64E2-9F38-D7B0-9759F1687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Podílet se vytváření mezinárodního </a:t>
            </a:r>
            <a:r>
              <a:rPr lang="cs-CZ" sz="1800" dirty="0" err="1">
                <a:latin typeface="Arial Black" panose="020B0A04020102020204" pitchFamily="34" charset="0"/>
              </a:rPr>
              <a:t>koncenzu</a:t>
            </a:r>
            <a:r>
              <a:rPr lang="cs-CZ" sz="1800" dirty="0">
                <a:latin typeface="Arial Black" panose="020B0A04020102020204" pitchFamily="34" charset="0"/>
              </a:rPr>
              <a:t> v rámci oficiálních i neoficiálních kanálů ohledně právních norem a chování v kyberprostoru, zajištění otevřenosti internetu lidských práv a dohod.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Zajišťovat a Metodicky řídit nasazování detekčních systémů pro monitorování provozu sítí v rámci státní správy.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Podporovat projekt Fénix a zapojení významných sítí veřejné správy za účelem funkcionalit a služeb během masívních kybernetických útoků.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Vytvořit a vládě předložit Národní strategii cloud </a:t>
            </a:r>
            <a:r>
              <a:rPr lang="cs-CZ" sz="1800" dirty="0" err="1">
                <a:latin typeface="Arial Black" panose="020B0A04020102020204" pitchFamily="34" charset="0"/>
              </a:rPr>
              <a:t>computingu</a:t>
            </a:r>
            <a:r>
              <a:rPr lang="cs-CZ" sz="1800" dirty="0">
                <a:latin typeface="Arial Black" panose="020B0A04020102020204" pitchFamily="34" charset="0"/>
              </a:rPr>
              <a:t>. - MV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Vypracovat a vládě předložit projekt státního cloudu včetně datových uložišť a další potřebné podklady (</a:t>
            </a:r>
            <a:r>
              <a:rPr lang="cs-CZ" sz="1800" dirty="0" err="1">
                <a:latin typeface="Arial Black" panose="020B0A04020102020204" pitchFamily="34" charset="0"/>
              </a:rPr>
              <a:t>finační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bezpečnostní,organizační</a:t>
            </a:r>
            <a:r>
              <a:rPr lang="cs-CZ" sz="1800" dirty="0">
                <a:latin typeface="Arial Black" panose="020B0A04020102020204" pitchFamily="34" charset="0"/>
              </a:rPr>
              <a:t> a technické nároky). – MV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Zmapovat současný stav a případně vypracovat návrh legislativních změn s ohledem na vytvoření státního cloudu včetně datových úložišť. - MV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7886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F039E-A9AD-6F19-ECAC-7E3DD4354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Akční plán ke Strategii 2015-2020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C6BA8-6435-7BBE-5BB8-A052AF853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V rámci Vojenského zpravodajství vytvořit Národní centrum kybernetických sil, které bude schopné provádět široké spektrum operací v kyberprostoru a aktivity nutné pro zajištění kybernetické obrany ČR. - VZ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Připravit návrh nutných legislativních změn pro potřeby plné funkčnosti NCKS. – VZ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Navyšovat povědomí a gramotnost v otázkách kybernetické bezpečnosti jak u žáků a studentů základních a středních škol, tak u široké veřejnosti, respektive koncových uživatelů.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Posílit personálně jednotlivá policejní pracoviště informační kriminality. - MV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6667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1F1FA-4573-62EA-720E-60D135D5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2021 - 2025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0A0D4F-BFB5-3CD5-2ED2-080785284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Sebevědomě v kyberprostoru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Společný přístup ke kybernetické bezpečnosti.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Bezpečná infrastruktura.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Účinná strategická komunikace.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Sebevědomá reakce.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Budoucí výzvy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Silná a spolehlivá spojenectví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Efektivní mezinárodní spolupráce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Prohlubování a tvorba aktivních spoluprací.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Mezinárodní právní rámec.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Schopnosti a expertíza.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4975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F4F12-EF00-7B6C-DF7C-EB206D9EA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846" y="365125"/>
            <a:ext cx="11634108" cy="132556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Národní strategie kybernetické bezpečnosti na období 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2021 - 2025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146E2-D761-93FC-8411-54852D9B6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Odolná společnost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Zabezpečení digitální společnosti a veřejné správy.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Vzdělávání a osvěta.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Rozšíření expertní základy.</a:t>
            </a:r>
          </a:p>
        </p:txBody>
      </p:sp>
    </p:spTree>
    <p:extLst>
      <p:ext uri="{BB962C8B-B14F-4D97-AF65-F5344CB8AC3E}">
        <p14:creationId xmlns:p14="http://schemas.microsoft.com/office/powerpoint/2010/main" val="12459832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8967D-4741-B405-74B1-82374DB87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Akční plán ke Strategii 2021-2025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99E2CD-F32C-F152-5A12-1509C957A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Některé vybrané  úkoly: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Sbližovat přístup ke kybernetické bezpečnosti a ochraně utajovaných informací v informačních a komunikačních systémech.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Vytvořit návrh posuzování rizikového profilu na národní úrovni  a uplatňování omezování vysoké rizikových dodavatelů do systému regulovaných ZKB a pro bezpečné zavádění a realizaci telekomunikačních sítí nastupující generace.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Vhodně propojovat činnost vedoucí k navyšování kybernetické bezpečnosti s aktivitami navyšujícími rovněž odolnost ČR proti hybridním hrozbám.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Vytvořit, implementovat a v relevantních případech aktivovat efektivní národní rámec plnohodnotné </a:t>
            </a:r>
            <a:r>
              <a:rPr lang="cs-CZ" sz="1800" dirty="0" err="1">
                <a:latin typeface="Arial Black" panose="020B0A04020102020204" pitchFamily="34" charset="0"/>
              </a:rPr>
              <a:t>atribuce</a:t>
            </a:r>
            <a:r>
              <a:rPr lang="cs-CZ" sz="1800" dirty="0">
                <a:latin typeface="Arial Black" panose="020B0A04020102020204" pitchFamily="34" charset="0"/>
              </a:rPr>
              <a:t> závažných kybernetických útoků.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Konsolidovat přístupy k odstrašení kybernetických útoků s cílem následně koncepčně využít pro co nejefektivnější původců útoku.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4755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755FF-8A02-D941-AC04-031DB1FA6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Akční plán ke Strategii 2021-2025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1E96E9-2132-D18D-7A2C-A1BCEDAEA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Vypracovat koncepci rozvoje schopností rychlé reakce určené k řešení rozsáhlých bezpečnostních incidentů.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Připravit návrh aktualizace standardů šifrování pro orgány a osoby povinné dle ZKB zohledňující nástup kvantovaných počítačů a tím související hrozbu prolomení současných metod šifrování.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Vytvořit návrh jednotné sítě státní správy a souvisejících navazujících , relevantních projektů, s cílem navýšit kybernetickou bezpečnost státních institucí s pomocí plošně aktivovaných </a:t>
            </a:r>
            <a:r>
              <a:rPr lang="cs-CZ" sz="1800" dirty="0" err="1">
                <a:latin typeface="Arial Black" panose="020B0A04020102020204" pitchFamily="34" charset="0"/>
              </a:rPr>
              <a:t>standartů</a:t>
            </a:r>
            <a:r>
              <a:rPr lang="cs-CZ" sz="1800" dirty="0">
                <a:latin typeface="Arial Black" panose="020B0A04020102020204" pitchFamily="34" charset="0"/>
              </a:rPr>
              <a:t> zabezpečení.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Naplňovat „Koncepci rozvoje Národního úřadu pro kybernetickou a informační bezpečnost“ a rozvíjet kapacity NÚKIB v oblasti nových hrozeb.</a:t>
            </a:r>
          </a:p>
        </p:txBody>
      </p:sp>
    </p:spTree>
    <p:extLst>
      <p:ext uri="{BB962C8B-B14F-4D97-AF65-F5344CB8AC3E}">
        <p14:creationId xmlns:p14="http://schemas.microsoft.com/office/powerpoint/2010/main" val="118814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6A8F3-78DD-0C83-1793-677B26DBB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10242"/>
            <a:ext cx="11454493" cy="1364117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Odpovědnost NBÚ v oblasti kybernetické bezpečnosti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326A6-D558-80E5-D541-93940614D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854" y="1751239"/>
            <a:ext cx="10565946" cy="442572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accent2"/>
              </a:buClr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  </a:t>
            </a:r>
          </a:p>
          <a:p>
            <a:pPr>
              <a:spcBef>
                <a:spcPts val="600"/>
              </a:spcBef>
              <a:buClr>
                <a:schemeClr val="accent2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Usnesení vlády č. 781 ze dne </a:t>
            </a:r>
            <a:r>
              <a:rPr lang="cs-CZ" sz="1800" dirty="0">
                <a:latin typeface="Arial Black" panose="020B0A04020102020204" pitchFamily="34" charset="0"/>
              </a:rPr>
              <a:t>19. října 2011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NBÚ ustaven gestorem problematiky kybernetické bezpečnosti a zároveň národní autoritou pro tuto oblast</a:t>
            </a:r>
          </a:p>
          <a:p>
            <a:pPr>
              <a:spcBef>
                <a:spcPts val="600"/>
              </a:spcBef>
              <a:buClr>
                <a:schemeClr val="accent2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Zřízena Rada pro kybernetickou bezpečnost</a:t>
            </a:r>
          </a:p>
          <a:p>
            <a:pPr>
              <a:spcBef>
                <a:spcPts val="600"/>
              </a:spcBef>
              <a:buClr>
                <a:schemeClr val="accent2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Ř/NBÚ má předložit návrh zákona o kybernetické bezpečnosti vládě</a:t>
            </a:r>
            <a:endParaRPr lang="cs-CZ" sz="1800" dirty="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Ř/NBÚ má vybudovat do </a:t>
            </a:r>
            <a:r>
              <a:rPr lang="cs-CZ" sz="1800" dirty="0">
                <a:latin typeface="Arial Black" panose="020B0A04020102020204" pitchFamily="34" charset="0"/>
              </a:rPr>
              <a:t>31. prosince 2015 </a:t>
            </a: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plně funkční </a:t>
            </a:r>
            <a:r>
              <a:rPr 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Národní centrum kybernetické bezpečnosti </a:t>
            </a: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a jako jeho součást vládní koordinační místo pro okamžitou reakci na počítačové incidenty (</a:t>
            </a:r>
            <a:r>
              <a:rPr 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vládní CERT - </a:t>
            </a:r>
            <a:r>
              <a:rPr lang="cs-CZ" sz="1800" b="1" dirty="0" err="1">
                <a:solidFill>
                  <a:srgbClr val="000000"/>
                </a:solidFill>
                <a:latin typeface="Arial Black" panose="020B0A04020102020204" pitchFamily="34" charset="0"/>
              </a:rPr>
              <a:t>Computer</a:t>
            </a:r>
            <a:r>
              <a:rPr 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cs-CZ" sz="1800" b="1" dirty="0" err="1">
                <a:solidFill>
                  <a:srgbClr val="000000"/>
                </a:solidFill>
                <a:latin typeface="Arial Black" panose="020B0A04020102020204" pitchFamily="34" charset="0"/>
              </a:rPr>
              <a:t>Emergency</a:t>
            </a:r>
            <a:r>
              <a:rPr lang="cs-CZ" sz="1800" b="1" dirty="0">
                <a:solidFill>
                  <a:srgbClr val="000000"/>
                </a:solidFill>
                <a:latin typeface="Arial Black" panose="020B0A04020102020204" pitchFamily="34" charset="0"/>
              </a:rPr>
              <a:t> Response Team</a:t>
            </a: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)</a:t>
            </a: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1800" i="1" dirty="0">
                <a:solidFill>
                  <a:srgbClr val="000000"/>
                </a:solidFill>
                <a:latin typeface="Arial Black" panose="020B0A04020102020204" pitchFamily="34" charset="0"/>
              </a:rPr>
              <a:t>Pozn. Materiální zajištění bylo 60 milionu Kč na rok 2012, budova v Brně, zřízení nových funkčních míst ) 8 v roce 2012,10 v roce 2013, 10 v roce 2014 a 5 v roce 2015</a:t>
            </a:r>
          </a:p>
          <a:p>
            <a:pPr marL="0" indent="0">
              <a:spcBef>
                <a:spcPts val="600"/>
              </a:spcBef>
              <a:buClr>
                <a:schemeClr val="accent2"/>
              </a:buClr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4780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E58EF-3F37-E52A-4E4F-931D6BF6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Příklady nových hrozeb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110697-ADCC-4D65-CD0C-8D6B7D235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064"/>
            <a:ext cx="10515600" cy="4821011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Umělá inteligence.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Kvantové počítače </a:t>
            </a:r>
            <a:r>
              <a:rPr lang="cs-CZ" sz="1800">
                <a:latin typeface="Arial Black" panose="020B0A04020102020204" pitchFamily="34" charset="0"/>
              </a:rPr>
              <a:t>a s tím </a:t>
            </a:r>
            <a:r>
              <a:rPr lang="cs-CZ" sz="1800" dirty="0">
                <a:latin typeface="Arial Black" panose="020B0A04020102020204" pitchFamily="34" charset="0"/>
              </a:rPr>
              <a:t>související post-</a:t>
            </a:r>
            <a:r>
              <a:rPr lang="cs-CZ" sz="1800" dirty="0" err="1">
                <a:latin typeface="Arial Black" panose="020B0A04020102020204" pitchFamily="34" charset="0"/>
              </a:rPr>
              <a:t>kvatovou</a:t>
            </a:r>
            <a:r>
              <a:rPr lang="cs-CZ" sz="1800" dirty="0">
                <a:latin typeface="Arial Black" panose="020B0A04020102020204" pitchFamily="34" charset="0"/>
              </a:rPr>
              <a:t> kryptografii a kvantovou komunikační infrastrukturu.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Bio-technologie.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Bio-</a:t>
            </a:r>
            <a:r>
              <a:rPr lang="cs-CZ" sz="1800" dirty="0" err="1">
                <a:latin typeface="Arial Black" panose="020B0A04020102020204" pitchFamily="34" charset="0"/>
              </a:rPr>
              <a:t>hacking</a:t>
            </a:r>
            <a:r>
              <a:rPr lang="cs-CZ" sz="1800" dirty="0">
                <a:latin typeface="Arial Black" panose="020B0A04020102020204" pitchFamily="34" charset="0"/>
              </a:rPr>
              <a:t>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Bezpečnostní systémy založené na umělé inteligenci a strojovém učení.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Drony a další robotická, autonomní zařízení.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Rozšířená realita.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Smart(„chytré“) technologie a jejich bezpečnostní protokoly.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Používání bezpečných senzorových sítí.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Nové metody kybernetického válčení.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Problematika digitálních měn, apod.</a:t>
            </a:r>
          </a:p>
        </p:txBody>
      </p:sp>
    </p:spTree>
    <p:extLst>
      <p:ext uri="{BB962C8B-B14F-4D97-AF65-F5344CB8AC3E}">
        <p14:creationId xmlns:p14="http://schemas.microsoft.com/office/powerpoint/2010/main" val="36713040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292C0EE-7165-F52E-6CFB-FD120AAB418D}"/>
              </a:ext>
            </a:extLst>
          </p:cNvPr>
          <p:cNvSpPr txBox="1"/>
          <p:nvPr/>
        </p:nvSpPr>
        <p:spPr>
          <a:xfrm>
            <a:off x="4739368" y="2159454"/>
            <a:ext cx="440565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Dotazy?</a:t>
            </a:r>
            <a:b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Diskuze.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4262451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070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D6697-5E55-DED9-75DF-18627A7A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NBÚ garant kybernetické bezpečnosti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BEDBCC-73AC-0A5C-BAB6-A3E1DFA2A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45904" y="1236889"/>
            <a:ext cx="3307896" cy="491963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   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C58396C5-1CB4-A10A-D9B7-B1F726B1FB3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763360" y="1377926"/>
          <a:ext cx="6772275" cy="4286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EDA60633-2556-CE35-D01A-B12F50230E7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63170" y="1672917"/>
            <a:ext cx="960543" cy="85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7" descr="C:\Users\bagd\Documents\CYBER linux\Vyměnitelný disk\zaloha linux pc\015_NBU_NCKB_PREZENTACE\Prezentace\NBU_NCKB loga\logo rgb_png\nckb\nckb_jpg\nckb_small_color.jpg">
            <a:extLst>
              <a:ext uri="{FF2B5EF4-FFF2-40B4-BE49-F238E27FC236}">
                <a16:creationId xmlns:a16="http://schemas.microsoft.com/office/drawing/2014/main" id="{EFE059A5-9B48-77C0-B744-524D373D0B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 bwMode="auto">
          <a:xfrm>
            <a:off x="9163170" y="3049361"/>
            <a:ext cx="960543" cy="8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9058283-66B3-8428-A653-D242276D259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983" y="4184196"/>
            <a:ext cx="1440998" cy="2127704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id="{A3295D92-9016-3485-490C-9A33F1D50AB9}"/>
              </a:ext>
            </a:extLst>
          </p:cNvPr>
          <p:cNvGrpSpPr/>
          <p:nvPr/>
        </p:nvGrpSpPr>
        <p:grpSpPr>
          <a:xfrm>
            <a:off x="763363" y="5531999"/>
            <a:ext cx="653141" cy="960876"/>
            <a:chOff x="-590" y="3332342"/>
            <a:chExt cx="665936" cy="951337"/>
          </a:xfrm>
        </p:grpSpPr>
        <p:sp>
          <p:nvSpPr>
            <p:cNvPr id="7" name="Šipka: dvojitá 6">
              <a:extLst>
                <a:ext uri="{FF2B5EF4-FFF2-40B4-BE49-F238E27FC236}">
                  <a16:creationId xmlns:a16="http://schemas.microsoft.com/office/drawing/2014/main" id="{5E280FBD-804F-F3E7-34B1-3F97753D282D}"/>
                </a:ext>
              </a:extLst>
            </p:cNvPr>
            <p:cNvSpPr/>
            <p:nvPr/>
          </p:nvSpPr>
          <p:spPr>
            <a:xfrm rot="5400000">
              <a:off x="-143291" y="3475043"/>
              <a:ext cx="951337" cy="665936"/>
            </a:xfrm>
            <a:prstGeom prst="chevron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shade val="80000"/>
                <a:hueOff val="349283"/>
                <a:satOff val="-6256"/>
                <a:lumOff val="26585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" name="Šipka: dvojitá 4">
              <a:extLst>
                <a:ext uri="{FF2B5EF4-FFF2-40B4-BE49-F238E27FC236}">
                  <a16:creationId xmlns:a16="http://schemas.microsoft.com/office/drawing/2014/main" id="{3A24FE9D-39F1-77DA-49C3-DDABB96E22DA}"/>
                </a:ext>
              </a:extLst>
            </p:cNvPr>
            <p:cNvSpPr txBox="1"/>
            <p:nvPr/>
          </p:nvSpPr>
          <p:spPr>
            <a:xfrm>
              <a:off x="-590" y="3665310"/>
              <a:ext cx="665936" cy="285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800" kern="1200" dirty="0">
                  <a:latin typeface="+mn-lt"/>
                </a:rPr>
                <a:t>2017</a:t>
              </a:r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9D97D275-3DAC-3EFC-F573-99950A35005C}"/>
              </a:ext>
            </a:extLst>
          </p:cNvPr>
          <p:cNvGrpSpPr/>
          <p:nvPr/>
        </p:nvGrpSpPr>
        <p:grpSpPr>
          <a:xfrm>
            <a:off x="1416504" y="5531997"/>
            <a:ext cx="6119131" cy="624524"/>
            <a:chOff x="665345" y="3332342"/>
            <a:chExt cx="5628047" cy="618369"/>
          </a:xfrm>
        </p:grpSpPr>
        <p:sp>
          <p:nvSpPr>
            <p:cNvPr id="12" name="Obdélník: se zakulacenými horními rohy 11">
              <a:extLst>
                <a:ext uri="{FF2B5EF4-FFF2-40B4-BE49-F238E27FC236}">
                  <a16:creationId xmlns:a16="http://schemas.microsoft.com/office/drawing/2014/main" id="{4C4E707B-9281-B554-5184-652C90A41272}"/>
                </a:ext>
              </a:extLst>
            </p:cNvPr>
            <p:cNvSpPr/>
            <p:nvPr/>
          </p:nvSpPr>
          <p:spPr>
            <a:xfrm rot="5400000">
              <a:off x="3170184" y="827503"/>
              <a:ext cx="618369" cy="5628047"/>
            </a:xfrm>
            <a:prstGeom prst="round2Same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Obdélník: se zakulacenými horními rohy 4">
              <a:extLst>
                <a:ext uri="{FF2B5EF4-FFF2-40B4-BE49-F238E27FC236}">
                  <a16:creationId xmlns:a16="http://schemas.microsoft.com/office/drawing/2014/main" id="{9E7C9E2D-E0E5-007F-A957-167D06DD510D}"/>
                </a:ext>
              </a:extLst>
            </p:cNvPr>
            <p:cNvSpPr txBox="1"/>
            <p:nvPr/>
          </p:nvSpPr>
          <p:spPr>
            <a:xfrm>
              <a:off x="665345" y="3362528"/>
              <a:ext cx="5597861" cy="5579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8890" rIns="8890" bIns="889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1400" b="1" kern="12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Novela zákona o kybernetické bezpečnosti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cs-CZ" sz="1400" b="1" kern="12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Vznik NÚKIB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4654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54167-4CEA-5643-D5C7-5A03C302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-285749"/>
            <a:ext cx="10439400" cy="197643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NCKB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0F665-106E-2EC0-99FD-3D4CC246A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150"/>
            <a:ext cx="10515600" cy="49768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Součásti: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Vládni CERT (GOVCERT.CZ)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Odbor kybernetických bezpečnostních politik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Odbor regulace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Odbor kontroly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884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C90C2-A764-5119-B427-051598954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3" y="859536"/>
            <a:ext cx="4832802" cy="1243584"/>
          </a:xfrm>
        </p:spPr>
        <p:txBody>
          <a:bodyPr>
            <a:normAutofit/>
          </a:bodyPr>
          <a:lstStyle/>
          <a:p>
            <a:r>
              <a:rPr lang="cs-CZ" sz="3400" dirty="0">
                <a:latin typeface="Arial Black" panose="020B0A04020102020204" pitchFamily="34" charset="0"/>
              </a:rPr>
              <a:t>                                       </a:t>
            </a:r>
            <a:r>
              <a:rPr lang="cs-CZ" sz="3400" dirty="0">
                <a:solidFill>
                  <a:srgbClr val="C00000"/>
                </a:solidFill>
                <a:latin typeface="Arial Black" panose="020B0A04020102020204" pitchFamily="34" charset="0"/>
              </a:rPr>
              <a:t>NCKB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C86EA2-B5F9-1B61-0836-63D011800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2512611"/>
            <a:ext cx="4832803" cy="3664351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NCKB slavnostně otevřeno 1.května 2014</a:t>
            </a:r>
          </a:p>
        </p:txBody>
      </p:sp>
      <p:pic>
        <p:nvPicPr>
          <p:cNvPr id="7" name="Obrázek 6" descr="Obsah obrázku osoba, interiér, skupina, oblek&#10;&#10;Popis byl vytvořen automaticky">
            <a:extLst>
              <a:ext uri="{FF2B5EF4-FFF2-40B4-BE49-F238E27FC236}">
                <a16:creationId xmlns:a16="http://schemas.microsoft.com/office/drawing/2014/main" id="{5EA44EB1-C51C-952F-6645-D627D46A6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427" y="517600"/>
            <a:ext cx="3657600" cy="2743200"/>
          </a:xfrm>
          <a:prstGeom prst="rect">
            <a:avLst/>
          </a:prstGeom>
        </p:spPr>
      </p:pic>
      <p:pic>
        <p:nvPicPr>
          <p:cNvPr id="5" name="Obrázek 4" descr="Obsah obrázku osoba, oblek, muž, stojící">
            <a:extLst>
              <a:ext uri="{FF2B5EF4-FFF2-40B4-BE49-F238E27FC236}">
                <a16:creationId xmlns:a16="http://schemas.microsoft.com/office/drawing/2014/main" id="{C1F1049F-85B8-0055-9558-B269E7EE1E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227" y="3429000"/>
            <a:ext cx="5080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07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59163-322B-0C1A-C32F-2EBC5929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33A248-F7CB-D49B-95FD-FC31FA3C8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Trošku historie - první pracoviště CERT/CSIRT- </a:t>
            </a:r>
            <a:r>
              <a:rPr lang="cs-CZ" sz="1800" dirty="0" err="1">
                <a:latin typeface="Arial Black" panose="020B0A04020102020204" pitchFamily="34" charset="0"/>
              </a:rPr>
              <a:t>Cordination</a:t>
            </a:r>
            <a:r>
              <a:rPr lang="cs-CZ" sz="1800" dirty="0">
                <a:latin typeface="Arial Black" panose="020B0A04020102020204" pitchFamily="34" charset="0"/>
              </a:rPr>
              <a:t> Center (CERT/CC) vzniklo v roce 1988 na Carnegie </a:t>
            </a:r>
            <a:r>
              <a:rPr lang="cs-CZ" sz="1800" dirty="0" err="1">
                <a:latin typeface="Arial Black" panose="020B0A04020102020204" pitchFamily="34" charset="0"/>
              </a:rPr>
              <a:t>Mellon</a:t>
            </a:r>
            <a:r>
              <a:rPr lang="cs-CZ" sz="1800" dirty="0">
                <a:latin typeface="Arial Black" panose="020B0A04020102020204" pitchFamily="34" charset="0"/>
              </a:rPr>
              <a:t> University.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Vytvoření světové sítě CERT/CSIRT pracovišť zodpovědných za reakci na kybernetické incidenty pro určitý okruh subjektů.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Celosvětová spolupráce pracovišť CERT/CSIRT na bázi důvěry a dobrovolnosti provádí výměnu informací bez jakýchkoliv právních regulí.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Každý CERT/CSIRT  zveřejňuje základní informace o pracovišti, možnostech jeho kontaktování, jeho poslání, odpovědnosti, financování, </a:t>
            </a:r>
            <a:r>
              <a:rPr lang="cs-CZ" sz="1800" dirty="0" err="1">
                <a:latin typeface="Arial Black" panose="020B0A04020102020204" pitchFamily="34" charset="0"/>
              </a:rPr>
              <a:t>constituency</a:t>
            </a:r>
            <a:r>
              <a:rPr lang="cs-CZ" sz="1800" dirty="0">
                <a:latin typeface="Arial Black" panose="020B0A04020102020204" pitchFamily="34" charset="0"/>
              </a:rPr>
              <a:t>, organizační zakotvení, nabízených službách atd.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solidFill>
                  <a:srgbClr val="0070C0"/>
                </a:solidFill>
                <a:latin typeface="Arial Black" panose="020B0A04020102020204" pitchFamily="34" charset="0"/>
              </a:rPr>
              <a:t>Pozn. CERT - </a:t>
            </a:r>
            <a:r>
              <a:rPr lang="cs-CZ" sz="1900" b="0" i="1" dirty="0" err="1"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Computer</a:t>
            </a:r>
            <a:r>
              <a:rPr lang="cs-CZ" sz="1900" b="0" i="1" dirty="0"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cs-CZ" sz="1900" b="0" i="1" dirty="0" err="1"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Emergency</a:t>
            </a:r>
            <a:r>
              <a:rPr lang="cs-CZ" sz="1900" b="0" i="1" dirty="0"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 Response Team</a:t>
            </a:r>
            <a:endParaRPr lang="cs-CZ" sz="1900" i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solidFill>
                  <a:srgbClr val="0070C0"/>
                </a:solidFill>
                <a:latin typeface="Arial Black" panose="020B0A04020102020204" pitchFamily="34" charset="0"/>
              </a:rPr>
              <a:t>          CSIRT - </a:t>
            </a:r>
            <a:r>
              <a:rPr lang="en-US" sz="1900" b="0" i="1" dirty="0"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Computer Security Incident Response Team </a:t>
            </a:r>
            <a:endParaRPr lang="cs-CZ" sz="1900" i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10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02DAD-79DD-FE52-7210-E5F0A26CC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33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B88E78-E1B0-FB70-139F-4E87993E0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43"/>
            <a:ext cx="10515600" cy="4723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Členění dle řešení podle řešení incidentů: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interní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koordinační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národní/vládní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regionální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sektorové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produktové</a:t>
            </a:r>
          </a:p>
        </p:txBody>
      </p:sp>
    </p:spTree>
    <p:extLst>
      <p:ext uri="{BB962C8B-B14F-4D97-AF65-F5344CB8AC3E}">
        <p14:creationId xmlns:p14="http://schemas.microsoft.com/office/powerpoint/2010/main" val="30201697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2620</Words>
  <Application>Microsoft Office PowerPoint</Application>
  <PresentationFormat>Širokoúhlá obrazovka</PresentationFormat>
  <Paragraphs>441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Arial Black</vt:lpstr>
      <vt:lpstr>Calibri</vt:lpstr>
      <vt:lpstr>Calibri Light</vt:lpstr>
      <vt:lpstr>Motiv Office</vt:lpstr>
      <vt:lpstr>        Vznik Národního centra kybernetické bezpečnosti v rámci NBÚ, jeho přeměna v NÚKIB, vývoj strategií kybernetické bezpečností. </vt:lpstr>
      <vt:lpstr>Prezentace aplikace PowerPoint</vt:lpstr>
      <vt:lpstr>Proč došlo ke změně garanta ? A proč regulace           zákonem? Stav v roce 2011.</vt:lpstr>
      <vt:lpstr>   Odpovědnost NBÚ v oblasti kybernetické bezpečnosti</vt:lpstr>
      <vt:lpstr>NBÚ garant kybernetické bezpečnosti</vt:lpstr>
      <vt:lpstr>                                      NCKB</vt:lpstr>
      <vt:lpstr>                                       NCKB</vt:lpstr>
      <vt:lpstr>                                 CERT/CSIRT</vt:lpstr>
      <vt:lpstr>                                CERT/CSIRT</vt:lpstr>
      <vt:lpstr>                                CERT/CSIRT</vt:lpstr>
      <vt:lpstr>                                CERT/CSIRT</vt:lpstr>
      <vt:lpstr>                             CERT/CSIRT</vt:lpstr>
      <vt:lpstr>                                GOVSERT.CZ</vt:lpstr>
      <vt:lpstr>                                  GOVSERT.CZ</vt:lpstr>
      <vt:lpstr>                  GOVCERT.CZ</vt:lpstr>
      <vt:lpstr>                                 GOVCERT.CZ</vt:lpstr>
      <vt:lpstr>                          GOVCERT.CZ</vt:lpstr>
      <vt:lpstr> Odbor kybernetických bezpečnostních politik </vt:lpstr>
      <vt:lpstr>        Odbor kybernetických bezpečnostních politik</vt:lpstr>
      <vt:lpstr>                               Odbor regulace</vt:lpstr>
      <vt:lpstr>                             Odbor kontroly</vt:lpstr>
      <vt:lpstr>                             Odbor kontroly</vt:lpstr>
      <vt:lpstr>                            Odbor kontroly</vt:lpstr>
      <vt:lpstr>                          Odbor vzdělávání</vt:lpstr>
      <vt:lpstr>                                      NUKIB</vt:lpstr>
      <vt:lpstr> Národní strategie kybernetické bezpečnosti na období  2012 - 2015</vt:lpstr>
      <vt:lpstr> Národní strategie kybernetické bezpečnosti na období  2012 - 2015</vt:lpstr>
      <vt:lpstr>                Akční plán ke Strategii 2012-2015</vt:lpstr>
      <vt:lpstr>   Národní strategie kybernetické bezpečnosti na období                                    2015 - 2020</vt:lpstr>
      <vt:lpstr>  Národní strategie kybernetické bezpečnosti na období                                2015 - 2020</vt:lpstr>
      <vt:lpstr>  Národní strategie kybernetické bezpečnosti na období                                    2015 - 2020</vt:lpstr>
      <vt:lpstr>    Národní strategie kybernetické bezpečnosti na období                                    2015 - 2020</vt:lpstr>
      <vt:lpstr>                   Akční plán ke Strategii 2015-2020</vt:lpstr>
      <vt:lpstr>                 Akční plán ke Strategii 2015-2020</vt:lpstr>
      <vt:lpstr>                  Akční plán ke Strategii 2015-2020</vt:lpstr>
      <vt:lpstr>Národní strategie kybernetické bezpečnosti na období                                    2021 - 2025</vt:lpstr>
      <vt:lpstr>     Národní strategie kybernetické bezpečnosti na období                                       2021 - 2025</vt:lpstr>
      <vt:lpstr>               Akční plán ke Strategii 2021-2025</vt:lpstr>
      <vt:lpstr>           Akční plán ke Strategii 2021-2025</vt:lpstr>
      <vt:lpstr>                           Příklady nových hrozeb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Vznik Národního centra kybernetické bezpečnosti v rámci NBÚ, jeho přeměna v NÚKIB, vývoj strategií kybernetické bezpečností. </dc:title>
  <dc:creator>Dusan Navratil</dc:creator>
  <cp:lastModifiedBy>Dusan Navratil</cp:lastModifiedBy>
  <cp:revision>6</cp:revision>
  <dcterms:created xsi:type="dcterms:W3CDTF">2024-01-22T10:16:20Z</dcterms:created>
  <dcterms:modified xsi:type="dcterms:W3CDTF">2024-01-24T11:52:10Z</dcterms:modified>
</cp:coreProperties>
</file>