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4" r:id="rId3"/>
    <p:sldId id="287" r:id="rId4"/>
    <p:sldId id="288" r:id="rId5"/>
    <p:sldId id="290" r:id="rId6"/>
    <p:sldId id="271" r:id="rId7"/>
    <p:sldId id="268" r:id="rId8"/>
    <p:sldId id="295" r:id="rId9"/>
    <p:sldId id="296" r:id="rId10"/>
    <p:sldId id="297" r:id="rId11"/>
    <p:sldId id="298" r:id="rId12"/>
    <p:sldId id="301" r:id="rId13"/>
    <p:sldId id="299" r:id="rId14"/>
    <p:sldId id="300" r:id="rId15"/>
    <p:sldId id="289" r:id="rId16"/>
    <p:sldId id="291" r:id="rId17"/>
    <p:sldId id="292" r:id="rId18"/>
    <p:sldId id="293"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2" autoAdjust="0"/>
    <p:restoredTop sz="94660"/>
  </p:normalViewPr>
  <p:slideViewPr>
    <p:cSldViewPr snapToGrid="0">
      <p:cViewPr varScale="1">
        <p:scale>
          <a:sx n="156" d="100"/>
          <a:sy n="156" d="100"/>
        </p:scale>
        <p:origin x="108" y="2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DA184A-BB9D-869D-9BE3-E394F8168425}"/>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6BE8121-A3C2-4106-017F-B638971226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0C6AFD1-137F-6B85-F07F-CA9F1FB2DF73}"/>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5B2B5CF4-E5BE-0E1B-AC6E-93CF12F3446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57F8E5-BE26-7F73-D1F8-294EEF2BA508}"/>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186555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620DCA-8BA4-D572-3DE5-A8E978AB7400}"/>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E30C971-E76A-51B5-0D33-7DFB6776C76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07044FD-2815-D742-4B56-7FEF91C0B53D}"/>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0B9D6938-B65C-47A0-FBA5-47C57213CD6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731D017-5C52-C1FE-D708-E0E86EFE1489}"/>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475400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BA18850-9BAB-21B1-5B3F-0A3CC25136D1}"/>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83B86CF-8A09-A9A5-7A9C-F9FA2D37B23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37D7062-3D02-304C-30FB-244A03D8C127}"/>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4C561E90-E684-3425-5F5A-BCDEF4E5853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15C8637-342F-AD64-E78C-CC280EEDB4FC}"/>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4164507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BD9394-E6B6-2A7F-44D2-1674775245F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9B8D06C-F586-FCBD-AC67-434E226173F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67E0C06-D59C-3580-9B93-3FC27FADFF1A}"/>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DE2973AE-45B4-E67E-8659-5CEE2B83390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0D2559F-4CE8-DF5E-809F-73FDDB7EAF43}"/>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1341588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158CD-4CFC-BC7E-2F96-F7F54072AD1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EC17BB5-3A71-C709-5727-C6FDFF8910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3C94E77-66ED-F0A0-7C93-624513804FD9}"/>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3B10276A-8507-A28D-5762-1A3EA1E8F94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EBDE14-A136-D5C2-D382-E35402146BDE}"/>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3638144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160069-CF7B-D4D6-341F-5F6A2D04C04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EAE4BB10-9F6C-7062-7589-D3520260BD8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88512B1-E5A7-DE5F-CD07-3A6204521C5A}"/>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07EC6A9-1E3F-F15E-4C88-308160B813C2}"/>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6" name="Zástupný symbol pro zápatí 5">
            <a:extLst>
              <a:ext uri="{FF2B5EF4-FFF2-40B4-BE49-F238E27FC236}">
                <a16:creationId xmlns:a16="http://schemas.microsoft.com/office/drawing/2014/main" id="{C35C68D9-47AF-DFAB-8919-C89C2C872E0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C50499-6A72-8FA5-9340-DC90441E8030}"/>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213731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E22B05D-8E31-B99C-4B88-EA9D21F21D99}"/>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D82811DF-002C-461B-3B5E-5BB6FC2B0E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E44D971-C5AF-05BF-6CBB-65B4401BEA3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817C04A1-477C-1CF5-1DB0-119D3458CF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74F7937-640B-22EB-1569-46778CD6749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74D8760-1123-9398-C9AE-DB687F3E1565}"/>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8" name="Zástupný symbol pro zápatí 7">
            <a:extLst>
              <a:ext uri="{FF2B5EF4-FFF2-40B4-BE49-F238E27FC236}">
                <a16:creationId xmlns:a16="http://schemas.microsoft.com/office/drawing/2014/main" id="{43747606-EE80-B774-447C-58C35934606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9B99F26-8D44-01D7-7191-C637458C1DED}"/>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3749181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8D911B-0B6B-C668-8438-1F047C5D9FE9}"/>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CBF8EDF-008A-7160-142E-21DA00E97CC1}"/>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4" name="Zástupný symbol pro zápatí 3">
            <a:extLst>
              <a:ext uri="{FF2B5EF4-FFF2-40B4-BE49-F238E27FC236}">
                <a16:creationId xmlns:a16="http://schemas.microsoft.com/office/drawing/2014/main" id="{5033E1D0-8753-199E-3A78-4E2C33A24D5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6EA1AB5-D313-AB05-937B-1F57F3127C05}"/>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339249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90BF7630-44CD-CC10-F78F-8C81ACC6135E}"/>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3" name="Zástupný symbol pro zápatí 2">
            <a:extLst>
              <a:ext uri="{FF2B5EF4-FFF2-40B4-BE49-F238E27FC236}">
                <a16:creationId xmlns:a16="http://schemas.microsoft.com/office/drawing/2014/main" id="{AB995BDB-6660-5F8D-ECD8-D930CD95DCA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4DAE01D-5EE5-0EF4-D50D-639BA657D2D0}"/>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528729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3B784E-E63A-F1B0-B601-05C0083FD6B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927B961-8C7E-DE94-58B2-AB6E9D22F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AA70B572-420F-5E56-86FE-98785975CE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8A7C63C-241E-5CD0-4BBA-2B37C6813879}"/>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6" name="Zástupný symbol pro zápatí 5">
            <a:extLst>
              <a:ext uri="{FF2B5EF4-FFF2-40B4-BE49-F238E27FC236}">
                <a16:creationId xmlns:a16="http://schemas.microsoft.com/office/drawing/2014/main" id="{5DB2AFA3-4C45-EE35-9138-B32AC4D19C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0361167-B1B0-4EF9-8272-E3DD8F5460F2}"/>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3236071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04487E-2D6D-EC11-DF58-64D821E7022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3F088C2-8988-05DF-7133-86418040BC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6C68592-9839-816A-436A-A9A0805514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4B9B58C-ADE0-5A0A-2AB7-CF05A17C62E7}"/>
              </a:ext>
            </a:extLst>
          </p:cNvPr>
          <p:cNvSpPr>
            <a:spLocks noGrp="1"/>
          </p:cNvSpPr>
          <p:nvPr>
            <p:ph type="dt" sz="half" idx="10"/>
          </p:nvPr>
        </p:nvSpPr>
        <p:spPr/>
        <p:txBody>
          <a:bodyPr/>
          <a:lstStyle/>
          <a:p>
            <a:fld id="{2547C950-18F6-412D-B76F-A28555B7EB83}" type="datetimeFigureOut">
              <a:rPr lang="cs-CZ" smtClean="0"/>
              <a:t>12.02.2024</a:t>
            </a:fld>
            <a:endParaRPr lang="cs-CZ"/>
          </a:p>
        </p:txBody>
      </p:sp>
      <p:sp>
        <p:nvSpPr>
          <p:cNvPr id="6" name="Zástupný symbol pro zápatí 5">
            <a:extLst>
              <a:ext uri="{FF2B5EF4-FFF2-40B4-BE49-F238E27FC236}">
                <a16:creationId xmlns:a16="http://schemas.microsoft.com/office/drawing/2014/main" id="{999A341C-0C8B-9FE8-2EC8-843C8EFB28F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49B1036-2E8B-B8D7-9DB8-88ACCB4B10CB}"/>
              </a:ext>
            </a:extLst>
          </p:cNvPr>
          <p:cNvSpPr>
            <a:spLocks noGrp="1"/>
          </p:cNvSpPr>
          <p:nvPr>
            <p:ph type="sldNum" sz="quarter" idx="12"/>
          </p:nvPr>
        </p:nvSpPr>
        <p:spPr/>
        <p:txBody>
          <a:bodyPr/>
          <a:lstStyle/>
          <a:p>
            <a:fld id="{CBDCD3FA-F3E2-4E13-A6F6-F363B4AB468F}" type="slidenum">
              <a:rPr lang="cs-CZ" smtClean="0"/>
              <a:t>‹#›</a:t>
            </a:fld>
            <a:endParaRPr lang="cs-CZ"/>
          </a:p>
        </p:txBody>
      </p:sp>
    </p:spTree>
    <p:extLst>
      <p:ext uri="{BB962C8B-B14F-4D97-AF65-F5344CB8AC3E}">
        <p14:creationId xmlns:p14="http://schemas.microsoft.com/office/powerpoint/2010/main" val="30409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A564F46-8E10-9C53-E06D-743892EA60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BC9D60A3-F34B-4BEF-0377-2A8CC06944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3400CBE-AF98-6D09-54E9-F94C356A3E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47C950-18F6-412D-B76F-A28555B7EB83}" type="datetimeFigureOut">
              <a:rPr lang="cs-CZ" smtClean="0"/>
              <a:t>12.02.2024</a:t>
            </a:fld>
            <a:endParaRPr lang="cs-CZ"/>
          </a:p>
        </p:txBody>
      </p:sp>
      <p:sp>
        <p:nvSpPr>
          <p:cNvPr id="5" name="Zástupný symbol pro zápatí 4">
            <a:extLst>
              <a:ext uri="{FF2B5EF4-FFF2-40B4-BE49-F238E27FC236}">
                <a16:creationId xmlns:a16="http://schemas.microsoft.com/office/drawing/2014/main" id="{719F5B70-985E-AA22-81B4-6FF6842218E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E6DF13C-307F-1A1A-5926-5DB701CBC77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CD3FA-F3E2-4E13-A6F6-F363B4AB468F}" type="slidenum">
              <a:rPr lang="cs-CZ" smtClean="0"/>
              <a:t>‹#›</a:t>
            </a:fld>
            <a:endParaRPr lang="cs-CZ"/>
          </a:p>
        </p:txBody>
      </p:sp>
    </p:spTree>
    <p:extLst>
      <p:ext uri="{BB962C8B-B14F-4D97-AF65-F5344CB8AC3E}">
        <p14:creationId xmlns:p14="http://schemas.microsoft.com/office/powerpoint/2010/main" val="4268196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2DD796-202E-FC86-8E69-DC4103208E45}"/>
              </a:ext>
            </a:extLst>
          </p:cNvPr>
          <p:cNvSpPr>
            <a:spLocks noGrp="1"/>
          </p:cNvSpPr>
          <p:nvPr>
            <p:ph type="ctrTitle"/>
          </p:nvPr>
        </p:nvSpPr>
        <p:spPr>
          <a:xfrm>
            <a:off x="1524000" y="1122363"/>
            <a:ext cx="9144000" cy="2192337"/>
          </a:xfrm>
        </p:spPr>
        <p:txBody>
          <a:bodyPr>
            <a:normAutofit/>
          </a:bodyPr>
          <a:lstStyle/>
          <a:p>
            <a:r>
              <a:rPr lang="cs-CZ" sz="3600" dirty="0">
                <a:solidFill>
                  <a:srgbClr val="C00000"/>
                </a:solidFill>
                <a:latin typeface="Arial Black" panose="020B0A04020102020204" pitchFamily="34" charset="0"/>
              </a:rPr>
              <a:t>Kriminalita v kyberprostoru</a:t>
            </a:r>
          </a:p>
        </p:txBody>
      </p:sp>
      <p:sp>
        <p:nvSpPr>
          <p:cNvPr id="3" name="Podnadpis 2">
            <a:extLst>
              <a:ext uri="{FF2B5EF4-FFF2-40B4-BE49-F238E27FC236}">
                <a16:creationId xmlns:a16="http://schemas.microsoft.com/office/drawing/2014/main" id="{08C0825F-737B-6D0E-1ED0-9B5B6529097B}"/>
              </a:ext>
            </a:extLst>
          </p:cNvPr>
          <p:cNvSpPr>
            <a:spLocks noGrp="1"/>
          </p:cNvSpPr>
          <p:nvPr>
            <p:ph type="subTitle" idx="1"/>
          </p:nvPr>
        </p:nvSpPr>
        <p:spPr>
          <a:xfrm>
            <a:off x="1524000" y="5339442"/>
            <a:ext cx="9144000" cy="538843"/>
          </a:xfrm>
        </p:spPr>
        <p:txBody>
          <a:bodyPr>
            <a:normAutofit/>
          </a:bodyPr>
          <a:lstStyle/>
          <a:p>
            <a:r>
              <a:rPr lang="cs-CZ" dirty="0">
                <a:latin typeface="Calibri" panose="020F0502020204030204" pitchFamily="34" charset="0"/>
                <a:cs typeface="Calibri" panose="020F0502020204030204" pitchFamily="34" charset="0"/>
              </a:rPr>
              <a:t>Ing. Dušan Navrátil</a:t>
            </a:r>
          </a:p>
          <a:p>
            <a:endParaRPr lang="cs-CZ" dirty="0"/>
          </a:p>
        </p:txBody>
      </p:sp>
    </p:spTree>
    <p:extLst>
      <p:ext uri="{BB962C8B-B14F-4D97-AF65-F5344CB8AC3E}">
        <p14:creationId xmlns:p14="http://schemas.microsoft.com/office/powerpoint/2010/main" val="2108888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B490A5-521D-ADF1-C659-681A39E923C0}"/>
              </a:ext>
            </a:extLst>
          </p:cNvPr>
          <p:cNvSpPr>
            <a:spLocks noGrp="1"/>
          </p:cNvSpPr>
          <p:nvPr>
            <p:ph type="title"/>
          </p:nvPr>
        </p:nvSpPr>
        <p:spPr/>
        <p:txBody>
          <a:bodyPr/>
          <a:lstStyle/>
          <a:p>
            <a:pPr algn="ctr"/>
            <a:r>
              <a:rPr lang="cs-CZ" sz="2800" b="1" i="0" dirty="0">
                <a:solidFill>
                  <a:srgbClr val="C00000"/>
                </a:solidFill>
                <a:effectLst/>
                <a:latin typeface="Arial Black" panose="020B0A04020102020204" pitchFamily="34" charset="0"/>
              </a:rPr>
              <a:t>Narušení funkčnosti počítače</a:t>
            </a:r>
            <a:br>
              <a:rPr lang="cs-CZ" b="1" i="0" dirty="0">
                <a:solidFill>
                  <a:srgbClr val="005DAA"/>
                </a:solidFill>
                <a:effectLst/>
                <a:latin typeface="Lato" panose="020F0502020204030203" pitchFamily="34" charset="0"/>
              </a:rPr>
            </a:br>
            <a:endParaRPr lang="cs-CZ" dirty="0"/>
          </a:p>
        </p:txBody>
      </p:sp>
      <p:sp>
        <p:nvSpPr>
          <p:cNvPr id="4" name="TextovéPole 3">
            <a:extLst>
              <a:ext uri="{FF2B5EF4-FFF2-40B4-BE49-F238E27FC236}">
                <a16:creationId xmlns:a16="http://schemas.microsoft.com/office/drawing/2014/main" id="{09CABED3-6969-DB55-C11D-191BE83E681B}"/>
              </a:ext>
            </a:extLst>
          </p:cNvPr>
          <p:cNvSpPr txBox="1"/>
          <p:nvPr/>
        </p:nvSpPr>
        <p:spPr>
          <a:xfrm>
            <a:off x="558265" y="1376412"/>
            <a:ext cx="11174931" cy="5355312"/>
          </a:xfrm>
          <a:prstGeom prst="rect">
            <a:avLst/>
          </a:prstGeom>
          <a:noFill/>
        </p:spPr>
        <p:txBody>
          <a:bodyPr wrap="square">
            <a:spAutoFit/>
          </a:bodyPr>
          <a:lstStyle/>
          <a:p>
            <a:r>
              <a:rPr lang="cs-CZ" b="0" i="0" dirty="0">
                <a:solidFill>
                  <a:srgbClr val="C00000"/>
                </a:solidFill>
                <a:effectLst/>
                <a:latin typeface="Arial Black" panose="020B0A04020102020204" pitchFamily="34" charset="0"/>
              </a:rPr>
              <a:t>Malware</a:t>
            </a:r>
            <a:r>
              <a:rPr lang="cs-CZ" b="0" i="0" dirty="0">
                <a:solidFill>
                  <a:srgbClr val="444444"/>
                </a:solidFill>
                <a:effectLst/>
                <a:latin typeface="Arial Black" panose="020B0A04020102020204" pitchFamily="34" charset="0"/>
              </a:rPr>
              <a:t> (škodlivý software) se šíří mezi počítači a narušuje činnost počítače. Malware může být destruktivní, například mazat soubory nebo způsobovat pády systému, ale může být také použit ke krádeži osobních údajů. </a:t>
            </a:r>
            <a:r>
              <a:rPr lang="cs-CZ" dirty="0">
                <a:solidFill>
                  <a:srgbClr val="444444"/>
                </a:solidFill>
                <a:latin typeface="Arial Black" panose="020B0A04020102020204" pitchFamily="34" charset="0"/>
              </a:rPr>
              <a:t>N</a:t>
            </a:r>
            <a:r>
              <a:rPr lang="cs-CZ" b="0" i="0" dirty="0">
                <a:solidFill>
                  <a:srgbClr val="444444"/>
                </a:solidFill>
                <a:effectLst/>
                <a:latin typeface="Arial Black" panose="020B0A04020102020204" pitchFamily="34" charset="0"/>
              </a:rPr>
              <a:t>ěkteré programy mají dvojí použití. Mají legitimní funkci, ale mohou být také použity pro kriminální účely. Mezi typy malwaru patří:</a:t>
            </a:r>
          </a:p>
          <a:p>
            <a:endParaRPr lang="cs-CZ" b="0" i="0" dirty="0">
              <a:solidFill>
                <a:srgbClr val="444444"/>
              </a:solidFill>
              <a:effectLst/>
              <a:latin typeface="Arial Black" panose="020B0A04020102020204" pitchFamily="34" charset="0"/>
            </a:endParaRPr>
          </a:p>
          <a:p>
            <a:endParaRPr lang="cs-CZ" dirty="0">
              <a:solidFill>
                <a:srgbClr val="444444"/>
              </a:solidFill>
              <a:latin typeface="Arial Black" panose="020B0A04020102020204" pitchFamily="34" charset="0"/>
            </a:endParaRPr>
          </a:p>
          <a:p>
            <a:pPr algn="l">
              <a:buFont typeface="Arial" panose="020B0604020202020204" pitchFamily="34" charset="0"/>
              <a:buChar char="•"/>
            </a:pPr>
            <a:r>
              <a:rPr lang="cs-CZ" b="1" i="0" dirty="0">
                <a:solidFill>
                  <a:srgbClr val="444444"/>
                </a:solidFill>
                <a:effectLst/>
                <a:latin typeface="Lato" panose="020F0502020204030203" pitchFamily="34" charset="0"/>
              </a:rPr>
              <a:t>  </a:t>
            </a:r>
            <a:r>
              <a:rPr lang="cs-CZ" b="1" i="0" dirty="0">
                <a:solidFill>
                  <a:srgbClr val="C00000"/>
                </a:solidFill>
                <a:effectLst/>
                <a:latin typeface="Arial Black" panose="020B0A04020102020204" pitchFamily="34" charset="0"/>
              </a:rPr>
              <a:t>Viry</a:t>
            </a:r>
            <a:r>
              <a:rPr lang="cs-CZ" b="0" i="0" dirty="0">
                <a:solidFill>
                  <a:srgbClr val="444444"/>
                </a:solidFill>
                <a:effectLst/>
                <a:latin typeface="Arial Black" panose="020B0A04020102020204" pitchFamily="34" charset="0"/>
              </a:rPr>
              <a:t> jsou jedním z nejznámějších typů malwaru. Mohou způsobit mírnou počítačovou dysfunkci, ale mohou mít také závažnější účinky, pokud jde o poškození nebo smazání hardwaru, softwaru nebo souboru. Jsou to </a:t>
            </a:r>
            <a:r>
              <a:rPr lang="cs-CZ" b="0" i="0" dirty="0" err="1">
                <a:solidFill>
                  <a:srgbClr val="444444"/>
                </a:solidFill>
                <a:effectLst/>
                <a:latin typeface="Arial Black" panose="020B0A04020102020204" pitchFamily="34" charset="0"/>
              </a:rPr>
              <a:t>samoreprodukující</a:t>
            </a:r>
            <a:r>
              <a:rPr lang="cs-CZ" b="0" i="0" dirty="0">
                <a:solidFill>
                  <a:srgbClr val="444444"/>
                </a:solidFill>
                <a:effectLst/>
                <a:latin typeface="Arial Black" panose="020B0A04020102020204" pitchFamily="34" charset="0"/>
              </a:rPr>
              <a:t> se programy, které se šíří v rámci počítačů a mezi nimi. Vyžadují hostitele (jako je soubor) v počítači, aby fungoval jako přenašeč, ale nemohou infikovat počítač bez lidského zásahu ke spuštění nebo otevření infikovaného souboru.</a:t>
            </a:r>
          </a:p>
          <a:p>
            <a:pPr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1" i="0" dirty="0">
                <a:solidFill>
                  <a:srgbClr val="444444"/>
                </a:solidFill>
                <a:effectLst/>
                <a:latin typeface="Arial Black" panose="020B0A04020102020204" pitchFamily="34" charset="0"/>
              </a:rPr>
              <a:t>  </a:t>
            </a:r>
            <a:r>
              <a:rPr lang="cs-CZ" b="1" i="0" dirty="0">
                <a:solidFill>
                  <a:srgbClr val="C00000"/>
                </a:solidFill>
                <a:effectLst/>
                <a:latin typeface="Arial Black" panose="020B0A04020102020204" pitchFamily="34" charset="0"/>
              </a:rPr>
              <a:t>Červi</a:t>
            </a:r>
            <a:r>
              <a:rPr lang="cs-CZ" b="0" i="0" dirty="0">
                <a:solidFill>
                  <a:srgbClr val="C00000"/>
                </a:solidFill>
                <a:effectLst/>
                <a:latin typeface="Arial Black" panose="020B0A04020102020204" pitchFamily="34" charset="0"/>
              </a:rPr>
              <a:t> </a:t>
            </a:r>
            <a:r>
              <a:rPr lang="cs-CZ" b="0" i="0" dirty="0">
                <a:solidFill>
                  <a:srgbClr val="444444"/>
                </a:solidFill>
                <a:effectLst/>
                <a:latin typeface="Arial Black" panose="020B0A04020102020204" pitchFamily="34" charset="0"/>
              </a:rPr>
              <a:t>jsou také programy, které se samy replikují, ale mohou se šířit autonomně v rámci počítačů i mezi nimi, aniž by vyžadovaly hostitele nebo jakoukoli lidskou činnost. Dopad červů proto může být závažnější než viry a způsobit zničení celých sítí. Červy lze také použít k vypuštění trojských koní do systému sítě.</a:t>
            </a:r>
          </a:p>
          <a:p>
            <a:endParaRPr lang="cs-CZ" dirty="0">
              <a:latin typeface="Arial Black" panose="020B0A04020102020204" pitchFamily="34" charset="0"/>
            </a:endParaRPr>
          </a:p>
        </p:txBody>
      </p:sp>
    </p:spTree>
    <p:extLst>
      <p:ext uri="{BB962C8B-B14F-4D97-AF65-F5344CB8AC3E}">
        <p14:creationId xmlns:p14="http://schemas.microsoft.com/office/powerpoint/2010/main" val="2302792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FB124BD-DD0F-BE03-7489-47F51B007AB9}"/>
              </a:ext>
            </a:extLst>
          </p:cNvPr>
          <p:cNvSpPr txBox="1"/>
          <p:nvPr/>
        </p:nvSpPr>
        <p:spPr>
          <a:xfrm>
            <a:off x="346509" y="375385"/>
            <a:ext cx="11559941" cy="6463308"/>
          </a:xfrm>
          <a:prstGeom prst="rect">
            <a:avLst/>
          </a:prstGeom>
          <a:noFill/>
        </p:spPr>
        <p:txBody>
          <a:bodyPr wrap="square">
            <a:spAutoFit/>
          </a:bodyPr>
          <a:lstStyle/>
          <a:p>
            <a:pPr algn="l">
              <a:buFont typeface="Arial" panose="020B0604020202020204" pitchFamily="34" charset="0"/>
              <a:buChar char="•"/>
            </a:pPr>
            <a:endParaRPr lang="cs-CZ" b="1" i="0" dirty="0">
              <a:solidFill>
                <a:srgbClr val="444444"/>
              </a:solidFill>
              <a:effectLst/>
              <a:latin typeface="Lato" panose="020F0502020204030203" pitchFamily="34" charset="0"/>
            </a:endParaRPr>
          </a:p>
          <a:p>
            <a:pPr algn="just">
              <a:buFont typeface="Arial" panose="020B0604020202020204" pitchFamily="34" charset="0"/>
              <a:buChar char="•"/>
            </a:pPr>
            <a:r>
              <a:rPr lang="cs-CZ" b="1" dirty="0">
                <a:solidFill>
                  <a:srgbClr val="444444"/>
                </a:solidFill>
                <a:latin typeface="Lato" panose="020F0502020204030203" pitchFamily="34" charset="0"/>
              </a:rPr>
              <a:t> </a:t>
            </a:r>
            <a:r>
              <a:rPr lang="cs-CZ" b="1" i="0" dirty="0">
                <a:solidFill>
                  <a:srgbClr val="C00000"/>
                </a:solidFill>
                <a:effectLst/>
                <a:latin typeface="Arial Black" panose="020B0A04020102020204" pitchFamily="34" charset="0"/>
              </a:rPr>
              <a:t>Trojské koně</a:t>
            </a:r>
            <a:r>
              <a:rPr lang="cs-CZ" b="0" i="0" dirty="0">
                <a:solidFill>
                  <a:srgbClr val="C00000"/>
                </a:solidFill>
                <a:effectLst/>
                <a:latin typeface="Arial Black" panose="020B0A04020102020204" pitchFamily="34" charset="0"/>
              </a:rPr>
              <a:t> </a:t>
            </a:r>
            <a:r>
              <a:rPr lang="cs-CZ" b="0" i="0" dirty="0">
                <a:effectLst/>
                <a:latin typeface="Arial Black" panose="020B0A04020102020204" pitchFamily="34" charset="0"/>
              </a:rPr>
              <a:t>jsou škodlivé počítačové programy, které se prezentují jako užitečné, rutinní nebo zajímavé, aby přesvědčily oběť, aby si je nainstalovala. Tento malware může provádět funkce, jako je krádež dat, bez vědomí uživatele a může uživatele oklamat provedením rutinního úkolu, zatímco ve skutečnosti provádí skrytou neoprávněnou akci.</a:t>
            </a:r>
          </a:p>
          <a:p>
            <a:pPr algn="just">
              <a:buFont typeface="Arial" panose="020B0604020202020204" pitchFamily="34" charset="0"/>
              <a:buChar char="•"/>
            </a:pPr>
            <a:endParaRPr lang="cs-CZ" b="0" i="0" dirty="0">
              <a:effectLst/>
              <a:latin typeface="Arial Black" panose="020B0A04020102020204" pitchFamily="34" charset="0"/>
            </a:endParaRPr>
          </a:p>
          <a:p>
            <a:pPr algn="just">
              <a:buFont typeface="Arial" panose="020B0604020202020204" pitchFamily="34" charset="0"/>
              <a:buChar char="•"/>
            </a:pPr>
            <a:r>
              <a:rPr lang="cs-CZ" b="1" i="0" dirty="0">
                <a:effectLst/>
                <a:latin typeface="Arial Black" panose="020B0A04020102020204" pitchFamily="34" charset="0"/>
              </a:rPr>
              <a:t> </a:t>
            </a:r>
            <a:r>
              <a:rPr lang="cs-CZ" b="1" i="0" dirty="0">
                <a:solidFill>
                  <a:srgbClr val="C00000"/>
                </a:solidFill>
                <a:effectLst/>
                <a:latin typeface="Arial Black" panose="020B0A04020102020204" pitchFamily="34" charset="0"/>
              </a:rPr>
              <a:t>Spyware</a:t>
            </a:r>
            <a:r>
              <a:rPr lang="cs-CZ" b="0" i="0" dirty="0">
                <a:effectLst/>
                <a:latin typeface="Arial Black" panose="020B0A04020102020204" pitchFamily="34" charset="0"/>
              </a:rPr>
              <a:t> je software, který narušuje soukromí uživatelů tím, že shromažďuje citlivé nebo osobní informace z infikovaných systémů a monitoruje navštívené webové stránky. Tyto informace pak mohou být předány třetí straně Spyware může být někdy skryt v </a:t>
            </a:r>
            <a:r>
              <a:rPr lang="cs-CZ" b="0" i="0" dirty="0" err="1">
                <a:effectLst/>
                <a:latin typeface="Arial Black" panose="020B0A04020102020204" pitchFamily="34" charset="0"/>
              </a:rPr>
              <a:t>adwaru</a:t>
            </a:r>
            <a:r>
              <a:rPr lang="cs-CZ" b="0" i="0" dirty="0">
                <a:effectLst/>
                <a:latin typeface="Arial Black" panose="020B0A04020102020204" pitchFamily="34" charset="0"/>
              </a:rPr>
              <a:t> (bezplatný a někdy nechtěný software, který vyžaduje sledování reklam, abyste jej mohli používat). Jedním z příkladů spywaru je software pro zaznamenávání klíčů, který zachycuje a předává stisknuté klávesy provedené na počítači, což umožňuje shromažďování citlivých dat, jako jsou hesla nebo podrobnosti o bankovních účtech.</a:t>
            </a:r>
          </a:p>
          <a:p>
            <a:pPr algn="just">
              <a:buFont typeface="Arial" panose="020B0604020202020204" pitchFamily="34" charset="0"/>
              <a:buChar char="•"/>
            </a:pPr>
            <a:endParaRPr lang="cs-CZ" dirty="0">
              <a:latin typeface="Arial Black" panose="020B0A04020102020204" pitchFamily="34" charset="0"/>
            </a:endParaRPr>
          </a:p>
          <a:p>
            <a:pPr algn="just">
              <a:buFont typeface="Arial" panose="020B0604020202020204" pitchFamily="34" charset="0"/>
              <a:buChar char="•"/>
            </a:pPr>
            <a:r>
              <a:rPr lang="cs-CZ" dirty="0" err="1">
                <a:solidFill>
                  <a:srgbClr val="C00000"/>
                </a:solidFill>
                <a:latin typeface="Arial Black" panose="020B0A04020102020204" pitchFamily="34" charset="0"/>
              </a:rPr>
              <a:t>Backdoor</a:t>
            </a:r>
            <a:r>
              <a:rPr lang="cs-CZ" dirty="0">
                <a:latin typeface="Arial Black" panose="020B0A04020102020204" pitchFamily="34" charset="0"/>
              </a:rPr>
              <a:t> jsou zadní vrátka pro útočníky. Jedná se o způsob přímého připojení k zařízení. V případě, že útočník tato zadní vrátka do počítačového systému objeví, zmocní se celého systému a může ovládat počítač stejně jako uživatel sedící přímo u něj. Do počítačového systému se dostane pomocí trojského koně, který se snaží otevírat komunikační porty za cílem usnadnit útočníkovi ovládání infikovaného systému na dálku. [16] RAT je zkratka pro anglické slovní spojení </a:t>
            </a:r>
            <a:r>
              <a:rPr lang="cs-CZ" dirty="0" err="1">
                <a:latin typeface="Arial Black" panose="020B0A04020102020204" pitchFamily="34" charset="0"/>
              </a:rPr>
              <a:t>Remote</a:t>
            </a:r>
            <a:r>
              <a:rPr lang="cs-CZ" dirty="0">
                <a:latin typeface="Arial Black" panose="020B0A04020102020204" pitchFamily="34" charset="0"/>
              </a:rPr>
              <a:t> </a:t>
            </a:r>
            <a:r>
              <a:rPr lang="cs-CZ" dirty="0" err="1">
                <a:latin typeface="Arial Black" panose="020B0A04020102020204" pitchFamily="34" charset="0"/>
              </a:rPr>
              <a:t>Administration</a:t>
            </a:r>
            <a:r>
              <a:rPr lang="cs-CZ" dirty="0">
                <a:latin typeface="Arial Black" panose="020B0A04020102020204" pitchFamily="34" charset="0"/>
              </a:rPr>
              <a:t> </a:t>
            </a:r>
            <a:r>
              <a:rPr lang="cs-CZ" dirty="0" err="1">
                <a:latin typeface="Arial Black" panose="020B0A04020102020204" pitchFamily="34" charset="0"/>
              </a:rPr>
              <a:t>Tool</a:t>
            </a:r>
            <a:r>
              <a:rPr lang="cs-CZ" dirty="0">
                <a:latin typeface="Arial Black" panose="020B0A04020102020204" pitchFamily="34" charset="0"/>
              </a:rPr>
              <a:t>.</a:t>
            </a:r>
          </a:p>
          <a:p>
            <a:pPr algn="just">
              <a:buFont typeface="Arial" panose="020B0604020202020204" pitchFamily="34" charset="0"/>
              <a:buChar char="•"/>
            </a:pPr>
            <a:endParaRPr lang="cs-CZ" b="0" i="0" dirty="0">
              <a:effectLst/>
              <a:latin typeface="Arial Black" panose="020B0A04020102020204" pitchFamily="34" charset="0"/>
            </a:endParaRPr>
          </a:p>
          <a:p>
            <a:pPr algn="just">
              <a:buFont typeface="Arial" panose="020B0604020202020204" pitchFamily="34" charset="0"/>
              <a:buChar char="•"/>
            </a:pPr>
            <a:endParaRPr lang="cs-CZ" b="0" i="0" dirty="0">
              <a:effectLst/>
              <a:latin typeface="Arial Black" panose="020B0A04020102020204" pitchFamily="34" charset="0"/>
            </a:endParaRPr>
          </a:p>
          <a:p>
            <a:pPr algn="just"/>
            <a:endParaRPr lang="cs-CZ" b="0" i="0" dirty="0">
              <a:effectLst/>
              <a:latin typeface="Arial Black" panose="020B0A04020102020204" pitchFamily="34" charset="0"/>
            </a:endParaRPr>
          </a:p>
        </p:txBody>
      </p:sp>
    </p:spTree>
    <p:extLst>
      <p:ext uri="{BB962C8B-B14F-4D97-AF65-F5344CB8AC3E}">
        <p14:creationId xmlns:p14="http://schemas.microsoft.com/office/powerpoint/2010/main" val="12298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884AB61-7CB7-B4E7-0227-69C2BBEB655A}"/>
              </a:ext>
            </a:extLst>
          </p:cNvPr>
          <p:cNvSpPr txBox="1"/>
          <p:nvPr/>
        </p:nvSpPr>
        <p:spPr>
          <a:xfrm>
            <a:off x="163629" y="173255"/>
            <a:ext cx="12028371" cy="6463308"/>
          </a:xfrm>
          <a:prstGeom prst="rect">
            <a:avLst/>
          </a:prstGeom>
          <a:noFill/>
        </p:spPr>
        <p:txBody>
          <a:bodyPr wrap="square">
            <a:spAutoFit/>
          </a:bodyPr>
          <a:lstStyle/>
          <a:p>
            <a:pPr marL="285750" indent="-285750">
              <a:buFont typeface="Arial" panose="020B0604020202020204" pitchFamily="34" charset="0"/>
              <a:buChar char="•"/>
            </a:pPr>
            <a:endParaRPr lang="cs-CZ" dirty="0">
              <a:latin typeface="Arial Black" panose="020B0A04020102020204" pitchFamily="34" charset="0"/>
            </a:endParaRPr>
          </a:p>
          <a:p>
            <a:pPr marL="285750" indent="-285750">
              <a:buFont typeface="Arial" panose="020B0604020202020204" pitchFamily="34" charset="0"/>
              <a:buChar char="•"/>
            </a:pPr>
            <a:r>
              <a:rPr lang="cs-CZ" dirty="0">
                <a:latin typeface="Arial Black" panose="020B0A04020102020204" pitchFamily="34" charset="0"/>
              </a:rPr>
              <a:t> </a:t>
            </a:r>
            <a:r>
              <a:rPr lang="cs-CZ" dirty="0">
                <a:solidFill>
                  <a:srgbClr val="C00000"/>
                </a:solidFill>
                <a:latin typeface="Arial Black" panose="020B0A04020102020204" pitchFamily="34" charset="0"/>
              </a:rPr>
              <a:t>RAT</a:t>
            </a:r>
            <a:r>
              <a:rPr lang="cs-CZ" dirty="0">
                <a:latin typeface="Arial Black" panose="020B0A04020102020204" pitchFamily="34" charset="0"/>
              </a:rPr>
              <a:t> je nástroj umožňující se vzdáleně připojit k zařízení a díky tomu může sdílet obrazovku, přenášet soubory apod. RAT se do počítačového systému dostane pomocí implementace nebo aktualizace softwaru. Uživatel nic nezpozoruje, protože tento nástroj běží tajně na pozadí. Útočníkovi umožní shromáždit potřebná data nebo provádět další útoky prostřednictvím tohoto počítače. V poslední době byl RAT spojován i s útoky, kdy útočník po zmocnění se daného počítače chtěl po uživateli výkupné s příslibem, že mu počítač, resp. přístup do počítače vrátí. </a:t>
            </a:r>
          </a:p>
          <a:p>
            <a:pPr marL="285750" indent="-285750">
              <a:buFont typeface="Arial" panose="020B0604020202020204" pitchFamily="34" charset="0"/>
              <a:buChar char="•"/>
            </a:pPr>
            <a:endParaRPr lang="cs-CZ" dirty="0">
              <a:latin typeface="Arial Black" panose="020B0A04020102020204" pitchFamily="34" charset="0"/>
            </a:endParaRPr>
          </a:p>
          <a:p>
            <a:pPr marL="285750" indent="-285750">
              <a:buFont typeface="Arial" panose="020B0604020202020204" pitchFamily="34" charset="0"/>
              <a:buChar char="•"/>
            </a:pPr>
            <a:r>
              <a:rPr lang="cs-CZ" dirty="0" err="1">
                <a:solidFill>
                  <a:srgbClr val="C00000"/>
                </a:solidFill>
                <a:latin typeface="Arial Black" panose="020B0A04020102020204" pitchFamily="34" charset="0"/>
              </a:rPr>
              <a:t>Rootkity</a:t>
            </a:r>
            <a:r>
              <a:rPr lang="cs-CZ" dirty="0">
                <a:solidFill>
                  <a:srgbClr val="C00000"/>
                </a:solidFill>
                <a:latin typeface="Arial Black" panose="020B0A04020102020204" pitchFamily="34" charset="0"/>
              </a:rPr>
              <a:t> a </a:t>
            </a:r>
            <a:r>
              <a:rPr lang="cs-CZ" dirty="0" err="1">
                <a:solidFill>
                  <a:srgbClr val="C00000"/>
                </a:solidFill>
                <a:latin typeface="Arial Black" panose="020B0A04020102020204" pitchFamily="34" charset="0"/>
              </a:rPr>
              <a:t>keylogger</a:t>
            </a:r>
            <a:r>
              <a:rPr lang="cs-CZ" dirty="0">
                <a:solidFill>
                  <a:srgbClr val="C00000"/>
                </a:solidFill>
                <a:latin typeface="Arial Black" panose="020B0A04020102020204" pitchFamily="34" charset="0"/>
              </a:rPr>
              <a:t> </a:t>
            </a:r>
            <a:r>
              <a:rPr lang="cs-CZ" dirty="0">
                <a:latin typeface="Arial Black" panose="020B0A04020102020204" pitchFamily="34" charset="0"/>
              </a:rPr>
              <a:t>jsou skupiny spadající do malwaru. </a:t>
            </a:r>
            <a:r>
              <a:rPr lang="cs-CZ" dirty="0" err="1">
                <a:latin typeface="Arial Black" panose="020B0A04020102020204" pitchFamily="34" charset="0"/>
              </a:rPr>
              <a:t>Rootkity</a:t>
            </a:r>
            <a:r>
              <a:rPr lang="cs-CZ" dirty="0">
                <a:latin typeface="Arial Black" panose="020B0A04020102020204" pitchFamily="34" charset="0"/>
              </a:rPr>
              <a:t> jsou sada počítačových programů, které slouží k maskování přítomnosti škodlivého softwaru v infikovaném počítačovém systému. </a:t>
            </a:r>
            <a:r>
              <a:rPr lang="cs-CZ" dirty="0" err="1">
                <a:latin typeface="Arial Black" panose="020B0A04020102020204" pitchFamily="34" charset="0"/>
              </a:rPr>
              <a:t>Rootkity</a:t>
            </a:r>
            <a:r>
              <a:rPr lang="cs-CZ" dirty="0">
                <a:latin typeface="Arial Black" panose="020B0A04020102020204" pitchFamily="34" charset="0"/>
              </a:rPr>
              <a:t> mají tu vlastnost, že dokáží měnit chování celého počítačového systému. </a:t>
            </a:r>
            <a:r>
              <a:rPr lang="cs-CZ" dirty="0" err="1">
                <a:latin typeface="Arial Black" panose="020B0A04020102020204" pitchFamily="34" charset="0"/>
              </a:rPr>
              <a:t>Keylogger</a:t>
            </a:r>
            <a:r>
              <a:rPr lang="cs-CZ" dirty="0">
                <a:latin typeface="Arial Black" panose="020B0A04020102020204" pitchFamily="34" charset="0"/>
              </a:rPr>
              <a:t> je software, který snímá údery na klávesnici. Většinou je užíván za účelem zjištění přihlašovacích údajů uživatele.</a:t>
            </a:r>
          </a:p>
          <a:p>
            <a:pPr marL="285750" indent="-285750">
              <a:buFont typeface="Arial" panose="020B0604020202020204" pitchFamily="34" charset="0"/>
              <a:buChar char="•"/>
            </a:pPr>
            <a:endParaRPr lang="cs-CZ" dirty="0">
              <a:latin typeface="Arial Black" panose="020B0A04020102020204" pitchFamily="34" charset="0"/>
            </a:endParaRPr>
          </a:p>
          <a:p>
            <a:pPr marL="285750" indent="-285750">
              <a:buFont typeface="Arial" panose="020B0604020202020204" pitchFamily="34" charset="0"/>
              <a:buChar char="•"/>
            </a:pPr>
            <a:r>
              <a:rPr lang="cs-CZ" b="1" i="0" dirty="0">
                <a:solidFill>
                  <a:srgbClr val="C00000"/>
                </a:solidFill>
                <a:effectLst/>
                <a:latin typeface="Arial Black" panose="020B0A04020102020204" pitchFamily="34" charset="0"/>
              </a:rPr>
              <a:t>Ransomware</a:t>
            </a:r>
            <a:r>
              <a:rPr lang="cs-CZ" dirty="0">
                <a:latin typeface="Arial Black" panose="020B0A04020102020204" pitchFamily="34" charset="0"/>
              </a:rPr>
              <a:t> může kromě dostupnosti narušit i integritu a důvěrnost dat. Ransomware je druh malwaru, který blokuje přístup k počítačovému systému nebo šifruje data na pevném disku. Následně je uživatel vyzván pod výhružkou útočníka k zaplacení tzv. výkupného. V poslední době se používá </a:t>
            </a:r>
            <a:r>
              <a:rPr lang="cs-CZ" dirty="0" err="1">
                <a:latin typeface="Arial Black" panose="020B0A04020102020204" pitchFamily="34" charset="0"/>
              </a:rPr>
              <a:t>Doxware</a:t>
            </a:r>
            <a:r>
              <a:rPr lang="cs-CZ" dirty="0">
                <a:latin typeface="Arial Black" panose="020B0A04020102020204" pitchFamily="34" charset="0"/>
              </a:rPr>
              <a:t>, který vyhrožuje uživateli zveřejněním jeho odcizených osobních údajů, pokud uživatel nezaplatí požadované výkupné. Také vyhrožuje zveřejněním důvěrných dat zákazníků a spolupracujících organizací. Většinou dochází k útoku pomocí </a:t>
            </a:r>
            <a:r>
              <a:rPr lang="cs-CZ" dirty="0" err="1">
                <a:solidFill>
                  <a:srgbClr val="C00000"/>
                </a:solidFill>
                <a:latin typeface="Arial Black" panose="020B0A04020102020204" pitchFamily="34" charset="0"/>
              </a:rPr>
              <a:t>phishingu</a:t>
            </a:r>
            <a:r>
              <a:rPr lang="cs-CZ" dirty="0">
                <a:latin typeface="Arial Black" panose="020B0A04020102020204" pitchFamily="34" charset="0"/>
              </a:rPr>
              <a:t>, velmi nebezpečný je </a:t>
            </a:r>
            <a:r>
              <a:rPr lang="cs-CZ" dirty="0" err="1">
                <a:solidFill>
                  <a:srgbClr val="C00000"/>
                </a:solidFill>
                <a:latin typeface="Arial Black" panose="020B0A04020102020204" pitchFamily="34" charset="0"/>
              </a:rPr>
              <a:t>spear</a:t>
            </a:r>
            <a:r>
              <a:rPr lang="cs-CZ" dirty="0">
                <a:solidFill>
                  <a:srgbClr val="C00000"/>
                </a:solidFill>
                <a:latin typeface="Arial Black" panose="020B0A04020102020204" pitchFamily="34" charset="0"/>
              </a:rPr>
              <a:t> </a:t>
            </a:r>
            <a:r>
              <a:rPr lang="cs-CZ" dirty="0" err="1">
                <a:solidFill>
                  <a:srgbClr val="C00000"/>
                </a:solidFill>
                <a:latin typeface="Arial Black" panose="020B0A04020102020204" pitchFamily="34" charset="0"/>
              </a:rPr>
              <a:t>phishing</a:t>
            </a:r>
            <a:r>
              <a:rPr lang="cs-CZ" dirty="0">
                <a:solidFill>
                  <a:srgbClr val="C00000"/>
                </a:solidFill>
                <a:latin typeface="Arial Black" panose="020B0A04020102020204" pitchFamily="34" charset="0"/>
              </a:rPr>
              <a:t> </a:t>
            </a:r>
            <a:r>
              <a:rPr lang="cs-CZ" dirty="0">
                <a:latin typeface="Arial Black" panose="020B0A04020102020204" pitchFamily="34" charset="0"/>
              </a:rPr>
              <a:t>využívající </a:t>
            </a:r>
            <a:r>
              <a:rPr lang="cs-CZ" dirty="0">
                <a:solidFill>
                  <a:srgbClr val="C00000"/>
                </a:solidFill>
                <a:latin typeface="Arial Black" panose="020B0A04020102020204" pitchFamily="34" charset="0"/>
              </a:rPr>
              <a:t>sociálního inženýrství</a:t>
            </a:r>
            <a:r>
              <a:rPr lang="cs-CZ" dirty="0">
                <a:latin typeface="Arial Black" panose="020B0A04020102020204" pitchFamily="34" charset="0"/>
              </a:rPr>
              <a:t>, který svoji nebezpečnost znásobil využíváním </a:t>
            </a:r>
            <a:r>
              <a:rPr lang="cs-CZ" dirty="0">
                <a:solidFill>
                  <a:srgbClr val="C00000"/>
                </a:solidFill>
                <a:latin typeface="Arial Black" panose="020B0A04020102020204" pitchFamily="34" charset="0"/>
              </a:rPr>
              <a:t>umělé inteligence</a:t>
            </a:r>
            <a:r>
              <a:rPr lang="cs-CZ" dirty="0">
                <a:latin typeface="Arial Black" panose="020B0A04020102020204" pitchFamily="34" charset="0"/>
              </a:rPr>
              <a:t>.</a:t>
            </a:r>
            <a:endParaRPr lang="cs-CZ" b="0" i="0" dirty="0">
              <a:effectLst/>
              <a:latin typeface="Arial Black" panose="020B0A04020102020204" pitchFamily="34" charset="0"/>
            </a:endParaRPr>
          </a:p>
        </p:txBody>
      </p:sp>
    </p:spTree>
    <p:extLst>
      <p:ext uri="{BB962C8B-B14F-4D97-AF65-F5344CB8AC3E}">
        <p14:creationId xmlns:p14="http://schemas.microsoft.com/office/powerpoint/2010/main" val="4127777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0B19D6-7AAA-8F3F-ECA9-3A6884225582}"/>
              </a:ext>
            </a:extLst>
          </p:cNvPr>
          <p:cNvSpPr>
            <a:spLocks noGrp="1"/>
          </p:cNvSpPr>
          <p:nvPr>
            <p:ph type="title"/>
          </p:nvPr>
        </p:nvSpPr>
        <p:spPr/>
        <p:txBody>
          <a:bodyPr>
            <a:normAutofit/>
          </a:bodyPr>
          <a:lstStyle/>
          <a:p>
            <a:pPr algn="ctr"/>
            <a:r>
              <a:rPr lang="cs-CZ" sz="2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Cyber-enabled</a:t>
            </a:r>
            <a:r>
              <a:rPr lang="cs-CZ" sz="2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umožněná) </a:t>
            </a:r>
            <a:r>
              <a:rPr lang="cs-CZ" sz="2800"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kriminalita</a:t>
            </a:r>
            <a:endParaRPr lang="cs-CZ" sz="2800" dirty="0">
              <a:solidFill>
                <a:srgbClr val="C00000"/>
              </a:solidFill>
            </a:endParaRPr>
          </a:p>
        </p:txBody>
      </p:sp>
      <p:sp>
        <p:nvSpPr>
          <p:cNvPr id="4" name="TextovéPole 3">
            <a:extLst>
              <a:ext uri="{FF2B5EF4-FFF2-40B4-BE49-F238E27FC236}">
                <a16:creationId xmlns:a16="http://schemas.microsoft.com/office/drawing/2014/main" id="{5A8E8B72-238C-3B47-20A5-F490B5712317}"/>
              </a:ext>
            </a:extLst>
          </p:cNvPr>
          <p:cNvSpPr txBox="1"/>
          <p:nvPr/>
        </p:nvSpPr>
        <p:spPr>
          <a:xfrm>
            <a:off x="450782" y="1690688"/>
            <a:ext cx="11040177" cy="4524315"/>
          </a:xfrm>
          <a:prstGeom prst="rect">
            <a:avLst/>
          </a:prstGeom>
          <a:noFill/>
        </p:spPr>
        <p:txBody>
          <a:bodyPr wrap="square">
            <a:spAutoFit/>
          </a:bodyPr>
          <a:lstStyle/>
          <a:p>
            <a:pPr algn="l"/>
            <a:r>
              <a:rPr lang="cs-CZ" dirty="0">
                <a:solidFill>
                  <a:srgbClr val="444444"/>
                </a:solidFill>
                <a:latin typeface="Arial Black" panose="020B0A04020102020204" pitchFamily="34" charset="0"/>
              </a:rPr>
              <a:t>J</a:t>
            </a:r>
            <a:r>
              <a:rPr lang="cs-CZ" b="0" i="0" dirty="0">
                <a:solidFill>
                  <a:srgbClr val="444444"/>
                </a:solidFill>
                <a:effectLst/>
                <a:latin typeface="Arial Black" panose="020B0A04020102020204" pitchFamily="34" charset="0"/>
              </a:rPr>
              <a:t>edná se o zločiny, které nezávisí na počítačích nebo sítích, ale byly transformovány co do rozsahu nebo formy použitím internetu a komunikačních technologií. Spadají do následujících kategorií:</a:t>
            </a:r>
          </a:p>
          <a:p>
            <a:pPr algn="l"/>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 Ekonomická </a:t>
            </a:r>
            <a:r>
              <a:rPr lang="cs-CZ" b="0" i="0" dirty="0" err="1">
                <a:solidFill>
                  <a:srgbClr val="444444"/>
                </a:solidFill>
                <a:effectLst/>
                <a:latin typeface="Arial Black" panose="020B0A04020102020204" pitchFamily="34" charset="0"/>
              </a:rPr>
              <a:t>kyberkriminalita</a:t>
            </a:r>
            <a:r>
              <a:rPr lang="cs-CZ" b="0" i="0" dirty="0">
                <a:solidFill>
                  <a:srgbClr val="444444"/>
                </a:solidFill>
                <a:effectLst/>
                <a:latin typeface="Arial Black" panose="020B0A04020102020204" pitchFamily="34" charset="0"/>
              </a:rPr>
              <a:t>, včetně:</a:t>
            </a: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Podvod</a:t>
            </a:r>
            <a:endParaRPr lang="cs-CZ" dirty="0">
              <a:solidFill>
                <a:srgbClr val="444444"/>
              </a:solidFill>
              <a:latin typeface="Arial Black" panose="020B0A04020102020204" pitchFamily="34" charset="0"/>
            </a:endParaRP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Trestná činnost v oblasti duševního vlastnictví - pirátství, padělání atd.</a:t>
            </a:r>
          </a:p>
          <a:p>
            <a:pPr marL="742950" lvl="1" indent="-285750" algn="l">
              <a:buFont typeface="Wingdings" panose="05000000000000000000" pitchFamily="2" charset="2"/>
              <a:buChar char="Ø"/>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Online tržiště s nelegálním zbožím</a:t>
            </a:r>
          </a:p>
          <a:p>
            <a:pPr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 Škodlivá a urážlivá komunikace, včetně:</a:t>
            </a:r>
            <a:endParaRPr lang="cs-CZ" dirty="0">
              <a:solidFill>
                <a:srgbClr val="444444"/>
              </a:solidFill>
              <a:latin typeface="Arial Black" panose="020B0A04020102020204" pitchFamily="34" charset="0"/>
            </a:endParaRP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Komunikace zasílané prostřednictvím sociálních médií nebo jiných elektronických prostředků</a:t>
            </a: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Kyberšikana/</a:t>
            </a:r>
            <a:r>
              <a:rPr lang="cs-CZ" b="0" i="0" dirty="0" err="1">
                <a:solidFill>
                  <a:srgbClr val="444444"/>
                </a:solidFill>
                <a:effectLst/>
                <a:latin typeface="Arial Black" panose="020B0A04020102020204" pitchFamily="34" charset="0"/>
              </a:rPr>
              <a:t>trolling</a:t>
            </a:r>
            <a:endParaRPr lang="cs-CZ" b="0" i="0" dirty="0">
              <a:solidFill>
                <a:srgbClr val="444444"/>
              </a:solidFill>
              <a:effectLst/>
              <a:latin typeface="Arial Black" panose="020B0A04020102020204" pitchFamily="34" charset="0"/>
            </a:endParaRP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Virtuální </a:t>
            </a:r>
            <a:r>
              <a:rPr lang="cs-CZ" b="0" i="0" dirty="0" err="1">
                <a:solidFill>
                  <a:srgbClr val="444444"/>
                </a:solidFill>
                <a:effectLst/>
                <a:latin typeface="Arial Black" panose="020B0A04020102020204" pitchFamily="34" charset="0"/>
              </a:rPr>
              <a:t>mobbing</a:t>
            </a:r>
            <a:endParaRPr lang="cs-CZ" b="0" i="0" dirty="0">
              <a:solidFill>
                <a:srgbClr val="444444"/>
              </a:solidFill>
              <a:effectLst/>
              <a:latin typeface="Arial Black" panose="020B0A04020102020204" pitchFamily="34" charset="0"/>
            </a:endParaRPr>
          </a:p>
          <a:p>
            <a:pPr algn="l"/>
            <a:endParaRPr lang="cs-CZ" b="0" i="0" dirty="0">
              <a:solidFill>
                <a:srgbClr val="444444"/>
              </a:solidFill>
              <a:effectLst/>
              <a:latin typeface="Arial Black" panose="020B0A04020102020204" pitchFamily="34" charset="0"/>
            </a:endParaRPr>
          </a:p>
        </p:txBody>
      </p:sp>
    </p:spTree>
    <p:extLst>
      <p:ext uri="{BB962C8B-B14F-4D97-AF65-F5344CB8AC3E}">
        <p14:creationId xmlns:p14="http://schemas.microsoft.com/office/powerpoint/2010/main" val="1899423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9A2C98-6027-044D-C0A4-D4620C644D45}"/>
              </a:ext>
            </a:extLst>
          </p:cNvPr>
          <p:cNvSpPr>
            <a:spLocks noGrp="1"/>
          </p:cNvSpPr>
          <p:nvPr>
            <p:ph type="title"/>
          </p:nvPr>
        </p:nvSpPr>
        <p:spPr/>
        <p:txBody>
          <a:bodyPr>
            <a:normAutofit/>
          </a:bodyPr>
          <a:lstStyle/>
          <a:p>
            <a:pPr algn="ctr"/>
            <a:r>
              <a:rPr lang="cs-CZ" sz="2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Cyber-enabled</a:t>
            </a:r>
            <a:r>
              <a:rPr lang="cs-CZ" sz="2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umožněná) </a:t>
            </a:r>
            <a:r>
              <a:rPr lang="cs-CZ" sz="2800"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kriminalita</a:t>
            </a:r>
            <a:endParaRPr lang="cs-CZ" sz="2800" dirty="0"/>
          </a:p>
        </p:txBody>
      </p:sp>
      <p:sp>
        <p:nvSpPr>
          <p:cNvPr id="4" name="TextovéPole 3">
            <a:extLst>
              <a:ext uri="{FF2B5EF4-FFF2-40B4-BE49-F238E27FC236}">
                <a16:creationId xmlns:a16="http://schemas.microsoft.com/office/drawing/2014/main" id="{D16344BB-94D9-7D32-F70A-830410600150}"/>
              </a:ext>
            </a:extLst>
          </p:cNvPr>
          <p:cNvSpPr txBox="1"/>
          <p:nvPr/>
        </p:nvSpPr>
        <p:spPr>
          <a:xfrm>
            <a:off x="519764" y="2030930"/>
            <a:ext cx="11425188" cy="3416320"/>
          </a:xfrm>
          <a:prstGeom prst="rect">
            <a:avLst/>
          </a:prstGeom>
          <a:noFill/>
        </p:spPr>
        <p:txBody>
          <a:bodyPr wrap="square">
            <a:spAutoFit/>
          </a:bodyPr>
          <a:lstStyle/>
          <a:p>
            <a:pPr algn="l">
              <a:buFont typeface="Arial" panose="020B0604020202020204" pitchFamily="34" charset="0"/>
              <a:buChar char="•"/>
            </a:pPr>
            <a:r>
              <a:rPr lang="cs-CZ" b="0" i="0" dirty="0">
                <a:solidFill>
                  <a:srgbClr val="444444"/>
                </a:solidFill>
                <a:effectLst/>
                <a:latin typeface="Arial Black" panose="020B0A04020102020204" pitchFamily="34" charset="0"/>
              </a:rPr>
              <a:t>Trestné činy, které se konkrétně zaměřují na jednotlivce, včetně kybernetického násilí na ženách a dívkách („VAWG“):</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Zveřejňování soukromých sexuálních obrázků bez souhlasu</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Kybernetické pronásledování a obtěžování</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Nátlak a kontrola</a:t>
            </a:r>
          </a:p>
          <a:p>
            <a:pPr marL="742950" lvl="1" indent="-285750"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Dětské sexuální delikty a </a:t>
            </a:r>
            <a:r>
              <a:rPr lang="cs-CZ" dirty="0">
                <a:solidFill>
                  <a:srgbClr val="444444"/>
                </a:solidFill>
                <a:latin typeface="Arial Black" panose="020B0A04020102020204" pitchFamily="34" charset="0"/>
              </a:rPr>
              <a:t>erotické</a:t>
            </a:r>
            <a:r>
              <a:rPr lang="cs-CZ" b="0" i="0" dirty="0">
                <a:solidFill>
                  <a:srgbClr val="444444"/>
                </a:solidFill>
                <a:effectLst/>
                <a:latin typeface="Arial Black" panose="020B0A04020102020204" pitchFamily="34" charset="0"/>
              </a:rPr>
              <a:t> obrázky dětí, včetně:</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Sexuální zneužívání dětí</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Online péče</a:t>
            </a:r>
          </a:p>
          <a:p>
            <a:pPr marL="742950" lvl="1"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Zakázané a </a:t>
            </a:r>
            <a:r>
              <a:rPr lang="cs-CZ" dirty="0">
                <a:solidFill>
                  <a:srgbClr val="444444"/>
                </a:solidFill>
                <a:latin typeface="Arial Black" panose="020B0A04020102020204" pitchFamily="34" charset="0"/>
              </a:rPr>
              <a:t>erotické</a:t>
            </a:r>
            <a:r>
              <a:rPr lang="cs-CZ" b="0" i="0" dirty="0">
                <a:solidFill>
                  <a:srgbClr val="444444"/>
                </a:solidFill>
                <a:effectLst/>
                <a:latin typeface="Arial Black" panose="020B0A04020102020204" pitchFamily="34" charset="0"/>
              </a:rPr>
              <a:t> obrázky dětí</a:t>
            </a:r>
          </a:p>
          <a:p>
            <a:pPr lvl="1" algn="l"/>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Extrémní pornografie, obscénní publikace a zakázané obrázky</a:t>
            </a:r>
          </a:p>
        </p:txBody>
      </p:sp>
    </p:spTree>
    <p:extLst>
      <p:ext uri="{BB962C8B-B14F-4D97-AF65-F5344CB8AC3E}">
        <p14:creationId xmlns:p14="http://schemas.microsoft.com/office/powerpoint/2010/main" val="3636428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1AF363-96F1-7A68-06D6-0BED3B9C0077}"/>
              </a:ext>
            </a:extLst>
          </p:cNvPr>
          <p:cNvSpPr>
            <a:spLocks noGrp="1"/>
          </p:cNvSpPr>
          <p:nvPr>
            <p:ph type="title"/>
          </p:nvPr>
        </p:nvSpPr>
        <p:spPr>
          <a:xfrm>
            <a:off x="838200" y="365126"/>
            <a:ext cx="10515600" cy="226786"/>
          </a:xfrm>
        </p:spPr>
        <p:txBody>
          <a:bodyPr>
            <a:normAutofit fontScale="90000"/>
          </a:bodyPr>
          <a:lstStyle/>
          <a:p>
            <a:r>
              <a:rPr lang="cs-CZ" sz="2800"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p>
        </p:txBody>
      </p:sp>
      <p:sp>
        <p:nvSpPr>
          <p:cNvPr id="3" name="Zástupný obsah 2">
            <a:extLst>
              <a:ext uri="{FF2B5EF4-FFF2-40B4-BE49-F238E27FC236}">
                <a16:creationId xmlns:a16="http://schemas.microsoft.com/office/drawing/2014/main" id="{0CC55C6D-6573-C059-024E-7537B5189071}"/>
              </a:ext>
            </a:extLst>
          </p:cNvPr>
          <p:cNvSpPr>
            <a:spLocks noGrp="1"/>
          </p:cNvSpPr>
          <p:nvPr>
            <p:ph idx="1"/>
          </p:nvPr>
        </p:nvSpPr>
        <p:spPr>
          <a:xfrm>
            <a:off x="838200" y="689882"/>
            <a:ext cx="10515600" cy="6017079"/>
          </a:xfrm>
        </p:spPr>
        <p:txBody>
          <a:bodyPr>
            <a:normAutofit fontScale="92500" lnSpcReduction="10000"/>
          </a:bodyPr>
          <a:lstStyle/>
          <a:p>
            <a:pPr marL="0" indent="0" algn="just">
              <a:lnSpc>
                <a:spcPct val="110000"/>
              </a:lnSpc>
              <a:buNone/>
            </a:pPr>
            <a:r>
              <a:rPr lang="cs-CZ" sz="1900" dirty="0">
                <a:solidFill>
                  <a:srgbClr val="C00000"/>
                </a:solidFill>
                <a:latin typeface="Arial Black" panose="020B0A04020102020204" pitchFamily="34" charset="0"/>
              </a:rPr>
              <a:t>Kybernetická kriminalita jako služba – </a:t>
            </a:r>
            <a:r>
              <a:rPr lang="cs-CZ" sz="1900" dirty="0" err="1">
                <a:solidFill>
                  <a:srgbClr val="C00000"/>
                </a:solidFill>
                <a:latin typeface="Arial Black" panose="020B0A04020102020204" pitchFamily="34" charset="0"/>
              </a:rPr>
              <a:t>Cybercrime</a:t>
            </a:r>
            <a:r>
              <a:rPr lang="cs-CZ" sz="1900" dirty="0">
                <a:solidFill>
                  <a:srgbClr val="C00000"/>
                </a:solidFill>
                <a:latin typeface="Arial Black" panose="020B0A04020102020204" pitchFamily="34" charset="0"/>
              </a:rPr>
              <a:t>-as-a-</a:t>
            </a:r>
            <a:r>
              <a:rPr lang="cs-CZ" sz="1900" dirty="0" err="1">
                <a:solidFill>
                  <a:srgbClr val="C00000"/>
                </a:solidFill>
                <a:latin typeface="Arial Black" panose="020B0A04020102020204" pitchFamily="34" charset="0"/>
              </a:rPr>
              <a:t>service</a:t>
            </a:r>
            <a:r>
              <a:rPr lang="cs-CZ" sz="1900" dirty="0">
                <a:latin typeface="Arial Black" panose="020B0A04020102020204" pitchFamily="34" charset="0"/>
              </a:rPr>
              <a:t> je obchodní model, který umožňuje prakticky komukoliv s dostatečnými finančními prostředky využívání nástrojů i služeb k provádění k</a:t>
            </a:r>
            <a:r>
              <a:rPr lang="cs-CZ" sz="1900" b="0" i="0" dirty="0">
                <a:solidFill>
                  <a:srgbClr val="333333"/>
                </a:solidFill>
                <a:effectLst/>
                <a:latin typeface="Arial Black" panose="020B0A04020102020204" pitchFamily="34" charset="0"/>
              </a:rPr>
              <a:t>ybernetických útoků. Škodlivá kybernetická činnost se tak stává stále dostupnější, a to i pro relativně nezkušené útočníky. Vzhledem k narůstající popularitě tohoto modelu, která s sebou přináší velké zisky, roste také konkurence, což zpětně vede k širší nabídce produktů, ale i ke snižování ceny. To pak následně činí poskytované služby a nástroje dostupnější širšímu okruhu potenciálních zájemců.</a:t>
            </a:r>
            <a:endParaRPr lang="cs-CZ" sz="1900" dirty="0">
              <a:latin typeface="Arial Black" panose="020B0A04020102020204" pitchFamily="34" charset="0"/>
            </a:endParaRPr>
          </a:p>
          <a:p>
            <a:pPr marL="0" indent="0" algn="just">
              <a:lnSpc>
                <a:spcPct val="110000"/>
              </a:lnSpc>
              <a:buNone/>
            </a:pPr>
            <a:endParaRPr lang="cs-CZ" sz="1900" dirty="0">
              <a:latin typeface="Arial Black" panose="020B0A04020102020204" pitchFamily="34" charset="0"/>
            </a:endParaRPr>
          </a:p>
          <a:p>
            <a:pPr>
              <a:lnSpc>
                <a:spcPct val="110000"/>
              </a:lnSpc>
            </a:pPr>
            <a:r>
              <a:rPr lang="cs-CZ" sz="1900" dirty="0" err="1">
                <a:solidFill>
                  <a:srgbClr val="C00000"/>
                </a:solidFill>
                <a:latin typeface="Arial Black" panose="020B0A04020102020204" pitchFamily="34" charset="0"/>
              </a:rPr>
              <a:t>DDos</a:t>
            </a:r>
            <a:r>
              <a:rPr lang="cs-CZ" sz="1900" dirty="0">
                <a:solidFill>
                  <a:srgbClr val="C00000"/>
                </a:solidFill>
                <a:latin typeface="Arial Black" panose="020B0A04020102020204" pitchFamily="34" charset="0"/>
              </a:rPr>
              <a:t>-as-a-servis </a:t>
            </a:r>
            <a:r>
              <a:rPr lang="cs-CZ" sz="1900" dirty="0">
                <a:latin typeface="Arial Black" panose="020B0A04020102020204" pitchFamily="34" charset="0"/>
              </a:rPr>
              <a:t>– nabízí přístup k infikovaným zařízením připojených k internetu tzv. (</a:t>
            </a:r>
            <a:r>
              <a:rPr lang="cs-CZ" sz="1900" dirty="0" err="1">
                <a:latin typeface="Arial Black" panose="020B0A04020102020204" pitchFamily="34" charset="0"/>
              </a:rPr>
              <a:t>botnet</a:t>
            </a:r>
            <a:r>
              <a:rPr lang="cs-CZ" sz="1900" dirty="0">
                <a:latin typeface="Arial Black" panose="020B0A04020102020204" pitchFamily="34" charset="0"/>
              </a:rPr>
              <a:t>), za účelem provádění </a:t>
            </a:r>
            <a:r>
              <a:rPr lang="cs-CZ" sz="1900" dirty="0" err="1">
                <a:latin typeface="Arial Black" panose="020B0A04020102020204" pitchFamily="34" charset="0"/>
              </a:rPr>
              <a:t>DDos</a:t>
            </a:r>
            <a:r>
              <a:rPr lang="cs-CZ" sz="1900" dirty="0">
                <a:latin typeface="Arial Black" panose="020B0A04020102020204" pitchFamily="34" charset="0"/>
              </a:rPr>
              <a:t> útoků </a:t>
            </a:r>
          </a:p>
          <a:p>
            <a:pPr>
              <a:lnSpc>
                <a:spcPct val="110000"/>
              </a:lnSpc>
            </a:pPr>
            <a:r>
              <a:rPr lang="cs-CZ" sz="1900" dirty="0" err="1">
                <a:solidFill>
                  <a:srgbClr val="C00000"/>
                </a:solidFill>
                <a:latin typeface="Arial Black" panose="020B0A04020102020204" pitchFamily="34" charset="0"/>
              </a:rPr>
              <a:t>Acces</a:t>
            </a:r>
            <a:r>
              <a:rPr lang="cs-CZ" sz="1900" dirty="0">
                <a:solidFill>
                  <a:srgbClr val="C00000"/>
                </a:solidFill>
                <a:latin typeface="Arial Black" panose="020B0A04020102020204" pitchFamily="34" charset="0"/>
              </a:rPr>
              <a:t>-as-a-</a:t>
            </a:r>
            <a:r>
              <a:rPr lang="cs-CZ" sz="1900" dirty="0" err="1">
                <a:solidFill>
                  <a:srgbClr val="C00000"/>
                </a:solidFill>
                <a:latin typeface="Arial Black" panose="020B0A04020102020204" pitchFamily="34" charset="0"/>
              </a:rPr>
              <a:t>service</a:t>
            </a:r>
            <a:r>
              <a:rPr lang="cs-CZ" sz="1900" dirty="0">
                <a:latin typeface="Arial Black" panose="020B0A04020102020204" pitchFamily="34" charset="0"/>
              </a:rPr>
              <a:t> – nabízí přístupy ke kompromitovaným účtům či systémům</a:t>
            </a:r>
          </a:p>
          <a:p>
            <a:pPr>
              <a:lnSpc>
                <a:spcPct val="110000"/>
              </a:lnSpc>
            </a:pPr>
            <a:r>
              <a:rPr lang="cs-CZ" sz="1900" dirty="0" err="1">
                <a:solidFill>
                  <a:srgbClr val="C00000"/>
                </a:solidFill>
                <a:latin typeface="Arial Black" panose="020B0A04020102020204" pitchFamily="34" charset="0"/>
              </a:rPr>
              <a:t>Malwere</a:t>
            </a:r>
            <a:r>
              <a:rPr lang="cs-CZ" sz="1900" dirty="0">
                <a:solidFill>
                  <a:srgbClr val="C00000"/>
                </a:solidFill>
                <a:latin typeface="Arial Black" panose="020B0A04020102020204" pitchFamily="34" charset="0"/>
              </a:rPr>
              <a:t>-as-a-servise</a:t>
            </a:r>
            <a:r>
              <a:rPr lang="cs-CZ" sz="1900" dirty="0">
                <a:latin typeface="Arial Black" panose="020B0A04020102020204" pitchFamily="34" charset="0"/>
              </a:rPr>
              <a:t> – nabízí </a:t>
            </a:r>
            <a:r>
              <a:rPr lang="cs-CZ" sz="1900" dirty="0" err="1">
                <a:latin typeface="Arial Black" panose="020B0A04020102020204" pitchFamily="34" charset="0"/>
              </a:rPr>
              <a:t>malwere</a:t>
            </a:r>
            <a:r>
              <a:rPr lang="cs-CZ" sz="1900" dirty="0">
                <a:latin typeface="Arial Black" panose="020B0A04020102020204" pitchFamily="34" charset="0"/>
              </a:rPr>
              <a:t> k následnému využití v rámci kybernetických útoků</a:t>
            </a:r>
          </a:p>
          <a:p>
            <a:pPr>
              <a:lnSpc>
                <a:spcPct val="110000"/>
              </a:lnSpc>
            </a:pPr>
            <a:r>
              <a:rPr lang="cs-CZ" sz="1900" dirty="0" err="1">
                <a:solidFill>
                  <a:srgbClr val="C00000"/>
                </a:solidFill>
                <a:latin typeface="Arial Black" panose="020B0A04020102020204" pitchFamily="34" charset="0"/>
              </a:rPr>
              <a:t>Phishing</a:t>
            </a:r>
            <a:r>
              <a:rPr lang="cs-CZ" sz="1900" dirty="0">
                <a:solidFill>
                  <a:srgbClr val="C00000"/>
                </a:solidFill>
                <a:latin typeface="Arial Black" panose="020B0A04020102020204" pitchFamily="34" charset="0"/>
              </a:rPr>
              <a:t>-as-a-</a:t>
            </a:r>
            <a:r>
              <a:rPr lang="cs-CZ" sz="1900" dirty="0" err="1">
                <a:solidFill>
                  <a:srgbClr val="C00000"/>
                </a:solidFill>
                <a:latin typeface="Arial Black" panose="020B0A04020102020204" pitchFamily="34" charset="0"/>
              </a:rPr>
              <a:t>service</a:t>
            </a:r>
            <a:r>
              <a:rPr lang="cs-CZ" sz="1900" dirty="0">
                <a:latin typeface="Arial Black" panose="020B0A04020102020204" pitchFamily="34" charset="0"/>
              </a:rPr>
              <a:t> – nabízí kompletní </a:t>
            </a:r>
            <a:r>
              <a:rPr lang="cs-CZ" sz="1900" dirty="0" err="1">
                <a:latin typeface="Arial Black" panose="020B0A04020102020204" pitchFamily="34" charset="0"/>
              </a:rPr>
              <a:t>phishingové</a:t>
            </a:r>
            <a:r>
              <a:rPr lang="cs-CZ" sz="1900" dirty="0">
                <a:latin typeface="Arial Black" panose="020B0A04020102020204" pitchFamily="34" charset="0"/>
              </a:rPr>
              <a:t> služby od detailních návodů až po předpřipravené e-maily či legitimně vypadající škodlivé stránky</a:t>
            </a:r>
          </a:p>
          <a:p>
            <a:pPr>
              <a:lnSpc>
                <a:spcPct val="110000"/>
              </a:lnSpc>
            </a:pPr>
            <a:r>
              <a:rPr lang="cs-CZ" sz="1900" dirty="0" err="1">
                <a:solidFill>
                  <a:srgbClr val="C00000"/>
                </a:solidFill>
                <a:latin typeface="Arial Black" panose="020B0A04020102020204" pitchFamily="34" charset="0"/>
              </a:rPr>
              <a:t>Vishing</a:t>
            </a:r>
            <a:r>
              <a:rPr lang="cs-CZ" sz="1900" dirty="0">
                <a:solidFill>
                  <a:srgbClr val="C00000"/>
                </a:solidFill>
                <a:latin typeface="Arial Black" panose="020B0A04020102020204" pitchFamily="34" charset="0"/>
              </a:rPr>
              <a:t>-as-a servise</a:t>
            </a:r>
            <a:r>
              <a:rPr lang="cs-CZ" sz="1900" dirty="0">
                <a:latin typeface="Arial Black" panose="020B0A04020102020204" pitchFamily="34" charset="0"/>
              </a:rPr>
              <a:t> – nabízí pronájem hlasových systémů určených pro provádění </a:t>
            </a:r>
            <a:r>
              <a:rPr lang="cs-CZ" sz="1900" dirty="0" err="1">
                <a:latin typeface="Arial Black" panose="020B0A04020102020204" pitchFamily="34" charset="0"/>
              </a:rPr>
              <a:t>vishingu</a:t>
            </a:r>
            <a:endParaRPr lang="cs-CZ" sz="1900" dirty="0">
              <a:latin typeface="Arial Black" panose="020B0A04020102020204" pitchFamily="34" charset="0"/>
            </a:endParaRPr>
          </a:p>
          <a:p>
            <a:pPr marL="0" indent="0">
              <a:buNone/>
            </a:pPr>
            <a:endParaRPr lang="cs-CZ" sz="1800" dirty="0">
              <a:latin typeface="Arial Black" panose="020B0A04020102020204" pitchFamily="34" charset="0"/>
            </a:endParaRPr>
          </a:p>
        </p:txBody>
      </p:sp>
    </p:spTree>
    <p:extLst>
      <p:ext uri="{BB962C8B-B14F-4D97-AF65-F5344CB8AC3E}">
        <p14:creationId xmlns:p14="http://schemas.microsoft.com/office/powerpoint/2010/main" val="4275857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02B01C-5439-AE25-17B1-24ADB786E0F6}"/>
              </a:ext>
            </a:extLst>
          </p:cNvPr>
          <p:cNvSpPr>
            <a:spLocks noGrp="1"/>
          </p:cNvSpPr>
          <p:nvPr>
            <p:ph type="title"/>
          </p:nvPr>
        </p:nvSpPr>
        <p:spPr/>
        <p:txBody>
          <a:bodyPr/>
          <a:lstStyle/>
          <a:p>
            <a:r>
              <a:rPr lang="cs-CZ" sz="4400"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p>
        </p:txBody>
      </p:sp>
      <p:sp>
        <p:nvSpPr>
          <p:cNvPr id="3" name="Zástupný obsah 2">
            <a:extLst>
              <a:ext uri="{FF2B5EF4-FFF2-40B4-BE49-F238E27FC236}">
                <a16:creationId xmlns:a16="http://schemas.microsoft.com/office/drawing/2014/main" id="{886CC370-35DE-0951-3BD8-7A33D4FC02D4}"/>
              </a:ext>
            </a:extLst>
          </p:cNvPr>
          <p:cNvSpPr>
            <a:spLocks noGrp="1"/>
          </p:cNvSpPr>
          <p:nvPr>
            <p:ph idx="1"/>
          </p:nvPr>
        </p:nvSpPr>
        <p:spPr/>
        <p:txBody>
          <a:bodyPr>
            <a:normAutofit/>
          </a:bodyPr>
          <a:lstStyle/>
          <a:p>
            <a:pPr marL="0" indent="0" algn="just">
              <a:lnSpc>
                <a:spcPct val="100000"/>
              </a:lnSpc>
              <a:buNone/>
            </a:pPr>
            <a:r>
              <a:rPr lang="cs-CZ" sz="1800" b="0" i="0" dirty="0">
                <a:solidFill>
                  <a:srgbClr val="000000"/>
                </a:solidFill>
                <a:effectLst/>
                <a:latin typeface="Arial Black" panose="020B0A04020102020204" pitchFamily="34" charset="0"/>
              </a:rPr>
              <a:t>S rozvojem odvětví „as-a-</a:t>
            </a:r>
            <a:r>
              <a:rPr lang="cs-CZ" sz="1800" b="0" i="0" dirty="0" err="1">
                <a:solidFill>
                  <a:srgbClr val="000000"/>
                </a:solidFill>
                <a:effectLst/>
                <a:latin typeface="Arial Black" panose="020B0A04020102020204" pitchFamily="34" charset="0"/>
              </a:rPr>
              <a:t>service</a:t>
            </a:r>
            <a:r>
              <a:rPr lang="cs-CZ" sz="1800" b="0" i="0" dirty="0">
                <a:solidFill>
                  <a:srgbClr val="000000"/>
                </a:solidFill>
                <a:effectLst/>
                <a:latin typeface="Arial Black" panose="020B0A04020102020204" pitchFamily="34" charset="0"/>
              </a:rPr>
              <a:t>“ se stále více </a:t>
            </a:r>
            <a:r>
              <a:rPr lang="cs-CZ" sz="1800" b="0" i="0" dirty="0" err="1">
                <a:solidFill>
                  <a:srgbClr val="000000"/>
                </a:solidFill>
                <a:effectLst/>
                <a:latin typeface="Arial Black" panose="020B0A04020102020204" pitchFamily="34" charset="0"/>
              </a:rPr>
              <a:t>komoditizují</a:t>
            </a:r>
            <a:r>
              <a:rPr lang="cs-CZ" sz="1800" b="0" i="0" dirty="0">
                <a:solidFill>
                  <a:srgbClr val="000000"/>
                </a:solidFill>
                <a:effectLst/>
                <a:latin typeface="Arial Black" panose="020B0A04020102020204" pitchFamily="34" charset="0"/>
              </a:rPr>
              <a:t> i hackerská tržiště, která fungují jako běžné podniky. Prodejci nástrojů na páchání </a:t>
            </a:r>
            <a:r>
              <a:rPr lang="cs-CZ" sz="1800" b="0" i="0" dirty="0" err="1">
                <a:solidFill>
                  <a:srgbClr val="000000"/>
                </a:solidFill>
                <a:effectLst/>
                <a:latin typeface="Arial Black" panose="020B0A04020102020204" pitchFamily="34" charset="0"/>
              </a:rPr>
              <a:t>kyberzločinů</a:t>
            </a:r>
            <a:r>
              <a:rPr lang="cs-CZ" sz="1800" b="0" i="0" dirty="0">
                <a:solidFill>
                  <a:srgbClr val="000000"/>
                </a:solidFill>
                <a:effectLst/>
                <a:latin typeface="Arial Black" panose="020B0A04020102020204" pitchFamily="34" charset="0"/>
              </a:rPr>
              <a:t> inzerují nejen své služby, ale také vystavují nabídky práce, aby získali útočníky s odlišnými dovednostmi. Některá tržiště nyní mají speciální stránky s poptávkami pomoci a nábory zaměstnanců, kde také zájemci o práci zde inzerují své dovednosti a kvalifikace.</a:t>
            </a:r>
          </a:p>
          <a:p>
            <a:pPr marL="0" indent="0" algn="just">
              <a:lnSpc>
                <a:spcPct val="100000"/>
              </a:lnSpc>
              <a:buNone/>
            </a:pPr>
            <a:endParaRPr lang="cs-CZ" sz="1800" dirty="0">
              <a:solidFill>
                <a:srgbClr val="000000"/>
              </a:solidFill>
              <a:latin typeface="Arial Black" panose="020B0A04020102020204" pitchFamily="34" charset="0"/>
            </a:endParaRPr>
          </a:p>
          <a:p>
            <a:pPr marL="0" indent="0" algn="just">
              <a:lnSpc>
                <a:spcPct val="100000"/>
              </a:lnSpc>
              <a:buNone/>
            </a:pPr>
            <a:r>
              <a:rPr lang="cs-CZ" sz="1800" b="0" i="0" dirty="0">
                <a:solidFill>
                  <a:srgbClr val="000000"/>
                </a:solidFill>
                <a:effectLst/>
                <a:latin typeface="Arial Black" panose="020B0A04020102020204" pitchFamily="34" charset="0"/>
              </a:rPr>
              <a:t>Rozvíjející se ekonomika podsvětí nejenže podnítila růst </a:t>
            </a:r>
            <a:r>
              <a:rPr lang="cs-CZ" sz="1800" b="0" i="0" dirty="0" err="1">
                <a:solidFill>
                  <a:srgbClr val="000000"/>
                </a:solidFill>
                <a:effectLst/>
                <a:latin typeface="Arial Black" panose="020B0A04020102020204" pitchFamily="34" charset="0"/>
              </a:rPr>
              <a:t>ransomwaru</a:t>
            </a:r>
            <a:r>
              <a:rPr lang="cs-CZ" sz="1800" b="0" i="0" dirty="0">
                <a:solidFill>
                  <a:srgbClr val="000000"/>
                </a:solidFill>
                <a:effectLst/>
                <a:latin typeface="Arial Black" panose="020B0A04020102020204" pitchFamily="34" charset="0"/>
              </a:rPr>
              <a:t> a odvětví „as-a-</a:t>
            </a:r>
            <a:r>
              <a:rPr lang="cs-CZ" sz="1800" b="0" i="0" dirty="0" err="1">
                <a:solidFill>
                  <a:srgbClr val="000000"/>
                </a:solidFill>
                <a:effectLst/>
                <a:latin typeface="Arial Black" panose="020B0A04020102020204" pitchFamily="34" charset="0"/>
              </a:rPr>
              <a:t>service</a:t>
            </a:r>
            <a:r>
              <a:rPr lang="cs-CZ" sz="1800" b="0" i="0" dirty="0">
                <a:solidFill>
                  <a:srgbClr val="000000"/>
                </a:solidFill>
                <a:effectLst/>
                <a:latin typeface="Arial Black" panose="020B0A04020102020204" pitchFamily="34" charset="0"/>
              </a:rPr>
              <a:t>“, ale také zvýšila poptávku po krádežích přihlašovacích údajů. S rozšířením webových služeb lze různé typy přihlašovacích údajů a dat, zejména cookies, využít mnoha způsoby k získání lepší pozice při útocích na sítě, a to i při obcházení </a:t>
            </a:r>
            <a:r>
              <a:rPr lang="cs-CZ" sz="1800" b="0" i="0" dirty="0" err="1">
                <a:solidFill>
                  <a:srgbClr val="000000"/>
                </a:solidFill>
                <a:effectLst/>
                <a:latin typeface="Arial Black" panose="020B0A04020102020204" pitchFamily="34" charset="0"/>
              </a:rPr>
              <a:t>vícefaktorového</a:t>
            </a:r>
            <a:r>
              <a:rPr lang="cs-CZ" sz="1800" b="0" i="0" dirty="0">
                <a:solidFill>
                  <a:srgbClr val="000000"/>
                </a:solidFill>
                <a:effectLst/>
                <a:latin typeface="Arial Black" panose="020B0A04020102020204" pitchFamily="34" charset="0"/>
              </a:rPr>
              <a:t> ověřování. Krádeže přístupových údajů také zůstávají jedním z nejjednodušších způsobů, jak začínající zločinci mohou získat přístup na hackerská tržiště a začít svou „kariéru“.</a:t>
            </a:r>
            <a:endParaRPr lang="cs-CZ" sz="1800" dirty="0">
              <a:latin typeface="Arial Black" panose="020B0A04020102020204" pitchFamily="34" charset="0"/>
            </a:endParaRPr>
          </a:p>
        </p:txBody>
      </p:sp>
    </p:spTree>
    <p:extLst>
      <p:ext uri="{BB962C8B-B14F-4D97-AF65-F5344CB8AC3E}">
        <p14:creationId xmlns:p14="http://schemas.microsoft.com/office/powerpoint/2010/main" val="2779893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BCAEC7-C132-62EB-FFFB-C7AA67161B50}"/>
              </a:ext>
            </a:extLst>
          </p:cNvPr>
          <p:cNvSpPr>
            <a:spLocks noGrp="1"/>
          </p:cNvSpPr>
          <p:nvPr>
            <p:ph type="title"/>
          </p:nvPr>
        </p:nvSpPr>
        <p:spPr>
          <a:xfrm>
            <a:off x="838200" y="365126"/>
            <a:ext cx="10515600" cy="532946"/>
          </a:xfrm>
        </p:spPr>
        <p:txBody>
          <a:bodyPr>
            <a:normAutofit/>
          </a:bodyPr>
          <a:lstStyle/>
          <a:p>
            <a:r>
              <a:rPr lang="cs-CZ" sz="2800"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p>
        </p:txBody>
      </p:sp>
      <p:sp>
        <p:nvSpPr>
          <p:cNvPr id="3" name="Zástupný obsah 2">
            <a:extLst>
              <a:ext uri="{FF2B5EF4-FFF2-40B4-BE49-F238E27FC236}">
                <a16:creationId xmlns:a16="http://schemas.microsoft.com/office/drawing/2014/main" id="{5DF86CE7-DC7E-97B8-A804-A9D2E9C90627}"/>
              </a:ext>
            </a:extLst>
          </p:cNvPr>
          <p:cNvSpPr>
            <a:spLocks noGrp="1"/>
          </p:cNvSpPr>
          <p:nvPr>
            <p:ph idx="1"/>
          </p:nvPr>
        </p:nvSpPr>
        <p:spPr>
          <a:xfrm>
            <a:off x="838200" y="971550"/>
            <a:ext cx="10515600" cy="5698671"/>
          </a:xfrm>
        </p:spPr>
        <p:txBody>
          <a:bodyPr>
            <a:normAutofit/>
          </a:bodyPr>
          <a:lstStyle/>
          <a:p>
            <a:pPr marL="0" indent="0">
              <a:lnSpc>
                <a:spcPct val="100000"/>
              </a:lnSpc>
              <a:buNone/>
            </a:pPr>
            <a:r>
              <a:rPr lang="cs-CZ" sz="1800" dirty="0">
                <a:solidFill>
                  <a:srgbClr val="C00000"/>
                </a:solidFill>
                <a:latin typeface="Arial Black" panose="020B0A04020102020204" pitchFamily="34" charset="0"/>
              </a:rPr>
              <a:t>Revoluční přechod na </a:t>
            </a:r>
            <a:r>
              <a:rPr lang="cs-CZ" sz="1800" dirty="0" err="1">
                <a:solidFill>
                  <a:srgbClr val="C00000"/>
                </a:solidFill>
                <a:latin typeface="Arial Black" panose="020B0A04020102020204" pitchFamily="34" charset="0"/>
              </a:rPr>
              <a:t>Cybercrime</a:t>
            </a:r>
            <a:r>
              <a:rPr lang="cs-CZ" sz="1800" dirty="0">
                <a:solidFill>
                  <a:srgbClr val="C00000"/>
                </a:solidFill>
                <a:latin typeface="Arial Black" panose="020B0A04020102020204" pitchFamily="34" charset="0"/>
              </a:rPr>
              <a:t>-as-a servis způsobily velmi úspěšné a výnosné  </a:t>
            </a:r>
            <a:r>
              <a:rPr lang="cs-CZ" sz="1800" dirty="0" err="1">
                <a:solidFill>
                  <a:srgbClr val="C00000"/>
                </a:solidFill>
                <a:latin typeface="Arial Black" panose="020B0A04020102020204" pitchFamily="34" charset="0"/>
              </a:rPr>
              <a:t>Ransonwareové</a:t>
            </a:r>
            <a:r>
              <a:rPr lang="cs-CZ" sz="1800" dirty="0">
                <a:solidFill>
                  <a:srgbClr val="C00000"/>
                </a:solidFill>
                <a:latin typeface="Arial Black" panose="020B0A04020102020204" pitchFamily="34" charset="0"/>
              </a:rPr>
              <a:t> útoky</a:t>
            </a:r>
          </a:p>
          <a:p>
            <a:pPr marL="0" indent="0">
              <a:lnSpc>
                <a:spcPct val="100000"/>
              </a:lnSpc>
              <a:buNone/>
            </a:pPr>
            <a:r>
              <a:rPr lang="cs-CZ" sz="1800" b="0" dirty="0">
                <a:solidFill>
                  <a:srgbClr val="000000"/>
                </a:solidFill>
                <a:effectLst/>
                <a:latin typeface="Arial Black" panose="020B0A04020102020204" pitchFamily="34" charset="0"/>
              </a:rPr>
              <a:t>Dřívější ransomwaroví útočníci byli poměrně limitováni v rozsahu činnosti, protože jejich operace byly centralizované a členové skupiny vykonávali každý aspekt útoku. Když se ale ransomware stal nesmírně ziskovým, hledali způsoby, jak svou produkci rozšířit. Začali tedy části svých činností outsourcovat a vytvořili celou infrastrukturu na podporu </a:t>
            </a:r>
            <a:r>
              <a:rPr lang="cs-CZ" sz="1800" b="0" dirty="0" err="1">
                <a:solidFill>
                  <a:srgbClr val="000000"/>
                </a:solidFill>
                <a:effectLst/>
                <a:latin typeface="Arial Black" panose="020B0A04020102020204" pitchFamily="34" charset="0"/>
              </a:rPr>
              <a:t>ransomwaru</a:t>
            </a:r>
            <a:r>
              <a:rPr lang="cs-CZ" sz="1800" b="0" dirty="0">
                <a:solidFill>
                  <a:srgbClr val="000000"/>
                </a:solidFill>
                <a:effectLst/>
                <a:latin typeface="Arial Black" panose="020B0A04020102020204" pitchFamily="34" charset="0"/>
              </a:rPr>
              <a:t>. Nyní si z úspěchu této infrastruktury vzali příklad další kyberzločinci a následují je. To je vývoj zhruba posledních tří let.</a:t>
            </a:r>
          </a:p>
          <a:p>
            <a:pPr marL="0" indent="0">
              <a:lnSpc>
                <a:spcPct val="100000"/>
              </a:lnSpc>
              <a:buNone/>
            </a:pPr>
            <a:r>
              <a:rPr lang="cs-CZ" sz="1800" dirty="0">
                <a:solidFill>
                  <a:srgbClr val="C00000"/>
                </a:solidFill>
                <a:latin typeface="Arial Black" panose="020B0A04020102020204" pitchFamily="34" charset="0"/>
              </a:rPr>
              <a:t>Trošku pesimismu, ale musíme byt optimisty a něco pro to udělat</a:t>
            </a:r>
          </a:p>
          <a:p>
            <a:pPr marL="0" indent="0" algn="l">
              <a:lnSpc>
                <a:spcPct val="100000"/>
              </a:lnSpc>
              <a:buNone/>
            </a:pPr>
            <a:r>
              <a:rPr lang="cs-CZ" sz="1800" dirty="0" err="1">
                <a:solidFill>
                  <a:srgbClr val="000000"/>
                </a:solidFill>
                <a:latin typeface="Arial Black" panose="020B0A04020102020204" pitchFamily="34" charset="0"/>
              </a:rPr>
              <a:t>C</a:t>
            </a:r>
            <a:r>
              <a:rPr lang="cs-CZ" sz="1800" b="0" i="0" dirty="0" err="1">
                <a:solidFill>
                  <a:srgbClr val="000000"/>
                </a:solidFill>
                <a:effectLst/>
                <a:latin typeface="Arial Black" panose="020B0A04020102020204" pitchFamily="34" charset="0"/>
              </a:rPr>
              <a:t>yber</a:t>
            </a:r>
            <a:r>
              <a:rPr lang="cs-CZ" sz="1800" b="0" i="0" dirty="0">
                <a:solidFill>
                  <a:srgbClr val="000000"/>
                </a:solidFill>
                <a:effectLst/>
                <a:latin typeface="Arial Black" panose="020B0A04020102020204" pitchFamily="34" charset="0"/>
              </a:rPr>
              <a:t> útočníci jsou tak nejen stále efektivnější, chytřejší, kreativnější ale také čím dál tím hlouběji pronikají do počítačových systémů, a to takovou rychlostí, než jaké jsou možnosti kybernetické bezpečnosti.</a:t>
            </a:r>
          </a:p>
          <a:p>
            <a:pPr marL="0" indent="0" algn="l">
              <a:lnSpc>
                <a:spcPct val="100000"/>
              </a:lnSpc>
              <a:buNone/>
            </a:pPr>
            <a:r>
              <a:rPr lang="cs-CZ" sz="1800" b="0" i="0" dirty="0">
                <a:solidFill>
                  <a:srgbClr val="000000"/>
                </a:solidFill>
                <a:effectLst/>
                <a:latin typeface="Arial Black" panose="020B0A04020102020204" pitchFamily="34" charset="0"/>
              </a:rPr>
              <a:t>Nadále </a:t>
            </a:r>
            <a:r>
              <a:rPr lang="cs-CZ" sz="1800" b="0" i="0" dirty="0" err="1">
                <a:solidFill>
                  <a:srgbClr val="000000"/>
                </a:solidFill>
                <a:effectLst/>
                <a:latin typeface="Arial Black" panose="020B0A04020102020204" pitchFamily="34" charset="0"/>
              </a:rPr>
              <a:t>plati</a:t>
            </a:r>
            <a:r>
              <a:rPr lang="cs-CZ" sz="1800" b="0" i="0" dirty="0">
                <a:solidFill>
                  <a:srgbClr val="000000"/>
                </a:solidFill>
                <a:effectLst/>
                <a:latin typeface="Arial Black" panose="020B0A04020102020204" pitchFamily="34" charset="0"/>
              </a:rPr>
              <a:t> pravidlo, že bezpečnost reaguje na aktuální typy útoků, učí se z nich a prakticky stále dobíhá pomyslný ujíždějící vlak s útočníky. Otázka </a:t>
            </a:r>
            <a:r>
              <a:rPr lang="cs-CZ" sz="1800" dirty="0">
                <a:solidFill>
                  <a:srgbClr val="000000"/>
                </a:solidFill>
                <a:latin typeface="Arial Black" panose="020B0A04020102020204" pitchFamily="34" charset="0"/>
              </a:rPr>
              <a:t>je, jak daleko </a:t>
            </a:r>
            <a:r>
              <a:rPr lang="cs-CZ" sz="1800" b="0" i="0" dirty="0">
                <a:solidFill>
                  <a:srgbClr val="000000"/>
                </a:solidFill>
                <a:effectLst/>
                <a:latin typeface="Arial Black" panose="020B0A04020102020204" pitchFamily="34" charset="0"/>
              </a:rPr>
              <a:t>za tím vlakem běží odborníci na kybernetickou bezpečnost,  zda se chytají nástupního madla, nebo vidí koncová světla vlaku?</a:t>
            </a:r>
          </a:p>
          <a:p>
            <a:pPr marL="0" indent="0">
              <a:lnSpc>
                <a:spcPct val="100000"/>
              </a:lnSpc>
              <a:buNone/>
            </a:pPr>
            <a:endParaRPr lang="cs-CZ" sz="18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3845338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EC68AF3-9F1C-EC09-00C4-8F19635A449F}"/>
              </a:ext>
            </a:extLst>
          </p:cNvPr>
          <p:cNvSpPr txBox="1"/>
          <p:nvPr/>
        </p:nvSpPr>
        <p:spPr>
          <a:xfrm>
            <a:off x="3478924" y="2688048"/>
            <a:ext cx="6096000" cy="1446550"/>
          </a:xfrm>
          <a:prstGeom prst="rect">
            <a:avLst/>
          </a:prstGeom>
          <a:noFill/>
        </p:spPr>
        <p:txBody>
          <a:bodyPr wrap="square">
            <a:spAutoFit/>
          </a:bodyPr>
          <a:lstStyle/>
          <a:p>
            <a:r>
              <a:rPr lang="cs-CZ" sz="4400" dirty="0">
                <a:solidFill>
                  <a:srgbClr val="C00000"/>
                </a:solidFill>
                <a:latin typeface="Arial Black" panose="020B0A04020102020204" pitchFamily="34" charset="0"/>
              </a:rPr>
              <a:t>        Dotazy?</a:t>
            </a:r>
          </a:p>
          <a:p>
            <a:r>
              <a:rPr lang="cs-CZ" sz="4400" dirty="0">
                <a:solidFill>
                  <a:srgbClr val="C00000"/>
                </a:solidFill>
                <a:latin typeface="Arial Black" panose="020B0A04020102020204" pitchFamily="34" charset="0"/>
              </a:rPr>
              <a:t>        Diskuze!</a:t>
            </a:r>
            <a:endParaRPr lang="cs-CZ" sz="4400" dirty="0"/>
          </a:p>
        </p:txBody>
      </p:sp>
    </p:spTree>
    <p:extLst>
      <p:ext uri="{BB962C8B-B14F-4D97-AF65-F5344CB8AC3E}">
        <p14:creationId xmlns:p14="http://schemas.microsoft.com/office/powerpoint/2010/main" val="4023997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3E3997-73D2-2FC4-8012-3C0E8B5DEAF9}"/>
              </a:ext>
            </a:extLst>
          </p:cNvPr>
          <p:cNvSpPr>
            <a:spLocks noGrp="1"/>
          </p:cNvSpPr>
          <p:nvPr>
            <p:ph type="title"/>
          </p:nvPr>
        </p:nvSpPr>
        <p:spPr/>
        <p:txBody>
          <a:bodyPr>
            <a:normAutofit/>
          </a:bodyPr>
          <a:lstStyle/>
          <a:p>
            <a:pPr algn="ctr"/>
            <a:r>
              <a:rPr lang="cs-CZ" sz="2800" dirty="0" err="1">
                <a:solidFill>
                  <a:srgbClr val="C00000"/>
                </a:solidFill>
                <a:latin typeface="Arial Black" panose="020B0A04020102020204" pitchFamily="34" charset="0"/>
              </a:rPr>
              <a:t>Kyberkriminalita</a:t>
            </a:r>
            <a:endParaRPr lang="cs-CZ" sz="2800" dirty="0">
              <a:solidFill>
                <a:srgbClr val="C00000"/>
              </a:solidFill>
              <a:latin typeface="Arial Black" panose="020B0A04020102020204" pitchFamily="34" charset="0"/>
            </a:endParaRPr>
          </a:p>
        </p:txBody>
      </p:sp>
      <p:sp>
        <p:nvSpPr>
          <p:cNvPr id="4" name="TextovéPole 3">
            <a:extLst>
              <a:ext uri="{FF2B5EF4-FFF2-40B4-BE49-F238E27FC236}">
                <a16:creationId xmlns:a16="http://schemas.microsoft.com/office/drawing/2014/main" id="{7D1C2F78-CE4F-4999-F528-BA302636F2C1}"/>
              </a:ext>
            </a:extLst>
          </p:cNvPr>
          <p:cNvSpPr txBox="1"/>
          <p:nvPr/>
        </p:nvSpPr>
        <p:spPr>
          <a:xfrm>
            <a:off x="567891" y="2138745"/>
            <a:ext cx="11194181" cy="2031325"/>
          </a:xfrm>
          <a:prstGeom prst="rect">
            <a:avLst/>
          </a:prstGeom>
          <a:noFill/>
        </p:spPr>
        <p:txBody>
          <a:bodyPr wrap="square">
            <a:spAutoFit/>
          </a:bodyPr>
          <a:lstStyle/>
          <a:p>
            <a:r>
              <a:rPr lang="cs-CZ" dirty="0" err="1">
                <a:solidFill>
                  <a:srgbClr val="C00000"/>
                </a:solidFill>
                <a:latin typeface="Arial Black" panose="020B0A04020102020204" pitchFamily="34" charset="0"/>
              </a:rPr>
              <a:t>Kyberkriminalita</a:t>
            </a:r>
            <a:r>
              <a:rPr lang="cs-CZ" dirty="0">
                <a:solidFill>
                  <a:srgbClr val="C00000"/>
                </a:solidFill>
                <a:latin typeface="Arial Black" panose="020B0A04020102020204" pitchFamily="34" charset="0"/>
              </a:rPr>
              <a:t> neboli kybernetická kriminalita </a:t>
            </a:r>
            <a:r>
              <a:rPr lang="cs-CZ" dirty="0">
                <a:latin typeface="Arial Black" panose="020B0A04020102020204" pitchFamily="34" charset="0"/>
              </a:rPr>
              <a:t>je definovaná jako „trestní činnost, v níž figuruje určitým způsobem počítač jako souhrn technického a programového vybavení (včetně dat), nebo pouze některé z jeho komponent, případně větší množství počítačů samostatných nebo propojených do počítačové sítě, a to buď jako předmět zájmu této trestné činnosti (s výjimkou té trestné činnosti, jejímž předmětem jsou popsaná zařízení jako věci movité) nebo jako prostředí (objekt) nebo jako nástroj trestné činnosti.“ </a:t>
            </a:r>
          </a:p>
        </p:txBody>
      </p:sp>
    </p:spTree>
    <p:extLst>
      <p:ext uri="{BB962C8B-B14F-4D97-AF65-F5344CB8AC3E}">
        <p14:creationId xmlns:p14="http://schemas.microsoft.com/office/powerpoint/2010/main" val="221308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C73F4B-EB9A-DEA4-F2E1-23602C7789C6}"/>
              </a:ext>
            </a:extLst>
          </p:cNvPr>
          <p:cNvSpPr>
            <a:spLocks noGrp="1"/>
          </p:cNvSpPr>
          <p:nvPr>
            <p:ph type="title"/>
          </p:nvPr>
        </p:nvSpPr>
        <p:spPr>
          <a:xfrm>
            <a:off x="838200" y="159204"/>
            <a:ext cx="10515600" cy="604158"/>
          </a:xfrm>
        </p:spPr>
        <p:txBody>
          <a:bodyPr>
            <a:normAutofit fontScale="90000"/>
          </a:bodyPr>
          <a:lstStyle/>
          <a:p>
            <a:r>
              <a:rPr lang="cs-CZ"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solidFill>
                <a:srgbClr val="C00000"/>
              </a:solidFill>
              <a:latin typeface="Arial Black" panose="020B0A04020102020204" pitchFamily="34" charset="0"/>
            </a:endParaRPr>
          </a:p>
        </p:txBody>
      </p:sp>
      <p:sp>
        <p:nvSpPr>
          <p:cNvPr id="3" name="Zástupný obsah 2">
            <a:extLst>
              <a:ext uri="{FF2B5EF4-FFF2-40B4-BE49-F238E27FC236}">
                <a16:creationId xmlns:a16="http://schemas.microsoft.com/office/drawing/2014/main" id="{8EBFC2AD-A39A-F722-F23B-7AEACAC51455}"/>
              </a:ext>
            </a:extLst>
          </p:cNvPr>
          <p:cNvSpPr>
            <a:spLocks noGrp="1"/>
          </p:cNvSpPr>
          <p:nvPr>
            <p:ph idx="1"/>
          </p:nvPr>
        </p:nvSpPr>
        <p:spPr>
          <a:xfrm>
            <a:off x="838200" y="1412421"/>
            <a:ext cx="10515600" cy="4764542"/>
          </a:xfrm>
        </p:spPr>
        <p:txBody>
          <a:bodyPr>
            <a:normAutofit/>
          </a:bodyPr>
          <a:lstStyle/>
          <a:p>
            <a:pPr marL="0" indent="0">
              <a:buNone/>
            </a:pPr>
            <a:r>
              <a:rPr lang="cs-CZ" sz="1800" dirty="0">
                <a:solidFill>
                  <a:srgbClr val="C00000"/>
                </a:solidFill>
                <a:latin typeface="Arial Black" panose="020B0A04020102020204" pitchFamily="34" charset="0"/>
              </a:rPr>
              <a:t>Kyberprostor je velmi výhodné prostředí pro páchání trestné činnosti.</a:t>
            </a: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anonymita</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vzhledem k tomu, že identita uživatele není jasně prokazatelná a garantovaná žádnou autoritou je totožnost pachatele obtížně vypátratelná a zejména dokazatelná</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asymetričnost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činnost v kybernetickém prostoru může mít významný dopad na zamýšlenou oběť, ale i na nezamýšlené oběti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neexistence hranic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aktivity v kybernetickém prostoru nejsou omezovány žádnou jurisdikcí nebo suverenitou, právním systémem nebo kulturou, proto vymahatelnost práva a potrestání pachatele je obtížné mnohdy nemožné</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n</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ízké náklady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náklady na kybernetický útok jsou nízké proti zisku a použité </a:t>
            </a:r>
            <a:r>
              <a:rPr lang="cs-CZ" sz="1800" dirty="0">
                <a:latin typeface="Arial Black" panose="020B0A04020102020204" pitchFamily="34" charset="0"/>
                <a:ea typeface="Calibri" panose="020F0502020204030204" pitchFamily="34" charset="0"/>
                <a:cs typeface="Times New Roman" panose="02020603050405020304" pitchFamily="18" charset="0"/>
              </a:rPr>
              <a:t>k</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now-how je možné využít mnohonásobně použít</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dělba práce </a:t>
            </a:r>
            <a:r>
              <a:rPr lang="cs-CZ" sz="1800" dirty="0">
                <a:latin typeface="Arial Black" panose="020B0A04020102020204" pitchFamily="34" charset="0"/>
                <a:ea typeface="Calibri" panose="020F0502020204030204" pitchFamily="34" charset="0"/>
                <a:cs typeface="Times New Roman" panose="02020603050405020304" pitchFamily="18" charset="0"/>
              </a:rPr>
              <a:t>– pachatelé se specializují na určitou část trestného činu</a:t>
            </a: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marL="0" indent="0">
              <a:buNone/>
            </a:pPr>
            <a:endParaRPr lang="cs-CZ" sz="1800"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3936488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3904D2-5292-90A6-5BE5-3DD4164AD1BB}"/>
              </a:ext>
            </a:extLst>
          </p:cNvPr>
          <p:cNvSpPr>
            <a:spLocks noGrp="1"/>
          </p:cNvSpPr>
          <p:nvPr>
            <p:ph type="title"/>
          </p:nvPr>
        </p:nvSpPr>
        <p:spPr>
          <a:xfrm>
            <a:off x="838200" y="365126"/>
            <a:ext cx="10515600" cy="390070"/>
          </a:xfrm>
        </p:spPr>
        <p:txBody>
          <a:bodyPr>
            <a:normAutofit fontScale="90000"/>
          </a:bodyPr>
          <a:lstStyle/>
          <a:p>
            <a:r>
              <a:rPr lang="cs-CZ" sz="2800"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p>
        </p:txBody>
      </p:sp>
      <p:sp>
        <p:nvSpPr>
          <p:cNvPr id="3" name="Zástupný obsah 2">
            <a:extLst>
              <a:ext uri="{FF2B5EF4-FFF2-40B4-BE49-F238E27FC236}">
                <a16:creationId xmlns:a16="http://schemas.microsoft.com/office/drawing/2014/main" id="{1ED5F816-2457-C396-F141-C18F40BD5B0D}"/>
              </a:ext>
            </a:extLst>
          </p:cNvPr>
          <p:cNvSpPr>
            <a:spLocks noGrp="1"/>
          </p:cNvSpPr>
          <p:nvPr>
            <p:ph idx="1"/>
          </p:nvPr>
        </p:nvSpPr>
        <p:spPr>
          <a:xfrm>
            <a:off x="838200" y="873580"/>
            <a:ext cx="10515600" cy="5527220"/>
          </a:xfrm>
        </p:spPr>
        <p:txBody>
          <a:bodyPr>
            <a:normAutofit lnSpcReduction="10000"/>
          </a:bodyPr>
          <a:lstStyle/>
          <a:p>
            <a:pPr marL="0" indent="0">
              <a:lnSpc>
                <a:spcPct val="107000"/>
              </a:lnSpc>
              <a:spcAft>
                <a:spcPts val="800"/>
              </a:spcAft>
              <a:buNone/>
            </a:pPr>
            <a:r>
              <a:rPr lang="cs-CZ" sz="1800" dirty="0">
                <a:solidFill>
                  <a:srgbClr val="C00000"/>
                </a:solidFill>
                <a:latin typeface="Arial Black" panose="020B0A04020102020204" pitchFamily="34" charset="0"/>
              </a:rPr>
              <a:t>Kyberprostor je velmi výhodné prostředí pro páchání trestné činnosti.</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odbornost – </a:t>
            </a:r>
            <a:r>
              <a:rPr lang="cs-CZ" sz="1800" dirty="0">
                <a:latin typeface="Arial Black" panose="020B0A04020102020204" pitchFamily="34" charset="0"/>
                <a:ea typeface="Calibri" panose="020F0502020204030204" pitchFamily="34" charset="0"/>
                <a:cs typeface="Times New Roman" panose="02020603050405020304" pitchFamily="18" charset="0"/>
              </a:rPr>
              <a:t>pachatel nemusí být odborník, ale uživatel nakoupených nástrojů a nebo služeb včetně upgradu, včetně možnosti  „udělaných na míru“</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snadné toky peněz </a:t>
            </a:r>
            <a:r>
              <a:rPr lang="cs-CZ" sz="1800" dirty="0">
                <a:latin typeface="Arial Black" panose="020B0A04020102020204" pitchFamily="34" charset="0"/>
                <a:ea typeface="Calibri" panose="020F0502020204030204" pitchFamily="34" charset="0"/>
                <a:cs typeface="Times New Roman" panose="02020603050405020304" pitchFamily="18" charset="0"/>
              </a:rPr>
              <a:t>– díky kryptoměně rychlé, anonymní a globální  toky peněz </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byznys</a:t>
            </a:r>
            <a:r>
              <a:rPr lang="cs-CZ" sz="1800" dirty="0">
                <a:latin typeface="Arial Black" panose="020B0A04020102020204" pitchFamily="34" charset="0"/>
                <a:ea typeface="Calibri" panose="020F0502020204030204" pitchFamily="34" charset="0"/>
                <a:cs typeface="Times New Roman" panose="02020603050405020304" pitchFamily="18" charset="0"/>
              </a:rPr>
              <a:t> – </a:t>
            </a:r>
            <a:r>
              <a:rPr lang="cs-CZ" sz="1800" dirty="0" err="1">
                <a:latin typeface="Arial Black" panose="020B0A04020102020204" pitchFamily="34" charset="0"/>
                <a:ea typeface="Calibri" panose="020F0502020204030204" pitchFamily="34" charset="0"/>
                <a:cs typeface="Times New Roman" panose="02020603050405020304" pitchFamily="18" charset="0"/>
              </a:rPr>
              <a:t>kyberkriminalita</a:t>
            </a:r>
            <a:r>
              <a:rPr lang="cs-CZ" sz="1800" dirty="0">
                <a:latin typeface="Arial Black" panose="020B0A04020102020204" pitchFamily="34" charset="0"/>
                <a:ea typeface="Calibri" panose="020F0502020204030204" pitchFamily="34" charset="0"/>
                <a:cs typeface="Times New Roman" panose="02020603050405020304" pitchFamily="18" charset="0"/>
              </a:rPr>
              <a:t> nese dnes všechny znaky byznysu</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riminální činnost státních aktérů </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mnohdy nemožnost postihnout takového pachatele</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symbióza mezi státem kyberzločinci </a:t>
            </a:r>
            <a:r>
              <a:rPr lang="cs-CZ" sz="1800" dirty="0">
                <a:latin typeface="Arial Black" panose="020B0A04020102020204" pitchFamily="34" charset="0"/>
                <a:ea typeface="Calibri" panose="020F0502020204030204" pitchFamily="34" charset="0"/>
                <a:cs typeface="Times New Roman" panose="02020603050405020304" pitchFamily="18" charset="0"/>
              </a:rPr>
              <a:t>–</a:t>
            </a: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 </a:t>
            </a:r>
            <a:r>
              <a:rPr lang="cs-CZ" sz="1800" dirty="0">
                <a:latin typeface="Arial Black" panose="020B0A04020102020204" pitchFamily="34" charset="0"/>
                <a:ea typeface="Calibri" panose="020F0502020204030204" pitchFamily="34" charset="0"/>
                <a:cs typeface="Times New Roman" panose="02020603050405020304" pitchFamily="18" charset="0"/>
              </a:rPr>
              <a:t>téměř nemožnost potrestat pachatele</a:t>
            </a: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n</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edostatečná legislativa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legislativa má zpoždění vůči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kyberkriminalitě</a:t>
            </a: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nepřipravenost represivních složek </a:t>
            </a:r>
            <a:r>
              <a:rPr lang="cs-CZ" sz="1800" dirty="0">
                <a:latin typeface="Arial Black" panose="020B0A04020102020204" pitchFamily="34" charset="0"/>
                <a:ea typeface="Calibri" panose="020F0502020204030204" pitchFamily="34" charset="0"/>
                <a:cs typeface="Times New Roman" panose="02020603050405020304" pitchFamily="18" charset="0"/>
              </a:rPr>
              <a:t>– tyto složky mají nedostatečné kapacity, znalosti, zkušenosti a dostatek odborníků proti stále se vyvíjejícímu </a:t>
            </a:r>
            <a:r>
              <a:rPr lang="cs-CZ" sz="1800" dirty="0" err="1">
                <a:latin typeface="Arial Black" panose="020B0A04020102020204" pitchFamily="34" charset="0"/>
                <a:ea typeface="Calibri" panose="020F0502020204030204" pitchFamily="34" charset="0"/>
                <a:cs typeface="Times New Roman" panose="02020603050405020304" pitchFamily="18" charset="0"/>
              </a:rPr>
              <a:t>kyberzločinu</a:t>
            </a:r>
            <a:endParaRPr lang="cs-CZ" sz="18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o</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btížná mezinárodní spolupráce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někdy objektivně a někdy záměrně</a:t>
            </a:r>
          </a:p>
          <a:p>
            <a:pPr>
              <a:lnSpc>
                <a:spcPct val="107000"/>
              </a:lnSpc>
              <a:spcAft>
                <a:spcPts val="800"/>
              </a:spcAft>
            </a:pPr>
            <a:endParaRPr lang="cs-CZ" sz="1800" dirty="0">
              <a:effectLst/>
              <a:latin typeface="Arial Black" panose="020B0A0402010202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82550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EBE37-9A76-8998-9617-70CD8797FC23}"/>
              </a:ext>
            </a:extLst>
          </p:cNvPr>
          <p:cNvSpPr>
            <a:spLocks noGrp="1"/>
          </p:cNvSpPr>
          <p:nvPr>
            <p:ph type="title"/>
          </p:nvPr>
        </p:nvSpPr>
        <p:spPr>
          <a:xfrm>
            <a:off x="838200" y="365125"/>
            <a:ext cx="10515600" cy="267607"/>
          </a:xfrm>
        </p:spPr>
        <p:txBody>
          <a:bodyPr>
            <a:normAutofit fontScale="90000"/>
          </a:bodyPr>
          <a:lstStyle/>
          <a:p>
            <a:r>
              <a:rPr lang="cs-CZ" sz="2800" dirty="0">
                <a:solidFill>
                  <a:srgbClr val="C00000"/>
                </a:solidFill>
                <a:latin typeface="Arial Black" panose="020B0A04020102020204" pitchFamily="34" charset="0"/>
              </a:rPr>
              <a:t>                             </a:t>
            </a:r>
            <a:r>
              <a:rPr lang="cs-CZ" sz="2800" dirty="0" err="1">
                <a:solidFill>
                  <a:srgbClr val="C00000"/>
                </a:solidFill>
                <a:latin typeface="Arial Black" panose="020B0A04020102020204" pitchFamily="34" charset="0"/>
              </a:rPr>
              <a:t>Kyberkriminalita</a:t>
            </a:r>
            <a:endParaRPr lang="cs-CZ" sz="2800" dirty="0"/>
          </a:p>
        </p:txBody>
      </p:sp>
      <p:sp>
        <p:nvSpPr>
          <p:cNvPr id="3" name="Zástupný obsah 2">
            <a:extLst>
              <a:ext uri="{FF2B5EF4-FFF2-40B4-BE49-F238E27FC236}">
                <a16:creationId xmlns:a16="http://schemas.microsoft.com/office/drawing/2014/main" id="{3D2A8F6E-ADFE-4637-2B65-E9CFACCF7652}"/>
              </a:ext>
            </a:extLst>
          </p:cNvPr>
          <p:cNvSpPr>
            <a:spLocks noGrp="1"/>
          </p:cNvSpPr>
          <p:nvPr>
            <p:ph idx="1"/>
          </p:nvPr>
        </p:nvSpPr>
        <p:spPr>
          <a:xfrm>
            <a:off x="899432" y="869497"/>
            <a:ext cx="10725150" cy="5336042"/>
          </a:xfrm>
        </p:spPr>
        <p:txBody>
          <a:bodyPr>
            <a:normAutofit fontScale="25000" lnSpcReduction="20000"/>
          </a:bodyPr>
          <a:lstStyle/>
          <a:p>
            <a:pPr marL="0" indent="0">
              <a:lnSpc>
                <a:spcPct val="120000"/>
              </a:lnSpc>
              <a:buNone/>
            </a:pPr>
            <a:r>
              <a:rPr lang="cs-CZ" sz="7200" dirty="0">
                <a:solidFill>
                  <a:srgbClr val="C00000"/>
                </a:solidFill>
                <a:latin typeface="Arial Black" panose="020B0A04020102020204" pitchFamily="34" charset="0"/>
              </a:rPr>
              <a:t>Kyberprostor je velmi výhodné prostředí pro páchání trestné činnosti.</a:t>
            </a:r>
          </a:p>
          <a:p>
            <a:pPr>
              <a:lnSpc>
                <a:spcPct val="120000"/>
              </a:lnSpc>
            </a:pPr>
            <a:r>
              <a:rPr lang="cs-CZ" sz="7200" dirty="0">
                <a:solidFill>
                  <a:srgbClr val="C00000"/>
                </a:solidFill>
                <a:latin typeface="Arial Black" panose="020B0A04020102020204" pitchFamily="34" charset="0"/>
              </a:rPr>
              <a:t>rychlost – </a:t>
            </a:r>
            <a:r>
              <a:rPr lang="cs-CZ" sz="7200" dirty="0">
                <a:latin typeface="Arial Black" panose="020B0A04020102020204" pitchFamily="34" charset="0"/>
              </a:rPr>
              <a:t>možnost podniknout útok a zmizet</a:t>
            </a:r>
          </a:p>
          <a:p>
            <a:pPr>
              <a:lnSpc>
                <a:spcPct val="120000"/>
              </a:lnSpc>
            </a:pPr>
            <a:r>
              <a:rPr lang="cs-CZ" sz="7200" dirty="0">
                <a:solidFill>
                  <a:srgbClr val="C00000"/>
                </a:solidFill>
                <a:latin typeface="Arial Black" panose="020B0A04020102020204" pitchFamily="34" charset="0"/>
              </a:rPr>
              <a:t>snadná komunikace – </a:t>
            </a:r>
            <a:r>
              <a:rPr lang="cs-CZ" sz="7200" dirty="0">
                <a:latin typeface="Arial Black" panose="020B0A04020102020204" pitchFamily="34" charset="0"/>
              </a:rPr>
              <a:t>utajená komunikace na </a:t>
            </a:r>
            <a:r>
              <a:rPr lang="cs-CZ" sz="7200" dirty="0" err="1">
                <a:latin typeface="Arial Black" panose="020B0A04020102020204" pitchFamily="34" charset="0"/>
              </a:rPr>
              <a:t>darkwebových</a:t>
            </a:r>
            <a:r>
              <a:rPr lang="cs-CZ" sz="7200" dirty="0">
                <a:latin typeface="Arial Black" panose="020B0A04020102020204" pitchFamily="34" charset="0"/>
              </a:rPr>
              <a:t> globálních diskuzních fórech</a:t>
            </a:r>
          </a:p>
          <a:p>
            <a:pPr>
              <a:lnSpc>
                <a:spcPct val="120000"/>
              </a:lnSpc>
            </a:pPr>
            <a:r>
              <a:rPr lang="cs-CZ" sz="7200" dirty="0">
                <a:solidFill>
                  <a:srgbClr val="C00000"/>
                </a:solidFill>
                <a:latin typeface="Arial Black" panose="020B0A04020102020204" pitchFamily="34" charset="0"/>
              </a:rPr>
              <a:t>snadné obchodování </a:t>
            </a:r>
            <a:r>
              <a:rPr lang="cs-CZ" sz="7200" dirty="0">
                <a:latin typeface="Arial Black" panose="020B0A04020102020204" pitchFamily="34" charset="0"/>
              </a:rPr>
              <a:t>– utajené obchodování na globálních </a:t>
            </a:r>
            <a:r>
              <a:rPr lang="cs-CZ" sz="7200" dirty="0" err="1">
                <a:latin typeface="Arial Black" panose="020B0A04020102020204" pitchFamily="34" charset="0"/>
              </a:rPr>
              <a:t>darknetových</a:t>
            </a:r>
            <a:r>
              <a:rPr lang="cs-CZ" sz="7200" dirty="0">
                <a:latin typeface="Arial Black" panose="020B0A04020102020204" pitchFamily="34" charset="0"/>
              </a:rPr>
              <a:t> tržištích a snadná „doprava“ nakoupených produktů po internetu – prodej zranitelností</a:t>
            </a:r>
          </a:p>
          <a:p>
            <a:pPr>
              <a:lnSpc>
                <a:spcPct val="120000"/>
              </a:lnSpc>
            </a:pPr>
            <a:r>
              <a:rPr lang="cs-CZ" sz="7200" dirty="0">
                <a:solidFill>
                  <a:srgbClr val="C00000"/>
                </a:solidFill>
                <a:latin typeface="Arial Black" panose="020B0A04020102020204" pitchFamily="34" charset="0"/>
              </a:rPr>
              <a:t>využití </a:t>
            </a:r>
            <a:r>
              <a:rPr lang="cs-CZ" sz="7200" dirty="0" err="1">
                <a:solidFill>
                  <a:srgbClr val="C00000"/>
                </a:solidFill>
                <a:latin typeface="Arial Black" panose="020B0A04020102020204" pitchFamily="34" charset="0"/>
              </a:rPr>
              <a:t>umělě</a:t>
            </a:r>
            <a:r>
              <a:rPr lang="cs-CZ" sz="7200" dirty="0">
                <a:solidFill>
                  <a:srgbClr val="C00000"/>
                </a:solidFill>
                <a:latin typeface="Arial Black" panose="020B0A04020102020204" pitchFamily="34" charset="0"/>
              </a:rPr>
              <a:t> inteligence </a:t>
            </a:r>
            <a:r>
              <a:rPr lang="cs-CZ" sz="7200" dirty="0">
                <a:latin typeface="Arial Black" panose="020B0A04020102020204" pitchFamily="34" charset="0"/>
              </a:rPr>
              <a:t>– tvorba plně automatizovaných produktů</a:t>
            </a:r>
          </a:p>
          <a:p>
            <a:pPr>
              <a:lnSpc>
                <a:spcPct val="120000"/>
              </a:lnSpc>
            </a:pPr>
            <a:r>
              <a:rPr lang="cs-CZ" sz="7200" dirty="0">
                <a:solidFill>
                  <a:srgbClr val="C00000"/>
                </a:solidFill>
                <a:latin typeface="Arial Black" panose="020B0A04020102020204" pitchFamily="34" charset="0"/>
              </a:rPr>
              <a:t>šifrování</a:t>
            </a:r>
            <a:r>
              <a:rPr lang="cs-CZ" sz="7200" dirty="0">
                <a:latin typeface="Arial Black" panose="020B0A04020102020204" pitchFamily="34" charset="0"/>
              </a:rPr>
              <a:t> – obtížně nebo vůbec nerozluštitelné šifrování používané kyberzločinci (kvantové počítače)</a:t>
            </a:r>
          </a:p>
          <a:p>
            <a:pPr>
              <a:lnSpc>
                <a:spcPct val="120000"/>
              </a:lnSpc>
            </a:pPr>
            <a:r>
              <a:rPr lang="cs-CZ" sz="7200" dirty="0">
                <a:solidFill>
                  <a:srgbClr val="C00000"/>
                </a:solidFill>
                <a:latin typeface="Arial Black" panose="020B0A04020102020204" pitchFamily="34" charset="0"/>
              </a:rPr>
              <a:t>náskok</a:t>
            </a:r>
            <a:r>
              <a:rPr lang="cs-CZ" sz="7200" dirty="0">
                <a:latin typeface="Arial Black" panose="020B0A04020102020204" pitchFamily="34" charset="0"/>
              </a:rPr>
              <a:t> - neustálý náskok kyberzločinců nad represivními složkami (obecně platí, že </a:t>
            </a:r>
            <a:r>
              <a:rPr lang="cs-CZ" sz="7200" dirty="0" err="1">
                <a:latin typeface="Arial Black" panose="020B0A04020102020204" pitchFamily="34" charset="0"/>
              </a:rPr>
              <a:t>kyberútočník</a:t>
            </a:r>
            <a:r>
              <a:rPr lang="cs-CZ" sz="7200" dirty="0">
                <a:latin typeface="Arial Black" panose="020B0A04020102020204" pitchFamily="34" charset="0"/>
              </a:rPr>
              <a:t> má vždy náskok před obráncem)</a:t>
            </a:r>
          </a:p>
          <a:p>
            <a:pPr>
              <a:lnSpc>
                <a:spcPct val="120000"/>
              </a:lnSpc>
            </a:pPr>
            <a:r>
              <a:rPr lang="cs-CZ" sz="7200" dirty="0">
                <a:solidFill>
                  <a:srgbClr val="C00000"/>
                </a:solidFill>
                <a:latin typeface="Arial Black" panose="020B0A04020102020204" pitchFamily="34" charset="0"/>
              </a:rPr>
              <a:t>investice</a:t>
            </a:r>
            <a:r>
              <a:rPr lang="cs-CZ" sz="7200" dirty="0">
                <a:latin typeface="Arial Black" panose="020B0A04020102020204" pitchFamily="34" charset="0"/>
              </a:rPr>
              <a:t> – vzhledem k obrovským ziskům kyberzločinci mohou značně investovat do nových nástrojů pro kybernetické útoky, a proto i obránci musí investovat do své bezpečnosti</a:t>
            </a:r>
          </a:p>
          <a:p>
            <a:pPr>
              <a:lnSpc>
                <a:spcPct val="120000"/>
              </a:lnSpc>
            </a:pPr>
            <a:r>
              <a:rPr lang="cs-CZ" sz="7200" dirty="0">
                <a:solidFill>
                  <a:srgbClr val="C00000"/>
                </a:solidFill>
                <a:latin typeface="Arial Black" panose="020B0A04020102020204" pitchFamily="34" charset="0"/>
              </a:rPr>
              <a:t>výhody pro klasickou kriminalitu</a:t>
            </a:r>
            <a:r>
              <a:rPr lang="cs-CZ" sz="7200" dirty="0">
                <a:latin typeface="Arial Black" panose="020B0A04020102020204" pitchFamily="34" charset="0"/>
              </a:rPr>
              <a:t> – pomáhá páchat klasickou kriminalitu</a:t>
            </a:r>
          </a:p>
          <a:p>
            <a:endParaRPr lang="cs-CZ" sz="5500" dirty="0">
              <a:latin typeface="Arial Black" panose="020B0A04020102020204" pitchFamily="34" charset="0"/>
            </a:endParaRPr>
          </a:p>
          <a:p>
            <a:pPr marL="0" indent="0">
              <a:buNone/>
            </a:pPr>
            <a:r>
              <a:rPr lang="cs-CZ" sz="5500" dirty="0">
                <a:latin typeface="Arial Black" panose="020B0A04020102020204" pitchFamily="34" charset="0"/>
              </a:rPr>
              <a:t> </a:t>
            </a:r>
          </a:p>
          <a:p>
            <a:endParaRPr lang="cs-CZ" sz="1800" dirty="0"/>
          </a:p>
        </p:txBody>
      </p:sp>
    </p:spTree>
    <p:extLst>
      <p:ext uri="{BB962C8B-B14F-4D97-AF65-F5344CB8AC3E}">
        <p14:creationId xmlns:p14="http://schemas.microsoft.com/office/powerpoint/2010/main" val="313842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9CBAB-EA43-5B40-037E-E76A082AB403}"/>
              </a:ext>
            </a:extLst>
          </p:cNvPr>
          <p:cNvSpPr>
            <a:spLocks noGrp="1"/>
          </p:cNvSpPr>
          <p:nvPr>
            <p:ph type="title"/>
          </p:nvPr>
        </p:nvSpPr>
        <p:spPr>
          <a:xfrm>
            <a:off x="838200" y="365125"/>
            <a:ext cx="10515600" cy="663575"/>
          </a:xfrm>
        </p:spPr>
        <p:txBody>
          <a:bodyPr>
            <a:normAutofit/>
          </a:bodyPr>
          <a:lstStyle/>
          <a:p>
            <a:pPr algn="ctr"/>
            <a:r>
              <a:rPr lang="cs-CZ" sz="2800" dirty="0">
                <a:solidFill>
                  <a:srgbClr val="C00000"/>
                </a:solidFill>
                <a:latin typeface="Arial Black" panose="020B0A04020102020204" pitchFamily="34" charset="0"/>
              </a:rPr>
              <a:t>     Aktéři provádějící  </a:t>
            </a:r>
            <a:r>
              <a:rPr lang="cs-CZ" sz="2800" dirty="0" err="1">
                <a:solidFill>
                  <a:srgbClr val="C00000"/>
                </a:solidFill>
                <a:latin typeface="Arial Black" panose="020B0A04020102020204" pitchFamily="34" charset="0"/>
              </a:rPr>
              <a:t>kyberkriminalitu</a:t>
            </a:r>
            <a:endParaRPr lang="cs-CZ" sz="2800" dirty="0">
              <a:solidFill>
                <a:srgbClr val="C00000"/>
              </a:solidFill>
              <a:latin typeface="Arial Black" panose="020B0A04020102020204" pitchFamily="34" charset="0"/>
            </a:endParaRPr>
          </a:p>
        </p:txBody>
      </p:sp>
      <p:sp>
        <p:nvSpPr>
          <p:cNvPr id="3" name="Zástupný obsah 2">
            <a:extLst>
              <a:ext uri="{FF2B5EF4-FFF2-40B4-BE49-F238E27FC236}">
                <a16:creationId xmlns:a16="http://schemas.microsoft.com/office/drawing/2014/main" id="{F18413B0-AFC5-0A6D-2001-497196D017C7}"/>
              </a:ext>
            </a:extLst>
          </p:cNvPr>
          <p:cNvSpPr>
            <a:spLocks noGrp="1"/>
          </p:cNvSpPr>
          <p:nvPr>
            <p:ph idx="1"/>
          </p:nvPr>
        </p:nvSpPr>
        <p:spPr>
          <a:xfrm>
            <a:off x="838200" y="1578543"/>
            <a:ext cx="10515600" cy="4598420"/>
          </a:xfrm>
        </p:spPr>
        <p:txBody>
          <a:bodyPr>
            <a:normAutofit/>
          </a:bodyPr>
          <a:lstStyle/>
          <a:p>
            <a:pPr marL="0" indent="0">
              <a:buNone/>
            </a:pPr>
            <a:endParaRPr lang="cs-CZ" sz="1800" dirty="0">
              <a:solidFill>
                <a:srgbClr val="C00000"/>
              </a:solidFill>
              <a:latin typeface="Arial Black" panose="020B0A04020102020204" pitchFamily="34" charset="0"/>
            </a:endParaRPr>
          </a:p>
          <a:p>
            <a:pPr algn="l">
              <a:buFont typeface="Arial" panose="020B0604020202020204" pitchFamily="34" charset="0"/>
              <a:buChar char="•"/>
            </a:pPr>
            <a:r>
              <a:rPr lang="cs-CZ" sz="1800" dirty="0">
                <a:solidFill>
                  <a:srgbClr val="444444"/>
                </a:solidFill>
                <a:latin typeface="Arial Black" panose="020B0A04020102020204" pitchFamily="34" charset="0"/>
              </a:rPr>
              <a:t>v</a:t>
            </a:r>
            <a:r>
              <a:rPr lang="cs-CZ" sz="1800" b="0" i="0" dirty="0">
                <a:solidFill>
                  <a:srgbClr val="444444"/>
                </a:solidFill>
                <a:effectLst/>
                <a:latin typeface="Arial Black" panose="020B0A04020102020204" pitchFamily="34" charset="0"/>
              </a:rPr>
              <a:t>ysoce kvalifikovaní jednotlivci nebo skupiny, kteří dokážou </a:t>
            </a:r>
            <a:r>
              <a:rPr lang="cs-CZ" sz="1800" b="0" i="0" dirty="0" err="1">
                <a:solidFill>
                  <a:srgbClr val="444444"/>
                </a:solidFill>
                <a:effectLst/>
                <a:latin typeface="Arial Black" panose="020B0A04020102020204" pitchFamily="34" charset="0"/>
              </a:rPr>
              <a:t>zašifrovávat</a:t>
            </a:r>
            <a:r>
              <a:rPr lang="cs-CZ" sz="1800" b="0" i="0" dirty="0">
                <a:solidFill>
                  <a:srgbClr val="444444"/>
                </a:solidFill>
                <a:effectLst/>
                <a:latin typeface="Arial Black" panose="020B0A04020102020204" pitchFamily="34" charset="0"/>
              </a:rPr>
              <a:t> a šířit software pro útoky na počítačové sítě a systémy, a to buď za účelem páchání trestné činnosti, nebo k tomu, aby ji umožnili jiným</a:t>
            </a:r>
          </a:p>
          <a:p>
            <a:pPr algn="l">
              <a:buFont typeface="Arial" panose="020B0604020202020204" pitchFamily="34" charset="0"/>
              <a:buChar char="•"/>
            </a:pPr>
            <a:r>
              <a:rPr lang="cs-CZ" sz="1800" dirty="0">
                <a:solidFill>
                  <a:srgbClr val="444444"/>
                </a:solidFill>
                <a:latin typeface="Arial Black" panose="020B0A04020102020204" pitchFamily="34" charset="0"/>
              </a:rPr>
              <a:t>j</a:t>
            </a:r>
            <a:r>
              <a:rPr lang="cs-CZ" sz="1800" b="0" i="0" dirty="0">
                <a:solidFill>
                  <a:srgbClr val="444444"/>
                </a:solidFill>
                <a:effectLst/>
                <a:latin typeface="Arial Black" panose="020B0A04020102020204" pitchFamily="34" charset="0"/>
              </a:rPr>
              <a:t>ednotlivci nebo skupiny s vysokou úrovní dovedností, ale nízkými kriminálními úmysly, například protestní </a:t>
            </a:r>
            <a:r>
              <a:rPr lang="cs-CZ" sz="1800" b="0" i="0" dirty="0" err="1">
                <a:solidFill>
                  <a:srgbClr val="444444"/>
                </a:solidFill>
                <a:effectLst/>
                <a:latin typeface="Arial Black" panose="020B0A04020102020204" pitchFamily="34" charset="0"/>
              </a:rPr>
              <a:t>hacktivisté</a:t>
            </a:r>
            <a:endParaRPr lang="cs-CZ" sz="1800" b="0" i="0" dirty="0">
              <a:solidFill>
                <a:srgbClr val="444444"/>
              </a:solidFill>
              <a:effectLst/>
              <a:latin typeface="Arial Black" panose="020B0A04020102020204" pitchFamily="34" charset="0"/>
            </a:endParaRPr>
          </a:p>
          <a:p>
            <a:pPr algn="l">
              <a:buFont typeface="Arial" panose="020B0604020202020204" pitchFamily="34" charset="0"/>
              <a:buChar char="•"/>
            </a:pPr>
            <a:r>
              <a:rPr lang="cs-CZ" sz="1800" dirty="0">
                <a:solidFill>
                  <a:srgbClr val="444444"/>
                </a:solidFill>
                <a:latin typeface="Arial Black" panose="020B0A04020102020204" pitchFamily="34" charset="0"/>
              </a:rPr>
              <a:t>j</a:t>
            </a:r>
            <a:r>
              <a:rPr lang="cs-CZ" sz="1800" b="0" i="0" dirty="0">
                <a:solidFill>
                  <a:srgbClr val="444444"/>
                </a:solidFill>
                <a:effectLst/>
                <a:latin typeface="Arial Black" panose="020B0A04020102020204" pitchFamily="34" charset="0"/>
              </a:rPr>
              <a:t>ednotlivci nebo skupiny s nízkou úrovní dovedností, ale schopností používat kybernetické nástroje vyvinuté ostatními</a:t>
            </a:r>
          </a:p>
          <a:p>
            <a:pPr algn="l">
              <a:buFont typeface="Arial" panose="020B0604020202020204" pitchFamily="34" charset="0"/>
              <a:buChar char="•"/>
            </a:pPr>
            <a:r>
              <a:rPr lang="cs-CZ" sz="1800" b="0" i="0" dirty="0">
                <a:solidFill>
                  <a:srgbClr val="444444"/>
                </a:solidFill>
                <a:effectLst/>
                <a:latin typeface="Arial Black" panose="020B0A04020102020204" pitchFamily="34" charset="0"/>
              </a:rPr>
              <a:t>organizované zločinecké skupiny</a:t>
            </a:r>
          </a:p>
          <a:p>
            <a:pPr algn="l">
              <a:buFont typeface="Arial" panose="020B0604020202020204" pitchFamily="34" charset="0"/>
              <a:buChar char="•"/>
            </a:pPr>
            <a:r>
              <a:rPr lang="cs-CZ" sz="1800" dirty="0" err="1">
                <a:solidFill>
                  <a:srgbClr val="444444"/>
                </a:solidFill>
                <a:latin typeface="Arial Black" panose="020B0A04020102020204" pitchFamily="34" charset="0"/>
              </a:rPr>
              <a:t>k</a:t>
            </a:r>
            <a:r>
              <a:rPr lang="cs-CZ" sz="1800" b="0" i="0" dirty="0" err="1">
                <a:solidFill>
                  <a:srgbClr val="444444"/>
                </a:solidFill>
                <a:effectLst/>
                <a:latin typeface="Arial Black" panose="020B0A04020102020204" pitchFamily="34" charset="0"/>
              </a:rPr>
              <a:t>yberteroristé</a:t>
            </a:r>
            <a:r>
              <a:rPr lang="cs-CZ" sz="1800" b="0" i="0" dirty="0">
                <a:solidFill>
                  <a:srgbClr val="444444"/>
                </a:solidFill>
                <a:effectLst/>
                <a:latin typeface="Arial Black" panose="020B0A04020102020204" pitchFamily="34" charset="0"/>
              </a:rPr>
              <a:t>, kteří mají v úmyslu způsobit maximální narušení a dopad;</a:t>
            </a:r>
          </a:p>
          <a:p>
            <a:pPr algn="l">
              <a:buFont typeface="Arial" panose="020B0604020202020204" pitchFamily="34" charset="0"/>
              <a:buChar char="•"/>
            </a:pPr>
            <a:r>
              <a:rPr lang="cs-CZ" sz="1800" dirty="0">
                <a:solidFill>
                  <a:srgbClr val="444444"/>
                </a:solidFill>
                <a:latin typeface="Arial Black" panose="020B0A04020102020204" pitchFamily="34" charset="0"/>
              </a:rPr>
              <a:t>j</a:t>
            </a:r>
            <a:r>
              <a:rPr lang="cs-CZ" sz="1800" b="0" i="0" dirty="0">
                <a:solidFill>
                  <a:srgbClr val="444444"/>
                </a:solidFill>
                <a:effectLst/>
                <a:latin typeface="Arial Black" panose="020B0A04020102020204" pitchFamily="34" charset="0"/>
              </a:rPr>
              <a:t>iné státy a státem sponzorované skupiny zahajující kybernetické útoky s cílem shromažďovat informace o vládních, obraně, ekonomických a průmyslových aktivech, kompromitovat je, nebo narušovat provoz, nebo je destruovat</a:t>
            </a:r>
          </a:p>
          <a:p>
            <a:pPr algn="l">
              <a:buFont typeface="Arial" panose="020B0604020202020204" pitchFamily="34" charset="0"/>
              <a:buChar char="•"/>
            </a:pPr>
            <a:r>
              <a:rPr lang="cs-CZ" sz="1800" b="0" i="0" dirty="0" err="1">
                <a:solidFill>
                  <a:srgbClr val="444444"/>
                </a:solidFill>
                <a:effectLst/>
                <a:latin typeface="Arial Black" panose="020B0A04020102020204" pitchFamily="34" charset="0"/>
              </a:rPr>
              <a:t>in</a:t>
            </a:r>
            <a:r>
              <a:rPr lang="cs-CZ" sz="1800" dirty="0" err="1">
                <a:solidFill>
                  <a:srgbClr val="444444"/>
                </a:solidFill>
                <a:latin typeface="Arial Black" panose="020B0A04020102020204" pitchFamily="34" charset="0"/>
              </a:rPr>
              <a:t>sidři</a:t>
            </a:r>
            <a:r>
              <a:rPr lang="cs-CZ" sz="1800" b="0" i="0" dirty="0">
                <a:solidFill>
                  <a:srgbClr val="444444"/>
                </a:solidFill>
                <a:effectLst/>
                <a:latin typeface="Arial Black" panose="020B0A04020102020204" pitchFamily="34" charset="0"/>
              </a:rPr>
              <a:t> nebo zaměstnanci s privilegovaným přístupem k počítačům a sítím</a:t>
            </a:r>
            <a:r>
              <a:rPr lang="cs-CZ" sz="1200" b="0" i="0" dirty="0">
                <a:solidFill>
                  <a:srgbClr val="444444"/>
                </a:solidFill>
                <a:effectLst/>
                <a:latin typeface="Lato" panose="020F0502020204030203" pitchFamily="34" charset="0"/>
              </a:rPr>
              <a:t>.</a:t>
            </a:r>
          </a:p>
          <a:p>
            <a:pPr marL="0" indent="0">
              <a:buNone/>
            </a:pPr>
            <a:endParaRPr lang="cs-CZ" sz="1800" dirty="0">
              <a:solidFill>
                <a:srgbClr val="C00000"/>
              </a:solidFill>
              <a:latin typeface="Arial Black" panose="020B0A04020102020204" pitchFamily="34" charset="0"/>
            </a:endParaRPr>
          </a:p>
          <a:p>
            <a:pPr marL="0" indent="0">
              <a:buNone/>
            </a:pPr>
            <a:endParaRPr lang="cs-CZ" sz="1800" dirty="0">
              <a:latin typeface="Arial Black" panose="020B0A04020102020204" pitchFamily="34" charset="0"/>
            </a:endParaRPr>
          </a:p>
          <a:p>
            <a:endParaRPr lang="cs-CZ" dirty="0"/>
          </a:p>
          <a:p>
            <a:endParaRPr lang="cs-CZ" dirty="0"/>
          </a:p>
        </p:txBody>
      </p:sp>
    </p:spTree>
    <p:extLst>
      <p:ext uri="{BB962C8B-B14F-4D97-AF65-F5344CB8AC3E}">
        <p14:creationId xmlns:p14="http://schemas.microsoft.com/office/powerpoint/2010/main" val="479445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CFDA490-A565-106E-93FF-CCB0D986DD93}"/>
              </a:ext>
            </a:extLst>
          </p:cNvPr>
          <p:cNvSpPr txBox="1"/>
          <p:nvPr/>
        </p:nvSpPr>
        <p:spPr>
          <a:xfrm>
            <a:off x="586930" y="1181604"/>
            <a:ext cx="11018140" cy="4642361"/>
          </a:xfrm>
          <a:prstGeom prst="rect">
            <a:avLst/>
          </a:prstGeom>
          <a:noFill/>
        </p:spPr>
        <p:txBody>
          <a:bodyPr wrap="square">
            <a:spAutoFit/>
          </a:bodyPr>
          <a:lstStyle/>
          <a:p>
            <a:pP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4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Kyberiminalita</a:t>
            </a: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z pohledu využívání kyberprostoru.</a:t>
            </a:r>
          </a:p>
          <a:p>
            <a:pP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Cyber-dependent</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závislá) </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je </a:t>
            </a:r>
            <a:r>
              <a:rPr lang="cs-CZ" kern="100" dirty="0">
                <a:solidFill>
                  <a:srgbClr val="0A0A0A"/>
                </a:solidFill>
                <a:latin typeface="Arial Black" panose="020B0A04020102020204" pitchFamily="34" charset="0"/>
                <a:ea typeface="Calibri" panose="020F0502020204030204" pitchFamily="34" charset="0"/>
                <a:cs typeface="Times New Roman" panose="02020603050405020304" pitchFamily="18" charset="0"/>
              </a:rPr>
              <a:t>kriminalita</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 kterou lze realizovat pouze pomocí počítačů, počítačových sítí nebo jiných forem informačních komunikačních technologií (ICT). V podstatě bez internetu by tyto hrozby nemohly být realizovány. </a:t>
            </a:r>
            <a:endParaRPr lang="cs-CZ" sz="14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Cyber-enabled</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umožněná) </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je tradiční </a:t>
            </a:r>
            <a:r>
              <a:rPr lang="cs-CZ" kern="100" dirty="0">
                <a:solidFill>
                  <a:srgbClr val="0A0A0A"/>
                </a:solidFill>
                <a:latin typeface="Arial Black" panose="020B0A04020102020204" pitchFamily="34" charset="0"/>
                <a:ea typeface="Calibri" panose="020F0502020204030204" pitchFamily="34" charset="0"/>
                <a:cs typeface="Times New Roman" panose="02020603050405020304" pitchFamily="18" charset="0"/>
              </a:rPr>
              <a:t>kriminalit</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 která </a:t>
            </a: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je ve vnějším fyzickém světě, kterou lze realizovat bez použití počítače. Realizace této hrozby, se však vynálezem a používáním internetu přeneslo na zcela novou úroveň. Její rozsah a dosah se zvýšil pomocí ICT nebo informačních komunikačních technologií.</a:t>
            </a:r>
            <a:endParaRPr lang="cs-CZ" sz="14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0" dirty="0" err="1">
                <a:solidFill>
                  <a:srgbClr val="C00000"/>
                </a:solidFill>
                <a:effectLst/>
                <a:latin typeface="Arial Black" panose="020B0A04020102020204" pitchFamily="34" charset="0"/>
                <a:ea typeface="Times New Roman" panose="02020603050405020304" pitchFamily="18" charset="0"/>
                <a:cs typeface="Open Sans" panose="020B0606030504020204" pitchFamily="34" charset="0"/>
              </a:rPr>
              <a:t>Cyber-supported</a:t>
            </a:r>
            <a:r>
              <a:rPr lang="cs-CZ" sz="1800" kern="0" dirty="0">
                <a:solidFill>
                  <a:srgbClr val="C00000"/>
                </a:solidFill>
                <a:effectLst/>
                <a:latin typeface="Arial Black" panose="020B0A04020102020204" pitchFamily="34" charset="0"/>
                <a:ea typeface="Times New Roman" panose="02020603050405020304" pitchFamily="18" charset="0"/>
                <a:cs typeface="Open Sans" panose="020B0606030504020204" pitchFamily="34" charset="0"/>
              </a:rPr>
              <a:t> (kyberneticky podporovaná)</a:t>
            </a: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 je </a:t>
            </a:r>
            <a:r>
              <a:rPr lang="cs-CZ" kern="0" dirty="0">
                <a:solidFill>
                  <a:srgbClr val="030E1D"/>
                </a:solidFill>
                <a:latin typeface="Arial Black" panose="020B0A04020102020204" pitchFamily="34" charset="0"/>
                <a:ea typeface="Times New Roman" panose="02020603050405020304" pitchFamily="18" charset="0"/>
                <a:cs typeface="Open Sans" panose="020B0606030504020204" pitchFamily="34" charset="0"/>
              </a:rPr>
              <a:t>kriminalita</a:t>
            </a: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 která je realizovaná ve fyzickém světě. Při realizaci hrozby, kromě realizace v reálném světě je využíván i kyberprostor.</a:t>
            </a:r>
            <a:endParaRPr lang="cs-CZ" kern="0" dirty="0">
              <a:solidFill>
                <a:srgbClr val="030E1D"/>
              </a:solidFill>
              <a:latin typeface="Arial Black" panose="020B0A04020102020204" pitchFamily="34" charset="0"/>
              <a:ea typeface="Calibri" panose="020F0502020204030204" pitchFamily="34" charset="0"/>
              <a:cs typeface="Open Sans" panose="020B0606030504020204" pitchFamily="34" charset="0"/>
            </a:endParaRPr>
          </a:p>
          <a:p>
            <a:pPr>
              <a:lnSpc>
                <a:spcPct val="107000"/>
              </a:lnSpc>
              <a:spcAft>
                <a:spcPts val="800"/>
              </a:spcAft>
            </a:pPr>
            <a:endParaRPr lang="cs-CZ" kern="1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821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FDD6CC-BB4E-8FF3-F872-5A7FEAAD94B4}"/>
              </a:ext>
            </a:extLst>
          </p:cNvPr>
          <p:cNvSpPr>
            <a:spLocks noGrp="1"/>
          </p:cNvSpPr>
          <p:nvPr>
            <p:ph type="title"/>
          </p:nvPr>
        </p:nvSpPr>
        <p:spPr>
          <a:xfrm>
            <a:off x="327259" y="365125"/>
            <a:ext cx="11386686" cy="1325563"/>
          </a:xfrm>
        </p:spPr>
        <p:txBody>
          <a:bodyPr>
            <a:normAutofit/>
          </a:bodyPr>
          <a:lstStyle/>
          <a:p>
            <a:r>
              <a:rPr lang="cs-CZ" sz="2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Cyber-dependent</a:t>
            </a:r>
            <a:r>
              <a:rPr lang="cs-CZ" sz="2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závislá)</a:t>
            </a:r>
            <a:r>
              <a:rPr lang="cs-CZ" sz="2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800"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kriminalita</a:t>
            </a:r>
            <a:endParaRPr lang="cs-CZ" sz="2800" dirty="0">
              <a:solidFill>
                <a:srgbClr val="C00000"/>
              </a:solidFill>
            </a:endParaRPr>
          </a:p>
        </p:txBody>
      </p:sp>
      <p:sp>
        <p:nvSpPr>
          <p:cNvPr id="4" name="TextovéPole 3">
            <a:extLst>
              <a:ext uri="{FF2B5EF4-FFF2-40B4-BE49-F238E27FC236}">
                <a16:creationId xmlns:a16="http://schemas.microsoft.com/office/drawing/2014/main" id="{2728E48B-07BB-05F1-4E5B-EA8555851609}"/>
              </a:ext>
            </a:extLst>
          </p:cNvPr>
          <p:cNvSpPr txBox="1"/>
          <p:nvPr/>
        </p:nvSpPr>
        <p:spPr>
          <a:xfrm>
            <a:off x="548640" y="1963554"/>
            <a:ext cx="10549288" cy="2031325"/>
          </a:xfrm>
          <a:prstGeom prst="rect">
            <a:avLst/>
          </a:prstGeom>
          <a:noFill/>
        </p:spPr>
        <p:txBody>
          <a:bodyPr wrap="square">
            <a:spAutoFit/>
          </a:bodyPr>
          <a:lstStyle/>
          <a:p>
            <a:pPr algn="l">
              <a:buFont typeface="Arial" panose="020B0604020202020204" pitchFamily="34" charset="0"/>
              <a:buChar char="•"/>
            </a:pPr>
            <a:r>
              <a:rPr lang="cs-CZ" dirty="0">
                <a:solidFill>
                  <a:srgbClr val="444444"/>
                </a:solidFill>
                <a:latin typeface="Arial Black" panose="020B0A04020102020204" pitchFamily="34" charset="0"/>
              </a:rPr>
              <a:t> </a:t>
            </a:r>
            <a:r>
              <a:rPr lang="cs-CZ" b="0" i="0" dirty="0" err="1">
                <a:solidFill>
                  <a:srgbClr val="C00000"/>
                </a:solidFill>
                <a:effectLst/>
                <a:latin typeface="Arial Black" panose="020B0A04020102020204" pitchFamily="34" charset="0"/>
              </a:rPr>
              <a:t>hacking</a:t>
            </a:r>
            <a:r>
              <a:rPr lang="cs-CZ" b="0" i="0" dirty="0">
                <a:solidFill>
                  <a:srgbClr val="444444"/>
                </a:solidFill>
                <a:effectLst/>
                <a:latin typeface="Arial Black" panose="020B0A04020102020204" pitchFamily="34" charset="0"/>
              </a:rPr>
              <a:t> - </a:t>
            </a:r>
            <a:r>
              <a:rPr lang="cs-CZ" dirty="0">
                <a:solidFill>
                  <a:srgbClr val="444444"/>
                </a:solidFill>
                <a:latin typeface="Arial Black" panose="020B0A04020102020204" pitchFamily="34" charset="0"/>
              </a:rPr>
              <a:t>n</a:t>
            </a:r>
            <a:r>
              <a:rPr lang="cs-CZ" b="0" i="0" dirty="0">
                <a:solidFill>
                  <a:srgbClr val="444444"/>
                </a:solidFill>
                <a:effectLst/>
                <a:latin typeface="Arial Black" panose="020B0A04020102020204" pitchFamily="34" charset="0"/>
              </a:rPr>
              <a:t>ezákonné vniknutí do počítačových sítí </a:t>
            </a:r>
          </a:p>
          <a:p>
            <a:pPr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algn="l">
              <a:buFont typeface="Arial" panose="020B0604020202020204" pitchFamily="34" charset="0"/>
              <a:buChar char="•"/>
            </a:pPr>
            <a:r>
              <a:rPr lang="cs-CZ" b="0" i="0" dirty="0">
                <a:solidFill>
                  <a:srgbClr val="444444"/>
                </a:solidFill>
                <a:effectLst/>
                <a:latin typeface="Arial Black" panose="020B0A04020102020204" pitchFamily="34" charset="0"/>
              </a:rPr>
              <a:t> </a:t>
            </a:r>
            <a:r>
              <a:rPr lang="cs-CZ" b="0" i="0" dirty="0">
                <a:solidFill>
                  <a:srgbClr val="C00000"/>
                </a:solidFill>
                <a:effectLst/>
                <a:latin typeface="Arial Black" panose="020B0A04020102020204" pitchFamily="34" charset="0"/>
              </a:rPr>
              <a:t>narušení nebo snížení funkčnosti</a:t>
            </a:r>
            <a:r>
              <a:rPr lang="cs-CZ" b="0" i="0" dirty="0">
                <a:solidFill>
                  <a:srgbClr val="444444"/>
                </a:solidFill>
                <a:effectLst/>
                <a:latin typeface="Arial Black" panose="020B0A04020102020204" pitchFamily="34" charset="0"/>
              </a:rPr>
              <a:t> počítače a síťového prostoru</a:t>
            </a:r>
          </a:p>
          <a:p>
            <a:pPr algn="l">
              <a:buFont typeface="Arial" panose="020B0604020202020204" pitchFamily="34" charset="0"/>
              <a:buChar char="•"/>
            </a:pPr>
            <a:endParaRPr lang="cs-CZ" b="0" i="0" dirty="0">
              <a:solidFill>
                <a:srgbClr val="444444"/>
              </a:solidFill>
              <a:effectLst/>
              <a:latin typeface="Arial Black" panose="020B0A04020102020204" pitchFamily="34" charset="0"/>
            </a:endParaRP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 infikováním malwarem  </a:t>
            </a:r>
          </a:p>
          <a:p>
            <a:pPr marL="285750" indent="-285750" algn="l">
              <a:buFont typeface="Wingdings" panose="05000000000000000000" pitchFamily="2" charset="2"/>
              <a:buChar char="Ø"/>
            </a:pPr>
            <a:r>
              <a:rPr lang="cs-CZ" b="0" i="0" dirty="0">
                <a:solidFill>
                  <a:srgbClr val="444444"/>
                </a:solidFill>
                <a:effectLst/>
                <a:latin typeface="Arial Black" panose="020B0A04020102020204" pitchFamily="34" charset="0"/>
              </a:rPr>
              <a:t> útoky </a:t>
            </a:r>
            <a:r>
              <a:rPr lang="cs-CZ" b="0" i="0" dirty="0" err="1">
                <a:solidFill>
                  <a:srgbClr val="444444"/>
                </a:solidFill>
                <a:effectLst/>
                <a:latin typeface="Arial Black" panose="020B0A04020102020204" pitchFamily="34" charset="0"/>
              </a:rPr>
              <a:t>Denial</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of</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Service</a:t>
            </a:r>
            <a:r>
              <a:rPr lang="cs-CZ" b="0" i="0" dirty="0">
                <a:solidFill>
                  <a:srgbClr val="444444"/>
                </a:solidFill>
                <a:effectLst/>
                <a:latin typeface="Arial Black" panose="020B0A04020102020204" pitchFamily="34" charset="0"/>
              </a:rPr>
              <a:t> (DOS) nebo </a:t>
            </a:r>
            <a:r>
              <a:rPr lang="cs-CZ" b="0" i="0" dirty="0" err="1">
                <a:solidFill>
                  <a:srgbClr val="444444"/>
                </a:solidFill>
                <a:effectLst/>
                <a:latin typeface="Arial Black" panose="020B0A04020102020204" pitchFamily="34" charset="0"/>
              </a:rPr>
              <a:t>Distributed</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Denial</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of</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Service</a:t>
            </a:r>
            <a:r>
              <a:rPr lang="cs-CZ" b="0" i="0" dirty="0">
                <a:solidFill>
                  <a:srgbClr val="444444"/>
                </a:solidFill>
                <a:effectLst/>
                <a:latin typeface="Arial Black" panose="020B0A04020102020204" pitchFamily="34" charset="0"/>
              </a:rPr>
              <a:t> (DDOS).</a:t>
            </a:r>
          </a:p>
        </p:txBody>
      </p:sp>
    </p:spTree>
    <p:extLst>
      <p:ext uri="{BB962C8B-B14F-4D97-AF65-F5344CB8AC3E}">
        <p14:creationId xmlns:p14="http://schemas.microsoft.com/office/powerpoint/2010/main" val="2024221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7A457E-22A5-A8C0-FC94-7111AC43CA59}"/>
              </a:ext>
            </a:extLst>
          </p:cNvPr>
          <p:cNvSpPr>
            <a:spLocks noGrp="1"/>
          </p:cNvSpPr>
          <p:nvPr>
            <p:ph type="title"/>
          </p:nvPr>
        </p:nvSpPr>
        <p:spPr/>
        <p:txBody>
          <a:bodyPr>
            <a:normAutofit/>
          </a:bodyPr>
          <a:lstStyle/>
          <a:p>
            <a:pPr algn="ctr"/>
            <a:r>
              <a:rPr lang="cs-CZ" sz="2800" b="0" i="0" dirty="0" err="1">
                <a:solidFill>
                  <a:srgbClr val="C00000"/>
                </a:solidFill>
                <a:effectLst/>
                <a:latin typeface="Arial Black" panose="020B0A04020102020204" pitchFamily="34" charset="0"/>
              </a:rPr>
              <a:t>Hacking</a:t>
            </a:r>
            <a:endParaRPr lang="cs-CZ" sz="2800" dirty="0">
              <a:solidFill>
                <a:srgbClr val="C00000"/>
              </a:solidFill>
              <a:latin typeface="Arial Black" panose="020B0A04020102020204" pitchFamily="34" charset="0"/>
            </a:endParaRPr>
          </a:p>
        </p:txBody>
      </p:sp>
      <p:sp>
        <p:nvSpPr>
          <p:cNvPr id="4" name="TextovéPole 3">
            <a:extLst>
              <a:ext uri="{FF2B5EF4-FFF2-40B4-BE49-F238E27FC236}">
                <a16:creationId xmlns:a16="http://schemas.microsoft.com/office/drawing/2014/main" id="{2E964826-8F27-04FD-A7EC-1EE162D022A2}"/>
              </a:ext>
            </a:extLst>
          </p:cNvPr>
          <p:cNvSpPr txBox="1"/>
          <p:nvPr/>
        </p:nvSpPr>
        <p:spPr>
          <a:xfrm>
            <a:off x="683393" y="1809549"/>
            <a:ext cx="10751419" cy="3416320"/>
          </a:xfrm>
          <a:prstGeom prst="rect">
            <a:avLst/>
          </a:prstGeom>
          <a:noFill/>
        </p:spPr>
        <p:txBody>
          <a:bodyPr wrap="square">
            <a:spAutoFit/>
          </a:bodyPr>
          <a:lstStyle/>
          <a:p>
            <a:pPr algn="l"/>
            <a:r>
              <a:rPr lang="cs-CZ" b="0" i="0" dirty="0" err="1">
                <a:solidFill>
                  <a:srgbClr val="444444"/>
                </a:solidFill>
                <a:effectLst/>
                <a:latin typeface="Arial Black" panose="020B0A04020102020204" pitchFamily="34" charset="0"/>
              </a:rPr>
              <a:t>Hacking</a:t>
            </a:r>
            <a:r>
              <a:rPr lang="cs-CZ" b="0" i="0" dirty="0">
                <a:solidFill>
                  <a:srgbClr val="444444"/>
                </a:solidFill>
                <a:effectLst/>
                <a:latin typeface="Arial Black" panose="020B0A04020102020204" pitchFamily="34" charset="0"/>
              </a:rPr>
              <a:t> je forma narušení zaměřená na počítače, včetně mobilních telefonů a osobních tabletů. Jedná se o neoprávněné použití nebo přístup k počítačům nebo sítím využitím zjištěných slabých míst zabezpečení.</a:t>
            </a:r>
            <a:endParaRPr lang="cs-CZ" dirty="0">
              <a:solidFill>
                <a:srgbClr val="444444"/>
              </a:solidFill>
              <a:latin typeface="Arial Black" panose="020B0A04020102020204" pitchFamily="34" charset="0"/>
            </a:endParaRPr>
          </a:p>
          <a:p>
            <a:pPr algn="l"/>
            <a:endParaRPr lang="cs-CZ" b="0" i="0" dirty="0">
              <a:solidFill>
                <a:srgbClr val="444444"/>
              </a:solidFill>
              <a:effectLst/>
              <a:latin typeface="Arial Black" panose="020B0A04020102020204" pitchFamily="34" charset="0"/>
            </a:endParaRPr>
          </a:p>
          <a:p>
            <a:pPr algn="l"/>
            <a:r>
              <a:rPr lang="cs-CZ" b="0" i="0" dirty="0" err="1">
                <a:solidFill>
                  <a:srgbClr val="444444"/>
                </a:solidFill>
                <a:effectLst/>
                <a:latin typeface="Arial Black" panose="020B0A04020102020204" pitchFamily="34" charset="0"/>
              </a:rPr>
              <a:t>Hacking</a:t>
            </a:r>
            <a:r>
              <a:rPr lang="cs-CZ" b="0" i="0" dirty="0">
                <a:solidFill>
                  <a:srgbClr val="444444"/>
                </a:solidFill>
                <a:effectLst/>
                <a:latin typeface="Arial Black" panose="020B0A04020102020204" pitchFamily="34" charset="0"/>
              </a:rPr>
              <a:t> lze použít k:</a:t>
            </a:r>
          </a:p>
          <a:p>
            <a:pPr algn="l"/>
            <a:endParaRPr lang="cs-CZ" b="0" i="0" dirty="0">
              <a:solidFill>
                <a:srgbClr val="444444"/>
              </a:solidFill>
              <a:effectLst/>
              <a:latin typeface="Arial Black" panose="020B0A04020102020204" pitchFamily="34" charset="0"/>
            </a:endParaRPr>
          </a:p>
          <a:p>
            <a:pPr marL="285750" indent="-285750" algn="l">
              <a:buFont typeface="Arial" panose="020B0604020202020204" pitchFamily="34" charset="0"/>
              <a:buChar char="•"/>
            </a:pPr>
            <a:r>
              <a:rPr lang="cs-CZ" dirty="0">
                <a:solidFill>
                  <a:srgbClr val="444444"/>
                </a:solidFill>
                <a:latin typeface="Arial Black" panose="020B0A04020102020204" pitchFamily="34" charset="0"/>
              </a:rPr>
              <a:t>s</a:t>
            </a:r>
            <a:r>
              <a:rPr lang="cs-CZ" b="0" i="0" dirty="0">
                <a:solidFill>
                  <a:srgbClr val="444444"/>
                </a:solidFill>
                <a:effectLst/>
                <a:latin typeface="Arial Black" panose="020B0A04020102020204" pitchFamily="34" charset="0"/>
              </a:rPr>
              <a:t>hromažďování osobních údajů nebo informace použitelné pro zločince;</a:t>
            </a:r>
          </a:p>
          <a:p>
            <a:pPr algn="l">
              <a:buFont typeface="Arial" panose="020B0604020202020204" pitchFamily="34" charset="0"/>
              <a:buChar char="•"/>
            </a:pPr>
            <a:r>
              <a:rPr lang="cs-CZ" dirty="0">
                <a:solidFill>
                  <a:srgbClr val="444444"/>
                </a:solidFill>
                <a:latin typeface="Arial Black" panose="020B0A04020102020204" pitchFamily="34" charset="0"/>
              </a:rPr>
              <a:t>   změna</a:t>
            </a:r>
            <a:r>
              <a:rPr lang="cs-CZ" b="0" i="0" dirty="0">
                <a:solidFill>
                  <a:srgbClr val="444444"/>
                </a:solidFill>
                <a:effectLst/>
                <a:latin typeface="Arial Black" panose="020B0A04020102020204" pitchFamily="34" charset="0"/>
              </a:rPr>
              <a:t> webové stránky</a:t>
            </a:r>
          </a:p>
          <a:p>
            <a:pPr algn="l">
              <a:buFont typeface="Arial" panose="020B0604020202020204" pitchFamily="34" charset="0"/>
              <a:buChar char="•"/>
            </a:pPr>
            <a:r>
              <a:rPr lang="cs-CZ" b="0" i="0" dirty="0">
                <a:solidFill>
                  <a:srgbClr val="444444"/>
                </a:solidFill>
                <a:effectLst/>
                <a:latin typeface="Arial Black" panose="020B0A04020102020204" pitchFamily="34" charset="0"/>
              </a:rPr>
              <a:t>   </a:t>
            </a:r>
            <a:r>
              <a:rPr lang="cs-CZ" dirty="0">
                <a:solidFill>
                  <a:srgbClr val="444444"/>
                </a:solidFill>
                <a:latin typeface="Arial Black" panose="020B0A04020102020204" pitchFamily="34" charset="0"/>
              </a:rPr>
              <a:t>využití napadeného počítače k</a:t>
            </a:r>
            <a:r>
              <a:rPr lang="cs-CZ" b="0" i="0" dirty="0">
                <a:solidFill>
                  <a:srgbClr val="444444"/>
                </a:solidFill>
                <a:effectLst/>
                <a:latin typeface="Arial Black" panose="020B0A04020102020204" pitchFamily="34" charset="0"/>
              </a:rPr>
              <a:t> </a:t>
            </a:r>
            <a:r>
              <a:rPr lang="cs-CZ" b="0" i="0" dirty="0" err="1">
                <a:solidFill>
                  <a:srgbClr val="444444"/>
                </a:solidFill>
                <a:effectLst/>
                <a:latin typeface="Arial Black" panose="020B0A04020102020204" pitchFamily="34" charset="0"/>
              </a:rPr>
              <a:t>DDoS</a:t>
            </a:r>
            <a:r>
              <a:rPr lang="cs-CZ" b="0" i="0" dirty="0">
                <a:solidFill>
                  <a:srgbClr val="444444"/>
                </a:solidFill>
                <a:effectLst/>
                <a:latin typeface="Arial Black" panose="020B0A04020102020204" pitchFamily="34" charset="0"/>
              </a:rPr>
              <a:t> útoku</a:t>
            </a:r>
            <a:r>
              <a:rPr lang="cs-CZ" dirty="0">
                <a:solidFill>
                  <a:srgbClr val="444444"/>
                </a:solidFill>
                <a:latin typeface="Arial Black" panose="020B0A04020102020204" pitchFamily="34" charset="0"/>
              </a:rPr>
              <a:t> – vytvoření </a:t>
            </a:r>
            <a:r>
              <a:rPr lang="cs-CZ" dirty="0" err="1">
                <a:solidFill>
                  <a:srgbClr val="444444"/>
                </a:solidFill>
                <a:latin typeface="Arial Black" panose="020B0A04020102020204" pitchFamily="34" charset="0"/>
              </a:rPr>
              <a:t>botnetové</a:t>
            </a:r>
            <a:r>
              <a:rPr lang="cs-CZ" dirty="0">
                <a:solidFill>
                  <a:srgbClr val="444444"/>
                </a:solidFill>
                <a:latin typeface="Arial Black" panose="020B0A04020102020204" pitchFamily="34" charset="0"/>
              </a:rPr>
              <a:t> sítě</a:t>
            </a:r>
          </a:p>
          <a:p>
            <a:pPr algn="l">
              <a:buFont typeface="Arial" panose="020B0604020202020204" pitchFamily="34" charset="0"/>
              <a:buChar char="•"/>
            </a:pPr>
            <a:r>
              <a:rPr lang="cs-CZ" b="0" i="0" dirty="0">
                <a:solidFill>
                  <a:srgbClr val="444444"/>
                </a:solidFill>
                <a:effectLst/>
                <a:latin typeface="Arial Black" panose="020B0A04020102020204" pitchFamily="34" charset="0"/>
              </a:rPr>
              <a:t>   využití napadeného počítače k těžbě kryptoměn</a:t>
            </a:r>
          </a:p>
          <a:p>
            <a:pPr algn="l">
              <a:buFont typeface="Arial" panose="020B0604020202020204" pitchFamily="34" charset="0"/>
              <a:buChar char="•"/>
            </a:pPr>
            <a:endParaRPr lang="cs-CZ" dirty="0">
              <a:solidFill>
                <a:srgbClr val="444444"/>
              </a:solidFill>
              <a:latin typeface="Arial Black" panose="020B0A04020102020204" pitchFamily="34" charset="0"/>
            </a:endParaRPr>
          </a:p>
          <a:p>
            <a:pPr algn="l"/>
            <a:endParaRPr lang="cs-CZ" b="0" i="0" dirty="0">
              <a:solidFill>
                <a:srgbClr val="444444"/>
              </a:solidFill>
              <a:effectLst/>
              <a:latin typeface="Arial Black" panose="020B0A04020102020204" pitchFamily="34" charset="0"/>
            </a:endParaRPr>
          </a:p>
        </p:txBody>
      </p:sp>
    </p:spTree>
    <p:extLst>
      <p:ext uri="{BB962C8B-B14F-4D97-AF65-F5344CB8AC3E}">
        <p14:creationId xmlns:p14="http://schemas.microsoft.com/office/powerpoint/2010/main" val="245475869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2156</Words>
  <Application>Microsoft Office PowerPoint</Application>
  <PresentationFormat>Širokoúhlá obrazovka</PresentationFormat>
  <Paragraphs>131</Paragraphs>
  <Slides>18</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18</vt:i4>
      </vt:variant>
    </vt:vector>
  </HeadingPairs>
  <TitlesOfParts>
    <vt:vector size="25" baseType="lpstr">
      <vt:lpstr>Arial</vt:lpstr>
      <vt:lpstr>Arial Black</vt:lpstr>
      <vt:lpstr>Calibri</vt:lpstr>
      <vt:lpstr>Calibri Light</vt:lpstr>
      <vt:lpstr>Lato</vt:lpstr>
      <vt:lpstr>Wingdings</vt:lpstr>
      <vt:lpstr>Motiv Office</vt:lpstr>
      <vt:lpstr>Kriminalita v kyberprostoru</vt:lpstr>
      <vt:lpstr>Kyberkriminalita</vt:lpstr>
      <vt:lpstr>                   Kyberkriminalita</vt:lpstr>
      <vt:lpstr>                             Kyberkriminalita</vt:lpstr>
      <vt:lpstr>                             Kyberkriminalita</vt:lpstr>
      <vt:lpstr>     Aktéři provádějící  kyberkriminalitu</vt:lpstr>
      <vt:lpstr>Prezentace aplikace PowerPoint</vt:lpstr>
      <vt:lpstr> Cyber-dependent (kyberneticky závislá) kriminalita</vt:lpstr>
      <vt:lpstr>Hacking</vt:lpstr>
      <vt:lpstr>Narušení funkčnosti počítače </vt:lpstr>
      <vt:lpstr>Prezentace aplikace PowerPoint</vt:lpstr>
      <vt:lpstr>Prezentace aplikace PowerPoint</vt:lpstr>
      <vt:lpstr>Cyber-enabled (kyberneticky umožněná) kriminalita</vt:lpstr>
      <vt:lpstr>Cyber-enabled (kyberneticky umožněná) kriminalita</vt:lpstr>
      <vt:lpstr>                               Kyberkriminalita</vt:lpstr>
      <vt:lpstr>                  Kyberkriminalita</vt:lpstr>
      <vt:lpstr>                              Kyberkriminalita</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Kriminalita v kyberprostoru</dc:title>
  <dc:creator>Dusan Navratil</dc:creator>
  <cp:lastModifiedBy>Dusan Navratil</cp:lastModifiedBy>
  <cp:revision>8</cp:revision>
  <dcterms:created xsi:type="dcterms:W3CDTF">2024-02-08T11:03:33Z</dcterms:created>
  <dcterms:modified xsi:type="dcterms:W3CDTF">2024-02-12T11:35:59Z</dcterms:modified>
</cp:coreProperties>
</file>