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6" r:id="rId10"/>
    <p:sldId id="265" r:id="rId11"/>
    <p:sldId id="267" r:id="rId12"/>
    <p:sldId id="260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9" r:id="rId24"/>
    <p:sldId id="280" r:id="rId25"/>
    <p:sldId id="281" r:id="rId26"/>
    <p:sldId id="277" r:id="rId27"/>
    <p:sldId id="282" r:id="rId2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D0EE0E8E-DA18-41EC-9984-BD16870F8C2F}">
          <p14:sldIdLst>
            <p14:sldId id="256"/>
            <p14:sldId id="257"/>
            <p14:sldId id="258"/>
            <p14:sldId id="259"/>
            <p14:sldId id="261"/>
            <p14:sldId id="262"/>
            <p14:sldId id="263"/>
            <p14:sldId id="264"/>
            <p14:sldId id="266"/>
            <p14:sldId id="265"/>
            <p14:sldId id="267"/>
            <p14:sldId id="260"/>
            <p14:sldId id="268"/>
          </p14:sldIdLst>
        </p14:section>
        <p14:section name="Oddíl bez názvu" id="{B331B4E7-FF7A-41CF-B198-03F1BC05CAAA}">
          <p14:sldIdLst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8"/>
            <p14:sldId id="279"/>
            <p14:sldId id="280"/>
            <p14:sldId id="281"/>
            <p14:sldId id="277"/>
            <p14:sldId id="28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6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8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C42D4B-E9B1-0138-4B69-1056727562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3B9BBDE-482C-84A3-D09D-EBE16E5B9C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9A40D15-B5B5-EBBC-03B7-16CDED145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93769-5FA9-4629-9ED3-51E92FB413B7}" type="datetimeFigureOut">
              <a:rPr lang="cs-CZ" smtClean="0"/>
              <a:t>12.02.2024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D951699-4D69-A054-7C5B-BAECD4480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70FF243-92D1-46E9-6F31-AB77A919E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CBAE-ABBD-4888-BFCD-42BAB5035D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9512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DE6DC2-A950-2A82-CCFB-51BFF7D3A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7CA16D1-0F97-7A0B-53BA-1EB7B7EE55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770E215-C7E9-25C6-B54C-1F0A9B13D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93769-5FA9-4629-9ED3-51E92FB413B7}" type="datetimeFigureOut">
              <a:rPr lang="cs-CZ" smtClean="0"/>
              <a:t>12.02.2024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87FA4DD-C39E-B218-B114-ECB25FAA1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822C4F4-674F-DD29-9D71-2B8A5BB87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CBAE-ABBD-4888-BFCD-42BAB5035D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018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07E28D7-30D2-9EE9-D30B-EF49FCF13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DE28123-9C6B-B3B2-30D0-09C7F4B6A0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8369178-9E41-D2A8-700D-9F867B7B8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93769-5FA9-4629-9ED3-51E92FB413B7}" type="datetimeFigureOut">
              <a:rPr lang="cs-CZ" smtClean="0"/>
              <a:t>12.02.2024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70878BF-CDAA-9729-7A44-A67B9DA14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2AB478-339F-46FD-6FA3-2577EA7D7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CBAE-ABBD-4888-BFCD-42BAB5035D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4285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024FA-5168-8FAE-C30D-D78EAD14D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B142EA-AC1E-7787-404E-75B49806B5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13F8B67-D7A6-03A5-681C-C5DA299F8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93769-5FA9-4629-9ED3-51E92FB413B7}" type="datetimeFigureOut">
              <a:rPr lang="cs-CZ" smtClean="0"/>
              <a:t>12.02.2024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EC6FECC-D37A-86A1-B422-D1FAAB721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D31215-8A6F-A063-A336-1E4397D26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CBAE-ABBD-4888-BFCD-42BAB5035D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4300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1E36FD-B3CB-3953-F9B7-4EEB7C589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006BE80-6469-0247-FE88-77A1CD255D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515B9B6-4895-1547-298F-ADE472FB3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93769-5FA9-4629-9ED3-51E92FB413B7}" type="datetimeFigureOut">
              <a:rPr lang="cs-CZ" smtClean="0"/>
              <a:t>12.02.2024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6247A68-3C9F-4622-8A87-49A784487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025A234-9B63-F4B3-2041-725B945BB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CBAE-ABBD-4888-BFCD-42BAB5035D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1821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DA2121-3DF0-FD7C-AF44-36AEBC3E2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B51410-0CB0-6CF0-652C-03B1ECF283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64075DB-DD74-3472-98A2-3A25146A10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9D5181B-644E-2FAD-CE86-008518937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93769-5FA9-4629-9ED3-51E92FB413B7}" type="datetimeFigureOut">
              <a:rPr lang="cs-CZ" smtClean="0"/>
              <a:t>12.02.2024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1FABF2A-5E17-78EF-F797-C3995099E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482491E-4AAB-ABB7-2B41-F9517EB69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CBAE-ABBD-4888-BFCD-42BAB5035D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7107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A46660-EF45-4C5E-0B4F-498F56E39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ED754BA-354F-ACFC-2E0E-2E710DBE27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5C388EA-C57C-58D2-4D67-1636C8D575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03CF5C0-D0A5-C822-28EE-7CF0CA4254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AF8706A-3D3A-765B-CD41-BD5818BE45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CFABE73-555F-6037-015C-56A524F0A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93769-5FA9-4629-9ED3-51E92FB413B7}" type="datetimeFigureOut">
              <a:rPr lang="cs-CZ" smtClean="0"/>
              <a:t>12.02.2024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570FE00-0B35-6C9A-6484-9AE98F4A6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A93AE3F-AF4B-6F76-214C-B12A9794A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CBAE-ABBD-4888-BFCD-42BAB5035D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431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C45F6-F74F-4E01-0592-B99788266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2C57545-AA26-B244-34E4-080446521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93769-5FA9-4629-9ED3-51E92FB413B7}" type="datetimeFigureOut">
              <a:rPr lang="cs-CZ" smtClean="0"/>
              <a:t>12.02.2024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570F693-EEF2-0516-CA20-CB07F7A6C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9BEEE02-2A6B-0616-D29A-FD5061E88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CBAE-ABBD-4888-BFCD-42BAB5035D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071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6035C4A-D6CA-7254-EF77-CEE7FF0B7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93769-5FA9-4629-9ED3-51E92FB413B7}" type="datetimeFigureOut">
              <a:rPr lang="cs-CZ" smtClean="0"/>
              <a:t>12.02.2024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FEFF79F-2109-A0A9-0569-3242CCF91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3F43F45-920F-4430-45DA-34718230D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CBAE-ABBD-4888-BFCD-42BAB5035D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592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4A3395-B9FE-4F0B-96A2-DFC7F72C4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38863B-18A2-DCBC-8827-B827524B2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327F601-F351-449A-99B9-59DB0C7C7E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9CE8E6B-A798-7DEB-6FE8-B33C969D5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93769-5FA9-4629-9ED3-51E92FB413B7}" type="datetimeFigureOut">
              <a:rPr lang="cs-CZ" smtClean="0"/>
              <a:t>12.02.2024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A1D39B3-B2CF-3930-889C-A34D766A4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42166D9-242C-70AB-F7FE-9E9B15D5D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CBAE-ABBD-4888-BFCD-42BAB5035D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6365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AD69AF-F56C-34EE-941C-C56483635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506CA0F-355A-80C0-370B-130AE4A6B3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183B2A6-5352-24DD-A00A-EBAC963AEB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B85375E-58E6-8A8D-C500-1F238F0B4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93769-5FA9-4629-9ED3-51E92FB413B7}" type="datetimeFigureOut">
              <a:rPr lang="cs-CZ" smtClean="0"/>
              <a:t>12.02.2024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9D90FCC-8FB6-24B6-0AA8-A54D4DF13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4B04BA4-B7D9-9FD6-54D0-1E253DBAD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CCBAE-ABBD-4888-BFCD-42BAB5035D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9515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0F4E4B8-6ED1-9132-FE3D-EED076904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07F68FA-CAD0-0418-6DFA-7D2BDB1CA4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3D41658-EC04-4477-ED04-36B7CDDBF3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93769-5FA9-4629-9ED3-51E92FB413B7}" type="datetimeFigureOut">
              <a:rPr lang="cs-CZ" smtClean="0"/>
              <a:t>12.02.2024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765D05A-40A0-702B-D58F-CC34CBEBC6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41AE9A5-858C-FA83-7AE3-EDA0C4ECB7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CCBAE-ABBD-4888-BFCD-42BAB5035DB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8285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35C60D-E016-1B9D-6CC9-3298E7B948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>
                <a:solidFill>
                  <a:srgbClr val="C00000"/>
                </a:solidFill>
                <a:latin typeface="Arial Black" panose="020B0A04020102020204" pitchFamily="34" charset="0"/>
              </a:rPr>
              <a:t>Státní aktéři a kybernetické útoky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623122A-2631-6026-9088-137D5EAD9A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445760"/>
            <a:ext cx="9144000" cy="833119"/>
          </a:xfrm>
        </p:spPr>
        <p:txBody>
          <a:bodyPr/>
          <a:lstStyle/>
          <a:p>
            <a:r>
              <a:rPr lang="cs-CZ" dirty="0">
                <a:latin typeface="Arial Black" panose="020B0A04020102020204" pitchFamily="34" charset="0"/>
              </a:rPr>
              <a:t>Ing. Dušan Navrátil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36235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DB495C-2424-8874-B323-FCCB74EC4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6746"/>
          </a:xfrm>
        </p:spPr>
        <p:txBody>
          <a:bodyPr>
            <a:normAutofit fontScale="90000"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Čínská lidová republika</a:t>
            </a:r>
            <a:b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8E14FA-2432-8D83-6DBF-B67DF297A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8966"/>
            <a:ext cx="10515600" cy="5619832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1900" dirty="0">
                <a:latin typeface="Arial Black" panose="020B0A04020102020204" pitchFamily="34" charset="0"/>
              </a:rPr>
              <a:t>ČLR je v oblasti kyberprostoru známá zejména pro rozsáhlou průmyslovou špionáž. Krádeže duševního vlastnictví následně posilují úsilí Číny v prioritních </a:t>
            </a:r>
            <a:r>
              <a:rPr lang="cs-CZ" sz="1900" dirty="0" err="1">
                <a:latin typeface="Arial Black" panose="020B0A04020102020204" pitchFamily="34" charset="0"/>
              </a:rPr>
              <a:t>obastech</a:t>
            </a:r>
            <a:r>
              <a:rPr lang="cs-CZ" sz="1900" dirty="0">
                <a:latin typeface="Arial Black" panose="020B0A04020102020204" pitchFamily="34" charset="0"/>
              </a:rPr>
              <a:t> vědeckého a technologického rozvoje země. Průmyslová špionáž </a:t>
            </a:r>
            <a:r>
              <a:rPr lang="cs-CZ" sz="1900" dirty="0" err="1">
                <a:latin typeface="Arial Black" panose="020B0A04020102020204" pitchFamily="34" charset="0"/>
              </a:rPr>
              <a:t>doplňujedalší</a:t>
            </a:r>
            <a:r>
              <a:rPr lang="cs-CZ" sz="1900" dirty="0">
                <a:latin typeface="Arial Black" panose="020B0A04020102020204" pitchFamily="34" charset="0"/>
              </a:rPr>
              <a:t>, převážně legitimní prostředky </a:t>
            </a:r>
            <a:r>
              <a:rPr lang="cs-CZ" sz="1900" dirty="0" err="1">
                <a:latin typeface="Arial Black" panose="020B0A04020102020204" pitchFamily="34" charset="0"/>
              </a:rPr>
              <a:t>prostředky</a:t>
            </a:r>
            <a:r>
              <a:rPr lang="cs-CZ" sz="1900" dirty="0">
                <a:latin typeface="Arial Black" panose="020B0A04020102020204" pitchFamily="34" charset="0"/>
              </a:rPr>
              <a:t> k zahraniční </a:t>
            </a:r>
            <a:r>
              <a:rPr lang="cs-CZ" sz="1900" dirty="0" err="1">
                <a:latin typeface="Arial Black" panose="020B0A04020102020204" pitchFamily="34" charset="0"/>
              </a:rPr>
              <a:t>know</a:t>
            </a:r>
            <a:r>
              <a:rPr lang="cs-CZ" sz="1900" dirty="0">
                <a:latin typeface="Arial Black" panose="020B0A04020102020204" pitchFamily="34" charset="0"/>
              </a:rPr>
              <a:t> – </a:t>
            </a:r>
            <a:r>
              <a:rPr lang="cs-CZ" sz="1900" dirty="0" err="1">
                <a:latin typeface="Arial Black" panose="020B0A04020102020204" pitchFamily="34" charset="0"/>
              </a:rPr>
              <a:t>how</a:t>
            </a:r>
            <a:r>
              <a:rPr lang="cs-CZ" sz="1900" dirty="0">
                <a:latin typeface="Arial Black" panose="020B0A04020102020204" pitchFamily="34" charset="0"/>
              </a:rPr>
              <a:t>. Plán „Made in </a:t>
            </a:r>
            <a:r>
              <a:rPr lang="cs-CZ" sz="1900" dirty="0" err="1">
                <a:latin typeface="Arial Black" panose="020B0A04020102020204" pitchFamily="34" charset="0"/>
              </a:rPr>
              <a:t>China</a:t>
            </a:r>
            <a:r>
              <a:rPr lang="cs-CZ" sz="1900" dirty="0">
                <a:latin typeface="Arial Black" panose="020B0A04020102020204" pitchFamily="34" charset="0"/>
              </a:rPr>
              <a:t> 2025“</a:t>
            </a:r>
          </a:p>
          <a:p>
            <a:pPr marL="0" indent="0" algn="just">
              <a:buNone/>
            </a:pPr>
            <a:endParaRPr lang="cs-CZ" sz="1900" dirty="0">
              <a:latin typeface="Arial Black" panose="020B0A04020102020204" pitchFamily="34" charset="0"/>
            </a:endParaRPr>
          </a:p>
          <a:p>
            <a:pPr algn="just"/>
            <a:r>
              <a:rPr lang="cs-CZ" sz="1900" dirty="0">
                <a:latin typeface="Arial Black" panose="020B0A04020102020204" pitchFamily="34" charset="0"/>
              </a:rPr>
              <a:t>Čínské </a:t>
            </a:r>
            <a:r>
              <a:rPr lang="cs-CZ" sz="1900" dirty="0" err="1">
                <a:latin typeface="Arial Black" panose="020B0A04020102020204" pitchFamily="34" charset="0"/>
              </a:rPr>
              <a:t>vědecko</a:t>
            </a:r>
            <a:r>
              <a:rPr lang="cs-CZ" sz="1900" dirty="0">
                <a:latin typeface="Arial Black" panose="020B0A04020102020204" pitchFamily="34" charset="0"/>
              </a:rPr>
              <a:t> - technologické priority jsou mj. telekomunikační technologie, satelity, big data </a:t>
            </a:r>
            <a:r>
              <a:rPr lang="cs-CZ" sz="1900" dirty="0" err="1">
                <a:latin typeface="Arial Black" panose="020B0A04020102020204" pitchFamily="34" charset="0"/>
              </a:rPr>
              <a:t>processing</a:t>
            </a:r>
            <a:r>
              <a:rPr lang="cs-CZ" sz="1900" dirty="0">
                <a:latin typeface="Arial Black" panose="020B0A04020102020204" pitchFamily="34" charset="0"/>
              </a:rPr>
              <a:t>, umělá inteligence a </a:t>
            </a:r>
            <a:r>
              <a:rPr lang="cs-CZ" sz="1900" dirty="0" err="1">
                <a:latin typeface="Arial Black" panose="020B0A04020102020204" pitchFamily="34" charset="0"/>
              </a:rPr>
              <a:t>deep</a:t>
            </a:r>
            <a:r>
              <a:rPr lang="cs-CZ" sz="1900" dirty="0">
                <a:latin typeface="Arial Black" panose="020B0A04020102020204" pitchFamily="34" charset="0"/>
              </a:rPr>
              <a:t> </a:t>
            </a:r>
            <a:r>
              <a:rPr lang="cs-CZ" sz="1900" dirty="0" err="1">
                <a:latin typeface="Arial Black" panose="020B0A04020102020204" pitchFamily="34" charset="0"/>
              </a:rPr>
              <a:t>learnig</a:t>
            </a:r>
            <a:r>
              <a:rPr lang="cs-CZ" sz="1900" dirty="0">
                <a:latin typeface="Arial Black" panose="020B0A04020102020204" pitchFamily="34" charset="0"/>
              </a:rPr>
              <a:t>, které jsou pravděpodobně cílem čínských ATP.</a:t>
            </a:r>
          </a:p>
          <a:p>
            <a:pPr algn="just"/>
            <a:r>
              <a:rPr lang="cs-CZ" sz="1900" dirty="0">
                <a:latin typeface="Arial Black" panose="020B0A04020102020204" pitchFamily="34" charset="0"/>
              </a:rPr>
              <a:t> </a:t>
            </a:r>
          </a:p>
          <a:p>
            <a:pPr algn="just"/>
            <a:r>
              <a:rPr lang="cs-CZ" sz="1900" dirty="0">
                <a:latin typeface="Arial Black" panose="020B0A04020102020204" pitchFamily="34" charset="0"/>
              </a:rPr>
              <a:t>Další prioritou je </a:t>
            </a:r>
            <a:r>
              <a:rPr lang="cs-CZ" sz="1900" dirty="0" err="1">
                <a:latin typeface="Arial Black" panose="020B0A04020102020204" pitchFamily="34" charset="0"/>
              </a:rPr>
              <a:t>je</a:t>
            </a:r>
            <a:r>
              <a:rPr lang="cs-CZ" sz="1900" dirty="0">
                <a:latin typeface="Arial Black" panose="020B0A04020102020204" pitchFamily="34" charset="0"/>
              </a:rPr>
              <a:t> sběr taktických a strategických zpravodajských informací. Tato priorita se začíná vyrovnávat s průmyslovou špionáží. Tato hrozba roste se zájmem o Evropu a zejména Východní Evropu. Iniciativa „Hedvábná cesta“ a „16+1 (dnes 14+1). Útoky proti ministerstvům zahraničí evropských zemí.</a:t>
            </a:r>
          </a:p>
          <a:p>
            <a:pPr algn="just"/>
            <a:endParaRPr lang="cs-CZ" sz="1900" dirty="0">
              <a:latin typeface="Arial Black" panose="020B0A04020102020204" pitchFamily="34" charset="0"/>
            </a:endParaRPr>
          </a:p>
          <a:p>
            <a:pPr algn="just"/>
            <a:r>
              <a:rPr lang="cs-CZ" sz="1900" dirty="0">
                <a:latin typeface="Arial Black" panose="020B0A04020102020204" pitchFamily="34" charset="0"/>
              </a:rPr>
              <a:t>Příprava informačního bojiště pro budoucího „informativního“ konfliktu, který se bude vyznačovat intenzivním nasazením metod informačního (včetně útoků v kyberprostoru) a elektronického způsobu boje (např. rušení signálů).</a:t>
            </a:r>
          </a:p>
        </p:txBody>
      </p:sp>
    </p:spTree>
    <p:extLst>
      <p:ext uri="{BB962C8B-B14F-4D97-AF65-F5344CB8AC3E}">
        <p14:creationId xmlns:p14="http://schemas.microsoft.com/office/powerpoint/2010/main" val="801328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C36507-2FF9-8164-5C1E-83E6BC6A3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6928" y="643612"/>
            <a:ext cx="10466871" cy="671084"/>
          </a:xfrm>
        </p:spPr>
        <p:txBody>
          <a:bodyPr>
            <a:normAutofit fontScale="90000"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Čínská lidová republika</a:t>
            </a:r>
            <a:br>
              <a:rPr lang="cs-CZ" sz="4400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AEBB3E-EC7A-62A7-03B6-FAEDCAA804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6930"/>
            <a:ext cx="10515600" cy="53804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Právní podpora státu:</a:t>
            </a:r>
          </a:p>
          <a:p>
            <a:pPr algn="just"/>
            <a:r>
              <a:rPr lang="cs-CZ" sz="1800" dirty="0">
                <a:latin typeface="Arial Black" panose="020B0A04020102020204" pitchFamily="34" charset="0"/>
              </a:rPr>
              <a:t>Zákon o státní bezpečnosti – definuje rámcovou povinnost jednotlivců a organizací podílet se na zajištění státní bezpečnosti.</a:t>
            </a:r>
          </a:p>
          <a:p>
            <a:pPr algn="just"/>
            <a:r>
              <a:rPr lang="cs-CZ" sz="1800" dirty="0">
                <a:latin typeface="Arial Black" panose="020B0A04020102020204" pitchFamily="34" charset="0"/>
              </a:rPr>
              <a:t>Zákon o kontrašpionážní činnosti definuje povinností podílet se na sběru důkazů o špionážní činnosti. Zákon se vztahuje i na aktivity mimo teritorium ČLR.</a:t>
            </a:r>
          </a:p>
          <a:p>
            <a:pPr algn="just"/>
            <a:r>
              <a:rPr lang="cs-CZ" sz="1800" dirty="0">
                <a:latin typeface="Arial Black" panose="020B0A04020102020204" pitchFamily="34" charset="0"/>
              </a:rPr>
              <a:t>Zákon o kybernetické bezpečnosti určuje povinnost provozovatelům sítí spolupracovat v otázkách státní bezpečnost.</a:t>
            </a:r>
          </a:p>
          <a:p>
            <a:pPr algn="just"/>
            <a:r>
              <a:rPr lang="cs-CZ" sz="1800" dirty="0">
                <a:latin typeface="Arial Black" panose="020B0A04020102020204" pitchFamily="34" charset="0"/>
              </a:rPr>
              <a:t>Zákon o státní zpravodajské činnosti určuje povinnosti jednotlivců a organizací podílet se na zpravodajské aktivitě a práva orgánů podílejících se na zpravodajské činnosti součinnost vyžadovat. </a:t>
            </a:r>
          </a:p>
          <a:p>
            <a:pPr algn="just"/>
            <a:r>
              <a:rPr lang="cs-CZ" sz="1800" dirty="0">
                <a:latin typeface="Arial Black" panose="020B0A04020102020204" pitchFamily="34" charset="0"/>
              </a:rPr>
              <a:t>Společnou charakteristikou  všech uvedených regulací je jejich velmi široké a vágní pojetí z hlediska definice pojmů jako je např. „státní bezpečnost“ či „špionážní aktivita“. To umožňuje státním orgánům aplikovat dotyčné zákony v závislosti na aktuální potřebě.</a:t>
            </a:r>
          </a:p>
          <a:p>
            <a:pPr algn="just"/>
            <a:r>
              <a:rPr lang="cs-CZ" sz="1800" dirty="0">
                <a:latin typeface="Arial Black" panose="020B0A04020102020204" pitchFamily="34" charset="0"/>
              </a:rPr>
              <a:t>Právní systém ČLR také obsahuje mechanizmy přímého vlivu Komunistické strany Číny na dění v nominálně soukromých společnostech skrze povinnost ustanovení stranických buněk.</a:t>
            </a:r>
          </a:p>
          <a:p>
            <a:pPr algn="just"/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9945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544063-FC32-EC20-0B2C-6DF38977D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4333"/>
          </a:xfrm>
        </p:spPr>
        <p:txBody>
          <a:bodyPr>
            <a:normAutofit fontScale="90000"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Čínská lidová republika</a:t>
            </a:r>
            <a:b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E2722C-E0A6-67A3-7987-A139C41592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052" y="682857"/>
            <a:ext cx="10515600" cy="6063295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sz="4500" dirty="0">
                <a:solidFill>
                  <a:srgbClr val="C00000"/>
                </a:solidFill>
                <a:latin typeface="Arial Black" panose="020B0A04020102020204" pitchFamily="34" charset="0"/>
              </a:rPr>
              <a:t>Příklad životního cyklu čínského kybernetického útoku – činnost útočníka:</a:t>
            </a:r>
          </a:p>
          <a:p>
            <a:pPr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4500" b="1" i="0" dirty="0">
                <a:effectLst/>
                <a:latin typeface="Arial Black" panose="020B0A04020102020204" pitchFamily="34" charset="0"/>
              </a:rPr>
              <a:t>Počáteční kompromitace</a:t>
            </a:r>
            <a:r>
              <a:rPr lang="cs-CZ" sz="4500" b="0" i="0" dirty="0">
                <a:effectLst/>
                <a:latin typeface="Arial Black" panose="020B0A04020102020204" pitchFamily="34" charset="0"/>
              </a:rPr>
              <a:t>  – proveden pomocí </a:t>
            </a:r>
            <a:r>
              <a:rPr lang="cs-CZ" sz="4500" b="0" i="0" u="none" strike="noStrike" dirty="0">
                <a:effectLst/>
                <a:latin typeface="Arial Black" panose="020B0A04020102020204" pitchFamily="34" charset="0"/>
              </a:rPr>
              <a:t>sociálního inženýrství</a:t>
            </a:r>
            <a:r>
              <a:rPr lang="cs-CZ" sz="4500" b="0" i="0" dirty="0">
                <a:effectLst/>
                <a:latin typeface="Arial Black" panose="020B0A04020102020204" pitchFamily="34" charset="0"/>
              </a:rPr>
              <a:t> a </a:t>
            </a:r>
            <a:r>
              <a:rPr lang="cs-CZ" sz="4500" dirty="0" err="1">
                <a:latin typeface="Arial Black" panose="020B0A04020102020204" pitchFamily="34" charset="0"/>
              </a:rPr>
              <a:t>spear</a:t>
            </a:r>
            <a:r>
              <a:rPr lang="cs-CZ" sz="4500" dirty="0">
                <a:latin typeface="Arial Black" panose="020B0A04020102020204" pitchFamily="34" charset="0"/>
              </a:rPr>
              <a:t> </a:t>
            </a:r>
            <a:r>
              <a:rPr lang="cs-CZ" sz="4500" dirty="0" err="1">
                <a:latin typeface="Arial Black" panose="020B0A04020102020204" pitchFamily="34" charset="0"/>
              </a:rPr>
              <a:t>phishingu</a:t>
            </a:r>
            <a:r>
              <a:rPr lang="cs-CZ" sz="4500" b="0" i="0" dirty="0">
                <a:effectLst/>
                <a:latin typeface="Arial Black" panose="020B0A04020102020204" pitchFamily="34" charset="0"/>
              </a:rPr>
              <a:t> přes e-mail, pomocí </a:t>
            </a:r>
            <a:r>
              <a:rPr lang="cs-CZ" sz="4500" dirty="0" err="1">
                <a:latin typeface="Arial Black" panose="020B0A04020102020204" pitchFamily="34" charset="0"/>
              </a:rPr>
              <a:t>zero-day</a:t>
            </a:r>
            <a:r>
              <a:rPr lang="cs-CZ" sz="4500" b="0" i="0" dirty="0">
                <a:effectLst/>
                <a:latin typeface="Arial Black" panose="020B0A04020102020204" pitchFamily="34" charset="0"/>
              </a:rPr>
              <a:t> apod. Další populární metodou infekce je umístění </a:t>
            </a:r>
            <a:r>
              <a:rPr lang="cs-CZ" sz="4500" b="0" i="0" u="none" strike="noStrike" dirty="0">
                <a:effectLst/>
                <a:latin typeface="Arial Black" panose="020B0A04020102020204" pitchFamily="34" charset="0"/>
              </a:rPr>
              <a:t>malwaru</a:t>
            </a:r>
            <a:r>
              <a:rPr lang="cs-CZ" sz="4500" b="0" i="0" dirty="0">
                <a:effectLst/>
                <a:latin typeface="Arial Black" panose="020B0A04020102020204" pitchFamily="34" charset="0"/>
              </a:rPr>
              <a:t> na webovou stránku, kterou zaměstnanci oběti pravděpodobně navštíví.</a:t>
            </a:r>
          </a:p>
          <a:p>
            <a:pPr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4500" b="1" i="0" dirty="0">
                <a:effectLst/>
                <a:latin typeface="Arial Black" panose="020B0A04020102020204" pitchFamily="34" charset="0"/>
              </a:rPr>
              <a:t>Vytvoří si pevnou půdu pod nohama</a:t>
            </a:r>
            <a:r>
              <a:rPr lang="cs-CZ" sz="4500" b="0" i="0" dirty="0">
                <a:effectLst/>
                <a:latin typeface="Arial Black" panose="020B0A04020102020204" pitchFamily="34" charset="0"/>
              </a:rPr>
              <a:t>  – umístí </a:t>
            </a:r>
            <a:r>
              <a:rPr lang="cs-CZ" sz="4500" b="0" i="0" u="none" strike="noStrike" dirty="0">
                <a:effectLst/>
                <a:latin typeface="Arial Black" panose="020B0A04020102020204" pitchFamily="34" charset="0"/>
              </a:rPr>
              <a:t>software pro vzdálenou správu</a:t>
            </a:r>
            <a:r>
              <a:rPr lang="cs-CZ" sz="4500" b="0" i="0" dirty="0">
                <a:effectLst/>
                <a:latin typeface="Arial Black" panose="020B0A04020102020204" pitchFamily="34" charset="0"/>
              </a:rPr>
              <a:t> do sítě oběti, vytvoří síťová zadní vrátka a tunely umožňující utajený přístup k její infrastruktuře.</a:t>
            </a:r>
          </a:p>
          <a:p>
            <a:pPr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4500" b="1" i="0" dirty="0">
                <a:effectLst/>
                <a:latin typeface="Arial Black" panose="020B0A04020102020204" pitchFamily="34" charset="0"/>
              </a:rPr>
              <a:t>Eskaluje oprávnění</a:t>
            </a:r>
            <a:r>
              <a:rPr lang="cs-CZ" sz="4500" b="0" i="0" dirty="0">
                <a:effectLst/>
                <a:latin typeface="Arial Black" panose="020B0A04020102020204" pitchFamily="34" charset="0"/>
              </a:rPr>
              <a:t>  – použije </a:t>
            </a:r>
            <a:r>
              <a:rPr lang="cs-CZ" sz="4500" dirty="0" err="1">
                <a:latin typeface="Arial Black" panose="020B0A04020102020204" pitchFamily="34" charset="0"/>
              </a:rPr>
              <a:t>exploity</a:t>
            </a:r>
            <a:r>
              <a:rPr lang="cs-CZ" sz="4500" b="0" i="0" dirty="0">
                <a:effectLst/>
                <a:latin typeface="Arial Black" panose="020B0A04020102020204" pitchFamily="34" charset="0"/>
              </a:rPr>
              <a:t> a </a:t>
            </a:r>
            <a:r>
              <a:rPr lang="cs-CZ" sz="4500" b="0" i="0" u="none" strike="noStrike" dirty="0">
                <a:effectLst/>
                <a:latin typeface="Arial Black" panose="020B0A04020102020204" pitchFamily="34" charset="0"/>
              </a:rPr>
              <a:t>prolomení hesel</a:t>
            </a:r>
            <a:r>
              <a:rPr lang="cs-CZ" sz="4500" b="0" i="0" dirty="0">
                <a:effectLst/>
                <a:latin typeface="Arial Black" panose="020B0A04020102020204" pitchFamily="34" charset="0"/>
              </a:rPr>
              <a:t> k získání administrátorských práv nad počítačem oběti a případně je rozšíří na účty administrátorů </a:t>
            </a:r>
            <a:r>
              <a:rPr lang="cs-CZ" sz="4500" b="0" i="0" u="none" strike="noStrike" dirty="0">
                <a:effectLst/>
                <a:latin typeface="Arial Black" panose="020B0A04020102020204" pitchFamily="34" charset="0"/>
              </a:rPr>
              <a:t>domény Windows.</a:t>
            </a:r>
            <a:endParaRPr lang="cs-CZ" sz="4500" b="0" i="0" dirty="0">
              <a:effectLst/>
              <a:latin typeface="Arial Black" panose="020B0A04020102020204" pitchFamily="34" charset="0"/>
            </a:endParaRPr>
          </a:p>
          <a:p>
            <a:pPr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4500" b="1" i="0" dirty="0">
                <a:effectLst/>
                <a:latin typeface="Arial Black" panose="020B0A04020102020204" pitchFamily="34" charset="0"/>
              </a:rPr>
              <a:t>Interní průzkum</a:t>
            </a:r>
            <a:r>
              <a:rPr lang="cs-CZ" sz="4500" b="0" i="0" dirty="0">
                <a:effectLst/>
                <a:latin typeface="Arial Black" panose="020B0A04020102020204" pitchFamily="34" charset="0"/>
              </a:rPr>
              <a:t>  – shromažďujte informace o okolní infrastruktuře, vztazích důvěryhodnosti, struktuře </a:t>
            </a:r>
            <a:r>
              <a:rPr lang="cs-CZ" sz="4500" b="0" i="0" u="none" strike="noStrike" dirty="0">
                <a:effectLst/>
                <a:latin typeface="Arial Black" panose="020B0A04020102020204" pitchFamily="34" charset="0"/>
              </a:rPr>
              <a:t>domény Windows .</a:t>
            </a:r>
            <a:endParaRPr lang="cs-CZ" sz="4500" b="0" i="0" dirty="0">
              <a:effectLst/>
              <a:latin typeface="Arial Black" panose="020B0A04020102020204" pitchFamily="34" charset="0"/>
            </a:endParaRPr>
          </a:p>
          <a:p>
            <a:pPr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4500" b="1" i="0" dirty="0">
                <a:effectLst/>
                <a:latin typeface="Arial Black" panose="020B0A04020102020204" pitchFamily="34" charset="0"/>
              </a:rPr>
              <a:t>Přesune se do strany</a:t>
            </a:r>
            <a:r>
              <a:rPr lang="cs-CZ" sz="4500" b="0" i="0" dirty="0">
                <a:effectLst/>
                <a:latin typeface="Arial Black" panose="020B0A04020102020204" pitchFamily="34" charset="0"/>
              </a:rPr>
              <a:t>  – rozšiřuje kontrolu na další pracovní stanice, servery a prvky infrastruktury a provádí na nich sběr dat.</a:t>
            </a:r>
          </a:p>
          <a:p>
            <a:pPr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4500" b="1" i="0" dirty="0">
                <a:effectLst/>
                <a:latin typeface="Arial Black" panose="020B0A04020102020204" pitchFamily="34" charset="0"/>
              </a:rPr>
              <a:t>Udržuje přítomnost</a:t>
            </a:r>
            <a:r>
              <a:rPr lang="cs-CZ" sz="4500" b="0" i="0" dirty="0">
                <a:effectLst/>
                <a:latin typeface="Arial Black" panose="020B0A04020102020204" pitchFamily="34" charset="0"/>
              </a:rPr>
              <a:t>  – zajišťuje nepřetržitou kontrolu nad přístupovými kanály a přihlašovacími údaji získanými v předchozích krocích.</a:t>
            </a:r>
          </a:p>
          <a:p>
            <a:pPr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4500" b="1" i="0" dirty="0">
                <a:effectLst/>
                <a:latin typeface="Arial Black" panose="020B0A04020102020204" pitchFamily="34" charset="0"/>
              </a:rPr>
              <a:t>Dokončuje misi</a:t>
            </a:r>
            <a:r>
              <a:rPr lang="cs-CZ" sz="4500" b="0" i="0" dirty="0">
                <a:effectLst/>
                <a:latin typeface="Arial Black" panose="020B0A04020102020204" pitchFamily="34" charset="0"/>
              </a:rPr>
              <a:t>  – </a:t>
            </a:r>
            <a:r>
              <a:rPr lang="cs-CZ" sz="4500" b="0" i="0" dirty="0" err="1">
                <a:effectLst/>
                <a:latin typeface="Arial Black" panose="020B0A04020102020204" pitchFamily="34" charset="0"/>
              </a:rPr>
              <a:t>exfiltrujte</a:t>
            </a:r>
            <a:r>
              <a:rPr lang="cs-CZ" sz="4500" b="0" i="0" dirty="0">
                <a:effectLst/>
                <a:latin typeface="Arial Black" panose="020B0A04020102020204" pitchFamily="34" charset="0"/>
              </a:rPr>
              <a:t> ukradená data ze sítě oběti.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36238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0CCC00-4DAF-BFBE-CB99-49C5E63BC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1131"/>
          </a:xfrm>
        </p:spPr>
        <p:txBody>
          <a:bodyPr>
            <a:normAutofit fontScale="90000"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Čínská lidová republika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9237F3-8DB5-8640-DF22-A713D9ACFB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27914"/>
            <a:ext cx="10515600" cy="61457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Čínské APT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dirty="0">
                <a:latin typeface="Arial Black" panose="020B0A04020102020204" pitchFamily="34" charset="0"/>
              </a:rPr>
              <a:t>PLA Unit 61398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 (</a:t>
            </a:r>
            <a:r>
              <a:rPr lang="cs-CZ" sz="1400" b="0" i="0" dirty="0">
                <a:effectLst/>
                <a:latin typeface="Arial Black" panose="020B0A04020102020204" pitchFamily="34" charset="0"/>
              </a:rPr>
              <a:t>také známý jako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 APT1</a:t>
            </a:r>
            <a:r>
              <a:rPr lang="cs-CZ" sz="1400" b="0" i="0" dirty="0">
                <a:effectLst/>
                <a:latin typeface="Arial Black" panose="020B0A04020102020204" pitchFamily="34" charset="0"/>
              </a:rPr>
              <a:t>, </a:t>
            </a:r>
            <a:r>
              <a:rPr lang="cs-CZ" sz="1400" b="0" i="0" dirty="0" err="1">
                <a:effectLst/>
                <a:latin typeface="Arial Black" panose="020B0A04020102020204" pitchFamily="34" charset="0"/>
              </a:rPr>
              <a:t>Puter</a:t>
            </a:r>
            <a:r>
              <a:rPr lang="cs-CZ" sz="1400" b="0" i="0" dirty="0">
                <a:effectLst/>
                <a:latin typeface="Arial Black" panose="020B0A04020102020204" pitchFamily="34" charset="0"/>
              </a:rPr>
              <a:t> Panda – útok Titan </a:t>
            </a:r>
            <a:r>
              <a:rPr lang="cs-CZ" sz="1400" b="0" i="0" dirty="0" err="1">
                <a:effectLst/>
                <a:latin typeface="Arial Black" panose="020B0A04020102020204" pitchFamily="34" charset="0"/>
              </a:rPr>
              <a:t>Rain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dirty="0">
                <a:latin typeface="Arial Black" panose="020B0A04020102020204" pitchFamily="34" charset="0"/>
              </a:rPr>
              <a:t>PLA Unit 61486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 (</a:t>
            </a:r>
            <a:r>
              <a:rPr lang="cs-CZ" sz="1400" b="0" i="0" dirty="0">
                <a:effectLst/>
                <a:latin typeface="Arial Black" panose="020B0A04020102020204" pitchFamily="34" charset="0"/>
              </a:rPr>
              <a:t>také známý jako 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APT2)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dirty="0">
                <a:latin typeface="Arial Black" panose="020B0A04020102020204" pitchFamily="34" charset="0"/>
              </a:rPr>
              <a:t>Buckeye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 (</a:t>
            </a:r>
            <a:r>
              <a:rPr lang="cs-CZ" sz="1400" b="0" i="0" dirty="0">
                <a:effectLst/>
                <a:latin typeface="Arial Black" panose="020B0A04020102020204" pitchFamily="34" charset="0"/>
              </a:rPr>
              <a:t>také známý jako 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APT3)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dirty="0">
                <a:latin typeface="Arial Black" panose="020B0A04020102020204" pitchFamily="34" charset="0"/>
              </a:rPr>
              <a:t>Red Apollo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 (</a:t>
            </a:r>
            <a:r>
              <a:rPr lang="cs-CZ" sz="1400" b="0" i="0" dirty="0">
                <a:effectLst/>
                <a:latin typeface="Arial Black" panose="020B0A04020102020204" pitchFamily="34" charset="0"/>
              </a:rPr>
              <a:t>také známý jako 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APT10)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dirty="0">
                <a:latin typeface="Arial Black" panose="020B0A04020102020204" pitchFamily="34" charset="0"/>
              </a:rPr>
              <a:t>Numbered Panda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 (</a:t>
            </a:r>
            <a:r>
              <a:rPr lang="cs-CZ" sz="1400" b="0" i="0" dirty="0">
                <a:effectLst/>
                <a:latin typeface="Arial Black" panose="020B0A04020102020204" pitchFamily="34" charset="0"/>
              </a:rPr>
              <a:t>také známý jako 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APT12)</a:t>
            </a:r>
            <a:endParaRPr lang="cs-CZ" sz="1400" b="0" i="0" dirty="0">
              <a:effectLst/>
              <a:latin typeface="Arial Black" panose="020B0A040201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1400" dirty="0">
                <a:latin typeface="Arial Black" panose="020B0A04020102020204" pitchFamily="34" charset="0"/>
              </a:rPr>
              <a:t>APT15</a:t>
            </a:r>
            <a:endParaRPr lang="en-US" sz="1400" b="0" i="0" dirty="0">
              <a:effectLst/>
              <a:latin typeface="Arial Black" panose="020B0A040201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b="0" i="0" dirty="0" err="1">
                <a:effectLst/>
                <a:latin typeface="Arial Black" panose="020B0A04020102020204" pitchFamily="34" charset="0"/>
              </a:rPr>
              <a:t>DeputyDog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 (</a:t>
            </a:r>
            <a:r>
              <a:rPr lang="cs-CZ" sz="1400" b="0" i="0" dirty="0">
                <a:effectLst/>
                <a:latin typeface="Arial Black" panose="020B0A04020102020204" pitchFamily="34" charset="0"/>
              </a:rPr>
              <a:t>také známý jako 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APT17</a:t>
            </a:r>
            <a:r>
              <a:rPr lang="cs-CZ" sz="1400" b="0" i="0" dirty="0">
                <a:effectLst/>
                <a:latin typeface="Arial Black" panose="020B0A04020102020204" pitchFamily="34" charset="0"/>
              </a:rPr>
              <a:t>, </a:t>
            </a:r>
            <a:r>
              <a:rPr lang="cs-CZ" sz="1400" b="0" i="0" dirty="0" err="1">
                <a:effectLst/>
                <a:latin typeface="Arial Black" panose="020B0A04020102020204" pitchFamily="34" charset="0"/>
              </a:rPr>
              <a:t>Elderwood</a:t>
            </a:r>
            <a:r>
              <a:rPr lang="cs-CZ" sz="1400" b="0" i="0" dirty="0">
                <a:effectLst/>
                <a:latin typeface="Arial Black" panose="020B0A04020102020204" pitchFamily="34" charset="0"/>
              </a:rPr>
              <a:t> – operace Aurora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dirty="0" err="1">
                <a:latin typeface="Arial Black" panose="020B0A04020102020204" pitchFamily="34" charset="0"/>
              </a:rPr>
              <a:t>Codoso</a:t>
            </a:r>
            <a:r>
              <a:rPr lang="en-US" sz="1400" dirty="0">
                <a:latin typeface="Arial Black" panose="020B0A04020102020204" pitchFamily="34" charset="0"/>
              </a:rPr>
              <a:t> Team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 (</a:t>
            </a:r>
            <a:r>
              <a:rPr lang="cs-CZ" sz="1400" b="0" i="0" dirty="0">
                <a:effectLst/>
                <a:latin typeface="Arial Black" panose="020B0A04020102020204" pitchFamily="34" charset="0"/>
              </a:rPr>
              <a:t>také známý jako 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APT19)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b="0" i="0" dirty="0" err="1">
                <a:effectLst/>
                <a:latin typeface="Arial Black" panose="020B0A04020102020204" pitchFamily="34" charset="0"/>
              </a:rPr>
              <a:t>Wocao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 (</a:t>
            </a:r>
            <a:r>
              <a:rPr lang="cs-CZ" sz="1400" b="0" i="0" dirty="0">
                <a:effectLst/>
                <a:latin typeface="Arial Black" panose="020B0A04020102020204" pitchFamily="34" charset="0"/>
              </a:rPr>
              <a:t>také známý jako 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APT20)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b="0" i="0" dirty="0">
                <a:effectLst/>
                <a:latin typeface="Arial Black" panose="020B0A04020102020204" pitchFamily="34" charset="0"/>
              </a:rPr>
              <a:t>APT 27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dirty="0">
                <a:latin typeface="Arial Black" panose="020B0A04020102020204" pitchFamily="34" charset="0"/>
              </a:rPr>
              <a:t>PLA Unit 78020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 (</a:t>
            </a:r>
            <a:r>
              <a:rPr lang="cs-CZ" sz="1400" b="0" i="0" dirty="0">
                <a:effectLst/>
                <a:latin typeface="Arial Black" panose="020B0A04020102020204" pitchFamily="34" charset="0"/>
              </a:rPr>
              <a:t>také známý jako 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APT30 and </a:t>
            </a:r>
            <a:r>
              <a:rPr lang="en-US" sz="1400" dirty="0" err="1">
                <a:latin typeface="Arial Black" panose="020B0A04020102020204" pitchFamily="34" charset="0"/>
              </a:rPr>
              <a:t>Naikon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b="0" i="0" dirty="0">
                <a:effectLst/>
                <a:latin typeface="Arial Black" panose="020B0A04020102020204" pitchFamily="34" charset="0"/>
              </a:rPr>
              <a:t>Zirconium (</a:t>
            </a:r>
            <a:r>
              <a:rPr lang="cs-CZ" sz="1400" b="0" i="0" dirty="0">
                <a:effectLst/>
                <a:latin typeface="Arial Black" panose="020B0A04020102020204" pitchFamily="34" charset="0"/>
              </a:rPr>
              <a:t>také známý jako 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APT31)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dirty="0">
                <a:latin typeface="Arial Black" panose="020B0A04020102020204" pitchFamily="34" charset="0"/>
              </a:rPr>
              <a:t>Periscope Group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 (</a:t>
            </a:r>
            <a:r>
              <a:rPr lang="cs-CZ" sz="1400" b="0" i="0" dirty="0">
                <a:effectLst/>
                <a:latin typeface="Arial Black" panose="020B0A04020102020204" pitchFamily="34" charset="0"/>
              </a:rPr>
              <a:t>také známý jako 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APT40)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dirty="0">
                <a:latin typeface="Arial Black" panose="020B0A04020102020204" pitchFamily="34" charset="0"/>
              </a:rPr>
              <a:t>Double Dragon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 (</a:t>
            </a:r>
            <a:r>
              <a:rPr lang="cs-CZ" sz="1400" b="0" i="0" dirty="0">
                <a:effectLst/>
                <a:latin typeface="Arial Black" panose="020B0A04020102020204" pitchFamily="34" charset="0"/>
              </a:rPr>
              <a:t>také známý jako 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APT41, </a:t>
            </a:r>
            <a:r>
              <a:rPr lang="en-US" sz="1400" b="0" i="0" dirty="0" err="1">
                <a:effectLst/>
                <a:latin typeface="Arial Black" panose="020B0A04020102020204" pitchFamily="34" charset="0"/>
              </a:rPr>
              <a:t>Winnti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 Group, Barium, </a:t>
            </a:r>
            <a:r>
              <a:rPr lang="cs-CZ" sz="1400" b="0" i="0" dirty="0">
                <a:effectLst/>
                <a:latin typeface="Arial Black" panose="020B0A04020102020204" pitchFamily="34" charset="0"/>
              </a:rPr>
              <a:t>nebo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 Axiom)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b="0" i="0" dirty="0" err="1">
                <a:effectLst/>
                <a:latin typeface="Arial Black" panose="020B0A04020102020204" pitchFamily="34" charset="0"/>
              </a:rPr>
              <a:t>Dragonbridge</a:t>
            </a:r>
            <a:endParaRPr lang="en-US" sz="1400" b="0" i="0" dirty="0">
              <a:effectLst/>
              <a:latin typeface="Arial Black" panose="020B0A040201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dirty="0">
                <a:latin typeface="Arial Black" panose="020B0A04020102020204" pitchFamily="34" charset="0"/>
              </a:rPr>
              <a:t>Hafnium</a:t>
            </a:r>
            <a:endParaRPr lang="en-US" sz="1400" b="0" i="0" dirty="0">
              <a:effectLst/>
              <a:latin typeface="Arial Black" panose="020B0A040201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dirty="0" err="1">
                <a:latin typeface="Arial Black" panose="020B0A04020102020204" pitchFamily="34" charset="0"/>
              </a:rPr>
              <a:t>LightBasin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 (</a:t>
            </a:r>
            <a:r>
              <a:rPr lang="cs-CZ" sz="1400" b="0" i="0" dirty="0">
                <a:effectLst/>
                <a:latin typeface="Arial Black" panose="020B0A04020102020204" pitchFamily="34" charset="0"/>
              </a:rPr>
              <a:t>také známý jako </a:t>
            </a:r>
            <a:r>
              <a:rPr lang="en-US" sz="1400" b="0" i="0" dirty="0">
                <a:effectLst/>
                <a:latin typeface="Arial Black" panose="020B0A04020102020204" pitchFamily="34" charset="0"/>
              </a:rPr>
              <a:t>UNC1945)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400" b="0" i="0" dirty="0">
                <a:effectLst/>
                <a:latin typeface="Arial Black" panose="020B0A04020102020204" pitchFamily="34" charset="0"/>
              </a:rPr>
              <a:t>Tropic Trooper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142755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98AB1E-E05D-B41C-F8DB-103084F05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7502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Čínská lidová republika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793651-DCA1-3E14-02FA-56122DD54F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4285"/>
            <a:ext cx="10515600" cy="51526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Popis některých čínských APT:</a:t>
            </a:r>
          </a:p>
          <a:p>
            <a:pPr algn="just"/>
            <a:r>
              <a:rPr lang="cs-CZ" sz="1800" dirty="0">
                <a:latin typeface="Arial Black" panose="020B0A04020102020204" pitchFamily="34" charset="0"/>
              </a:rPr>
              <a:t>Jednotka PLA (</a:t>
            </a:r>
            <a:r>
              <a:rPr lang="cs-CZ" sz="1800" dirty="0" err="1">
                <a:latin typeface="Arial Black" panose="020B0A04020102020204" pitchFamily="34" charset="0"/>
              </a:rPr>
              <a:t>Peoples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Liberation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Army</a:t>
            </a:r>
            <a:r>
              <a:rPr lang="cs-CZ" sz="1800" dirty="0">
                <a:latin typeface="Arial Black" panose="020B0A04020102020204" pitchFamily="34" charset="0"/>
              </a:rPr>
              <a:t>) 61486 (APT2) (– jednotka ČLOA Čínská lidově-osvobozenecká armáda) – většina  kybernetických útoků zaměřena na americký, evropský a japonský letecký a satelitní průmysl – útok Titan </a:t>
            </a:r>
            <a:r>
              <a:rPr lang="cs-CZ" sz="1800" dirty="0" err="1">
                <a:latin typeface="Arial Black" panose="020B0A04020102020204" pitchFamily="34" charset="0"/>
              </a:rPr>
              <a:t>Rain</a:t>
            </a:r>
            <a:r>
              <a:rPr lang="cs-CZ" sz="1800" dirty="0">
                <a:latin typeface="Arial Black" panose="020B0A04020102020204" pitchFamily="34" charset="0"/>
              </a:rPr>
              <a:t> 2003 - ??přisouzen útok </a:t>
            </a:r>
            <a:r>
              <a:rPr lang="cs-CZ" sz="1800" dirty="0" err="1">
                <a:latin typeface="Arial Black" panose="020B0A04020102020204" pitchFamily="34" charset="0"/>
              </a:rPr>
              <a:t>Hades</a:t>
            </a:r>
            <a:r>
              <a:rPr lang="cs-CZ" sz="1800" dirty="0">
                <a:latin typeface="Arial Black" panose="020B0A04020102020204" pitchFamily="34" charset="0"/>
              </a:rPr>
              <a:t> 2013 – krádeže dat celé řady zbrojních programů – Pac-3 Patriot, </a:t>
            </a:r>
            <a:r>
              <a:rPr lang="cs-CZ" sz="1800" dirty="0" err="1">
                <a:latin typeface="Arial Black" panose="020B0A04020102020204" pitchFamily="34" charset="0"/>
              </a:rPr>
              <a:t>Hight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Altitude</a:t>
            </a:r>
            <a:r>
              <a:rPr lang="cs-CZ" sz="1800" dirty="0">
                <a:latin typeface="Arial Black" panose="020B0A04020102020204" pitchFamily="34" charset="0"/>
              </a:rPr>
              <a:t> Area </a:t>
            </a:r>
            <a:r>
              <a:rPr lang="cs-CZ" sz="1800" dirty="0" err="1">
                <a:latin typeface="Arial Black" panose="020B0A04020102020204" pitchFamily="34" charset="0"/>
              </a:rPr>
              <a:t>Defence</a:t>
            </a:r>
            <a:r>
              <a:rPr lang="cs-CZ" sz="1800" dirty="0">
                <a:latin typeface="Arial Black" panose="020B0A04020102020204" pitchFamily="34" charset="0"/>
              </a:rPr>
              <a:t> (protiraketový systém), F/A Super </a:t>
            </a:r>
            <a:r>
              <a:rPr lang="cs-CZ" sz="1800" dirty="0" err="1">
                <a:latin typeface="Arial Black" panose="020B0A04020102020204" pitchFamily="34" charset="0"/>
              </a:rPr>
              <a:t>Hornet</a:t>
            </a:r>
            <a:r>
              <a:rPr lang="cs-CZ" sz="1800" dirty="0">
                <a:latin typeface="Arial Black" panose="020B0A04020102020204" pitchFamily="34" charset="0"/>
              </a:rPr>
              <a:t>, UH 60 Black, F-35 Joint Strike Fighter – ovlivnil vývoj čínských letounů 5. generace J-20, J-31</a:t>
            </a:r>
          </a:p>
          <a:p>
            <a:pPr algn="just"/>
            <a:endParaRPr lang="cs-CZ" sz="1800" dirty="0">
              <a:latin typeface="Arial Black" panose="020B0A04020102020204" pitchFamily="34" charset="0"/>
            </a:endParaRPr>
          </a:p>
          <a:p>
            <a:pPr algn="just"/>
            <a:r>
              <a:rPr lang="cs-CZ" sz="1800" dirty="0">
                <a:latin typeface="Arial Black" panose="020B0A04020102020204" pitchFamily="34" charset="0"/>
              </a:rPr>
              <a:t>Jednotka PLA 61398 (APT2) – vojenská jednotka – útoky na americké soukromé dodavatelské firmy MO – útok na indickou armádu – 2006 operace RAT - OSN – Mezinárodní olympijský výbor  -  2009 operace </a:t>
            </a:r>
            <a:r>
              <a:rPr lang="cs-CZ" sz="1800" dirty="0" err="1">
                <a:latin typeface="Arial Black" panose="020B0A04020102020204" pitchFamily="34" charset="0"/>
              </a:rPr>
              <a:t>GhostNet</a:t>
            </a:r>
            <a:r>
              <a:rPr lang="cs-CZ" sz="1800" dirty="0">
                <a:latin typeface="Arial Black" panose="020B0A04020102020204" pitchFamily="34" charset="0"/>
              </a:rPr>
              <a:t> - ambasády, MZV, tibetská exilová komunita, vládní úřady, NATO </a:t>
            </a:r>
          </a:p>
          <a:p>
            <a:pPr marL="0" indent="0" algn="just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algn="just"/>
            <a:r>
              <a:rPr lang="cs-CZ" sz="1800" dirty="0" err="1">
                <a:latin typeface="Arial Black" panose="020B0A04020102020204" pitchFamily="34" charset="0"/>
              </a:rPr>
              <a:t>Red</a:t>
            </a:r>
            <a:r>
              <a:rPr lang="cs-CZ" sz="1800" dirty="0">
                <a:latin typeface="Arial Black" panose="020B0A04020102020204" pitchFamily="34" charset="0"/>
              </a:rPr>
              <a:t> Apollo (APT 10) – napojená na Ministerstvo státní bezpečnosti (MSS) – akademická sféra – krádež 130 000 osobních údajů personálu amerického námořnictva (2016) – Filipíny (2019</a:t>
            </a:r>
            <a:r>
              <a:rPr lang="cs-CZ" sz="2000" dirty="0">
                <a:latin typeface="Arial Black" panose="020B0A04020102020204" pitchFamily="34" charset="0"/>
              </a:rPr>
              <a:t>)</a:t>
            </a:r>
            <a:r>
              <a:rPr lang="cs-CZ" sz="1800" dirty="0">
                <a:latin typeface="Arial Black" panose="020B0A04020102020204" pitchFamily="34" charset="0"/>
              </a:rPr>
              <a:t> – Japonsko(2020) – Indie (2021)</a:t>
            </a:r>
          </a:p>
          <a:p>
            <a:pPr algn="just"/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5220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F23108-5698-CE84-3E3D-FEB7CE41A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43314"/>
          </a:xfrm>
        </p:spPr>
        <p:txBody>
          <a:bodyPr>
            <a:normAutofit fontScale="90000"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Čínská lidová republika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922A24-0B54-A27B-6E0D-E83BEB8070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37947"/>
            <a:ext cx="10515600" cy="5239016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Popis některých čínských APT:</a:t>
            </a:r>
          </a:p>
          <a:p>
            <a:pPr marL="0" indent="0">
              <a:buNone/>
            </a:pPr>
            <a:endParaRPr lang="cs-CZ" sz="18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algn="just"/>
            <a:r>
              <a:rPr lang="cs-CZ" sz="1800" dirty="0" err="1">
                <a:latin typeface="Arial Black" panose="020B0A04020102020204" pitchFamily="34" charset="0"/>
              </a:rPr>
              <a:t>Numbered</a:t>
            </a:r>
            <a:r>
              <a:rPr lang="cs-CZ" sz="1800" dirty="0">
                <a:latin typeface="Arial Black" panose="020B0A04020102020204" pitchFamily="34" charset="0"/>
              </a:rPr>
              <a:t> Panda (APT 12) – napojen na ČLOA – cílem Východní Asie včetně Taiwanu</a:t>
            </a:r>
          </a:p>
          <a:p>
            <a:pPr algn="just"/>
            <a:endParaRPr lang="cs-CZ" sz="1800" dirty="0">
              <a:latin typeface="Arial Black" panose="020B0A04020102020204" pitchFamily="34" charset="0"/>
            </a:endParaRPr>
          </a:p>
          <a:p>
            <a:pPr algn="just"/>
            <a:r>
              <a:rPr lang="cs-CZ" sz="1800" dirty="0">
                <a:latin typeface="Arial Black" panose="020B0A04020102020204" pitchFamily="34" charset="0"/>
              </a:rPr>
              <a:t>APT 40 – cíl vládní organizace, společnosti včetně universit v širokém spektru včetně biomedicíny, robotiky a námořního výzkumu</a:t>
            </a:r>
          </a:p>
          <a:p>
            <a:pPr algn="just"/>
            <a:endParaRPr lang="cs-CZ" sz="1800" dirty="0">
              <a:latin typeface="Arial Black" panose="020B0A04020102020204" pitchFamily="34" charset="0"/>
            </a:endParaRPr>
          </a:p>
          <a:p>
            <a:pPr algn="just"/>
            <a:r>
              <a:rPr lang="cs-CZ" sz="1800" dirty="0">
                <a:latin typeface="Arial Black" panose="020B0A04020102020204" pitchFamily="34" charset="0"/>
              </a:rPr>
              <a:t>Double </a:t>
            </a:r>
            <a:r>
              <a:rPr lang="cs-CZ" sz="1800" dirty="0" err="1">
                <a:latin typeface="Arial Black" panose="020B0A04020102020204" pitchFamily="34" charset="0"/>
              </a:rPr>
              <a:t>Dragon</a:t>
            </a:r>
            <a:r>
              <a:rPr lang="cs-CZ" sz="1800" dirty="0">
                <a:latin typeface="Arial Black" panose="020B0A04020102020204" pitchFamily="34" charset="0"/>
              </a:rPr>
              <a:t> – „</a:t>
            </a:r>
            <a:r>
              <a:rPr lang="cs-CZ" sz="1800" dirty="0" err="1">
                <a:latin typeface="Arial Black" panose="020B0A04020102020204" pitchFamily="34" charset="0"/>
              </a:rPr>
              <a:t>hackři</a:t>
            </a:r>
            <a:r>
              <a:rPr lang="cs-CZ" sz="1800" dirty="0">
                <a:latin typeface="Arial Black" panose="020B0A04020102020204" pitchFamily="34" charset="0"/>
              </a:rPr>
              <a:t> v pronájmu“ – zabývají se špionáží technologií i </a:t>
            </a:r>
            <a:r>
              <a:rPr lang="cs-CZ" sz="1800" dirty="0" err="1">
                <a:latin typeface="Arial Black" panose="020B0A04020102020204" pitchFamily="34" charset="0"/>
              </a:rPr>
              <a:t>kyberkriminalitou</a:t>
            </a:r>
            <a:r>
              <a:rPr lang="cs-CZ" sz="1800" dirty="0">
                <a:latin typeface="Arial Black" panose="020B0A04020102020204" pitchFamily="34" charset="0"/>
              </a:rPr>
              <a:t>, (krádež nejméně 20 000 dolarů na pomoc COVID-19 v USA – 2022) – dvojí zaměstnání – symbióza</a:t>
            </a:r>
          </a:p>
          <a:p>
            <a:pPr algn="just"/>
            <a:endParaRPr lang="cs-CZ" sz="1800" dirty="0">
              <a:latin typeface="Arial Black" panose="020B0A04020102020204" pitchFamily="34" charset="0"/>
            </a:endParaRPr>
          </a:p>
          <a:p>
            <a:pPr algn="just"/>
            <a:r>
              <a:rPr lang="cs-CZ" sz="1800" dirty="0">
                <a:latin typeface="Arial Black" panose="020B0A04020102020204" pitchFamily="34" charset="0"/>
              </a:rPr>
              <a:t>Hafnium – napojení na MSS - 2021- narušení Microsoft Exchange Server</a:t>
            </a:r>
          </a:p>
          <a:p>
            <a:pPr marL="0" indent="0" algn="just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algn="just"/>
            <a:r>
              <a:rPr lang="cs-CZ" sz="1800" dirty="0" err="1">
                <a:latin typeface="Arial Black" panose="020B0A04020102020204" pitchFamily="34" charset="0"/>
              </a:rPr>
              <a:t>LightBasin</a:t>
            </a:r>
            <a:r>
              <a:rPr lang="cs-CZ" sz="1800" dirty="0">
                <a:latin typeface="Arial Black" panose="020B0A04020102020204" pitchFamily="34" charset="0"/>
              </a:rPr>
              <a:t> – cílí na protokoly a technologie telekomunikačních operátorů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12032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A7669F-B4EB-BA4E-3869-9F6F630FF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2181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Čínská lidová republika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3ED053-E529-D0EE-202F-95705269C9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1756"/>
            <a:ext cx="10515600" cy="51252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Popis některých čínských APT:</a:t>
            </a:r>
          </a:p>
          <a:p>
            <a:pPr marL="0" indent="0">
              <a:buNone/>
            </a:pPr>
            <a:endParaRPr lang="cs-CZ" sz="18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algn="just"/>
            <a:r>
              <a:rPr lang="cs-CZ" sz="1800" dirty="0">
                <a:latin typeface="Arial Black" panose="020B0A04020102020204" pitchFamily="34" charset="0"/>
              </a:rPr>
              <a:t>APT15 – 2013 – Operace Ke3Chang – útoky proti ministerstvům zahraničí evropských zemí</a:t>
            </a:r>
          </a:p>
          <a:p>
            <a:pPr marL="0" indent="0" algn="just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algn="just"/>
            <a:r>
              <a:rPr lang="cs-CZ" sz="1800" dirty="0">
                <a:latin typeface="Arial Black" panose="020B0A04020102020204" pitchFamily="34" charset="0"/>
              </a:rPr>
              <a:t>Čínské ATP? – 2014 - OPM </a:t>
            </a:r>
            <a:r>
              <a:rPr lang="cs-CZ" sz="1800" dirty="0" err="1">
                <a:latin typeface="Arial Black" panose="020B0A04020102020204" pitchFamily="34" charset="0"/>
              </a:rPr>
              <a:t>Hack</a:t>
            </a:r>
            <a:r>
              <a:rPr lang="cs-CZ" sz="1800" dirty="0">
                <a:latin typeface="Arial Black" panose="020B0A04020102020204" pitchFamily="34" charset="0"/>
              </a:rPr>
              <a:t> – kybernetický útok na sítě na vládní Office </a:t>
            </a:r>
            <a:r>
              <a:rPr lang="cs-CZ" sz="1800" dirty="0" err="1">
                <a:latin typeface="Arial Black" panose="020B0A04020102020204" pitchFamily="34" charset="0"/>
              </a:rPr>
              <a:t>of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Personnel</a:t>
            </a:r>
            <a:r>
              <a:rPr lang="cs-CZ" sz="1800" dirty="0">
                <a:latin typeface="Arial Black" panose="020B0A04020102020204" pitchFamily="34" charset="0"/>
              </a:rPr>
              <a:t> Managment (OPM) – obdoba českého NBÚ – úřad pro provádění bezpečnostních prověrek – ukradeno bylo několik milionů formulářů SF-86, které obsahovaly osobní údajích shromážděné při bezpečnostních prověrkách, včetně otisků prstů milionů lidí – útočníci pronikli prostředím OPM do serveru ministerstva vnitra – odcizili dalších 4,2 mil. osobních údajů a otisky prstů - </a:t>
            </a: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nedozírné následky </a:t>
            </a:r>
            <a:r>
              <a:rPr lang="cs-CZ" sz="1800" dirty="0">
                <a:latin typeface="Arial Black" panose="020B0A04020102020204" pitchFamily="34" charset="0"/>
              </a:rPr>
              <a:t>– CIA stáhla řadu důstojníků z Číny, kteří pracovali pod krytím – nutná ochrana některých lidí- zatím do roku 2025 – odhadované náklady na ochranu 1 miliarda dolarů – nejprve útočníci pronikli do manuálů a informací o architektuře IT systému  - systém napojen na internet – dva subdodavatelé služeb bezpečnostních prověrek – USIS a </a:t>
            </a:r>
            <a:r>
              <a:rPr lang="cs-CZ" sz="1800" dirty="0" err="1">
                <a:latin typeface="Arial Black" panose="020B0A04020102020204" pitchFamily="34" charset="0"/>
              </a:rPr>
              <a:t>KeyPoint</a:t>
            </a:r>
            <a:r>
              <a:rPr lang="cs-CZ" sz="1800" dirty="0">
                <a:latin typeface="Arial Black" panose="020B0A04020102020204" pitchFamily="34" charset="0"/>
              </a:rPr>
              <a:t> – při útoku použity ukradené přihlašovací údaje </a:t>
            </a:r>
            <a:r>
              <a:rPr lang="cs-CZ" sz="1800" dirty="0" err="1">
                <a:latin typeface="Arial Black" panose="020B0A04020102020204" pitchFamily="34" charset="0"/>
              </a:rPr>
              <a:t>KeyPointu</a:t>
            </a:r>
            <a:r>
              <a:rPr lang="cs-CZ" sz="1800" dirty="0">
                <a:latin typeface="Arial Black" panose="020B0A04020102020204" pitchFamily="34" charset="0"/>
              </a:rPr>
              <a:t> – již před útokem bylo OPM kritizováno za špatné bezpečnostní postupy. </a:t>
            </a:r>
          </a:p>
        </p:txBody>
      </p:sp>
    </p:spTree>
    <p:extLst>
      <p:ext uri="{BB962C8B-B14F-4D97-AF65-F5344CB8AC3E}">
        <p14:creationId xmlns:p14="http://schemas.microsoft.com/office/powerpoint/2010/main" val="29691542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46A021-97D7-FA30-C6FD-C9E0CDCF9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66713"/>
          </a:xfrm>
        </p:spPr>
        <p:txBody>
          <a:bodyPr>
            <a:normAutofit fontScale="90000"/>
          </a:bodyPr>
          <a:lstStyle/>
          <a:p>
            <a:r>
              <a:rPr lang="cs-CZ" sz="24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     Ruská federace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7DABE3-24D6-CC75-7A63-830CFA2B09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3234"/>
            <a:ext cx="10515600" cy="5513729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Arial Black" panose="020B0A04020102020204" pitchFamily="34" charset="0"/>
              </a:rPr>
              <a:t>Rusko v minulosti velmi využívalo špionáže, průmyslové špionáže, politických vražd, sabotáží, destruktivních útoků, desinformačních kampaní, ovlivňování veřejného mínění a voleb, v zahraničí které dodnes provádí klasicky. 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Dnešní prostředí nových technologií a zejména internetu umožňuje tyto operace provádět mnohem efektivněji a levněji a umožňuje vézt efektivně hybridní válku.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Rusko je velkým inovátorem ve vedení hybridní války.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V </a:t>
            </a:r>
            <a:r>
              <a:rPr lang="cs-CZ" sz="1800" dirty="0" err="1">
                <a:latin typeface="Arial Black" panose="020B0A04020102020204" pitchFamily="34" charset="0"/>
              </a:rPr>
              <a:t>kyberšpionáži</a:t>
            </a:r>
            <a:r>
              <a:rPr lang="cs-CZ" sz="1800" dirty="0">
                <a:latin typeface="Arial Black" panose="020B0A04020102020204" pitchFamily="34" charset="0"/>
              </a:rPr>
              <a:t> jsou průkopníkem. 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Kybernetické destruktivní útoky používají ve velké míře a </a:t>
            </a:r>
            <a:r>
              <a:rPr lang="cs-CZ" sz="1800" dirty="0" err="1">
                <a:latin typeface="Arial Black" panose="020B0A04020102020204" pitchFamily="34" charset="0"/>
              </a:rPr>
              <a:t>dlohoudobě</a:t>
            </a:r>
            <a:r>
              <a:rPr lang="cs-CZ" sz="1800" dirty="0">
                <a:latin typeface="Arial Black" panose="020B0A04020102020204" pitchFamily="34" charset="0"/>
              </a:rPr>
              <a:t> zejména na Ukrajině, překvapivě jsou méně účinné než se očekávalo. Vede to k celosvětovému pokroku v obraně proti nim. 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Nemá informační technologie, které se používají v západních IS výjimka (</a:t>
            </a:r>
            <a:r>
              <a:rPr lang="cs-CZ" sz="1800" dirty="0" err="1">
                <a:latin typeface="Arial Black" panose="020B0A04020102020204" pitchFamily="34" charset="0"/>
              </a:rPr>
              <a:t>Kasperský</a:t>
            </a:r>
            <a:r>
              <a:rPr lang="cs-CZ" sz="1800" dirty="0">
                <a:latin typeface="Arial Black" panose="020B0A04020102020204" pitchFamily="34" charset="0"/>
              </a:rPr>
              <a:t> ?)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Úspěšné ve vedení desinformačního boje a ovlivňování veřejného mínění v zahraničí pomocí internetu.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Bezpečné pro soukromé skupiny, které provádějí kybernetické útoky za účelem finančního zisku. </a:t>
            </a:r>
            <a:r>
              <a:rPr lang="cs-CZ" sz="1800" dirty="0" err="1">
                <a:latin typeface="Arial Black" panose="020B0A04020102020204" pitchFamily="34" charset="0"/>
              </a:rPr>
              <a:t>Symbioza</a:t>
            </a:r>
            <a:r>
              <a:rPr lang="cs-CZ" sz="1800" dirty="0">
                <a:latin typeface="Arial Black" panose="020B0A04020102020204" pitchFamily="34" charset="0"/>
              </a:rPr>
              <a:t> se státními orgány.</a:t>
            </a:r>
          </a:p>
          <a:p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7536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1ECAE2-0781-4A3C-5B21-89DDEA5C2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43314"/>
          </a:xfrm>
        </p:spPr>
        <p:txBody>
          <a:bodyPr>
            <a:normAutofit fontScale="90000"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Ruská federace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B94680-670A-48F6-86D4-08CE678B4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73119"/>
            <a:ext cx="10515600" cy="54038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Popis některých ruských APT:</a:t>
            </a:r>
          </a:p>
          <a:p>
            <a:pPr marL="0" indent="0">
              <a:buNone/>
            </a:pPr>
            <a:endParaRPr lang="cs-CZ" sz="18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algn="just"/>
            <a:r>
              <a:rPr lang="cs-CZ" sz="1800" dirty="0" err="1">
                <a:latin typeface="Arial Black" panose="020B0A04020102020204" pitchFamily="34" charset="0"/>
              </a:rPr>
              <a:t>Fancy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Bear</a:t>
            </a:r>
            <a:r>
              <a:rPr lang="cs-CZ" sz="1800" dirty="0">
                <a:latin typeface="Arial Black" panose="020B0A04020102020204" pitchFamily="34" charset="0"/>
              </a:rPr>
              <a:t> (APT 28) – ruská ZS  GRU – útoky na </a:t>
            </a:r>
            <a:r>
              <a:rPr lang="cs-CZ" sz="1800" dirty="0" err="1">
                <a:latin typeface="Arial Black" panose="020B0A04020102020204" pitchFamily="34" charset="0"/>
              </a:rPr>
              <a:t>Gruzii,zakavské</a:t>
            </a:r>
            <a:r>
              <a:rPr lang="cs-CZ" sz="1800" dirty="0">
                <a:latin typeface="Arial Black" panose="020B0A04020102020204" pitchFamily="34" charset="0"/>
              </a:rPr>
              <a:t> státy, Ukrajinu, NATO, vojenští dodavatelé MO USA, bílý dům, Demokratická národní výbor, německý a francouzský parlament, OBSE, </a:t>
            </a:r>
            <a:r>
              <a:rPr lang="cs-CZ" sz="1800" dirty="0" err="1">
                <a:latin typeface="Arial Black" panose="020B0A04020102020204" pitchFamily="34" charset="0"/>
              </a:rPr>
              <a:t>francouzký</a:t>
            </a:r>
            <a:r>
              <a:rPr lang="cs-CZ" sz="1800" dirty="0">
                <a:latin typeface="Arial Black" panose="020B0A04020102020204" pitchFamily="34" charset="0"/>
              </a:rPr>
              <a:t> prezident Macron, TV5Monde, desítky nepřátel Putina v zahraničí, Světová antidopingová agentura, IAAF,  Konstantinopolský ekumenický patriarchát a další- využívají </a:t>
            </a:r>
            <a:r>
              <a:rPr lang="cs-CZ" sz="1800" dirty="0" err="1">
                <a:latin typeface="Arial Black" panose="020B0A04020102020204" pitchFamily="34" charset="0"/>
              </a:rPr>
              <a:t>zero-day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exploit</a:t>
            </a:r>
            <a:r>
              <a:rPr lang="cs-CZ" sz="1800" dirty="0">
                <a:latin typeface="Arial Black" panose="020B0A04020102020204" pitchFamily="34" charset="0"/>
              </a:rPr>
              <a:t>, </a:t>
            </a:r>
            <a:r>
              <a:rPr lang="cs-CZ" sz="1800" dirty="0" err="1">
                <a:latin typeface="Arial Black" panose="020B0A04020102020204" pitchFamily="34" charset="0"/>
              </a:rPr>
              <a:t>spear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phishing</a:t>
            </a:r>
            <a:r>
              <a:rPr lang="cs-CZ" sz="1800" dirty="0">
                <a:latin typeface="Arial Black" panose="020B0A04020102020204" pitchFamily="34" charset="0"/>
              </a:rPr>
              <a:t> a malware</a:t>
            </a:r>
          </a:p>
          <a:p>
            <a:pPr algn="just"/>
            <a:r>
              <a:rPr lang="cs-CZ" sz="1800" dirty="0" err="1">
                <a:latin typeface="Arial Black" panose="020B0A04020102020204" pitchFamily="34" charset="0"/>
              </a:rPr>
              <a:t>Cozy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Bear</a:t>
            </a:r>
            <a:r>
              <a:rPr lang="cs-CZ" sz="1800" dirty="0">
                <a:latin typeface="Arial Black" panose="020B0A04020102020204" pitchFamily="34" charset="0"/>
              </a:rPr>
              <a:t> (APT 27) – ZS SVR nebo GRU – diplomatické orgány a vládní organizace – Demokratický národní výbor (nezávisle spolu s Fany </a:t>
            </a:r>
            <a:r>
              <a:rPr lang="cs-CZ" sz="1800" dirty="0" err="1">
                <a:latin typeface="Arial Black" panose="020B0A04020102020204" pitchFamily="34" charset="0"/>
              </a:rPr>
              <a:t>Bear</a:t>
            </a:r>
            <a:r>
              <a:rPr lang="cs-CZ" sz="1800" dirty="0">
                <a:latin typeface="Arial Black" panose="020B0A04020102020204" pitchFamily="34" charset="0"/>
              </a:rPr>
              <a:t> – nevěděly o sobě) – americké </a:t>
            </a:r>
            <a:r>
              <a:rPr lang="cs-CZ" sz="1800" dirty="0" err="1">
                <a:latin typeface="Arial Black" panose="020B0A04020102020204" pitchFamily="34" charset="0"/>
              </a:rPr>
              <a:t>think</a:t>
            </a:r>
            <a:r>
              <a:rPr lang="cs-CZ" sz="1800" dirty="0">
                <a:latin typeface="Arial Black" panose="020B0A04020102020204" pitchFamily="34" charset="0"/>
              </a:rPr>
              <a:t>-tanky a neziskovky – norské a nizozemské  státní organizace – vakcíny proti COVID19 – útok na dodavatelský řetězec aktualizace obchodního softwaru </a:t>
            </a:r>
            <a:r>
              <a:rPr lang="cs-CZ" sz="1800" dirty="0" err="1">
                <a:latin typeface="Arial Black" panose="020B0A04020102020204" pitchFamily="34" charset="0"/>
              </a:rPr>
              <a:t>SolarWinds</a:t>
            </a:r>
            <a:r>
              <a:rPr lang="cs-CZ" sz="1800" dirty="0">
                <a:latin typeface="Arial Black" panose="020B0A04020102020204" pitchFamily="34" charset="0"/>
              </a:rPr>
              <a:t> Orion</a:t>
            </a:r>
          </a:p>
          <a:p>
            <a:pPr algn="just"/>
            <a:r>
              <a:rPr lang="cs-CZ" sz="1800" dirty="0" err="1">
                <a:latin typeface="Arial Black" panose="020B0A04020102020204" pitchFamily="34" charset="0"/>
              </a:rPr>
              <a:t>Bersek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Bear</a:t>
            </a:r>
            <a:r>
              <a:rPr lang="cs-CZ" sz="1800" dirty="0">
                <a:latin typeface="Arial Black" panose="020B0A04020102020204" pitchFamily="34" charset="0"/>
              </a:rPr>
              <a:t> - ZS FSB – zaměření na sledování a průzkum infrastruktury veřejných služeb, zejména  zásobování vodou (USA, Německo)- municipality a další</a:t>
            </a:r>
          </a:p>
          <a:p>
            <a:pPr algn="just"/>
            <a:r>
              <a:rPr lang="cs-CZ" sz="1800" dirty="0" err="1">
                <a:latin typeface="Arial Black" panose="020B0A04020102020204" pitchFamily="34" charset="0"/>
              </a:rPr>
              <a:t>Sandworm</a:t>
            </a:r>
            <a:r>
              <a:rPr lang="cs-CZ" sz="1800" dirty="0">
                <a:latin typeface="Arial Black" panose="020B0A04020102020204" pitchFamily="34" charset="0"/>
              </a:rPr>
              <a:t> – jednotka 74455- </a:t>
            </a:r>
            <a:r>
              <a:rPr lang="cs-CZ" sz="1800" dirty="0" err="1">
                <a:latin typeface="Arial Black" panose="020B0A04020102020204" pitchFamily="34" charset="0"/>
              </a:rPr>
              <a:t>kybervojenská</a:t>
            </a:r>
            <a:r>
              <a:rPr lang="cs-CZ" sz="1800" dirty="0">
                <a:latin typeface="Arial Black" panose="020B0A04020102020204" pitchFamily="34" charset="0"/>
              </a:rPr>
              <a:t> jednotka GRU – kyberútok na ukrajinskou rozvodnou síť (prosinec 2015 a rok 2016) – kyberútoky na Ukrajinu pomocí malwaru </a:t>
            </a:r>
            <a:r>
              <a:rPr lang="cs-CZ" sz="1800" dirty="0" err="1">
                <a:latin typeface="Arial Black" panose="020B0A04020102020204" pitchFamily="34" charset="0"/>
              </a:rPr>
              <a:t>NotPtay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</a:p>
          <a:p>
            <a:pPr algn="just"/>
            <a:r>
              <a:rPr lang="cs-CZ" sz="1800" dirty="0" err="1">
                <a:latin typeface="Arial Black" panose="020B0A04020102020204" pitchFamily="34" charset="0"/>
              </a:rPr>
              <a:t>Gamaredon</a:t>
            </a:r>
            <a:r>
              <a:rPr lang="cs-CZ" sz="1800" dirty="0">
                <a:latin typeface="Arial Black" panose="020B0A04020102020204" pitchFamily="34" charset="0"/>
              </a:rPr>
              <a:t> – útoky na celém světě – leden 1922- Ukrajina </a:t>
            </a:r>
          </a:p>
          <a:p>
            <a:endParaRPr lang="cs-CZ" baseline="-25000" dirty="0">
              <a:latin typeface="Arial Black" panose="020B0A040201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24165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68E768-5782-0FFB-1C62-869D98676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Ruská federace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41408C-C13C-C9EE-6B8F-88E79DCE8C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1526"/>
            <a:ext cx="10515600" cy="4905437"/>
          </a:xfrm>
        </p:spPr>
        <p:txBody>
          <a:bodyPr>
            <a:normAutofit lnSpcReduction="10000"/>
          </a:bodyPr>
          <a:lstStyle/>
          <a:p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Popis některých </a:t>
            </a:r>
            <a:r>
              <a:rPr lang="cs-CZ" sz="1800" dirty="0" err="1">
                <a:solidFill>
                  <a:srgbClr val="C00000"/>
                </a:solidFill>
                <a:latin typeface="Arial Black" panose="020B0A04020102020204" pitchFamily="34" charset="0"/>
              </a:rPr>
              <a:t>ruskýc</a:t>
            </a: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 kyberútoků:</a:t>
            </a:r>
          </a:p>
          <a:p>
            <a:endParaRPr lang="cs-CZ" sz="18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Estonsko 2017- </a:t>
            </a:r>
            <a:r>
              <a:rPr lang="cs-CZ" sz="1800" dirty="0" err="1">
                <a:latin typeface="Arial Black" panose="020B0A04020102020204" pitchFamily="34" charset="0"/>
              </a:rPr>
              <a:t>DDoS</a:t>
            </a:r>
            <a:r>
              <a:rPr lang="cs-CZ" sz="1800" dirty="0">
                <a:latin typeface="Arial Black" panose="020B0A04020102020204" pitchFamily="34" charset="0"/>
              </a:rPr>
              <a:t> útok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Útok na  Gruzii – spolu s kinetickým útokem masívní </a:t>
            </a:r>
            <a:r>
              <a:rPr lang="cs-CZ" sz="1800" dirty="0" err="1">
                <a:latin typeface="Arial Black" panose="020B0A04020102020204" pitchFamily="34" charset="0"/>
              </a:rPr>
              <a:t>DDoS</a:t>
            </a:r>
            <a:r>
              <a:rPr lang="cs-CZ" sz="1800" dirty="0">
                <a:latin typeface="Arial Black" panose="020B0A04020102020204" pitchFamily="34" charset="0"/>
              </a:rPr>
              <a:t> útoky a změna webových stánek– </a:t>
            </a:r>
            <a:r>
              <a:rPr lang="cs-CZ" sz="1800" dirty="0" err="1">
                <a:latin typeface="Arial Black" panose="020B0A04020102020204" pitchFamily="34" charset="0"/>
              </a:rPr>
              <a:t>cyberútoky</a:t>
            </a:r>
            <a:r>
              <a:rPr lang="cs-CZ" sz="1800" dirty="0">
                <a:latin typeface="Arial Black" panose="020B0A04020102020204" pitchFamily="34" charset="0"/>
              </a:rPr>
              <a:t> začaly týden před </a:t>
            </a:r>
            <a:r>
              <a:rPr lang="cs-CZ" sz="1800" dirty="0" err="1">
                <a:latin typeface="Arial Black" panose="020B0A04020102020204" pitchFamily="34" charset="0"/>
              </a:rPr>
              <a:t>zahájenim</a:t>
            </a:r>
            <a:r>
              <a:rPr lang="cs-CZ" sz="1800" dirty="0">
                <a:latin typeface="Arial Black" panose="020B0A04020102020204" pitchFamily="34" charset="0"/>
              </a:rPr>
              <a:t> útoku na stránky tiskových agentur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sz="1800" dirty="0">
                <a:latin typeface="Arial Black" panose="020B0A04020102020204" pitchFamily="34" charset="0"/>
              </a:rPr>
              <a:t>Útoky na Ukrajinu - 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Útoky na automatizovaný systém "Volby", červen 2014 - </a:t>
            </a:r>
            <a:r>
              <a:rPr lang="cs-CZ" sz="1800" dirty="0">
                <a:latin typeface="Arial Black" panose="020B0A04020102020204" pitchFamily="34" charset="0"/>
              </a:rPr>
              <a:t>První </a:t>
            </a:r>
            <a:r>
              <a:rPr lang="cs-CZ" sz="1800" dirty="0" err="1">
                <a:latin typeface="Arial Black" panose="020B0A04020102020204" pitchFamily="34" charset="0"/>
              </a:rPr>
              <a:t>hacknutí</a:t>
            </a:r>
            <a:r>
              <a:rPr lang="cs-CZ" sz="1800" dirty="0">
                <a:latin typeface="Arial Black" panose="020B0A04020102020204" pitchFamily="34" charset="0"/>
              </a:rPr>
              <a:t> ukrajinské elektrické sítě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, prosinec 2015. Útoky prosinec 2015. Útoky pomocí trojského viru </a:t>
            </a:r>
            <a:r>
              <a:rPr lang="cs-CZ" sz="1800" dirty="0" err="1">
                <a:latin typeface="Arial Black" panose="020B0A04020102020204" pitchFamily="34" charset="0"/>
              </a:rPr>
              <a:t>BlackEnergy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na energetické společnosti na Ukrajině, které dodávají energii regionům Kyjev, Ivano-</a:t>
            </a:r>
            <a:r>
              <a:rPr lang="cs-CZ" sz="1800" b="0" i="0" dirty="0" err="1">
                <a:effectLst/>
                <a:latin typeface="Arial Black" panose="020B0A04020102020204" pitchFamily="34" charset="0"/>
              </a:rPr>
              <a:t>Frankivsk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 a Černovice. Jednalo se o první úspěšný kybernetický útok na rozvodnou síť.- </a:t>
            </a:r>
            <a:r>
              <a:rPr lang="cs-CZ" sz="1800" dirty="0">
                <a:latin typeface="Arial Black" panose="020B0A04020102020204" pitchFamily="34" charset="0"/>
              </a:rPr>
              <a:t>Druhé </a:t>
            </a:r>
            <a:r>
              <a:rPr lang="cs-CZ" sz="1800" dirty="0" err="1">
                <a:latin typeface="Arial Black" panose="020B0A04020102020204" pitchFamily="34" charset="0"/>
              </a:rPr>
              <a:t>hacknutí</a:t>
            </a:r>
            <a:r>
              <a:rPr lang="cs-CZ" sz="1800" dirty="0">
                <a:latin typeface="Arial Black" panose="020B0A04020102020204" pitchFamily="34" charset="0"/>
              </a:rPr>
              <a:t> ukrajinské elektrické sítě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, prosinec 2016. - Paralýza státní pokladny Ukrajiny, prosinec 2016 - </a:t>
            </a:r>
            <a:r>
              <a:rPr lang="cs-CZ" sz="1800" dirty="0">
                <a:latin typeface="Arial Black" panose="020B0A04020102020204" pitchFamily="34" charset="0"/>
              </a:rPr>
              <a:t>Kybernetické útoky na Ukrajinu z roku 2017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, Hromadný hackerský útok na dodavatelský řetězec, červen 2017 s použitím </a:t>
            </a:r>
            <a:r>
              <a:rPr lang="cs-CZ" sz="1800" dirty="0">
                <a:latin typeface="Arial Black" panose="020B0A04020102020204" pitchFamily="34" charset="0"/>
              </a:rPr>
              <a:t>viru </a:t>
            </a:r>
            <a:r>
              <a:rPr lang="cs-CZ" sz="1800" dirty="0" err="1">
                <a:latin typeface="Arial Black" panose="020B0A04020102020204" pitchFamily="34" charset="0"/>
              </a:rPr>
              <a:t>Petya</a:t>
            </a:r>
            <a:r>
              <a:rPr lang="cs-CZ" sz="1800" dirty="0">
                <a:latin typeface="Arial Black" panose="020B0A04020102020204" pitchFamily="34" charset="0"/>
              </a:rPr>
              <a:t> - 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</a:t>
            </a:r>
            <a:r>
              <a:rPr lang="cs-CZ" sz="1800" dirty="0">
                <a:latin typeface="Arial Black" panose="020B0A04020102020204" pitchFamily="34" charset="0"/>
              </a:rPr>
              <a:t>Kybernetický útok na Ukrajině 2022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, útoky na webové stránky ukrajinské vlády, leden 2022, jeden den poté, co selhala americko-ruská jednání o budoucnosti Ukrajiny v NATO – </a:t>
            </a:r>
            <a:r>
              <a:rPr lang="cs-CZ" sz="1800" b="0" i="0" dirty="0" err="1">
                <a:effectLst/>
                <a:latin typeface="Arial Black" panose="020B0A04020102020204" pitchFamily="34" charset="0"/>
              </a:rPr>
              <a:t>cybernetické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 útoky předcházející a doprovázející </a:t>
            </a:r>
            <a:r>
              <a:rPr lang="cs-CZ" sz="1800" dirty="0">
                <a:latin typeface="Arial Black" panose="020B0A04020102020204" pitchFamily="34" charset="0"/>
              </a:rPr>
              <a:t>ú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tok na Ukrajinu </a:t>
            </a:r>
          </a:p>
          <a:p>
            <a:pPr marL="0" indent="0" algn="l">
              <a:buNone/>
            </a:pPr>
            <a:r>
              <a:rPr lang="cs-CZ" sz="1200" b="0" i="0" dirty="0">
                <a:effectLst/>
                <a:latin typeface="Arial" panose="020B0604020202020204" pitchFamily="34" charset="0"/>
              </a:rPr>
              <a:t> 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06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8382EF-3098-A9EE-A8C3-8C032E042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Státní aktéři a kybernetické útoky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A5E73F-2A48-5B81-5FBF-D83673E150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03660"/>
            <a:ext cx="10515600" cy="38733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Jsou tři životní jistoty:</a:t>
            </a:r>
          </a:p>
          <a:p>
            <a:pPr marL="0" indent="0">
              <a:buNone/>
            </a:pPr>
            <a:endParaRPr lang="cs-CZ" sz="18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1828800" lvl="4" indent="0">
              <a:buNone/>
            </a:pPr>
            <a:r>
              <a:rPr lang="cs-CZ" dirty="0">
                <a:latin typeface="Arial Black" panose="020B0A04020102020204" pitchFamily="34" charset="0"/>
              </a:rPr>
              <a:t>                 Smrt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                                   Daně</a:t>
            </a:r>
          </a:p>
          <a:p>
            <a:pPr>
              <a:buFont typeface="Wingdings" panose="05000000000000000000" pitchFamily="2" charset="2"/>
              <a:buChar char="v"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                                   Čínský kybernetický útok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Výrok jednoho izraelského přednášejícího na školení v Izraeli.</a:t>
            </a:r>
          </a:p>
        </p:txBody>
      </p:sp>
    </p:spTree>
    <p:extLst>
      <p:ext uri="{BB962C8B-B14F-4D97-AF65-F5344CB8AC3E}">
        <p14:creationId xmlns:p14="http://schemas.microsoft.com/office/powerpoint/2010/main" val="16595226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AED89F-4130-1096-FA8A-52D9072B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        Irán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07D181-536E-34DF-8413-FE3DD7819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Iránské útoky zřejmě byly vyprovokovány, kybernetickým útokem na jaderné zařízení v </a:t>
            </a:r>
            <a:r>
              <a:rPr lang="cs-CZ" sz="1800" dirty="0" err="1">
                <a:latin typeface="Arial Black" panose="020B0A04020102020204" pitchFamily="34" charset="0"/>
              </a:rPr>
              <a:t>Natanzu</a:t>
            </a:r>
            <a:r>
              <a:rPr lang="cs-CZ" sz="1800" dirty="0">
                <a:latin typeface="Arial Black" panose="020B0A04020102020204" pitchFamily="34" charset="0"/>
              </a:rPr>
              <a:t> v červnu 2010.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Operace </a:t>
            </a:r>
            <a:r>
              <a:rPr lang="cs-CZ" sz="1800" dirty="0" err="1">
                <a:latin typeface="Arial Black" panose="020B0A04020102020204" pitchFamily="34" charset="0"/>
              </a:rPr>
              <a:t>Ababil</a:t>
            </a:r>
            <a:r>
              <a:rPr lang="cs-CZ" sz="1800" dirty="0">
                <a:latin typeface="Arial Black" panose="020B0A04020102020204" pitchFamily="34" charset="0"/>
              </a:rPr>
              <a:t> – </a:t>
            </a:r>
            <a:r>
              <a:rPr lang="cs-CZ" sz="1800" dirty="0" err="1">
                <a:latin typeface="Arial Black" panose="020B0A04020102020204" pitchFamily="34" charset="0"/>
              </a:rPr>
              <a:t>DoS</a:t>
            </a:r>
            <a:r>
              <a:rPr lang="cs-CZ" sz="1800" dirty="0">
                <a:latin typeface="Arial Black" panose="020B0A04020102020204" pitchFamily="34" charset="0"/>
              </a:rPr>
              <a:t> útoky na finanční instituce v USA od roku 2012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Team </a:t>
            </a:r>
            <a:r>
              <a:rPr lang="cs-CZ" sz="1800" dirty="0" err="1">
                <a:latin typeface="Arial Black" panose="020B0A04020102020204" pitchFamily="34" charset="0"/>
              </a:rPr>
              <a:t>Elfin</a:t>
            </a:r>
            <a:r>
              <a:rPr lang="cs-CZ" sz="1800" dirty="0">
                <a:latin typeface="Arial Black" panose="020B0A04020102020204" pitchFamily="34" charset="0"/>
              </a:rPr>
              <a:t> – APT 33 – vazba na iránskou vládu – cíle letecký, vojenský a petrochemický průmysl - používá mazací program </a:t>
            </a:r>
            <a:r>
              <a:rPr lang="cs-CZ" sz="1800" dirty="0" err="1">
                <a:latin typeface="Arial Black" panose="020B0A04020102020204" pitchFamily="34" charset="0"/>
              </a:rPr>
              <a:t>ShapeDhift</a:t>
            </a:r>
            <a:r>
              <a:rPr lang="cs-CZ" sz="1800" dirty="0">
                <a:latin typeface="Arial Black" panose="020B0A04020102020204" pitchFamily="34" charset="0"/>
              </a:rPr>
              <a:t> podobný </a:t>
            </a:r>
            <a:r>
              <a:rPr lang="cs-CZ" sz="1800" dirty="0" err="1">
                <a:latin typeface="Arial Black" panose="020B0A04020102020204" pitchFamily="34" charset="0"/>
              </a:rPr>
              <a:t>Shamoon</a:t>
            </a: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Kitten</a:t>
            </a:r>
            <a:r>
              <a:rPr lang="cs-CZ" sz="1800" dirty="0">
                <a:latin typeface="Arial Black" panose="020B0A04020102020204" pitchFamily="34" charset="0"/>
              </a:rPr>
              <a:t> Helix (ATP 34) – </a:t>
            </a:r>
            <a:r>
              <a:rPr lang="cs-CZ" sz="1800" dirty="0" err="1">
                <a:latin typeface="Arial Black" panose="020B0A04020102020204" pitchFamily="34" charset="0"/>
              </a:rPr>
              <a:t>kyberšpionáž,sabotáž</a:t>
            </a:r>
            <a:r>
              <a:rPr lang="cs-CZ" sz="1800" dirty="0">
                <a:latin typeface="Arial Black" panose="020B0A04020102020204" pitchFamily="34" charset="0"/>
              </a:rPr>
              <a:t> – cíle jsou finanční energetický, telekomunikační a chemický průmysl</a:t>
            </a:r>
          </a:p>
          <a:p>
            <a:r>
              <a:rPr lang="cs-CZ" sz="1800" dirty="0" err="1">
                <a:latin typeface="Arial Black" panose="020B0A04020102020204" pitchFamily="34" charset="0"/>
              </a:rPr>
              <a:t>Charming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Kitten</a:t>
            </a:r>
            <a:r>
              <a:rPr lang="cs-CZ" sz="1800" dirty="0">
                <a:latin typeface="Arial Black" panose="020B0A04020102020204" pitchFamily="34" charset="0"/>
              </a:rPr>
              <a:t> (APT 35) – vládní – útočí na e-maily</a:t>
            </a:r>
          </a:p>
          <a:p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0023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A4B41C-9F1B-5223-B99E-5058C58B6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94036"/>
          </a:xfrm>
        </p:spPr>
        <p:txBody>
          <a:bodyPr>
            <a:normAutofit fontScale="90000"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Severní Korea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853996-607E-03FB-6264-602140F7E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1037"/>
            <a:ext cx="10515600" cy="604941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1800" dirty="0">
                <a:latin typeface="Arial Black" panose="020B0A04020102020204" pitchFamily="34" charset="0"/>
              </a:rPr>
              <a:t>Přestože Severní Korea občas trpí hladomorem,  vyvinula jaderné zbraně, vyvíjí mezikontinentální rakety a je schopna podnikat sofistikované kybernetické útoky</a:t>
            </a:r>
          </a:p>
          <a:p>
            <a:pPr marL="0" indent="0" algn="just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 algn="just">
              <a:buNone/>
            </a:pPr>
            <a:r>
              <a:rPr lang="cs-CZ" sz="1800" b="0" i="0" dirty="0">
                <a:solidFill>
                  <a:srgbClr val="202122"/>
                </a:solidFill>
                <a:effectLst/>
                <a:latin typeface="Arial Black" panose="020B0A04020102020204" pitchFamily="34" charset="0"/>
              </a:rPr>
              <a:t>Kybernetické operace jsou považovány za nákladově efektivní způsob, jak si Severní Korea zachovat asymetrickou vojenskou možnost, a také za prostředek ke shromažďování zpravodajských informací; jeho hlavní zpravodajské cíle jsou Jižní Korea, Japonsko a Spojené státy.</a:t>
            </a:r>
          </a:p>
          <a:p>
            <a:pPr marL="0" indent="0" algn="just">
              <a:buNone/>
            </a:pPr>
            <a:endParaRPr lang="cs-CZ" sz="1800" b="0" i="0" dirty="0">
              <a:solidFill>
                <a:srgbClr val="202122"/>
              </a:solidFill>
              <a:effectLst/>
              <a:latin typeface="Arial Black" panose="020B0A04020102020204" pitchFamily="34" charset="0"/>
            </a:endParaRPr>
          </a:p>
          <a:p>
            <a:pPr marL="0" indent="0" algn="just">
              <a:buNone/>
            </a:pPr>
            <a:r>
              <a:rPr lang="cs-CZ" sz="1800" b="1" i="0" dirty="0" err="1">
                <a:effectLst/>
                <a:latin typeface="Arial Black" panose="020B0A04020102020204" pitchFamily="34" charset="0"/>
              </a:rPr>
              <a:t>Bureau</a:t>
            </a:r>
            <a:r>
              <a:rPr lang="cs-CZ" sz="1800" b="1" i="0" dirty="0">
                <a:effectLst/>
                <a:latin typeface="Arial Black" panose="020B0A04020102020204" pitchFamily="34" charset="0"/>
              </a:rPr>
              <a:t> 121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je </a:t>
            </a:r>
            <a:r>
              <a:rPr lang="cs-CZ" sz="1800" dirty="0">
                <a:latin typeface="Arial Black" panose="020B0A04020102020204" pitchFamily="34" charset="0"/>
              </a:rPr>
              <a:t>severokorejská agentura pro kybernetické války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a hlavní jednotka </a:t>
            </a:r>
            <a:r>
              <a:rPr lang="cs-CZ" sz="1800" dirty="0">
                <a:latin typeface="Arial Black" panose="020B0A04020102020204" pitchFamily="34" charset="0"/>
              </a:rPr>
              <a:t>Generálního úřadu pro průzkum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severokorejské </a:t>
            </a:r>
            <a:r>
              <a:rPr lang="cs-CZ" sz="1800" dirty="0">
                <a:latin typeface="Arial Black" panose="020B0A04020102020204" pitchFamily="34" charset="0"/>
              </a:rPr>
              <a:t>armády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. Provádí útočné kybernetické operace, včetně špionáže a kybernetické finanční kriminality.</a:t>
            </a:r>
          </a:p>
          <a:p>
            <a:pPr marL="0" indent="0" algn="just">
              <a:buNone/>
            </a:pPr>
            <a:endParaRPr lang="cs-CZ" sz="1800" b="0" i="0" dirty="0">
              <a:effectLst/>
              <a:latin typeface="Arial Black" panose="020B0A04020102020204" pitchFamily="34" charset="0"/>
            </a:endParaRPr>
          </a:p>
          <a:p>
            <a:pPr marL="0" indent="0" algn="just">
              <a:buNone/>
            </a:pPr>
            <a:r>
              <a:rPr lang="cs-CZ" sz="1800" b="0" i="0" dirty="0" err="1">
                <a:effectLst/>
                <a:latin typeface="Arial Black" panose="020B0A04020102020204" pitchFamily="34" charset="0"/>
              </a:rPr>
              <a:t>Bureau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 121 je největší (více než 600 hackerů) a nejsofistikovanější jednotka.  </a:t>
            </a:r>
            <a:r>
              <a:rPr lang="cs-CZ" sz="1800" b="0" i="0" dirty="0" err="1">
                <a:effectLst/>
                <a:latin typeface="Arial Black" panose="020B0A04020102020204" pitchFamily="34" charset="0"/>
              </a:rPr>
              <a:t>Bureau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 121 </a:t>
            </a:r>
            <a:r>
              <a:rPr lang="cs-CZ" sz="1800" b="0" i="0" dirty="0" err="1">
                <a:effectLst/>
                <a:latin typeface="Arial Black" panose="020B0A04020102020204" pitchFamily="34" charset="0"/>
              </a:rPr>
              <a:t>jr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 osazeno některými z nejtalentovanějších počítačových expertů Severní Koreje a je řízeno korejskou armádou. Přeběhlík uvedl, že agentura má asi 1800 specialistů. </a:t>
            </a:r>
            <a:r>
              <a:rPr lang="cs-CZ" sz="1800" dirty="0">
                <a:latin typeface="Arial Black" panose="020B0A04020102020204" pitchFamily="34" charset="0"/>
              </a:rPr>
              <a:t>Mnoho pracovníků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úřadu jsou ručně vybraní absolventi Univerzity automatizace v </a:t>
            </a:r>
            <a:r>
              <a:rPr lang="cs-CZ" sz="1800" dirty="0">
                <a:latin typeface="Arial Black" panose="020B0A04020102020204" pitchFamily="34" charset="0"/>
              </a:rPr>
              <a:t>Pchjongjangu 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a stráví pět let školením. Odhad z roku 2021 naznačoval, že v </a:t>
            </a:r>
            <a:r>
              <a:rPr lang="cs-CZ" sz="1800" b="0" i="0" dirty="0" err="1">
                <a:effectLst/>
                <a:latin typeface="Arial Black" panose="020B0A04020102020204" pitchFamily="34" charset="0"/>
              </a:rPr>
              <a:t>Bureau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 121 může být více než 6 000 pracovníků, přičemž mnozí z nich působí v jiných zemích, jako je Bělorusko, Čína, Indie, Malajsie a Rusko.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Zatímco tito specialisté jsou rozptýleni po celém světě, jejich rodiny mají doma zvláštní privilegia.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365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7B0AEB-0B48-A714-01DA-E3F85C64B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1541"/>
          </a:xfrm>
        </p:spPr>
        <p:txBody>
          <a:bodyPr>
            <a:normAutofit fontScale="90000"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Severní Korea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200222-E72B-FECF-8C8B-56F1D7F87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1494"/>
            <a:ext cx="10515600" cy="52154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Nejznámější útoky:</a:t>
            </a:r>
          </a:p>
          <a:p>
            <a:pPr algn="just"/>
            <a:r>
              <a:rPr lang="cs-CZ" sz="18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2013 - </a:t>
            </a:r>
            <a:r>
              <a:rPr lang="cs-CZ" sz="1800" b="0" i="0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kybernetické útoky v Jižní Koreji 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- </a:t>
            </a:r>
            <a:r>
              <a:rPr lang="cs-CZ" sz="1800" b="0" i="0" dirty="0">
                <a:solidFill>
                  <a:srgbClr val="202122"/>
                </a:solidFill>
                <a:effectLst/>
                <a:latin typeface="Arial Black" panose="020B0A04020102020204" pitchFamily="34" charset="0"/>
              </a:rPr>
              <a:t>útok na více než 30 000 počítačů v Jižní Koreji, na banky a vysílací společnosti a také webové stránky jihokorejské prezidentky Park Kun-</a:t>
            </a:r>
            <a:r>
              <a:rPr lang="cs-CZ" sz="1800" dirty="0" err="1">
                <a:latin typeface="Arial Black" panose="020B0A04020102020204" pitchFamily="34" charset="0"/>
              </a:rPr>
              <a:t>hje</a:t>
            </a:r>
            <a:r>
              <a:rPr lang="cs-CZ" sz="1800" dirty="0">
                <a:latin typeface="Arial Black" panose="020B0A04020102020204" pitchFamily="34" charset="0"/>
              </a:rPr>
              <a:t> –</a:t>
            </a:r>
            <a:r>
              <a:rPr lang="cs-CZ" sz="1800" b="0" i="0" dirty="0">
                <a:solidFill>
                  <a:srgbClr val="202122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lang="cs-CZ" sz="1800" b="0" i="0" dirty="0" err="1">
                <a:solidFill>
                  <a:srgbClr val="202122"/>
                </a:solidFill>
                <a:effectLst/>
                <a:latin typeface="Arial Black" panose="020B0A04020102020204" pitchFamily="34" charset="0"/>
              </a:rPr>
              <a:t>DDoS</a:t>
            </a:r>
            <a:r>
              <a:rPr lang="cs-CZ" sz="1800" b="0" i="0" dirty="0">
                <a:solidFill>
                  <a:srgbClr val="202122"/>
                </a:solidFill>
                <a:effectLst/>
                <a:latin typeface="Arial Black" panose="020B0A04020102020204" pitchFamily="34" charset="0"/>
              </a:rPr>
              <a:t>  </a:t>
            </a:r>
            <a:r>
              <a:rPr lang="cs-CZ" sz="1800" dirty="0">
                <a:solidFill>
                  <a:srgbClr val="202122"/>
                </a:solidFill>
                <a:latin typeface="Arial Black" panose="020B0A04020102020204" pitchFamily="34" charset="0"/>
              </a:rPr>
              <a:t>ú</a:t>
            </a:r>
            <a:r>
              <a:rPr lang="cs-CZ" sz="1800" b="0" i="0" dirty="0">
                <a:solidFill>
                  <a:srgbClr val="202122"/>
                </a:solidFill>
                <a:effectLst/>
                <a:latin typeface="Arial Black" panose="020B0A04020102020204" pitchFamily="34" charset="0"/>
              </a:rPr>
              <a:t>toky, krádeže a mazání dat </a:t>
            </a:r>
            <a:r>
              <a:rPr lang="cs-CZ" sz="1800" dirty="0">
                <a:solidFill>
                  <a:srgbClr val="202122"/>
                </a:solidFill>
                <a:latin typeface="Arial Black" panose="020B0A04020102020204" pitchFamily="34" charset="0"/>
              </a:rPr>
              <a:t>- </a:t>
            </a:r>
            <a:r>
              <a:rPr lang="cs-CZ" sz="1800" b="0" i="0" dirty="0">
                <a:solidFill>
                  <a:srgbClr val="202122"/>
                </a:solidFill>
                <a:effectLst/>
                <a:latin typeface="Arial Black" panose="020B0A04020102020204" pitchFamily="34" charset="0"/>
              </a:rPr>
              <a:t>infikování tisíců jihokorejských smartphonů zákeřnou herní aplikací </a:t>
            </a:r>
            <a:r>
              <a:rPr lang="cs-CZ" sz="1800" dirty="0">
                <a:solidFill>
                  <a:srgbClr val="202122"/>
                </a:solidFill>
                <a:latin typeface="Arial Black" panose="020B0A04020102020204" pitchFamily="34" charset="0"/>
              </a:rPr>
              <a:t>š</a:t>
            </a:r>
            <a:r>
              <a:rPr lang="cs-CZ" sz="1800" b="0" i="0" dirty="0">
                <a:solidFill>
                  <a:srgbClr val="202122"/>
                </a:solidFill>
                <a:effectLst/>
                <a:latin typeface="Arial Black" panose="020B0A04020102020204" pitchFamily="34" charset="0"/>
              </a:rPr>
              <a:t>kody 750 mil dolarů.</a:t>
            </a:r>
          </a:p>
          <a:p>
            <a:pPr algn="just"/>
            <a:endParaRPr lang="cs-CZ" sz="1800" b="0" i="0" dirty="0">
              <a:solidFill>
                <a:srgbClr val="202122"/>
              </a:solidFill>
              <a:effectLst/>
              <a:latin typeface="Arial Black" panose="020B0A04020102020204" pitchFamily="34" charset="0"/>
            </a:endParaRPr>
          </a:p>
          <a:p>
            <a:pPr algn="just"/>
            <a:r>
              <a:rPr lang="cs-CZ" sz="1800" b="0" i="0" dirty="0">
                <a:solidFill>
                  <a:srgbClr val="202122"/>
                </a:solidFill>
                <a:effectLst/>
                <a:latin typeface="Arial Black" panose="020B0A04020102020204" pitchFamily="34" charset="0"/>
              </a:rPr>
              <a:t>2014 – </a:t>
            </a:r>
            <a:r>
              <a:rPr lang="cs-CZ" sz="1800" b="0" i="0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útok na Sony </a:t>
            </a:r>
            <a:r>
              <a:rPr lang="cs-CZ" sz="1800" b="0" i="0" dirty="0" err="1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Pictures</a:t>
            </a:r>
            <a:r>
              <a:rPr lang="cs-CZ" sz="1800" b="0" i="0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lang="cs-CZ" sz="1800" b="0" i="0" dirty="0">
                <a:solidFill>
                  <a:srgbClr val="202122"/>
                </a:solidFill>
                <a:effectLst/>
                <a:latin typeface="Arial Black" panose="020B0A04020102020204" pitchFamily="34" charset="0"/>
              </a:rPr>
              <a:t>– krádeže dat – útočníci nepozorovaně působili 2 měsíce – poté zveřejnili citlivá osobní data a kopie dosud neuvedených filmů – plány na budoucí filmy scénáře apod. – </a:t>
            </a:r>
            <a:r>
              <a:rPr lang="cs-CZ" sz="1800" b="0" i="0" dirty="0" err="1">
                <a:solidFill>
                  <a:srgbClr val="202122"/>
                </a:solidFill>
                <a:effectLst/>
                <a:latin typeface="Arial Black" panose="020B0A04020102020204" pitchFamily="34" charset="0"/>
              </a:rPr>
              <a:t>mázání</a:t>
            </a:r>
            <a:r>
              <a:rPr lang="cs-CZ" sz="1800" b="0" i="0" dirty="0">
                <a:solidFill>
                  <a:srgbClr val="202122"/>
                </a:solidFill>
                <a:effectLst/>
                <a:latin typeface="Arial Black" panose="020B0A04020102020204" pitchFamily="34" charset="0"/>
              </a:rPr>
              <a:t> infrastruktury Sony - 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Během útoku skupina požadovala, aby Sony stáhla svůj tehdy připravovaný film </a:t>
            </a:r>
            <a:r>
              <a:rPr lang="cs-CZ" sz="1800" i="1" dirty="0" err="1">
                <a:latin typeface="Arial Black" panose="020B0A04020102020204" pitchFamily="34" charset="0"/>
              </a:rPr>
              <a:t>The</a:t>
            </a:r>
            <a:r>
              <a:rPr lang="cs-CZ" sz="1800" i="1" dirty="0">
                <a:latin typeface="Arial Black" panose="020B0A04020102020204" pitchFamily="34" charset="0"/>
              </a:rPr>
              <a:t> Interview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, komedii o spiknutí s cílem zavraždit </a:t>
            </a:r>
            <a:r>
              <a:rPr lang="cs-CZ" sz="1800" dirty="0">
                <a:latin typeface="Arial Black" panose="020B0A04020102020204" pitchFamily="34" charset="0"/>
              </a:rPr>
              <a:t>severokorejského 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vůdce </a:t>
            </a:r>
            <a:r>
              <a:rPr lang="cs-CZ" sz="1800" dirty="0">
                <a:latin typeface="Arial Black" panose="020B0A04020102020204" pitchFamily="34" charset="0"/>
              </a:rPr>
              <a:t>Kim Čong-una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, a vyhrožovala </a:t>
            </a:r>
            <a:r>
              <a:rPr lang="cs-CZ" sz="1800" dirty="0">
                <a:latin typeface="Arial Black" panose="020B0A04020102020204" pitchFamily="34" charset="0"/>
              </a:rPr>
              <a:t>teroristickými útoky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v kinech, kde se film promítal. Poté, co se mnoho velkých amerických divadelních řetězců rozhodlo nepromítat </a:t>
            </a:r>
            <a:r>
              <a:rPr lang="cs-CZ" sz="1800" b="0" i="1" dirty="0" err="1">
                <a:effectLst/>
                <a:latin typeface="Arial Black" panose="020B0A04020102020204" pitchFamily="34" charset="0"/>
              </a:rPr>
              <a:t>The</a:t>
            </a:r>
            <a:r>
              <a:rPr lang="cs-CZ" sz="1800" b="0" i="1" dirty="0">
                <a:effectLst/>
                <a:latin typeface="Arial Black" panose="020B0A04020102020204" pitchFamily="34" charset="0"/>
              </a:rPr>
              <a:t> Interview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v reakci na tyto hrozby, Sony se rozhodla zrušit formální premiéru filmu a mainstreamové uvedení a rozhodla se přeskočit přímo na digitální verzi ke stažení, po níž bude následující den následovat omezené uvedení v kinech. </a:t>
            </a:r>
          </a:p>
          <a:p>
            <a:pPr marL="0" indent="0">
              <a:buNone/>
            </a:pPr>
            <a:endParaRPr lang="cs-CZ" sz="18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1498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EDA44F-3496-8966-EE56-BADE41753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49127"/>
          </a:xfrm>
        </p:spPr>
        <p:txBody>
          <a:bodyPr>
            <a:normAutofit fontScale="90000"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 Severní Korea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D77716-4841-750B-6C7D-7351BCD869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42462"/>
            <a:ext cx="10515600" cy="443450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18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2016 - </a:t>
            </a:r>
            <a:r>
              <a:rPr lang="cs-CZ" sz="1800" b="0" i="0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Bangladéšská bankovní loupež 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- 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krádež, ke které došlo v únoru 2016 -</a:t>
            </a:r>
            <a:r>
              <a:rPr lang="cs-CZ" sz="1800" dirty="0">
                <a:latin typeface="Arial Black" panose="020B0A04020102020204" pitchFamily="34" charset="0"/>
              </a:rPr>
              <a:t>k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ybernetičtí </a:t>
            </a:r>
            <a:r>
              <a:rPr lang="cs-CZ" sz="1800" b="0" i="0" dirty="0" err="1">
                <a:effectLst/>
                <a:latin typeface="Arial Black" panose="020B0A04020102020204" pitchFamily="34" charset="0"/>
              </a:rPr>
              <a:t>ůtočníci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vydali 35 podvodných pokynů prostřednictvím </a:t>
            </a:r>
            <a:r>
              <a:rPr lang="cs-CZ" sz="1800" dirty="0">
                <a:latin typeface="Arial Black" panose="020B0A04020102020204" pitchFamily="34" charset="0"/>
              </a:rPr>
              <a:t>sítě SWIFT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k nezákonnému převodu téměř 1 miliardy USD z účtu </a:t>
            </a:r>
            <a:r>
              <a:rPr lang="cs-CZ" sz="1800" b="0" i="0" strike="noStrike" dirty="0">
                <a:effectLst/>
                <a:latin typeface="Arial Black" panose="020B0A04020102020204" pitchFamily="34" charset="0"/>
              </a:rPr>
              <a:t>Federální rezervní banky v New </a:t>
            </a:r>
            <a:r>
              <a:rPr lang="cs-CZ" sz="1800" dirty="0">
                <a:latin typeface="Arial Black" panose="020B0A04020102020204" pitchFamily="34" charset="0"/>
              </a:rPr>
              <a:t>Yorku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patřícího </a:t>
            </a:r>
            <a:r>
              <a:rPr lang="cs-CZ" sz="1800" dirty="0" err="1">
                <a:latin typeface="Arial Black" panose="020B0A04020102020204" pitchFamily="34" charset="0"/>
              </a:rPr>
              <a:t>Bangladesh</a:t>
            </a:r>
            <a:r>
              <a:rPr lang="cs-CZ" sz="1800" dirty="0">
                <a:latin typeface="Arial Black" panose="020B0A04020102020204" pitchFamily="34" charset="0"/>
              </a:rPr>
              <a:t> Bank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, centrální bance Bangladéše - pět z třiceti pěti podvodných pokynů bylo úspěšných při převodu 101 milionů USD, přičemž 20 milionů USD bylo vysledováno na </a:t>
            </a:r>
            <a:r>
              <a:rPr lang="cs-CZ" sz="1800" dirty="0">
                <a:latin typeface="Arial Black" panose="020B0A04020102020204" pitchFamily="34" charset="0"/>
              </a:rPr>
              <a:t>Srí Lanku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a 81 milionů USD na </a:t>
            </a:r>
            <a:r>
              <a:rPr lang="cs-CZ" sz="1800" dirty="0">
                <a:latin typeface="Arial Black" panose="020B0A04020102020204" pitchFamily="34" charset="0"/>
              </a:rPr>
              <a:t>Filipíny - 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Federální rezervní banka v New Yorku zablokovala zbývajících třicet transakcí ve výši 850 milionů USD kvůli podezření vyvolanému chybně napsaným pokynem - všechny peníze převedené na Srí Lanku byly  získány zpět - od roku 2018 však bylo získáno zpět pouze přibližně 18 milionů USD z 81 milionů USD převedených na Filipíny -  </a:t>
            </a:r>
            <a:r>
              <a:rPr lang="cs-CZ" sz="1800" dirty="0">
                <a:latin typeface="Arial Black" panose="020B0A04020102020204" pitchFamily="34" charset="0"/>
              </a:rPr>
              <a:t>v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ětšina peněz převedených na Filipíny šla na čtyři osobní účty, které drželi jednotlivci, a ne do společností nebo korporací</a:t>
            </a:r>
          </a:p>
          <a:p>
            <a:pPr marL="0" indent="0">
              <a:lnSpc>
                <a:spcPct val="100000"/>
              </a:lnSpc>
              <a:buNone/>
            </a:pPr>
            <a:endParaRPr lang="cs-CZ" sz="1800" b="0" i="0" dirty="0">
              <a:effectLst/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sz="1800" b="0" i="0" dirty="0">
              <a:effectLst/>
              <a:latin typeface="Arial Black" panose="020B0A040201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20877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9CEFB0-0501-3733-1477-B72526858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2559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 Severní Korea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32EF15-808D-BF48-9E4B-312529ED3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65270"/>
            <a:ext cx="10515600" cy="5411693"/>
          </a:xfrm>
        </p:spPr>
        <p:txBody>
          <a:bodyPr>
            <a:normAutofit/>
          </a:bodyPr>
          <a:lstStyle/>
          <a:p>
            <a:pPr algn="just"/>
            <a:r>
              <a:rPr lang="cs-CZ" sz="1900" b="0" i="0" dirty="0">
                <a:effectLst/>
                <a:latin typeface="Arial Black" panose="020B0A04020102020204" pitchFamily="34" charset="0"/>
              </a:rPr>
              <a:t>2017- </a:t>
            </a:r>
            <a:r>
              <a:rPr lang="cs-CZ" sz="1900" b="0" i="0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Ransomwarový útok </a:t>
            </a:r>
            <a:r>
              <a:rPr lang="cs-CZ" sz="1900" b="0" i="0" dirty="0" err="1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WannaCry</a:t>
            </a:r>
            <a:r>
              <a:rPr lang="cs-CZ" sz="1900" b="0" i="0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lang="cs-CZ" sz="1900" b="0" i="0" dirty="0">
                <a:effectLst/>
                <a:latin typeface="Arial Black" panose="020B0A04020102020204" pitchFamily="34" charset="0"/>
              </a:rPr>
              <a:t>- celosvětovým </a:t>
            </a:r>
            <a:r>
              <a:rPr lang="cs-CZ" sz="1900" b="0" i="0" u="none" strike="noStrike" dirty="0">
                <a:effectLst/>
                <a:latin typeface="Arial Black" panose="020B0A04020102020204" pitchFamily="34" charset="0"/>
              </a:rPr>
              <a:t>kybernetickým útokem v květnu 2017 ze strany ransomwarového </a:t>
            </a:r>
            <a:r>
              <a:rPr lang="cs-CZ" sz="1900" dirty="0">
                <a:latin typeface="Arial Black" panose="020B0A04020102020204" pitchFamily="34" charset="0"/>
              </a:rPr>
              <a:t>šifrovacího červu</a:t>
            </a:r>
            <a:r>
              <a:rPr lang="cs-CZ" sz="1900" b="0" i="0" dirty="0">
                <a:effectLst/>
                <a:latin typeface="Arial Black" panose="020B0A04020102020204" pitchFamily="34" charset="0"/>
              </a:rPr>
              <a:t> </a:t>
            </a:r>
            <a:r>
              <a:rPr lang="cs-CZ" sz="1900" b="0" i="0" dirty="0" err="1">
                <a:effectLst/>
                <a:latin typeface="Arial Black" panose="020B0A04020102020204" pitchFamily="34" charset="0"/>
              </a:rPr>
              <a:t>WannaCry</a:t>
            </a:r>
            <a:r>
              <a:rPr lang="cs-CZ" sz="1900" b="0" i="0" dirty="0">
                <a:effectLst/>
                <a:latin typeface="Arial Black" panose="020B0A04020102020204" pitchFamily="34" charset="0"/>
              </a:rPr>
              <a:t> , který se zaměřoval na počítače s </a:t>
            </a:r>
            <a:r>
              <a:rPr lang="cs-CZ" sz="1900" dirty="0">
                <a:latin typeface="Arial Black" panose="020B0A04020102020204" pitchFamily="34" charset="0"/>
              </a:rPr>
              <a:t>operačním systémem Microsoft Windows</a:t>
            </a:r>
            <a:r>
              <a:rPr lang="cs-CZ" sz="1900" b="0" i="0" dirty="0">
                <a:effectLst/>
                <a:latin typeface="Arial Black" panose="020B0A04020102020204" pitchFamily="34" charset="0"/>
              </a:rPr>
              <a:t> šifrováním dat a vyžadováním výkupného v </a:t>
            </a:r>
            <a:r>
              <a:rPr lang="cs-CZ" sz="1900" dirty="0">
                <a:latin typeface="Arial Black" panose="020B0A04020102020204" pitchFamily="34" charset="0"/>
              </a:rPr>
              <a:t>kryptoměně Bitcoin - </a:t>
            </a:r>
            <a:r>
              <a:rPr lang="cs-CZ" sz="1900" b="0" i="0" dirty="0" err="1">
                <a:effectLst/>
                <a:latin typeface="Arial Black" panose="020B0A04020102020204" pitchFamily="34" charset="0"/>
              </a:rPr>
              <a:t>ířilo</a:t>
            </a:r>
            <a:r>
              <a:rPr lang="cs-CZ" sz="1900" b="0" i="0" dirty="0">
                <a:effectLst/>
                <a:latin typeface="Arial Black" panose="020B0A04020102020204" pitchFamily="34" charset="0"/>
              </a:rPr>
              <a:t> se pomocí </a:t>
            </a:r>
            <a:r>
              <a:rPr lang="cs-CZ" sz="1900" dirty="0" err="1">
                <a:latin typeface="Arial Black" panose="020B0A04020102020204" pitchFamily="34" charset="0"/>
              </a:rPr>
              <a:t>EternalBlue</a:t>
            </a:r>
            <a:r>
              <a:rPr lang="cs-CZ" sz="1900" dirty="0">
                <a:latin typeface="Arial Black" panose="020B0A04020102020204" pitchFamily="34" charset="0"/>
              </a:rPr>
              <a:t> -</a:t>
            </a:r>
            <a:r>
              <a:rPr lang="cs-CZ" sz="1900" b="0" i="0" dirty="0">
                <a:effectLst/>
                <a:latin typeface="Arial Black" panose="020B0A04020102020204" pitchFamily="34" charset="0"/>
              </a:rPr>
              <a:t> </a:t>
            </a:r>
            <a:r>
              <a:rPr lang="cs-CZ" sz="1900" b="0" i="0" dirty="0" err="1">
                <a:effectLst/>
                <a:latin typeface="Arial Black" panose="020B0A04020102020204" pitchFamily="34" charset="0"/>
              </a:rPr>
              <a:t>exploitu</a:t>
            </a:r>
            <a:r>
              <a:rPr lang="cs-CZ" sz="1900" b="0" i="0" dirty="0">
                <a:effectLst/>
                <a:latin typeface="Arial Black" panose="020B0A04020102020204" pitchFamily="34" charset="0"/>
              </a:rPr>
              <a:t> vyvinutého </a:t>
            </a:r>
            <a:r>
              <a:rPr lang="cs-CZ" sz="1900" dirty="0">
                <a:latin typeface="Arial Black" panose="020B0A04020102020204" pitchFamily="34" charset="0"/>
              </a:rPr>
              <a:t>Národní bezpečnostní agenturou</a:t>
            </a:r>
            <a:r>
              <a:rPr lang="cs-CZ" sz="1900" b="0" i="0" dirty="0">
                <a:effectLst/>
                <a:latin typeface="Arial Black" panose="020B0A04020102020204" pitchFamily="34" charset="0"/>
              </a:rPr>
              <a:t> Spojených států (NSA) pro systémy Windows. </a:t>
            </a:r>
            <a:r>
              <a:rPr lang="cs-CZ" sz="1900" b="0" i="0" dirty="0" err="1">
                <a:effectLst/>
                <a:latin typeface="Arial Black" panose="020B0A04020102020204" pitchFamily="34" charset="0"/>
              </a:rPr>
              <a:t>EternalBlue</a:t>
            </a:r>
            <a:r>
              <a:rPr lang="cs-CZ" sz="1900" b="0" i="0" dirty="0">
                <a:effectLst/>
                <a:latin typeface="Arial Black" panose="020B0A04020102020204" pitchFamily="34" charset="0"/>
              </a:rPr>
              <a:t> byl ukraden a zveřejněn skupinou s názvem </a:t>
            </a:r>
            <a:r>
              <a:rPr lang="cs-CZ" sz="1900" dirty="0" err="1">
                <a:latin typeface="Arial Black" panose="020B0A04020102020204" pitchFamily="34" charset="0"/>
              </a:rPr>
              <a:t>The</a:t>
            </a:r>
            <a:r>
              <a:rPr lang="cs-CZ" sz="1900" dirty="0">
                <a:latin typeface="Arial Black" panose="020B0A04020102020204" pitchFamily="34" charset="0"/>
              </a:rPr>
              <a:t> </a:t>
            </a:r>
            <a:r>
              <a:rPr lang="cs-CZ" sz="1900" dirty="0" err="1">
                <a:latin typeface="Arial Black" panose="020B0A04020102020204" pitchFamily="34" charset="0"/>
              </a:rPr>
              <a:t>Shadow</a:t>
            </a:r>
            <a:r>
              <a:rPr lang="cs-CZ" sz="1900" dirty="0">
                <a:latin typeface="Arial Black" panose="020B0A04020102020204" pitchFamily="34" charset="0"/>
              </a:rPr>
              <a:t> </a:t>
            </a:r>
            <a:r>
              <a:rPr lang="cs-CZ" sz="1900" dirty="0" err="1">
                <a:latin typeface="Arial Black" panose="020B0A04020102020204" pitchFamily="34" charset="0"/>
              </a:rPr>
              <a:t>Brokers</a:t>
            </a:r>
            <a:r>
              <a:rPr lang="cs-CZ" sz="1900" b="0" i="0" dirty="0">
                <a:effectLst/>
                <a:latin typeface="Arial Black" panose="020B0A04020102020204" pitchFamily="34" charset="0"/>
              </a:rPr>
              <a:t> měsíc před útokem. Zatímco </a:t>
            </a:r>
            <a:r>
              <a:rPr lang="cs-CZ" sz="1900" dirty="0">
                <a:latin typeface="Arial Black" panose="020B0A04020102020204" pitchFamily="34" charset="0"/>
              </a:rPr>
              <a:t>Microsoft</a:t>
            </a:r>
            <a:r>
              <a:rPr lang="cs-CZ" sz="1900" b="0" i="0" dirty="0">
                <a:effectLst/>
                <a:latin typeface="Arial Black" panose="020B0A04020102020204" pitchFamily="34" charset="0"/>
              </a:rPr>
              <a:t> již dříve vydal záplaty k uzavření </a:t>
            </a:r>
            <a:r>
              <a:rPr lang="cs-CZ" sz="1900" b="0" i="0" dirty="0" err="1">
                <a:effectLst/>
                <a:latin typeface="Arial Black" panose="020B0A04020102020204" pitchFamily="34" charset="0"/>
              </a:rPr>
              <a:t>exploitu</a:t>
            </a:r>
            <a:r>
              <a:rPr lang="cs-CZ" sz="1900" b="0" i="0" dirty="0">
                <a:effectLst/>
                <a:latin typeface="Arial Black" panose="020B0A04020102020204" pitchFamily="34" charset="0"/>
              </a:rPr>
              <a:t>, velká část šíření </a:t>
            </a:r>
            <a:r>
              <a:rPr lang="cs-CZ" sz="1900" b="0" i="0" dirty="0" err="1">
                <a:effectLst/>
                <a:latin typeface="Arial Black" panose="020B0A04020102020204" pitchFamily="34" charset="0"/>
              </a:rPr>
              <a:t>WannaCry</a:t>
            </a:r>
            <a:r>
              <a:rPr lang="cs-CZ" sz="1900" b="0" i="0" dirty="0">
                <a:effectLst/>
                <a:latin typeface="Arial Black" panose="020B0A04020102020204" pitchFamily="34" charset="0"/>
              </a:rPr>
              <a:t> pocházela od organizací, které je neaplikovaly, nebo používaly starší systémy Windows, jejichž životnost již </a:t>
            </a:r>
            <a:r>
              <a:rPr lang="cs-CZ" sz="1900" dirty="0">
                <a:latin typeface="Arial Black" panose="020B0A04020102020204" pitchFamily="34" charset="0"/>
              </a:rPr>
              <a:t>skončila</a:t>
            </a:r>
            <a:r>
              <a:rPr lang="cs-CZ" sz="1900" b="0" i="0" dirty="0">
                <a:effectLst/>
                <a:latin typeface="Arial Black" panose="020B0A04020102020204" pitchFamily="34" charset="0"/>
              </a:rPr>
              <a:t> - Odhaduje se, že útok zasáhl více než 300 000 počítačů ve 150 zemích , přičemž celkové škody se pohybovaly od stovek milionů až po miliardy </a:t>
            </a:r>
            <a:r>
              <a:rPr lang="cs-CZ" sz="1900" dirty="0">
                <a:latin typeface="Arial Black" panose="020B0A04020102020204" pitchFamily="34" charset="0"/>
              </a:rPr>
              <a:t>dolarů - 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Jednou z největších agentur zasažených útokem byly nemocnice </a:t>
            </a:r>
            <a:r>
              <a:rPr lang="cs-CZ" sz="1800" dirty="0" err="1">
                <a:latin typeface="Arial Black" panose="020B0A04020102020204" pitchFamily="34" charset="0"/>
              </a:rPr>
              <a:t>National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Health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Service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v Anglii a Skotsku a mohlo být zasaženo až 70 000 zařízení – včetně počítačů, </a:t>
            </a:r>
            <a:r>
              <a:rPr lang="cs-CZ" sz="1800" dirty="0">
                <a:latin typeface="Arial Black" panose="020B0A04020102020204" pitchFamily="34" charset="0"/>
              </a:rPr>
              <a:t>MRI skenerů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, chladniček pro skladování krve a divadelních zařízení. Dne 12. května musely některé služby NHS odmítnout nekritické případy nouze a některé sanitky byly odkloněny. Ačkoli samotný útok byl zastaven již 12. května je odhadováno, že nemohlo být provedeno 19000 zdravotnických výkonů.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33926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5B3E1C-0C85-5FC6-964B-2735718CB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Severní Korea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807C2E-CBB1-0880-AEDA-41550AFBF8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>
                <a:latin typeface="Arial Black" panose="020B0A04020102020204" pitchFamily="34" charset="0"/>
              </a:rPr>
              <a:t>2021 – odhadují se zisky z krádeže kryptoměn 429 mil. dolarů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2022 - odhadují se zisky z krádeže kryptoměn 1,7 miliard dolarů (44% z celkem ukradených v hodnotě 3,8 miliard dolarů)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2023 – odhadují se zisky 1 miliarda dolarů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i="1" dirty="0">
                <a:latin typeface="Arial Black" panose="020B0A04020102020204" pitchFamily="34" charset="0"/>
              </a:rPr>
              <a:t>Pozn. Severní Korea utržila v roce 2020 na exportu zboží 142 mil. dolarů.</a:t>
            </a:r>
          </a:p>
        </p:txBody>
      </p:sp>
    </p:spTree>
    <p:extLst>
      <p:ext uri="{BB962C8B-B14F-4D97-AF65-F5344CB8AC3E}">
        <p14:creationId xmlns:p14="http://schemas.microsoft.com/office/powerpoint/2010/main" val="22379714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515BC9-9E6F-F269-76AF-1C61A793F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Útoky státních aktérů v České republice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5C1B7F-1968-DF6F-2020-E541D827B5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13693"/>
            <a:ext cx="10515600" cy="3563270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Arial Black" panose="020B0A04020102020204" pitchFamily="34" charset="0"/>
              </a:rPr>
              <a:t>??? </a:t>
            </a:r>
            <a:r>
              <a:rPr lang="cs-CZ" sz="1800" dirty="0" err="1">
                <a:latin typeface="Arial Black" panose="020B0A04020102020204" pitchFamily="34" charset="0"/>
              </a:rPr>
              <a:t>DDoS</a:t>
            </a:r>
            <a:r>
              <a:rPr lang="cs-CZ" sz="1800" dirty="0">
                <a:latin typeface="Arial Black" panose="020B0A04020102020204" pitchFamily="34" charset="0"/>
              </a:rPr>
              <a:t> útoky v roce 2013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Útoky na Ministerstvo zahraničních věcí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 err="1">
                <a:latin typeface="Arial Black" panose="020B0A04020102020204" pitchFamily="34" charset="0"/>
              </a:rPr>
              <a:t>DDos</a:t>
            </a:r>
            <a:r>
              <a:rPr lang="cs-CZ" sz="1800" dirty="0">
                <a:latin typeface="Arial Black" panose="020B0A04020102020204" pitchFamily="34" charset="0"/>
              </a:rPr>
              <a:t> útoky v rámci postoje ČR k válce na Ukrajině</a:t>
            </a:r>
          </a:p>
        </p:txBody>
      </p:sp>
    </p:spTree>
    <p:extLst>
      <p:ext uri="{BB962C8B-B14F-4D97-AF65-F5344CB8AC3E}">
        <p14:creationId xmlns:p14="http://schemas.microsoft.com/office/powerpoint/2010/main" val="31893514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28A0EA46-8368-84FA-79EF-E29877340BC4}"/>
              </a:ext>
            </a:extLst>
          </p:cNvPr>
          <p:cNvSpPr txBox="1"/>
          <p:nvPr/>
        </p:nvSpPr>
        <p:spPr>
          <a:xfrm>
            <a:off x="3048000" y="3105835"/>
            <a:ext cx="60960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40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Dotazy?</a:t>
            </a:r>
          </a:p>
          <a:p>
            <a:r>
              <a:rPr lang="cs-CZ" sz="4000">
                <a:solidFill>
                  <a:srgbClr val="C00000"/>
                </a:solidFill>
                <a:latin typeface="Arial Black" panose="020B0A04020102020204" pitchFamily="34" charset="0"/>
              </a:rPr>
              <a:t>            Diskuze</a:t>
            </a:r>
            <a:r>
              <a:rPr lang="cs-CZ" sz="4000" dirty="0">
                <a:solidFill>
                  <a:srgbClr val="C00000"/>
                </a:solidFill>
                <a:latin typeface="Arial Black" panose="020B0A04020102020204" pitchFamily="34" charset="0"/>
              </a:rPr>
              <a:t>!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488526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2921C2-5FD3-779A-39D2-1310250D2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7239"/>
          </a:xfrm>
        </p:spPr>
        <p:txBody>
          <a:bodyPr>
            <a:normAutofit fontScale="90000"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Státní aktéři a kybernetické útoky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1D79A7-870C-BFCE-4F55-554422FF1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9834"/>
            <a:ext cx="10515600" cy="581605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cs-CZ" sz="1800" b="1" dirty="0">
                <a:solidFill>
                  <a:srgbClr val="C00000"/>
                </a:solidFill>
                <a:latin typeface="Arial Black" panose="020B0A04020102020204" pitchFamily="34" charset="0"/>
              </a:rPr>
              <a:t>P</a:t>
            </a:r>
            <a:r>
              <a:rPr lang="cs-CZ" sz="1800" b="1" i="0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okročilá trvalá hrozba</a:t>
            </a: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(</a:t>
            </a:r>
            <a:r>
              <a:rPr lang="cs-CZ" sz="1800" b="0" i="1" dirty="0" err="1">
                <a:effectLst/>
                <a:latin typeface="Arial Black" panose="020B0A04020102020204" pitchFamily="34" charset="0"/>
              </a:rPr>
              <a:t>Advanced</a:t>
            </a:r>
            <a:r>
              <a:rPr lang="cs-CZ" sz="1800" b="0" i="1" dirty="0">
                <a:effectLst/>
                <a:latin typeface="Arial Black" panose="020B0A04020102020204" pitchFamily="34" charset="0"/>
              </a:rPr>
              <a:t> </a:t>
            </a:r>
            <a:r>
              <a:rPr lang="cs-CZ" sz="1800" b="0" i="1" dirty="0" err="1">
                <a:effectLst/>
                <a:latin typeface="Arial Black" panose="020B0A04020102020204" pitchFamily="34" charset="0"/>
              </a:rPr>
              <a:t>Persistent</a:t>
            </a:r>
            <a:r>
              <a:rPr lang="cs-CZ" sz="1800" b="0" i="1" dirty="0">
                <a:effectLst/>
                <a:latin typeface="Arial Black" panose="020B0A04020102020204" pitchFamily="34" charset="0"/>
              </a:rPr>
              <a:t> </a:t>
            </a:r>
            <a:r>
              <a:rPr lang="cs-CZ" sz="1800" b="0" i="1" dirty="0" err="1">
                <a:effectLst/>
                <a:latin typeface="Arial Black" panose="020B0A04020102020204" pitchFamily="34" charset="0"/>
              </a:rPr>
              <a:t>Threat</a:t>
            </a:r>
            <a:r>
              <a:rPr lang="cs-CZ" sz="1800" b="0" i="1" dirty="0">
                <a:effectLst/>
                <a:latin typeface="Arial Black" panose="020B0A04020102020204" pitchFamily="34" charset="0"/>
              </a:rPr>
              <a:t>) </a:t>
            </a:r>
            <a:r>
              <a:rPr lang="cs-CZ" sz="1800" b="0" i="0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APT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 je pojem z oboru </a:t>
            </a:r>
            <a:r>
              <a:rPr lang="cs-CZ" sz="1800" dirty="0">
                <a:latin typeface="Arial Black" panose="020B0A04020102020204" pitchFamily="34" charset="0"/>
              </a:rPr>
              <a:t>kybernetické</a:t>
            </a:r>
            <a:r>
              <a:rPr lang="cs-CZ" sz="1800" b="0" i="0" u="none" strike="noStrike" dirty="0">
                <a:effectLst/>
                <a:latin typeface="Arial Black" panose="020B0A04020102020204" pitchFamily="34" charset="0"/>
              </a:rPr>
              <a:t> bezpečnosti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. Popisuje nenápadného útočníka, obvykle národní stát, nebo státem sponzorovanou skupinu. Tato s vynaložením značných lidských a finančních zdrojů získává neoprávněný přístup k </a:t>
            </a:r>
            <a:r>
              <a:rPr lang="cs-CZ" sz="1800" b="0" i="0" u="none" strike="noStrike" dirty="0">
                <a:effectLst/>
                <a:latin typeface="Arial Black" panose="020B0A04020102020204" pitchFamily="34" charset="0"/>
              </a:rPr>
              <a:t>počítačové síti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. Zůstává při tom po delší dobu nezjištěna. </a:t>
            </a:r>
            <a:r>
              <a:rPr lang="cs-CZ" sz="1800" b="1" dirty="0">
                <a:solidFill>
                  <a:srgbClr val="20212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Od</a:t>
            </a:r>
            <a:r>
              <a:rPr lang="cs-CZ" sz="1800" b="1" dirty="0">
                <a:solidFill>
                  <a:srgbClr val="202122"/>
                </a:solidFill>
                <a:effectLst/>
                <a:latin typeface="Arial Black" panose="020B0A04020102020204" pitchFamily="34" charset="0"/>
                <a:cs typeface="Arial" panose="020B0604020202020204" pitchFamily="34" charset="0"/>
              </a:rPr>
              <a:t> nedávné doby se tento termín může vztahovat i na </a:t>
            </a:r>
            <a:r>
              <a:rPr lang="cs-CZ" sz="1800" b="1" dirty="0" err="1">
                <a:solidFill>
                  <a:srgbClr val="202122"/>
                </a:solidFill>
                <a:effectLst/>
                <a:latin typeface="Arial Black" panose="020B0A04020102020204" pitchFamily="34" charset="0"/>
                <a:cs typeface="Arial" panose="020B0604020202020204" pitchFamily="34" charset="0"/>
              </a:rPr>
              <a:t>nestátem</a:t>
            </a:r>
            <a:r>
              <a:rPr lang="cs-CZ" sz="1800" b="1" dirty="0">
                <a:solidFill>
                  <a:srgbClr val="202122"/>
                </a:solidFill>
                <a:effectLst/>
                <a:latin typeface="Arial Black" panose="020B0A04020102020204" pitchFamily="34" charset="0"/>
                <a:cs typeface="Arial" panose="020B0604020202020204" pitchFamily="34" charset="0"/>
              </a:rPr>
              <a:t> sponzorované skupiny provádějící rozsáhlé cílené průniky za konkrétními cíli. </a:t>
            </a:r>
            <a:endParaRPr lang="cs-CZ" sz="1800" b="1" dirty="0">
              <a:effectLst/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0" i="0" dirty="0">
              <a:effectLst/>
              <a:latin typeface="Arial Black" panose="020B0A04020102020204" pitchFamily="34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cs-CZ" sz="1800" b="0" i="0" dirty="0">
                <a:effectLst/>
                <a:latin typeface="Arial Black" panose="020B0A04020102020204" pitchFamily="34" charset="0"/>
              </a:rPr>
              <a:t>Motivace aktérů těchto hrozeb je typicky politická nebo ekonomická. Každý velký</a:t>
            </a:r>
            <a:r>
              <a:rPr lang="cs-CZ" sz="1800" b="0" i="0" u="none" strike="noStrike" dirty="0">
                <a:effectLst/>
                <a:latin typeface="Arial Black" panose="020B0A04020102020204" pitchFamily="34" charset="0"/>
              </a:rPr>
              <a:t> sektor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zaznamenal případy </a:t>
            </a:r>
            <a:r>
              <a:rPr lang="cs-CZ" sz="1800" b="0" i="0" u="none" strike="noStrike" dirty="0">
                <a:effectLst/>
                <a:latin typeface="Arial Black" panose="020B0A04020102020204" pitchFamily="34" charset="0"/>
              </a:rPr>
              <a:t>kybernetických útoků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ze strany vyspělých aktérů s konkrétními cíli, ať už jde o krádež, špehování nebo narušení. Mezi tyto cílové sektory patří vláda, </a:t>
            </a:r>
            <a:r>
              <a:rPr lang="cs-CZ" sz="1800" b="0" i="0" u="none" strike="noStrike" dirty="0">
                <a:effectLst/>
                <a:latin typeface="Arial Black" panose="020B0A04020102020204" pitchFamily="34" charset="0"/>
              </a:rPr>
              <a:t>obrana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, </a:t>
            </a:r>
            <a:r>
              <a:rPr lang="cs-CZ" sz="1800" b="0" i="0" u="none" strike="noStrike" dirty="0">
                <a:effectLst/>
                <a:latin typeface="Arial Black" panose="020B0A04020102020204" pitchFamily="34" charset="0"/>
              </a:rPr>
              <a:t>finanční služby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, </a:t>
            </a:r>
            <a:r>
              <a:rPr lang="cs-CZ" sz="1800" b="0" i="0" u="none" strike="noStrike" dirty="0">
                <a:effectLst/>
                <a:latin typeface="Arial Black" panose="020B0A04020102020204" pitchFamily="34" charset="0"/>
              </a:rPr>
              <a:t>právní služby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, průmysl, </a:t>
            </a:r>
            <a:r>
              <a:rPr lang="cs-CZ" sz="1800" b="0" i="0" u="none" strike="noStrike" dirty="0">
                <a:effectLst/>
                <a:latin typeface="Arial Black" panose="020B0A04020102020204" pitchFamily="34" charset="0"/>
              </a:rPr>
              <a:t>telekomunikace, akademická sféra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 a mnoho dalších. Některé skupiny využívají tradiční </a:t>
            </a:r>
            <a:r>
              <a:rPr lang="cs-CZ" sz="1800" b="0" i="0" strike="noStrike" dirty="0">
                <a:effectLst/>
                <a:latin typeface="Arial Black" panose="020B0A04020102020204" pitchFamily="34" charset="0"/>
              </a:rPr>
              <a:t>špioná</a:t>
            </a:r>
            <a:r>
              <a:rPr lang="cs-CZ" sz="1800" dirty="0">
                <a:latin typeface="Arial Black" panose="020B0A04020102020204" pitchFamily="34" charset="0"/>
              </a:rPr>
              <a:t>žní</a:t>
            </a:r>
            <a:r>
              <a:rPr lang="cs-CZ" sz="1800" u="sng" dirty="0">
                <a:latin typeface="Arial Black" panose="020B0A04020102020204" pitchFamily="34" charset="0"/>
              </a:rPr>
              <a:t> 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vektory, včetně </a:t>
            </a:r>
            <a:r>
              <a:rPr lang="cs-CZ" sz="1800" b="0" i="0" u="none" strike="noStrike" dirty="0">
                <a:effectLst/>
                <a:latin typeface="Arial Black" panose="020B0A04020102020204" pitchFamily="34" charset="0"/>
              </a:rPr>
              <a:t>sociálního inženýrství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, </a:t>
            </a:r>
            <a:r>
              <a:rPr lang="cs-CZ" sz="1800" b="0" i="0" u="none" strike="noStrike" dirty="0">
                <a:effectLst/>
                <a:latin typeface="Arial Black" panose="020B0A04020102020204" pitchFamily="34" charset="0"/>
              </a:rPr>
              <a:t>lidské inteligence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a zr</a:t>
            </a:r>
            <a:r>
              <a:rPr lang="cs-CZ" sz="1800" dirty="0">
                <a:latin typeface="Arial Black" panose="020B0A04020102020204" pitchFamily="34" charset="0"/>
              </a:rPr>
              <a:t>anitelnost 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získat přístup k fyzickému umístění a umožnit síťové útoky. Účelem těchto útoků je nainstalovat vlastní </a:t>
            </a:r>
            <a:r>
              <a:rPr lang="cs-CZ" sz="1800" b="0" i="0" u="none" strike="noStrike" dirty="0">
                <a:effectLst/>
                <a:latin typeface="Arial Black" panose="020B0A04020102020204" pitchFamily="34" charset="0"/>
              </a:rPr>
              <a:t>malware (škodlivý software)</a:t>
            </a:r>
            <a:r>
              <a:rPr lang="cs-CZ" sz="1800" u="none" strike="noStrike" dirty="0">
                <a:latin typeface="Arial Black" panose="020B0A04020102020204" pitchFamily="34" charset="0"/>
              </a:rPr>
              <a:t>.</a:t>
            </a:r>
          </a:p>
          <a:p>
            <a:pPr marL="0" indent="0" algn="just">
              <a:buNone/>
            </a:pPr>
            <a:endParaRPr lang="cs-CZ" sz="1900" b="0" i="0" dirty="0">
              <a:effectLst/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515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125279-C93D-958C-4D52-60621C940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9045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Státní aktéři a kybernetické útoky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4E6636-C908-6336-3C1E-43862790A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2157" y="169611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b="0" i="0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Medián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 "doba prodlevy", doba, po kterou útok APT není detekován, se mezi regiony značně liší. </a:t>
            </a:r>
            <a:r>
              <a:rPr lang="cs-CZ" sz="1800" b="0" i="0" dirty="0" err="1">
                <a:effectLst/>
                <a:latin typeface="Arial Black" panose="020B0A04020102020204" pitchFamily="34" charset="0"/>
              </a:rPr>
              <a:t>FireEye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 uvedlo průměrnou dobu setrvání pro rok 2018 v </a:t>
            </a:r>
            <a:r>
              <a:rPr lang="cs-CZ" sz="1800" b="0" i="0" u="none" strike="noStrike" dirty="0">
                <a:effectLst/>
                <a:latin typeface="Arial Black" panose="020B0A04020102020204" pitchFamily="34" charset="0"/>
              </a:rPr>
              <a:t>Americe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na 71 dní, v </a:t>
            </a:r>
            <a:r>
              <a:rPr lang="cs-CZ" sz="1800" b="0" i="0" u="none" strike="noStrike" dirty="0">
                <a:effectLst/>
                <a:latin typeface="Arial Black" panose="020B0A04020102020204" pitchFamily="34" charset="0"/>
              </a:rPr>
              <a:t>regionu EMEA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na 177 dní a </a:t>
            </a:r>
            <a:r>
              <a:rPr lang="cs-CZ" sz="1800" b="0" i="0" u="none" strike="noStrike" dirty="0">
                <a:effectLst/>
                <a:latin typeface="Arial Black" panose="020B0A04020102020204" pitchFamily="34" charset="0"/>
              </a:rPr>
              <a:t>v Asii a Tichomoří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na 204 dní. Takto dlouhá doba prodlevy umožňuje útočníkům značné množství času na to, aby prošli cyklem útoku, rozšířili se a dosáhli svého cíle.</a:t>
            </a:r>
          </a:p>
          <a:p>
            <a:pPr marL="0" indent="0">
              <a:buNone/>
            </a:pPr>
            <a:endParaRPr lang="cs-CZ" sz="1800" b="0" i="0" dirty="0">
              <a:effectLst/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b="0" i="0" dirty="0">
                <a:solidFill>
                  <a:srgbClr val="C00000"/>
                </a:solidFill>
                <a:effectLst/>
                <a:latin typeface="Arial Black" panose="020B0A04020102020204" pitchFamily="34" charset="0"/>
              </a:rPr>
              <a:t>Životní cyklus útoku ATP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800" b="0" i="0" dirty="0">
                <a:solidFill>
                  <a:srgbClr val="202122"/>
                </a:solidFill>
                <a:effectLst/>
                <a:latin typeface="Arial Black" panose="020B0A04020102020204" pitchFamily="34" charset="0"/>
              </a:rPr>
              <a:t>Zaměří se se na konkrétní organizace pro jeden jediný cíl</a:t>
            </a:r>
          </a:p>
          <a:p>
            <a:pPr algn="l">
              <a:buFont typeface="+mj-lt"/>
              <a:buAutoNum type="arabicPeriod"/>
            </a:pPr>
            <a:r>
              <a:rPr lang="cs-CZ" sz="1800" b="0" i="0" dirty="0">
                <a:solidFill>
                  <a:srgbClr val="202122"/>
                </a:solidFill>
                <a:effectLst/>
                <a:latin typeface="Arial Black" panose="020B0A04020102020204" pitchFamily="34" charset="0"/>
              </a:rPr>
              <a:t>Pokusí se o prosazení se v prostředí (běžné taktiky 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zahrnují </a:t>
            </a:r>
            <a:r>
              <a:rPr lang="cs-CZ" sz="1800" dirty="0" err="1">
                <a:latin typeface="Arial Black" panose="020B0A04020102020204" pitchFamily="34" charset="0"/>
              </a:rPr>
              <a:t>spear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phishingové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e-maily</a:t>
            </a:r>
            <a:r>
              <a:rPr lang="cs-CZ" sz="1800" b="0" i="0" dirty="0">
                <a:solidFill>
                  <a:srgbClr val="202122"/>
                </a:solidFill>
                <a:effectLst/>
                <a:latin typeface="Arial Black" panose="020B0A04020102020204" pitchFamily="34" charset="0"/>
              </a:rPr>
              <a:t>)</a:t>
            </a:r>
          </a:p>
          <a:p>
            <a:pPr algn="l">
              <a:buFont typeface="+mj-lt"/>
              <a:buAutoNum type="arabicPeriod"/>
            </a:pPr>
            <a:r>
              <a:rPr lang="cs-CZ" sz="1800" b="0" i="0" dirty="0">
                <a:solidFill>
                  <a:srgbClr val="202122"/>
                </a:solidFill>
                <a:effectLst/>
                <a:latin typeface="Arial Black" panose="020B0A04020102020204" pitchFamily="34" charset="0"/>
              </a:rPr>
              <a:t>Použije kompromitované systémy jako přístup do cílové sítě</a:t>
            </a:r>
          </a:p>
          <a:p>
            <a:pPr algn="l">
              <a:buFont typeface="+mj-lt"/>
              <a:buAutoNum type="arabicPeriod"/>
            </a:pPr>
            <a:r>
              <a:rPr lang="cs-CZ" sz="1800" b="0" i="0" dirty="0">
                <a:solidFill>
                  <a:srgbClr val="202122"/>
                </a:solidFill>
                <a:effectLst/>
                <a:latin typeface="Arial Black" panose="020B0A04020102020204" pitchFamily="34" charset="0"/>
              </a:rPr>
              <a:t>Nasadí další nástroje, které pomohou splnit cíl útoku</a:t>
            </a:r>
          </a:p>
          <a:p>
            <a:pPr algn="l">
              <a:buFont typeface="+mj-lt"/>
              <a:buAutoNum type="arabicPeriod"/>
            </a:pPr>
            <a:r>
              <a:rPr lang="cs-CZ" sz="1800" b="0" i="0" dirty="0">
                <a:solidFill>
                  <a:srgbClr val="202122"/>
                </a:solidFill>
                <a:effectLst/>
                <a:latin typeface="Arial Black" panose="020B0A04020102020204" pitchFamily="34" charset="0"/>
              </a:rPr>
              <a:t>Zakryje stopy pro zachování přístupu pro budoucí iniciativy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2322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6C5FF8-9C82-AEDE-F22B-EA73CFFB7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3659"/>
          </a:xfrm>
        </p:spPr>
        <p:txBody>
          <a:bodyPr>
            <a:normAutofit fontScale="90000"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Státní aktéři a kybernetické útoky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DD06C4-0508-6B68-01FF-E67618051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8932"/>
            <a:ext cx="10515600" cy="599658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1800" b="1" dirty="0">
                <a:solidFill>
                  <a:srgbClr val="C00000"/>
                </a:solidFill>
                <a:latin typeface="Arial Black" panose="020B0A04020102020204" pitchFamily="34" charset="0"/>
              </a:rPr>
              <a:t>První velké kybernetické útoky ATP, které měly zásadní vliv na kybernetickou bezpečnost:</a:t>
            </a:r>
          </a:p>
          <a:p>
            <a:pPr algn="just"/>
            <a:r>
              <a:rPr lang="cs-CZ" sz="1800" b="1" dirty="0">
                <a:latin typeface="Arial Black" panose="020B0A04020102020204" pitchFamily="34" charset="0"/>
              </a:rPr>
              <a:t>1996 </a:t>
            </a:r>
            <a:r>
              <a:rPr lang="cs-CZ" sz="1800" b="1" dirty="0" err="1">
                <a:latin typeface="Arial Black" panose="020B0A04020102020204" pitchFamily="34" charset="0"/>
              </a:rPr>
              <a:t>Moonlight</a:t>
            </a:r>
            <a:r>
              <a:rPr lang="cs-CZ" sz="1800" b="1" dirty="0">
                <a:latin typeface="Arial Black" panose="020B0A04020102020204" pitchFamily="34" charset="0"/>
              </a:rPr>
              <a:t> Maze – špionážní útok – cíl – </a:t>
            </a:r>
            <a:r>
              <a:rPr lang="cs-CZ" sz="1800" b="1" dirty="0" err="1">
                <a:latin typeface="Arial Black" panose="020B0A04020102020204" pitchFamily="34" charset="0"/>
              </a:rPr>
              <a:t>NASA,Pentagon</a:t>
            </a:r>
            <a:r>
              <a:rPr lang="cs-CZ" sz="1800" b="1" dirty="0">
                <a:latin typeface="Arial Black" panose="020B0A04020102020204" pitchFamily="34" charset="0"/>
              </a:rPr>
              <a:t>, vojenští dodavatelé, civilní akademici a řada dalších vládních agentur – ukradení obrovského množství dat – obrovské škody strategického charakteru – využití zranitelností – vybudování </a:t>
            </a:r>
            <a:r>
              <a:rPr lang="cs-CZ" sz="1800" b="1" dirty="0" err="1">
                <a:latin typeface="Arial Black" panose="020B0A04020102020204" pitchFamily="34" charset="0"/>
              </a:rPr>
              <a:t>zadnich</a:t>
            </a:r>
            <a:r>
              <a:rPr lang="cs-CZ" sz="1800" b="1" dirty="0">
                <a:latin typeface="Arial Black" panose="020B0A04020102020204" pitchFamily="34" charset="0"/>
              </a:rPr>
              <a:t> vrátek a </a:t>
            </a:r>
            <a:r>
              <a:rPr lang="cs-CZ" sz="1800" b="1" dirty="0" err="1">
                <a:latin typeface="Arial Black" panose="020B0A04020102020204" pitchFamily="34" charset="0"/>
              </a:rPr>
              <a:t>přesměřování</a:t>
            </a:r>
            <a:r>
              <a:rPr lang="cs-CZ" sz="1800" b="1" dirty="0">
                <a:latin typeface="Arial Black" panose="020B0A04020102020204" pitchFamily="34" charset="0"/>
              </a:rPr>
              <a:t> specifického síťového provozu přes Rusko – dva roky nezjištěn – doba naivity – všechny údaje pro útok zjištěny z otevřených zdrojů včetně zranitelností</a:t>
            </a:r>
          </a:p>
          <a:p>
            <a:pPr algn="just"/>
            <a:endParaRPr lang="cs-CZ" sz="1800" b="1" dirty="0">
              <a:latin typeface="Arial Black" panose="020B0A04020102020204" pitchFamily="34" charset="0"/>
            </a:endParaRPr>
          </a:p>
          <a:p>
            <a:pPr algn="just"/>
            <a:r>
              <a:rPr lang="cs-CZ" sz="1800" b="1" dirty="0">
                <a:latin typeface="Arial Black" panose="020B0A04020102020204" pitchFamily="34" charset="0"/>
              </a:rPr>
              <a:t>2003 Titan </a:t>
            </a:r>
            <a:r>
              <a:rPr lang="cs-CZ" sz="1800" b="1" dirty="0" err="1">
                <a:latin typeface="Arial Black" panose="020B0A04020102020204" pitchFamily="34" charset="0"/>
              </a:rPr>
              <a:t>Rain</a:t>
            </a:r>
            <a:r>
              <a:rPr lang="cs-CZ" sz="1800" b="1" dirty="0">
                <a:latin typeface="Arial Black" panose="020B0A04020102020204" pitchFamily="34" charset="0"/>
              </a:rPr>
              <a:t> – špionážní útok na informační systémy USA – DEA, </a:t>
            </a:r>
            <a:r>
              <a:rPr lang="cs-CZ" sz="1800" b="1" dirty="0" err="1">
                <a:latin typeface="Arial Black" panose="020B0A04020102020204" pitchFamily="34" charset="0"/>
              </a:rPr>
              <a:t>Lockheed</a:t>
            </a:r>
            <a:r>
              <a:rPr lang="cs-CZ" sz="1800" b="1" dirty="0">
                <a:latin typeface="Arial Black" panose="020B0A04020102020204" pitchFamily="34" charset="0"/>
              </a:rPr>
              <a:t> Martin, </a:t>
            </a:r>
            <a:r>
              <a:rPr lang="cs-CZ" sz="1800" b="1" dirty="0" err="1">
                <a:latin typeface="Arial Black" panose="020B0A04020102020204" pitchFamily="34" charset="0"/>
              </a:rPr>
              <a:t>Sandia</a:t>
            </a:r>
            <a:r>
              <a:rPr lang="cs-CZ" sz="1800" b="1" dirty="0">
                <a:latin typeface="Arial Black" panose="020B0A04020102020204" pitchFamily="34" charset="0"/>
              </a:rPr>
              <a:t> </a:t>
            </a:r>
            <a:r>
              <a:rPr lang="cs-CZ" sz="1800" b="1" dirty="0" err="1">
                <a:latin typeface="Arial Black" panose="020B0A04020102020204" pitchFamily="34" charset="0"/>
              </a:rPr>
              <a:t>National</a:t>
            </a:r>
            <a:r>
              <a:rPr lang="cs-CZ" sz="1800" b="1" dirty="0">
                <a:latin typeface="Arial Black" panose="020B0A04020102020204" pitchFamily="34" charset="0"/>
              </a:rPr>
              <a:t> </a:t>
            </a:r>
            <a:r>
              <a:rPr lang="cs-CZ" sz="1800" b="1" dirty="0" err="1">
                <a:latin typeface="Arial Black" panose="020B0A04020102020204" pitchFamily="34" charset="0"/>
              </a:rPr>
              <a:t>Labotoriess</a:t>
            </a:r>
            <a:r>
              <a:rPr lang="cs-CZ" sz="1800" b="1" dirty="0">
                <a:latin typeface="Arial Black" panose="020B0A04020102020204" pitchFamily="34" charset="0"/>
              </a:rPr>
              <a:t>, </a:t>
            </a:r>
            <a:r>
              <a:rPr lang="cs-CZ" sz="1800" b="1" dirty="0" err="1">
                <a:latin typeface="Arial Black" panose="020B0A04020102020204" pitchFamily="34" charset="0"/>
              </a:rPr>
              <a:t>Redstone</a:t>
            </a:r>
            <a:r>
              <a:rPr lang="cs-CZ" sz="1800" b="1" dirty="0">
                <a:latin typeface="Arial Black" panose="020B0A04020102020204" pitchFamily="34" charset="0"/>
              </a:rPr>
              <a:t> Arsenal, ,NASA a další – VB – ministerstvo obrany – tři roky neodhalen – útočník APT 1 – jednotka čínské armády 61398</a:t>
            </a:r>
          </a:p>
          <a:p>
            <a:pPr algn="just"/>
            <a:endParaRPr lang="cs-CZ" sz="1800" b="1" dirty="0">
              <a:latin typeface="Arial Black" panose="020B0A04020102020204" pitchFamily="34" charset="0"/>
            </a:endParaRPr>
          </a:p>
          <a:p>
            <a:pPr algn="just"/>
            <a:r>
              <a:rPr lang="cs-CZ" sz="1800" b="1" dirty="0">
                <a:latin typeface="Arial Black" panose="020B0A04020102020204" pitchFamily="34" charset="0"/>
              </a:rPr>
              <a:t>2007 </a:t>
            </a:r>
            <a:r>
              <a:rPr lang="cs-CZ" sz="1800" b="1" dirty="0" err="1">
                <a:latin typeface="Arial Black" panose="020B0A04020102020204" pitchFamily="34" charset="0"/>
              </a:rPr>
              <a:t>Stuxnet</a:t>
            </a:r>
            <a:r>
              <a:rPr lang="cs-CZ" sz="1800" b="1" dirty="0">
                <a:latin typeface="Arial Black" panose="020B0A04020102020204" pitchFamily="34" charset="0"/>
              </a:rPr>
              <a:t> – destruktivní napadání SCADA systémů </a:t>
            </a:r>
            <a:r>
              <a:rPr lang="cs-CZ" sz="1800" b="1" dirty="0" err="1">
                <a:latin typeface="Arial Black" panose="020B0A04020102020204" pitchFamily="34" charset="0"/>
              </a:rPr>
              <a:t>sofwaru</a:t>
            </a:r>
            <a:r>
              <a:rPr lang="cs-CZ" sz="1800" b="1" dirty="0">
                <a:latin typeface="Arial Black" panose="020B0A04020102020204" pitchFamily="34" charset="0"/>
              </a:rPr>
              <a:t> Siemens – kybernetická zbraň – útok pomocí infikované USB </a:t>
            </a:r>
            <a:r>
              <a:rPr lang="cs-CZ" sz="1800" b="1" dirty="0" err="1">
                <a:latin typeface="Arial Black" panose="020B0A04020102020204" pitchFamily="34" charset="0"/>
              </a:rPr>
              <a:t>flash</a:t>
            </a:r>
            <a:r>
              <a:rPr lang="cs-CZ" sz="1800" b="1" dirty="0">
                <a:latin typeface="Arial Black" panose="020B0A04020102020204" pitchFamily="34" charset="0"/>
              </a:rPr>
              <a:t> paměti – napadá PLC(programovatelné logické regulátory) – používané k řízení strojů a průmyslových procesů – využívá čtyř zranitelností </a:t>
            </a:r>
            <a:r>
              <a:rPr lang="cs-CZ" sz="1800" b="1" dirty="0" err="1">
                <a:latin typeface="Arial Black" panose="020B0A04020102020204" pitchFamily="34" charset="0"/>
              </a:rPr>
              <a:t>zero-day</a:t>
            </a:r>
            <a:r>
              <a:rPr lang="cs-CZ" sz="1800" b="1" dirty="0">
                <a:latin typeface="Arial Black" panose="020B0A04020102020204" pitchFamily="34" charset="0"/>
              </a:rPr>
              <a:t> – schopnost se šířit, hledání Siemens Step7software a schopnost </a:t>
            </a:r>
            <a:r>
              <a:rPr lang="cs-CZ" sz="1800" b="1" dirty="0" err="1">
                <a:latin typeface="Arial Black" panose="020B0A04020102020204" pitchFamily="34" charset="0"/>
              </a:rPr>
              <a:t>samodestrukce</a:t>
            </a:r>
            <a:r>
              <a:rPr lang="cs-CZ" sz="1800" b="1" dirty="0">
                <a:latin typeface="Arial Black" panose="020B0A04020102020204" pitchFamily="34" charset="0"/>
              </a:rPr>
              <a:t> – jedná se o přesné cílení – odhaduje se – práce skupiny pěti až třiceti lidí po dobu šesti měsíců – útok  na centrifugy (</a:t>
            </a:r>
            <a:r>
              <a:rPr lang="cs-CZ" sz="1800" b="1" dirty="0" err="1">
                <a:latin typeface="Arial Black" panose="020B0A04020102020204" pitchFamily="34" charset="0"/>
              </a:rPr>
              <a:t>odtředivky</a:t>
            </a:r>
            <a:r>
              <a:rPr lang="cs-CZ" sz="1800" b="1" dirty="0">
                <a:latin typeface="Arial Black" panose="020B0A04020102020204" pitchFamily="34" charset="0"/>
              </a:rPr>
              <a:t>) na obohacování jaderného paliva v </a:t>
            </a:r>
            <a:r>
              <a:rPr lang="cs-CZ" sz="1800" b="1" dirty="0" err="1">
                <a:latin typeface="Arial Black" panose="020B0A04020102020204" pitchFamily="34" charset="0"/>
              </a:rPr>
              <a:t>Natanzu</a:t>
            </a:r>
            <a:r>
              <a:rPr lang="cs-CZ" sz="1800" b="1" dirty="0">
                <a:latin typeface="Arial Black" panose="020B0A04020102020204" pitchFamily="34" charset="0"/>
              </a:rPr>
              <a:t> (Irán) – zničeno asi 1000 centrifug  - předpokládá se - útočník Izrael a USA</a:t>
            </a:r>
          </a:p>
          <a:p>
            <a:pPr algn="just"/>
            <a:endParaRPr lang="cs-CZ" sz="18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485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71D4A2-C194-DAFA-0E19-66243B385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3955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Státní aktéři a kybernetické útoky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E89446-B94B-88C4-369C-B5949EA5A2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5943"/>
            <a:ext cx="10515600" cy="50310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b="1" dirty="0">
                <a:solidFill>
                  <a:srgbClr val="C00000"/>
                </a:solidFill>
                <a:latin typeface="Arial Black" panose="020B0A04020102020204" pitchFamily="34" charset="0"/>
              </a:rPr>
              <a:t>První velké kybernetické útoky ATP, které měly zásadní vliv na kybernetickou bezpečnost:</a:t>
            </a:r>
          </a:p>
          <a:p>
            <a:r>
              <a:rPr lang="cs-CZ" sz="1800" b="1" dirty="0">
                <a:latin typeface="Arial Black" panose="020B0A04020102020204" pitchFamily="34" charset="0"/>
              </a:rPr>
              <a:t>2007 </a:t>
            </a:r>
            <a:r>
              <a:rPr lang="cs-CZ" sz="1800" b="1" dirty="0" err="1">
                <a:latin typeface="Arial Black" panose="020B0A04020102020204" pitchFamily="34" charset="0"/>
              </a:rPr>
              <a:t>Red</a:t>
            </a:r>
            <a:r>
              <a:rPr lang="cs-CZ" sz="1800" b="1" dirty="0">
                <a:latin typeface="Arial Black" panose="020B0A04020102020204" pitchFamily="34" charset="0"/>
              </a:rPr>
              <a:t> </a:t>
            </a:r>
            <a:r>
              <a:rPr lang="cs-CZ" sz="1800" b="1" dirty="0" err="1">
                <a:latin typeface="Arial Black" panose="020B0A04020102020204" pitchFamily="34" charset="0"/>
              </a:rPr>
              <a:t>October</a:t>
            </a:r>
            <a:r>
              <a:rPr lang="cs-CZ" sz="1800" b="1" dirty="0">
                <a:latin typeface="Arial Black" panose="020B0A04020102020204" pitchFamily="34" charset="0"/>
              </a:rPr>
              <a:t> – špionážní malware pravděpodobně z Ruska – využíval zranitelností Microsoft Word a Excel - především získával diplomatické informace a osobní údaje – objeven v roce 2012</a:t>
            </a:r>
          </a:p>
          <a:p>
            <a:endParaRPr lang="cs-CZ" sz="1800" b="1" dirty="0">
              <a:latin typeface="Arial Black" panose="020B0A04020102020204" pitchFamily="34" charset="0"/>
            </a:endParaRPr>
          </a:p>
          <a:p>
            <a:r>
              <a:rPr lang="cs-CZ" sz="1800" b="1" dirty="0">
                <a:latin typeface="Arial Black" panose="020B0A04020102020204" pitchFamily="34" charset="0"/>
              </a:rPr>
              <a:t>2007 kybernetické útoky na Estonsko – přemístění sochy sovětského vojáka – </a:t>
            </a:r>
            <a:r>
              <a:rPr lang="cs-CZ" sz="1800" b="1" dirty="0" err="1">
                <a:latin typeface="Arial Black" panose="020B0A04020102020204" pitchFamily="34" charset="0"/>
              </a:rPr>
              <a:t>DDoSové</a:t>
            </a:r>
            <a:r>
              <a:rPr lang="cs-CZ" sz="1800" b="1" dirty="0">
                <a:latin typeface="Arial Black" panose="020B0A04020102020204" pitchFamily="34" charset="0"/>
              </a:rPr>
              <a:t> útoky na </a:t>
            </a:r>
            <a:r>
              <a:rPr lang="cs-CZ" sz="1800" b="1" dirty="0" err="1">
                <a:latin typeface="Arial Black" panose="020B0A04020102020204" pitchFamily="34" charset="0"/>
              </a:rPr>
              <a:t>webowe</a:t>
            </a:r>
            <a:r>
              <a:rPr lang="cs-CZ" sz="1800" b="1" dirty="0">
                <a:latin typeface="Arial Black" panose="020B0A04020102020204" pitchFamily="34" charset="0"/>
              </a:rPr>
              <a:t> stránky parlamentu, bank, ministerstev, novin a televizních stanic – velké množství spamu atd. – útočníci z Ruska – nejasná role  státu – způsobily změnu myšlení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2009 Aurora – špionážní malware využitím </a:t>
            </a:r>
            <a:r>
              <a:rPr lang="cs-CZ" sz="1800" dirty="0" err="1">
                <a:latin typeface="Arial Black" panose="020B0A04020102020204" pitchFamily="34" charset="0"/>
              </a:rPr>
              <a:t>zero-day</a:t>
            </a:r>
            <a:r>
              <a:rPr lang="cs-CZ" sz="1800" dirty="0">
                <a:latin typeface="Arial Black" panose="020B0A04020102020204" pitchFamily="34" charset="0"/>
              </a:rPr>
              <a:t> v Internet Exploreru – cíl americké a evropské státní organizace, dalajláma a americké podniky – zadní vrátka – napojení na řídící servery (nebyly v Číně) – prohledávání obsahu – útočník skupina </a:t>
            </a:r>
            <a:r>
              <a:rPr lang="cs-CZ" sz="1800" dirty="0" err="1">
                <a:latin typeface="Arial Black" panose="020B0A04020102020204" pitchFamily="34" charset="0"/>
              </a:rPr>
              <a:t>Elderwood</a:t>
            </a:r>
            <a:r>
              <a:rPr lang="cs-CZ" sz="1800" dirty="0">
                <a:latin typeface="Arial Black" panose="020B0A04020102020204" pitchFamily="34" charset="0"/>
              </a:rPr>
              <a:t> (APT 17) sídlící v Číně</a:t>
            </a:r>
          </a:p>
        </p:txBody>
      </p:sp>
    </p:spTree>
    <p:extLst>
      <p:ext uri="{BB962C8B-B14F-4D97-AF65-F5344CB8AC3E}">
        <p14:creationId xmlns:p14="http://schemas.microsoft.com/office/powerpoint/2010/main" val="1296324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10164B-B89F-01AE-3F4C-F198EAF7F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Státní aktéři a kybernetické útoky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B64021-B9CD-C94F-B3B3-43D24C8DF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3004"/>
            <a:ext cx="10515600" cy="52939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b="1" dirty="0">
                <a:solidFill>
                  <a:srgbClr val="C00000"/>
                </a:solidFill>
                <a:latin typeface="Arial Black" panose="020B0A04020102020204" pitchFamily="34" charset="0"/>
              </a:rPr>
              <a:t>První velké kybernetické útoky ATP, které měly zásadní vliv na kybernetickou bezpečnost: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2012 </a:t>
            </a:r>
            <a:r>
              <a:rPr lang="cs-CZ" sz="1800" dirty="0" err="1">
                <a:latin typeface="Arial Black" panose="020B0A04020102020204" pitchFamily="34" charset="0"/>
              </a:rPr>
              <a:t>Shamoon</a:t>
            </a:r>
            <a:r>
              <a:rPr lang="cs-CZ" sz="1800" dirty="0">
                <a:latin typeface="Arial Black" panose="020B0A04020102020204" pitchFamily="34" charset="0"/>
              </a:rPr>
              <a:t> – malware určený na zničení společnosti saudské </a:t>
            </a:r>
            <a:r>
              <a:rPr lang="cs-CZ" sz="1800" dirty="0" err="1">
                <a:latin typeface="Arial Black" panose="020B0A04020102020204" pitchFamily="34" charset="0"/>
              </a:rPr>
              <a:t>Saudi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Aramco</a:t>
            </a:r>
            <a:r>
              <a:rPr lang="cs-CZ" sz="1800" dirty="0">
                <a:latin typeface="Arial Black" panose="020B0A04020102020204" pitchFamily="34" charset="0"/>
              </a:rPr>
              <a:t> (použit i proti katarské </a:t>
            </a:r>
            <a:r>
              <a:rPr lang="cs-CZ" sz="1800" dirty="0" err="1">
                <a:latin typeface="Arial Black" panose="020B0A04020102020204" pitchFamily="34" charset="0"/>
              </a:rPr>
              <a:t>RasGaz</a:t>
            </a:r>
            <a:r>
              <a:rPr lang="cs-CZ" sz="1800" dirty="0">
                <a:latin typeface="Arial Black" panose="020B0A04020102020204" pitchFamily="34" charset="0"/>
              </a:rPr>
              <a:t>) – destruktivní – napadá  Microsoft Windows NT </a:t>
            </a:r>
            <a:r>
              <a:rPr lang="cs-CZ" sz="1800" dirty="0" err="1">
                <a:latin typeface="Arial Black" panose="020B0A04020102020204" pitchFamily="34" charset="0"/>
              </a:rPr>
              <a:t>miware</a:t>
            </a:r>
            <a:r>
              <a:rPr lang="cs-CZ" sz="1800" dirty="0">
                <a:latin typeface="Arial Black" panose="020B0A04020102020204" pitchFamily="34" charset="0"/>
              </a:rPr>
              <a:t> pro 32 a 64 bitovou verzi– šíří se z infikovaného počítače – maže a přepisuje data na pevném disku poškozeným obrázkem -  použita hořící vlajka USA – útok v době ramadánu (zaměstnanci odjeli na dovolenou) – </a:t>
            </a:r>
            <a:r>
              <a:rPr lang="cs-CZ" sz="1800" dirty="0" err="1">
                <a:latin typeface="Arial Black" panose="020B0A04020102020204" pitchFamily="34" charset="0"/>
              </a:rPr>
              <a:t>phishingem</a:t>
            </a:r>
            <a:r>
              <a:rPr lang="cs-CZ" sz="1800" dirty="0">
                <a:latin typeface="Arial Black" panose="020B0A04020102020204" pitchFamily="34" charset="0"/>
              </a:rPr>
              <a:t> přes e-mail – zasaženo 30 000 počítačů – problémy v obchodování – nebyly zasaženy počítače řídící technologie – náprava -  vykoupení pevných disků na světě – obnova 10 dní – útočník „</a:t>
            </a:r>
            <a:r>
              <a:rPr lang="cs-CZ" sz="1800" dirty="0" err="1">
                <a:latin typeface="Arial Black" panose="020B0A04020102020204" pitchFamily="34" charset="0"/>
              </a:rPr>
              <a:t>Cutting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Sword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of</a:t>
            </a:r>
            <a:r>
              <a:rPr lang="cs-CZ" sz="1800" dirty="0">
                <a:latin typeface="Arial Black" panose="020B0A04020102020204" pitchFamily="34" charset="0"/>
              </a:rPr>
              <a:t> Justice“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2017 </a:t>
            </a:r>
            <a:r>
              <a:rPr lang="cs-CZ" sz="1800" dirty="0" err="1">
                <a:latin typeface="Arial Black" panose="020B0A04020102020204" pitchFamily="34" charset="0"/>
              </a:rPr>
              <a:t>WannaCry</a:t>
            </a:r>
            <a:r>
              <a:rPr lang="cs-CZ" sz="1800" dirty="0">
                <a:latin typeface="Arial Black" panose="020B0A04020102020204" pitchFamily="34" charset="0"/>
              </a:rPr>
              <a:t> – Ransomwarový útok – celosvětový útok zasáhl 150 států – počítače s OS Microsoft Windows – šifrování dat a výkupné v Bitcoinech – červ (</a:t>
            </a:r>
            <a:r>
              <a:rPr lang="cs-CZ" sz="1800" dirty="0" err="1">
                <a:latin typeface="Arial Black" panose="020B0A04020102020204" pitchFamily="34" charset="0"/>
              </a:rPr>
              <a:t>worm</a:t>
            </a:r>
            <a:r>
              <a:rPr lang="cs-CZ" sz="1800" dirty="0">
                <a:latin typeface="Arial Black" panose="020B0A04020102020204" pitchFamily="34" charset="0"/>
              </a:rPr>
              <a:t>) </a:t>
            </a:r>
            <a:r>
              <a:rPr lang="cs-CZ" sz="1800" dirty="0" err="1">
                <a:latin typeface="Arial Black" panose="020B0A04020102020204" pitchFamily="34" charset="0"/>
              </a:rPr>
              <a:t>Wanna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Cry</a:t>
            </a:r>
            <a:r>
              <a:rPr lang="cs-CZ" sz="1800" dirty="0">
                <a:latin typeface="Arial Black" panose="020B0A04020102020204" pitchFamily="34" charset="0"/>
              </a:rPr>
              <a:t> – lavinovitě se šířil – během jednoho dne nakaženo 230 000 počítačů – největší problémy </a:t>
            </a:r>
            <a:r>
              <a:rPr lang="cs-CZ" sz="1800" dirty="0" err="1">
                <a:latin typeface="Arial Black" panose="020B0A04020102020204" pitchFamily="34" charset="0"/>
              </a:rPr>
              <a:t>National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Hearth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Service</a:t>
            </a:r>
            <a:r>
              <a:rPr lang="cs-CZ" sz="1800" dirty="0">
                <a:latin typeface="Arial Black" panose="020B0A04020102020204" pitchFamily="34" charset="0"/>
              </a:rPr>
              <a:t> v Anglii a Skotsku – nakaženo 70 000 zařízení – neprovedeno 20 000 výkonů – útočník Severní Korea</a:t>
            </a:r>
          </a:p>
        </p:txBody>
      </p:sp>
    </p:spTree>
    <p:extLst>
      <p:ext uri="{BB962C8B-B14F-4D97-AF65-F5344CB8AC3E}">
        <p14:creationId xmlns:p14="http://schemas.microsoft.com/office/powerpoint/2010/main" val="1471536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1C7702-53F7-0590-C93C-78B9FEF09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8611" y="325730"/>
            <a:ext cx="10515600" cy="686782"/>
          </a:xfrm>
        </p:spPr>
        <p:txBody>
          <a:bodyPr>
            <a:normAutofit fontScale="90000"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</a:t>
            </a:r>
            <a:r>
              <a:rPr lang="cs-CZ" sz="3100" dirty="0">
                <a:solidFill>
                  <a:srgbClr val="C00000"/>
                </a:solidFill>
                <a:latin typeface="Arial Black" panose="020B0A04020102020204" pitchFamily="34" charset="0"/>
              </a:rPr>
              <a:t>Čínská lidová republika</a:t>
            </a:r>
            <a:b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4234EE-2C85-BD6B-9736-4746297A01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3530"/>
            <a:ext cx="10515600" cy="5113433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Arial Black" panose="020B0A04020102020204" pitchFamily="34" charset="0"/>
              </a:rPr>
              <a:t>Provádí především plošnou kybernetickou špionáž po celém světě – odhad - věnuje se od 50 000 do 100 000 lidí – nejsou známy destrukční útoky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pPr algn="just"/>
            <a:r>
              <a:rPr lang="cs-CZ" sz="1800" b="0" i="0" dirty="0">
                <a:effectLst/>
                <a:latin typeface="Arial Black" panose="020B0A04020102020204" pitchFamily="34" charset="0"/>
              </a:rPr>
              <a:t>Od roku 2012, kdy se </a:t>
            </a:r>
            <a:r>
              <a:rPr lang="cs-CZ" sz="1800" b="0" i="0" u="none" strike="noStrike" dirty="0">
                <a:effectLst/>
                <a:latin typeface="Arial Black" panose="020B0A04020102020204" pitchFamily="34" charset="0"/>
              </a:rPr>
              <a:t>Si Ťin-pching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stal </a:t>
            </a:r>
            <a:r>
              <a:rPr lang="cs-CZ" sz="1800" b="0" i="0" u="none" strike="noStrike" dirty="0">
                <a:effectLst/>
                <a:latin typeface="Arial Black" panose="020B0A04020102020204" pitchFamily="34" charset="0"/>
              </a:rPr>
              <a:t>generálním tajemníkem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Komunistické </a:t>
            </a:r>
            <a:r>
              <a:rPr lang="cs-CZ" sz="1800" b="0" i="0" u="none" strike="noStrike" dirty="0">
                <a:effectLst/>
                <a:latin typeface="Arial Black" panose="020B0A04020102020204" pitchFamily="34" charset="0"/>
              </a:rPr>
              <a:t>strany Číny , získalo ministerstvo státní bezpečnosti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větší odpovědnost za </a:t>
            </a:r>
            <a:r>
              <a:rPr lang="cs-CZ" sz="1800" dirty="0" err="1">
                <a:latin typeface="Arial Black" panose="020B0A04020102020204" pitchFamily="34" charset="0"/>
              </a:rPr>
              <a:t>kyberšpionáž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 vůči </a:t>
            </a:r>
            <a:r>
              <a:rPr lang="cs-CZ" sz="1800" dirty="0">
                <a:latin typeface="Arial Black" panose="020B0A04020102020204" pitchFamily="34" charset="0"/>
              </a:rPr>
              <a:t>Lidové osvobozenecké armádě 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a v současnosti dohlíží na různé skupiny APT.  Podle bezpečnostního výzkumníka Tima  </a:t>
            </a:r>
            <a:r>
              <a:rPr lang="cs-CZ" sz="1800" b="0" i="0" dirty="0" err="1">
                <a:effectLst/>
                <a:latin typeface="Arial Black" panose="020B0A04020102020204" pitchFamily="34" charset="0"/>
              </a:rPr>
              <a:t>Steffense</a:t>
            </a:r>
            <a:r>
              <a:rPr lang="cs-CZ" sz="1800" b="0" i="0" dirty="0">
                <a:effectLst/>
                <a:latin typeface="Arial Black" panose="020B0A04020102020204" pitchFamily="34" charset="0"/>
              </a:rPr>
              <a:t> "Prostředí APT v Číně je řízeno přístupem 'celá země', využívající dovednosti z univerzit, jednotlivců a soukromého a veřejného sektoru.„</a:t>
            </a:r>
          </a:p>
          <a:p>
            <a:pPr marL="0" indent="0" algn="just">
              <a:buNone/>
            </a:pPr>
            <a:r>
              <a:rPr lang="cs-CZ" sz="1800" b="0" i="0" dirty="0">
                <a:effectLst/>
                <a:latin typeface="Arial Black" panose="020B0A04020102020204" pitchFamily="34" charset="0"/>
              </a:rPr>
              <a:t> </a:t>
            </a:r>
          </a:p>
          <a:p>
            <a:pPr algn="just"/>
            <a:r>
              <a:rPr lang="cs-CZ" sz="1800" dirty="0">
                <a:latin typeface="Arial Black" panose="020B0A04020102020204" pitchFamily="34" charset="0"/>
              </a:rPr>
              <a:t>Výhody kybernetické špionáže si je Čína vědoma od počátku připojení ČLR k internetu. Využívání kyberprostoru ke sběru zpravodajských informací obchází rizika s řízením lidských </a:t>
            </a:r>
            <a:r>
              <a:rPr lang="cs-CZ" sz="1800" dirty="0" err="1">
                <a:latin typeface="Arial Black" panose="020B0A04020102020204" pitchFamily="34" charset="0"/>
              </a:rPr>
              <a:t>agendů</a:t>
            </a:r>
            <a:r>
              <a:rPr lang="cs-CZ" sz="1800" dirty="0">
                <a:latin typeface="Arial Black" panose="020B0A04020102020204" pitchFamily="34" charset="0"/>
              </a:rPr>
              <a:t>, včetně zatčení a odhalení zpravodajských operací. Zpravodajské operace  v kyberprostoru nezahrnuji podobná rizika a poskytují státnímu aktéru  možnost důvěryhodného popření i v případě, že jsou dané aktivity odhaleny.</a:t>
            </a:r>
          </a:p>
          <a:p>
            <a:pPr algn="just"/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642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BF8B38-3C23-6758-2389-B8D892982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35466"/>
          </a:xfrm>
        </p:spPr>
        <p:txBody>
          <a:bodyPr>
            <a:normAutofit fontScale="90000"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Čínská lidová republika</a:t>
            </a:r>
            <a:b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98026D-675E-34CC-A5B2-C5072F47D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9605"/>
            <a:ext cx="10515600" cy="5600210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Základní údaje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algn="just"/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Cíle</a:t>
            </a:r>
            <a:r>
              <a:rPr lang="cs-CZ" sz="1800" dirty="0">
                <a:latin typeface="Arial Black" panose="020B0A04020102020204" pitchFamily="34" charset="0"/>
              </a:rPr>
              <a:t> – klíčové vládní instituce, soukromé a státem vlastněné společnosti působící v oblasti výzkumu a vývoje informačních technologií, nevládní organizace zabývající se ČLR</a:t>
            </a:r>
          </a:p>
          <a:p>
            <a:pPr algn="just"/>
            <a:endParaRPr lang="cs-CZ" sz="1800" dirty="0">
              <a:latin typeface="Arial Black" panose="020B0A04020102020204" pitchFamily="34" charset="0"/>
            </a:endParaRPr>
          </a:p>
          <a:p>
            <a:pPr algn="just"/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Útočník</a:t>
            </a:r>
            <a:r>
              <a:rPr lang="cs-CZ" sz="1800" dirty="0">
                <a:latin typeface="Arial Black" panose="020B0A04020102020204" pitchFamily="34" charset="0"/>
              </a:rPr>
              <a:t> – Ministerstvo státní bezpečnosti a přidružené ATP skupiny, soukromé skupiny jednající ve prospěch čínské vlády, síly strategické podpory Čínské lidově-osvobozenecké armády</a:t>
            </a:r>
          </a:p>
          <a:p>
            <a:pPr algn="just"/>
            <a:endParaRPr lang="cs-CZ" sz="1800" dirty="0">
              <a:latin typeface="Arial Black" panose="020B0A04020102020204" pitchFamily="34" charset="0"/>
            </a:endParaRPr>
          </a:p>
          <a:p>
            <a:pPr algn="just"/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Metody</a:t>
            </a:r>
            <a:r>
              <a:rPr lang="cs-CZ" sz="1800" dirty="0">
                <a:latin typeface="Arial Black" panose="020B0A04020102020204" pitchFamily="34" charset="0"/>
              </a:rPr>
              <a:t> – zranitelnosti nultého dne, </a:t>
            </a:r>
            <a:r>
              <a:rPr lang="cs-CZ" sz="1800" dirty="0" err="1">
                <a:latin typeface="Arial Black" panose="020B0A04020102020204" pitchFamily="34" charset="0"/>
              </a:rPr>
              <a:t>pkročilé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spear-phishingové</a:t>
            </a:r>
            <a:r>
              <a:rPr lang="cs-CZ" sz="1800" dirty="0">
                <a:latin typeface="Arial Black" panose="020B0A04020102020204" pitchFamily="34" charset="0"/>
              </a:rPr>
              <a:t> kampaně, útoky typu </a:t>
            </a:r>
            <a:r>
              <a:rPr lang="cs-CZ" sz="1800" dirty="0" err="1">
                <a:latin typeface="Arial Black" panose="020B0A04020102020204" pitchFamily="34" charset="0"/>
              </a:rPr>
              <a:t>waterling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day</a:t>
            </a:r>
            <a:r>
              <a:rPr lang="cs-CZ" sz="1800" dirty="0">
                <a:latin typeface="Arial Black" panose="020B0A04020102020204" pitchFamily="34" charset="0"/>
              </a:rPr>
              <a:t> a další</a:t>
            </a:r>
          </a:p>
          <a:p>
            <a:pPr algn="just"/>
            <a:endParaRPr lang="cs-CZ" sz="1800" dirty="0">
              <a:latin typeface="Arial Black" panose="020B0A04020102020204" pitchFamily="34" charset="0"/>
            </a:endParaRPr>
          </a:p>
          <a:p>
            <a:pPr algn="just"/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Způsobená škoda </a:t>
            </a:r>
            <a:r>
              <a:rPr lang="cs-CZ" sz="1800" dirty="0">
                <a:latin typeface="Arial Black" panose="020B0A04020102020204" pitchFamily="34" charset="0"/>
              </a:rPr>
              <a:t>– kompromitace strategických informací, ohrožení konkurenceschopnosti</a:t>
            </a:r>
          </a:p>
          <a:p>
            <a:endParaRPr lang="cs-CZ" sz="18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endParaRPr lang="cs-CZ" sz="18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2341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1821</TotalTime>
  <Words>3710</Words>
  <Application>Microsoft Office PowerPoint</Application>
  <PresentationFormat>Širokoúhlá obrazovka</PresentationFormat>
  <Paragraphs>196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3" baseType="lpstr">
      <vt:lpstr>Arial</vt:lpstr>
      <vt:lpstr>Arial Black</vt:lpstr>
      <vt:lpstr>Calibri</vt:lpstr>
      <vt:lpstr>Calibri Light</vt:lpstr>
      <vt:lpstr>Wingdings</vt:lpstr>
      <vt:lpstr>Motiv Office</vt:lpstr>
      <vt:lpstr>Státní aktéři a kybernetické útoky</vt:lpstr>
      <vt:lpstr>               Státní aktéři a kybernetické útoky</vt:lpstr>
      <vt:lpstr>                 Státní aktéři a kybernetické útoky</vt:lpstr>
      <vt:lpstr>                Státní aktéři a kybernetické útoky</vt:lpstr>
      <vt:lpstr>                  Státní aktéři a kybernetické útoky</vt:lpstr>
      <vt:lpstr>               Státní aktéři a kybernetické útoky</vt:lpstr>
      <vt:lpstr>                 Státní aktéři a kybernetické útoky</vt:lpstr>
      <vt:lpstr>                   Čínská lidová republika </vt:lpstr>
      <vt:lpstr>                             Čínská lidová republika </vt:lpstr>
      <vt:lpstr>                               Čínská lidová republika </vt:lpstr>
      <vt:lpstr>                        Čínská lidová republika </vt:lpstr>
      <vt:lpstr>                             Čínská lidová republika </vt:lpstr>
      <vt:lpstr>                       Čínská lidová republika</vt:lpstr>
      <vt:lpstr>Čínská lidová republika</vt:lpstr>
      <vt:lpstr>                          Čínská lidová republika</vt:lpstr>
      <vt:lpstr>                         Čínská lidová republika</vt:lpstr>
      <vt:lpstr>                                     Ruská federace</vt:lpstr>
      <vt:lpstr>                               Ruská federace</vt:lpstr>
      <vt:lpstr>                            Ruská federace</vt:lpstr>
      <vt:lpstr>                                        Irán</vt:lpstr>
      <vt:lpstr>                                Severní Korea</vt:lpstr>
      <vt:lpstr>                                Severní Korea</vt:lpstr>
      <vt:lpstr>                                 Severní Korea</vt:lpstr>
      <vt:lpstr>                                 Severní Korea</vt:lpstr>
      <vt:lpstr>                               Severní Korea</vt:lpstr>
      <vt:lpstr>            Útoky státních aktérů v České republice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Státní aktéři a kybernetické útoky</dc:title>
  <dc:creator>Dusan Navratil</dc:creator>
  <cp:lastModifiedBy>Dusan Navratil</cp:lastModifiedBy>
  <cp:revision>46</cp:revision>
  <dcterms:created xsi:type="dcterms:W3CDTF">2023-02-13T09:18:12Z</dcterms:created>
  <dcterms:modified xsi:type="dcterms:W3CDTF">2024-02-12T11:15:37Z</dcterms:modified>
</cp:coreProperties>
</file>