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1" r:id="rId15"/>
    <p:sldId id="292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63" r:id="rId45"/>
    <p:sldId id="364" r:id="rId46"/>
    <p:sldId id="365" r:id="rId47"/>
    <p:sldId id="301" r:id="rId48"/>
    <p:sldId id="300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69D5-DE0E-4832-9D4F-D22000418B6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933F-D3A9-4129-A223-D00697F02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1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69D5-DE0E-4832-9D4F-D22000418B6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933F-D3A9-4129-A223-D00697F02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5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69D5-DE0E-4832-9D4F-D22000418B6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933F-D3A9-4129-A223-D00697F02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69D5-DE0E-4832-9D4F-D22000418B6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933F-D3A9-4129-A223-D00697F02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02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69D5-DE0E-4832-9D4F-D22000418B6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933F-D3A9-4129-A223-D00697F02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62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69D5-DE0E-4832-9D4F-D22000418B6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933F-D3A9-4129-A223-D00697F02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61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69D5-DE0E-4832-9D4F-D22000418B6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933F-D3A9-4129-A223-D00697F02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69D5-DE0E-4832-9D4F-D22000418B6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933F-D3A9-4129-A223-D00697F02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9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69D5-DE0E-4832-9D4F-D22000418B6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933F-D3A9-4129-A223-D00697F02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0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69D5-DE0E-4832-9D4F-D22000418B6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933F-D3A9-4129-A223-D00697F02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78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69D5-DE0E-4832-9D4F-D22000418B6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933F-D3A9-4129-A223-D00697F02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47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69D5-DE0E-4832-9D4F-D22000418B6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9933F-D3A9-4129-A223-D00697F02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artproject.com/collection/kunsthistorisches-museum-vienna-museum-of-fine-arts/artwork/three-philosophers-giorgione/684879/details/1-audio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Renesance v Brně a manýrismus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18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Manýrismus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Pojem</a:t>
            </a:r>
            <a:r>
              <a:rPr lang="en-US" dirty="0" smtClean="0"/>
              <a:t> </a:t>
            </a:r>
            <a:r>
              <a:rPr lang="en-US" dirty="0" err="1" smtClean="0"/>
              <a:t>manýrismus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r>
              <a:rPr lang="en-US" dirty="0" smtClean="0"/>
              <a:t> v </a:t>
            </a:r>
            <a:r>
              <a:rPr lang="en-US" dirty="0" err="1" smtClean="0"/>
              <a:t>umění</a:t>
            </a:r>
            <a:r>
              <a:rPr lang="en-US" dirty="0" smtClean="0"/>
              <a:t> </a:t>
            </a:r>
            <a:r>
              <a:rPr lang="en-US" dirty="0" err="1" smtClean="0"/>
              <a:t>dvojí</a:t>
            </a:r>
            <a:r>
              <a:rPr lang="en-US" dirty="0" smtClean="0"/>
              <a:t> </a:t>
            </a:r>
            <a:r>
              <a:rPr lang="en-US" dirty="0" err="1" smtClean="0"/>
              <a:t>význam</a:t>
            </a:r>
            <a:r>
              <a:rPr lang="en-US" dirty="0" smtClean="0"/>
              <a:t>. </a:t>
            </a:r>
            <a:r>
              <a:rPr lang="en-US" dirty="0" err="1" smtClean="0"/>
              <a:t>Častěji</a:t>
            </a:r>
            <a:r>
              <a:rPr lang="en-US" dirty="0" smtClean="0"/>
              <a:t> je </a:t>
            </a:r>
            <a:r>
              <a:rPr lang="en-US" dirty="0" err="1" smtClean="0"/>
              <a:t>používán</a:t>
            </a:r>
            <a:r>
              <a:rPr lang="en-US" dirty="0" smtClean="0"/>
              <a:t> v </a:t>
            </a:r>
            <a:r>
              <a:rPr lang="en-US" dirty="0" err="1" smtClean="0"/>
              <a:t>užším</a:t>
            </a:r>
            <a:r>
              <a:rPr lang="en-US" dirty="0" smtClean="0"/>
              <a:t> </a:t>
            </a:r>
            <a:r>
              <a:rPr lang="en-US" dirty="0" err="1" smtClean="0"/>
              <a:t>smyslu</a:t>
            </a:r>
            <a:r>
              <a:rPr lang="en-US" dirty="0" smtClean="0"/>
              <a:t>, </a:t>
            </a:r>
            <a:r>
              <a:rPr lang="en-US" dirty="0" err="1" smtClean="0"/>
              <a:t>kdy</a:t>
            </a:r>
            <a:r>
              <a:rPr lang="en-US" dirty="0" smtClean="0"/>
              <a:t> </a:t>
            </a:r>
            <a:r>
              <a:rPr lang="en-US" dirty="0" err="1" smtClean="0"/>
              <a:t>označuje</a:t>
            </a:r>
            <a:r>
              <a:rPr lang="en-US" dirty="0" smtClean="0"/>
              <a:t> </a:t>
            </a:r>
            <a:r>
              <a:rPr lang="en-US" dirty="0" err="1" smtClean="0"/>
              <a:t>přechodovou</a:t>
            </a:r>
            <a:r>
              <a:rPr lang="en-US" dirty="0" smtClean="0"/>
              <a:t> </a:t>
            </a:r>
            <a:r>
              <a:rPr lang="en-US" dirty="0" err="1" smtClean="0"/>
              <a:t>fázi</a:t>
            </a:r>
            <a:r>
              <a:rPr lang="en-US" dirty="0" smtClean="0"/>
              <a:t> </a:t>
            </a:r>
            <a:r>
              <a:rPr lang="en-US" dirty="0" err="1" smtClean="0"/>
              <a:t>mezi</a:t>
            </a:r>
            <a:r>
              <a:rPr lang="en-US" dirty="0" smtClean="0"/>
              <a:t> </a:t>
            </a:r>
            <a:r>
              <a:rPr lang="en-US" dirty="0" err="1" smtClean="0"/>
              <a:t>vrcholnou</a:t>
            </a:r>
            <a:r>
              <a:rPr lang="en-US" dirty="0" smtClean="0"/>
              <a:t> </a:t>
            </a:r>
            <a:r>
              <a:rPr lang="en-US" dirty="0" err="1" smtClean="0"/>
              <a:t>renesancí</a:t>
            </a:r>
            <a:r>
              <a:rPr lang="en-US" dirty="0" smtClean="0"/>
              <a:t> a </a:t>
            </a:r>
            <a:r>
              <a:rPr lang="en-US" dirty="0" err="1" smtClean="0"/>
              <a:t>barokem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V </a:t>
            </a:r>
            <a:r>
              <a:rPr lang="en-US" dirty="0" err="1" smtClean="0"/>
              <a:t>širším</a:t>
            </a:r>
            <a:r>
              <a:rPr lang="en-US" dirty="0" smtClean="0"/>
              <a:t> </a:t>
            </a:r>
            <a:r>
              <a:rPr lang="en-US" dirty="0" err="1" smtClean="0"/>
              <a:t>slova</a:t>
            </a:r>
            <a:r>
              <a:rPr lang="en-US" dirty="0" smtClean="0"/>
              <a:t> </a:t>
            </a:r>
            <a:r>
              <a:rPr lang="en-US" dirty="0" err="1" smtClean="0"/>
              <a:t>smyslu</a:t>
            </a:r>
            <a:r>
              <a:rPr lang="en-US" dirty="0" smtClean="0"/>
              <a:t> je </a:t>
            </a:r>
            <a:r>
              <a:rPr lang="en-US" dirty="0" err="1" smtClean="0"/>
              <a:t>principem</a:t>
            </a:r>
            <a:r>
              <a:rPr lang="en-US" dirty="0" smtClean="0"/>
              <a:t> </a:t>
            </a:r>
            <a:r>
              <a:rPr lang="en-US" dirty="0" err="1" smtClean="0"/>
              <a:t>umělecké</a:t>
            </a:r>
            <a:r>
              <a:rPr lang="en-US" dirty="0" smtClean="0"/>
              <a:t> </a:t>
            </a:r>
            <a:r>
              <a:rPr lang="en-US" dirty="0" err="1" smtClean="0"/>
              <a:t>tvorby</a:t>
            </a:r>
            <a:r>
              <a:rPr lang="en-US" dirty="0" smtClean="0"/>
              <a:t> v </a:t>
            </a:r>
            <a:r>
              <a:rPr lang="en-US" dirty="0" err="1" smtClean="0"/>
              <a:t>protikladu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klasicismu</a:t>
            </a:r>
            <a:r>
              <a:rPr lang="en-US" dirty="0" smtClean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tvorba</a:t>
            </a:r>
            <a:r>
              <a:rPr lang="en-US" dirty="0" smtClean="0"/>
              <a:t> </a:t>
            </a:r>
            <a:r>
              <a:rPr lang="en-US" dirty="0" err="1" smtClean="0"/>
              <a:t>založená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„</a:t>
            </a:r>
            <a:r>
              <a:rPr lang="en-US" dirty="0" err="1" smtClean="0"/>
              <a:t>manýře</a:t>
            </a:r>
            <a:r>
              <a:rPr lang="en-US" dirty="0" smtClean="0"/>
              <a:t>“, </a:t>
            </a:r>
            <a:r>
              <a:rPr lang="en-US" dirty="0" err="1" smtClean="0"/>
              <a:t>tj</a:t>
            </a:r>
            <a:r>
              <a:rPr lang="en-US" dirty="0" smtClean="0"/>
              <a:t>. </a:t>
            </a:r>
            <a:r>
              <a:rPr lang="en-US" dirty="0" err="1" smtClean="0"/>
              <a:t>určitém</a:t>
            </a:r>
            <a:r>
              <a:rPr lang="en-US" dirty="0" smtClean="0"/>
              <a:t> </a:t>
            </a:r>
            <a:r>
              <a:rPr lang="en-US" dirty="0" err="1" smtClean="0"/>
              <a:t>specifickém</a:t>
            </a:r>
            <a:r>
              <a:rPr lang="en-US" dirty="0" smtClean="0"/>
              <a:t> </a:t>
            </a:r>
            <a:r>
              <a:rPr lang="en-US" dirty="0" err="1" smtClean="0"/>
              <a:t>uměleckém</a:t>
            </a:r>
            <a:r>
              <a:rPr lang="en-US" dirty="0" smtClean="0"/>
              <a:t> </a:t>
            </a:r>
            <a:r>
              <a:rPr lang="en-US" dirty="0" err="1" smtClean="0"/>
              <a:t>prostředku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Název</a:t>
            </a:r>
            <a:r>
              <a:rPr lang="en-US" dirty="0" smtClean="0"/>
              <a:t> </a:t>
            </a:r>
            <a:r>
              <a:rPr lang="en-US" dirty="0" err="1" smtClean="0"/>
              <a:t>manýrismus</a:t>
            </a:r>
            <a:r>
              <a:rPr lang="en-US" dirty="0" smtClean="0"/>
              <a:t> </a:t>
            </a:r>
            <a:r>
              <a:rPr lang="en-US" dirty="0" err="1" smtClean="0"/>
              <a:t>pochází</a:t>
            </a:r>
            <a:r>
              <a:rPr lang="en-US" dirty="0" smtClean="0"/>
              <a:t> od </a:t>
            </a:r>
            <a:r>
              <a:rPr lang="en-US" dirty="0" err="1" smtClean="0"/>
              <a:t>italského</a:t>
            </a:r>
            <a:r>
              <a:rPr lang="en-US" dirty="0" smtClean="0"/>
              <a:t> </a:t>
            </a:r>
            <a:r>
              <a:rPr lang="en-US" dirty="0" err="1" smtClean="0"/>
              <a:t>slova</a:t>
            </a:r>
            <a:r>
              <a:rPr lang="en-US" dirty="0" smtClean="0"/>
              <a:t> </a:t>
            </a:r>
            <a:r>
              <a:rPr lang="en-US" dirty="0" err="1" smtClean="0"/>
              <a:t>maniera</a:t>
            </a:r>
            <a:r>
              <a:rPr lang="en-US" dirty="0" smtClean="0"/>
              <a:t> – </a:t>
            </a:r>
            <a:r>
              <a:rPr lang="en-US" dirty="0" err="1" smtClean="0"/>
              <a:t>styl</a:t>
            </a:r>
            <a:r>
              <a:rPr lang="en-US" dirty="0" smtClean="0"/>
              <a:t>, </a:t>
            </a:r>
            <a:r>
              <a:rPr lang="en-US" dirty="0" err="1" smtClean="0"/>
              <a:t>způsob</a:t>
            </a:r>
            <a:r>
              <a:rPr lang="en-US" dirty="0" smtClean="0"/>
              <a:t>. </a:t>
            </a:r>
            <a:r>
              <a:rPr lang="en-US" dirty="0" err="1" smtClean="0"/>
              <a:t>Pojem</a:t>
            </a:r>
            <a:r>
              <a:rPr lang="en-US" dirty="0" smtClean="0"/>
              <a:t> </a:t>
            </a:r>
            <a:r>
              <a:rPr lang="en-US" dirty="0" err="1" smtClean="0"/>
              <a:t>zavedl</a:t>
            </a:r>
            <a:r>
              <a:rPr lang="en-US" dirty="0" smtClean="0"/>
              <a:t> v 16. </a:t>
            </a:r>
            <a:r>
              <a:rPr lang="en-US" dirty="0" err="1" smtClean="0"/>
              <a:t>století</a:t>
            </a:r>
            <a:r>
              <a:rPr lang="en-US" dirty="0" smtClean="0"/>
              <a:t> Giorgio Vasari; </a:t>
            </a:r>
            <a:r>
              <a:rPr lang="en-US" dirty="0" err="1" smtClean="0"/>
              <a:t>charakterizoval</a:t>
            </a:r>
            <a:r>
              <a:rPr lang="en-US" dirty="0" smtClean="0"/>
              <a:t> </a:t>
            </a:r>
            <a:r>
              <a:rPr lang="en-US" dirty="0" err="1" smtClean="0"/>
              <a:t>jím</a:t>
            </a:r>
            <a:r>
              <a:rPr lang="en-US" dirty="0" smtClean="0"/>
              <a:t> </a:t>
            </a:r>
            <a:r>
              <a:rPr lang="en-US" dirty="0" err="1" smtClean="0"/>
              <a:t>pozdní</a:t>
            </a:r>
            <a:r>
              <a:rPr lang="en-US" dirty="0" smtClean="0"/>
              <a:t> </a:t>
            </a:r>
            <a:r>
              <a:rPr lang="en-US" dirty="0" err="1" smtClean="0"/>
              <a:t>tvorbu</a:t>
            </a:r>
            <a:r>
              <a:rPr lang="en-US" dirty="0" smtClean="0"/>
              <a:t> </a:t>
            </a:r>
            <a:r>
              <a:rPr lang="en-US" dirty="0" err="1" smtClean="0"/>
              <a:t>Michelangelovu</a:t>
            </a:r>
            <a:r>
              <a:rPr lang="en-US" dirty="0" smtClean="0"/>
              <a:t>, </a:t>
            </a:r>
            <a:r>
              <a:rPr lang="en-US" dirty="0" err="1" smtClean="0"/>
              <a:t>která</a:t>
            </a:r>
            <a:r>
              <a:rPr lang="en-US" dirty="0" smtClean="0"/>
              <a:t> se </a:t>
            </a:r>
            <a:r>
              <a:rPr lang="en-US" dirty="0" err="1" smtClean="0"/>
              <a:t>odchylovala</a:t>
            </a:r>
            <a:r>
              <a:rPr lang="en-US" dirty="0" smtClean="0"/>
              <a:t> od </a:t>
            </a:r>
            <a:r>
              <a:rPr lang="en-US" dirty="0" err="1" smtClean="0"/>
              <a:t>klasických</a:t>
            </a:r>
            <a:r>
              <a:rPr lang="en-US" dirty="0" smtClean="0"/>
              <a:t> </a:t>
            </a:r>
            <a:r>
              <a:rPr lang="en-US" dirty="0" err="1" smtClean="0"/>
              <a:t>představ</a:t>
            </a:r>
            <a:r>
              <a:rPr lang="en-US" dirty="0" smtClean="0"/>
              <a:t> o </a:t>
            </a:r>
            <a:r>
              <a:rPr lang="en-US" dirty="0" err="1" smtClean="0"/>
              <a:t>harmonii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375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0" y="322911"/>
            <a:ext cx="8067040" cy="618438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marR="5080" indent="-343535">
              <a:lnSpc>
                <a:spcPct val="80000"/>
              </a:lnSpc>
              <a:spcBef>
                <a:spcPts val="58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i="1" dirty="0">
                <a:latin typeface="Arial"/>
                <a:cs typeface="Arial"/>
              </a:rPr>
              <a:t>Mabuse </a:t>
            </a:r>
            <a:r>
              <a:rPr sz="2000" dirty="0">
                <a:latin typeface="Arial"/>
                <a:cs typeface="Arial"/>
              </a:rPr>
              <a:t>– </a:t>
            </a:r>
            <a:r>
              <a:rPr sz="2000" spc="-5" dirty="0">
                <a:latin typeface="Arial"/>
                <a:cs typeface="Arial"/>
              </a:rPr>
              <a:t>vytvořil </a:t>
            </a:r>
            <a:r>
              <a:rPr sz="2000" dirty="0">
                <a:latin typeface="Arial"/>
                <a:cs typeface="Arial"/>
              </a:rPr>
              <a:t>kolem roku </a:t>
            </a:r>
            <a:r>
              <a:rPr sz="2000" spc="-5" dirty="0">
                <a:latin typeface="Arial"/>
                <a:cs typeface="Arial"/>
              </a:rPr>
              <a:t>1515 obraz </a:t>
            </a:r>
            <a:r>
              <a:rPr sz="2000" b="1" i="1" spc="-5" dirty="0">
                <a:latin typeface="Arial"/>
                <a:cs typeface="Arial"/>
              </a:rPr>
              <a:t>Sv. </a:t>
            </a:r>
            <a:r>
              <a:rPr sz="2000" b="1" i="1" dirty="0">
                <a:latin typeface="Arial"/>
                <a:cs typeface="Arial"/>
              </a:rPr>
              <a:t>Lukáš </a:t>
            </a:r>
            <a:r>
              <a:rPr sz="2000" b="1" i="1" spc="-5" dirty="0">
                <a:latin typeface="Arial"/>
                <a:cs typeface="Arial"/>
              </a:rPr>
              <a:t>kreslí P. Marii</a:t>
            </a:r>
            <a:r>
              <a:rPr sz="2000" spc="-5" dirty="0">
                <a:latin typeface="Arial"/>
                <a:cs typeface="Arial"/>
              </a:rPr>
              <a:t>,  </a:t>
            </a:r>
            <a:r>
              <a:rPr sz="2000" dirty="0">
                <a:latin typeface="Arial"/>
                <a:cs typeface="Arial"/>
              </a:rPr>
              <a:t>ve kterém </a:t>
            </a:r>
            <a:r>
              <a:rPr sz="2000" b="1" spc="-5" dirty="0">
                <a:latin typeface="Arial"/>
                <a:cs typeface="Arial"/>
              </a:rPr>
              <a:t>starý </a:t>
            </a:r>
            <a:r>
              <a:rPr sz="2000" b="1" dirty="0">
                <a:latin typeface="Arial"/>
                <a:cs typeface="Arial"/>
              </a:rPr>
              <a:t>nizozemský </a:t>
            </a:r>
            <a:r>
              <a:rPr sz="2000" b="1" spc="-5" dirty="0">
                <a:latin typeface="Arial"/>
                <a:cs typeface="Arial"/>
              </a:rPr>
              <a:t>kompoziční </a:t>
            </a:r>
            <a:r>
              <a:rPr sz="2000" b="1" spc="-10" dirty="0">
                <a:latin typeface="Arial"/>
                <a:cs typeface="Arial"/>
              </a:rPr>
              <a:t>typ </a:t>
            </a:r>
            <a:r>
              <a:rPr sz="2000" spc="-5" dirty="0">
                <a:latin typeface="Arial"/>
                <a:cs typeface="Arial"/>
              </a:rPr>
              <a:t>reprezentovaný  dílem </a:t>
            </a:r>
            <a:r>
              <a:rPr sz="2000" b="1" i="1" dirty="0">
                <a:latin typeface="Arial"/>
                <a:cs typeface="Arial"/>
              </a:rPr>
              <a:t>Rogiera van der Weyden</a:t>
            </a:r>
            <a:r>
              <a:rPr sz="2000" dirty="0">
                <a:latin typeface="Arial"/>
                <a:cs typeface="Arial"/>
              </a:rPr>
              <a:t>, </a:t>
            </a:r>
            <a:r>
              <a:rPr sz="2000" spc="-5" dirty="0">
                <a:latin typeface="Arial"/>
                <a:cs typeface="Arial"/>
              </a:rPr>
              <a:t>umístil do renesančního </a:t>
            </a:r>
            <a:r>
              <a:rPr sz="2000" dirty="0">
                <a:latin typeface="Arial"/>
                <a:cs typeface="Arial"/>
              </a:rPr>
              <a:t>prostoru  okázale </a:t>
            </a:r>
            <a:r>
              <a:rPr sz="2000" spc="-5" dirty="0">
                <a:latin typeface="Arial"/>
                <a:cs typeface="Arial"/>
              </a:rPr>
              <a:t>vyzdobené sloupové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síně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40"/>
              </a:spcBef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355600" indent="-343535">
              <a:lnSpc>
                <a:spcPts val="216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do jisté míry </a:t>
            </a:r>
            <a:r>
              <a:rPr sz="2000" dirty="0">
                <a:latin typeface="Arial"/>
                <a:cs typeface="Arial"/>
              </a:rPr>
              <a:t>tak </a:t>
            </a:r>
            <a:r>
              <a:rPr sz="2000" spc="-5" dirty="0">
                <a:latin typeface="Arial"/>
                <a:cs typeface="Arial"/>
              </a:rPr>
              <a:t>nahrazuje intimitu </a:t>
            </a:r>
            <a:r>
              <a:rPr sz="2000" dirty="0">
                <a:latin typeface="Arial"/>
                <a:cs typeface="Arial"/>
              </a:rPr>
              <a:t>nizozemské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malby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160"/>
              </a:lnSpc>
            </a:pPr>
            <a:r>
              <a:rPr sz="2000" spc="-5" dirty="0">
                <a:latin typeface="Arial"/>
                <a:cs typeface="Arial"/>
              </a:rPr>
              <a:t>reprezentativní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okázalostí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2450">
              <a:latin typeface="Times New Roman"/>
              <a:cs typeface="Times New Roman"/>
            </a:endParaRPr>
          </a:p>
          <a:p>
            <a:pPr marL="355600" marR="53340" indent="-343535">
              <a:lnSpc>
                <a:spcPts val="192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provedl </a:t>
            </a:r>
            <a:r>
              <a:rPr sz="2000" dirty="0">
                <a:latin typeface="Arial"/>
                <a:cs typeface="Arial"/>
              </a:rPr>
              <a:t>také </a:t>
            </a:r>
            <a:r>
              <a:rPr sz="2000" b="1" i="1" dirty="0">
                <a:latin typeface="Arial"/>
                <a:cs typeface="Arial"/>
              </a:rPr>
              <a:t>výzdobu zámku Filipa </a:t>
            </a:r>
            <a:r>
              <a:rPr sz="2000" b="1" i="1" spc="-5" dirty="0">
                <a:latin typeface="Arial"/>
                <a:cs typeface="Arial"/>
              </a:rPr>
              <a:t>Burgundského </a:t>
            </a:r>
            <a:r>
              <a:rPr sz="2000" b="1" i="1" dirty="0">
                <a:latin typeface="Arial"/>
                <a:cs typeface="Arial"/>
              </a:rPr>
              <a:t>v Souburgu u  </a:t>
            </a:r>
            <a:r>
              <a:rPr sz="2000" b="1" i="1" spc="-5" dirty="0">
                <a:latin typeface="Arial"/>
                <a:cs typeface="Arial"/>
              </a:rPr>
              <a:t>Midelburgu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100">
              <a:latin typeface="Times New Roman"/>
              <a:cs typeface="Times New Roman"/>
            </a:endParaRPr>
          </a:p>
          <a:p>
            <a:pPr marL="355600" indent="-343535">
              <a:lnSpc>
                <a:spcPts val="216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v roce </a:t>
            </a:r>
            <a:r>
              <a:rPr sz="2000" spc="-5" dirty="0">
                <a:latin typeface="Arial"/>
                <a:cs typeface="Arial"/>
              </a:rPr>
              <a:t>1517 odchází </a:t>
            </a:r>
            <a:r>
              <a:rPr sz="2000" dirty="0">
                <a:latin typeface="Arial"/>
                <a:cs typeface="Arial"/>
              </a:rPr>
              <a:t>do </a:t>
            </a:r>
            <a:r>
              <a:rPr sz="2000" b="1" i="1" dirty="0">
                <a:latin typeface="Arial"/>
                <a:cs typeface="Arial"/>
              </a:rPr>
              <a:t>Utrechtu </a:t>
            </a:r>
            <a:r>
              <a:rPr sz="2000" dirty="0">
                <a:latin typeface="Arial"/>
                <a:cs typeface="Arial"/>
              </a:rPr>
              <a:t>do služeb svého mecenáše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Filipa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160"/>
              </a:lnSpc>
            </a:pPr>
            <a:r>
              <a:rPr sz="2000" dirty="0">
                <a:latin typeface="Arial"/>
                <a:cs typeface="Arial"/>
              </a:rPr>
              <a:t>Burgundského, který se tam stal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biskupem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 marL="355600" marR="514350" indent="-343535">
              <a:lnSpc>
                <a:spcPct val="80000"/>
              </a:lnSpc>
              <a:spcBef>
                <a:spcPts val="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i="1" dirty="0">
                <a:latin typeface="Arial"/>
                <a:cs typeface="Arial"/>
              </a:rPr>
              <a:t>Gossaert </a:t>
            </a:r>
            <a:r>
              <a:rPr sz="2000" spc="-5" dirty="0">
                <a:latin typeface="Arial"/>
                <a:cs typeface="Arial"/>
              </a:rPr>
              <a:t>patří </a:t>
            </a:r>
            <a:r>
              <a:rPr sz="2000" dirty="0">
                <a:latin typeface="Arial"/>
                <a:cs typeface="Arial"/>
              </a:rPr>
              <a:t>mezi </a:t>
            </a:r>
            <a:r>
              <a:rPr sz="2000" b="1" dirty="0">
                <a:latin typeface="Arial"/>
                <a:cs typeface="Arial"/>
              </a:rPr>
              <a:t>zakladatele romanismu </a:t>
            </a:r>
            <a:r>
              <a:rPr sz="2000" dirty="0">
                <a:latin typeface="Arial"/>
                <a:cs typeface="Arial"/>
              </a:rPr>
              <a:t>– ve svém </a:t>
            </a:r>
            <a:r>
              <a:rPr sz="2000" spc="-5" dirty="0">
                <a:latin typeface="Arial"/>
                <a:cs typeface="Arial"/>
              </a:rPr>
              <a:t>díle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  snaží </a:t>
            </a:r>
            <a:r>
              <a:rPr sz="2000" b="1" dirty="0">
                <a:latin typeface="Arial"/>
                <a:cs typeface="Arial"/>
              </a:rPr>
              <a:t>postihnout figury </a:t>
            </a:r>
            <a:r>
              <a:rPr sz="2000" b="1" spc="-15" dirty="0">
                <a:latin typeface="Arial"/>
                <a:cs typeface="Arial"/>
              </a:rPr>
              <a:t>ve </a:t>
            </a:r>
            <a:r>
              <a:rPr sz="2000" b="1" spc="-10" dirty="0">
                <a:latin typeface="Arial"/>
                <a:cs typeface="Arial"/>
              </a:rPr>
              <a:t>vypjaté </a:t>
            </a:r>
            <a:r>
              <a:rPr sz="2000" b="1" dirty="0">
                <a:latin typeface="Arial"/>
                <a:cs typeface="Arial"/>
              </a:rPr>
              <a:t>plastičnosti </a:t>
            </a:r>
            <a:r>
              <a:rPr sz="2000" dirty="0">
                <a:latin typeface="Arial"/>
                <a:cs typeface="Arial"/>
              </a:rPr>
              <a:t>a prohloubit  prostor </a:t>
            </a:r>
            <a:r>
              <a:rPr sz="2000" b="1" spc="-5" dirty="0">
                <a:latin typeface="Arial"/>
                <a:cs typeface="Arial"/>
              </a:rPr>
              <a:t>perspektivní </a:t>
            </a:r>
            <a:r>
              <a:rPr sz="2000" b="1" dirty="0">
                <a:latin typeface="Arial"/>
                <a:cs typeface="Arial"/>
              </a:rPr>
              <a:t>architekturou</a:t>
            </a:r>
            <a:r>
              <a:rPr sz="2000" dirty="0">
                <a:latin typeface="Arial"/>
                <a:cs typeface="Arial"/>
              </a:rPr>
              <a:t>; pro jeho obrazy jsou proto  </a:t>
            </a:r>
            <a:r>
              <a:rPr sz="2000" spc="-5" dirty="0">
                <a:latin typeface="Arial"/>
                <a:cs typeface="Arial"/>
              </a:rPr>
              <a:t>příznačné </a:t>
            </a:r>
            <a:r>
              <a:rPr sz="2000" dirty="0">
                <a:latin typeface="Arial"/>
                <a:cs typeface="Arial"/>
              </a:rPr>
              <a:t>složité </a:t>
            </a:r>
            <a:r>
              <a:rPr sz="2000" spc="-5" dirty="0">
                <a:latin typeface="Arial"/>
                <a:cs typeface="Arial"/>
              </a:rPr>
              <a:t>perspektivní architektonické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průhledy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207645" indent="-343535">
              <a:lnSpc>
                <a:spcPct val="8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vedle </a:t>
            </a:r>
            <a:r>
              <a:rPr sz="2000" spc="-5" dirty="0">
                <a:latin typeface="Arial"/>
                <a:cs typeface="Arial"/>
              </a:rPr>
              <a:t>oltářních </a:t>
            </a:r>
            <a:r>
              <a:rPr sz="2000" dirty="0">
                <a:latin typeface="Arial"/>
                <a:cs typeface="Arial"/>
              </a:rPr>
              <a:t>obrazů </a:t>
            </a:r>
            <a:r>
              <a:rPr sz="2000" spc="-5" dirty="0">
                <a:latin typeface="Arial"/>
                <a:cs typeface="Arial"/>
              </a:rPr>
              <a:t>vytvářel také </a:t>
            </a:r>
            <a:r>
              <a:rPr sz="2000" b="1" spc="-5" dirty="0">
                <a:latin typeface="Arial"/>
                <a:cs typeface="Arial"/>
              </a:rPr>
              <a:t>mytologické kompozice </a:t>
            </a:r>
            <a:r>
              <a:rPr sz="2000" dirty="0">
                <a:latin typeface="Arial"/>
                <a:cs typeface="Arial"/>
              </a:rPr>
              <a:t>a  portréty; svým </a:t>
            </a:r>
            <a:r>
              <a:rPr sz="2000" spc="-5" dirty="0">
                <a:latin typeface="Arial"/>
                <a:cs typeface="Arial"/>
              </a:rPr>
              <a:t>dílem </a:t>
            </a:r>
            <a:r>
              <a:rPr sz="2000" dirty="0">
                <a:latin typeface="Arial"/>
                <a:cs typeface="Arial"/>
              </a:rPr>
              <a:t>zapůsobil </a:t>
            </a:r>
            <a:r>
              <a:rPr sz="2000" spc="-5" dirty="0">
                <a:latin typeface="Arial"/>
                <a:cs typeface="Arial"/>
              </a:rPr>
              <a:t>na </a:t>
            </a:r>
            <a:r>
              <a:rPr sz="2000" dirty="0">
                <a:latin typeface="Arial"/>
                <a:cs typeface="Arial"/>
              </a:rPr>
              <a:t>mnohé své současníky, </a:t>
            </a:r>
            <a:r>
              <a:rPr sz="2000" spc="-5" dirty="0">
                <a:latin typeface="Arial"/>
                <a:cs typeface="Arial"/>
              </a:rPr>
              <a:t>např.</a:t>
            </a:r>
            <a:r>
              <a:rPr sz="2000" spc="-2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na  tvorbu </a:t>
            </a:r>
            <a:r>
              <a:rPr sz="2000" b="1" i="1" dirty="0">
                <a:latin typeface="Arial"/>
                <a:cs typeface="Arial"/>
              </a:rPr>
              <a:t>Jana van</a:t>
            </a:r>
            <a:r>
              <a:rPr sz="2000" b="1" i="1" spc="-5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Scorela</a:t>
            </a:r>
            <a:endParaRPr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77033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10640" y="5217999"/>
            <a:ext cx="119316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"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Jan Gossaert,  </a:t>
            </a:r>
            <a:r>
              <a:rPr sz="1200" b="1" i="1" spc="-20" dirty="0">
                <a:latin typeface="Arial"/>
                <a:cs typeface="Arial"/>
              </a:rPr>
              <a:t>Sv. </a:t>
            </a:r>
            <a:r>
              <a:rPr sz="1200" b="1" i="1" dirty="0">
                <a:latin typeface="Arial"/>
                <a:cs typeface="Arial"/>
              </a:rPr>
              <a:t>Lukáš </a:t>
            </a:r>
            <a:r>
              <a:rPr sz="1200" b="1" i="1" spc="-5" dirty="0">
                <a:latin typeface="Arial"/>
                <a:cs typeface="Arial"/>
              </a:rPr>
              <a:t>kreslí  </a:t>
            </a:r>
            <a:r>
              <a:rPr sz="1200" b="1" i="1" dirty="0">
                <a:latin typeface="Arial"/>
                <a:cs typeface="Arial"/>
              </a:rPr>
              <a:t>Pannu Marii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9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asi  1515, </a:t>
            </a:r>
            <a:r>
              <a:rPr sz="1200" b="1" dirty="0">
                <a:latin typeface="Arial"/>
                <a:cs typeface="Arial"/>
              </a:rPr>
              <a:t>olej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na</a:t>
            </a:r>
            <a:endParaRPr sz="1200">
              <a:latin typeface="Arial"/>
              <a:cs typeface="Arial"/>
            </a:endParaRPr>
          </a:p>
          <a:p>
            <a:pPr marL="12700" marR="5080"/>
            <a:r>
              <a:rPr sz="1200" b="1" spc="-5" dirty="0">
                <a:latin typeface="Arial"/>
                <a:cs typeface="Arial"/>
              </a:rPr>
              <a:t>dubovém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dřevě,  230 x 205 </a:t>
            </a:r>
            <a:r>
              <a:rPr sz="1200" b="1" dirty="0">
                <a:latin typeface="Arial"/>
                <a:cs typeface="Arial"/>
              </a:rPr>
              <a:t>cm,  </a:t>
            </a:r>
            <a:r>
              <a:rPr sz="1200" b="1" spc="-5" dirty="0">
                <a:latin typeface="Arial"/>
                <a:cs typeface="Arial"/>
              </a:rPr>
              <a:t>Národní galerie  v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Praze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43251" y="1"/>
            <a:ext cx="6143625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4118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54400" y="0"/>
            <a:ext cx="53784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74064" y="5491379"/>
            <a:ext cx="168973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Rogier </a:t>
            </a:r>
            <a:r>
              <a:rPr sz="1200" b="1" spc="-10" dirty="0">
                <a:latin typeface="Arial"/>
                <a:cs typeface="Arial"/>
              </a:rPr>
              <a:t>van </a:t>
            </a:r>
            <a:r>
              <a:rPr sz="1200" b="1" spc="-5" dirty="0">
                <a:latin typeface="Arial"/>
                <a:cs typeface="Arial"/>
              </a:rPr>
              <a:t>der  </a:t>
            </a:r>
            <a:r>
              <a:rPr sz="1200" b="1" spc="-10" dirty="0">
                <a:latin typeface="Arial"/>
                <a:cs typeface="Arial"/>
              </a:rPr>
              <a:t>Weyden, </a:t>
            </a:r>
            <a:r>
              <a:rPr sz="1200" b="1" i="1" spc="-20" dirty="0">
                <a:latin typeface="Arial"/>
                <a:cs typeface="Arial"/>
              </a:rPr>
              <a:t>Sv. </a:t>
            </a:r>
            <a:r>
              <a:rPr sz="1200" b="1" i="1" dirty="0">
                <a:latin typeface="Arial"/>
                <a:cs typeface="Arial"/>
              </a:rPr>
              <a:t>Lukáš  </a:t>
            </a:r>
            <a:r>
              <a:rPr sz="1200" b="1" i="1" spc="-5" dirty="0">
                <a:latin typeface="Arial"/>
                <a:cs typeface="Arial"/>
              </a:rPr>
              <a:t>kreslí Pannu </a:t>
            </a:r>
            <a:r>
              <a:rPr sz="1200" b="1" i="1" dirty="0">
                <a:latin typeface="Arial"/>
                <a:cs typeface="Arial"/>
              </a:rPr>
              <a:t>Marii</a:t>
            </a:r>
            <a:r>
              <a:rPr sz="1200" b="1" dirty="0">
                <a:latin typeface="Arial"/>
                <a:cs typeface="Arial"/>
              </a:rPr>
              <a:t>,  </a:t>
            </a:r>
            <a:r>
              <a:rPr sz="1200" b="1" spc="-5" dirty="0">
                <a:latin typeface="Arial"/>
                <a:cs typeface="Arial"/>
              </a:rPr>
              <a:t>1435, </a:t>
            </a:r>
            <a:r>
              <a:rPr sz="1200" b="1" dirty="0">
                <a:latin typeface="Arial"/>
                <a:cs typeface="Arial"/>
              </a:rPr>
              <a:t>olej </a:t>
            </a:r>
            <a:r>
              <a:rPr sz="1200" b="1" spc="-5" dirty="0">
                <a:latin typeface="Arial"/>
                <a:cs typeface="Arial"/>
              </a:rPr>
              <a:t>a tempera</a:t>
            </a:r>
            <a:r>
              <a:rPr sz="1200" b="1" spc="-9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na  dřevě, </a:t>
            </a:r>
            <a:r>
              <a:rPr sz="1200" b="1" dirty="0">
                <a:latin typeface="Arial"/>
                <a:cs typeface="Arial"/>
              </a:rPr>
              <a:t>138 x </a:t>
            </a:r>
            <a:r>
              <a:rPr sz="1200" b="1" spc="-40" dirty="0">
                <a:latin typeface="Arial"/>
                <a:cs typeface="Arial"/>
              </a:rPr>
              <a:t>111 </a:t>
            </a:r>
            <a:r>
              <a:rPr sz="1200" b="1" spc="-5" dirty="0">
                <a:latin typeface="Arial"/>
                <a:cs typeface="Arial"/>
              </a:rPr>
              <a:t>cm,  </a:t>
            </a:r>
            <a:r>
              <a:rPr sz="1200" b="1" dirty="0">
                <a:latin typeface="Arial"/>
                <a:cs typeface="Arial"/>
              </a:rPr>
              <a:t>Museum of Fine </a:t>
            </a:r>
            <a:r>
              <a:rPr sz="1200" b="1" spc="-10" dirty="0">
                <a:latin typeface="Arial"/>
                <a:cs typeface="Arial"/>
              </a:rPr>
              <a:t>Arts,  </a:t>
            </a:r>
            <a:r>
              <a:rPr sz="1200" b="1" spc="-5" dirty="0">
                <a:latin typeface="Arial"/>
                <a:cs typeface="Arial"/>
              </a:rPr>
              <a:t>Boston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2998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5225" y="1"/>
            <a:ext cx="48387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92228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4726" y="1"/>
            <a:ext cx="51735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29699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3676" y="0"/>
            <a:ext cx="520217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35153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79825" y="0"/>
            <a:ext cx="5080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53590" y="5113402"/>
            <a:ext cx="127127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7630"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Jan Gossaert,  </a:t>
            </a:r>
            <a:r>
              <a:rPr sz="1200" b="1" i="1" spc="-20" dirty="0">
                <a:latin typeface="Arial"/>
                <a:cs typeface="Arial"/>
              </a:rPr>
              <a:t>Sv. </a:t>
            </a:r>
            <a:r>
              <a:rPr sz="1200" b="1" i="1" dirty="0">
                <a:latin typeface="Arial"/>
                <a:cs typeface="Arial"/>
              </a:rPr>
              <a:t>Lukáš </a:t>
            </a:r>
            <a:r>
              <a:rPr sz="1200" b="1" i="1" spc="-5" dirty="0">
                <a:latin typeface="Arial"/>
                <a:cs typeface="Arial"/>
              </a:rPr>
              <a:t>kreslí  </a:t>
            </a:r>
            <a:r>
              <a:rPr sz="1200" b="1" i="1" dirty="0">
                <a:latin typeface="Arial"/>
                <a:cs typeface="Arial"/>
              </a:rPr>
              <a:t>Pannu Marii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9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asi  1520–22,</a:t>
            </a:r>
            <a:endParaRPr sz="1200">
              <a:latin typeface="Arial"/>
              <a:cs typeface="Arial"/>
            </a:endParaRPr>
          </a:p>
          <a:p>
            <a:pPr marL="12700" marR="5080"/>
            <a:r>
              <a:rPr sz="1200" b="1" spc="-5" dirty="0">
                <a:latin typeface="Arial"/>
                <a:cs typeface="Arial"/>
              </a:rPr>
              <a:t>Ku</a:t>
            </a:r>
            <a:r>
              <a:rPr sz="1200" b="1" spc="-10" dirty="0">
                <a:latin typeface="Arial"/>
                <a:cs typeface="Arial"/>
              </a:rPr>
              <a:t>n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dirty="0">
                <a:latin typeface="Arial"/>
                <a:cs typeface="Arial"/>
              </a:rPr>
              <a:t>t</a:t>
            </a:r>
            <a:r>
              <a:rPr sz="1200" b="1" spc="-5" dirty="0">
                <a:latin typeface="Arial"/>
                <a:cs typeface="Arial"/>
              </a:rPr>
              <a:t>hi</a:t>
            </a:r>
            <a:r>
              <a:rPr sz="1200" b="1" dirty="0">
                <a:latin typeface="Arial"/>
                <a:cs typeface="Arial"/>
              </a:rPr>
              <a:t>st</a:t>
            </a:r>
            <a:r>
              <a:rPr sz="1200" b="1" spc="-5" dirty="0">
                <a:latin typeface="Arial"/>
                <a:cs typeface="Arial"/>
              </a:rPr>
              <a:t>ori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che  s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Museum,</a:t>
            </a:r>
            <a:endParaRPr sz="1200">
              <a:latin typeface="Arial"/>
              <a:cs typeface="Arial"/>
            </a:endParaRPr>
          </a:p>
          <a:p>
            <a:pPr marL="12700" marR="69850"/>
            <a:r>
              <a:rPr sz="1200" b="1" dirty="0">
                <a:latin typeface="Arial"/>
                <a:cs typeface="Arial"/>
              </a:rPr>
              <a:t>G</a:t>
            </a:r>
            <a:r>
              <a:rPr sz="1200" b="1" spc="5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m</a:t>
            </a:r>
            <a:r>
              <a:rPr sz="1200" b="1" dirty="0">
                <a:latin typeface="Arial"/>
                <a:cs typeface="Arial"/>
              </a:rPr>
              <a:t>äld</a:t>
            </a:r>
            <a:r>
              <a:rPr sz="1200" b="1" spc="5" dirty="0">
                <a:latin typeface="Arial"/>
                <a:cs typeface="Arial"/>
              </a:rPr>
              <a:t>e</a:t>
            </a:r>
            <a:r>
              <a:rPr sz="1200" b="1" dirty="0">
                <a:latin typeface="Arial"/>
                <a:cs typeface="Arial"/>
              </a:rPr>
              <a:t>ga</a:t>
            </a:r>
            <a:r>
              <a:rPr sz="1200" b="1" spc="5" dirty="0">
                <a:latin typeface="Arial"/>
                <a:cs typeface="Arial"/>
              </a:rPr>
              <a:t>l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15" dirty="0">
                <a:latin typeface="Arial"/>
                <a:cs typeface="Arial"/>
              </a:rPr>
              <a:t>r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5" dirty="0">
                <a:latin typeface="Arial"/>
                <a:cs typeface="Arial"/>
              </a:rPr>
              <a:t>e</a:t>
            </a:r>
            <a:r>
              <a:rPr sz="1200" b="1" dirty="0">
                <a:latin typeface="Arial"/>
                <a:cs typeface="Arial"/>
              </a:rPr>
              <a:t>,  Vídeň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99068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32176" y="0"/>
            <a:ext cx="528637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71915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26027" y="0"/>
            <a:ext cx="33701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53747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8401" y="0"/>
            <a:ext cx="576732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089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Ani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významu</a:t>
            </a:r>
            <a:r>
              <a:rPr lang="en-US" dirty="0" smtClean="0"/>
              <a:t> </a:t>
            </a:r>
            <a:r>
              <a:rPr lang="en-US" dirty="0" err="1" smtClean="0"/>
              <a:t>období</a:t>
            </a:r>
            <a:r>
              <a:rPr lang="en-US" dirty="0" smtClean="0"/>
              <a:t> </a:t>
            </a:r>
            <a:r>
              <a:rPr lang="en-US" dirty="0" err="1" smtClean="0"/>
              <a:t>západního</a:t>
            </a:r>
            <a:r>
              <a:rPr lang="en-US" dirty="0" smtClean="0"/>
              <a:t> </a:t>
            </a:r>
            <a:r>
              <a:rPr lang="en-US" dirty="0" err="1" smtClean="0"/>
              <a:t>umění</a:t>
            </a:r>
            <a:r>
              <a:rPr lang="en-US" dirty="0" smtClean="0"/>
              <a:t> </a:t>
            </a:r>
            <a:r>
              <a:rPr lang="en-US" dirty="0" err="1" smtClean="0"/>
              <a:t>mezi</a:t>
            </a:r>
            <a:r>
              <a:rPr lang="en-US" dirty="0" smtClean="0"/>
              <a:t> </a:t>
            </a:r>
            <a:r>
              <a:rPr lang="en-US" dirty="0" err="1" smtClean="0"/>
              <a:t>renesancí</a:t>
            </a:r>
            <a:r>
              <a:rPr lang="en-US" dirty="0" smtClean="0"/>
              <a:t> a </a:t>
            </a:r>
            <a:r>
              <a:rPr lang="en-US" dirty="0" err="1" smtClean="0"/>
              <a:t>barokem</a:t>
            </a:r>
            <a:r>
              <a:rPr lang="en-US" dirty="0" smtClean="0"/>
              <a:t> </a:t>
            </a:r>
            <a:r>
              <a:rPr lang="en-US" dirty="0" err="1" smtClean="0"/>
              <a:t>nemá</a:t>
            </a:r>
            <a:r>
              <a:rPr lang="en-US" dirty="0" smtClean="0"/>
              <a:t> </a:t>
            </a:r>
            <a:r>
              <a:rPr lang="en-US" dirty="0" err="1" smtClean="0"/>
              <a:t>éra</a:t>
            </a:r>
            <a:r>
              <a:rPr lang="en-US" dirty="0" smtClean="0"/>
              <a:t> </a:t>
            </a:r>
            <a:r>
              <a:rPr lang="en-US" dirty="0" err="1" smtClean="0"/>
              <a:t>manýrismu</a:t>
            </a:r>
            <a:r>
              <a:rPr lang="en-US" dirty="0" smtClean="0"/>
              <a:t> </a:t>
            </a:r>
            <a:r>
              <a:rPr lang="en-US" dirty="0" err="1" smtClean="0"/>
              <a:t>přesně</a:t>
            </a:r>
            <a:r>
              <a:rPr lang="en-US" dirty="0" smtClean="0"/>
              <a:t> </a:t>
            </a:r>
            <a:r>
              <a:rPr lang="en-US" dirty="0" err="1" smtClean="0"/>
              <a:t>vymezený</a:t>
            </a:r>
            <a:r>
              <a:rPr lang="en-US" dirty="0" smtClean="0"/>
              <a:t> </a:t>
            </a:r>
            <a:r>
              <a:rPr lang="en-US" dirty="0" err="1" smtClean="0"/>
              <a:t>rozsah</a:t>
            </a:r>
            <a:r>
              <a:rPr lang="en-US" dirty="0" smtClean="0"/>
              <a:t>:</a:t>
            </a:r>
            <a:endParaRPr lang="cs-CZ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Doba</a:t>
            </a:r>
            <a:r>
              <a:rPr lang="en-US" dirty="0" smtClean="0"/>
              <a:t> </a:t>
            </a:r>
            <a:r>
              <a:rPr lang="en-US" dirty="0" err="1" smtClean="0"/>
              <a:t>manýrismu</a:t>
            </a:r>
            <a:r>
              <a:rPr lang="en-US" dirty="0" smtClean="0"/>
              <a:t> se </a:t>
            </a:r>
            <a:r>
              <a:rPr lang="en-US" dirty="0" err="1" smtClean="0"/>
              <a:t>vymezuje</a:t>
            </a:r>
            <a:r>
              <a:rPr lang="en-US" dirty="0" smtClean="0"/>
              <a:t> </a:t>
            </a:r>
            <a:r>
              <a:rPr lang="en-US" dirty="0" err="1" smtClean="0"/>
              <a:t>většinou</a:t>
            </a:r>
            <a:r>
              <a:rPr lang="en-US" dirty="0" smtClean="0"/>
              <a:t> </a:t>
            </a:r>
            <a:r>
              <a:rPr lang="en-US" dirty="0" err="1" smtClean="0"/>
              <a:t>léty</a:t>
            </a:r>
            <a:r>
              <a:rPr lang="en-US" dirty="0" smtClean="0"/>
              <a:t> 1515–1600 v </a:t>
            </a:r>
            <a:r>
              <a:rPr lang="en-US" dirty="0" err="1" smtClean="0"/>
              <a:t>Itálii</a:t>
            </a:r>
            <a:r>
              <a:rPr lang="en-US" dirty="0" smtClean="0"/>
              <a:t>, 1550–1610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Francii</a:t>
            </a:r>
            <a:r>
              <a:rPr lang="en-US" dirty="0" smtClean="0"/>
              <a:t>, 1560–1630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Střední</a:t>
            </a:r>
            <a:r>
              <a:rPr lang="en-US" dirty="0" smtClean="0"/>
              <a:t> </a:t>
            </a:r>
            <a:r>
              <a:rPr lang="en-US" dirty="0" err="1" smtClean="0"/>
              <a:t>Evropě</a:t>
            </a:r>
            <a:r>
              <a:rPr lang="en-US" dirty="0" smtClean="0"/>
              <a:t>. </a:t>
            </a:r>
            <a:endParaRPr lang="cs-CZ" dirty="0" smtClean="0"/>
          </a:p>
          <a:p>
            <a:r>
              <a:rPr lang="en-US" dirty="0" err="1" smtClean="0"/>
              <a:t>Manýrismus</a:t>
            </a:r>
            <a:r>
              <a:rPr lang="en-US" dirty="0" smtClean="0"/>
              <a:t> se </a:t>
            </a:r>
            <a:r>
              <a:rPr lang="en-US" dirty="0" err="1" smtClean="0"/>
              <a:t>projevil</a:t>
            </a:r>
            <a:r>
              <a:rPr lang="en-US" dirty="0" smtClean="0"/>
              <a:t> se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všech</a:t>
            </a:r>
            <a:r>
              <a:rPr lang="en-US" dirty="0" smtClean="0"/>
              <a:t> </a:t>
            </a:r>
            <a:r>
              <a:rPr lang="en-US" dirty="0" err="1" smtClean="0"/>
              <a:t>odvětvích</a:t>
            </a:r>
            <a:r>
              <a:rPr lang="en-US" dirty="0" smtClean="0"/>
              <a:t> </a:t>
            </a:r>
            <a:r>
              <a:rPr lang="en-US" dirty="0" err="1" smtClean="0"/>
              <a:t>výtvarného</a:t>
            </a:r>
            <a:r>
              <a:rPr lang="en-US" dirty="0" smtClean="0"/>
              <a:t> </a:t>
            </a:r>
            <a:r>
              <a:rPr lang="en-US" dirty="0" err="1" smtClean="0"/>
              <a:t>umění</a:t>
            </a:r>
            <a:r>
              <a:rPr lang="en-US" dirty="0" smtClean="0"/>
              <a:t> – </a:t>
            </a:r>
            <a:r>
              <a:rPr lang="en-US" dirty="0" err="1" smtClean="0"/>
              <a:t>malířství</a:t>
            </a:r>
            <a:r>
              <a:rPr lang="en-US" dirty="0" smtClean="0"/>
              <a:t>, </a:t>
            </a:r>
            <a:r>
              <a:rPr lang="en-US" dirty="0" err="1" smtClean="0"/>
              <a:t>sochařství</a:t>
            </a:r>
            <a:r>
              <a:rPr lang="en-US" dirty="0" smtClean="0"/>
              <a:t>, </a:t>
            </a:r>
            <a:r>
              <a:rPr lang="en-US" dirty="0" err="1" smtClean="0"/>
              <a:t>architektuře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dekorativním</a:t>
            </a:r>
            <a:r>
              <a:rPr lang="en-US" dirty="0" smtClean="0"/>
              <a:t> </a:t>
            </a:r>
            <a:r>
              <a:rPr lang="en-US" dirty="0" err="1" smtClean="0"/>
              <a:t>umění</a:t>
            </a:r>
            <a:r>
              <a:rPr lang="en-US" dirty="0" smtClean="0"/>
              <a:t>. </a:t>
            </a:r>
            <a:r>
              <a:rPr lang="en-US" dirty="0" err="1" smtClean="0"/>
              <a:t>Název</a:t>
            </a:r>
            <a:r>
              <a:rPr lang="en-US" dirty="0" smtClean="0"/>
              <a:t> </a:t>
            </a:r>
            <a:r>
              <a:rPr lang="en-US" dirty="0" err="1" smtClean="0"/>
              <a:t>tohoto</a:t>
            </a:r>
            <a:r>
              <a:rPr lang="en-US" dirty="0" smtClean="0"/>
              <a:t> </a:t>
            </a:r>
            <a:r>
              <a:rPr lang="en-US" dirty="0" err="1" smtClean="0"/>
              <a:t>stylu</a:t>
            </a:r>
            <a:r>
              <a:rPr lang="en-US" dirty="0" smtClean="0"/>
              <a:t> </a:t>
            </a:r>
            <a:r>
              <a:rPr lang="en-US" dirty="0" err="1" smtClean="0"/>
              <a:t>byl</a:t>
            </a:r>
            <a:r>
              <a:rPr lang="en-US" dirty="0" smtClean="0"/>
              <a:t> </a:t>
            </a:r>
            <a:r>
              <a:rPr lang="en-US" dirty="0" err="1" smtClean="0"/>
              <a:t>prosazován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počátku</a:t>
            </a:r>
            <a:r>
              <a:rPr lang="en-US" dirty="0" smtClean="0"/>
              <a:t> 20. </a:t>
            </a:r>
            <a:r>
              <a:rPr lang="en-US" dirty="0" err="1" smtClean="0"/>
              <a:t>století</a:t>
            </a:r>
            <a:r>
              <a:rPr lang="en-US" dirty="0" smtClean="0"/>
              <a:t> </a:t>
            </a:r>
            <a:r>
              <a:rPr lang="en-US" dirty="0" err="1" smtClean="0"/>
              <a:t>německými</a:t>
            </a:r>
            <a:r>
              <a:rPr lang="en-US" dirty="0" smtClean="0"/>
              <a:t> </a:t>
            </a:r>
            <a:r>
              <a:rPr lang="en-US" dirty="0" err="1" smtClean="0"/>
              <a:t>historiky</a:t>
            </a:r>
            <a:r>
              <a:rPr lang="en-US" dirty="0" smtClean="0"/>
              <a:t> </a:t>
            </a:r>
            <a:r>
              <a:rPr lang="en-US" dirty="0" err="1" smtClean="0"/>
              <a:t>umění</a:t>
            </a:r>
            <a:r>
              <a:rPr lang="en-US" dirty="0" smtClean="0"/>
              <a:t>, </a:t>
            </a:r>
            <a:r>
              <a:rPr lang="en-US" dirty="0" err="1" smtClean="0"/>
              <a:t>kteří</a:t>
            </a:r>
            <a:r>
              <a:rPr lang="en-US" dirty="0" smtClean="0"/>
              <a:t> se </a:t>
            </a:r>
            <a:r>
              <a:rPr lang="en-US" dirty="0" err="1" smtClean="0"/>
              <a:t>snažili</a:t>
            </a:r>
            <a:r>
              <a:rPr lang="en-US" dirty="0" smtClean="0"/>
              <a:t> </a:t>
            </a:r>
            <a:r>
              <a:rPr lang="en-US" dirty="0" err="1" smtClean="0"/>
              <a:t>najít</a:t>
            </a:r>
            <a:r>
              <a:rPr lang="en-US" dirty="0" smtClean="0"/>
              <a:t> </a:t>
            </a:r>
            <a:r>
              <a:rPr lang="en-US" dirty="0" err="1" smtClean="0"/>
              <a:t>kategorii</a:t>
            </a:r>
            <a:r>
              <a:rPr lang="en-US" dirty="0" smtClean="0"/>
              <a:t> pro </a:t>
            </a:r>
            <a:r>
              <a:rPr lang="en-US" dirty="0" err="1" smtClean="0"/>
              <a:t>zdánlivě</a:t>
            </a:r>
            <a:r>
              <a:rPr lang="en-US" dirty="0" smtClean="0"/>
              <a:t> </a:t>
            </a:r>
            <a:r>
              <a:rPr lang="en-US" dirty="0" err="1" smtClean="0"/>
              <a:t>nezařaditelné</a:t>
            </a:r>
            <a:r>
              <a:rPr lang="en-US" dirty="0" smtClean="0"/>
              <a:t> </a:t>
            </a:r>
            <a:r>
              <a:rPr lang="en-US" dirty="0" err="1" smtClean="0"/>
              <a:t>umění</a:t>
            </a:r>
            <a:r>
              <a:rPr lang="en-US" dirty="0" smtClean="0"/>
              <a:t> </a:t>
            </a:r>
            <a:r>
              <a:rPr lang="en-US" dirty="0" err="1" smtClean="0"/>
              <a:t>lišící</a:t>
            </a:r>
            <a:r>
              <a:rPr lang="en-US" dirty="0" smtClean="0"/>
              <a:t> se od </a:t>
            </a:r>
            <a:r>
              <a:rPr lang="en-US" dirty="0" err="1" smtClean="0"/>
              <a:t>klasické</a:t>
            </a:r>
            <a:r>
              <a:rPr lang="en-US" dirty="0" smtClean="0"/>
              <a:t> </a:t>
            </a:r>
            <a:r>
              <a:rPr lang="en-US" dirty="0" err="1" smtClean="0"/>
              <a:t>renesance</a:t>
            </a:r>
            <a:r>
              <a:rPr lang="en-US" dirty="0" smtClean="0"/>
              <a:t>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7554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Název</a:t>
            </a:r>
            <a:r>
              <a:rPr lang="en-US" dirty="0" smtClean="0"/>
              <a:t> </a:t>
            </a:r>
            <a:r>
              <a:rPr lang="en-US" dirty="0" err="1" smtClean="0"/>
              <a:t>manýrismu</a:t>
            </a:r>
            <a:r>
              <a:rPr lang="en-US" dirty="0" smtClean="0"/>
              <a:t> </a:t>
            </a:r>
            <a:r>
              <a:rPr lang="en-US" dirty="0" err="1" smtClean="0"/>
              <a:t>byl</a:t>
            </a:r>
            <a:r>
              <a:rPr lang="en-US" dirty="0" smtClean="0"/>
              <a:t> </a:t>
            </a:r>
            <a:r>
              <a:rPr lang="en-US" dirty="0" err="1" smtClean="0"/>
              <a:t>odvozen</a:t>
            </a:r>
            <a:r>
              <a:rPr lang="en-US" dirty="0" smtClean="0"/>
              <a:t> z </a:t>
            </a:r>
            <a:r>
              <a:rPr lang="en-US" dirty="0" err="1" smtClean="0"/>
              <a:t>italského</a:t>
            </a:r>
            <a:r>
              <a:rPr lang="en-US" dirty="0" smtClean="0"/>
              <a:t> </a:t>
            </a:r>
            <a:r>
              <a:rPr lang="en-US" dirty="0" err="1" smtClean="0"/>
              <a:t>slova</a:t>
            </a:r>
            <a:r>
              <a:rPr lang="en-US" dirty="0" smtClean="0"/>
              <a:t> </a:t>
            </a:r>
            <a:r>
              <a:rPr lang="en-US" dirty="0" err="1" smtClean="0"/>
              <a:t>maniera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znamená</a:t>
            </a:r>
            <a:r>
              <a:rPr lang="en-US" dirty="0" smtClean="0"/>
              <a:t> </a:t>
            </a:r>
            <a:r>
              <a:rPr lang="en-US" dirty="0" err="1" smtClean="0"/>
              <a:t>jakýsi</a:t>
            </a:r>
            <a:r>
              <a:rPr lang="en-US" dirty="0" smtClean="0"/>
              <a:t> </a:t>
            </a:r>
            <a:r>
              <a:rPr lang="en-US" dirty="0" err="1" smtClean="0"/>
              <a:t>přehnaný</a:t>
            </a:r>
            <a:r>
              <a:rPr lang="en-US" dirty="0" smtClean="0"/>
              <a:t> </a:t>
            </a:r>
            <a:r>
              <a:rPr lang="en-US" dirty="0" err="1" smtClean="0"/>
              <a:t>způsob</a:t>
            </a:r>
            <a:r>
              <a:rPr lang="en-US" dirty="0" smtClean="0"/>
              <a:t> </a:t>
            </a:r>
            <a:r>
              <a:rPr lang="en-US" dirty="0" err="1" smtClean="0"/>
              <a:t>chování</a:t>
            </a:r>
            <a:r>
              <a:rPr lang="en-US" dirty="0" smtClean="0"/>
              <a:t>, </a:t>
            </a:r>
            <a:r>
              <a:rPr lang="en-US" dirty="0" err="1" smtClean="0"/>
              <a:t>manýry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charakteristický</a:t>
            </a:r>
            <a:r>
              <a:rPr lang="en-US" dirty="0" smtClean="0"/>
              <a:t> </a:t>
            </a:r>
            <a:r>
              <a:rPr lang="en-US" dirty="0" err="1" smtClean="0"/>
              <a:t>styl</a:t>
            </a:r>
            <a:r>
              <a:rPr lang="en-US" dirty="0" smtClean="0"/>
              <a:t>. </a:t>
            </a:r>
            <a:endParaRPr lang="cs-CZ" dirty="0" smtClean="0"/>
          </a:p>
          <a:p>
            <a:r>
              <a:rPr lang="en-US" dirty="0" err="1" smtClean="0"/>
              <a:t>Manýrismus</a:t>
            </a:r>
            <a:r>
              <a:rPr lang="en-US" dirty="0" smtClean="0"/>
              <a:t> </a:t>
            </a:r>
            <a:r>
              <a:rPr lang="en-US" dirty="0" err="1" smtClean="0"/>
              <a:t>bývá</a:t>
            </a:r>
            <a:r>
              <a:rPr lang="en-US" dirty="0" smtClean="0"/>
              <a:t> </a:t>
            </a:r>
            <a:r>
              <a:rPr lang="en-US" dirty="0" err="1" smtClean="0"/>
              <a:t>často</a:t>
            </a:r>
            <a:r>
              <a:rPr lang="en-US" dirty="0" smtClean="0"/>
              <a:t> </a:t>
            </a:r>
            <a:r>
              <a:rPr lang="en-US" dirty="0" err="1" smtClean="0"/>
              <a:t>označován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úpadkový</a:t>
            </a:r>
            <a:r>
              <a:rPr lang="en-US" dirty="0" smtClean="0"/>
              <a:t> </a:t>
            </a:r>
            <a:r>
              <a:rPr lang="en-US" dirty="0" err="1" smtClean="0"/>
              <a:t>styl</a:t>
            </a:r>
            <a:r>
              <a:rPr lang="en-US" dirty="0" smtClean="0"/>
              <a:t>, </a:t>
            </a:r>
            <a:r>
              <a:rPr lang="en-US" dirty="0" err="1" smtClean="0"/>
              <a:t>neboť</a:t>
            </a:r>
            <a:r>
              <a:rPr lang="en-US" dirty="0" smtClean="0"/>
              <a:t>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hlavním</a:t>
            </a:r>
            <a:r>
              <a:rPr lang="en-US" dirty="0" smtClean="0"/>
              <a:t> </a:t>
            </a:r>
            <a:r>
              <a:rPr lang="en-US" dirty="0" err="1" smtClean="0"/>
              <a:t>principem</a:t>
            </a:r>
            <a:r>
              <a:rPr lang="en-US" dirty="0" smtClean="0"/>
              <a:t> </a:t>
            </a:r>
            <a:r>
              <a:rPr lang="en-US" dirty="0" err="1" smtClean="0"/>
              <a:t>bylo</a:t>
            </a:r>
            <a:r>
              <a:rPr lang="en-US" dirty="0" smtClean="0"/>
              <a:t> </a:t>
            </a:r>
            <a:r>
              <a:rPr lang="en-US" dirty="0" err="1" smtClean="0"/>
              <a:t>narušení</a:t>
            </a:r>
            <a:r>
              <a:rPr lang="en-US" dirty="0" smtClean="0"/>
              <a:t> </a:t>
            </a:r>
            <a:r>
              <a:rPr lang="en-US" dirty="0" err="1" smtClean="0"/>
              <a:t>harmonického</a:t>
            </a:r>
            <a:r>
              <a:rPr lang="en-US" dirty="0" smtClean="0"/>
              <a:t> </a:t>
            </a:r>
            <a:r>
              <a:rPr lang="en-US" dirty="0" err="1" smtClean="0"/>
              <a:t>ideálu</a:t>
            </a:r>
            <a:r>
              <a:rPr lang="en-US" dirty="0" smtClean="0"/>
              <a:t> </a:t>
            </a:r>
            <a:r>
              <a:rPr lang="en-US" dirty="0" err="1" smtClean="0"/>
              <a:t>krásy</a:t>
            </a:r>
            <a:r>
              <a:rPr lang="en-US" dirty="0" smtClean="0"/>
              <a:t> </a:t>
            </a:r>
            <a:r>
              <a:rPr lang="en-US" dirty="0" err="1" smtClean="0"/>
              <a:t>Leonarda</a:t>
            </a:r>
            <a:r>
              <a:rPr lang="en-US" dirty="0" smtClean="0"/>
              <a:t> da </a:t>
            </a:r>
            <a:r>
              <a:rPr lang="en-US" dirty="0" err="1" smtClean="0"/>
              <a:t>Vinciho</a:t>
            </a:r>
            <a:r>
              <a:rPr lang="en-US" dirty="0" smtClean="0"/>
              <a:t>, </a:t>
            </a:r>
            <a:r>
              <a:rPr lang="en-US" dirty="0" err="1" smtClean="0"/>
              <a:t>Michelangela</a:t>
            </a:r>
            <a:r>
              <a:rPr lang="en-US" dirty="0" smtClean="0"/>
              <a:t> a Rafaela, </a:t>
            </a:r>
            <a:r>
              <a:rPr lang="en-US" dirty="0" err="1" smtClean="0"/>
              <a:t>který</a:t>
            </a:r>
            <a:r>
              <a:rPr lang="en-US" dirty="0" smtClean="0"/>
              <a:t> </a:t>
            </a:r>
            <a:r>
              <a:rPr lang="en-US" dirty="0" err="1" smtClean="0"/>
              <a:t>definovala</a:t>
            </a:r>
            <a:r>
              <a:rPr lang="en-US" dirty="0" smtClean="0"/>
              <a:t> </a:t>
            </a:r>
            <a:r>
              <a:rPr lang="en-US" dirty="0" err="1" smtClean="0"/>
              <a:t>vrcholná</a:t>
            </a:r>
            <a:r>
              <a:rPr lang="en-US" dirty="0" smtClean="0"/>
              <a:t> </a:t>
            </a:r>
            <a:r>
              <a:rPr lang="en-US" dirty="0" err="1" smtClean="0"/>
              <a:t>renesance</a:t>
            </a:r>
            <a:r>
              <a:rPr lang="en-US" dirty="0" smtClean="0"/>
              <a:t>. </a:t>
            </a:r>
            <a:r>
              <a:rPr lang="en-US" dirty="0" err="1" smtClean="0"/>
              <a:t>Zatímco</a:t>
            </a:r>
            <a:r>
              <a:rPr lang="en-US" dirty="0" smtClean="0"/>
              <a:t> </a:t>
            </a:r>
            <a:r>
              <a:rPr lang="en-US" dirty="0" err="1" smtClean="0"/>
              <a:t>renesance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zakládala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všeobecné</a:t>
            </a:r>
            <a:r>
              <a:rPr lang="en-US" dirty="0" smtClean="0"/>
              <a:t> </a:t>
            </a:r>
            <a:r>
              <a:rPr lang="en-US" dirty="0" err="1" smtClean="0"/>
              <a:t>přirozenosti</a:t>
            </a:r>
            <a:r>
              <a:rPr lang="en-US" dirty="0" smtClean="0"/>
              <a:t> a </a:t>
            </a:r>
            <a:r>
              <a:rPr lang="en-US" dirty="0" err="1" smtClean="0"/>
              <a:t>jemnosti</a:t>
            </a:r>
            <a:r>
              <a:rPr lang="en-US" dirty="0" smtClean="0"/>
              <a:t>, </a:t>
            </a:r>
            <a:r>
              <a:rPr lang="en-US" dirty="0" err="1" smtClean="0"/>
              <a:t>manýrismus</a:t>
            </a:r>
            <a:r>
              <a:rPr lang="en-US" dirty="0" smtClean="0"/>
              <a:t> </a:t>
            </a:r>
            <a:r>
              <a:rPr lang="en-US" dirty="0" err="1" smtClean="0"/>
              <a:t>byl</a:t>
            </a:r>
            <a:r>
              <a:rPr lang="en-US" dirty="0" smtClean="0"/>
              <a:t> </a:t>
            </a:r>
            <a:r>
              <a:rPr lang="en-US" dirty="0" err="1" smtClean="0"/>
              <a:t>spíše</a:t>
            </a:r>
            <a:r>
              <a:rPr lang="en-US" dirty="0" smtClean="0"/>
              <a:t> </a:t>
            </a:r>
            <a:r>
              <a:rPr lang="en-US" dirty="0" err="1" smtClean="0"/>
              <a:t>individuálním</a:t>
            </a:r>
            <a:r>
              <a:rPr lang="en-US" dirty="0" smtClean="0"/>
              <a:t> </a:t>
            </a:r>
            <a:r>
              <a:rPr lang="en-US" dirty="0" err="1" smtClean="0"/>
              <a:t>odrazem</a:t>
            </a:r>
            <a:r>
              <a:rPr lang="en-US" dirty="0" smtClean="0"/>
              <a:t> </a:t>
            </a:r>
            <a:r>
              <a:rPr lang="en-US" dirty="0" err="1" smtClean="0"/>
              <a:t>stylu</a:t>
            </a:r>
            <a:r>
              <a:rPr lang="en-US" dirty="0" smtClean="0"/>
              <a:t> </a:t>
            </a:r>
            <a:r>
              <a:rPr lang="en-US" dirty="0" err="1" smtClean="0"/>
              <a:t>jednotlivých</a:t>
            </a:r>
            <a:r>
              <a:rPr lang="en-US" dirty="0" smtClean="0"/>
              <a:t> </a:t>
            </a:r>
            <a:r>
              <a:rPr lang="en-US" dirty="0" err="1" smtClean="0"/>
              <a:t>umělců</a:t>
            </a:r>
            <a:r>
              <a:rPr lang="en-US" dirty="0" smtClean="0"/>
              <a:t>. </a:t>
            </a:r>
            <a:r>
              <a:rPr lang="en-US" dirty="0" err="1" smtClean="0"/>
              <a:t>Umělec</a:t>
            </a:r>
            <a:r>
              <a:rPr lang="en-US" dirty="0" smtClean="0"/>
              <a:t> v </a:t>
            </a:r>
            <a:r>
              <a:rPr lang="en-US" dirty="0" err="1" smtClean="0"/>
              <a:t>manýrismu</a:t>
            </a:r>
            <a:r>
              <a:rPr lang="en-US" dirty="0" smtClean="0"/>
              <a:t> </a:t>
            </a:r>
            <a:r>
              <a:rPr lang="en-US" dirty="0" err="1" smtClean="0"/>
              <a:t>již</a:t>
            </a:r>
            <a:r>
              <a:rPr lang="en-US" dirty="0" smtClean="0"/>
              <a:t> </a:t>
            </a:r>
            <a:r>
              <a:rPr lang="en-US" dirty="0" err="1" smtClean="0"/>
              <a:t>nebyl</a:t>
            </a:r>
            <a:r>
              <a:rPr lang="en-US" dirty="0" smtClean="0"/>
              <a:t> </a:t>
            </a:r>
            <a:r>
              <a:rPr lang="en-US" dirty="0" err="1" smtClean="0"/>
              <a:t>pouhým</a:t>
            </a:r>
            <a:r>
              <a:rPr lang="en-US" dirty="0" smtClean="0"/>
              <a:t> </a:t>
            </a:r>
            <a:r>
              <a:rPr lang="en-US" dirty="0" err="1" smtClean="0"/>
              <a:t>zaměstnancem</a:t>
            </a:r>
            <a:r>
              <a:rPr lang="en-US" dirty="0" smtClean="0"/>
              <a:t> </a:t>
            </a:r>
            <a:r>
              <a:rPr lang="en-US" dirty="0" err="1" smtClean="0"/>
              <a:t>svého</a:t>
            </a:r>
            <a:r>
              <a:rPr lang="en-US" dirty="0" smtClean="0"/>
              <a:t> </a:t>
            </a:r>
            <a:r>
              <a:rPr lang="en-US" dirty="0" err="1" smtClean="0"/>
              <a:t>zákazníka</a:t>
            </a:r>
            <a:r>
              <a:rPr lang="en-US" dirty="0" smtClean="0"/>
              <a:t>, ale </a:t>
            </a:r>
            <a:r>
              <a:rPr lang="en-US" dirty="0" err="1" smtClean="0"/>
              <a:t>respektovaným</a:t>
            </a:r>
            <a:r>
              <a:rPr lang="en-US" dirty="0" smtClean="0"/>
              <a:t> a </a:t>
            </a:r>
            <a:r>
              <a:rPr lang="en-US" dirty="0" err="1" smtClean="0"/>
              <a:t>osobitým</a:t>
            </a:r>
            <a:r>
              <a:rPr lang="en-US" dirty="0" smtClean="0"/>
              <a:t> </a:t>
            </a:r>
            <a:r>
              <a:rPr lang="en-US" dirty="0" err="1" smtClean="0"/>
              <a:t>umělcem</a:t>
            </a:r>
            <a:r>
              <a:rPr lang="en-US" dirty="0" smtClean="0"/>
              <a:t> a </a:t>
            </a:r>
            <a:r>
              <a:rPr lang="en-US" dirty="0" err="1" smtClean="0"/>
              <a:t>vedle</a:t>
            </a:r>
            <a:r>
              <a:rPr lang="en-US" dirty="0" smtClean="0"/>
              <a:t> </a:t>
            </a:r>
            <a:r>
              <a:rPr lang="en-US" dirty="0" err="1" smtClean="0"/>
              <a:t>učenců</a:t>
            </a:r>
            <a:r>
              <a:rPr lang="en-US" dirty="0" smtClean="0"/>
              <a:t> a </a:t>
            </a:r>
            <a:r>
              <a:rPr lang="en-US" dirty="0" err="1" smtClean="0"/>
              <a:t>básníků</a:t>
            </a:r>
            <a:r>
              <a:rPr lang="en-US" dirty="0" smtClean="0"/>
              <a:t> </a:t>
            </a:r>
            <a:r>
              <a:rPr lang="en-US" dirty="0" err="1" smtClean="0"/>
              <a:t>hodnotným</a:t>
            </a:r>
            <a:r>
              <a:rPr lang="en-US" dirty="0" smtClean="0"/>
              <a:t> </a:t>
            </a:r>
            <a:r>
              <a:rPr lang="en-US" dirty="0" err="1" smtClean="0"/>
              <a:t>členem</a:t>
            </a:r>
            <a:r>
              <a:rPr lang="en-US" dirty="0" smtClean="0"/>
              <a:t> </a:t>
            </a:r>
            <a:r>
              <a:rPr lang="en-US" dirty="0" err="1" smtClean="0"/>
              <a:t>dvora</a:t>
            </a:r>
            <a:r>
              <a:rPr lang="en-US" dirty="0" smtClean="0"/>
              <a:t> a </a:t>
            </a:r>
            <a:r>
              <a:rPr lang="en-US" dirty="0" err="1" smtClean="0"/>
              <a:t>leckdy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blízkým</a:t>
            </a:r>
            <a:r>
              <a:rPr lang="en-US" dirty="0" smtClean="0"/>
              <a:t> a </a:t>
            </a:r>
            <a:r>
              <a:rPr lang="en-US" dirty="0" err="1" smtClean="0"/>
              <a:t>respektovaným</a:t>
            </a:r>
            <a:r>
              <a:rPr lang="en-US" dirty="0" smtClean="0"/>
              <a:t> </a:t>
            </a:r>
            <a:r>
              <a:rPr lang="en-US" dirty="0" err="1" smtClean="0"/>
              <a:t>přítelem</a:t>
            </a:r>
            <a:r>
              <a:rPr lang="en-US" dirty="0" smtClean="0"/>
              <a:t> </a:t>
            </a:r>
            <a:r>
              <a:rPr lang="en-US" dirty="0" err="1" smtClean="0"/>
              <a:t>šlechticů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85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Nejznámější</a:t>
            </a:r>
            <a:r>
              <a:rPr lang="en-US" dirty="0" smtClean="0"/>
              <a:t> </a:t>
            </a:r>
            <a:r>
              <a:rPr lang="en-US" dirty="0" err="1" smtClean="0"/>
              <a:t>manýristickou</a:t>
            </a:r>
            <a:r>
              <a:rPr lang="en-US" dirty="0" smtClean="0"/>
              <a:t> </a:t>
            </a:r>
            <a:r>
              <a:rPr lang="en-US" dirty="0" err="1" smtClean="0"/>
              <a:t>deformací</a:t>
            </a:r>
            <a:r>
              <a:rPr lang="en-US" dirty="0" smtClean="0"/>
              <a:t> </a:t>
            </a:r>
            <a:r>
              <a:rPr lang="en-US" dirty="0" err="1" smtClean="0"/>
              <a:t>byly</a:t>
            </a:r>
            <a:r>
              <a:rPr lang="en-US" dirty="0" smtClean="0"/>
              <a:t> </a:t>
            </a:r>
            <a:r>
              <a:rPr lang="en-US" dirty="0" err="1" smtClean="0"/>
              <a:t>protáhlé</a:t>
            </a:r>
            <a:r>
              <a:rPr lang="en-US" dirty="0" smtClean="0"/>
              <a:t> a </a:t>
            </a:r>
            <a:r>
              <a:rPr lang="en-US" dirty="0" err="1" smtClean="0"/>
              <a:t>nadměrně</a:t>
            </a:r>
            <a:r>
              <a:rPr lang="en-US" dirty="0" smtClean="0"/>
              <a:t> </a:t>
            </a:r>
            <a:r>
              <a:rPr lang="en-US" dirty="0" err="1" smtClean="0"/>
              <a:t>svalnaté</a:t>
            </a:r>
            <a:r>
              <a:rPr lang="en-US" dirty="0" smtClean="0"/>
              <a:t> </a:t>
            </a:r>
            <a:r>
              <a:rPr lang="en-US" dirty="0" err="1" smtClean="0"/>
              <a:t>postavy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měly</a:t>
            </a:r>
            <a:r>
              <a:rPr lang="en-US" dirty="0" smtClean="0"/>
              <a:t> do </a:t>
            </a:r>
            <a:r>
              <a:rPr lang="en-US" dirty="0" err="1" smtClean="0"/>
              <a:t>obrazu</a:t>
            </a:r>
            <a:r>
              <a:rPr lang="en-US" dirty="0" smtClean="0"/>
              <a:t> </a:t>
            </a:r>
            <a:r>
              <a:rPr lang="en-US" dirty="0" err="1" smtClean="0"/>
              <a:t>vnést</a:t>
            </a:r>
            <a:r>
              <a:rPr lang="en-US" dirty="0" smtClean="0"/>
              <a:t> </a:t>
            </a:r>
            <a:r>
              <a:rPr lang="en-US" dirty="0" err="1" smtClean="0"/>
              <a:t>dynamiku</a:t>
            </a:r>
            <a:r>
              <a:rPr lang="en-US" dirty="0" smtClean="0"/>
              <a:t> a </a:t>
            </a:r>
            <a:r>
              <a:rPr lang="en-US" dirty="0" err="1" smtClean="0"/>
              <a:t>život</a:t>
            </a:r>
            <a:r>
              <a:rPr lang="en-US" dirty="0" smtClean="0"/>
              <a:t>. </a:t>
            </a:r>
            <a:r>
              <a:rPr lang="en-US" dirty="0" err="1" smtClean="0">
                <a:solidFill>
                  <a:srgbClr val="FF0000"/>
                </a:solidFill>
              </a:rPr>
              <a:t>Přehnané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pózy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postav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manýristů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nebývaly</a:t>
            </a:r>
            <a:r>
              <a:rPr lang="en-US" dirty="0" smtClean="0">
                <a:solidFill>
                  <a:srgbClr val="FF0000"/>
                </a:solidFill>
              </a:rPr>
              <a:t> v </a:t>
            </a:r>
            <a:r>
              <a:rPr lang="en-US" dirty="0" err="1" smtClean="0">
                <a:solidFill>
                  <a:srgbClr val="FF0000"/>
                </a:solidFill>
              </a:rPr>
              <a:t>harmonické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rovnováze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jako</a:t>
            </a:r>
            <a:r>
              <a:rPr lang="en-US" dirty="0" smtClean="0">
                <a:solidFill>
                  <a:srgbClr val="FF0000"/>
                </a:solidFill>
              </a:rPr>
              <a:t> v </a:t>
            </a:r>
            <a:r>
              <a:rPr lang="en-US" dirty="0" err="1" smtClean="0">
                <a:solidFill>
                  <a:srgbClr val="FF0000"/>
                </a:solidFill>
              </a:rPr>
              <a:t>obrazech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renesančních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umělců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také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jejich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pojetí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barev</a:t>
            </a:r>
            <a:r>
              <a:rPr lang="en-US" dirty="0" smtClean="0">
                <a:solidFill>
                  <a:srgbClr val="FF0000"/>
                </a:solidFill>
              </a:rPr>
              <a:t> a </a:t>
            </a:r>
            <a:r>
              <a:rPr lang="en-US" dirty="0" err="1" smtClean="0">
                <a:solidFill>
                  <a:srgbClr val="FF0000"/>
                </a:solidFill>
              </a:rPr>
              <a:t>světla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nebylo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přirozené</a:t>
            </a:r>
            <a:r>
              <a:rPr lang="en-US" dirty="0" smtClean="0">
                <a:solidFill>
                  <a:srgbClr val="FF0000"/>
                </a:solidFill>
              </a:rPr>
              <a:t> a </a:t>
            </a:r>
            <a:r>
              <a:rPr lang="en-US" dirty="0" err="1" smtClean="0">
                <a:solidFill>
                  <a:srgbClr val="FF0000"/>
                </a:solidFill>
              </a:rPr>
              <a:t>měkké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jako</a:t>
            </a:r>
            <a:r>
              <a:rPr lang="en-US" dirty="0" smtClean="0">
                <a:solidFill>
                  <a:srgbClr val="FF0000"/>
                </a:solidFill>
              </a:rPr>
              <a:t> v </a:t>
            </a:r>
            <a:r>
              <a:rPr lang="en-US" dirty="0" err="1" smtClean="0">
                <a:solidFill>
                  <a:srgbClr val="FF0000"/>
                </a:solidFill>
              </a:rPr>
              <a:t>dílech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jejich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dřívějších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kolegů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</a:p>
          <a:p>
            <a:endParaRPr lang="en-US" dirty="0" smtClean="0"/>
          </a:p>
          <a:p>
            <a:r>
              <a:rPr lang="en-US" dirty="0" err="1" smtClean="0"/>
              <a:t>Manýrismus</a:t>
            </a:r>
            <a:r>
              <a:rPr lang="en-US" dirty="0" smtClean="0"/>
              <a:t> se v </a:t>
            </a:r>
            <a:r>
              <a:rPr lang="en-US" dirty="0" err="1" smtClean="0"/>
              <a:t>průběhu</a:t>
            </a:r>
            <a:r>
              <a:rPr lang="en-US" dirty="0" smtClean="0"/>
              <a:t> </a:t>
            </a:r>
            <a:r>
              <a:rPr lang="en-US" dirty="0" err="1" smtClean="0"/>
              <a:t>doby</a:t>
            </a:r>
            <a:r>
              <a:rPr lang="en-US" dirty="0" smtClean="0"/>
              <a:t> </a:t>
            </a:r>
            <a:r>
              <a:rPr lang="en-US" dirty="0" err="1" smtClean="0"/>
              <a:t>vyvinul</a:t>
            </a:r>
            <a:r>
              <a:rPr lang="en-US" dirty="0" smtClean="0"/>
              <a:t> v </a:t>
            </a:r>
            <a:r>
              <a:rPr lang="en-US" dirty="0" err="1" smtClean="0"/>
              <a:t>baroko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bylo</a:t>
            </a:r>
            <a:r>
              <a:rPr lang="en-US" dirty="0" smtClean="0"/>
              <a:t> </a:t>
            </a:r>
            <a:r>
              <a:rPr lang="en-US" dirty="0" err="1" smtClean="0"/>
              <a:t>dominantním</a:t>
            </a:r>
            <a:r>
              <a:rPr lang="en-US" dirty="0" smtClean="0"/>
              <a:t> </a:t>
            </a:r>
            <a:r>
              <a:rPr lang="en-US" dirty="0" err="1" smtClean="0"/>
              <a:t>uměleckým</a:t>
            </a:r>
            <a:r>
              <a:rPr lang="en-US" dirty="0" smtClean="0"/>
              <a:t> </a:t>
            </a:r>
            <a:r>
              <a:rPr lang="en-US" dirty="0" err="1" smtClean="0"/>
              <a:t>slohem</a:t>
            </a:r>
            <a:r>
              <a:rPr lang="en-US" dirty="0" smtClean="0"/>
              <a:t> </a:t>
            </a:r>
            <a:r>
              <a:rPr lang="cs-CZ" dirty="0" smtClean="0"/>
              <a:t> od </a:t>
            </a:r>
            <a:r>
              <a:rPr lang="en-US" dirty="0" smtClean="0"/>
              <a:t>17</a:t>
            </a:r>
            <a:r>
              <a:rPr lang="en-US" dirty="0" smtClean="0"/>
              <a:t>. </a:t>
            </a:r>
            <a:r>
              <a:rPr lang="en-US" dirty="0" err="1" smtClean="0"/>
              <a:t>století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847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8897" y="171653"/>
            <a:ext cx="2399030" cy="51435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Manýrismus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29728" y="729742"/>
            <a:ext cx="11007306" cy="4809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spcBef>
                <a:spcPts val="10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slovo </a:t>
            </a:r>
            <a:r>
              <a:rPr sz="2000" i="1" spc="-5" dirty="0">
                <a:latin typeface="Arial"/>
                <a:cs typeface="Arial"/>
              </a:rPr>
              <a:t>manýrismus </a:t>
            </a:r>
            <a:r>
              <a:rPr sz="2000" dirty="0">
                <a:latin typeface="Arial"/>
                <a:cs typeface="Arial"/>
              </a:rPr>
              <a:t>je odvozeno od slova </a:t>
            </a:r>
            <a:r>
              <a:rPr sz="2000" i="1" dirty="0">
                <a:latin typeface="Arial"/>
                <a:cs typeface="Arial"/>
              </a:rPr>
              <a:t>maniera =</a:t>
            </a:r>
            <a:r>
              <a:rPr sz="2000" i="1" spc="-13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styl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355600" marR="143510" indent="-343535">
              <a:lnSpc>
                <a:spcPct val="8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na </a:t>
            </a:r>
            <a:r>
              <a:rPr sz="2000" dirty="0">
                <a:latin typeface="Arial"/>
                <a:cs typeface="Arial"/>
              </a:rPr>
              <a:t>konci </a:t>
            </a:r>
            <a:r>
              <a:rPr sz="2000" spc="-5" dirty="0">
                <a:latin typeface="Arial"/>
                <a:cs typeface="Arial"/>
              </a:rPr>
              <a:t>16. </a:t>
            </a:r>
            <a:r>
              <a:rPr sz="2000" dirty="0">
                <a:latin typeface="Arial"/>
                <a:cs typeface="Arial"/>
              </a:rPr>
              <a:t>st. </a:t>
            </a:r>
            <a:r>
              <a:rPr sz="2000" spc="-5" dirty="0">
                <a:latin typeface="Arial"/>
                <a:cs typeface="Arial"/>
              </a:rPr>
              <a:t>byli </a:t>
            </a:r>
            <a:r>
              <a:rPr sz="2000" dirty="0">
                <a:latin typeface="Arial"/>
                <a:cs typeface="Arial"/>
              </a:rPr>
              <a:t>ti, kteří „měli manieru“, považováni za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„správné  umělce“, ale </a:t>
            </a:r>
            <a:r>
              <a:rPr sz="2000" b="1" i="1" dirty="0">
                <a:latin typeface="Arial"/>
                <a:cs typeface="Arial"/>
              </a:rPr>
              <a:t>Vasari </a:t>
            </a:r>
            <a:r>
              <a:rPr sz="2000" dirty="0">
                <a:latin typeface="Arial"/>
                <a:cs typeface="Arial"/>
              </a:rPr>
              <a:t>ve svých </a:t>
            </a:r>
            <a:r>
              <a:rPr sz="2000" spc="-5" dirty="0">
                <a:latin typeface="Arial"/>
                <a:cs typeface="Arial"/>
              </a:rPr>
              <a:t>Životopisech </a:t>
            </a:r>
            <a:r>
              <a:rPr sz="2000" dirty="0">
                <a:latin typeface="Arial"/>
                <a:cs typeface="Arial"/>
              </a:rPr>
              <a:t>říká, že </a:t>
            </a:r>
            <a:r>
              <a:rPr sz="2000" spc="-5" dirty="0">
                <a:latin typeface="Arial"/>
                <a:cs typeface="Arial"/>
              </a:rPr>
              <a:t>umělci </a:t>
            </a:r>
            <a:r>
              <a:rPr sz="2000" dirty="0">
                <a:latin typeface="Arial"/>
                <a:cs typeface="Arial"/>
              </a:rPr>
              <a:t>tohoto  </a:t>
            </a:r>
            <a:r>
              <a:rPr sz="2000" spc="-5" dirty="0">
                <a:latin typeface="Arial"/>
                <a:cs typeface="Arial"/>
              </a:rPr>
              <a:t>období, </a:t>
            </a:r>
            <a:r>
              <a:rPr sz="2000" dirty="0">
                <a:latin typeface="Arial"/>
                <a:cs typeface="Arial"/>
              </a:rPr>
              <a:t>tedy konce </a:t>
            </a:r>
            <a:r>
              <a:rPr sz="2000" spc="-5" dirty="0">
                <a:latin typeface="Arial"/>
                <a:cs typeface="Arial"/>
              </a:rPr>
              <a:t>16. </a:t>
            </a:r>
            <a:r>
              <a:rPr sz="2000" dirty="0">
                <a:latin typeface="Arial"/>
                <a:cs typeface="Arial"/>
              </a:rPr>
              <a:t>st., </a:t>
            </a:r>
            <a:r>
              <a:rPr sz="2000" i="1" dirty="0">
                <a:latin typeface="Arial"/>
                <a:cs typeface="Arial"/>
              </a:rPr>
              <a:t>manieru </a:t>
            </a:r>
            <a:r>
              <a:rPr sz="2000" spc="-5" dirty="0">
                <a:latin typeface="Arial"/>
                <a:cs typeface="Arial"/>
              </a:rPr>
              <a:t>nemají </a:t>
            </a:r>
            <a:r>
              <a:rPr sz="2000" dirty="0">
                <a:latin typeface="Arial"/>
                <a:cs typeface="Arial"/>
              </a:rPr>
              <a:t>a nazývá </a:t>
            </a:r>
            <a:r>
              <a:rPr sz="2000" spc="-5" dirty="0">
                <a:latin typeface="Arial"/>
                <a:cs typeface="Arial"/>
              </a:rPr>
              <a:t>je </a:t>
            </a:r>
            <a:r>
              <a:rPr sz="2000" b="1" i="1" dirty="0">
                <a:latin typeface="Arial"/>
                <a:cs typeface="Arial"/>
              </a:rPr>
              <a:t>amanierati  </a:t>
            </a:r>
            <a:r>
              <a:rPr sz="2000" dirty="0">
                <a:latin typeface="Arial"/>
                <a:cs typeface="Arial"/>
              </a:rPr>
              <a:t>(„bez maniery“) – postupem času z tohoto označení </a:t>
            </a:r>
            <a:r>
              <a:rPr sz="2000" i="1" dirty="0">
                <a:latin typeface="Arial"/>
                <a:cs typeface="Arial"/>
              </a:rPr>
              <a:t>zmizelo a- </a:t>
            </a:r>
            <a:r>
              <a:rPr sz="2000" dirty="0">
                <a:latin typeface="Arial"/>
                <a:cs typeface="Arial"/>
              </a:rPr>
              <a:t>a  zbylo jen </a:t>
            </a:r>
            <a:r>
              <a:rPr sz="2000" i="1" dirty="0">
                <a:latin typeface="Arial"/>
                <a:cs typeface="Arial"/>
              </a:rPr>
              <a:t>manierati</a:t>
            </a:r>
            <a:r>
              <a:rPr sz="2000" dirty="0">
                <a:latin typeface="Arial"/>
                <a:cs typeface="Arial"/>
              </a:rPr>
              <a:t>, tedy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manýristé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40"/>
              </a:spcBef>
              <a:buFont typeface="Arial"/>
              <a:buChar char="•"/>
            </a:pPr>
            <a:endParaRPr sz="2050" dirty="0">
              <a:latin typeface="Times New Roman"/>
              <a:cs typeface="Times New Roman"/>
            </a:endParaRPr>
          </a:p>
          <a:p>
            <a:pPr marL="355600" indent="-343535">
              <a:lnSpc>
                <a:spcPts val="216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v </a:t>
            </a:r>
            <a:r>
              <a:rPr sz="2000" spc="-5" dirty="0">
                <a:latin typeface="Arial"/>
                <a:cs typeface="Arial"/>
              </a:rPr>
              <a:t>17. </a:t>
            </a:r>
            <a:r>
              <a:rPr sz="2000" dirty="0">
                <a:latin typeface="Arial"/>
                <a:cs typeface="Arial"/>
              </a:rPr>
              <a:t>st. </a:t>
            </a:r>
            <a:r>
              <a:rPr sz="2000" spc="-5" dirty="0">
                <a:latin typeface="Arial"/>
                <a:cs typeface="Arial"/>
              </a:rPr>
              <a:t>dostává </a:t>
            </a:r>
            <a:r>
              <a:rPr sz="2000" dirty="0">
                <a:latin typeface="Arial"/>
                <a:cs typeface="Arial"/>
              </a:rPr>
              <a:t>slovo manýrista </a:t>
            </a:r>
            <a:r>
              <a:rPr sz="2000" b="1" spc="-5" dirty="0">
                <a:latin typeface="Arial"/>
                <a:cs typeface="Arial"/>
              </a:rPr>
              <a:t>pejorativní </a:t>
            </a:r>
            <a:r>
              <a:rPr sz="2000" b="1" spc="-10" dirty="0">
                <a:latin typeface="Arial"/>
                <a:cs typeface="Arial"/>
              </a:rPr>
              <a:t>význam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vedle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slova</a:t>
            </a:r>
          </a:p>
          <a:p>
            <a:pPr marL="355600">
              <a:lnSpc>
                <a:spcPts val="2160"/>
              </a:lnSpc>
            </a:pPr>
            <a:r>
              <a:rPr sz="2000" dirty="0">
                <a:latin typeface="Arial"/>
                <a:cs typeface="Arial"/>
              </a:rPr>
              <a:t>maniera se objevuje slovo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styl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355600" indent="-343535">
              <a:lnSpc>
                <a:spcPts val="216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označení </a:t>
            </a:r>
            <a:r>
              <a:rPr sz="2000" b="1" i="1" spc="-5" dirty="0">
                <a:latin typeface="Arial"/>
                <a:cs typeface="Arial"/>
              </a:rPr>
              <a:t>klasický styl </a:t>
            </a:r>
            <a:r>
              <a:rPr sz="2000" spc="-5" dirty="0">
                <a:latin typeface="Arial"/>
                <a:cs typeface="Arial"/>
              </a:rPr>
              <a:t>je určeno </a:t>
            </a:r>
            <a:r>
              <a:rPr sz="2000" dirty="0">
                <a:latin typeface="Arial"/>
                <a:cs typeface="Arial"/>
              </a:rPr>
              <a:t>pro styl, který se</a:t>
            </a:r>
            <a:r>
              <a:rPr sz="2000" spc="-2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obrací</a:t>
            </a:r>
          </a:p>
          <a:p>
            <a:pPr marL="355600" marR="5080">
              <a:lnSpc>
                <a:spcPct val="80100"/>
              </a:lnSpc>
              <a:spcBef>
                <a:spcPts val="240"/>
              </a:spcBef>
            </a:pPr>
            <a:r>
              <a:rPr sz="2000" b="1" i="1" dirty="0">
                <a:latin typeface="Arial"/>
                <a:cs typeface="Arial"/>
              </a:rPr>
              <a:t>k </a:t>
            </a:r>
            <a:r>
              <a:rPr sz="2000" b="1" i="1" spc="-5" dirty="0">
                <a:latin typeface="Arial"/>
                <a:cs typeface="Arial"/>
              </a:rPr>
              <a:t>antickým </a:t>
            </a:r>
            <a:r>
              <a:rPr sz="2000" b="1" i="1" dirty="0">
                <a:latin typeface="Arial"/>
                <a:cs typeface="Arial"/>
              </a:rPr>
              <a:t>vzorům</a:t>
            </a:r>
            <a:r>
              <a:rPr sz="2000" dirty="0">
                <a:latin typeface="Arial"/>
                <a:cs typeface="Arial"/>
              </a:rPr>
              <a:t>; v </a:t>
            </a:r>
            <a:r>
              <a:rPr sz="2000" spc="-5" dirty="0">
                <a:latin typeface="Arial"/>
                <a:cs typeface="Arial"/>
              </a:rPr>
              <a:t>15. </a:t>
            </a:r>
            <a:r>
              <a:rPr sz="2000" dirty="0">
                <a:latin typeface="Arial"/>
                <a:cs typeface="Arial"/>
              </a:rPr>
              <a:t>st. se sice četly </a:t>
            </a:r>
            <a:r>
              <a:rPr sz="2000" spc="-5" dirty="0">
                <a:latin typeface="Arial"/>
                <a:cs typeface="Arial"/>
              </a:rPr>
              <a:t>antické </a:t>
            </a:r>
            <a:r>
              <a:rPr sz="2000" dirty="0">
                <a:latin typeface="Arial"/>
                <a:cs typeface="Arial"/>
              </a:rPr>
              <a:t>spisy, </a:t>
            </a:r>
            <a:r>
              <a:rPr sz="2000" spc="-5" dirty="0">
                <a:latin typeface="Arial"/>
                <a:cs typeface="Arial"/>
              </a:rPr>
              <a:t>ale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antické  vykopávky </a:t>
            </a:r>
            <a:r>
              <a:rPr sz="2000" dirty="0">
                <a:latin typeface="Arial"/>
                <a:cs typeface="Arial"/>
              </a:rPr>
              <a:t>všeobecně známé zdaleka </a:t>
            </a:r>
            <a:r>
              <a:rPr sz="2000" spc="-5" dirty="0">
                <a:latin typeface="Arial"/>
                <a:cs typeface="Arial"/>
              </a:rPr>
              <a:t>nebyly, </a:t>
            </a:r>
            <a:r>
              <a:rPr sz="2000" dirty="0">
                <a:latin typeface="Arial"/>
                <a:cs typeface="Arial"/>
              </a:rPr>
              <a:t>tzn. že </a:t>
            </a:r>
            <a:r>
              <a:rPr sz="2000" spc="-5" dirty="0">
                <a:latin typeface="Arial"/>
                <a:cs typeface="Arial"/>
              </a:rPr>
              <a:t>umělci </a:t>
            </a:r>
            <a:r>
              <a:rPr sz="2000" dirty="0">
                <a:latin typeface="Arial"/>
                <a:cs typeface="Arial"/>
              </a:rPr>
              <a:t>se  snažili </a:t>
            </a:r>
            <a:r>
              <a:rPr sz="2000" b="1" spc="-5" dirty="0">
                <a:latin typeface="Arial"/>
                <a:cs typeface="Arial"/>
              </a:rPr>
              <a:t>napodobovat antiku </a:t>
            </a:r>
            <a:r>
              <a:rPr sz="2000" b="1" dirty="0">
                <a:latin typeface="Arial"/>
                <a:cs typeface="Arial"/>
              </a:rPr>
              <a:t>tak, jak </a:t>
            </a:r>
            <a:r>
              <a:rPr sz="2000" b="1" spc="-5" dirty="0">
                <a:latin typeface="Arial"/>
                <a:cs typeface="Arial"/>
              </a:rPr>
              <a:t>si </a:t>
            </a:r>
            <a:r>
              <a:rPr sz="2000" b="1" dirty="0">
                <a:latin typeface="Arial"/>
                <a:cs typeface="Arial"/>
              </a:rPr>
              <a:t>ji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představovali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 dirty="0">
              <a:latin typeface="Times New Roman"/>
              <a:cs typeface="Times New Roman"/>
            </a:endParaRPr>
          </a:p>
          <a:p>
            <a:pPr marL="355600" marR="368300" indent="-343535">
              <a:lnSpc>
                <a:spcPct val="8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jiná </a:t>
            </a:r>
            <a:r>
              <a:rPr sz="2000" dirty="0">
                <a:latin typeface="Arial"/>
                <a:cs typeface="Arial"/>
              </a:rPr>
              <a:t>situace </a:t>
            </a:r>
            <a:r>
              <a:rPr sz="2000" spc="-5" dirty="0">
                <a:latin typeface="Arial"/>
                <a:cs typeface="Arial"/>
              </a:rPr>
              <a:t>nastává </a:t>
            </a:r>
            <a:r>
              <a:rPr sz="2000" b="1" dirty="0">
                <a:latin typeface="Arial"/>
                <a:cs typeface="Arial"/>
              </a:rPr>
              <a:t>v </a:t>
            </a:r>
            <a:r>
              <a:rPr sz="2000" b="1" spc="-5" dirty="0">
                <a:latin typeface="Arial"/>
                <a:cs typeface="Arial"/>
              </a:rPr>
              <a:t>16. </a:t>
            </a:r>
            <a:r>
              <a:rPr sz="2000" b="1" dirty="0">
                <a:latin typeface="Arial"/>
                <a:cs typeface="Arial"/>
              </a:rPr>
              <a:t>st., </a:t>
            </a:r>
            <a:r>
              <a:rPr sz="2000" b="1" spc="-5" dirty="0">
                <a:latin typeface="Arial"/>
                <a:cs typeface="Arial"/>
              </a:rPr>
              <a:t>kdy </a:t>
            </a:r>
            <a:r>
              <a:rPr sz="2000" b="1" spc="-10" dirty="0">
                <a:latin typeface="Arial"/>
                <a:cs typeface="Arial"/>
              </a:rPr>
              <a:t>vykopávky </a:t>
            </a:r>
            <a:r>
              <a:rPr sz="2000" b="1" dirty="0">
                <a:latin typeface="Arial"/>
                <a:cs typeface="Arial"/>
              </a:rPr>
              <a:t>už </a:t>
            </a:r>
            <a:r>
              <a:rPr sz="2000" b="1" spc="-5" dirty="0">
                <a:latin typeface="Arial"/>
                <a:cs typeface="Arial"/>
              </a:rPr>
              <a:t>existují </a:t>
            </a:r>
            <a:r>
              <a:rPr sz="2000" b="1" dirty="0">
                <a:latin typeface="Arial"/>
                <a:cs typeface="Arial"/>
              </a:rPr>
              <a:t>a jsou  známé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umělci </a:t>
            </a:r>
            <a:r>
              <a:rPr sz="2000" dirty="0">
                <a:latin typeface="Arial"/>
                <a:cs typeface="Arial"/>
              </a:rPr>
              <a:t>se tak </a:t>
            </a:r>
            <a:r>
              <a:rPr sz="2000" spc="-5" dirty="0">
                <a:latin typeface="Arial"/>
                <a:cs typeface="Arial"/>
              </a:rPr>
              <a:t>jimi </a:t>
            </a:r>
            <a:r>
              <a:rPr sz="2000" dirty="0">
                <a:latin typeface="Arial"/>
                <a:cs typeface="Arial"/>
              </a:rPr>
              <a:t>mohou </a:t>
            </a:r>
            <a:r>
              <a:rPr sz="2000" spc="-5" dirty="0">
                <a:latin typeface="Arial"/>
                <a:cs typeface="Arial"/>
              </a:rPr>
              <a:t>přímo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inspirovat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966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4234" y="800812"/>
            <a:ext cx="10679501" cy="594842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spcBef>
                <a:spcPts val="10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latin typeface="Arial"/>
                <a:cs typeface="Arial"/>
              </a:rPr>
              <a:t>v </a:t>
            </a:r>
            <a:r>
              <a:rPr sz="2400" spc="-5" dirty="0">
                <a:latin typeface="Arial"/>
                <a:cs typeface="Arial"/>
              </a:rPr>
              <a:t>této </a:t>
            </a:r>
            <a:r>
              <a:rPr sz="2400" dirty="0">
                <a:latin typeface="Arial"/>
                <a:cs typeface="Arial"/>
              </a:rPr>
              <a:t>souvislosti se znovu setkáváme s pojmem </a:t>
            </a:r>
            <a:r>
              <a:rPr sz="2400" b="1" u="sng" spc="-5" dirty="0">
                <a:latin typeface="Arial"/>
                <a:cs typeface="Arial"/>
              </a:rPr>
              <a:t>mimesis</a:t>
            </a:r>
            <a:r>
              <a:rPr sz="2400" b="1" spc="-1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</a:p>
          <a:p>
            <a:pPr marL="355600" marR="196850">
              <a:spcBef>
                <a:spcPts val="240"/>
              </a:spcBef>
            </a:pPr>
            <a:r>
              <a:rPr sz="2400" dirty="0">
                <a:latin typeface="Arial"/>
                <a:cs typeface="Arial"/>
              </a:rPr>
              <a:t>nápodoba přírody, která může být v </a:t>
            </a:r>
            <a:r>
              <a:rPr sz="2400" spc="-5" dirty="0">
                <a:latin typeface="Arial"/>
                <a:cs typeface="Arial"/>
              </a:rPr>
              <a:t>této době </a:t>
            </a:r>
            <a:r>
              <a:rPr sz="2400" dirty="0">
                <a:latin typeface="Arial"/>
                <a:cs typeface="Arial"/>
              </a:rPr>
              <a:t>i </a:t>
            </a:r>
            <a:r>
              <a:rPr sz="2400" spc="-5" dirty="0">
                <a:latin typeface="Arial"/>
                <a:cs typeface="Arial"/>
              </a:rPr>
              <a:t>poněkud teatrální</a:t>
            </a:r>
            <a:r>
              <a:rPr sz="2400" spc="-2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  </a:t>
            </a:r>
            <a:r>
              <a:rPr sz="2400" spc="-5" dirty="0">
                <a:latin typeface="Arial"/>
                <a:cs typeface="Arial"/>
              </a:rPr>
              <a:t>např. </a:t>
            </a:r>
            <a:r>
              <a:rPr sz="2400" dirty="0">
                <a:latin typeface="Arial"/>
                <a:cs typeface="Arial"/>
              </a:rPr>
              <a:t>i </a:t>
            </a:r>
            <a:r>
              <a:rPr sz="2400" b="1" i="1" spc="-5" dirty="0">
                <a:latin typeface="Arial"/>
                <a:cs typeface="Arial"/>
              </a:rPr>
              <a:t>Michelangelo </a:t>
            </a:r>
            <a:r>
              <a:rPr sz="2400" spc="-5" dirty="0">
                <a:latin typeface="Arial"/>
                <a:cs typeface="Arial"/>
              </a:rPr>
              <a:t>usiloval </a:t>
            </a:r>
            <a:r>
              <a:rPr sz="2400" dirty="0">
                <a:latin typeface="Arial"/>
                <a:cs typeface="Arial"/>
              </a:rPr>
              <a:t>ve svém </a:t>
            </a:r>
            <a:r>
              <a:rPr sz="2400" spc="-5" dirty="0">
                <a:latin typeface="Arial"/>
                <a:cs typeface="Arial"/>
              </a:rPr>
              <a:t>díle </a:t>
            </a:r>
            <a:r>
              <a:rPr sz="2400" dirty="0">
                <a:latin typeface="Arial"/>
                <a:cs typeface="Arial"/>
              </a:rPr>
              <a:t>o </a:t>
            </a:r>
            <a:r>
              <a:rPr sz="2400" spc="-5" dirty="0">
                <a:latin typeface="Arial"/>
                <a:cs typeface="Arial"/>
              </a:rPr>
              <a:t>teatrálnost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tím </a:t>
            </a:r>
            <a:r>
              <a:rPr sz="2400" spc="-5" dirty="0" err="1">
                <a:latin typeface="Arial"/>
                <a:cs typeface="Arial"/>
              </a:rPr>
              <a:t>již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b="1" u="sng" spc="-5" dirty="0" err="1" smtClean="0">
                <a:latin typeface="Arial"/>
                <a:cs typeface="Arial"/>
              </a:rPr>
              <a:t>zvěstuje</a:t>
            </a:r>
            <a:r>
              <a:rPr sz="2400" b="1" u="sng" spc="-35" dirty="0" smtClean="0">
                <a:latin typeface="Arial"/>
                <a:cs typeface="Arial"/>
              </a:rPr>
              <a:t> </a:t>
            </a:r>
            <a:r>
              <a:rPr sz="2400" b="1" u="sng" dirty="0">
                <a:latin typeface="Arial"/>
                <a:cs typeface="Arial"/>
              </a:rPr>
              <a:t>baroko</a:t>
            </a:r>
            <a:endParaRPr sz="2400" u="sng" dirty="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355600" marR="5080" indent="-343535"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b="1" i="1" dirty="0">
                <a:latin typeface="Arial"/>
                <a:cs typeface="Arial"/>
              </a:rPr>
              <a:t>Vasari </a:t>
            </a:r>
            <a:r>
              <a:rPr sz="2400" spc="-5" dirty="0">
                <a:latin typeface="Arial"/>
                <a:cs typeface="Arial"/>
              </a:rPr>
              <a:t>píše, </a:t>
            </a:r>
            <a:r>
              <a:rPr sz="2400" dirty="0">
                <a:latin typeface="Arial"/>
                <a:cs typeface="Arial"/>
              </a:rPr>
              <a:t>že </a:t>
            </a:r>
            <a:r>
              <a:rPr sz="2400" i="1" spc="-15" dirty="0">
                <a:latin typeface="Arial"/>
                <a:cs typeface="Arial"/>
              </a:rPr>
              <a:t>„umělci </a:t>
            </a:r>
            <a:r>
              <a:rPr sz="2400" i="1" spc="-5" dirty="0">
                <a:latin typeface="Arial"/>
                <a:cs typeface="Arial"/>
              </a:rPr>
              <a:t>16. </a:t>
            </a:r>
            <a:r>
              <a:rPr sz="2400" i="1" dirty="0">
                <a:latin typeface="Arial"/>
                <a:cs typeface="Arial"/>
              </a:rPr>
              <a:t>st. </a:t>
            </a:r>
            <a:r>
              <a:rPr sz="2400" i="1" spc="-5" dirty="0">
                <a:latin typeface="Arial"/>
                <a:cs typeface="Arial"/>
              </a:rPr>
              <a:t>udělají dílo </a:t>
            </a:r>
            <a:r>
              <a:rPr sz="2400" i="1" dirty="0">
                <a:latin typeface="Arial"/>
                <a:cs typeface="Arial"/>
              </a:rPr>
              <a:t>za kratší dobu, </a:t>
            </a:r>
            <a:r>
              <a:rPr sz="2400" i="1" spc="-5" dirty="0">
                <a:latin typeface="Arial"/>
                <a:cs typeface="Arial"/>
              </a:rPr>
              <a:t>než umělci  antičtí, </a:t>
            </a:r>
            <a:r>
              <a:rPr sz="2400" i="1" dirty="0">
                <a:latin typeface="Arial"/>
                <a:cs typeface="Arial"/>
              </a:rPr>
              <a:t>a </a:t>
            </a:r>
            <a:r>
              <a:rPr sz="2400" i="1" spc="-5" dirty="0">
                <a:latin typeface="Arial"/>
                <a:cs typeface="Arial"/>
              </a:rPr>
              <a:t>prý mají </a:t>
            </a:r>
            <a:r>
              <a:rPr sz="2400" i="1" dirty="0">
                <a:latin typeface="Arial"/>
                <a:cs typeface="Arial"/>
              </a:rPr>
              <a:t>i </a:t>
            </a:r>
            <a:r>
              <a:rPr sz="2400" i="1" spc="-5" dirty="0">
                <a:latin typeface="Arial"/>
                <a:cs typeface="Arial"/>
              </a:rPr>
              <a:t>lepší </a:t>
            </a:r>
            <a:r>
              <a:rPr sz="2400" i="1" dirty="0">
                <a:latin typeface="Arial"/>
                <a:cs typeface="Arial"/>
              </a:rPr>
              <a:t>styl“ </a:t>
            </a:r>
            <a:r>
              <a:rPr sz="2400" dirty="0">
                <a:latin typeface="Arial"/>
                <a:cs typeface="Arial"/>
              </a:rPr>
              <a:t>(například </a:t>
            </a:r>
            <a:r>
              <a:rPr sz="2400" b="1" i="1" spc="-5" dirty="0">
                <a:latin typeface="Arial"/>
                <a:cs typeface="Arial"/>
              </a:rPr>
              <a:t>Dürer</a:t>
            </a:r>
            <a:r>
              <a:rPr sz="2400" spc="-5" dirty="0">
                <a:latin typeface="Arial"/>
                <a:cs typeface="Arial"/>
              </a:rPr>
              <a:t>, </a:t>
            </a:r>
            <a:r>
              <a:rPr sz="2400" dirty="0">
                <a:latin typeface="Arial"/>
                <a:cs typeface="Arial"/>
              </a:rPr>
              <a:t>který je </a:t>
            </a:r>
            <a:r>
              <a:rPr sz="2400" dirty="0" err="1">
                <a:latin typeface="Arial"/>
                <a:cs typeface="Arial"/>
              </a:rPr>
              <a:t>schopen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 err="1" smtClean="0">
                <a:latin typeface="Arial"/>
                <a:cs typeface="Arial"/>
              </a:rPr>
              <a:t>namalovat</a:t>
            </a:r>
            <a:r>
              <a:rPr sz="2400" spc="-5" dirty="0" smtClean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obraz za </a:t>
            </a:r>
            <a:r>
              <a:rPr sz="2400" spc="-5" dirty="0">
                <a:latin typeface="Arial"/>
                <a:cs typeface="Arial"/>
              </a:rPr>
              <a:t>pět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dní)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40"/>
              </a:spcBef>
              <a:buFont typeface="Arial"/>
              <a:buChar char="•"/>
            </a:pPr>
            <a:endParaRPr sz="2400" dirty="0">
              <a:latin typeface="Times New Roman"/>
              <a:cs typeface="Times New Roman"/>
            </a:endParaRPr>
          </a:p>
          <a:p>
            <a:pPr marL="355600" indent="-343535"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b="1" spc="-5" dirty="0">
                <a:latin typeface="Arial"/>
                <a:cs typeface="Arial"/>
              </a:rPr>
              <a:t>zrychlení </a:t>
            </a:r>
            <a:r>
              <a:rPr sz="2400" dirty="0">
                <a:latin typeface="Arial"/>
                <a:cs typeface="Arial"/>
              </a:rPr>
              <a:t>procesu </a:t>
            </a:r>
            <a:r>
              <a:rPr sz="2400" spc="-5" dirty="0">
                <a:latin typeface="Arial"/>
                <a:cs typeface="Arial"/>
              </a:rPr>
              <a:t>tvorby umožňuje </a:t>
            </a:r>
            <a:r>
              <a:rPr sz="2400" b="1" spc="-5" dirty="0">
                <a:latin typeface="Arial"/>
                <a:cs typeface="Arial"/>
              </a:rPr>
              <a:t>technika oleje </a:t>
            </a:r>
            <a:r>
              <a:rPr sz="2400" b="1" dirty="0">
                <a:latin typeface="Arial"/>
                <a:cs typeface="Arial"/>
              </a:rPr>
              <a:t>na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plátně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45"/>
              </a:spcBef>
              <a:buFont typeface="Arial"/>
              <a:buChar char="•"/>
            </a:pPr>
            <a:endParaRPr sz="2400" dirty="0">
              <a:latin typeface="Times New Roman"/>
              <a:cs typeface="Times New Roman"/>
            </a:endParaRPr>
          </a:p>
          <a:p>
            <a:pPr marL="355600" indent="-343535"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b="1" i="1" spc="-5" dirty="0">
                <a:latin typeface="Arial"/>
                <a:cs typeface="Arial"/>
              </a:rPr>
              <a:t>Michelangelo </a:t>
            </a:r>
            <a:r>
              <a:rPr sz="2400" dirty="0">
                <a:latin typeface="Arial"/>
                <a:cs typeface="Arial"/>
              </a:rPr>
              <a:t>se teoreticky snažil </a:t>
            </a:r>
            <a:r>
              <a:rPr sz="2400" spc="-5" dirty="0">
                <a:latin typeface="Arial"/>
                <a:cs typeface="Arial"/>
              </a:rPr>
              <a:t>odlišit italské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nizozemské</a:t>
            </a:r>
          </a:p>
          <a:p>
            <a:pPr marL="355600"/>
            <a:r>
              <a:rPr sz="2400" spc="-5" dirty="0">
                <a:latin typeface="Arial"/>
                <a:cs typeface="Arial"/>
              </a:rPr>
              <a:t>umění </a:t>
            </a:r>
            <a:r>
              <a:rPr sz="2400" dirty="0">
                <a:latin typeface="Arial"/>
                <a:cs typeface="Arial"/>
              </a:rPr>
              <a:t>– řekl, že </a:t>
            </a:r>
            <a:r>
              <a:rPr sz="2400" i="1" dirty="0">
                <a:latin typeface="Arial"/>
                <a:cs typeface="Arial"/>
              </a:rPr>
              <a:t>nizozemské </a:t>
            </a:r>
            <a:r>
              <a:rPr sz="2400" i="1" spc="-5" dirty="0">
                <a:latin typeface="Arial"/>
                <a:cs typeface="Arial"/>
              </a:rPr>
              <a:t>umění </a:t>
            </a:r>
            <a:r>
              <a:rPr sz="2400" i="1" dirty="0">
                <a:latin typeface="Arial"/>
                <a:cs typeface="Arial"/>
              </a:rPr>
              <a:t>za </a:t>
            </a:r>
            <a:r>
              <a:rPr sz="2400" i="1" spc="-5" dirty="0">
                <a:latin typeface="Arial"/>
                <a:cs typeface="Arial"/>
              </a:rPr>
              <a:t>nic</a:t>
            </a:r>
            <a:r>
              <a:rPr sz="2400" i="1" spc="-150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nestojí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355600" marR="630555" indent="-343535"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podle </a:t>
            </a:r>
            <a:r>
              <a:rPr sz="2400" dirty="0">
                <a:latin typeface="Arial"/>
                <a:cs typeface="Arial"/>
              </a:rPr>
              <a:t>soudobých teorií </a:t>
            </a:r>
            <a:r>
              <a:rPr sz="2400" spc="-5" dirty="0">
                <a:latin typeface="Arial"/>
                <a:cs typeface="Arial"/>
              </a:rPr>
              <a:t>jsou </a:t>
            </a:r>
            <a:r>
              <a:rPr sz="2400" b="1" spc="-5" dirty="0">
                <a:latin typeface="Arial"/>
                <a:cs typeface="Arial"/>
              </a:rPr>
              <a:t>všechny složky klasického </a:t>
            </a:r>
            <a:r>
              <a:rPr sz="2400" b="1" spc="-10" dirty="0">
                <a:latin typeface="Arial"/>
                <a:cs typeface="Arial"/>
              </a:rPr>
              <a:t>stylu  </a:t>
            </a:r>
            <a:r>
              <a:rPr sz="2400" b="1" dirty="0">
                <a:latin typeface="Arial"/>
                <a:cs typeface="Arial"/>
              </a:rPr>
              <a:t>renesance dokonale </a:t>
            </a:r>
            <a:r>
              <a:rPr sz="2400" b="1" spc="-10" dirty="0">
                <a:latin typeface="Arial"/>
                <a:cs typeface="Arial"/>
              </a:rPr>
              <a:t>vyvážené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představitelem dokonalosti  </a:t>
            </a:r>
            <a:r>
              <a:rPr sz="2400" dirty="0">
                <a:latin typeface="Arial"/>
                <a:cs typeface="Arial"/>
              </a:rPr>
              <a:t>malířství, sochařství a </a:t>
            </a:r>
            <a:r>
              <a:rPr sz="2400" spc="-5" dirty="0">
                <a:latin typeface="Arial"/>
                <a:cs typeface="Arial"/>
              </a:rPr>
              <a:t>architektury je tu</a:t>
            </a:r>
            <a:r>
              <a:rPr sz="2400" spc="-1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Michelangelo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1939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3849" y="363169"/>
            <a:ext cx="10843404" cy="61318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spcBef>
                <a:spcPts val="95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od přelomu 15. a 16. </a:t>
            </a:r>
            <a:r>
              <a:rPr sz="2200" dirty="0">
                <a:latin typeface="Arial"/>
                <a:cs typeface="Arial"/>
              </a:rPr>
              <a:t>st. </a:t>
            </a:r>
            <a:r>
              <a:rPr sz="2200" spc="-5" dirty="0">
                <a:latin typeface="Arial"/>
                <a:cs typeface="Arial"/>
              </a:rPr>
              <a:t>nacházíme u </a:t>
            </a:r>
            <a:r>
              <a:rPr sz="2200" b="1" i="1" spc="-5" dirty="0">
                <a:latin typeface="Arial"/>
                <a:cs typeface="Arial"/>
              </a:rPr>
              <a:t>Vasariho </a:t>
            </a:r>
            <a:r>
              <a:rPr sz="2200" spc="-5" dirty="0">
                <a:latin typeface="Arial"/>
                <a:cs typeface="Arial"/>
              </a:rPr>
              <a:t>zmínky</a:t>
            </a:r>
            <a:r>
              <a:rPr sz="2200" spc="9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o</a:t>
            </a:r>
            <a:endParaRPr sz="2200" dirty="0">
              <a:latin typeface="Arial"/>
              <a:cs typeface="Arial"/>
            </a:endParaRPr>
          </a:p>
          <a:p>
            <a:pPr marL="355600"/>
            <a:r>
              <a:rPr sz="2200" spc="-5" dirty="0">
                <a:latin typeface="Arial"/>
                <a:cs typeface="Arial"/>
              </a:rPr>
              <a:t>povaze 16. st., které je podle něho „velmi důležité a</a:t>
            </a:r>
            <a:r>
              <a:rPr sz="2200" spc="7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zvláštní“</a:t>
            </a:r>
            <a:endParaRPr sz="2200" dirty="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355600" indent="-343535"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i="1" spc="-5" dirty="0">
                <a:latin typeface="Arial"/>
                <a:cs typeface="Arial"/>
              </a:rPr>
              <a:t>Vasari </a:t>
            </a:r>
            <a:r>
              <a:rPr sz="2200" spc="-5" dirty="0">
                <a:latin typeface="Arial"/>
                <a:cs typeface="Arial"/>
              </a:rPr>
              <a:t>nachází mezi 15. a 16. </a:t>
            </a:r>
            <a:r>
              <a:rPr sz="2200" dirty="0">
                <a:latin typeface="Arial"/>
                <a:cs typeface="Arial"/>
              </a:rPr>
              <a:t>st.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rozpor</a:t>
            </a:r>
            <a:endParaRPr sz="2200" dirty="0">
              <a:latin typeface="Arial"/>
              <a:cs typeface="Arial"/>
            </a:endParaRPr>
          </a:p>
          <a:p>
            <a:pPr>
              <a:spcBef>
                <a:spcPts val="5"/>
              </a:spcBef>
              <a:buFont typeface="Arial"/>
              <a:buChar char="•"/>
            </a:pPr>
            <a:endParaRPr sz="2200" dirty="0">
              <a:latin typeface="Times New Roman"/>
              <a:cs typeface="Times New Roman"/>
            </a:endParaRPr>
          </a:p>
          <a:p>
            <a:pPr marL="355600" marR="267970" indent="-343535"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spc="-5" dirty="0">
                <a:latin typeface="Arial"/>
                <a:cs typeface="Arial"/>
              </a:rPr>
              <a:t>tradiční pojetí renesance přetrvalo asi do 30. let 20. </a:t>
            </a:r>
            <a:r>
              <a:rPr sz="2200" b="1" spc="-10" dirty="0">
                <a:latin typeface="Arial"/>
                <a:cs typeface="Arial"/>
              </a:rPr>
              <a:t>st.,  kdy </a:t>
            </a:r>
            <a:r>
              <a:rPr sz="2200" b="1" spc="-5" dirty="0">
                <a:latin typeface="Arial"/>
                <a:cs typeface="Arial"/>
              </a:rPr>
              <a:t>nastává výraznější zájem o umění 15. a 16. </a:t>
            </a:r>
            <a:r>
              <a:rPr sz="2200" b="1" dirty="0">
                <a:latin typeface="Arial"/>
                <a:cs typeface="Arial"/>
              </a:rPr>
              <a:t>st. </a:t>
            </a:r>
            <a:r>
              <a:rPr sz="2200" spc="-5" dirty="0">
                <a:latin typeface="Arial"/>
                <a:cs typeface="Arial"/>
              </a:rPr>
              <a:t>a  současně je historiky </a:t>
            </a:r>
            <a:r>
              <a:rPr sz="2200" spc="-10" dirty="0">
                <a:latin typeface="Arial"/>
                <a:cs typeface="Arial"/>
              </a:rPr>
              <a:t>umění </a:t>
            </a:r>
            <a:r>
              <a:rPr sz="2200" spc="-5" dirty="0">
                <a:latin typeface="Arial"/>
                <a:cs typeface="Arial"/>
              </a:rPr>
              <a:t>objeven ještě jiný styl</a:t>
            </a:r>
            <a:r>
              <a:rPr sz="2200" spc="8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–</a:t>
            </a:r>
            <a:endParaRPr sz="2200" dirty="0">
              <a:latin typeface="Arial"/>
              <a:cs typeface="Arial"/>
            </a:endParaRPr>
          </a:p>
          <a:p>
            <a:pPr marL="355600"/>
            <a:r>
              <a:rPr sz="2200" b="1" i="1" spc="-5" dirty="0">
                <a:latin typeface="Arial"/>
                <a:cs typeface="Arial"/>
              </a:rPr>
              <a:t>manýrismus</a:t>
            </a:r>
            <a:endParaRPr sz="2200" dirty="0">
              <a:latin typeface="Arial"/>
              <a:cs typeface="Arial"/>
            </a:endParaRPr>
          </a:p>
          <a:p>
            <a:pPr>
              <a:spcBef>
                <a:spcPts val="50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355600" marR="161925" indent="-343535"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spc="-5" dirty="0">
                <a:latin typeface="Arial"/>
                <a:cs typeface="Arial"/>
              </a:rPr>
              <a:t>raná renesance spadá do 15. st., v pol. 16. st. probíhá  </a:t>
            </a:r>
            <a:r>
              <a:rPr sz="2200" b="1" spc="-10" dirty="0">
                <a:latin typeface="Arial"/>
                <a:cs typeface="Arial"/>
              </a:rPr>
              <a:t>klasická </a:t>
            </a:r>
            <a:r>
              <a:rPr sz="2200" b="1" spc="-5" dirty="0">
                <a:latin typeface="Arial"/>
                <a:cs typeface="Arial"/>
              </a:rPr>
              <a:t>(vrcholná) renesance</a:t>
            </a:r>
            <a:r>
              <a:rPr sz="2200" spc="-5" dirty="0">
                <a:latin typeface="Arial"/>
                <a:cs typeface="Arial"/>
              </a:rPr>
              <a:t>, tzn. renesance vrcholných  umělců – </a:t>
            </a:r>
            <a:r>
              <a:rPr sz="2200" b="1" i="1" spc="-5" dirty="0">
                <a:latin typeface="Arial"/>
                <a:cs typeface="Arial"/>
              </a:rPr>
              <a:t>maniera moderna </a:t>
            </a:r>
            <a:r>
              <a:rPr sz="2200" spc="-5" dirty="0">
                <a:latin typeface="Arial"/>
                <a:cs typeface="Arial"/>
              </a:rPr>
              <a:t>– </a:t>
            </a:r>
            <a:r>
              <a:rPr sz="2200" b="1" i="1" spc="-5" dirty="0">
                <a:latin typeface="Arial"/>
                <a:cs typeface="Arial"/>
              </a:rPr>
              <a:t>Leonardo</a:t>
            </a:r>
            <a:r>
              <a:rPr sz="2200" spc="-5" dirty="0">
                <a:latin typeface="Arial"/>
                <a:cs typeface="Arial"/>
              </a:rPr>
              <a:t>, </a:t>
            </a:r>
            <a:r>
              <a:rPr sz="2200" b="1" i="1" spc="-5" dirty="0">
                <a:latin typeface="Arial"/>
                <a:cs typeface="Arial"/>
              </a:rPr>
              <a:t>Michelangelo</a:t>
            </a:r>
            <a:r>
              <a:rPr sz="2200" spc="-5" dirty="0">
                <a:latin typeface="Arial"/>
                <a:cs typeface="Arial"/>
              </a:rPr>
              <a:t>,  </a:t>
            </a:r>
            <a:r>
              <a:rPr sz="2200" b="1" i="1" spc="-5" dirty="0">
                <a:latin typeface="Arial"/>
                <a:cs typeface="Arial"/>
              </a:rPr>
              <a:t>Raffael</a:t>
            </a:r>
            <a:r>
              <a:rPr sz="2200" spc="-5" dirty="0">
                <a:latin typeface="Arial"/>
                <a:cs typeface="Arial"/>
              </a:rPr>
              <a:t>,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Tizian</a:t>
            </a:r>
            <a:endParaRPr sz="2200" dirty="0">
              <a:latin typeface="Arial"/>
              <a:cs typeface="Arial"/>
            </a:endParaRPr>
          </a:p>
          <a:p>
            <a:pPr>
              <a:spcBef>
                <a:spcPts val="25"/>
              </a:spcBef>
              <a:buFont typeface="Arial"/>
              <a:buChar char="•"/>
            </a:pPr>
            <a:endParaRPr sz="2200" dirty="0">
              <a:latin typeface="Times New Roman"/>
              <a:cs typeface="Times New Roman"/>
            </a:endParaRPr>
          </a:p>
          <a:p>
            <a:pPr marL="355600" indent="-343535"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v Itálii pak přichází</a:t>
            </a:r>
            <a:r>
              <a:rPr sz="2200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manýrismus</a:t>
            </a:r>
            <a:endParaRPr sz="2200" dirty="0">
              <a:latin typeface="Arial"/>
              <a:cs typeface="Arial"/>
            </a:endParaRPr>
          </a:p>
          <a:p>
            <a:pPr>
              <a:spcBef>
                <a:spcPts val="45"/>
              </a:spcBef>
              <a:buFont typeface="Arial"/>
              <a:buChar char="•"/>
            </a:pPr>
            <a:endParaRPr sz="2200" dirty="0">
              <a:latin typeface="Times New Roman"/>
              <a:cs typeface="Times New Roman"/>
            </a:endParaRPr>
          </a:p>
          <a:p>
            <a:pPr marL="355600" marR="5080" indent="-343535"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jen </a:t>
            </a:r>
            <a:r>
              <a:rPr sz="2200" b="1" i="1" spc="-5" dirty="0">
                <a:latin typeface="Arial"/>
                <a:cs typeface="Arial"/>
              </a:rPr>
              <a:t>v Benátkách </a:t>
            </a:r>
            <a:r>
              <a:rPr sz="2200" spc="-5" dirty="0">
                <a:latin typeface="Arial"/>
                <a:cs typeface="Arial"/>
              </a:rPr>
              <a:t>probíhají </a:t>
            </a:r>
            <a:r>
              <a:rPr sz="2200" b="1" spc="-5" dirty="0">
                <a:latin typeface="Arial"/>
                <a:cs typeface="Arial"/>
              </a:rPr>
              <a:t>tři fáze </a:t>
            </a:r>
            <a:r>
              <a:rPr sz="2200" spc="-5" dirty="0">
                <a:latin typeface="Arial"/>
                <a:cs typeface="Arial"/>
              </a:rPr>
              <a:t>renesance – jediným  představitelem třetí fáze je tu </a:t>
            </a:r>
            <a:r>
              <a:rPr sz="2200" b="1" i="1" spc="-5" dirty="0">
                <a:latin typeface="Arial"/>
                <a:cs typeface="Arial"/>
              </a:rPr>
              <a:t>Tintoretto </a:t>
            </a:r>
            <a:r>
              <a:rPr sz="2200" spc="-5" dirty="0">
                <a:latin typeface="Arial"/>
                <a:cs typeface="Arial"/>
              </a:rPr>
              <a:t>(pak také </a:t>
            </a:r>
            <a:r>
              <a:rPr sz="2200" b="1" i="1" spc="-5" dirty="0">
                <a:latin typeface="Arial"/>
                <a:cs typeface="Arial"/>
              </a:rPr>
              <a:t>Veronese  </a:t>
            </a:r>
            <a:r>
              <a:rPr sz="2200" spc="-5" dirty="0">
                <a:latin typeface="Arial"/>
                <a:cs typeface="Arial"/>
              </a:rPr>
              <a:t>a </a:t>
            </a:r>
            <a:r>
              <a:rPr sz="2200" b="1" i="1" spc="-5" dirty="0">
                <a:latin typeface="Arial"/>
                <a:cs typeface="Arial"/>
              </a:rPr>
              <a:t>Palma il</a:t>
            </a:r>
            <a:r>
              <a:rPr sz="2200" b="1" i="1" spc="-10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Vecchio</a:t>
            </a:r>
            <a:r>
              <a:rPr sz="2200" spc="-5" dirty="0">
                <a:latin typeface="Arial"/>
                <a:cs typeface="Arial"/>
              </a:rPr>
              <a:t>)</a:t>
            </a:r>
            <a:endParaRPr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356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3850" y="491706"/>
            <a:ext cx="10808897" cy="5238614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marR="38735" indent="-342900"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i="1" spc="-5" dirty="0">
                <a:latin typeface="Arial"/>
                <a:cs typeface="Arial"/>
              </a:rPr>
              <a:t>Palma </a:t>
            </a:r>
            <a:r>
              <a:rPr sz="2400" b="1" i="1" dirty="0">
                <a:latin typeface="Arial"/>
                <a:cs typeface="Arial"/>
              </a:rPr>
              <a:t>il </a:t>
            </a:r>
            <a:r>
              <a:rPr sz="2400" b="1" i="1" spc="-5" dirty="0">
                <a:latin typeface="Arial"/>
                <a:cs typeface="Arial"/>
              </a:rPr>
              <a:t>Vecchio </a:t>
            </a:r>
            <a:r>
              <a:rPr sz="2400" spc="-5" dirty="0">
                <a:latin typeface="Arial"/>
                <a:cs typeface="Arial"/>
              </a:rPr>
              <a:t>(</a:t>
            </a:r>
            <a:r>
              <a:rPr sz="2400" i="1" spc="-5" dirty="0">
                <a:latin typeface="Arial"/>
                <a:cs typeface="Arial"/>
              </a:rPr>
              <a:t>Jacopo </a:t>
            </a:r>
            <a:r>
              <a:rPr sz="2400" i="1" spc="-10" dirty="0">
                <a:latin typeface="Arial"/>
                <a:cs typeface="Arial"/>
              </a:rPr>
              <a:t>d’Antonio </a:t>
            </a:r>
            <a:r>
              <a:rPr sz="2400" i="1" spc="-5" dirty="0">
                <a:latin typeface="Arial"/>
                <a:cs typeface="Arial"/>
              </a:rPr>
              <a:t>Negretti; Jacopo </a:t>
            </a:r>
            <a:r>
              <a:rPr sz="2400" i="1" spc="-10" dirty="0">
                <a:latin typeface="Arial"/>
                <a:cs typeface="Arial"/>
              </a:rPr>
              <a:t>Palma)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představitel </a:t>
            </a:r>
            <a:r>
              <a:rPr sz="2400" dirty="0">
                <a:latin typeface="Arial"/>
                <a:cs typeface="Arial"/>
              </a:rPr>
              <a:t>třetí  fáze </a:t>
            </a:r>
            <a:r>
              <a:rPr sz="2400" spc="-5" dirty="0">
                <a:latin typeface="Arial"/>
                <a:cs typeface="Arial"/>
              </a:rPr>
              <a:t>renesance </a:t>
            </a:r>
            <a:r>
              <a:rPr sz="2400" dirty="0">
                <a:latin typeface="Arial"/>
                <a:cs typeface="Arial"/>
              </a:rPr>
              <a:t>v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 err="1" smtClean="0">
                <a:latin typeface="Arial"/>
                <a:cs typeface="Arial"/>
              </a:rPr>
              <a:t>Benátkách</a:t>
            </a:r>
            <a:r>
              <a:rPr lang="cs-CZ" sz="2400" dirty="0" smtClean="0">
                <a:latin typeface="Arial"/>
                <a:cs typeface="Arial"/>
              </a:rPr>
              <a:t>, který </a:t>
            </a:r>
            <a:r>
              <a:rPr sz="2400" spc="-5" dirty="0" err="1" smtClean="0">
                <a:latin typeface="Arial"/>
                <a:cs typeface="Arial"/>
              </a:rPr>
              <a:t>přichází</a:t>
            </a:r>
            <a:r>
              <a:rPr sz="2400" spc="-5" dirty="0" smtClean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do Benátek </a:t>
            </a:r>
            <a:r>
              <a:rPr sz="2400" dirty="0">
                <a:latin typeface="Arial"/>
                <a:cs typeface="Arial"/>
              </a:rPr>
              <a:t>z </a:t>
            </a:r>
            <a:r>
              <a:rPr sz="2400" spc="-5" dirty="0">
                <a:latin typeface="Arial"/>
                <a:cs typeface="Arial"/>
              </a:rPr>
              <a:t>Bergama počátkem </a:t>
            </a:r>
            <a:r>
              <a:rPr sz="2400" spc="-10" dirty="0">
                <a:latin typeface="Arial"/>
                <a:cs typeface="Arial"/>
              </a:rPr>
              <a:t>16. </a:t>
            </a:r>
            <a:r>
              <a:rPr sz="2400" dirty="0">
                <a:latin typeface="Arial"/>
                <a:cs typeface="Arial"/>
              </a:rPr>
              <a:t>st. a </a:t>
            </a:r>
            <a:r>
              <a:rPr sz="2400" spc="-5" dirty="0">
                <a:latin typeface="Arial"/>
                <a:cs typeface="Arial"/>
              </a:rPr>
              <a:t>značně na něho </a:t>
            </a:r>
            <a:r>
              <a:rPr sz="2400" spc="-10" dirty="0">
                <a:latin typeface="Arial"/>
                <a:cs typeface="Arial"/>
              </a:rPr>
              <a:t>působí </a:t>
            </a:r>
            <a:r>
              <a:rPr sz="2400" spc="-5" dirty="0">
                <a:latin typeface="Arial"/>
                <a:cs typeface="Arial"/>
              </a:rPr>
              <a:t>dílo  </a:t>
            </a:r>
            <a:r>
              <a:rPr sz="2400" b="1" i="1" dirty="0">
                <a:latin typeface="Arial"/>
                <a:cs typeface="Arial"/>
              </a:rPr>
              <a:t>Tiziana </a:t>
            </a:r>
            <a:r>
              <a:rPr sz="2400" spc="-5" dirty="0">
                <a:latin typeface="Arial"/>
                <a:cs typeface="Arial"/>
              </a:rPr>
              <a:t>a </a:t>
            </a:r>
            <a:r>
              <a:rPr sz="2400" b="1" i="1" dirty="0">
                <a:latin typeface="Arial"/>
                <a:cs typeface="Arial"/>
              </a:rPr>
              <a:t>Giorgiona</a:t>
            </a:r>
            <a:r>
              <a:rPr sz="2400" dirty="0">
                <a:latin typeface="Arial"/>
                <a:cs typeface="Arial"/>
              </a:rPr>
              <a:t>, z </a:t>
            </a:r>
            <a:r>
              <a:rPr sz="2400" spc="-10" dirty="0">
                <a:latin typeface="Arial"/>
                <a:cs typeface="Arial"/>
              </a:rPr>
              <a:t>něhož </a:t>
            </a:r>
            <a:r>
              <a:rPr sz="2400" spc="-5" dirty="0">
                <a:latin typeface="Arial"/>
                <a:cs typeface="Arial"/>
              </a:rPr>
              <a:t>přebírá zejména sklon </a:t>
            </a:r>
            <a:r>
              <a:rPr sz="2400" dirty="0">
                <a:latin typeface="Arial"/>
                <a:cs typeface="Arial"/>
              </a:rPr>
              <a:t>k </a:t>
            </a:r>
            <a:r>
              <a:rPr sz="2400" spc="-5" dirty="0">
                <a:latin typeface="Arial"/>
                <a:cs typeface="Arial"/>
              </a:rPr>
              <a:t>tematické </a:t>
            </a:r>
            <a:r>
              <a:rPr sz="2400" spc="-10" dirty="0" err="1">
                <a:latin typeface="Arial"/>
                <a:cs typeface="Arial"/>
              </a:rPr>
              <a:t>neprůhlednosti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 err="1" smtClean="0">
                <a:latin typeface="Arial"/>
                <a:cs typeface="Arial"/>
              </a:rPr>
              <a:t>obrazu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35"/>
              </a:spcBef>
              <a:buFont typeface="Arial"/>
              <a:buChar char="•"/>
            </a:pPr>
            <a:endParaRPr sz="2400" dirty="0">
              <a:latin typeface="Times New Roman"/>
              <a:cs typeface="Times New Roman"/>
            </a:endParaRPr>
          </a:p>
          <a:p>
            <a:pPr marL="355600" indent="-342900">
              <a:buChar char="•"/>
              <a:tabLst>
                <a:tab pos="354965" algn="l"/>
                <a:tab pos="355600" algn="l"/>
              </a:tabLst>
            </a:pPr>
            <a:r>
              <a:rPr sz="2400" spc="-15" dirty="0">
                <a:latin typeface="Arial"/>
                <a:cs typeface="Arial"/>
              </a:rPr>
              <a:t>byl </a:t>
            </a:r>
            <a:r>
              <a:rPr sz="2400" spc="-5" dirty="0">
                <a:latin typeface="Arial"/>
                <a:cs typeface="Arial"/>
              </a:rPr>
              <a:t>žákem </a:t>
            </a:r>
            <a:r>
              <a:rPr sz="2400" b="1" i="1" spc="-5" dirty="0">
                <a:latin typeface="Arial"/>
                <a:cs typeface="Arial"/>
              </a:rPr>
              <a:t>Belliniů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jeho díla mnohdy působí, jako by </a:t>
            </a:r>
            <a:r>
              <a:rPr sz="2400" spc="-10" dirty="0">
                <a:latin typeface="Arial"/>
                <a:cs typeface="Arial"/>
              </a:rPr>
              <a:t>byla</a:t>
            </a:r>
            <a:r>
              <a:rPr sz="2400" spc="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vytvořena</a:t>
            </a:r>
            <a:endParaRPr sz="2400" dirty="0">
              <a:latin typeface="Arial"/>
              <a:cs typeface="Arial"/>
            </a:endParaRPr>
          </a:p>
          <a:p>
            <a:pPr marL="355600"/>
            <a:r>
              <a:rPr sz="2400" b="1" spc="-5" dirty="0">
                <a:latin typeface="Arial"/>
                <a:cs typeface="Arial"/>
              </a:rPr>
              <a:t>v quattrocentu</a:t>
            </a:r>
            <a:r>
              <a:rPr sz="2400" spc="-5" dirty="0">
                <a:latin typeface="Arial"/>
                <a:cs typeface="Arial"/>
              </a:rPr>
              <a:t>, </a:t>
            </a:r>
            <a:r>
              <a:rPr sz="2400" dirty="0">
                <a:latin typeface="Arial"/>
                <a:cs typeface="Arial"/>
              </a:rPr>
              <a:t>čímž se </a:t>
            </a:r>
            <a:r>
              <a:rPr sz="2400" spc="-5" dirty="0">
                <a:latin typeface="Arial"/>
                <a:cs typeface="Arial"/>
              </a:rPr>
              <a:t>zřejmě snažil </a:t>
            </a:r>
            <a:r>
              <a:rPr sz="2400" spc="-10" dirty="0">
                <a:latin typeface="Arial"/>
                <a:cs typeface="Arial"/>
              </a:rPr>
              <a:t>vyhovět </a:t>
            </a:r>
            <a:r>
              <a:rPr sz="2400" spc="-5" dirty="0">
                <a:latin typeface="Arial"/>
                <a:cs typeface="Arial"/>
              </a:rPr>
              <a:t>dobové poptávce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(„záměrné</a:t>
            </a:r>
            <a:endParaRPr sz="2400" dirty="0">
              <a:latin typeface="Arial"/>
              <a:cs typeface="Arial"/>
            </a:endParaRPr>
          </a:p>
          <a:p>
            <a:pPr marL="355600"/>
            <a:r>
              <a:rPr sz="2400" spc="-5" dirty="0">
                <a:latin typeface="Arial"/>
                <a:cs typeface="Arial"/>
              </a:rPr>
              <a:t>retro“)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355600" marR="553085" indent="-342900"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do obrazů </a:t>
            </a:r>
            <a:r>
              <a:rPr sz="2400" spc="-10" dirty="0">
                <a:latin typeface="Arial"/>
                <a:cs typeface="Arial"/>
              </a:rPr>
              <a:t>typu </a:t>
            </a:r>
            <a:r>
              <a:rPr sz="2400" b="1" i="1" spc="-5" dirty="0">
                <a:latin typeface="Arial"/>
                <a:cs typeface="Arial"/>
              </a:rPr>
              <a:t>sacra conversazione </a:t>
            </a:r>
            <a:r>
              <a:rPr sz="2400" spc="-5" dirty="0">
                <a:latin typeface="Arial"/>
                <a:cs typeface="Arial"/>
              </a:rPr>
              <a:t>zavádí do </a:t>
            </a:r>
            <a:r>
              <a:rPr sz="2400" dirty="0">
                <a:latin typeface="Arial"/>
                <a:cs typeface="Arial"/>
              </a:rPr>
              <a:t>té </a:t>
            </a:r>
            <a:r>
              <a:rPr sz="2400" spc="-5" dirty="0">
                <a:latin typeface="Arial"/>
                <a:cs typeface="Arial"/>
              </a:rPr>
              <a:t>doby </a:t>
            </a:r>
            <a:r>
              <a:rPr sz="2400" b="1" spc="-10" dirty="0">
                <a:latin typeface="Arial"/>
                <a:cs typeface="Arial"/>
              </a:rPr>
              <a:t>neobvyklý </a:t>
            </a:r>
            <a:r>
              <a:rPr sz="2400" b="1" spc="-15" dirty="0">
                <a:latin typeface="Arial"/>
                <a:cs typeface="Arial"/>
              </a:rPr>
              <a:t>šířkový  </a:t>
            </a:r>
            <a:r>
              <a:rPr sz="2400" b="1" spc="-5" dirty="0">
                <a:latin typeface="Arial"/>
                <a:cs typeface="Arial"/>
              </a:rPr>
              <a:t>formát</a:t>
            </a:r>
            <a:r>
              <a:rPr sz="2400" spc="-5" dirty="0">
                <a:latin typeface="Arial"/>
                <a:cs typeface="Arial"/>
              </a:rPr>
              <a:t>, který </a:t>
            </a:r>
            <a:r>
              <a:rPr sz="2400" dirty="0">
                <a:latin typeface="Arial"/>
                <a:cs typeface="Arial"/>
              </a:rPr>
              <a:t>můžeme </a:t>
            </a:r>
            <a:r>
              <a:rPr sz="2400" spc="-5" dirty="0">
                <a:latin typeface="Arial"/>
                <a:cs typeface="Arial"/>
              </a:rPr>
              <a:t>vidět např. na netradičním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trojportrétu</a:t>
            </a:r>
            <a:endParaRPr sz="2400" dirty="0">
              <a:latin typeface="Arial"/>
              <a:cs typeface="Arial"/>
            </a:endParaRPr>
          </a:p>
          <a:p>
            <a:pPr marL="355600" marR="814069"/>
            <a:r>
              <a:rPr sz="2400" b="1" i="1" dirty="0">
                <a:latin typeface="Arial"/>
                <a:cs typeface="Arial"/>
              </a:rPr>
              <a:t>Tři </a:t>
            </a:r>
            <a:r>
              <a:rPr sz="2400" b="1" i="1" spc="-10" dirty="0">
                <a:latin typeface="Arial"/>
                <a:cs typeface="Arial"/>
              </a:rPr>
              <a:t>sestry </a:t>
            </a:r>
            <a:r>
              <a:rPr sz="2400" spc="-5" dirty="0">
                <a:latin typeface="Arial"/>
                <a:cs typeface="Arial"/>
              </a:rPr>
              <a:t>(kol. 1515), </a:t>
            </a:r>
            <a:r>
              <a:rPr sz="2400" dirty="0">
                <a:latin typeface="Arial"/>
                <a:cs typeface="Arial"/>
              </a:rPr>
              <a:t>v </a:t>
            </a:r>
            <a:r>
              <a:rPr sz="2400" spc="-5" dirty="0">
                <a:latin typeface="Arial"/>
                <a:cs typeface="Arial"/>
              </a:rPr>
              <a:t>němž je zřetelný </a:t>
            </a:r>
            <a:r>
              <a:rPr sz="2400" dirty="0">
                <a:latin typeface="Arial"/>
                <a:cs typeface="Arial"/>
              </a:rPr>
              <a:t>vliv </a:t>
            </a:r>
            <a:r>
              <a:rPr sz="2400" b="1" i="1" dirty="0">
                <a:latin typeface="Arial"/>
                <a:cs typeface="Arial"/>
              </a:rPr>
              <a:t>Giorgiona </a:t>
            </a:r>
            <a:r>
              <a:rPr sz="2400" dirty="0">
                <a:latin typeface="Arial"/>
                <a:cs typeface="Arial"/>
              </a:rPr>
              <a:t>také v měkkých  </a:t>
            </a:r>
            <a:r>
              <a:rPr sz="2400" spc="-5" dirty="0">
                <a:latin typeface="Arial"/>
                <a:cs typeface="Arial"/>
              </a:rPr>
              <a:t>barevných přechodech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jemném, kultivovaném benátském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koloritu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607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1" y="1173191"/>
            <a:ext cx="7620000" cy="56308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543464" y="172528"/>
            <a:ext cx="860053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825500">
              <a:lnSpc>
                <a:spcPct val="80000"/>
              </a:lnSpc>
              <a:spcBef>
                <a:spcPts val="385"/>
              </a:spcBef>
            </a:pPr>
            <a:r>
              <a:rPr lang="en-US" b="1" spc="-5" dirty="0">
                <a:latin typeface="Arial"/>
                <a:cs typeface="Arial"/>
              </a:rPr>
              <a:t>Palma </a:t>
            </a:r>
            <a:r>
              <a:rPr lang="en-US" b="1" dirty="0" err="1">
                <a:latin typeface="Arial"/>
                <a:cs typeface="Arial"/>
              </a:rPr>
              <a:t>il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spc="-5" dirty="0" err="1">
                <a:latin typeface="Arial"/>
                <a:cs typeface="Arial"/>
              </a:rPr>
              <a:t>Vecchio</a:t>
            </a:r>
            <a:r>
              <a:rPr lang="en-US" b="1" spc="-5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Tři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sestry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spc="-5" dirty="0">
                <a:latin typeface="Arial"/>
                <a:cs typeface="Arial"/>
              </a:rPr>
              <a:t>(detail), </a:t>
            </a:r>
            <a:r>
              <a:rPr lang="en-US" b="1" dirty="0" err="1">
                <a:latin typeface="Arial"/>
                <a:cs typeface="Arial"/>
              </a:rPr>
              <a:t>kol</a:t>
            </a:r>
            <a:r>
              <a:rPr lang="en-US" b="1" dirty="0">
                <a:latin typeface="Arial"/>
                <a:cs typeface="Arial"/>
              </a:rPr>
              <a:t>. 1520, </a:t>
            </a:r>
            <a:r>
              <a:rPr lang="en-US" b="1" dirty="0" err="1">
                <a:latin typeface="Arial"/>
                <a:cs typeface="Arial"/>
              </a:rPr>
              <a:t>olej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na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spc="-5" dirty="0" err="1">
                <a:latin typeface="Arial"/>
                <a:cs typeface="Arial"/>
              </a:rPr>
              <a:t>dřevě</a:t>
            </a:r>
            <a:r>
              <a:rPr lang="en-US" b="1" spc="-5" dirty="0">
                <a:latin typeface="Arial"/>
                <a:cs typeface="Arial"/>
              </a:rPr>
              <a:t>, </a:t>
            </a:r>
            <a:r>
              <a:rPr lang="en-US" b="1" dirty="0">
                <a:latin typeface="Arial"/>
                <a:cs typeface="Arial"/>
              </a:rPr>
              <a:t>88 x 123 </a:t>
            </a:r>
            <a:r>
              <a:rPr lang="en-US" b="1" spc="-5" dirty="0">
                <a:latin typeface="Arial"/>
                <a:cs typeface="Arial"/>
              </a:rPr>
              <a:t>cm, </a:t>
            </a:r>
            <a:r>
              <a:rPr lang="en-US" b="1" dirty="0" err="1">
                <a:latin typeface="Arial"/>
                <a:cs typeface="Arial"/>
              </a:rPr>
              <a:t>Gemäldegalerie</a:t>
            </a:r>
            <a:r>
              <a:rPr lang="en-US" b="1" dirty="0">
                <a:latin typeface="Arial"/>
                <a:cs typeface="Arial"/>
              </a:rPr>
              <a:t>, </a:t>
            </a:r>
            <a:r>
              <a:rPr lang="en-US" b="1" spc="-5" dirty="0" err="1">
                <a:latin typeface="Arial"/>
                <a:cs typeface="Arial"/>
              </a:rPr>
              <a:t>Drážďany</a:t>
            </a:r>
            <a:r>
              <a:rPr lang="en-US" b="1" spc="-5" dirty="0">
                <a:latin typeface="Arial"/>
                <a:cs typeface="Arial"/>
              </a:rPr>
              <a:t>  (</a:t>
            </a:r>
            <a:r>
              <a:rPr lang="en-US" b="1" spc="-5" dirty="0" err="1">
                <a:latin typeface="Arial"/>
                <a:cs typeface="Arial"/>
              </a:rPr>
              <a:t>obraz</a:t>
            </a:r>
            <a:r>
              <a:rPr lang="en-US" b="1" spc="-5" dirty="0">
                <a:latin typeface="Arial"/>
                <a:cs typeface="Arial"/>
              </a:rPr>
              <a:t> </a:t>
            </a:r>
            <a:r>
              <a:rPr lang="en-US" b="1" spc="-5" dirty="0" err="1">
                <a:latin typeface="Arial"/>
                <a:cs typeface="Arial"/>
              </a:rPr>
              <a:t>zmiňuje</a:t>
            </a:r>
            <a:r>
              <a:rPr lang="en-US" b="1" spc="-5" dirty="0">
                <a:latin typeface="Arial"/>
                <a:cs typeface="Arial"/>
              </a:rPr>
              <a:t> </a:t>
            </a:r>
            <a:r>
              <a:rPr lang="en-US" b="1" spc="-5" dirty="0" err="1">
                <a:latin typeface="Arial"/>
                <a:cs typeface="Arial"/>
              </a:rPr>
              <a:t>Marcantonio</a:t>
            </a:r>
            <a:r>
              <a:rPr lang="en-US" b="1" spc="-5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Michiel</a:t>
            </a:r>
            <a:r>
              <a:rPr lang="en-US" b="1" dirty="0">
                <a:latin typeface="Arial"/>
                <a:cs typeface="Arial"/>
              </a:rPr>
              <a:t> (1525) v </a:t>
            </a:r>
            <a:r>
              <a:rPr lang="en-US" b="1" dirty="0" err="1">
                <a:latin typeface="Arial"/>
                <a:cs typeface="Arial"/>
              </a:rPr>
              <a:t>domě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Taddea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spc="-5" dirty="0" err="1">
                <a:latin typeface="Arial"/>
                <a:cs typeface="Arial"/>
              </a:rPr>
              <a:t>Contariniho</a:t>
            </a:r>
            <a:r>
              <a:rPr lang="en-US" b="1" spc="-5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– </a:t>
            </a:r>
            <a:r>
              <a:rPr lang="en-US" b="1" i="1" spc="-5" dirty="0" err="1">
                <a:latin typeface="Arial"/>
                <a:cs typeface="Arial"/>
              </a:rPr>
              <a:t>Notizie</a:t>
            </a:r>
            <a:r>
              <a:rPr lang="en-US" b="1" i="1" spc="-5" dirty="0">
                <a:latin typeface="Arial"/>
                <a:cs typeface="Arial"/>
              </a:rPr>
              <a:t> </a:t>
            </a:r>
            <a:r>
              <a:rPr lang="en-US" b="1" i="1" spc="-5" dirty="0" err="1">
                <a:latin typeface="Arial"/>
                <a:cs typeface="Arial"/>
              </a:rPr>
              <a:t>d'opere</a:t>
            </a:r>
            <a:r>
              <a:rPr lang="en-US" b="1" i="1" spc="-5" dirty="0">
                <a:latin typeface="Arial"/>
                <a:cs typeface="Arial"/>
              </a:rPr>
              <a:t> del</a:t>
            </a:r>
            <a:r>
              <a:rPr lang="en-US" b="1" i="1" spc="140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disegno</a:t>
            </a:r>
            <a:r>
              <a:rPr lang="en-US" b="1" i="1" dirty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954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75375" y="491706"/>
            <a:ext cx="4228082" cy="594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53683" y="577970"/>
            <a:ext cx="5357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753745"/>
            <a:r>
              <a:rPr lang="en-US" b="1" spc="-5" dirty="0">
                <a:latin typeface="Arial"/>
                <a:cs typeface="Arial"/>
              </a:rPr>
              <a:t>Palma </a:t>
            </a:r>
            <a:r>
              <a:rPr lang="en-US" b="1" dirty="0" err="1">
                <a:latin typeface="Arial"/>
                <a:cs typeface="Arial"/>
              </a:rPr>
              <a:t>il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spc="-5" dirty="0" err="1">
                <a:latin typeface="Arial"/>
                <a:cs typeface="Arial"/>
              </a:rPr>
              <a:t>Vecchio</a:t>
            </a:r>
            <a:r>
              <a:rPr lang="en-US" b="1" spc="-5" dirty="0">
                <a:latin typeface="Arial"/>
                <a:cs typeface="Arial"/>
              </a:rPr>
              <a:t>, </a:t>
            </a:r>
            <a:r>
              <a:rPr lang="en-US" b="1" i="1" spc="-5" dirty="0" err="1">
                <a:latin typeface="Arial"/>
                <a:cs typeface="Arial"/>
              </a:rPr>
              <a:t>Dáma</a:t>
            </a:r>
            <a:r>
              <a:rPr lang="en-US" b="1" i="1" spc="-5" dirty="0">
                <a:latin typeface="Arial"/>
                <a:cs typeface="Arial"/>
              </a:rPr>
              <a:t> </a:t>
            </a:r>
            <a:r>
              <a:rPr lang="en-US" b="1" i="1" dirty="0">
                <a:latin typeface="Arial"/>
                <a:cs typeface="Arial"/>
              </a:rPr>
              <a:t>s </a:t>
            </a:r>
            <a:r>
              <a:rPr lang="en-US" b="1" i="1" spc="-5" dirty="0" err="1">
                <a:latin typeface="Arial"/>
                <a:cs typeface="Arial"/>
              </a:rPr>
              <a:t>loutnou</a:t>
            </a:r>
            <a:r>
              <a:rPr lang="en-US" b="1" spc="-5" dirty="0">
                <a:latin typeface="Arial"/>
                <a:cs typeface="Arial"/>
              </a:rPr>
              <a:t>, </a:t>
            </a:r>
            <a:r>
              <a:rPr lang="en-US" b="1" dirty="0" err="1">
                <a:latin typeface="Arial"/>
                <a:cs typeface="Arial"/>
              </a:rPr>
              <a:t>kol</a:t>
            </a:r>
            <a:r>
              <a:rPr lang="en-US" b="1" dirty="0">
                <a:latin typeface="Arial"/>
                <a:cs typeface="Arial"/>
              </a:rPr>
              <a:t>. </a:t>
            </a:r>
            <a:r>
              <a:rPr lang="en-US" b="1" spc="-5" dirty="0">
                <a:latin typeface="Arial"/>
                <a:cs typeface="Arial"/>
              </a:rPr>
              <a:t>1520–1525, </a:t>
            </a:r>
            <a:r>
              <a:rPr lang="en-US" b="1" dirty="0" err="1">
                <a:latin typeface="Arial"/>
                <a:cs typeface="Arial"/>
              </a:rPr>
              <a:t>olej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na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plátně</a:t>
            </a:r>
            <a:r>
              <a:rPr lang="en-US" b="1" dirty="0">
                <a:latin typeface="Arial"/>
                <a:cs typeface="Arial"/>
              </a:rPr>
              <a:t>, 97 x 71 </a:t>
            </a:r>
            <a:r>
              <a:rPr lang="en-US" b="1" spc="-5" dirty="0">
                <a:latin typeface="Arial"/>
                <a:cs typeface="Arial"/>
              </a:rPr>
              <a:t>cm, Collection </a:t>
            </a:r>
            <a:r>
              <a:rPr lang="en-US" b="1" dirty="0">
                <a:latin typeface="Arial"/>
                <a:cs typeface="Arial"/>
              </a:rPr>
              <a:t>of </a:t>
            </a:r>
            <a:r>
              <a:rPr lang="en-US" b="1" spc="-5" dirty="0">
                <a:latin typeface="Arial"/>
                <a:cs typeface="Arial"/>
              </a:rPr>
              <a:t>the Duke </a:t>
            </a:r>
            <a:r>
              <a:rPr lang="en-US" b="1" dirty="0">
                <a:latin typeface="Arial"/>
                <a:cs typeface="Arial"/>
              </a:rPr>
              <a:t>of  </a:t>
            </a:r>
            <a:r>
              <a:rPr lang="en-US" b="1" spc="-5" dirty="0">
                <a:latin typeface="Arial"/>
                <a:cs typeface="Arial"/>
              </a:rPr>
              <a:t>Northumberland,</a:t>
            </a:r>
            <a:r>
              <a:rPr lang="en-US" b="1" spc="-10" dirty="0">
                <a:latin typeface="Arial"/>
                <a:cs typeface="Arial"/>
              </a:rPr>
              <a:t> </a:t>
            </a:r>
            <a:r>
              <a:rPr lang="en-US" b="1" spc="-5" dirty="0" err="1">
                <a:latin typeface="Arial"/>
                <a:cs typeface="Arial"/>
              </a:rPr>
              <a:t>Alnwick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5231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 – 70.léta 16.stol. – příchod </a:t>
            </a:r>
            <a:r>
              <a:rPr lang="cs-CZ" dirty="0" err="1" smtClean="0"/>
              <a:t>renesnace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1571 – řádil mor</a:t>
            </a:r>
          </a:p>
          <a:p>
            <a:r>
              <a:rPr lang="cs-CZ" dirty="0" smtClean="0"/>
              <a:t>60.léta začal se stavět zámek v Bučovicích, architekt </a:t>
            </a:r>
            <a:r>
              <a:rPr lang="cs-CZ" dirty="0" smtClean="0"/>
              <a:t>neznámý, </a:t>
            </a:r>
            <a:r>
              <a:rPr lang="cs-CZ" dirty="0" smtClean="0"/>
              <a:t>stavitel Pietro </a:t>
            </a:r>
            <a:r>
              <a:rPr lang="cs-CZ" dirty="0" err="1" smtClean="0"/>
              <a:t>Gabri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93" y="3209026"/>
            <a:ext cx="4587673" cy="3435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513" y="3235745"/>
            <a:ext cx="4451230" cy="33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44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147312"/>
            <a:ext cx="7827034" cy="54503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190445" y="414069"/>
            <a:ext cx="7953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/>
            <a:r>
              <a:rPr lang="it-IT" b="1" spc="-5" dirty="0">
                <a:latin typeface="Arial"/>
                <a:cs typeface="Arial"/>
              </a:rPr>
              <a:t>Palma </a:t>
            </a:r>
            <a:r>
              <a:rPr lang="it-IT" b="1" dirty="0">
                <a:latin typeface="Arial"/>
                <a:cs typeface="Arial"/>
              </a:rPr>
              <a:t>il </a:t>
            </a:r>
            <a:r>
              <a:rPr lang="it-IT" b="1" spc="-5" dirty="0">
                <a:latin typeface="Arial"/>
                <a:cs typeface="Arial"/>
              </a:rPr>
              <a:t>Vecchio, </a:t>
            </a:r>
            <a:r>
              <a:rPr lang="it-IT" b="1" i="1" spc="-5" dirty="0">
                <a:latin typeface="Arial"/>
                <a:cs typeface="Arial"/>
              </a:rPr>
              <a:t>Sacra </a:t>
            </a:r>
            <a:r>
              <a:rPr lang="it-IT" b="1" i="1" dirty="0">
                <a:latin typeface="Arial"/>
                <a:cs typeface="Arial"/>
              </a:rPr>
              <a:t>Conversazione</a:t>
            </a:r>
            <a:r>
              <a:rPr lang="it-IT" b="1" dirty="0">
                <a:latin typeface="Arial"/>
                <a:cs typeface="Arial"/>
              </a:rPr>
              <a:t>, </a:t>
            </a:r>
            <a:r>
              <a:rPr lang="it-IT" b="1" spc="-5" dirty="0">
                <a:latin typeface="Arial"/>
                <a:cs typeface="Arial"/>
              </a:rPr>
              <a:t>1516–1518, </a:t>
            </a:r>
            <a:r>
              <a:rPr lang="it-IT" b="1" dirty="0">
                <a:latin typeface="Arial"/>
                <a:cs typeface="Arial"/>
              </a:rPr>
              <a:t>olej na </a:t>
            </a:r>
            <a:r>
              <a:rPr lang="it-IT" b="1" spc="-5" dirty="0">
                <a:latin typeface="Arial"/>
                <a:cs typeface="Arial"/>
              </a:rPr>
              <a:t>dřevě, </a:t>
            </a:r>
            <a:r>
              <a:rPr lang="it-IT" b="1" dirty="0">
                <a:latin typeface="Arial"/>
                <a:cs typeface="Arial"/>
              </a:rPr>
              <a:t>64 x 90 </a:t>
            </a:r>
            <a:r>
              <a:rPr lang="it-IT" b="1" spc="-5" dirty="0">
                <a:latin typeface="Arial"/>
                <a:cs typeface="Arial"/>
              </a:rPr>
              <a:t>cm, </a:t>
            </a:r>
            <a:r>
              <a:rPr lang="it-IT" b="1" dirty="0">
                <a:latin typeface="Arial"/>
                <a:cs typeface="Arial"/>
              </a:rPr>
              <a:t>soukromá</a:t>
            </a:r>
            <a:r>
              <a:rPr lang="it-IT" b="1" spc="-150" dirty="0">
                <a:latin typeface="Arial"/>
                <a:cs typeface="Arial"/>
              </a:rPr>
              <a:t> </a:t>
            </a:r>
            <a:r>
              <a:rPr lang="it-IT" b="1" dirty="0">
                <a:latin typeface="Arial"/>
                <a:cs typeface="Arial"/>
              </a:rPr>
              <a:t>sbírka</a:t>
            </a:r>
            <a:endParaRPr lang="it-IT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020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640275"/>
            <a:ext cx="7973683" cy="4597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543464" y="439946"/>
            <a:ext cx="91957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32384"/>
            <a:r>
              <a:rPr lang="en-US" b="1" spc="-5" dirty="0">
                <a:latin typeface="Arial"/>
                <a:cs typeface="Arial"/>
              </a:rPr>
              <a:t>Palma </a:t>
            </a:r>
            <a:r>
              <a:rPr lang="en-US" b="1" dirty="0" err="1">
                <a:latin typeface="Arial"/>
                <a:cs typeface="Arial"/>
              </a:rPr>
              <a:t>il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spc="-5" dirty="0" err="1">
                <a:latin typeface="Arial"/>
                <a:cs typeface="Arial"/>
              </a:rPr>
              <a:t>Vecchio</a:t>
            </a:r>
            <a:r>
              <a:rPr lang="en-US" b="1" spc="-5" dirty="0">
                <a:latin typeface="Arial"/>
                <a:cs typeface="Arial"/>
              </a:rPr>
              <a:t>, </a:t>
            </a:r>
            <a:r>
              <a:rPr lang="en-US" b="1" i="1" spc="-5" dirty="0">
                <a:latin typeface="Arial"/>
                <a:cs typeface="Arial"/>
              </a:rPr>
              <a:t>Sacra </a:t>
            </a:r>
            <a:r>
              <a:rPr lang="en-US" b="1" i="1" dirty="0">
                <a:latin typeface="Arial"/>
                <a:cs typeface="Arial"/>
              </a:rPr>
              <a:t>Conversazione</a:t>
            </a:r>
            <a:r>
              <a:rPr lang="en-US" b="1" dirty="0">
                <a:latin typeface="Arial"/>
                <a:cs typeface="Arial"/>
              </a:rPr>
              <a:t>, </a:t>
            </a:r>
            <a:r>
              <a:rPr lang="en-US" b="1" dirty="0" err="1">
                <a:latin typeface="Arial"/>
                <a:cs typeface="Arial"/>
              </a:rPr>
              <a:t>kol</a:t>
            </a:r>
            <a:r>
              <a:rPr lang="en-US" b="1" dirty="0">
                <a:latin typeface="Arial"/>
                <a:cs typeface="Arial"/>
              </a:rPr>
              <a:t>. 1525, </a:t>
            </a:r>
            <a:r>
              <a:rPr lang="en-US" b="1" dirty="0" err="1">
                <a:latin typeface="Arial"/>
                <a:cs typeface="Arial"/>
              </a:rPr>
              <a:t>olej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na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plátně</a:t>
            </a:r>
            <a:r>
              <a:rPr lang="en-US" b="1" dirty="0">
                <a:latin typeface="Arial"/>
                <a:cs typeface="Arial"/>
              </a:rPr>
              <a:t>, 127 x 195 </a:t>
            </a:r>
            <a:r>
              <a:rPr lang="en-US" b="1" spc="-5" dirty="0">
                <a:latin typeface="Arial"/>
                <a:cs typeface="Arial"/>
              </a:rPr>
              <a:t>cm, </a:t>
            </a:r>
            <a:r>
              <a:rPr lang="en-US" b="1" spc="-5" dirty="0" err="1">
                <a:latin typeface="Arial"/>
                <a:cs typeface="Arial"/>
              </a:rPr>
              <a:t>Gallerie</a:t>
            </a:r>
            <a:r>
              <a:rPr lang="en-US" b="1" spc="-5" dirty="0">
                <a:latin typeface="Arial"/>
                <a:cs typeface="Arial"/>
              </a:rPr>
              <a:t> </a:t>
            </a:r>
            <a:r>
              <a:rPr lang="en-US" b="1" spc="-5" dirty="0" err="1">
                <a:latin typeface="Arial"/>
                <a:cs typeface="Arial"/>
              </a:rPr>
              <a:t>dell'Accademia</a:t>
            </a:r>
            <a:r>
              <a:rPr lang="en-US" b="1" spc="-5" dirty="0">
                <a:latin typeface="Arial"/>
                <a:cs typeface="Arial"/>
              </a:rPr>
              <a:t>, </a:t>
            </a:r>
            <a:r>
              <a:rPr lang="en-US" b="1" spc="-5" dirty="0" err="1">
                <a:latin typeface="Arial"/>
                <a:cs typeface="Arial"/>
              </a:rPr>
              <a:t>Benátky</a:t>
            </a:r>
            <a:r>
              <a:rPr lang="en-US" b="1" spc="-5" dirty="0">
                <a:latin typeface="Arial"/>
                <a:cs typeface="Arial"/>
              </a:rPr>
              <a:t>  (</a:t>
            </a:r>
            <a:r>
              <a:rPr lang="en-US" b="1" spc="-5" dirty="0" err="1">
                <a:latin typeface="Arial"/>
                <a:cs typeface="Arial"/>
              </a:rPr>
              <a:t>podíl</a:t>
            </a:r>
            <a:r>
              <a:rPr lang="en-US" b="1" spc="-5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Tiziana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po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spc="-5" dirty="0" err="1">
                <a:latin typeface="Arial"/>
                <a:cs typeface="Arial"/>
              </a:rPr>
              <a:t>smrti</a:t>
            </a:r>
            <a:r>
              <a:rPr lang="en-US" b="1" spc="-5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Palmy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il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Vecchia</a:t>
            </a:r>
            <a:r>
              <a:rPr lang="en-US" b="1" dirty="0">
                <a:latin typeface="Arial"/>
                <a:cs typeface="Arial"/>
              </a:rPr>
              <a:t>? – </a:t>
            </a:r>
            <a:r>
              <a:rPr lang="en-US" b="1" spc="-5" dirty="0" err="1">
                <a:latin typeface="Arial"/>
                <a:cs typeface="Arial"/>
              </a:rPr>
              <a:t>postava</a:t>
            </a:r>
            <a:r>
              <a:rPr lang="en-US" b="1" spc="-5" dirty="0">
                <a:latin typeface="Arial"/>
                <a:cs typeface="Arial"/>
              </a:rPr>
              <a:t> </a:t>
            </a:r>
            <a:r>
              <a:rPr lang="en-US" b="1" spc="-5" dirty="0" err="1">
                <a:latin typeface="Arial"/>
                <a:cs typeface="Arial"/>
              </a:rPr>
              <a:t>sv</a:t>
            </a:r>
            <a:r>
              <a:rPr lang="en-US" b="1" spc="-5" dirty="0">
                <a:latin typeface="Arial"/>
                <a:cs typeface="Arial"/>
              </a:rPr>
              <a:t>. </a:t>
            </a:r>
            <a:r>
              <a:rPr lang="en-US" b="1" spc="-10" dirty="0" err="1">
                <a:latin typeface="Arial"/>
                <a:cs typeface="Arial"/>
              </a:rPr>
              <a:t>Kateřiny</a:t>
            </a:r>
            <a:r>
              <a:rPr lang="en-US" b="1" spc="-10" dirty="0">
                <a:latin typeface="Arial"/>
                <a:cs typeface="Arial"/>
              </a:rPr>
              <a:t>, </a:t>
            </a:r>
            <a:r>
              <a:rPr lang="en-US" b="1" spc="-10" dirty="0" err="1">
                <a:latin typeface="Arial"/>
                <a:cs typeface="Arial"/>
              </a:rPr>
              <a:t>tvář</a:t>
            </a:r>
            <a:r>
              <a:rPr lang="en-US" b="1" spc="-10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Jana </a:t>
            </a:r>
            <a:r>
              <a:rPr lang="en-US" b="1" spc="-5" dirty="0" err="1">
                <a:latin typeface="Arial"/>
                <a:cs typeface="Arial"/>
              </a:rPr>
              <a:t>Křtitele</a:t>
            </a:r>
            <a:r>
              <a:rPr lang="en-US" b="1" spc="-5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a </a:t>
            </a:r>
            <a:r>
              <a:rPr lang="en-US" b="1" spc="-5" dirty="0" err="1">
                <a:latin typeface="Arial"/>
                <a:cs typeface="Arial"/>
              </a:rPr>
              <a:t>architektura</a:t>
            </a:r>
            <a:r>
              <a:rPr lang="en-US" b="1" spc="-5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a </a:t>
            </a:r>
            <a:r>
              <a:rPr lang="en-US" b="1" spc="-5" dirty="0" err="1">
                <a:latin typeface="Arial"/>
                <a:cs typeface="Arial"/>
              </a:rPr>
              <a:t>krajina</a:t>
            </a:r>
            <a:r>
              <a:rPr lang="en-US" b="1" spc="55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v</a:t>
            </a:r>
            <a:endParaRPr lang="en-US" dirty="0">
              <a:latin typeface="Arial"/>
              <a:cs typeface="Arial"/>
            </a:endParaRPr>
          </a:p>
          <a:p>
            <a:pPr marL="12700"/>
            <a:r>
              <a:rPr lang="en-US" b="1" dirty="0" err="1">
                <a:latin typeface="Arial"/>
                <a:cs typeface="Arial"/>
              </a:rPr>
              <a:t>pozadí</a:t>
            </a:r>
            <a:r>
              <a:rPr lang="en-US" b="1" dirty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2220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8966" y="1009291"/>
            <a:ext cx="8589034" cy="5515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646981" y="310551"/>
            <a:ext cx="8497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/>
            <a:r>
              <a:rPr lang="en-US" b="1" spc="-5" dirty="0">
                <a:latin typeface="Arial"/>
                <a:cs typeface="Arial"/>
              </a:rPr>
              <a:t>Palma </a:t>
            </a:r>
            <a:r>
              <a:rPr lang="en-US" b="1" dirty="0" err="1">
                <a:latin typeface="Arial"/>
                <a:cs typeface="Arial"/>
              </a:rPr>
              <a:t>il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spc="-5" dirty="0" err="1">
                <a:latin typeface="Arial"/>
                <a:cs typeface="Arial"/>
              </a:rPr>
              <a:t>Vecchio</a:t>
            </a:r>
            <a:r>
              <a:rPr lang="en-US" b="1" spc="-5" dirty="0">
                <a:latin typeface="Arial"/>
                <a:cs typeface="Arial"/>
              </a:rPr>
              <a:t>, </a:t>
            </a:r>
            <a:r>
              <a:rPr lang="en-US" b="1" i="1" spc="-5" dirty="0">
                <a:latin typeface="Arial"/>
                <a:cs typeface="Arial"/>
              </a:rPr>
              <a:t>Sacra Conversazione </a:t>
            </a:r>
            <a:r>
              <a:rPr lang="en-US" b="1" i="1" dirty="0">
                <a:latin typeface="Arial"/>
                <a:cs typeface="Arial"/>
              </a:rPr>
              <a:t>se </a:t>
            </a:r>
            <a:r>
              <a:rPr lang="en-US" b="1" i="1" dirty="0" err="1">
                <a:latin typeface="Arial"/>
                <a:cs typeface="Arial"/>
              </a:rPr>
              <a:t>svatými</a:t>
            </a:r>
            <a:r>
              <a:rPr lang="en-US" b="1" i="1" dirty="0">
                <a:latin typeface="Arial"/>
                <a:cs typeface="Arial"/>
              </a:rPr>
              <a:t> a </a:t>
            </a:r>
            <a:r>
              <a:rPr lang="en-US" b="1" i="1" dirty="0" err="1">
                <a:latin typeface="Arial"/>
                <a:cs typeface="Arial"/>
              </a:rPr>
              <a:t>donátorem</a:t>
            </a:r>
            <a:r>
              <a:rPr lang="en-US" b="1" dirty="0">
                <a:latin typeface="Arial"/>
                <a:cs typeface="Arial"/>
              </a:rPr>
              <a:t>, </a:t>
            </a:r>
            <a:r>
              <a:rPr lang="en-US" b="1" spc="-5" dirty="0">
                <a:latin typeface="Arial"/>
                <a:cs typeface="Arial"/>
              </a:rPr>
              <a:t>1520–1525, </a:t>
            </a:r>
            <a:r>
              <a:rPr lang="en-US" b="1" dirty="0" err="1">
                <a:latin typeface="Arial"/>
                <a:cs typeface="Arial"/>
              </a:rPr>
              <a:t>olej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na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spc="-5" dirty="0" err="1">
                <a:latin typeface="Arial"/>
                <a:cs typeface="Arial"/>
              </a:rPr>
              <a:t>dřevě</a:t>
            </a:r>
            <a:r>
              <a:rPr lang="en-US" b="1" spc="-5" dirty="0">
                <a:latin typeface="Arial"/>
                <a:cs typeface="Arial"/>
              </a:rPr>
              <a:t>, </a:t>
            </a:r>
            <a:r>
              <a:rPr lang="en-US" b="1" dirty="0">
                <a:latin typeface="Arial"/>
                <a:cs typeface="Arial"/>
              </a:rPr>
              <a:t>69 x 99 </a:t>
            </a:r>
            <a:r>
              <a:rPr lang="en-US" b="1" spc="-5" dirty="0">
                <a:latin typeface="Arial"/>
                <a:cs typeface="Arial"/>
              </a:rPr>
              <a:t>cm, </a:t>
            </a:r>
            <a:r>
              <a:rPr lang="en-US" b="1" dirty="0" err="1">
                <a:latin typeface="Arial"/>
                <a:cs typeface="Arial"/>
              </a:rPr>
              <a:t>soukromá</a:t>
            </a:r>
            <a:r>
              <a:rPr lang="en-US" b="1" dirty="0">
                <a:latin typeface="Arial"/>
                <a:cs typeface="Arial"/>
              </a:rPr>
              <a:t>  </a:t>
            </a:r>
            <a:r>
              <a:rPr lang="en-US" b="1" dirty="0" err="1">
                <a:latin typeface="Arial"/>
                <a:cs typeface="Arial"/>
              </a:rPr>
              <a:t>sbírka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058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32176" y="526210"/>
            <a:ext cx="5099349" cy="62159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82267" y="4963415"/>
            <a:ext cx="138684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8905"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Palma </a:t>
            </a:r>
            <a:r>
              <a:rPr sz="1200" b="1" dirty="0">
                <a:latin typeface="Arial"/>
                <a:cs typeface="Arial"/>
              </a:rPr>
              <a:t>il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Vecchio,  1524–25,</a:t>
            </a:r>
            <a:endParaRPr sz="1200">
              <a:latin typeface="Arial"/>
              <a:cs typeface="Arial"/>
            </a:endParaRPr>
          </a:p>
          <a:p>
            <a:pPr marL="12700" marR="309245"/>
            <a:r>
              <a:rPr sz="1200" b="1" i="1" spc="-25" dirty="0">
                <a:latin typeface="Arial"/>
                <a:cs typeface="Arial"/>
              </a:rPr>
              <a:t>Sv. </a:t>
            </a:r>
            <a:r>
              <a:rPr sz="1200" b="1" i="1" spc="-5" dirty="0">
                <a:latin typeface="Arial"/>
                <a:cs typeface="Arial"/>
              </a:rPr>
              <a:t>Barbora</a:t>
            </a:r>
            <a:r>
              <a:rPr sz="1200" b="1" i="1" spc="-5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se  </a:t>
            </a:r>
            <a:r>
              <a:rPr sz="1200" b="1" i="1" spc="-20" dirty="0">
                <a:latin typeface="Arial"/>
                <a:cs typeface="Arial"/>
              </a:rPr>
              <a:t>sv.</a:t>
            </a:r>
            <a:r>
              <a:rPr sz="1200" b="1" i="1" spc="-12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Antonínem</a:t>
            </a:r>
            <a:endParaRPr sz="1200">
              <a:latin typeface="Arial"/>
              <a:cs typeface="Arial"/>
            </a:endParaRPr>
          </a:p>
          <a:p>
            <a:pPr marL="12700" marR="5080"/>
            <a:r>
              <a:rPr sz="1200" b="1" i="1" dirty="0">
                <a:latin typeface="Arial"/>
                <a:cs typeface="Arial"/>
              </a:rPr>
              <a:t>poustevníkem a</a:t>
            </a:r>
            <a:r>
              <a:rPr sz="1200" b="1" i="1" spc="-13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se  </a:t>
            </a:r>
            <a:r>
              <a:rPr sz="1200" b="1" i="1" spc="-20" dirty="0">
                <a:latin typeface="Arial"/>
                <a:cs typeface="Arial"/>
              </a:rPr>
              <a:t>sv. </a:t>
            </a:r>
            <a:r>
              <a:rPr sz="1200" b="1" i="1" dirty="0">
                <a:latin typeface="Arial"/>
                <a:cs typeface="Arial"/>
              </a:rPr>
              <a:t>Šebestiánem</a:t>
            </a:r>
            <a:r>
              <a:rPr sz="1200" b="1" dirty="0">
                <a:latin typeface="Arial"/>
                <a:cs typeface="Arial"/>
              </a:rPr>
              <a:t>,  olej na </a:t>
            </a:r>
            <a:r>
              <a:rPr sz="1200" b="1" spc="-5" dirty="0">
                <a:latin typeface="Arial"/>
                <a:cs typeface="Arial"/>
              </a:rPr>
              <a:t>dřevě,  Santa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Maria</a:t>
            </a:r>
            <a:endParaRPr sz="1200">
              <a:latin typeface="Arial"/>
              <a:cs typeface="Arial"/>
            </a:endParaRPr>
          </a:p>
          <a:p>
            <a:pPr marL="12700"/>
            <a:r>
              <a:rPr sz="1200" b="1" dirty="0">
                <a:latin typeface="Arial"/>
                <a:cs typeface="Arial"/>
              </a:rPr>
              <a:t>Formosa,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Benátky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893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0" y="437770"/>
            <a:ext cx="8031480" cy="6246967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5600" marR="5080" indent="-343535">
              <a:lnSpc>
                <a:spcPct val="80000"/>
              </a:lnSpc>
              <a:spcBef>
                <a:spcPts val="6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100" b="1" spc="-5" dirty="0">
                <a:latin typeface="Arial"/>
                <a:cs typeface="Arial"/>
              </a:rPr>
              <a:t>k významové tajemnosti Giorgionových </a:t>
            </a:r>
            <a:r>
              <a:rPr sz="2100" b="1" dirty="0">
                <a:latin typeface="Arial"/>
                <a:cs typeface="Arial"/>
              </a:rPr>
              <a:t>obrazů </a:t>
            </a:r>
            <a:r>
              <a:rPr sz="2100" dirty="0">
                <a:latin typeface="Arial"/>
                <a:cs typeface="Arial"/>
              </a:rPr>
              <a:t>– </a:t>
            </a:r>
            <a:r>
              <a:rPr sz="2100" spc="-5" dirty="0">
                <a:latin typeface="Arial"/>
                <a:cs typeface="Arial"/>
              </a:rPr>
              <a:t>srov.  </a:t>
            </a:r>
            <a:r>
              <a:rPr sz="2100" dirty="0">
                <a:latin typeface="Arial"/>
                <a:cs typeface="Arial"/>
              </a:rPr>
              <a:t>SETTIS, </a:t>
            </a:r>
            <a:r>
              <a:rPr sz="2100" spc="-5" dirty="0">
                <a:latin typeface="Arial"/>
                <a:cs typeface="Arial"/>
              </a:rPr>
              <a:t>Salvatore. </a:t>
            </a:r>
            <a:r>
              <a:rPr sz="2100" i="1" spc="-5" dirty="0">
                <a:latin typeface="Arial"/>
                <a:cs typeface="Arial"/>
              </a:rPr>
              <a:t>Giorgione's Tempest: Interpreting the Hidden  Subject. </a:t>
            </a:r>
            <a:r>
              <a:rPr sz="2100" dirty="0">
                <a:latin typeface="Arial"/>
                <a:cs typeface="Arial"/>
              </a:rPr>
              <a:t>1. </a:t>
            </a:r>
            <a:r>
              <a:rPr sz="2100" spc="-5" dirty="0">
                <a:latin typeface="Arial"/>
                <a:cs typeface="Arial"/>
              </a:rPr>
              <a:t>vyd. Chicago: University </a:t>
            </a:r>
            <a:r>
              <a:rPr sz="2100" dirty="0">
                <a:latin typeface="Arial"/>
                <a:cs typeface="Arial"/>
              </a:rPr>
              <a:t>of </a:t>
            </a:r>
            <a:r>
              <a:rPr sz="2100" spc="-5" dirty="0">
                <a:latin typeface="Arial"/>
                <a:cs typeface="Arial"/>
              </a:rPr>
              <a:t>Chicago  Press/Cambridge: </a:t>
            </a:r>
            <a:r>
              <a:rPr sz="2100" dirty="0">
                <a:latin typeface="Arial"/>
                <a:cs typeface="Arial"/>
              </a:rPr>
              <a:t>Polity Press, </a:t>
            </a:r>
            <a:r>
              <a:rPr sz="2100" spc="-5" dirty="0">
                <a:latin typeface="Arial"/>
                <a:cs typeface="Arial"/>
              </a:rPr>
              <a:t>1990. 189</a:t>
            </a:r>
            <a:r>
              <a:rPr sz="2100" spc="-5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s.</a:t>
            </a:r>
            <a:endParaRPr sz="2100">
              <a:latin typeface="Arial"/>
              <a:cs typeface="Arial"/>
            </a:endParaRPr>
          </a:p>
          <a:p>
            <a:pPr marL="355600">
              <a:lnSpc>
                <a:spcPts val="2014"/>
              </a:lnSpc>
            </a:pPr>
            <a:r>
              <a:rPr sz="2100" dirty="0">
                <a:latin typeface="Arial"/>
                <a:cs typeface="Arial"/>
              </a:rPr>
              <a:t>ISBN: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978-0226748948.</a:t>
            </a:r>
            <a:endParaRPr sz="210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600">
              <a:latin typeface="Times New Roman"/>
              <a:cs typeface="Times New Roman"/>
            </a:endParaRPr>
          </a:p>
          <a:p>
            <a:pPr marL="355600" marR="32385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100" spc="-5" dirty="0">
                <a:latin typeface="Arial"/>
                <a:cs typeface="Arial"/>
              </a:rPr>
              <a:t>obraz </a:t>
            </a:r>
            <a:r>
              <a:rPr sz="2100" b="1" i="1" dirty="0">
                <a:latin typeface="Arial"/>
                <a:cs typeface="Arial"/>
              </a:rPr>
              <a:t>Tři filozofové </a:t>
            </a:r>
            <a:r>
              <a:rPr sz="2100" spc="-10" dirty="0">
                <a:latin typeface="Arial"/>
                <a:cs typeface="Arial"/>
              </a:rPr>
              <a:t>(1503–1504), </a:t>
            </a:r>
            <a:r>
              <a:rPr sz="2100" dirty="0">
                <a:latin typeface="Arial"/>
                <a:cs typeface="Arial"/>
              </a:rPr>
              <a:t>tři </a:t>
            </a:r>
            <a:r>
              <a:rPr sz="2100" spc="-5" dirty="0">
                <a:latin typeface="Arial"/>
                <a:cs typeface="Arial"/>
              </a:rPr>
              <a:t>králové nebo mágové, </a:t>
            </a:r>
            <a:r>
              <a:rPr sz="2100" dirty="0">
                <a:latin typeface="Arial"/>
                <a:cs typeface="Arial"/>
              </a:rPr>
              <a:t>tři  </a:t>
            </a:r>
            <a:r>
              <a:rPr sz="2100" spc="-5" dirty="0">
                <a:latin typeface="Arial"/>
                <a:cs typeface="Arial"/>
              </a:rPr>
              <a:t>kontemplující astronomové nebo </a:t>
            </a:r>
            <a:r>
              <a:rPr sz="2100" dirty="0">
                <a:latin typeface="Arial"/>
                <a:cs typeface="Arial"/>
              </a:rPr>
              <a:t>tři </a:t>
            </a:r>
            <a:r>
              <a:rPr sz="2100" spc="-5" dirty="0">
                <a:latin typeface="Arial"/>
                <a:cs typeface="Arial"/>
              </a:rPr>
              <a:t>geometři, případně </a:t>
            </a:r>
            <a:r>
              <a:rPr sz="2100" dirty="0">
                <a:latin typeface="Arial"/>
                <a:cs typeface="Arial"/>
              </a:rPr>
              <a:t>tři  matematici v </a:t>
            </a:r>
            <a:r>
              <a:rPr sz="2100" spc="-5" dirty="0">
                <a:latin typeface="Arial"/>
                <a:cs typeface="Arial"/>
              </a:rPr>
              <a:t>přírodě, </a:t>
            </a:r>
            <a:r>
              <a:rPr sz="2100" dirty="0">
                <a:latin typeface="Arial"/>
                <a:cs typeface="Arial"/>
              </a:rPr>
              <a:t>kteří </a:t>
            </a:r>
            <a:r>
              <a:rPr sz="2100" spc="-5" dirty="0">
                <a:latin typeface="Arial"/>
                <a:cs typeface="Arial"/>
              </a:rPr>
              <a:t>měří </a:t>
            </a:r>
            <a:r>
              <a:rPr sz="2100" dirty="0">
                <a:latin typeface="Arial"/>
                <a:cs typeface="Arial"/>
              </a:rPr>
              <a:t>výšku </a:t>
            </a:r>
            <a:r>
              <a:rPr sz="2100" spc="-5" dirty="0">
                <a:latin typeface="Arial"/>
                <a:cs typeface="Arial"/>
              </a:rPr>
              <a:t>nebe nebo</a:t>
            </a:r>
            <a:r>
              <a:rPr sz="2100" spc="-8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polohu</a:t>
            </a:r>
            <a:endParaRPr sz="2100">
              <a:latin typeface="Arial"/>
              <a:cs typeface="Arial"/>
            </a:endParaRPr>
          </a:p>
          <a:p>
            <a:pPr marL="355600">
              <a:lnSpc>
                <a:spcPts val="2020"/>
              </a:lnSpc>
            </a:pPr>
            <a:r>
              <a:rPr sz="2100" spc="-5" dirty="0">
                <a:latin typeface="Arial"/>
                <a:cs typeface="Arial"/>
              </a:rPr>
              <a:t>betlémské</a:t>
            </a:r>
            <a:r>
              <a:rPr sz="2100" spc="-35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hvězdy?</a:t>
            </a:r>
            <a:endParaRPr sz="2100">
              <a:latin typeface="Arial"/>
              <a:cs typeface="Arial"/>
            </a:endParaRPr>
          </a:p>
          <a:p>
            <a:pPr>
              <a:spcBef>
                <a:spcPts val="50"/>
              </a:spcBef>
            </a:pPr>
            <a:endParaRPr sz="2150">
              <a:latin typeface="Times New Roman"/>
              <a:cs typeface="Times New Roman"/>
            </a:endParaRPr>
          </a:p>
          <a:p>
            <a:pPr marL="355600" indent="-343535">
              <a:lnSpc>
                <a:spcPts val="2270"/>
              </a:lnSpc>
              <a:buChar char="•"/>
              <a:tabLst>
                <a:tab pos="355600" algn="l"/>
                <a:tab pos="356235" algn="l"/>
              </a:tabLst>
            </a:pPr>
            <a:r>
              <a:rPr sz="2100" spc="-5" dirty="0">
                <a:latin typeface="Arial"/>
                <a:cs typeface="Arial"/>
              </a:rPr>
              <a:t>obraz </a:t>
            </a:r>
            <a:r>
              <a:rPr sz="2100" dirty="0">
                <a:latin typeface="Arial"/>
                <a:cs typeface="Arial"/>
              </a:rPr>
              <a:t>vznikl </a:t>
            </a:r>
            <a:r>
              <a:rPr sz="2100" spc="-5" dirty="0">
                <a:latin typeface="Arial"/>
                <a:cs typeface="Arial"/>
              </a:rPr>
              <a:t>na zakázku bohatého benátského</a:t>
            </a:r>
            <a:r>
              <a:rPr sz="2100" spc="-9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aristokrata</a:t>
            </a:r>
            <a:endParaRPr sz="2100">
              <a:latin typeface="Arial"/>
              <a:cs typeface="Arial"/>
            </a:endParaRPr>
          </a:p>
          <a:p>
            <a:pPr marL="355600" marR="34925">
              <a:lnSpc>
                <a:spcPct val="80000"/>
              </a:lnSpc>
              <a:spcBef>
                <a:spcPts val="250"/>
              </a:spcBef>
            </a:pPr>
            <a:r>
              <a:rPr sz="2100" spc="-5" dirty="0">
                <a:latin typeface="Arial"/>
                <a:cs typeface="Arial"/>
              </a:rPr>
              <a:t>Taddea </a:t>
            </a:r>
            <a:r>
              <a:rPr sz="2100" spc="-10" dirty="0">
                <a:latin typeface="Arial"/>
                <a:cs typeface="Arial"/>
              </a:rPr>
              <a:t>Contariniho, </a:t>
            </a:r>
            <a:r>
              <a:rPr sz="2100" spc="-5" dirty="0">
                <a:latin typeface="Arial"/>
                <a:cs typeface="Arial"/>
              </a:rPr>
              <a:t>obchodníka </a:t>
            </a:r>
            <a:r>
              <a:rPr sz="2100" dirty="0">
                <a:latin typeface="Arial"/>
                <a:cs typeface="Arial"/>
              </a:rPr>
              <a:t>se zálibou v </a:t>
            </a:r>
            <a:r>
              <a:rPr sz="2100" spc="-5" dirty="0">
                <a:latin typeface="Arial"/>
                <a:cs typeface="Arial"/>
              </a:rPr>
              <a:t>okultních vědách </a:t>
            </a:r>
            <a:r>
              <a:rPr sz="2100" dirty="0">
                <a:latin typeface="Arial"/>
                <a:cs typeface="Arial"/>
              </a:rPr>
              <a:t>a  </a:t>
            </a:r>
            <a:r>
              <a:rPr sz="2100" spc="-5" dirty="0">
                <a:latin typeface="Arial"/>
                <a:cs typeface="Arial"/>
              </a:rPr>
              <a:t>alchymii</a:t>
            </a:r>
            <a:endParaRPr sz="2100">
              <a:latin typeface="Arial"/>
              <a:cs typeface="Arial"/>
            </a:endParaRPr>
          </a:p>
          <a:p>
            <a:pPr>
              <a:spcBef>
                <a:spcPts val="50"/>
              </a:spcBef>
            </a:pPr>
            <a:endParaRPr sz="2150">
              <a:latin typeface="Times New Roman"/>
              <a:cs typeface="Times New Roman"/>
            </a:endParaRPr>
          </a:p>
          <a:p>
            <a:pPr marL="355600" indent="-343535"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100" b="1" spc="-5" dirty="0">
                <a:latin typeface="Arial"/>
                <a:cs typeface="Arial"/>
              </a:rPr>
              <a:t>Marcantonio Michiel, </a:t>
            </a:r>
            <a:r>
              <a:rPr sz="2100" b="1" i="1" spc="-5" dirty="0">
                <a:latin typeface="Arial"/>
                <a:cs typeface="Arial"/>
              </a:rPr>
              <a:t>Notizie d'opere del </a:t>
            </a:r>
            <a:r>
              <a:rPr sz="2100" b="1" i="1" dirty="0">
                <a:latin typeface="Arial"/>
                <a:cs typeface="Arial"/>
              </a:rPr>
              <a:t>disegno</a:t>
            </a:r>
            <a:r>
              <a:rPr sz="2100" b="1" i="1" spc="150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(</a:t>
            </a:r>
            <a:r>
              <a:rPr spc="-10" dirty="0">
                <a:latin typeface="Arial"/>
                <a:cs typeface="Arial"/>
              </a:rPr>
              <a:t>1521–1543)</a:t>
            </a:r>
            <a:endParaRPr>
              <a:latin typeface="Arial"/>
              <a:cs typeface="Arial"/>
            </a:endParaRPr>
          </a:p>
          <a:p>
            <a:pPr>
              <a:spcBef>
                <a:spcPts val="15"/>
              </a:spcBef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355600" marR="541655" indent="-343535">
              <a:lnSpc>
                <a:spcPts val="2020"/>
              </a:lnSpc>
              <a:buChar char="•"/>
              <a:tabLst>
                <a:tab pos="355600" algn="l"/>
                <a:tab pos="356235" algn="l"/>
              </a:tabLst>
            </a:pPr>
            <a:r>
              <a:rPr sz="2100" spc="-5" dirty="0">
                <a:latin typeface="Arial"/>
                <a:cs typeface="Arial"/>
              </a:rPr>
              <a:t>dosud </a:t>
            </a:r>
            <a:r>
              <a:rPr sz="2100" spc="-10" dirty="0">
                <a:latin typeface="Arial"/>
                <a:cs typeface="Arial"/>
              </a:rPr>
              <a:t>nebyl </a:t>
            </a:r>
            <a:r>
              <a:rPr sz="2100" spc="-5" dirty="0">
                <a:latin typeface="Arial"/>
                <a:cs typeface="Arial"/>
              </a:rPr>
              <a:t>podán </a:t>
            </a:r>
            <a:r>
              <a:rPr sz="2100" spc="-10" dirty="0">
                <a:latin typeface="Arial"/>
                <a:cs typeface="Arial"/>
              </a:rPr>
              <a:t>uspokojivý </a:t>
            </a:r>
            <a:r>
              <a:rPr sz="2100" spc="-5" dirty="0">
                <a:latin typeface="Arial"/>
                <a:cs typeface="Arial"/>
              </a:rPr>
              <a:t>výklad; </a:t>
            </a:r>
            <a:r>
              <a:rPr sz="2100" spc="-10" dirty="0">
                <a:latin typeface="Arial"/>
                <a:cs typeface="Arial"/>
              </a:rPr>
              <a:t>obraz </a:t>
            </a:r>
            <a:r>
              <a:rPr sz="2100" spc="-5" dirty="0">
                <a:latin typeface="Arial"/>
                <a:cs typeface="Arial"/>
              </a:rPr>
              <a:t>dokončil </a:t>
            </a:r>
            <a:r>
              <a:rPr sz="2100" spc="-10" dirty="0">
                <a:latin typeface="Arial"/>
                <a:cs typeface="Arial"/>
              </a:rPr>
              <a:t>údajně  </a:t>
            </a:r>
            <a:r>
              <a:rPr sz="2100" dirty="0">
                <a:latin typeface="Arial"/>
                <a:cs typeface="Arial"/>
              </a:rPr>
              <a:t>mistrův žák </a:t>
            </a:r>
            <a:r>
              <a:rPr sz="2100" b="1" i="1" spc="-5" dirty="0">
                <a:latin typeface="Arial"/>
                <a:cs typeface="Arial"/>
              </a:rPr>
              <a:t>Sebastiano del</a:t>
            </a:r>
            <a:r>
              <a:rPr sz="2100" b="1" i="1" spc="-25" dirty="0">
                <a:latin typeface="Arial"/>
                <a:cs typeface="Arial"/>
              </a:rPr>
              <a:t> </a:t>
            </a:r>
            <a:r>
              <a:rPr sz="2100" b="1" i="1" dirty="0">
                <a:latin typeface="Arial"/>
                <a:cs typeface="Arial"/>
              </a:rPr>
              <a:t>Piombo</a:t>
            </a:r>
            <a:endParaRPr sz="2100">
              <a:latin typeface="Arial"/>
              <a:cs typeface="Arial"/>
            </a:endParaRPr>
          </a:p>
          <a:p>
            <a:pPr>
              <a:spcBef>
                <a:spcPts val="30"/>
              </a:spcBef>
              <a:buChar char="•"/>
            </a:pPr>
            <a:endParaRPr sz="2450">
              <a:latin typeface="Times New Roman"/>
              <a:cs typeface="Times New Roman"/>
            </a:endParaRPr>
          </a:p>
          <a:p>
            <a:pPr marL="355600" marR="83185" indent="-343535">
              <a:lnSpc>
                <a:spcPct val="80000"/>
              </a:lnSpc>
              <a:buClr>
                <a:srgbClr val="000000"/>
              </a:buClr>
              <a:buChar char="•"/>
              <a:tabLst>
                <a:tab pos="355600" algn="l"/>
                <a:tab pos="356235" algn="l"/>
              </a:tabLst>
            </a:pPr>
            <a:r>
              <a:rPr sz="1200" u="sng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2"/>
              </a:rPr>
              <a:t>http://www.googleartproject.com/collection/kunsthistorisches-museum-vienna-museum-of-fine-arts/artwork/three-  philosophers-giorgione/684879/details/1-audio/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072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700" y="249124"/>
            <a:ext cx="9102090" cy="5533566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5600" marR="11430" indent="-343535">
              <a:lnSpc>
                <a:spcPts val="2590"/>
              </a:lnSpc>
              <a:spcBef>
                <a:spcPts val="430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podobně těžko vysvětlitelný </a:t>
            </a:r>
            <a:r>
              <a:rPr sz="2400" dirty="0">
                <a:latin typeface="Arial"/>
                <a:cs typeface="Arial"/>
              </a:rPr>
              <a:t>je </a:t>
            </a:r>
            <a:r>
              <a:rPr sz="2400" spc="-5" dirty="0">
                <a:latin typeface="Arial"/>
                <a:cs typeface="Arial"/>
              </a:rPr>
              <a:t>také Giorgionův </a:t>
            </a:r>
            <a:r>
              <a:rPr sz="2400" b="1" i="1" spc="-5" dirty="0">
                <a:latin typeface="Arial"/>
                <a:cs typeface="Arial"/>
              </a:rPr>
              <a:t>Koncert  v </a:t>
            </a:r>
            <a:r>
              <a:rPr sz="2400" b="1" i="1" dirty="0">
                <a:latin typeface="Arial"/>
                <a:cs typeface="Arial"/>
              </a:rPr>
              <a:t>přírodě </a:t>
            </a:r>
            <a:r>
              <a:rPr sz="2400" spc="-5" dirty="0">
                <a:latin typeface="Arial"/>
                <a:cs typeface="Arial"/>
              </a:rPr>
              <a:t>(1508) </a:t>
            </a:r>
            <a:r>
              <a:rPr sz="2400" dirty="0">
                <a:latin typeface="Arial"/>
                <a:cs typeface="Arial"/>
              </a:rPr>
              <a:t>– snad </a:t>
            </a:r>
            <a:r>
              <a:rPr sz="2400" spc="-5" dirty="0">
                <a:latin typeface="Arial"/>
                <a:cs typeface="Arial"/>
              </a:rPr>
              <a:t>příklad jakési </a:t>
            </a:r>
            <a:r>
              <a:rPr sz="2400" dirty="0">
                <a:latin typeface="Arial"/>
                <a:cs typeface="Arial"/>
              </a:rPr>
              <a:t>„světské sacra  </a:t>
            </a:r>
            <a:r>
              <a:rPr sz="2400" spc="-5" dirty="0">
                <a:latin typeface="Arial"/>
                <a:cs typeface="Arial"/>
              </a:rPr>
              <a:t>conversazione“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hudebníci jako by nevnímali přítomnost  obou dívek, jejichž identita </a:t>
            </a:r>
            <a:r>
              <a:rPr sz="2400" dirty="0">
                <a:latin typeface="Arial"/>
                <a:cs typeface="Arial"/>
              </a:rPr>
              <a:t>je </a:t>
            </a:r>
            <a:r>
              <a:rPr sz="2400" spc="-5" dirty="0">
                <a:latin typeface="Arial"/>
                <a:cs typeface="Arial"/>
              </a:rPr>
              <a:t>nejasná </a:t>
            </a:r>
            <a:r>
              <a:rPr sz="2400" dirty="0">
                <a:latin typeface="Arial"/>
                <a:cs typeface="Arial"/>
              </a:rPr>
              <a:t>– v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dřívějších</a:t>
            </a:r>
            <a:endParaRPr sz="2400" dirty="0">
              <a:latin typeface="Arial"/>
              <a:cs typeface="Arial"/>
            </a:endParaRPr>
          </a:p>
          <a:p>
            <a:pPr marL="355600">
              <a:lnSpc>
                <a:spcPts val="2415"/>
              </a:lnSpc>
            </a:pPr>
            <a:r>
              <a:rPr sz="2400" spc="-5" dirty="0">
                <a:latin typeface="Arial"/>
                <a:cs typeface="Arial"/>
              </a:rPr>
              <a:t>interpretacích považovány </a:t>
            </a:r>
            <a:r>
              <a:rPr sz="2400" dirty="0">
                <a:latin typeface="Arial"/>
                <a:cs typeface="Arial"/>
              </a:rPr>
              <a:t>za </a:t>
            </a:r>
            <a:r>
              <a:rPr sz="2400" spc="-5" dirty="0">
                <a:latin typeface="Arial"/>
                <a:cs typeface="Arial"/>
              </a:rPr>
              <a:t>kurtizány, ale jde </a:t>
            </a:r>
            <a:r>
              <a:rPr sz="2400" dirty="0">
                <a:latin typeface="Arial"/>
                <a:cs typeface="Arial"/>
              </a:rPr>
              <a:t>spíše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</a:t>
            </a:r>
          </a:p>
          <a:p>
            <a:pPr marL="355600" marR="300990">
              <a:lnSpc>
                <a:spcPct val="90000"/>
              </a:lnSpc>
              <a:spcBef>
                <a:spcPts val="145"/>
              </a:spcBef>
            </a:pPr>
            <a:r>
              <a:rPr sz="2400" spc="-5" dirty="0">
                <a:latin typeface="Arial"/>
                <a:cs typeface="Arial"/>
              </a:rPr>
              <a:t>neskutečné postavy ztělesňující </a:t>
            </a:r>
            <a:r>
              <a:rPr sz="2400" i="1" spc="-5" dirty="0">
                <a:latin typeface="Arial"/>
                <a:cs typeface="Arial"/>
              </a:rPr>
              <a:t>jinou realitu</a:t>
            </a:r>
            <a:r>
              <a:rPr sz="2400" spc="-5" dirty="0">
                <a:latin typeface="Arial"/>
                <a:cs typeface="Arial"/>
              </a:rPr>
              <a:t>, </a:t>
            </a:r>
            <a:r>
              <a:rPr sz="2400" dirty="0">
                <a:latin typeface="Arial"/>
                <a:cs typeface="Arial"/>
              </a:rPr>
              <a:t>možná  </a:t>
            </a:r>
            <a:r>
              <a:rPr sz="2400" spc="-5" dirty="0">
                <a:latin typeface="Arial"/>
                <a:cs typeface="Arial"/>
              </a:rPr>
              <a:t>vyjadřují </a:t>
            </a:r>
            <a:r>
              <a:rPr sz="2400" i="1" spc="-5" dirty="0">
                <a:latin typeface="Arial"/>
                <a:cs typeface="Arial"/>
              </a:rPr>
              <a:t>téma </a:t>
            </a:r>
            <a:r>
              <a:rPr sz="2400" spc="-5" dirty="0">
                <a:latin typeface="Arial"/>
                <a:cs typeface="Arial"/>
              </a:rPr>
              <a:t>rozmluvy obou hudebníků; </a:t>
            </a:r>
            <a:r>
              <a:rPr sz="2400" dirty="0">
                <a:latin typeface="Arial"/>
                <a:cs typeface="Arial"/>
              </a:rPr>
              <a:t>mohou to </a:t>
            </a:r>
            <a:r>
              <a:rPr sz="2400" spc="-5" dirty="0">
                <a:latin typeface="Arial"/>
                <a:cs typeface="Arial"/>
              </a:rPr>
              <a:t>být  </a:t>
            </a:r>
            <a:r>
              <a:rPr sz="2400" dirty="0">
                <a:latin typeface="Arial"/>
                <a:cs typeface="Arial"/>
              </a:rPr>
              <a:t>také </a:t>
            </a:r>
            <a:r>
              <a:rPr sz="2400" spc="-5" dirty="0">
                <a:latin typeface="Arial"/>
                <a:cs typeface="Arial"/>
              </a:rPr>
              <a:t>nymfy, </a:t>
            </a:r>
            <a:r>
              <a:rPr sz="2400" dirty="0">
                <a:latin typeface="Arial"/>
                <a:cs typeface="Arial"/>
              </a:rPr>
              <a:t>které může vnímat </a:t>
            </a:r>
            <a:r>
              <a:rPr sz="2400" spc="-5" dirty="0">
                <a:latin typeface="Arial"/>
                <a:cs typeface="Arial"/>
              </a:rPr>
              <a:t>pouze divák </a:t>
            </a:r>
            <a:r>
              <a:rPr sz="2400" spc="-10" dirty="0">
                <a:latin typeface="Arial"/>
                <a:cs typeface="Arial"/>
              </a:rPr>
              <a:t>anebo  </a:t>
            </a:r>
            <a:r>
              <a:rPr sz="2400" spc="-5" dirty="0">
                <a:latin typeface="Arial"/>
                <a:cs typeface="Arial"/>
              </a:rPr>
              <a:t>alegorie </a:t>
            </a:r>
            <a:r>
              <a:rPr sz="2400" dirty="0">
                <a:latin typeface="Arial"/>
                <a:cs typeface="Arial"/>
              </a:rPr>
              <a:t>vody a vzduchu </a:t>
            </a:r>
            <a:r>
              <a:rPr sz="2400" spc="-5" dirty="0">
                <a:latin typeface="Arial"/>
                <a:cs typeface="Arial"/>
              </a:rPr>
              <a:t>(jedna dívka přelévá </a:t>
            </a:r>
            <a:r>
              <a:rPr sz="2400" dirty="0">
                <a:latin typeface="Arial"/>
                <a:cs typeface="Arial"/>
              </a:rPr>
              <a:t>vodu </a:t>
            </a:r>
            <a:r>
              <a:rPr sz="2400" spc="-5" dirty="0">
                <a:latin typeface="Arial"/>
                <a:cs typeface="Arial"/>
              </a:rPr>
              <a:t>do  kašny, druhá </a:t>
            </a:r>
            <a:r>
              <a:rPr sz="2400" dirty="0">
                <a:latin typeface="Arial"/>
                <a:cs typeface="Arial"/>
              </a:rPr>
              <a:t>má u </a:t>
            </a:r>
            <a:r>
              <a:rPr sz="2400" spc="-5" dirty="0">
                <a:latin typeface="Arial"/>
                <a:cs typeface="Arial"/>
              </a:rPr>
              <a:t>úst </a:t>
            </a:r>
            <a:r>
              <a:rPr sz="2400" dirty="0">
                <a:latin typeface="Arial"/>
                <a:cs typeface="Arial"/>
              </a:rPr>
              <a:t>flétnu – </a:t>
            </a:r>
            <a:r>
              <a:rPr sz="2400" spc="-5" dirty="0">
                <a:latin typeface="Arial"/>
                <a:cs typeface="Arial"/>
              </a:rPr>
              <a:t>jejich činnost evokuje  šplouchání </a:t>
            </a:r>
            <a:r>
              <a:rPr sz="2400" dirty="0">
                <a:latin typeface="Arial"/>
                <a:cs typeface="Arial"/>
              </a:rPr>
              <a:t>vody a zvuk </a:t>
            </a:r>
            <a:r>
              <a:rPr sz="2400" spc="-5" dirty="0">
                <a:latin typeface="Arial"/>
                <a:cs typeface="Arial"/>
              </a:rPr>
              <a:t>flétny)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3250" dirty="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9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latin typeface="Arial"/>
                <a:cs typeface="Arial"/>
              </a:rPr>
              <a:t>v </a:t>
            </a:r>
            <a:r>
              <a:rPr sz="2400" spc="-5" dirty="0">
                <a:latin typeface="Arial"/>
                <a:cs typeface="Arial"/>
              </a:rPr>
              <a:t>obrazech </a:t>
            </a:r>
            <a:r>
              <a:rPr sz="2400" dirty="0">
                <a:latin typeface="Arial"/>
                <a:cs typeface="Arial"/>
              </a:rPr>
              <a:t>typu </a:t>
            </a:r>
            <a:r>
              <a:rPr sz="2400" i="1" spc="-5" dirty="0">
                <a:latin typeface="Arial"/>
                <a:cs typeface="Arial"/>
              </a:rPr>
              <a:t>sacra conversazione </a:t>
            </a:r>
            <a:r>
              <a:rPr sz="2400" spc="-5" dirty="0">
                <a:latin typeface="Arial"/>
                <a:cs typeface="Arial"/>
              </a:rPr>
              <a:t>bývá ovšem  obvyklé, </a:t>
            </a:r>
            <a:r>
              <a:rPr sz="2400" dirty="0">
                <a:latin typeface="Arial"/>
                <a:cs typeface="Arial"/>
              </a:rPr>
              <a:t>že tu </a:t>
            </a:r>
            <a:r>
              <a:rPr sz="2400" spc="-5" dirty="0">
                <a:latin typeface="Arial"/>
                <a:cs typeface="Arial"/>
              </a:rPr>
              <a:t>dochází </a:t>
            </a:r>
            <a:r>
              <a:rPr sz="2400" b="1" dirty="0">
                <a:latin typeface="Arial"/>
                <a:cs typeface="Arial"/>
              </a:rPr>
              <a:t>ke </a:t>
            </a:r>
            <a:r>
              <a:rPr sz="2400" b="1" spc="-5" dirty="0">
                <a:latin typeface="Arial"/>
                <a:cs typeface="Arial"/>
              </a:rPr>
              <a:t>konfrontaci dvou  skutečnostních rovin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např. </a:t>
            </a:r>
            <a:r>
              <a:rPr sz="2400" dirty="0">
                <a:latin typeface="Arial"/>
                <a:cs typeface="Arial"/>
              </a:rPr>
              <a:t>v tom, že se tu </a:t>
            </a:r>
            <a:r>
              <a:rPr sz="2400" spc="-5" dirty="0">
                <a:latin typeface="Arial"/>
                <a:cs typeface="Arial"/>
              </a:rPr>
              <a:t>objevují  </a:t>
            </a:r>
            <a:r>
              <a:rPr sz="2400" b="1" spc="-5" dirty="0">
                <a:latin typeface="Arial"/>
                <a:cs typeface="Arial"/>
              </a:rPr>
              <a:t>světci </a:t>
            </a:r>
            <a:r>
              <a:rPr sz="2400" b="1" dirty="0">
                <a:latin typeface="Arial"/>
                <a:cs typeface="Arial"/>
              </a:rPr>
              <a:t>z </a:t>
            </a:r>
            <a:r>
              <a:rPr sz="2400" b="1" spc="-5" dirty="0">
                <a:latin typeface="Arial"/>
                <a:cs typeface="Arial"/>
              </a:rPr>
              <a:t>různých časových období </a:t>
            </a:r>
            <a:r>
              <a:rPr sz="2400" dirty="0">
                <a:latin typeface="Arial"/>
                <a:cs typeface="Arial"/>
              </a:rPr>
              <a:t>– v tomto </a:t>
            </a:r>
            <a:r>
              <a:rPr sz="2400" spc="-5" dirty="0">
                <a:latin typeface="Arial"/>
                <a:cs typeface="Arial"/>
              </a:rPr>
              <a:t>smyslu by  </a:t>
            </a:r>
            <a:r>
              <a:rPr sz="2400" dirty="0">
                <a:latin typeface="Arial"/>
                <a:cs typeface="Arial"/>
              </a:rPr>
              <a:t>tedy snad mohlo jít o </a:t>
            </a:r>
            <a:r>
              <a:rPr sz="2400" spc="-5" dirty="0">
                <a:latin typeface="Arial"/>
                <a:cs typeface="Arial"/>
              </a:rPr>
              <a:t>jakousi </a:t>
            </a:r>
            <a:r>
              <a:rPr sz="2400" i="1" spc="-5" dirty="0">
                <a:latin typeface="Arial"/>
                <a:cs typeface="Arial"/>
              </a:rPr>
              <a:t>„světskou </a:t>
            </a:r>
            <a:r>
              <a:rPr sz="2400" i="1" dirty="0">
                <a:latin typeface="Arial"/>
                <a:cs typeface="Arial"/>
              </a:rPr>
              <a:t>sacra  </a:t>
            </a:r>
            <a:r>
              <a:rPr sz="2400" i="1" spc="-5" dirty="0">
                <a:latin typeface="Arial"/>
                <a:cs typeface="Arial"/>
              </a:rPr>
              <a:t>conversazione“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5190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47366" y="2018818"/>
            <a:ext cx="7110730" cy="30167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0825">
              <a:lnSpc>
                <a:spcPct val="110000"/>
              </a:lnSpc>
              <a:spcBef>
                <a:spcPts val="100"/>
              </a:spcBef>
            </a:pPr>
            <a:r>
              <a:rPr sz="2200" spc="-5" dirty="0">
                <a:latin typeface="Arial"/>
                <a:cs typeface="Arial"/>
              </a:rPr>
              <a:t>Giorgione, </a:t>
            </a:r>
            <a:r>
              <a:rPr sz="2200" i="1" spc="-5" dirty="0">
                <a:latin typeface="Arial"/>
                <a:cs typeface="Arial"/>
              </a:rPr>
              <a:t>Tři filozofové</a:t>
            </a:r>
            <a:r>
              <a:rPr sz="2200" spc="-5" dirty="0">
                <a:latin typeface="Arial"/>
                <a:cs typeface="Arial"/>
              </a:rPr>
              <a:t>, asi 1505–1509, olej na </a:t>
            </a:r>
            <a:r>
              <a:rPr sz="2200" spc="-10" dirty="0">
                <a:latin typeface="Arial"/>
                <a:cs typeface="Arial"/>
              </a:rPr>
              <a:t>plátně,  </a:t>
            </a:r>
            <a:r>
              <a:rPr sz="2200" spc="-5" dirty="0">
                <a:latin typeface="Arial"/>
                <a:cs typeface="Arial"/>
              </a:rPr>
              <a:t>123 cm × </a:t>
            </a:r>
            <a:r>
              <a:rPr sz="2200" spc="-10" dirty="0">
                <a:latin typeface="Arial"/>
                <a:cs typeface="Arial"/>
              </a:rPr>
              <a:t>144 </a:t>
            </a:r>
            <a:r>
              <a:rPr sz="2200" spc="-5" dirty="0">
                <a:latin typeface="Arial"/>
                <a:cs typeface="Arial"/>
              </a:rPr>
              <a:t>cm, Kunsthistorisches Museum,</a:t>
            </a:r>
            <a:r>
              <a:rPr sz="2200" spc="7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Vídeň</a:t>
            </a:r>
            <a:endParaRPr sz="220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10000"/>
              </a:lnSpc>
            </a:pPr>
            <a:r>
              <a:rPr sz="2200" spc="-5" dirty="0">
                <a:latin typeface="Arial"/>
                <a:cs typeface="Arial"/>
              </a:rPr>
              <a:t>Giorgione, </a:t>
            </a:r>
            <a:r>
              <a:rPr sz="2200" i="1" spc="-5" dirty="0">
                <a:latin typeface="Arial"/>
                <a:cs typeface="Arial"/>
              </a:rPr>
              <a:t>Bouře</a:t>
            </a:r>
            <a:r>
              <a:rPr sz="2200" spc="-5" dirty="0">
                <a:latin typeface="Arial"/>
                <a:cs typeface="Arial"/>
              </a:rPr>
              <a:t>, 1505–1508, olej </a:t>
            </a:r>
            <a:r>
              <a:rPr sz="2200" dirty="0">
                <a:latin typeface="Arial"/>
                <a:cs typeface="Arial"/>
              </a:rPr>
              <a:t>na </a:t>
            </a:r>
            <a:r>
              <a:rPr sz="2200" spc="-5" dirty="0">
                <a:latin typeface="Arial"/>
                <a:cs typeface="Arial"/>
              </a:rPr>
              <a:t>plátně, 82 x 73 cm,  Gallerie dell'Accademia,</a:t>
            </a:r>
            <a:r>
              <a:rPr sz="220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Benátky</a:t>
            </a:r>
            <a:endParaRPr sz="2200">
              <a:latin typeface="Arial"/>
              <a:cs typeface="Arial"/>
            </a:endParaRPr>
          </a:p>
          <a:p>
            <a:pPr>
              <a:spcBef>
                <a:spcPts val="2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469265">
              <a:lnSpc>
                <a:spcPct val="110100"/>
              </a:lnSpc>
            </a:pPr>
            <a:r>
              <a:rPr sz="2200" spc="-5" dirty="0">
                <a:latin typeface="Arial"/>
                <a:cs typeface="Arial"/>
              </a:rPr>
              <a:t>Giorgione, </a:t>
            </a:r>
            <a:r>
              <a:rPr sz="2200" i="1" spc="-5" dirty="0">
                <a:latin typeface="Arial"/>
                <a:cs typeface="Arial"/>
              </a:rPr>
              <a:t>Koncert v přírodě</a:t>
            </a:r>
            <a:r>
              <a:rPr sz="2200" spc="-5" dirty="0">
                <a:latin typeface="Arial"/>
                <a:cs typeface="Arial"/>
              </a:rPr>
              <a:t>, asi 1510, olej na plátně,  110 × </a:t>
            </a:r>
            <a:r>
              <a:rPr sz="2200" spc="-10" dirty="0">
                <a:latin typeface="Arial"/>
                <a:cs typeface="Arial"/>
              </a:rPr>
              <a:t>138 </a:t>
            </a:r>
            <a:r>
              <a:rPr sz="2200" spc="-5" dirty="0">
                <a:latin typeface="Arial"/>
                <a:cs typeface="Arial"/>
              </a:rPr>
              <a:t>cm, Louvre,</a:t>
            </a:r>
            <a:r>
              <a:rPr sz="2200" spc="4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Paříž</a:t>
            </a:r>
            <a:endParaRPr sz="2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818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851" y="0"/>
            <a:ext cx="84247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4359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90901" y="0"/>
            <a:ext cx="56053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6780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7777" y="1"/>
            <a:ext cx="561174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1075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Schodiště Nová radnice, Biskupský dvůr (Pietro a Antonio </a:t>
            </a:r>
            <a:r>
              <a:rPr lang="cs-CZ" dirty="0" err="1" smtClean="0"/>
              <a:t>Gabri</a:t>
            </a:r>
            <a:r>
              <a:rPr lang="cs-CZ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839" y="3317787"/>
            <a:ext cx="4009845" cy="2679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460" y="2142484"/>
            <a:ext cx="5507966" cy="376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27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5150" y="1"/>
            <a:ext cx="6110224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0202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7776" y="0"/>
            <a:ext cx="56324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260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590550"/>
            <a:ext cx="9144000" cy="579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75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7776" y="0"/>
            <a:ext cx="570382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5753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851" y="62"/>
            <a:ext cx="8532749" cy="6857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879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9051" y="0"/>
            <a:ext cx="586257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577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7777" y="0"/>
            <a:ext cx="56371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631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64"/>
            <a:ext cx="9144000" cy="6481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294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chelangelo's Tomb of Giuliano de' Medi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19" y="928232"/>
            <a:ext cx="38100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uliano, Detail of Michelangelo's Tomb of Giuliano de' Medi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382" y="751340"/>
            <a:ext cx="3810000" cy="526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18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508000"/>
            <a:ext cx="9144000" cy="5873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6796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Dům pánů z Kunštátu (</a:t>
            </a:r>
            <a:r>
              <a:rPr lang="cs-CZ" dirty="0" err="1" smtClean="0"/>
              <a:t>tržnice,místní</a:t>
            </a:r>
            <a:r>
              <a:rPr lang="cs-CZ" dirty="0" smtClean="0"/>
              <a:t> umělci)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808" y="2033662"/>
            <a:ext cx="3468897" cy="2601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423" y="1778569"/>
            <a:ext cx="54387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69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renzo Detail from Michelangelo's Tomb of Lorenzo de' Medi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547" y="590777"/>
            <a:ext cx="381000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chelangelo's Tomb of Lorenzo de' Medi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89" y="962932"/>
            <a:ext cx="38100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9264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57161"/>
            <a:ext cx="9144000" cy="6584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950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773237"/>
            <a:ext cx="9144000" cy="412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9534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0675" y="561975"/>
            <a:ext cx="9010650" cy="5734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961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49" y="1825625"/>
            <a:ext cx="699010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289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88" y="2449993"/>
            <a:ext cx="3275239" cy="24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49" y="2300288"/>
            <a:ext cx="2966357" cy="248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1800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Schéma stropu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44" y="1825625"/>
            <a:ext cx="809551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1713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19576" y="1"/>
            <a:ext cx="51054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1059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6276" y="1"/>
            <a:ext cx="5706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30972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0" y="366218"/>
            <a:ext cx="8058150" cy="582005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600" marR="641985" indent="-343535">
              <a:lnSpc>
                <a:spcPct val="80200"/>
              </a:lnSpc>
              <a:spcBef>
                <a:spcPts val="600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spc="-5" dirty="0">
                <a:latin typeface="Arial"/>
                <a:cs typeface="Arial"/>
              </a:rPr>
              <a:t>Michelangelovi </a:t>
            </a:r>
            <a:r>
              <a:rPr sz="2100" dirty="0">
                <a:latin typeface="Arial"/>
                <a:cs typeface="Arial"/>
              </a:rPr>
              <a:t>žáci </a:t>
            </a:r>
            <a:r>
              <a:rPr sz="2100" spc="-5" dirty="0">
                <a:latin typeface="Arial"/>
                <a:cs typeface="Arial"/>
              </a:rPr>
              <a:t>vycházeli </a:t>
            </a:r>
            <a:r>
              <a:rPr sz="2100" dirty="0">
                <a:latin typeface="Arial"/>
                <a:cs typeface="Arial"/>
              </a:rPr>
              <a:t>z </a:t>
            </a:r>
            <a:r>
              <a:rPr sz="2100" spc="-5" dirty="0">
                <a:latin typeface="Arial"/>
                <a:cs typeface="Arial"/>
              </a:rPr>
              <a:t>toho, </a:t>
            </a:r>
            <a:r>
              <a:rPr sz="2100" dirty="0">
                <a:latin typeface="Arial"/>
                <a:cs typeface="Arial"/>
              </a:rPr>
              <a:t>že </a:t>
            </a:r>
            <a:r>
              <a:rPr sz="2100" spc="-10" dirty="0">
                <a:latin typeface="Arial"/>
                <a:cs typeface="Arial"/>
              </a:rPr>
              <a:t>je </a:t>
            </a:r>
            <a:r>
              <a:rPr sz="2100" spc="-5" dirty="0">
                <a:latin typeface="Arial"/>
                <a:cs typeface="Arial"/>
              </a:rPr>
              <a:t>zbytečné  napodobovat dokonalé, protože to </a:t>
            </a:r>
            <a:r>
              <a:rPr sz="2100" dirty="0">
                <a:latin typeface="Arial"/>
                <a:cs typeface="Arial"/>
              </a:rPr>
              <a:t>se </a:t>
            </a:r>
            <a:r>
              <a:rPr sz="2100" spc="-5" dirty="0">
                <a:latin typeface="Arial"/>
                <a:cs typeface="Arial"/>
              </a:rPr>
              <a:t>nikdy nemůže podařit;  proto </a:t>
            </a:r>
            <a:r>
              <a:rPr sz="2100" spc="-10" dirty="0">
                <a:latin typeface="Arial"/>
                <a:cs typeface="Arial"/>
              </a:rPr>
              <a:t>je napadlo </a:t>
            </a:r>
            <a:r>
              <a:rPr sz="2100" spc="-5" dirty="0">
                <a:latin typeface="Arial"/>
                <a:cs typeface="Arial"/>
              </a:rPr>
              <a:t>určité věci </a:t>
            </a:r>
            <a:r>
              <a:rPr sz="2100" spc="-10" dirty="0">
                <a:latin typeface="Arial"/>
                <a:cs typeface="Arial"/>
              </a:rPr>
              <a:t>nadsazovat </a:t>
            </a:r>
            <a:r>
              <a:rPr sz="2100" spc="-5" dirty="0">
                <a:latin typeface="Arial"/>
                <a:cs typeface="Arial"/>
              </a:rPr>
              <a:t>(=</a:t>
            </a:r>
            <a:r>
              <a:rPr sz="2100" spc="-5" dirty="0">
                <a:latin typeface="Symbol"/>
                <a:cs typeface="Symbol"/>
              </a:rPr>
              <a:t></a:t>
            </a:r>
            <a:r>
              <a:rPr sz="2100" spc="7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Arial"/>
                <a:cs typeface="Arial"/>
              </a:rPr>
              <a:t>teatrálnost)</a:t>
            </a:r>
            <a:endParaRPr sz="2100">
              <a:latin typeface="Arial"/>
              <a:cs typeface="Arial"/>
            </a:endParaRPr>
          </a:p>
          <a:p>
            <a:pPr>
              <a:spcBef>
                <a:spcPts val="35"/>
              </a:spcBef>
              <a:buFont typeface="Arial"/>
              <a:buChar char="•"/>
            </a:pPr>
            <a:endParaRPr sz="2150">
              <a:latin typeface="Times New Roman"/>
              <a:cs typeface="Times New Roman"/>
            </a:endParaRPr>
          </a:p>
          <a:p>
            <a:pPr marL="355600" indent="-343535">
              <a:lnSpc>
                <a:spcPts val="2270"/>
              </a:lnSpc>
              <a:buChar char="•"/>
              <a:tabLst>
                <a:tab pos="355600" algn="l"/>
                <a:tab pos="356235" algn="l"/>
              </a:tabLst>
            </a:pPr>
            <a:r>
              <a:rPr sz="2100" dirty="0">
                <a:latin typeface="Arial"/>
                <a:cs typeface="Arial"/>
              </a:rPr>
              <a:t>V </a:t>
            </a:r>
            <a:r>
              <a:rPr sz="2100" b="1" i="1" spc="-5" dirty="0">
                <a:latin typeface="Arial"/>
                <a:cs typeface="Arial"/>
              </a:rPr>
              <a:t>manýrismu 16. st. </a:t>
            </a:r>
            <a:r>
              <a:rPr sz="2100" spc="-10" dirty="0">
                <a:latin typeface="Arial"/>
                <a:cs typeface="Arial"/>
              </a:rPr>
              <a:t>představují </a:t>
            </a:r>
            <a:r>
              <a:rPr sz="2100" b="1" i="1" dirty="0">
                <a:latin typeface="Arial"/>
                <a:cs typeface="Arial"/>
              </a:rPr>
              <a:t>první </a:t>
            </a:r>
            <a:r>
              <a:rPr sz="2100" b="1" i="1" spc="-5" dirty="0">
                <a:latin typeface="Arial"/>
                <a:cs typeface="Arial"/>
              </a:rPr>
              <a:t>generaci Rafaelovi</a:t>
            </a:r>
            <a:r>
              <a:rPr sz="2100" b="1" i="1" spc="15" dirty="0">
                <a:latin typeface="Arial"/>
                <a:cs typeface="Arial"/>
              </a:rPr>
              <a:t> </a:t>
            </a:r>
            <a:r>
              <a:rPr sz="2100" b="1" i="1" dirty="0">
                <a:latin typeface="Arial"/>
                <a:cs typeface="Arial"/>
              </a:rPr>
              <a:t>žáci</a:t>
            </a:r>
            <a:r>
              <a:rPr sz="2100" dirty="0">
                <a:latin typeface="Arial"/>
                <a:cs typeface="Arial"/>
              </a:rPr>
              <a:t>,</a:t>
            </a:r>
            <a:endParaRPr sz="2100">
              <a:latin typeface="Arial"/>
              <a:cs typeface="Arial"/>
            </a:endParaRPr>
          </a:p>
          <a:p>
            <a:pPr marL="355600">
              <a:lnSpc>
                <a:spcPts val="2014"/>
              </a:lnSpc>
            </a:pPr>
            <a:r>
              <a:rPr sz="2100" spc="-5" dirty="0">
                <a:latin typeface="Arial"/>
                <a:cs typeface="Arial"/>
              </a:rPr>
              <a:t>kteří </a:t>
            </a:r>
            <a:r>
              <a:rPr sz="2100" spc="-10" dirty="0">
                <a:latin typeface="Arial"/>
                <a:cs typeface="Arial"/>
              </a:rPr>
              <a:t>obdivovali </a:t>
            </a:r>
            <a:r>
              <a:rPr sz="2100" spc="-5" dirty="0">
                <a:latin typeface="Arial"/>
                <a:cs typeface="Arial"/>
              </a:rPr>
              <a:t>Michelangela </a:t>
            </a:r>
            <a:r>
              <a:rPr sz="2100" dirty="0">
                <a:latin typeface="Arial"/>
                <a:cs typeface="Arial"/>
              </a:rPr>
              <a:t>– </a:t>
            </a:r>
            <a:r>
              <a:rPr sz="2100" spc="-5" dirty="0">
                <a:latin typeface="Arial"/>
                <a:cs typeface="Arial"/>
              </a:rPr>
              <a:t>lze </a:t>
            </a:r>
            <a:r>
              <a:rPr sz="2100" dirty="0">
                <a:latin typeface="Arial"/>
                <a:cs typeface="Arial"/>
              </a:rPr>
              <a:t>říci, že </a:t>
            </a:r>
            <a:r>
              <a:rPr sz="2100" spc="-5" dirty="0">
                <a:latin typeface="Arial"/>
                <a:cs typeface="Arial"/>
              </a:rPr>
              <a:t>při svém</a:t>
            </a:r>
            <a:r>
              <a:rPr sz="2100" spc="-6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studiu</a:t>
            </a:r>
            <a:endParaRPr sz="2100">
              <a:latin typeface="Arial"/>
              <a:cs typeface="Arial"/>
            </a:endParaRPr>
          </a:p>
          <a:p>
            <a:pPr marL="355600" marR="132715">
              <a:lnSpc>
                <a:spcPct val="80000"/>
              </a:lnSpc>
              <a:spcBef>
                <a:spcPts val="254"/>
              </a:spcBef>
            </a:pPr>
            <a:r>
              <a:rPr sz="2100" spc="-5" dirty="0">
                <a:latin typeface="Arial"/>
                <a:cs typeface="Arial"/>
              </a:rPr>
              <a:t>„vytvořili </a:t>
            </a:r>
            <a:r>
              <a:rPr sz="2100" spc="-10" dirty="0">
                <a:latin typeface="Arial"/>
                <a:cs typeface="Arial"/>
              </a:rPr>
              <a:t>pojem </a:t>
            </a:r>
            <a:r>
              <a:rPr sz="2100" spc="-5" dirty="0">
                <a:latin typeface="Arial"/>
                <a:cs typeface="Arial"/>
              </a:rPr>
              <a:t>umění“ </a:t>
            </a:r>
            <a:r>
              <a:rPr sz="2100" dirty="0">
                <a:latin typeface="Arial"/>
                <a:cs typeface="Arial"/>
              </a:rPr>
              <a:t>– </a:t>
            </a:r>
            <a:r>
              <a:rPr sz="2100" spc="-5" dirty="0">
                <a:latin typeface="Arial"/>
                <a:cs typeface="Arial"/>
              </a:rPr>
              <a:t>charakterizovali </a:t>
            </a:r>
            <a:r>
              <a:rPr sz="2100" i="1" spc="-5" dirty="0">
                <a:latin typeface="Arial"/>
                <a:cs typeface="Arial"/>
              </a:rPr>
              <a:t>dokonalost </a:t>
            </a:r>
            <a:r>
              <a:rPr sz="2100" dirty="0">
                <a:latin typeface="Arial"/>
                <a:cs typeface="Arial"/>
              </a:rPr>
              <a:t>– z </a:t>
            </a:r>
            <a:r>
              <a:rPr sz="2100" spc="-5" dirty="0">
                <a:latin typeface="Arial"/>
                <a:cs typeface="Arial"/>
              </a:rPr>
              <a:t>toho se  vycházelo až do 19.</a:t>
            </a:r>
            <a:r>
              <a:rPr sz="2100" spc="-2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st.</a:t>
            </a:r>
            <a:endParaRPr sz="2100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2600">
              <a:latin typeface="Times New Roman"/>
              <a:cs typeface="Times New Roman"/>
            </a:endParaRPr>
          </a:p>
          <a:p>
            <a:pPr marL="355600" marR="470534" indent="-343535">
              <a:lnSpc>
                <a:spcPts val="202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100" i="1" spc="-5" dirty="0">
                <a:latin typeface="Arial"/>
                <a:cs typeface="Arial"/>
              </a:rPr>
              <a:t>první generace manýristů </a:t>
            </a:r>
            <a:r>
              <a:rPr sz="2100" dirty="0">
                <a:latin typeface="Arial"/>
                <a:cs typeface="Arial"/>
              </a:rPr>
              <a:t>se </a:t>
            </a:r>
            <a:r>
              <a:rPr sz="2100" spc="-10" dirty="0">
                <a:latin typeface="Arial"/>
                <a:cs typeface="Arial"/>
              </a:rPr>
              <a:t>narodila </a:t>
            </a:r>
            <a:r>
              <a:rPr sz="2100" spc="-5" dirty="0">
                <a:latin typeface="Arial"/>
                <a:cs typeface="Arial"/>
              </a:rPr>
              <a:t>většinou </a:t>
            </a:r>
            <a:r>
              <a:rPr sz="2100" b="1" i="1" spc="-5" dirty="0">
                <a:latin typeface="Arial"/>
                <a:cs typeface="Arial"/>
              </a:rPr>
              <a:t>ve Florencii </a:t>
            </a:r>
            <a:r>
              <a:rPr sz="2100" dirty="0">
                <a:latin typeface="Arial"/>
                <a:cs typeface="Arial"/>
              </a:rPr>
              <a:t>–  </a:t>
            </a:r>
            <a:r>
              <a:rPr sz="2100" spc="-5" dirty="0">
                <a:latin typeface="Arial"/>
                <a:cs typeface="Arial"/>
              </a:rPr>
              <a:t>nejvýraznějšími osobnostmi jsou </a:t>
            </a:r>
            <a:r>
              <a:rPr sz="2100" dirty="0">
                <a:latin typeface="Arial"/>
                <a:cs typeface="Arial"/>
              </a:rPr>
              <a:t>tu </a:t>
            </a:r>
            <a:r>
              <a:rPr sz="2100" b="1" i="1" spc="-5" dirty="0">
                <a:latin typeface="Arial"/>
                <a:cs typeface="Arial"/>
              </a:rPr>
              <a:t>Jacopo da Pontormo </a:t>
            </a:r>
            <a:r>
              <a:rPr sz="2100" spc="-5" dirty="0">
                <a:latin typeface="Arial"/>
                <a:cs typeface="Arial"/>
              </a:rPr>
              <a:t>a  </a:t>
            </a:r>
            <a:r>
              <a:rPr sz="2100" b="1" i="1" spc="-5" dirty="0">
                <a:latin typeface="Arial"/>
                <a:cs typeface="Arial"/>
              </a:rPr>
              <a:t>Rosso</a:t>
            </a:r>
            <a:r>
              <a:rPr sz="2100" b="1" i="1" spc="-20" dirty="0">
                <a:latin typeface="Arial"/>
                <a:cs typeface="Arial"/>
              </a:rPr>
              <a:t> </a:t>
            </a:r>
            <a:r>
              <a:rPr sz="2100" b="1" i="1" dirty="0">
                <a:latin typeface="Arial"/>
                <a:cs typeface="Arial"/>
              </a:rPr>
              <a:t>Fiorentino</a:t>
            </a:r>
            <a:endParaRPr sz="2100">
              <a:latin typeface="Arial"/>
              <a:cs typeface="Arial"/>
            </a:endParaRPr>
          </a:p>
          <a:p>
            <a:pPr>
              <a:spcBef>
                <a:spcPts val="25"/>
              </a:spcBef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355600" marR="127635" indent="-343535">
              <a:lnSpc>
                <a:spcPts val="202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100" i="1" spc="-10" dirty="0">
                <a:latin typeface="Arial"/>
                <a:cs typeface="Arial"/>
              </a:rPr>
              <a:t>druhá </a:t>
            </a:r>
            <a:r>
              <a:rPr sz="2100" i="1" spc="-5" dirty="0">
                <a:latin typeface="Arial"/>
                <a:cs typeface="Arial"/>
              </a:rPr>
              <a:t>generace manýristů </a:t>
            </a:r>
            <a:r>
              <a:rPr sz="2100" spc="-5" dirty="0">
                <a:latin typeface="Arial"/>
                <a:cs typeface="Arial"/>
              </a:rPr>
              <a:t>vytváří </a:t>
            </a:r>
            <a:r>
              <a:rPr sz="2100" dirty="0">
                <a:latin typeface="Arial"/>
                <a:cs typeface="Arial"/>
              </a:rPr>
              <a:t>typický </a:t>
            </a:r>
            <a:r>
              <a:rPr sz="2100" b="1" spc="-5" dirty="0">
                <a:latin typeface="Arial"/>
                <a:cs typeface="Arial"/>
              </a:rPr>
              <a:t>dvorský </a:t>
            </a:r>
            <a:r>
              <a:rPr sz="2100" b="1" spc="-15" dirty="0">
                <a:latin typeface="Arial"/>
                <a:cs typeface="Arial"/>
              </a:rPr>
              <a:t>styl </a:t>
            </a:r>
            <a:r>
              <a:rPr sz="2100" dirty="0">
                <a:latin typeface="Arial"/>
                <a:cs typeface="Arial"/>
              </a:rPr>
              <a:t>– krásné  </a:t>
            </a:r>
            <a:r>
              <a:rPr sz="2100" spc="-5" dirty="0">
                <a:latin typeface="Arial"/>
                <a:cs typeface="Arial"/>
              </a:rPr>
              <a:t>ladné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obrazy</a:t>
            </a:r>
            <a:endParaRPr sz="2100">
              <a:latin typeface="Arial"/>
              <a:cs typeface="Arial"/>
            </a:endParaRPr>
          </a:p>
          <a:p>
            <a:pPr>
              <a:spcBef>
                <a:spcPts val="50"/>
              </a:spcBef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355600" marR="791845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100" spc="-10" dirty="0">
                <a:latin typeface="Arial"/>
                <a:cs typeface="Arial"/>
              </a:rPr>
              <a:t>hlavní </a:t>
            </a:r>
            <a:r>
              <a:rPr sz="2100" spc="-5" dirty="0">
                <a:latin typeface="Arial"/>
                <a:cs typeface="Arial"/>
              </a:rPr>
              <a:t>představitelé: </a:t>
            </a:r>
            <a:r>
              <a:rPr sz="2100" b="1" i="1" dirty="0">
                <a:latin typeface="Arial"/>
                <a:cs typeface="Arial"/>
              </a:rPr>
              <a:t>Agnolo </a:t>
            </a:r>
            <a:r>
              <a:rPr sz="2100" b="1" i="1" spc="-5" dirty="0">
                <a:latin typeface="Arial"/>
                <a:cs typeface="Arial"/>
              </a:rPr>
              <a:t>Bronzino </a:t>
            </a:r>
            <a:r>
              <a:rPr sz="2100" spc="-5" dirty="0">
                <a:latin typeface="Arial"/>
                <a:cs typeface="Arial"/>
              </a:rPr>
              <a:t>(Medicejští) </a:t>
            </a:r>
            <a:r>
              <a:rPr sz="2100" dirty="0">
                <a:latin typeface="Arial"/>
                <a:cs typeface="Arial"/>
              </a:rPr>
              <a:t>a  </a:t>
            </a:r>
            <a:r>
              <a:rPr sz="2100" b="1" i="1" dirty="0">
                <a:latin typeface="Arial"/>
                <a:cs typeface="Arial"/>
              </a:rPr>
              <a:t>Parmigianino</a:t>
            </a:r>
            <a:r>
              <a:rPr sz="2100" dirty="0">
                <a:latin typeface="Arial"/>
                <a:cs typeface="Arial"/>
              </a:rPr>
              <a:t>, </a:t>
            </a:r>
            <a:r>
              <a:rPr sz="2100" spc="-5" dirty="0">
                <a:latin typeface="Arial"/>
                <a:cs typeface="Arial"/>
              </a:rPr>
              <a:t>který svoje malby stylizuje do </a:t>
            </a:r>
            <a:r>
              <a:rPr sz="2100" b="1" i="1" spc="-5" dirty="0">
                <a:latin typeface="Arial"/>
                <a:cs typeface="Arial"/>
              </a:rPr>
              <a:t>Raffaela</a:t>
            </a:r>
            <a:r>
              <a:rPr sz="2100" spc="-5" dirty="0">
                <a:latin typeface="Arial"/>
                <a:cs typeface="Arial"/>
              </a:rPr>
              <a:t>, ale  </a:t>
            </a:r>
            <a:r>
              <a:rPr sz="2100" spc="-10" dirty="0">
                <a:latin typeface="Arial"/>
                <a:cs typeface="Arial"/>
              </a:rPr>
              <a:t>nadsazuje </a:t>
            </a:r>
            <a:r>
              <a:rPr sz="2100" spc="-5" dirty="0">
                <a:latin typeface="Arial"/>
                <a:cs typeface="Arial"/>
              </a:rPr>
              <a:t>ho; umělci </a:t>
            </a:r>
            <a:r>
              <a:rPr sz="2100" dirty="0">
                <a:latin typeface="Arial"/>
                <a:cs typeface="Arial"/>
              </a:rPr>
              <a:t>se v této </a:t>
            </a:r>
            <a:r>
              <a:rPr sz="2100" spc="-5" dirty="0">
                <a:latin typeface="Arial"/>
                <a:cs typeface="Arial"/>
              </a:rPr>
              <a:t>době stávají bohémy, tzn.  </a:t>
            </a:r>
            <a:r>
              <a:rPr sz="2100" spc="-10" dirty="0">
                <a:latin typeface="Arial"/>
                <a:cs typeface="Arial"/>
              </a:rPr>
              <a:t>napodobují </a:t>
            </a:r>
            <a:r>
              <a:rPr sz="2100" spc="-5" dirty="0">
                <a:latin typeface="Arial"/>
                <a:cs typeface="Arial"/>
              </a:rPr>
              <a:t>klasické bohy (</a:t>
            </a:r>
            <a:r>
              <a:rPr sz="2100" b="1" i="1" spc="-5" dirty="0">
                <a:latin typeface="Arial"/>
                <a:cs typeface="Arial"/>
              </a:rPr>
              <a:t>Michelangelo</a:t>
            </a:r>
            <a:r>
              <a:rPr sz="2100" b="1" i="1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apod.)</a:t>
            </a:r>
            <a:endParaRPr sz="21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2442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Dům pánů z </a:t>
            </a:r>
            <a:r>
              <a:rPr lang="cs-CZ" dirty="0" err="1" smtClean="0"/>
              <a:t>Lipé</a:t>
            </a:r>
            <a:r>
              <a:rPr lang="cs-CZ" dirty="0" smtClean="0"/>
              <a:t>  - </a:t>
            </a:r>
            <a:r>
              <a:rPr lang="cs-CZ" dirty="0" smtClean="0"/>
              <a:t>Antonio </a:t>
            </a:r>
            <a:r>
              <a:rPr lang="cs-CZ" dirty="0" err="1" smtClean="0"/>
              <a:t>Gabri</a:t>
            </a:r>
            <a:r>
              <a:rPr lang="cs-CZ" dirty="0" smtClean="0"/>
              <a:t>, </a:t>
            </a:r>
            <a:r>
              <a:rPr lang="cs-CZ" dirty="0" err="1" smtClean="0"/>
              <a:t>Giorgo</a:t>
            </a:r>
            <a:r>
              <a:rPr lang="cs-CZ" dirty="0" smtClean="0"/>
              <a:t> </a:t>
            </a:r>
            <a:r>
              <a:rPr lang="cs-CZ" dirty="0" err="1" smtClean="0"/>
              <a:t>Gialdo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378" y="2173856"/>
            <a:ext cx="5316131" cy="3985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614" y="2346384"/>
            <a:ext cx="5675091" cy="364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448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0" y="150368"/>
            <a:ext cx="8065134" cy="6603859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600" marR="50165" indent="-343535">
              <a:lnSpc>
                <a:spcPct val="80000"/>
              </a:lnSpc>
              <a:spcBef>
                <a:spcPts val="6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100" b="1" dirty="0">
                <a:latin typeface="Arial"/>
                <a:cs typeface="Arial"/>
              </a:rPr>
              <a:t>další </a:t>
            </a:r>
            <a:r>
              <a:rPr sz="2100" b="1" spc="-15" dirty="0">
                <a:latin typeface="Arial"/>
                <a:cs typeface="Arial"/>
              </a:rPr>
              <a:t>styl</a:t>
            </a:r>
            <a:r>
              <a:rPr sz="2100" spc="-15" dirty="0">
                <a:latin typeface="Arial"/>
                <a:cs typeface="Arial"/>
              </a:rPr>
              <a:t>, </a:t>
            </a:r>
            <a:r>
              <a:rPr sz="2100" spc="-5" dirty="0">
                <a:latin typeface="Arial"/>
                <a:cs typeface="Arial"/>
              </a:rPr>
              <a:t>který </a:t>
            </a:r>
            <a:r>
              <a:rPr sz="2100" dirty="0">
                <a:latin typeface="Arial"/>
                <a:cs typeface="Arial"/>
              </a:rPr>
              <a:t>se </a:t>
            </a:r>
            <a:r>
              <a:rPr sz="2100" spc="-10" dirty="0">
                <a:latin typeface="Arial"/>
                <a:cs typeface="Arial"/>
              </a:rPr>
              <a:t>objevuje </a:t>
            </a:r>
            <a:r>
              <a:rPr sz="2100" dirty="0">
                <a:latin typeface="Arial"/>
                <a:cs typeface="Arial"/>
              </a:rPr>
              <a:t>v malířství </a:t>
            </a:r>
            <a:r>
              <a:rPr sz="2100" b="1" spc="-5" dirty="0">
                <a:latin typeface="Arial"/>
                <a:cs typeface="Arial"/>
              </a:rPr>
              <a:t>v 16. st.</a:t>
            </a:r>
            <a:r>
              <a:rPr sz="2100" spc="-5" dirty="0">
                <a:latin typeface="Arial"/>
                <a:cs typeface="Arial"/>
              </a:rPr>
              <a:t>, </a:t>
            </a:r>
            <a:r>
              <a:rPr sz="2100" dirty="0">
                <a:latin typeface="Arial"/>
                <a:cs typeface="Arial"/>
              </a:rPr>
              <a:t>vzniká </a:t>
            </a:r>
            <a:r>
              <a:rPr sz="2100" b="1" i="1" spc="-10" dirty="0">
                <a:latin typeface="Arial"/>
                <a:cs typeface="Arial"/>
              </a:rPr>
              <a:t>ve  </a:t>
            </a:r>
            <a:r>
              <a:rPr sz="2100" b="1" i="1" spc="-5" dirty="0">
                <a:latin typeface="Arial"/>
                <a:cs typeface="Arial"/>
              </a:rPr>
              <a:t>Francii ve Fontainableau </a:t>
            </a:r>
            <a:r>
              <a:rPr sz="2100" dirty="0">
                <a:latin typeface="Arial"/>
                <a:cs typeface="Arial"/>
              </a:rPr>
              <a:t>– </a:t>
            </a:r>
            <a:r>
              <a:rPr sz="2100" b="1" spc="-5" dirty="0">
                <a:latin typeface="Arial"/>
                <a:cs typeface="Arial"/>
              </a:rPr>
              <a:t>je spojen s </a:t>
            </a:r>
            <a:r>
              <a:rPr sz="2100" b="1" dirty="0">
                <a:latin typeface="Arial"/>
                <a:cs typeface="Arial"/>
              </a:rPr>
              <a:t>dobou</a:t>
            </a:r>
            <a:r>
              <a:rPr sz="21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1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Františka </a:t>
            </a:r>
            <a:r>
              <a:rPr sz="21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I.</a:t>
            </a:r>
            <a:r>
              <a:rPr sz="21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, </a:t>
            </a:r>
            <a:r>
              <a:rPr sz="210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která následovala po </a:t>
            </a:r>
            <a:r>
              <a:rPr sz="2100" spc="-10" dirty="0">
                <a:latin typeface="Arial"/>
                <a:cs typeface="Arial"/>
              </a:rPr>
              <a:t>jeho </a:t>
            </a:r>
            <a:r>
              <a:rPr sz="2100" dirty="0">
                <a:latin typeface="Arial"/>
                <a:cs typeface="Arial"/>
              </a:rPr>
              <a:t>vítězství v </a:t>
            </a:r>
            <a:r>
              <a:rPr sz="2100" spc="-5" dirty="0">
                <a:latin typeface="Arial"/>
                <a:cs typeface="Arial"/>
              </a:rPr>
              <a:t>bitvě </a:t>
            </a:r>
            <a:r>
              <a:rPr sz="2100" dirty="0">
                <a:latin typeface="Arial"/>
                <a:cs typeface="Arial"/>
              </a:rPr>
              <a:t>u </a:t>
            </a:r>
            <a:r>
              <a:rPr sz="2100" spc="-5" dirty="0">
                <a:latin typeface="Arial"/>
                <a:cs typeface="Arial"/>
              </a:rPr>
              <a:t>Marignana </a:t>
            </a:r>
            <a:r>
              <a:rPr sz="2100" dirty="0">
                <a:latin typeface="Arial"/>
                <a:cs typeface="Arial"/>
              </a:rPr>
              <a:t>a </a:t>
            </a:r>
            <a:r>
              <a:rPr sz="2100" spc="-5" dirty="0">
                <a:latin typeface="Arial"/>
                <a:cs typeface="Arial"/>
              </a:rPr>
              <a:t>po </a:t>
            </a:r>
            <a:r>
              <a:rPr sz="2100" spc="-10" dirty="0">
                <a:latin typeface="Arial"/>
                <a:cs typeface="Arial"/>
              </a:rPr>
              <a:t>jeho  </a:t>
            </a:r>
            <a:r>
              <a:rPr sz="2100" spc="-5" dirty="0">
                <a:latin typeface="Arial"/>
                <a:cs typeface="Arial"/>
              </a:rPr>
              <a:t>zdrcující porážce </a:t>
            </a:r>
            <a:r>
              <a:rPr sz="2100" dirty="0">
                <a:latin typeface="Arial"/>
                <a:cs typeface="Arial"/>
              </a:rPr>
              <a:t>u </a:t>
            </a:r>
            <a:r>
              <a:rPr sz="2100" spc="-5" dirty="0">
                <a:latin typeface="Arial"/>
                <a:cs typeface="Arial"/>
              </a:rPr>
              <a:t>Pavie; </a:t>
            </a:r>
            <a:r>
              <a:rPr sz="2100" spc="-10" dirty="0">
                <a:latin typeface="Arial"/>
                <a:cs typeface="Arial"/>
              </a:rPr>
              <a:t>byl </a:t>
            </a:r>
            <a:r>
              <a:rPr sz="2100" dirty="0">
                <a:latin typeface="Arial"/>
                <a:cs typeface="Arial"/>
              </a:rPr>
              <a:t>to </a:t>
            </a:r>
            <a:r>
              <a:rPr sz="2100" spc="-5" dirty="0">
                <a:latin typeface="Arial"/>
                <a:cs typeface="Arial"/>
              </a:rPr>
              <a:t>významný mecenáš </a:t>
            </a:r>
            <a:r>
              <a:rPr sz="2100" dirty="0">
                <a:latin typeface="Arial"/>
                <a:cs typeface="Arial"/>
              </a:rPr>
              <a:t>a </a:t>
            </a:r>
            <a:r>
              <a:rPr sz="2100" spc="-5" dirty="0">
                <a:latin typeface="Arial"/>
                <a:cs typeface="Arial"/>
              </a:rPr>
              <a:t>milovník  umění</a:t>
            </a:r>
            <a:endParaRPr sz="2100">
              <a:latin typeface="Arial"/>
              <a:cs typeface="Arial"/>
            </a:endParaRPr>
          </a:p>
          <a:p>
            <a:pPr>
              <a:spcBef>
                <a:spcPts val="35"/>
              </a:spcBef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100" spc="-5" dirty="0">
                <a:latin typeface="Arial"/>
                <a:cs typeface="Arial"/>
              </a:rPr>
              <a:t>do </a:t>
            </a:r>
            <a:r>
              <a:rPr sz="2100" spc="-10" dirty="0">
                <a:latin typeface="Arial"/>
                <a:cs typeface="Arial"/>
              </a:rPr>
              <a:t>jeho </a:t>
            </a:r>
            <a:r>
              <a:rPr sz="2100" spc="-5" dirty="0">
                <a:latin typeface="Arial"/>
                <a:cs typeface="Arial"/>
              </a:rPr>
              <a:t>zámku </a:t>
            </a:r>
            <a:r>
              <a:rPr sz="2100" b="1" i="1" spc="-5" dirty="0">
                <a:latin typeface="Arial"/>
                <a:cs typeface="Arial"/>
              </a:rPr>
              <a:t>ve Fontainableau </a:t>
            </a:r>
            <a:r>
              <a:rPr sz="2100" spc="-10" dirty="0">
                <a:latin typeface="Arial"/>
                <a:cs typeface="Arial"/>
              </a:rPr>
              <a:t>byli povoláni </a:t>
            </a:r>
            <a:r>
              <a:rPr sz="2100" spc="-5" dirty="0">
                <a:latin typeface="Arial"/>
                <a:cs typeface="Arial"/>
              </a:rPr>
              <a:t>různí umělci, kteří  </a:t>
            </a:r>
            <a:r>
              <a:rPr sz="2100" dirty="0">
                <a:latin typeface="Arial"/>
                <a:cs typeface="Arial"/>
              </a:rPr>
              <a:t>se </a:t>
            </a:r>
            <a:r>
              <a:rPr sz="2100" spc="-5" dirty="0">
                <a:latin typeface="Arial"/>
                <a:cs typeface="Arial"/>
              </a:rPr>
              <a:t>předtím neznali </a:t>
            </a:r>
            <a:r>
              <a:rPr sz="2100" dirty="0">
                <a:latin typeface="Arial"/>
                <a:cs typeface="Arial"/>
              </a:rPr>
              <a:t>a </a:t>
            </a:r>
            <a:r>
              <a:rPr sz="2100" b="1" spc="-5" dirty="0">
                <a:latin typeface="Arial"/>
                <a:cs typeface="Arial"/>
              </a:rPr>
              <a:t>až tady </a:t>
            </a:r>
            <a:r>
              <a:rPr sz="2100" b="1" dirty="0">
                <a:latin typeface="Arial"/>
                <a:cs typeface="Arial"/>
              </a:rPr>
              <a:t>začali </a:t>
            </a:r>
            <a:r>
              <a:rPr sz="2100" b="1" spc="-5" dirty="0">
                <a:latin typeface="Arial"/>
                <a:cs typeface="Arial"/>
              </a:rPr>
              <a:t>spolupracovat </a:t>
            </a:r>
            <a:r>
              <a:rPr sz="2100" dirty="0">
                <a:latin typeface="Arial"/>
                <a:cs typeface="Arial"/>
              </a:rPr>
              <a:t>– z </a:t>
            </a:r>
            <a:r>
              <a:rPr sz="2100" spc="-5" dirty="0">
                <a:latin typeface="Arial"/>
                <a:cs typeface="Arial"/>
              </a:rPr>
              <a:t>toho  vzniká </a:t>
            </a:r>
            <a:r>
              <a:rPr sz="2100" b="1" i="1" dirty="0">
                <a:latin typeface="Arial"/>
                <a:cs typeface="Arial"/>
              </a:rPr>
              <a:t>nový </a:t>
            </a:r>
            <a:r>
              <a:rPr sz="2100" b="1" i="1" spc="-10" dirty="0">
                <a:latin typeface="Arial"/>
                <a:cs typeface="Arial"/>
              </a:rPr>
              <a:t>styl </a:t>
            </a:r>
            <a:r>
              <a:rPr sz="2100" spc="-10" dirty="0">
                <a:latin typeface="Arial"/>
                <a:cs typeface="Arial"/>
              </a:rPr>
              <a:t>(jeho </a:t>
            </a:r>
            <a:r>
              <a:rPr sz="2100" spc="-5" dirty="0">
                <a:latin typeface="Arial"/>
                <a:cs typeface="Arial"/>
              </a:rPr>
              <a:t>představiteli jsou mj. </a:t>
            </a:r>
            <a:r>
              <a:rPr sz="2100" b="1" i="1" spc="-5" dirty="0">
                <a:latin typeface="Arial"/>
                <a:cs typeface="Arial"/>
              </a:rPr>
              <a:t>Rosso </a:t>
            </a:r>
            <a:r>
              <a:rPr sz="2100" b="1" i="1" dirty="0">
                <a:latin typeface="Arial"/>
                <a:cs typeface="Arial"/>
              </a:rPr>
              <a:t>Fiorentino,  </a:t>
            </a:r>
            <a:r>
              <a:rPr sz="2100" b="1" i="1" spc="-5" dirty="0">
                <a:latin typeface="Arial"/>
                <a:cs typeface="Arial"/>
              </a:rPr>
              <a:t>Primaticio </a:t>
            </a:r>
            <a:r>
              <a:rPr sz="2100" spc="-5" dirty="0">
                <a:latin typeface="Arial"/>
                <a:cs typeface="Arial"/>
              </a:rPr>
              <a:t>nebo </a:t>
            </a:r>
            <a:r>
              <a:rPr sz="2100" b="1" i="1" spc="-5" dirty="0">
                <a:latin typeface="Arial"/>
                <a:cs typeface="Arial"/>
              </a:rPr>
              <a:t>Jacopo </a:t>
            </a:r>
            <a:r>
              <a:rPr sz="2100" b="1" i="1" dirty="0">
                <a:latin typeface="Arial"/>
                <a:cs typeface="Arial"/>
              </a:rPr>
              <a:t>Pontormo</a:t>
            </a:r>
            <a:r>
              <a:rPr sz="2100" dirty="0">
                <a:latin typeface="Arial"/>
                <a:cs typeface="Arial"/>
              </a:rPr>
              <a:t>); </a:t>
            </a:r>
            <a:r>
              <a:rPr sz="2100" spc="-5" dirty="0">
                <a:latin typeface="Arial"/>
                <a:cs typeface="Arial"/>
              </a:rPr>
              <a:t>tento </a:t>
            </a:r>
            <a:r>
              <a:rPr sz="2100" dirty="0">
                <a:latin typeface="Arial"/>
                <a:cs typeface="Arial"/>
              </a:rPr>
              <a:t>styl </a:t>
            </a:r>
            <a:r>
              <a:rPr sz="2100" spc="-5" dirty="0">
                <a:latin typeface="Arial"/>
                <a:cs typeface="Arial"/>
              </a:rPr>
              <a:t>probíhá </a:t>
            </a:r>
            <a:r>
              <a:rPr sz="2100" b="1" spc="-5" dirty="0">
                <a:latin typeface="Arial"/>
                <a:cs typeface="Arial"/>
              </a:rPr>
              <a:t>ve </a:t>
            </a:r>
            <a:r>
              <a:rPr sz="2100" b="1" dirty="0">
                <a:latin typeface="Arial"/>
                <a:cs typeface="Arial"/>
              </a:rPr>
              <a:t>dvou  </a:t>
            </a:r>
            <a:r>
              <a:rPr sz="2100" b="1" spc="-10" dirty="0">
                <a:latin typeface="Arial"/>
                <a:cs typeface="Arial"/>
              </a:rPr>
              <a:t>etapách</a:t>
            </a:r>
            <a:endParaRPr sz="2100">
              <a:latin typeface="Arial"/>
              <a:cs typeface="Arial"/>
            </a:endParaRPr>
          </a:p>
          <a:p>
            <a:pPr>
              <a:spcBef>
                <a:spcPts val="50"/>
              </a:spcBef>
              <a:buFont typeface="Arial"/>
              <a:buChar char="•"/>
            </a:pPr>
            <a:endParaRPr sz="2150">
              <a:latin typeface="Times New Roman"/>
              <a:cs typeface="Times New Roman"/>
            </a:endParaRPr>
          </a:p>
          <a:p>
            <a:pPr marL="355600" indent="-343535">
              <a:lnSpc>
                <a:spcPts val="227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100" b="1" spc="-5" dirty="0">
                <a:latin typeface="Arial"/>
                <a:cs typeface="Arial"/>
              </a:rPr>
              <a:t>v </a:t>
            </a:r>
            <a:r>
              <a:rPr sz="2100" b="1" dirty="0">
                <a:latin typeface="Arial"/>
                <a:cs typeface="Arial"/>
              </a:rPr>
              <a:t>první </a:t>
            </a:r>
            <a:r>
              <a:rPr sz="2100" b="1" spc="-5" dirty="0">
                <a:latin typeface="Arial"/>
                <a:cs typeface="Arial"/>
              </a:rPr>
              <a:t>etapě </a:t>
            </a:r>
            <a:r>
              <a:rPr sz="2100" spc="-10" dirty="0">
                <a:latin typeface="Arial"/>
                <a:cs typeface="Arial"/>
              </a:rPr>
              <a:t>převažují </a:t>
            </a:r>
            <a:r>
              <a:rPr sz="2100" b="1" spc="-5" dirty="0">
                <a:latin typeface="Arial"/>
                <a:cs typeface="Arial"/>
              </a:rPr>
              <a:t>umělci </a:t>
            </a:r>
            <a:r>
              <a:rPr sz="2100" b="1" dirty="0">
                <a:latin typeface="Arial"/>
                <a:cs typeface="Arial"/>
              </a:rPr>
              <a:t>z Itálie</a:t>
            </a:r>
            <a:r>
              <a:rPr sz="2100" dirty="0">
                <a:latin typeface="Arial"/>
                <a:cs typeface="Arial"/>
              </a:rPr>
              <a:t>, </a:t>
            </a:r>
            <a:r>
              <a:rPr sz="2100" b="1" spc="-5" dirty="0">
                <a:latin typeface="Arial"/>
                <a:cs typeface="Arial"/>
              </a:rPr>
              <a:t>v </a:t>
            </a:r>
            <a:r>
              <a:rPr sz="2100" b="1" dirty="0">
                <a:latin typeface="Arial"/>
                <a:cs typeface="Arial"/>
              </a:rPr>
              <a:t>druhé </a:t>
            </a:r>
            <a:r>
              <a:rPr sz="2100" dirty="0">
                <a:latin typeface="Arial"/>
                <a:cs typeface="Arial"/>
              </a:rPr>
              <a:t>tu </a:t>
            </a:r>
            <a:r>
              <a:rPr sz="2100" spc="-5" dirty="0">
                <a:latin typeface="Arial"/>
                <a:cs typeface="Arial"/>
              </a:rPr>
              <a:t>pracuje</a:t>
            </a:r>
            <a:r>
              <a:rPr sz="2100" spc="5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více</a:t>
            </a:r>
            <a:endParaRPr sz="2100">
              <a:latin typeface="Arial"/>
              <a:cs typeface="Arial"/>
            </a:endParaRPr>
          </a:p>
          <a:p>
            <a:pPr marL="355600">
              <a:lnSpc>
                <a:spcPts val="2014"/>
              </a:lnSpc>
            </a:pPr>
            <a:r>
              <a:rPr sz="2100" b="1" dirty="0">
                <a:latin typeface="Arial"/>
                <a:cs typeface="Arial"/>
              </a:rPr>
              <a:t>umělců z </a:t>
            </a:r>
            <a:r>
              <a:rPr sz="2100" b="1" spc="-5" dirty="0">
                <a:latin typeface="Arial"/>
                <a:cs typeface="Arial"/>
              </a:rPr>
              <a:t>Francie </a:t>
            </a:r>
            <a:r>
              <a:rPr sz="2100" dirty="0">
                <a:latin typeface="Arial"/>
                <a:cs typeface="Arial"/>
              </a:rPr>
              <a:t>– </a:t>
            </a:r>
            <a:r>
              <a:rPr sz="2100" spc="-10" dirty="0">
                <a:latin typeface="Arial"/>
                <a:cs typeface="Arial"/>
              </a:rPr>
              <a:t>obě </a:t>
            </a:r>
            <a:r>
              <a:rPr sz="2100" spc="-5" dirty="0">
                <a:latin typeface="Arial"/>
                <a:cs typeface="Arial"/>
              </a:rPr>
              <a:t>stylové polohy </a:t>
            </a:r>
            <a:r>
              <a:rPr sz="2100" dirty="0">
                <a:latin typeface="Arial"/>
                <a:cs typeface="Arial"/>
              </a:rPr>
              <a:t>se </a:t>
            </a:r>
            <a:r>
              <a:rPr sz="2100" spc="-5" dirty="0">
                <a:latin typeface="Arial"/>
                <a:cs typeface="Arial"/>
              </a:rPr>
              <a:t>ovšem</a:t>
            </a:r>
            <a:r>
              <a:rPr sz="2100" spc="-55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hůře</a:t>
            </a:r>
            <a:endParaRPr sz="2100">
              <a:latin typeface="Arial"/>
              <a:cs typeface="Arial"/>
            </a:endParaRPr>
          </a:p>
          <a:p>
            <a:pPr marL="355600">
              <a:lnSpc>
                <a:spcPts val="2270"/>
              </a:lnSpc>
            </a:pPr>
            <a:r>
              <a:rPr sz="2100" b="1" spc="-5" dirty="0">
                <a:latin typeface="Arial"/>
                <a:cs typeface="Arial"/>
              </a:rPr>
              <a:t>rozeznávají</a:t>
            </a:r>
            <a:endParaRPr sz="210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2600">
              <a:latin typeface="Times New Roman"/>
              <a:cs typeface="Times New Roman"/>
            </a:endParaRPr>
          </a:p>
          <a:p>
            <a:pPr marL="355600" marR="72898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100" spc="-10" dirty="0">
                <a:latin typeface="Arial"/>
                <a:cs typeface="Arial"/>
              </a:rPr>
              <a:t>přední </a:t>
            </a:r>
            <a:r>
              <a:rPr sz="2100" spc="-5" dirty="0">
                <a:latin typeface="Arial"/>
                <a:cs typeface="Arial"/>
              </a:rPr>
              <a:t>osobnost italského </a:t>
            </a:r>
            <a:r>
              <a:rPr sz="2100" dirty="0">
                <a:latin typeface="Arial"/>
                <a:cs typeface="Arial"/>
              </a:rPr>
              <a:t>manýrismu – </a:t>
            </a:r>
            <a:r>
              <a:rPr sz="2100" b="1" i="1" spc="-5" dirty="0">
                <a:latin typeface="Arial"/>
                <a:cs typeface="Arial"/>
              </a:rPr>
              <a:t>Jacopo Pontormo  </a:t>
            </a:r>
            <a:r>
              <a:rPr sz="2100" spc="-5" dirty="0">
                <a:latin typeface="Arial"/>
                <a:cs typeface="Arial"/>
              </a:rPr>
              <a:t>(</a:t>
            </a:r>
            <a:r>
              <a:rPr sz="2100" b="1" i="1" spc="-5" dirty="0">
                <a:latin typeface="Arial"/>
                <a:cs typeface="Arial"/>
              </a:rPr>
              <a:t>Jacopo Carucci, </a:t>
            </a:r>
            <a:r>
              <a:rPr sz="2100" spc="-5" dirty="0">
                <a:latin typeface="Arial"/>
                <a:cs typeface="Arial"/>
              </a:rPr>
              <a:t>rodák </a:t>
            </a:r>
            <a:r>
              <a:rPr sz="2100" dirty="0">
                <a:latin typeface="Arial"/>
                <a:cs typeface="Arial"/>
              </a:rPr>
              <a:t>z </a:t>
            </a:r>
            <a:r>
              <a:rPr sz="2100" b="1" i="1" dirty="0">
                <a:latin typeface="Arial"/>
                <a:cs typeface="Arial"/>
              </a:rPr>
              <a:t>Pontorma </a:t>
            </a:r>
            <a:r>
              <a:rPr sz="2100" spc="-5" dirty="0">
                <a:latin typeface="Arial"/>
                <a:cs typeface="Arial"/>
              </a:rPr>
              <a:t>u Florencie), </a:t>
            </a:r>
            <a:r>
              <a:rPr sz="2100" dirty="0">
                <a:latin typeface="Arial"/>
                <a:cs typeface="Arial"/>
              </a:rPr>
              <a:t>žák  </a:t>
            </a:r>
            <a:r>
              <a:rPr sz="2100" b="1" i="1" spc="-5" dirty="0">
                <a:latin typeface="Arial"/>
                <a:cs typeface="Arial"/>
              </a:rPr>
              <a:t>Leonarda da </a:t>
            </a:r>
            <a:r>
              <a:rPr sz="2100" b="1" i="1" dirty="0">
                <a:latin typeface="Arial"/>
                <a:cs typeface="Arial"/>
              </a:rPr>
              <a:t>Vinci</a:t>
            </a:r>
            <a:r>
              <a:rPr sz="2100" dirty="0">
                <a:latin typeface="Arial"/>
                <a:cs typeface="Arial"/>
              </a:rPr>
              <a:t>, </a:t>
            </a:r>
            <a:r>
              <a:rPr sz="2100" b="1" i="1" dirty="0">
                <a:latin typeface="Arial"/>
                <a:cs typeface="Arial"/>
              </a:rPr>
              <a:t>Piera di </a:t>
            </a:r>
            <a:r>
              <a:rPr sz="2100" b="1" i="1" spc="-5" dirty="0">
                <a:latin typeface="Arial"/>
                <a:cs typeface="Arial"/>
              </a:rPr>
              <a:t>Cosima </a:t>
            </a:r>
            <a:r>
              <a:rPr sz="2100" spc="-5" dirty="0">
                <a:latin typeface="Arial"/>
                <a:cs typeface="Arial"/>
              </a:rPr>
              <a:t>a </a:t>
            </a:r>
            <a:r>
              <a:rPr sz="2100" b="1" i="1" spc="-5" dirty="0">
                <a:latin typeface="Arial"/>
                <a:cs typeface="Arial"/>
              </a:rPr>
              <a:t>Andrey del</a:t>
            </a:r>
            <a:r>
              <a:rPr sz="2100" b="1" i="1" spc="40" dirty="0">
                <a:latin typeface="Arial"/>
                <a:cs typeface="Arial"/>
              </a:rPr>
              <a:t> </a:t>
            </a:r>
            <a:r>
              <a:rPr sz="2100" b="1" i="1" spc="-5" dirty="0">
                <a:latin typeface="Arial"/>
                <a:cs typeface="Arial"/>
              </a:rPr>
              <a:t>Sarto</a:t>
            </a:r>
            <a:endParaRPr sz="2100">
              <a:latin typeface="Arial"/>
              <a:cs typeface="Arial"/>
            </a:endParaRPr>
          </a:p>
          <a:p>
            <a:pPr>
              <a:spcBef>
                <a:spcPts val="35"/>
              </a:spcBef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355600" marR="59055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100" spc="-5" dirty="0">
                <a:latin typeface="Arial"/>
                <a:cs typeface="Arial"/>
              </a:rPr>
              <a:t>vytvořil </a:t>
            </a:r>
            <a:r>
              <a:rPr sz="2100" dirty="0">
                <a:latin typeface="Arial"/>
                <a:cs typeface="Arial"/>
              </a:rPr>
              <a:t>čestné </a:t>
            </a:r>
            <a:r>
              <a:rPr sz="2100" spc="-5" dirty="0">
                <a:latin typeface="Arial"/>
                <a:cs typeface="Arial"/>
              </a:rPr>
              <a:t>oltářní obrazy </a:t>
            </a:r>
            <a:r>
              <a:rPr sz="2100" dirty="0">
                <a:latin typeface="Arial"/>
                <a:cs typeface="Arial"/>
              </a:rPr>
              <a:t>a fresky </a:t>
            </a:r>
            <a:r>
              <a:rPr sz="2100" spc="-5" dirty="0">
                <a:latin typeface="Arial"/>
                <a:cs typeface="Arial"/>
              </a:rPr>
              <a:t>pro kostely </a:t>
            </a:r>
            <a:r>
              <a:rPr sz="2100" dirty="0">
                <a:latin typeface="Arial"/>
                <a:cs typeface="Arial"/>
              </a:rPr>
              <a:t>v Toskánsku a  </a:t>
            </a:r>
            <a:r>
              <a:rPr sz="2100" spc="-5" dirty="0">
                <a:latin typeface="Arial"/>
                <a:cs typeface="Arial"/>
              </a:rPr>
              <a:t>nástěnné obrazy </a:t>
            </a:r>
            <a:r>
              <a:rPr sz="2100" dirty="0">
                <a:latin typeface="Arial"/>
                <a:cs typeface="Arial"/>
              </a:rPr>
              <a:t>a </a:t>
            </a:r>
            <a:r>
              <a:rPr sz="2100" spc="-5" dirty="0">
                <a:latin typeface="Arial"/>
                <a:cs typeface="Arial"/>
              </a:rPr>
              <a:t>dekorace </a:t>
            </a:r>
            <a:r>
              <a:rPr sz="2100" dirty="0">
                <a:latin typeface="Arial"/>
                <a:cs typeface="Arial"/>
              </a:rPr>
              <a:t>v </a:t>
            </a:r>
            <a:r>
              <a:rPr sz="2100" b="1" i="1" spc="-5" dirty="0">
                <a:latin typeface="Arial"/>
                <a:cs typeface="Arial"/>
              </a:rPr>
              <a:t>medicejských vilách </a:t>
            </a:r>
            <a:r>
              <a:rPr sz="2100" b="1" i="1" dirty="0">
                <a:latin typeface="Arial"/>
                <a:cs typeface="Arial"/>
              </a:rPr>
              <a:t>v Poggio </a:t>
            </a:r>
            <a:r>
              <a:rPr sz="2100" b="1" i="1" spc="-5" dirty="0">
                <a:latin typeface="Arial"/>
                <a:cs typeface="Arial"/>
              </a:rPr>
              <a:t>a  Caiano, Careggi a</a:t>
            </a:r>
            <a:r>
              <a:rPr sz="2100" b="1" i="1" dirty="0">
                <a:latin typeface="Arial"/>
                <a:cs typeface="Arial"/>
              </a:rPr>
              <a:t> </a:t>
            </a:r>
            <a:r>
              <a:rPr sz="2100" b="1" i="1" spc="-5" dirty="0">
                <a:latin typeface="Arial"/>
                <a:cs typeface="Arial"/>
              </a:rPr>
              <a:t>Castelo</a:t>
            </a:r>
            <a:endParaRPr sz="21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3893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88912"/>
            <a:ext cx="9144000" cy="6184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02740" y="6520992"/>
            <a:ext cx="28987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Villa Medici, </a:t>
            </a:r>
            <a:r>
              <a:rPr sz="1200" b="1" dirty="0">
                <a:latin typeface="Arial"/>
                <a:cs typeface="Arial"/>
              </a:rPr>
              <a:t>Poggio </a:t>
            </a:r>
            <a:r>
              <a:rPr sz="1200" b="1" spc="-5" dirty="0">
                <a:latin typeface="Arial"/>
                <a:cs typeface="Arial"/>
              </a:rPr>
              <a:t>a Caiano,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Florencie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4724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60324"/>
            <a:ext cx="9144000" cy="6753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1731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7351" y="1"/>
            <a:ext cx="6143625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47216" y="4852543"/>
            <a:ext cx="102298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7485"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Jacopo  Pontormo,  1519</a:t>
            </a:r>
            <a:r>
              <a:rPr sz="1200" b="1" spc="-10" dirty="0">
                <a:latin typeface="Arial"/>
                <a:cs typeface="Arial"/>
              </a:rPr>
              <a:t>–</a:t>
            </a:r>
            <a:r>
              <a:rPr sz="1200" b="1" spc="-15" dirty="0">
                <a:latin typeface="Arial"/>
                <a:cs typeface="Arial"/>
              </a:rPr>
              <a:t>15</a:t>
            </a:r>
            <a:r>
              <a:rPr sz="1200" b="1" spc="-5" dirty="0">
                <a:latin typeface="Arial"/>
                <a:cs typeface="Arial"/>
              </a:rPr>
              <a:t>2</a:t>
            </a:r>
            <a:r>
              <a:rPr sz="1200" b="1" spc="-15" dirty="0">
                <a:latin typeface="Arial"/>
                <a:cs typeface="Arial"/>
              </a:rPr>
              <a:t>1</a:t>
            </a:r>
            <a:r>
              <a:rPr sz="1200" b="1" dirty="0">
                <a:latin typeface="Arial"/>
                <a:cs typeface="Arial"/>
              </a:rPr>
              <a:t>,</a:t>
            </a:r>
            <a:endParaRPr sz="1200">
              <a:latin typeface="Arial"/>
              <a:cs typeface="Arial"/>
            </a:endParaRPr>
          </a:p>
          <a:p>
            <a:pPr marL="12700" marR="5080"/>
            <a:r>
              <a:rPr sz="1200" b="1" i="1" spc="-10" dirty="0">
                <a:latin typeface="Arial"/>
                <a:cs typeface="Arial"/>
              </a:rPr>
              <a:t>Vertumnus </a:t>
            </a:r>
            <a:r>
              <a:rPr sz="1200" b="1" i="1" spc="-5" dirty="0">
                <a:latin typeface="Arial"/>
                <a:cs typeface="Arial"/>
              </a:rPr>
              <a:t>a  </a:t>
            </a:r>
            <a:r>
              <a:rPr sz="1200" b="1" i="1" dirty="0">
                <a:latin typeface="Arial"/>
                <a:cs typeface="Arial"/>
              </a:rPr>
              <a:t>Pomona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10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Villa  Medici,  </a:t>
            </a:r>
            <a:r>
              <a:rPr sz="1200" b="1" dirty="0">
                <a:latin typeface="Arial"/>
                <a:cs typeface="Arial"/>
              </a:rPr>
              <a:t>Poggio </a:t>
            </a:r>
            <a:r>
              <a:rPr sz="1200" b="1" spc="-5" dirty="0">
                <a:latin typeface="Arial"/>
                <a:cs typeface="Arial"/>
              </a:rPr>
              <a:t>a  Caiano,  Florencie,  detail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7991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1876" y="1"/>
            <a:ext cx="610704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81100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765175"/>
            <a:ext cx="9144000" cy="469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02739" y="5544718"/>
            <a:ext cx="699198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Jacopo </a:t>
            </a:r>
            <a:r>
              <a:rPr sz="1200" b="1" spc="-5" dirty="0">
                <a:latin typeface="Arial"/>
                <a:cs typeface="Arial"/>
              </a:rPr>
              <a:t>Pontormo, </a:t>
            </a:r>
            <a:r>
              <a:rPr sz="1200" b="1" dirty="0">
                <a:latin typeface="Arial"/>
                <a:cs typeface="Arial"/>
              </a:rPr>
              <a:t>1519, </a:t>
            </a:r>
            <a:r>
              <a:rPr sz="1200" b="1" spc="-5" dirty="0">
                <a:latin typeface="Arial"/>
                <a:cs typeface="Arial"/>
              </a:rPr>
              <a:t>studie </a:t>
            </a:r>
            <a:r>
              <a:rPr sz="1200" b="1" dirty="0">
                <a:latin typeface="Arial"/>
                <a:cs typeface="Arial"/>
              </a:rPr>
              <a:t>k lunetě s </a:t>
            </a:r>
            <a:r>
              <a:rPr sz="1200" b="1" spc="-10" dirty="0">
                <a:latin typeface="Arial"/>
                <a:cs typeface="Arial"/>
              </a:rPr>
              <a:t>Vertumnem </a:t>
            </a:r>
            <a:r>
              <a:rPr sz="1200" b="1" dirty="0">
                <a:latin typeface="Arial"/>
                <a:cs typeface="Arial"/>
              </a:rPr>
              <a:t>a </a:t>
            </a:r>
            <a:r>
              <a:rPr sz="1200" b="1" spc="-5" dirty="0">
                <a:latin typeface="Arial"/>
                <a:cs typeface="Arial"/>
              </a:rPr>
              <a:t>Pomonou, Galleria </a:t>
            </a:r>
            <a:r>
              <a:rPr sz="1200" b="1" dirty="0">
                <a:latin typeface="Arial"/>
                <a:cs typeface="Arial"/>
              </a:rPr>
              <a:t>degli </a:t>
            </a:r>
            <a:r>
              <a:rPr sz="1200" b="1" spc="-5" dirty="0">
                <a:latin typeface="Arial"/>
                <a:cs typeface="Arial"/>
              </a:rPr>
              <a:t>Uffizi,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Florencie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536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6801" y="0"/>
            <a:ext cx="5081651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10640" y="5766917"/>
            <a:ext cx="15144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Jacopo Pontormo,  1519, studie k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fresce  </a:t>
            </a:r>
            <a:r>
              <a:rPr sz="1200" b="1" spc="-10" dirty="0">
                <a:latin typeface="Arial"/>
                <a:cs typeface="Arial"/>
              </a:rPr>
              <a:t>Vertumnus </a:t>
            </a:r>
            <a:r>
              <a:rPr sz="1200" b="1" dirty="0">
                <a:latin typeface="Arial"/>
                <a:cs typeface="Arial"/>
              </a:rPr>
              <a:t>Pomona,  Galleria degli </a:t>
            </a:r>
            <a:r>
              <a:rPr sz="1200" b="1" spc="-5" dirty="0">
                <a:latin typeface="Arial"/>
                <a:cs typeface="Arial"/>
              </a:rPr>
              <a:t>Uffizi,  Florencie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3546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7585" y="153415"/>
            <a:ext cx="10558732" cy="5173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latin typeface="Arial"/>
                <a:cs typeface="Arial"/>
              </a:rPr>
              <a:t>od roku 1530 spolupracuje s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Michelangelem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5"/>
              </a:spcBef>
              <a:buFont typeface="Arial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355600" marR="31115" indent="-343535">
              <a:lnSpc>
                <a:spcPct val="8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vynikající </a:t>
            </a:r>
            <a:r>
              <a:rPr sz="2000" b="1" spc="-5" dirty="0">
                <a:latin typeface="Arial"/>
                <a:cs typeface="Arial"/>
              </a:rPr>
              <a:t>kreslíř</a:t>
            </a:r>
            <a:r>
              <a:rPr sz="2000" spc="-5" dirty="0">
                <a:latin typeface="Arial"/>
                <a:cs typeface="Arial"/>
              </a:rPr>
              <a:t>, </a:t>
            </a:r>
            <a:r>
              <a:rPr sz="2000" dirty="0">
                <a:latin typeface="Arial"/>
                <a:cs typeface="Arial"/>
              </a:rPr>
              <a:t>který dokázal </a:t>
            </a:r>
            <a:r>
              <a:rPr sz="2000" b="1" dirty="0">
                <a:latin typeface="Arial"/>
                <a:cs typeface="Arial"/>
              </a:rPr>
              <a:t>jednoduchou </a:t>
            </a:r>
            <a:r>
              <a:rPr sz="2000" b="1" spc="-5" dirty="0">
                <a:latin typeface="Arial"/>
                <a:cs typeface="Arial"/>
              </a:rPr>
              <a:t>výraznou linií  </a:t>
            </a:r>
            <a:r>
              <a:rPr sz="2000" b="1" dirty="0">
                <a:latin typeface="Arial"/>
                <a:cs typeface="Arial"/>
              </a:rPr>
              <a:t>postihnout charakter </a:t>
            </a:r>
            <a:r>
              <a:rPr sz="2000" b="1" spc="-5" dirty="0">
                <a:latin typeface="Arial"/>
                <a:cs typeface="Arial"/>
              </a:rPr>
              <a:t>postavy</a:t>
            </a:r>
            <a:r>
              <a:rPr sz="2000" spc="-5" dirty="0">
                <a:latin typeface="Arial"/>
                <a:cs typeface="Arial"/>
              </a:rPr>
              <a:t>; </a:t>
            </a:r>
            <a:r>
              <a:rPr sz="2000" dirty="0">
                <a:latin typeface="Arial"/>
                <a:cs typeface="Arial"/>
              </a:rPr>
              <a:t>významné </a:t>
            </a:r>
            <a:r>
              <a:rPr sz="2000" spc="-5" dirty="0">
                <a:latin typeface="Arial"/>
                <a:cs typeface="Arial"/>
              </a:rPr>
              <a:t>jsou </a:t>
            </a:r>
            <a:r>
              <a:rPr sz="2000" dirty="0">
                <a:latin typeface="Arial"/>
                <a:cs typeface="Arial"/>
              </a:rPr>
              <a:t>také </a:t>
            </a:r>
            <a:r>
              <a:rPr sz="2000" b="1" dirty="0">
                <a:latin typeface="Arial"/>
                <a:cs typeface="Arial"/>
              </a:rPr>
              <a:t>jeho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portréty  </a:t>
            </a:r>
            <a:r>
              <a:rPr sz="2000" dirty="0">
                <a:latin typeface="Arial"/>
                <a:cs typeface="Arial"/>
              </a:rPr>
              <a:t>(snaha vystihnout </a:t>
            </a:r>
            <a:r>
              <a:rPr sz="2000" b="1" spc="-5" dirty="0">
                <a:latin typeface="Arial"/>
                <a:cs typeface="Arial"/>
              </a:rPr>
              <a:t>duchovní rozpoložení portrétovaného  </a:t>
            </a:r>
            <a:r>
              <a:rPr sz="2000" spc="-5" dirty="0">
                <a:latin typeface="Arial"/>
                <a:cs typeface="Arial"/>
              </a:rPr>
              <a:t>převažuje nad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popisností)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40"/>
              </a:spcBef>
              <a:buFont typeface="Arial"/>
              <a:buChar char="•"/>
            </a:pPr>
            <a:endParaRPr sz="2050" dirty="0">
              <a:latin typeface="Times New Roman"/>
              <a:cs typeface="Times New Roman"/>
            </a:endParaRPr>
          </a:p>
          <a:p>
            <a:pPr marL="355600" indent="-343535">
              <a:lnSpc>
                <a:spcPts val="216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jeho kompozice se kolem roku 1520 </a:t>
            </a:r>
            <a:r>
              <a:rPr sz="2000" b="1" spc="-10" dirty="0">
                <a:latin typeface="Arial"/>
                <a:cs typeface="Arial"/>
              </a:rPr>
              <a:t>vyvazují </a:t>
            </a:r>
            <a:r>
              <a:rPr sz="2000" b="1" dirty="0">
                <a:latin typeface="Arial"/>
                <a:cs typeface="Arial"/>
              </a:rPr>
              <a:t>ze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zákonitostí</a:t>
            </a:r>
            <a:endParaRPr sz="2000" dirty="0">
              <a:latin typeface="Arial"/>
              <a:cs typeface="Arial"/>
            </a:endParaRPr>
          </a:p>
          <a:p>
            <a:pPr marL="355600">
              <a:lnSpc>
                <a:spcPts val="2160"/>
              </a:lnSpc>
            </a:pPr>
            <a:r>
              <a:rPr sz="2000" b="1" spc="-5" dirty="0">
                <a:latin typeface="Arial"/>
                <a:cs typeface="Arial"/>
              </a:rPr>
              <a:t>výrazových </a:t>
            </a:r>
            <a:r>
              <a:rPr sz="2000" b="1" dirty="0">
                <a:latin typeface="Arial"/>
                <a:cs typeface="Arial"/>
              </a:rPr>
              <a:t>prostředků </a:t>
            </a:r>
            <a:r>
              <a:rPr sz="2000" b="1" spc="-10" dirty="0">
                <a:latin typeface="Arial"/>
                <a:cs typeface="Arial"/>
              </a:rPr>
              <a:t>malířství </a:t>
            </a:r>
            <a:r>
              <a:rPr sz="2000" b="1" spc="-5" dirty="0">
                <a:latin typeface="Arial"/>
                <a:cs typeface="Arial"/>
              </a:rPr>
              <a:t>vrcholné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renesance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2450" dirty="0">
              <a:latin typeface="Times New Roman"/>
              <a:cs typeface="Times New Roman"/>
            </a:endParaRPr>
          </a:p>
          <a:p>
            <a:pPr marL="355600" marR="5080" indent="-343535">
              <a:lnSpc>
                <a:spcPts val="192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podobně jako mnoho jeho současníků se také on inspiruje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rytinami  Albrechta </a:t>
            </a:r>
            <a:r>
              <a:rPr sz="2000" b="1" dirty="0">
                <a:latin typeface="Arial"/>
                <a:cs typeface="Arial"/>
              </a:rPr>
              <a:t>Dürera</a:t>
            </a:r>
            <a:r>
              <a:rPr sz="2000" dirty="0">
                <a:latin typeface="Arial"/>
                <a:cs typeface="Arial"/>
              </a:rPr>
              <a:t>, čímž si </a:t>
            </a:r>
            <a:r>
              <a:rPr sz="2000" spc="-5" dirty="0">
                <a:latin typeface="Arial"/>
                <a:cs typeface="Arial"/>
              </a:rPr>
              <a:t>vysloužil </a:t>
            </a:r>
            <a:r>
              <a:rPr sz="2000" b="1" spc="-5" dirty="0">
                <a:latin typeface="Arial"/>
                <a:cs typeface="Arial"/>
              </a:rPr>
              <a:t>kritické </a:t>
            </a:r>
            <a:r>
              <a:rPr sz="2000" b="1" dirty="0">
                <a:latin typeface="Arial"/>
                <a:cs typeface="Arial"/>
              </a:rPr>
              <a:t>poznámky Vasariho</a:t>
            </a:r>
            <a:r>
              <a:rPr sz="2000" dirty="0">
                <a:latin typeface="Arial"/>
                <a:cs typeface="Arial"/>
              </a:rPr>
              <a:t>;  </a:t>
            </a:r>
            <a:r>
              <a:rPr sz="2000" spc="-5" dirty="0">
                <a:latin typeface="Arial"/>
                <a:cs typeface="Arial"/>
              </a:rPr>
              <a:t>jeho neotřelé pojetí </a:t>
            </a:r>
            <a:r>
              <a:rPr sz="2000" dirty="0">
                <a:latin typeface="Arial"/>
                <a:cs typeface="Arial"/>
              </a:rPr>
              <a:t>spočívá </a:t>
            </a:r>
            <a:r>
              <a:rPr sz="2000" spc="-5" dirty="0">
                <a:latin typeface="Arial"/>
                <a:cs typeface="Arial"/>
              </a:rPr>
              <a:t>jednak </a:t>
            </a:r>
            <a:r>
              <a:rPr sz="2000" b="1" dirty="0">
                <a:latin typeface="Arial"/>
                <a:cs typeface="Arial"/>
              </a:rPr>
              <a:t>v </a:t>
            </a:r>
            <a:r>
              <a:rPr sz="2000" b="1" spc="-5" dirty="0">
                <a:latin typeface="Arial"/>
                <a:cs typeface="Arial"/>
              </a:rPr>
              <a:t>neobvyklých kompozičních  řešeních</a:t>
            </a:r>
            <a:r>
              <a:rPr sz="2000" spc="-5" dirty="0">
                <a:latin typeface="Arial"/>
                <a:cs typeface="Arial"/>
              </a:rPr>
              <a:t>, </a:t>
            </a:r>
            <a:r>
              <a:rPr sz="2000" dirty="0">
                <a:latin typeface="Arial"/>
                <a:cs typeface="Arial"/>
              </a:rPr>
              <a:t>jednak v </a:t>
            </a:r>
            <a:r>
              <a:rPr sz="2000" spc="-5" dirty="0">
                <a:latin typeface="Arial"/>
                <a:cs typeface="Arial"/>
              </a:rPr>
              <a:t>koloritu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obrazů</a:t>
            </a:r>
          </a:p>
          <a:p>
            <a:pPr>
              <a:spcBef>
                <a:spcPts val="25"/>
              </a:spcBef>
              <a:buFont typeface="Arial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355600" marR="6350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jeho postavy jsou protáhlé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působí, jako by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nehmotně </a:t>
            </a:r>
            <a:r>
              <a:rPr sz="2000" dirty="0">
                <a:latin typeface="Arial"/>
                <a:cs typeface="Arial"/>
              </a:rPr>
              <a:t>vznášely  v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prostoru</a:t>
            </a:r>
          </a:p>
          <a:p>
            <a:pPr>
              <a:spcBef>
                <a:spcPts val="40"/>
              </a:spcBef>
              <a:buFont typeface="Arial"/>
              <a:buChar char="•"/>
            </a:pPr>
            <a:endParaRPr sz="2050" dirty="0">
              <a:latin typeface="Times New Roman"/>
              <a:cs typeface="Times New Roman"/>
            </a:endParaRPr>
          </a:p>
          <a:p>
            <a:pPr marL="355600" indent="-343535">
              <a:lnSpc>
                <a:spcPts val="216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Pontormo </a:t>
            </a:r>
            <a:r>
              <a:rPr sz="2000" b="1" dirty="0">
                <a:latin typeface="Arial"/>
                <a:cs typeface="Arial"/>
              </a:rPr>
              <a:t>se </a:t>
            </a:r>
            <a:r>
              <a:rPr sz="2000" b="1" spc="-10" dirty="0">
                <a:latin typeface="Arial"/>
                <a:cs typeface="Arial"/>
              </a:rPr>
              <a:t>vyhýbá </a:t>
            </a:r>
            <a:r>
              <a:rPr sz="2000" b="1" dirty="0">
                <a:latin typeface="Arial"/>
                <a:cs typeface="Arial"/>
              </a:rPr>
              <a:t>jasné, </a:t>
            </a:r>
            <a:r>
              <a:rPr sz="2000" b="1" spc="-5" dirty="0">
                <a:latin typeface="Arial"/>
                <a:cs typeface="Arial"/>
              </a:rPr>
              <a:t>klasické barevné škále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používá</a:t>
            </a:r>
            <a:endParaRPr sz="2000" dirty="0">
              <a:latin typeface="Arial"/>
              <a:cs typeface="Arial"/>
            </a:endParaRPr>
          </a:p>
          <a:p>
            <a:pPr marL="355600" marR="30480">
              <a:lnSpc>
                <a:spcPts val="1920"/>
              </a:lnSpc>
              <a:spcBef>
                <a:spcPts val="225"/>
              </a:spcBef>
            </a:pPr>
            <a:r>
              <a:rPr sz="2000" b="1" spc="-5" dirty="0">
                <a:latin typeface="Arial"/>
                <a:cs typeface="Arial"/>
              </a:rPr>
              <a:t>barevnost složenou </a:t>
            </a:r>
            <a:r>
              <a:rPr sz="2000" b="1" dirty="0">
                <a:latin typeface="Arial"/>
                <a:cs typeface="Arial"/>
              </a:rPr>
              <a:t>z </a:t>
            </a:r>
            <a:r>
              <a:rPr sz="2000" b="1" spc="-5" dirty="0">
                <a:latin typeface="Arial"/>
                <a:cs typeface="Arial"/>
              </a:rPr>
              <a:t>lomených, zářivě pastelových </a:t>
            </a:r>
            <a:r>
              <a:rPr sz="2000" b="1" dirty="0">
                <a:latin typeface="Arial"/>
                <a:cs typeface="Arial"/>
              </a:rPr>
              <a:t>tónů, </a:t>
            </a:r>
            <a:r>
              <a:rPr sz="2000" dirty="0">
                <a:latin typeface="Arial"/>
                <a:cs typeface="Arial"/>
              </a:rPr>
              <a:t>která  </a:t>
            </a:r>
            <a:r>
              <a:rPr sz="2000" spc="-5" dirty="0">
                <a:latin typeface="Arial"/>
                <a:cs typeface="Arial"/>
              </a:rPr>
              <a:t>je </a:t>
            </a:r>
            <a:r>
              <a:rPr sz="2000" dirty="0">
                <a:latin typeface="Arial"/>
                <a:cs typeface="Arial"/>
              </a:rPr>
              <a:t>skoro neskutečná – srov. </a:t>
            </a:r>
            <a:r>
              <a:rPr sz="2000" b="1" i="1" spc="-5" dirty="0">
                <a:latin typeface="Arial"/>
                <a:cs typeface="Arial"/>
              </a:rPr>
              <a:t>Snímání </a:t>
            </a:r>
            <a:r>
              <a:rPr sz="2000" b="1" i="1" dirty="0">
                <a:latin typeface="Arial"/>
                <a:cs typeface="Arial"/>
              </a:rPr>
              <a:t>z </a:t>
            </a:r>
            <a:r>
              <a:rPr sz="2000" b="1" i="1" spc="-5" dirty="0">
                <a:latin typeface="Arial"/>
                <a:cs typeface="Arial"/>
              </a:rPr>
              <a:t>kříže </a:t>
            </a:r>
            <a:r>
              <a:rPr sz="2000" dirty="0">
                <a:latin typeface="Arial"/>
                <a:cs typeface="Arial"/>
              </a:rPr>
              <a:t>(1526–28, kaple  </a:t>
            </a:r>
            <a:r>
              <a:rPr sz="2000" spc="-5" dirty="0">
                <a:latin typeface="Arial"/>
                <a:cs typeface="Arial"/>
              </a:rPr>
              <a:t>Capponiů </a:t>
            </a:r>
            <a:r>
              <a:rPr sz="2000" dirty="0">
                <a:latin typeface="Arial"/>
                <a:cs typeface="Arial"/>
              </a:rPr>
              <a:t>ve florentském kostele Santa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Felicita)</a:t>
            </a:r>
          </a:p>
        </p:txBody>
      </p:sp>
    </p:spTree>
    <p:extLst>
      <p:ext uri="{BB962C8B-B14F-4D97-AF65-F5344CB8AC3E}">
        <p14:creationId xmlns:p14="http://schemas.microsoft.com/office/powerpoint/2010/main" val="30314420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5555" y="291846"/>
            <a:ext cx="9954883" cy="4176656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5080" indent="-343535">
              <a:lnSpc>
                <a:spcPct val="80000"/>
              </a:lnSpc>
              <a:spcBef>
                <a:spcPts val="625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jeho současník </a:t>
            </a:r>
            <a:r>
              <a:rPr sz="2200" b="1" i="1" spc="-5" dirty="0">
                <a:latin typeface="Arial"/>
                <a:cs typeface="Arial"/>
              </a:rPr>
              <a:t>Rosso Fiorentino </a:t>
            </a:r>
            <a:r>
              <a:rPr sz="2200" spc="-5" dirty="0">
                <a:latin typeface="Arial"/>
                <a:cs typeface="Arial"/>
              </a:rPr>
              <a:t>vytvořil ve </a:t>
            </a:r>
            <a:r>
              <a:rPr sz="2200" spc="-10" dirty="0">
                <a:latin typeface="Arial"/>
                <a:cs typeface="Arial"/>
              </a:rPr>
              <a:t>20. </a:t>
            </a:r>
            <a:r>
              <a:rPr sz="2200" spc="-5" dirty="0">
                <a:latin typeface="Arial"/>
                <a:cs typeface="Arial"/>
              </a:rPr>
              <a:t>letech 16. </a:t>
            </a:r>
            <a:r>
              <a:rPr sz="2200" dirty="0">
                <a:latin typeface="Arial"/>
                <a:cs typeface="Arial"/>
              </a:rPr>
              <a:t>st.  </a:t>
            </a:r>
            <a:r>
              <a:rPr sz="2200" spc="-5" dirty="0">
                <a:latin typeface="Arial"/>
                <a:cs typeface="Arial"/>
              </a:rPr>
              <a:t>rovněž oltářní obraz s </a:t>
            </a:r>
            <a:r>
              <a:rPr sz="2200" spc="-10" dirty="0">
                <a:latin typeface="Arial"/>
                <a:cs typeface="Arial"/>
              </a:rPr>
              <a:t>námětem </a:t>
            </a:r>
            <a:r>
              <a:rPr sz="2200" b="1" i="1" spc="-5" dirty="0">
                <a:latin typeface="Arial"/>
                <a:cs typeface="Arial"/>
              </a:rPr>
              <a:t>Snímání z kříže </a:t>
            </a:r>
            <a:r>
              <a:rPr sz="2200" spc="-5" dirty="0">
                <a:latin typeface="Arial"/>
                <a:cs typeface="Arial"/>
              </a:rPr>
              <a:t>– také tady  je patrný důraz na zvláštní „propletenost postav“ a </a:t>
            </a:r>
            <a:r>
              <a:rPr sz="2200" dirty="0">
                <a:latin typeface="Arial"/>
                <a:cs typeface="Arial"/>
              </a:rPr>
              <a:t>také </a:t>
            </a:r>
            <a:r>
              <a:rPr sz="2200" spc="-5" dirty="0">
                <a:latin typeface="Arial"/>
                <a:cs typeface="Arial"/>
              </a:rPr>
              <a:t>se  zde objevuje jedna „kontaktní“ postava, která </a:t>
            </a:r>
            <a:r>
              <a:rPr sz="2200" spc="-5" dirty="0" err="1">
                <a:latin typeface="Arial"/>
                <a:cs typeface="Arial"/>
              </a:rPr>
              <a:t>vyhlíží</a:t>
            </a:r>
            <a:r>
              <a:rPr sz="2200" spc="60" dirty="0">
                <a:latin typeface="Arial"/>
                <a:cs typeface="Arial"/>
              </a:rPr>
              <a:t> </a:t>
            </a:r>
            <a:r>
              <a:rPr sz="2200" spc="-5" dirty="0" err="1" smtClean="0">
                <a:latin typeface="Arial"/>
                <a:cs typeface="Arial"/>
              </a:rPr>
              <a:t>ven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sz="2200" spc="-5" dirty="0" smtClean="0">
                <a:latin typeface="Arial"/>
                <a:cs typeface="Arial"/>
              </a:rPr>
              <a:t>z </a:t>
            </a:r>
            <a:r>
              <a:rPr sz="2200" spc="-5" dirty="0">
                <a:latin typeface="Arial"/>
                <a:cs typeface="Arial"/>
              </a:rPr>
              <a:t>obrazu, aby vyvolala v divákovi soucit se </a:t>
            </a:r>
            <a:r>
              <a:rPr sz="2200" spc="-5" dirty="0" err="1">
                <a:latin typeface="Arial"/>
                <a:cs typeface="Arial"/>
              </a:rPr>
              <a:t>zachyceným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0" dirty="0" err="1" smtClean="0">
                <a:latin typeface="Arial"/>
                <a:cs typeface="Arial"/>
              </a:rPr>
              <a:t>dějem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50" dirty="0">
              <a:latin typeface="Times New Roman"/>
              <a:cs typeface="Times New Roman"/>
            </a:endParaRPr>
          </a:p>
          <a:p>
            <a:pPr marL="355600" marR="228600" indent="-343535">
              <a:lnSpc>
                <a:spcPct val="80000"/>
              </a:lnSpc>
              <a:spcBef>
                <a:spcPts val="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i="1" spc="-5" dirty="0">
                <a:latin typeface="Arial"/>
                <a:cs typeface="Arial"/>
              </a:rPr>
              <a:t>Rosso Fiorentino </a:t>
            </a:r>
            <a:r>
              <a:rPr sz="2200" spc="-5" dirty="0">
                <a:latin typeface="Arial"/>
                <a:cs typeface="Arial"/>
              </a:rPr>
              <a:t>však neuplatňuje tak zářivě neskutečné  barvy jako jeho současník Pontormo a zaměřuje se spíše </a:t>
            </a:r>
            <a:r>
              <a:rPr sz="2200" spc="-10" dirty="0">
                <a:latin typeface="Arial"/>
                <a:cs typeface="Arial"/>
              </a:rPr>
              <a:t>na  </a:t>
            </a:r>
            <a:r>
              <a:rPr sz="2200" spc="-5" dirty="0">
                <a:latin typeface="Arial"/>
                <a:cs typeface="Arial"/>
              </a:rPr>
              <a:t>otázky kompozice – </a:t>
            </a:r>
            <a:r>
              <a:rPr sz="2200" dirty="0">
                <a:latin typeface="Arial"/>
                <a:cs typeface="Arial"/>
              </a:rPr>
              <a:t>ke </a:t>
            </a:r>
            <a:r>
              <a:rPr sz="2200" spc="-5" dirty="0">
                <a:latin typeface="Arial"/>
                <a:cs typeface="Arial"/>
              </a:rPr>
              <a:t>složitému překrývání jednotlivých  kompozičních </a:t>
            </a:r>
            <a:r>
              <a:rPr sz="2200" spc="-10" dirty="0">
                <a:latin typeface="Arial"/>
                <a:cs typeface="Arial"/>
              </a:rPr>
              <a:t>prvků, </a:t>
            </a:r>
            <a:r>
              <a:rPr sz="2200" spc="-5" dirty="0">
                <a:latin typeface="Arial"/>
                <a:cs typeface="Arial"/>
              </a:rPr>
              <a:t>jak dosvědčuje řešení obrazu </a:t>
            </a:r>
            <a:r>
              <a:rPr sz="2200" b="1" i="1" spc="-10" dirty="0">
                <a:latin typeface="Arial"/>
                <a:cs typeface="Arial"/>
              </a:rPr>
              <a:t>Mojžíš </a:t>
            </a:r>
            <a:r>
              <a:rPr sz="2200" b="1" i="1" spc="-5" dirty="0">
                <a:latin typeface="Arial"/>
                <a:cs typeface="Arial"/>
              </a:rPr>
              <a:t>a  Jitrovy dcery</a:t>
            </a:r>
            <a:r>
              <a:rPr sz="2200" b="1" i="1" spc="2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(1523)</a:t>
            </a:r>
            <a:endParaRPr sz="2200" dirty="0">
              <a:latin typeface="Arial"/>
              <a:cs typeface="Arial"/>
            </a:endParaRPr>
          </a:p>
          <a:p>
            <a:pPr>
              <a:spcBef>
                <a:spcPts val="5"/>
              </a:spcBef>
              <a:buFont typeface="Arial"/>
              <a:buChar char="•"/>
            </a:pPr>
            <a:endParaRPr sz="2750" dirty="0">
              <a:latin typeface="Times New Roman"/>
              <a:cs typeface="Times New Roman"/>
            </a:endParaRPr>
          </a:p>
          <a:p>
            <a:pPr marL="355600" marR="123825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tato kompozice </a:t>
            </a:r>
            <a:r>
              <a:rPr sz="2200" dirty="0">
                <a:latin typeface="Arial"/>
                <a:cs typeface="Arial"/>
              </a:rPr>
              <a:t>je </a:t>
            </a:r>
            <a:r>
              <a:rPr sz="2200" spc="-5" dirty="0">
                <a:latin typeface="Arial"/>
                <a:cs typeface="Arial"/>
              </a:rPr>
              <a:t>pojata velmi radikálně – michelangelovská  změť mohutných těl zaujímá celou obrazovou plochu, bitka </a:t>
            </a:r>
            <a:r>
              <a:rPr sz="2200" spc="-10" dirty="0">
                <a:latin typeface="Arial"/>
                <a:cs typeface="Arial"/>
              </a:rPr>
              <a:t>je </a:t>
            </a:r>
            <a:r>
              <a:rPr sz="2200" spc="-5" dirty="0" err="1" smtClean="0">
                <a:latin typeface="Arial"/>
                <a:cs typeface="Arial"/>
              </a:rPr>
              <a:t>divákovi</a:t>
            </a:r>
            <a:r>
              <a:rPr sz="2200" spc="-5" dirty="0" smtClean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přiblížena do bezprostřední blízkosti pomocí  neúplných postav, které přesahují okraj obrazové plochy, jež  </a:t>
            </a:r>
            <a:r>
              <a:rPr sz="2200" spc="-10" dirty="0">
                <a:latin typeface="Arial"/>
                <a:cs typeface="Arial"/>
              </a:rPr>
              <a:t>pak </a:t>
            </a:r>
            <a:r>
              <a:rPr sz="2200" spc="-5" dirty="0">
                <a:latin typeface="Arial"/>
                <a:cs typeface="Arial"/>
              </a:rPr>
              <a:t>působí skoro jako výřez!</a:t>
            </a:r>
            <a:endParaRPr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76230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3677" y="0"/>
            <a:ext cx="500062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10639" y="5744057"/>
            <a:ext cx="169418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Rosso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Fiorentino,</a:t>
            </a:r>
            <a:endParaRPr sz="1200">
              <a:latin typeface="Arial"/>
              <a:cs typeface="Arial"/>
            </a:endParaRPr>
          </a:p>
          <a:p>
            <a:pPr marL="12700" marR="5080"/>
            <a:r>
              <a:rPr sz="1200" b="1" i="1" spc="-5" dirty="0">
                <a:latin typeface="Arial"/>
                <a:cs typeface="Arial"/>
              </a:rPr>
              <a:t>Mojžíš </a:t>
            </a:r>
            <a:r>
              <a:rPr sz="1200" b="1" i="1" dirty="0">
                <a:latin typeface="Arial"/>
                <a:cs typeface="Arial"/>
              </a:rPr>
              <a:t>zachraňuje  </a:t>
            </a:r>
            <a:r>
              <a:rPr sz="1200" b="1" i="1" spc="-5" dirty="0">
                <a:latin typeface="Arial"/>
                <a:cs typeface="Arial"/>
              </a:rPr>
              <a:t>Jitrovy </a:t>
            </a:r>
            <a:r>
              <a:rPr sz="1200" b="1" i="1" dirty="0">
                <a:latin typeface="Arial"/>
                <a:cs typeface="Arial"/>
              </a:rPr>
              <a:t>dcery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1523–24,  </a:t>
            </a:r>
            <a:r>
              <a:rPr sz="1200" b="1" dirty="0">
                <a:latin typeface="Arial"/>
                <a:cs typeface="Arial"/>
              </a:rPr>
              <a:t>olej na plátně, 160 x  </a:t>
            </a:r>
            <a:r>
              <a:rPr sz="1200" b="1" spc="-25" dirty="0">
                <a:latin typeface="Arial"/>
                <a:cs typeface="Arial"/>
              </a:rPr>
              <a:t>117 </a:t>
            </a:r>
            <a:r>
              <a:rPr sz="1200" b="1" spc="-5" dirty="0">
                <a:latin typeface="Arial"/>
                <a:cs typeface="Arial"/>
              </a:rPr>
              <a:t>cm, </a:t>
            </a:r>
            <a:r>
              <a:rPr sz="1200" b="1" dirty="0">
                <a:latin typeface="Arial"/>
                <a:cs typeface="Arial"/>
              </a:rPr>
              <a:t>Galleria degli  </a:t>
            </a:r>
            <a:r>
              <a:rPr sz="1200" b="1" spc="-5" dirty="0">
                <a:latin typeface="Arial"/>
                <a:cs typeface="Arial"/>
              </a:rPr>
              <a:t>Uffizi,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Florencie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106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525" y="1690688"/>
            <a:ext cx="2318028" cy="4178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23" y="1325150"/>
            <a:ext cx="8456247" cy="475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108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8076" y="0"/>
            <a:ext cx="49068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6706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1267" y="373837"/>
            <a:ext cx="10360325" cy="54167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ts val="205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900" b="1" spc="-5" dirty="0">
                <a:latin typeface="Arial"/>
                <a:cs typeface="Arial"/>
              </a:rPr>
              <a:t>dynamický pohyb </a:t>
            </a:r>
            <a:r>
              <a:rPr sz="1900" spc="-5" dirty="0">
                <a:latin typeface="Arial"/>
                <a:cs typeface="Arial"/>
              </a:rPr>
              <a:t>postav </a:t>
            </a:r>
            <a:r>
              <a:rPr sz="1900" spc="-10" dirty="0">
                <a:latin typeface="Arial"/>
                <a:cs typeface="Arial"/>
              </a:rPr>
              <a:t>bojujících </a:t>
            </a:r>
            <a:r>
              <a:rPr sz="1900" spc="-5" dirty="0">
                <a:latin typeface="Arial"/>
                <a:cs typeface="Arial"/>
              </a:rPr>
              <a:t>mužů se ocitá </a:t>
            </a:r>
            <a:r>
              <a:rPr sz="1900" b="1" spc="-5" dirty="0">
                <a:latin typeface="Arial"/>
                <a:cs typeface="Arial"/>
              </a:rPr>
              <a:t>v</a:t>
            </a:r>
            <a:r>
              <a:rPr sz="1900" b="1" spc="204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kontrastu</a:t>
            </a:r>
            <a:endParaRPr sz="1900" dirty="0">
              <a:latin typeface="Arial"/>
              <a:cs typeface="Arial"/>
            </a:endParaRPr>
          </a:p>
          <a:p>
            <a:pPr marL="355600">
              <a:lnSpc>
                <a:spcPts val="2050"/>
              </a:lnSpc>
            </a:pPr>
            <a:r>
              <a:rPr sz="1900" b="1" spc="-5" dirty="0">
                <a:latin typeface="Arial"/>
                <a:cs typeface="Arial"/>
              </a:rPr>
              <a:t>toporně pojaté vyděšené </a:t>
            </a:r>
            <a:r>
              <a:rPr sz="1900" b="1" spc="-15" dirty="0">
                <a:latin typeface="Arial"/>
                <a:cs typeface="Arial"/>
              </a:rPr>
              <a:t>dívky </a:t>
            </a:r>
            <a:r>
              <a:rPr sz="1900" spc="-5" dirty="0">
                <a:latin typeface="Arial"/>
                <a:cs typeface="Arial"/>
              </a:rPr>
              <a:t>v </a:t>
            </a:r>
            <a:r>
              <a:rPr sz="1900" spc="-10" dirty="0">
                <a:latin typeface="Arial"/>
                <a:cs typeface="Arial"/>
              </a:rPr>
              <a:t>druhém</a:t>
            </a:r>
            <a:r>
              <a:rPr sz="1900" spc="17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plánu</a:t>
            </a:r>
            <a:endParaRPr sz="1900" dirty="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2350" dirty="0">
              <a:latin typeface="Times New Roman"/>
              <a:cs typeface="Times New Roman"/>
            </a:endParaRPr>
          </a:p>
          <a:p>
            <a:pPr marL="355600" marR="29209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1900" spc="-10" dirty="0">
                <a:latin typeface="Arial"/>
                <a:cs typeface="Arial"/>
              </a:rPr>
              <a:t>Rosso </a:t>
            </a:r>
            <a:r>
              <a:rPr sz="1900" spc="-5" dirty="0">
                <a:latin typeface="Arial"/>
                <a:cs typeface="Arial"/>
              </a:rPr>
              <a:t>Fiorentino se tady </a:t>
            </a:r>
            <a:r>
              <a:rPr sz="1900" spc="-10" dirty="0">
                <a:latin typeface="Arial"/>
                <a:cs typeface="Arial"/>
              </a:rPr>
              <a:t>přibližuje </a:t>
            </a:r>
            <a:r>
              <a:rPr sz="1900" b="1" spc="-5" dirty="0">
                <a:latin typeface="Arial"/>
                <a:cs typeface="Arial"/>
              </a:rPr>
              <a:t>Vasariho teoretickému </a:t>
            </a:r>
            <a:r>
              <a:rPr sz="1900" b="1" spc="-10" dirty="0">
                <a:latin typeface="Arial"/>
                <a:cs typeface="Arial"/>
              </a:rPr>
              <a:t>požadavku  </a:t>
            </a:r>
            <a:r>
              <a:rPr sz="1900" b="1" spc="-5" dirty="0">
                <a:latin typeface="Arial"/>
                <a:cs typeface="Arial"/>
              </a:rPr>
              <a:t>na </a:t>
            </a:r>
            <a:r>
              <a:rPr sz="1900" b="1" i="1" spc="-5" dirty="0">
                <a:latin typeface="Arial"/>
                <a:cs typeface="Arial"/>
              </a:rPr>
              <a:t>„bella </a:t>
            </a:r>
            <a:r>
              <a:rPr sz="1900" b="1" i="1" spc="-10" dirty="0">
                <a:latin typeface="Arial"/>
                <a:cs typeface="Arial"/>
              </a:rPr>
              <a:t>maniera“ </a:t>
            </a:r>
            <a:r>
              <a:rPr sz="1900" spc="-5" dirty="0">
                <a:latin typeface="Arial"/>
                <a:cs typeface="Arial"/>
              </a:rPr>
              <a:t>a pomocí </a:t>
            </a:r>
            <a:r>
              <a:rPr sz="1900" spc="-10" dirty="0">
                <a:latin typeface="Arial"/>
                <a:cs typeface="Arial"/>
              </a:rPr>
              <a:t>dívčí postavy </a:t>
            </a:r>
            <a:r>
              <a:rPr sz="1900" spc="-5" dirty="0">
                <a:latin typeface="Arial"/>
                <a:cs typeface="Arial"/>
              </a:rPr>
              <a:t>(ve starší </a:t>
            </a:r>
            <a:r>
              <a:rPr sz="1900" spc="-10" dirty="0">
                <a:latin typeface="Arial"/>
                <a:cs typeface="Arial"/>
              </a:rPr>
              <a:t>italské </a:t>
            </a:r>
            <a:r>
              <a:rPr sz="1900" spc="-5" dirty="0">
                <a:latin typeface="Arial"/>
                <a:cs typeface="Arial"/>
              </a:rPr>
              <a:t>literatuře  označované </a:t>
            </a:r>
            <a:r>
              <a:rPr sz="1900" spc="-10" dirty="0">
                <a:latin typeface="Arial"/>
                <a:cs typeface="Arial"/>
              </a:rPr>
              <a:t>jako </a:t>
            </a:r>
            <a:r>
              <a:rPr sz="1900" b="1" i="1" spc="-5" dirty="0">
                <a:latin typeface="Arial"/>
                <a:cs typeface="Arial"/>
              </a:rPr>
              <a:t>„manichino“</a:t>
            </a:r>
            <a:r>
              <a:rPr sz="1900" spc="-5" dirty="0">
                <a:latin typeface="Arial"/>
                <a:cs typeface="Arial"/>
              </a:rPr>
              <a:t>, tedy </a:t>
            </a:r>
            <a:r>
              <a:rPr sz="1900" spc="-10" dirty="0">
                <a:latin typeface="Arial"/>
                <a:cs typeface="Arial"/>
              </a:rPr>
              <a:t>nehybná </a:t>
            </a:r>
            <a:r>
              <a:rPr sz="1900" spc="-5" dirty="0">
                <a:latin typeface="Arial"/>
                <a:cs typeface="Arial"/>
              </a:rPr>
              <a:t>figurína) se pokouší  vyjádřit ticho a klid po</a:t>
            </a:r>
            <a:r>
              <a:rPr sz="1900" spc="3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boji</a:t>
            </a:r>
            <a:endParaRPr sz="1900" dirty="0">
              <a:latin typeface="Arial"/>
              <a:cs typeface="Arial"/>
            </a:endParaRPr>
          </a:p>
          <a:p>
            <a:pPr>
              <a:spcBef>
                <a:spcPts val="35"/>
              </a:spcBef>
              <a:buFont typeface="Arial"/>
              <a:buChar char="•"/>
            </a:pPr>
            <a:endParaRPr sz="2350" dirty="0">
              <a:latin typeface="Times New Roman"/>
              <a:cs typeface="Times New Roman"/>
            </a:endParaRPr>
          </a:p>
          <a:p>
            <a:pPr marL="355600" marR="17399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1900" spc="-5" dirty="0">
                <a:latin typeface="Arial"/>
                <a:cs typeface="Arial"/>
              </a:rPr>
              <a:t>střed kompozice tvoří </a:t>
            </a:r>
            <a:r>
              <a:rPr sz="1900" spc="-10" dirty="0">
                <a:latin typeface="Arial"/>
                <a:cs typeface="Arial"/>
              </a:rPr>
              <a:t>obnažené </a:t>
            </a:r>
            <a:r>
              <a:rPr sz="1900" spc="-5" dirty="0">
                <a:latin typeface="Arial"/>
                <a:cs typeface="Arial"/>
              </a:rPr>
              <a:t>pohlaví zápasícího muže, což </a:t>
            </a:r>
            <a:r>
              <a:rPr sz="1900" spc="-10" dirty="0">
                <a:latin typeface="Arial"/>
                <a:cs typeface="Arial"/>
              </a:rPr>
              <a:t>bylo na  </a:t>
            </a:r>
            <a:r>
              <a:rPr sz="1900" spc="-5" dirty="0">
                <a:latin typeface="Arial"/>
                <a:cs typeface="Arial"/>
              </a:rPr>
              <a:t>svou dobu </a:t>
            </a:r>
            <a:r>
              <a:rPr sz="1900" b="1" spc="-15" dirty="0">
                <a:latin typeface="Arial"/>
                <a:cs typeface="Arial"/>
              </a:rPr>
              <a:t>velmi </a:t>
            </a:r>
            <a:r>
              <a:rPr sz="1900" b="1" spc="-10" dirty="0">
                <a:latin typeface="Arial"/>
                <a:cs typeface="Arial"/>
              </a:rPr>
              <a:t>odvážné řešení </a:t>
            </a:r>
            <a:r>
              <a:rPr sz="1900" spc="-5" dirty="0">
                <a:latin typeface="Arial"/>
                <a:cs typeface="Arial"/>
              </a:rPr>
              <a:t>– autor se tak skoro </a:t>
            </a:r>
            <a:r>
              <a:rPr sz="1900" spc="-10" dirty="0">
                <a:latin typeface="Arial"/>
                <a:cs typeface="Arial"/>
              </a:rPr>
              <a:t>programově  odlišuje </a:t>
            </a:r>
            <a:r>
              <a:rPr sz="1900" spc="-5" dirty="0">
                <a:latin typeface="Arial"/>
                <a:cs typeface="Arial"/>
              </a:rPr>
              <a:t>od raffaelovské harmonie vrcholné</a:t>
            </a:r>
            <a:r>
              <a:rPr sz="1900" spc="165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renesance</a:t>
            </a:r>
            <a:endParaRPr sz="1900" dirty="0">
              <a:latin typeface="Arial"/>
              <a:cs typeface="Arial"/>
            </a:endParaRPr>
          </a:p>
          <a:p>
            <a:pPr>
              <a:spcBef>
                <a:spcPts val="20"/>
              </a:spcBef>
              <a:buFont typeface="Arial"/>
              <a:buChar char="•"/>
            </a:pPr>
            <a:endParaRPr sz="2350" dirty="0">
              <a:latin typeface="Times New Roman"/>
              <a:cs typeface="Times New Roman"/>
            </a:endParaRPr>
          </a:p>
          <a:p>
            <a:pPr marL="355600" marR="5080" indent="-343535">
              <a:lnSpc>
                <a:spcPts val="182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1900" spc="-5" dirty="0">
                <a:latin typeface="Arial"/>
                <a:cs typeface="Arial"/>
              </a:rPr>
              <a:t>vrcholným </a:t>
            </a:r>
            <a:r>
              <a:rPr sz="1900" spc="-10" dirty="0">
                <a:latin typeface="Arial"/>
                <a:cs typeface="Arial"/>
              </a:rPr>
              <a:t>dílem </a:t>
            </a:r>
            <a:r>
              <a:rPr sz="1900" b="1" i="1" spc="-5" dirty="0">
                <a:latin typeface="Arial"/>
                <a:cs typeface="Arial"/>
              </a:rPr>
              <a:t>Rossa Fiorentina </a:t>
            </a:r>
            <a:r>
              <a:rPr sz="1900" spc="-5" dirty="0">
                <a:latin typeface="Arial"/>
                <a:cs typeface="Arial"/>
              </a:rPr>
              <a:t>(</a:t>
            </a:r>
            <a:r>
              <a:rPr sz="1900" b="1" i="1" spc="-5" dirty="0">
                <a:latin typeface="Arial"/>
                <a:cs typeface="Arial"/>
              </a:rPr>
              <a:t>Giovanniho Battisty di Jacopo di  Guasparre</a:t>
            </a:r>
            <a:r>
              <a:rPr sz="1900" spc="-5" dirty="0">
                <a:latin typeface="Arial"/>
                <a:cs typeface="Arial"/>
              </a:rPr>
              <a:t>, žáka </a:t>
            </a:r>
            <a:r>
              <a:rPr sz="1900" b="1" i="1" spc="-5" dirty="0">
                <a:latin typeface="Arial"/>
                <a:cs typeface="Arial"/>
              </a:rPr>
              <a:t>Michelangela, Andrey del Sarto </a:t>
            </a:r>
            <a:r>
              <a:rPr sz="1900" spc="-5" dirty="0">
                <a:latin typeface="Arial"/>
                <a:cs typeface="Arial"/>
              </a:rPr>
              <a:t>a </a:t>
            </a:r>
            <a:r>
              <a:rPr sz="1900" b="1" i="1" spc="-5" dirty="0">
                <a:latin typeface="Arial"/>
                <a:cs typeface="Arial"/>
              </a:rPr>
              <a:t>Fra Bartolomea</a:t>
            </a:r>
            <a:r>
              <a:rPr sz="1900" spc="-5" dirty="0">
                <a:latin typeface="Arial"/>
                <a:cs typeface="Arial"/>
              </a:rPr>
              <a:t>),  je </a:t>
            </a:r>
            <a:r>
              <a:rPr sz="1900" b="1" i="1" spc="-5" dirty="0">
                <a:latin typeface="Arial"/>
                <a:cs typeface="Arial"/>
              </a:rPr>
              <a:t>cyklus fresek v zámku ve </a:t>
            </a:r>
            <a:r>
              <a:rPr sz="1900" b="1" i="1" dirty="0">
                <a:latin typeface="Arial"/>
                <a:cs typeface="Arial"/>
              </a:rPr>
              <a:t>Fontainebleau</a:t>
            </a:r>
            <a:r>
              <a:rPr sz="1900" dirty="0">
                <a:latin typeface="Arial"/>
                <a:cs typeface="Arial"/>
              </a:rPr>
              <a:t>, </a:t>
            </a:r>
            <a:r>
              <a:rPr sz="1900" spc="-5" dirty="0">
                <a:latin typeface="Arial"/>
                <a:cs typeface="Arial"/>
              </a:rPr>
              <a:t>kde v místní galerii spojil  malbou štukovou dekoraci s</a:t>
            </a:r>
            <a:r>
              <a:rPr sz="1900" spc="100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architekturou</a:t>
            </a:r>
            <a:endParaRPr sz="1900" dirty="0">
              <a:latin typeface="Arial"/>
              <a:cs typeface="Arial"/>
            </a:endParaRPr>
          </a:p>
          <a:p>
            <a:pPr>
              <a:spcBef>
                <a:spcPts val="10"/>
              </a:spcBef>
              <a:buFont typeface="Arial"/>
              <a:buChar char="•"/>
            </a:pPr>
            <a:endParaRPr sz="2000" dirty="0">
              <a:latin typeface="Times New Roman"/>
              <a:cs typeface="Times New Roman"/>
            </a:endParaRPr>
          </a:p>
          <a:p>
            <a:pPr marL="355600" indent="-343535">
              <a:lnSpc>
                <a:spcPts val="2050"/>
              </a:lnSpc>
              <a:buChar char="•"/>
              <a:tabLst>
                <a:tab pos="355600" algn="l"/>
                <a:tab pos="356235" algn="l"/>
              </a:tabLst>
            </a:pPr>
            <a:r>
              <a:rPr sz="1900" spc="-5" dirty="0">
                <a:latin typeface="Arial"/>
                <a:cs typeface="Arial"/>
              </a:rPr>
              <a:t>(byl sem </a:t>
            </a:r>
            <a:r>
              <a:rPr sz="1900" spc="-10" dirty="0">
                <a:latin typeface="Arial"/>
                <a:cs typeface="Arial"/>
              </a:rPr>
              <a:t>povolán </a:t>
            </a:r>
            <a:r>
              <a:rPr sz="1900" spc="-5" dirty="0">
                <a:latin typeface="Arial"/>
                <a:cs typeface="Arial"/>
              </a:rPr>
              <a:t>patrně na doporučení </a:t>
            </a:r>
            <a:r>
              <a:rPr sz="1900" dirty="0">
                <a:latin typeface="Arial"/>
                <a:cs typeface="Arial"/>
              </a:rPr>
              <a:t>Michelangela </a:t>
            </a:r>
            <a:r>
              <a:rPr sz="1900" spc="-5" dirty="0">
                <a:latin typeface="Arial"/>
                <a:cs typeface="Arial"/>
              </a:rPr>
              <a:t>kolem roku</a:t>
            </a:r>
            <a:r>
              <a:rPr sz="1900" spc="22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1530;</a:t>
            </a:r>
            <a:endParaRPr sz="1900" dirty="0">
              <a:latin typeface="Arial"/>
              <a:cs typeface="Arial"/>
            </a:endParaRPr>
          </a:p>
          <a:p>
            <a:pPr marL="355600">
              <a:lnSpc>
                <a:spcPts val="2050"/>
              </a:lnSpc>
            </a:pPr>
            <a:r>
              <a:rPr sz="1900" spc="-5" dirty="0">
                <a:latin typeface="Arial"/>
                <a:cs typeface="Arial"/>
              </a:rPr>
              <a:t>fresky </a:t>
            </a:r>
            <a:r>
              <a:rPr sz="1900" spc="-10" dirty="0">
                <a:latin typeface="Arial"/>
                <a:cs typeface="Arial"/>
              </a:rPr>
              <a:t>pocházejí </a:t>
            </a:r>
            <a:r>
              <a:rPr sz="1900" spc="-5" dirty="0">
                <a:latin typeface="Arial"/>
                <a:cs typeface="Arial"/>
              </a:rPr>
              <a:t>z let</a:t>
            </a:r>
            <a:r>
              <a:rPr sz="1900" spc="55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1534–1537)</a:t>
            </a:r>
            <a:endParaRPr sz="1900" dirty="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355600" indent="-343535">
              <a:lnSpc>
                <a:spcPts val="2050"/>
              </a:lnSpc>
              <a:buChar char="•"/>
              <a:tabLst>
                <a:tab pos="355600" algn="l"/>
                <a:tab pos="356235" algn="l"/>
              </a:tabLst>
            </a:pPr>
            <a:r>
              <a:rPr sz="1900" spc="-5" dirty="0">
                <a:latin typeface="Arial"/>
                <a:cs typeface="Arial"/>
              </a:rPr>
              <a:t>v roce </a:t>
            </a:r>
            <a:r>
              <a:rPr sz="1900" spc="-10" dirty="0">
                <a:latin typeface="Arial"/>
                <a:cs typeface="Arial"/>
              </a:rPr>
              <a:t>1540 </a:t>
            </a:r>
            <a:r>
              <a:rPr sz="1900" spc="-5" dirty="0">
                <a:latin typeface="Arial"/>
                <a:cs typeface="Arial"/>
              </a:rPr>
              <a:t>umírá v Paříži; na jeho </a:t>
            </a:r>
            <a:r>
              <a:rPr sz="1900" spc="-10" dirty="0">
                <a:latin typeface="Arial"/>
                <a:cs typeface="Arial"/>
              </a:rPr>
              <a:t>dílo </a:t>
            </a:r>
            <a:r>
              <a:rPr sz="1900" spc="-5" dirty="0">
                <a:latin typeface="Arial"/>
                <a:cs typeface="Arial"/>
              </a:rPr>
              <a:t>navazují </a:t>
            </a:r>
            <a:r>
              <a:rPr sz="1900" spc="-10" dirty="0">
                <a:latin typeface="Arial"/>
                <a:cs typeface="Arial"/>
              </a:rPr>
              <a:t>další</a:t>
            </a:r>
            <a:r>
              <a:rPr sz="1900" spc="190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malíři</a:t>
            </a:r>
            <a:endParaRPr sz="1900" dirty="0">
              <a:latin typeface="Arial"/>
              <a:cs typeface="Arial"/>
            </a:endParaRPr>
          </a:p>
          <a:p>
            <a:pPr marL="355600">
              <a:lnSpc>
                <a:spcPts val="2050"/>
              </a:lnSpc>
            </a:pPr>
            <a:r>
              <a:rPr sz="1900" spc="-5" dirty="0">
                <a:latin typeface="Arial"/>
                <a:cs typeface="Arial"/>
              </a:rPr>
              <a:t>fontainebleauské školy, </a:t>
            </a:r>
            <a:r>
              <a:rPr sz="1900" spc="-10" dirty="0">
                <a:latin typeface="Arial"/>
                <a:cs typeface="Arial"/>
              </a:rPr>
              <a:t>především </a:t>
            </a:r>
            <a:r>
              <a:rPr sz="1900" b="1" i="1" spc="-5" dirty="0">
                <a:latin typeface="Arial"/>
                <a:cs typeface="Arial"/>
              </a:rPr>
              <a:t>Primaticcio </a:t>
            </a:r>
            <a:r>
              <a:rPr sz="1900" spc="-5" dirty="0">
                <a:latin typeface="Arial"/>
                <a:cs typeface="Arial"/>
              </a:rPr>
              <a:t>a </a:t>
            </a:r>
            <a:r>
              <a:rPr sz="1900" b="1" i="1" spc="-5" dirty="0">
                <a:latin typeface="Arial"/>
                <a:cs typeface="Arial"/>
              </a:rPr>
              <a:t>Niccoló</a:t>
            </a:r>
            <a:r>
              <a:rPr sz="1900" b="1" i="1" spc="210" dirty="0">
                <a:latin typeface="Arial"/>
                <a:cs typeface="Arial"/>
              </a:rPr>
              <a:t> </a:t>
            </a:r>
            <a:r>
              <a:rPr sz="1900" b="1" i="1" spc="-5" dirty="0">
                <a:latin typeface="Arial"/>
                <a:cs typeface="Arial"/>
              </a:rPr>
              <a:t>dell´Abate</a:t>
            </a:r>
            <a:endParaRPr sz="1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8874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8137" y="445388"/>
            <a:ext cx="10705380" cy="5065489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55600" marR="9525" indent="-343535">
              <a:lnSpc>
                <a:spcPts val="1820"/>
              </a:lnSpc>
              <a:spcBef>
                <a:spcPts val="540"/>
              </a:spcBef>
              <a:buChar char="•"/>
              <a:tabLst>
                <a:tab pos="355600" algn="l"/>
                <a:tab pos="356235" algn="l"/>
              </a:tabLst>
            </a:pPr>
            <a:r>
              <a:rPr sz="1900" spc="-10" dirty="0">
                <a:latin typeface="Arial"/>
                <a:cs typeface="Arial"/>
              </a:rPr>
              <a:t>dalším italským </a:t>
            </a:r>
            <a:r>
              <a:rPr sz="1900" spc="-5" dirty="0">
                <a:latin typeface="Arial"/>
                <a:cs typeface="Arial"/>
              </a:rPr>
              <a:t>malířem, který se </a:t>
            </a:r>
            <a:r>
              <a:rPr sz="1900" spc="-10" dirty="0">
                <a:latin typeface="Arial"/>
                <a:cs typeface="Arial"/>
              </a:rPr>
              <a:t>podílel </a:t>
            </a:r>
            <a:r>
              <a:rPr sz="1900" spc="-5" dirty="0">
                <a:latin typeface="Arial"/>
                <a:cs typeface="Arial"/>
              </a:rPr>
              <a:t>na výzdobě zámku ve  Fontainebleau, byl Bolognan </a:t>
            </a:r>
            <a:r>
              <a:rPr sz="1900" b="1" i="1" spc="-5" dirty="0">
                <a:latin typeface="Arial"/>
                <a:cs typeface="Arial"/>
              </a:rPr>
              <a:t>Francesco Primaticcio</a:t>
            </a:r>
            <a:r>
              <a:rPr sz="1900" spc="-5" dirty="0">
                <a:latin typeface="Arial"/>
                <a:cs typeface="Arial"/>
              </a:rPr>
              <a:t>; byl žákem </a:t>
            </a:r>
            <a:r>
              <a:rPr sz="1900" b="1" i="1" spc="-5" dirty="0">
                <a:latin typeface="Arial"/>
                <a:cs typeface="Arial"/>
              </a:rPr>
              <a:t>Giulia  Romana </a:t>
            </a:r>
            <a:r>
              <a:rPr sz="1900" spc="-5" dirty="0">
                <a:latin typeface="Arial"/>
                <a:cs typeface="Arial"/>
              </a:rPr>
              <a:t>a spolupracoval s </a:t>
            </a:r>
            <a:r>
              <a:rPr sz="1900" spc="-10" dirty="0">
                <a:latin typeface="Arial"/>
                <a:cs typeface="Arial"/>
              </a:rPr>
              <a:t>ním </a:t>
            </a:r>
            <a:r>
              <a:rPr sz="1900" spc="-5" dirty="0">
                <a:latin typeface="Arial"/>
                <a:cs typeface="Arial"/>
              </a:rPr>
              <a:t>na malířské výzdobě </a:t>
            </a:r>
            <a:r>
              <a:rPr sz="1900" b="1" i="1" spc="-5" dirty="0">
                <a:latin typeface="Arial"/>
                <a:cs typeface="Arial"/>
              </a:rPr>
              <a:t>Palazzo del</a:t>
            </a:r>
            <a:r>
              <a:rPr sz="1900" b="1" i="1" spc="229" dirty="0">
                <a:latin typeface="Arial"/>
                <a:cs typeface="Arial"/>
              </a:rPr>
              <a:t> </a:t>
            </a:r>
            <a:r>
              <a:rPr sz="1900" b="1" i="1" dirty="0" err="1" smtClean="0">
                <a:latin typeface="Arial"/>
                <a:cs typeface="Arial"/>
              </a:rPr>
              <a:t>Té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sz="1900" b="1" i="1" spc="-5" dirty="0" smtClean="0">
                <a:latin typeface="Arial"/>
                <a:cs typeface="Arial"/>
              </a:rPr>
              <a:t>v</a:t>
            </a:r>
            <a:r>
              <a:rPr sz="1900" b="1" i="1" spc="-20" dirty="0" smtClean="0">
                <a:latin typeface="Arial"/>
                <a:cs typeface="Arial"/>
              </a:rPr>
              <a:t> </a:t>
            </a:r>
            <a:r>
              <a:rPr sz="1900" b="1" i="1" spc="-5" dirty="0">
                <a:latin typeface="Arial"/>
                <a:cs typeface="Arial"/>
              </a:rPr>
              <a:t>Mantově</a:t>
            </a:r>
            <a:endParaRPr sz="1900" dirty="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2350" dirty="0">
              <a:latin typeface="Times New Roman"/>
              <a:cs typeface="Times New Roman"/>
            </a:endParaRPr>
          </a:p>
          <a:p>
            <a:pPr marL="355600" marR="292735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1900" spc="-10" dirty="0">
                <a:latin typeface="Arial"/>
                <a:cs typeface="Arial"/>
              </a:rPr>
              <a:t>Roku 1531 </a:t>
            </a:r>
            <a:r>
              <a:rPr sz="1900" spc="-5" dirty="0">
                <a:latin typeface="Arial"/>
                <a:cs typeface="Arial"/>
              </a:rPr>
              <a:t>byl </a:t>
            </a:r>
            <a:r>
              <a:rPr sz="1900" spc="-10" dirty="0">
                <a:latin typeface="Arial"/>
                <a:cs typeface="Arial"/>
              </a:rPr>
              <a:t>povolán </a:t>
            </a:r>
            <a:r>
              <a:rPr sz="1900" spc="-5" dirty="0">
                <a:latin typeface="Arial"/>
                <a:cs typeface="Arial"/>
              </a:rPr>
              <a:t>k francouzskému dvoru, kde </a:t>
            </a:r>
            <a:r>
              <a:rPr sz="1900" spc="-10" dirty="0">
                <a:latin typeface="Arial"/>
                <a:cs typeface="Arial"/>
              </a:rPr>
              <a:t>pracoval </a:t>
            </a:r>
            <a:r>
              <a:rPr sz="1900" spc="-5" dirty="0">
                <a:latin typeface="Arial"/>
                <a:cs typeface="Arial"/>
              </a:rPr>
              <a:t>nejprve  s </a:t>
            </a:r>
            <a:r>
              <a:rPr sz="1900" b="1" i="1" spc="-5" dirty="0">
                <a:latin typeface="Arial"/>
                <a:cs typeface="Arial"/>
              </a:rPr>
              <a:t>Rossem Fiorentinem, </a:t>
            </a:r>
            <a:r>
              <a:rPr sz="1900" spc="-5" dirty="0">
                <a:latin typeface="Arial"/>
                <a:cs typeface="Arial"/>
              </a:rPr>
              <a:t>od roku </a:t>
            </a:r>
            <a:r>
              <a:rPr sz="1900" spc="-10" dirty="0">
                <a:latin typeface="Arial"/>
                <a:cs typeface="Arial"/>
              </a:rPr>
              <a:t>1541 pak</a:t>
            </a:r>
            <a:r>
              <a:rPr sz="1900" spc="114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samostatně</a:t>
            </a:r>
            <a:endParaRPr sz="1900" dirty="0">
              <a:latin typeface="Arial"/>
              <a:cs typeface="Arial"/>
            </a:endParaRPr>
          </a:p>
          <a:p>
            <a:pPr>
              <a:spcBef>
                <a:spcPts val="15"/>
              </a:spcBef>
              <a:buChar char="•"/>
            </a:pPr>
            <a:endParaRPr sz="2350" dirty="0">
              <a:latin typeface="Times New Roman"/>
              <a:cs typeface="Times New Roman"/>
            </a:endParaRPr>
          </a:p>
          <a:p>
            <a:pPr marL="355600" marR="18161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pc="-5" dirty="0">
                <a:latin typeface="Arial"/>
                <a:cs typeface="Arial"/>
              </a:rPr>
              <a:t>na určitou dobu </a:t>
            </a:r>
            <a:r>
              <a:rPr spc="-10" dirty="0">
                <a:latin typeface="Arial"/>
                <a:cs typeface="Arial"/>
              </a:rPr>
              <a:t>odjel </a:t>
            </a:r>
            <a:r>
              <a:rPr spc="-5" dirty="0">
                <a:latin typeface="Arial"/>
                <a:cs typeface="Arial"/>
              </a:rPr>
              <a:t>zpět do Itálie, aby </a:t>
            </a:r>
            <a:r>
              <a:rPr dirty="0">
                <a:latin typeface="Arial"/>
                <a:cs typeface="Arial"/>
              </a:rPr>
              <a:t>tu </a:t>
            </a:r>
            <a:r>
              <a:rPr spc="-5" dirty="0">
                <a:latin typeface="Arial"/>
                <a:cs typeface="Arial"/>
              </a:rPr>
              <a:t>studoval antiku </a:t>
            </a:r>
            <a:r>
              <a:rPr dirty="0">
                <a:latin typeface="Arial"/>
                <a:cs typeface="Arial"/>
              </a:rPr>
              <a:t>a </a:t>
            </a:r>
            <a:r>
              <a:rPr spc="-5" dirty="0">
                <a:latin typeface="Arial"/>
                <a:cs typeface="Arial"/>
              </a:rPr>
              <a:t>po návratu je  poctěn řadou čestných funkcí </a:t>
            </a:r>
            <a:r>
              <a:rPr dirty="0">
                <a:latin typeface="Arial"/>
                <a:cs typeface="Arial"/>
              </a:rPr>
              <a:t>– </a:t>
            </a:r>
            <a:r>
              <a:rPr spc="-5" dirty="0">
                <a:latin typeface="Arial"/>
                <a:cs typeface="Arial"/>
              </a:rPr>
              <a:t>František </a:t>
            </a:r>
            <a:r>
              <a:rPr dirty="0">
                <a:latin typeface="Arial"/>
                <a:cs typeface="Arial"/>
              </a:rPr>
              <a:t>I. </a:t>
            </a:r>
            <a:r>
              <a:rPr spc="-10" dirty="0">
                <a:latin typeface="Arial"/>
                <a:cs typeface="Arial"/>
              </a:rPr>
              <a:t>jej jmenoval </a:t>
            </a:r>
            <a:r>
              <a:rPr spc="-5" dirty="0">
                <a:latin typeface="Arial"/>
                <a:cs typeface="Arial"/>
              </a:rPr>
              <a:t>dvorním malířem,  později královským komořím </a:t>
            </a:r>
            <a:r>
              <a:rPr dirty="0">
                <a:latin typeface="Arial"/>
                <a:cs typeface="Arial"/>
              </a:rPr>
              <a:t>a </a:t>
            </a:r>
            <a:r>
              <a:rPr spc="-10" dirty="0">
                <a:latin typeface="Arial"/>
                <a:cs typeface="Arial"/>
              </a:rPr>
              <a:t>posléze </a:t>
            </a:r>
            <a:r>
              <a:rPr spc="-5" dirty="0">
                <a:latin typeface="Arial"/>
                <a:cs typeface="Arial"/>
              </a:rPr>
              <a:t>ještě </a:t>
            </a:r>
            <a:r>
              <a:rPr spc="-10" dirty="0">
                <a:latin typeface="Arial"/>
                <a:cs typeface="Arial"/>
              </a:rPr>
              <a:t>opatem </a:t>
            </a:r>
            <a:r>
              <a:rPr dirty="0">
                <a:latin typeface="Arial"/>
                <a:cs typeface="Arial"/>
              </a:rPr>
              <a:t>v </a:t>
            </a:r>
            <a:r>
              <a:rPr spc="-5" dirty="0">
                <a:latin typeface="Arial"/>
                <a:cs typeface="Arial"/>
              </a:rPr>
              <a:t>Troyes, královským  almužníkem </a:t>
            </a:r>
            <a:r>
              <a:rPr dirty="0">
                <a:latin typeface="Arial"/>
                <a:cs typeface="Arial"/>
              </a:rPr>
              <a:t>a </a:t>
            </a:r>
            <a:r>
              <a:rPr spc="-5" dirty="0">
                <a:latin typeface="Arial"/>
                <a:cs typeface="Arial"/>
              </a:rPr>
              <a:t>vrchním dozorcem královských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staveb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5"/>
              </a:spcBef>
              <a:buChar char="•"/>
            </a:pPr>
            <a:endParaRPr sz="2250" dirty="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dirty="0">
                <a:latin typeface="Arial"/>
                <a:cs typeface="Arial"/>
              </a:rPr>
              <a:t>stal se </a:t>
            </a:r>
            <a:r>
              <a:rPr spc="-5" dirty="0">
                <a:latin typeface="Arial"/>
                <a:cs typeface="Arial"/>
              </a:rPr>
              <a:t>vedoucím malířem fontainebleauské </a:t>
            </a:r>
            <a:r>
              <a:rPr spc="-10" dirty="0">
                <a:latin typeface="Arial"/>
                <a:cs typeface="Arial"/>
              </a:rPr>
              <a:t>školy, </a:t>
            </a:r>
            <a:r>
              <a:rPr spc="-5" dirty="0">
                <a:latin typeface="Arial"/>
                <a:cs typeface="Arial"/>
              </a:rPr>
              <a:t>jeho slovo </a:t>
            </a:r>
            <a:r>
              <a:rPr spc="-10" dirty="0">
                <a:latin typeface="Arial"/>
                <a:cs typeface="Arial"/>
              </a:rPr>
              <a:t>bylo </a:t>
            </a:r>
            <a:r>
              <a:rPr dirty="0">
                <a:latin typeface="Arial"/>
                <a:cs typeface="Arial"/>
              </a:rPr>
              <a:t>ve  </a:t>
            </a:r>
            <a:r>
              <a:rPr b="1" spc="-15" dirty="0">
                <a:latin typeface="Arial"/>
                <a:cs typeface="Arial"/>
              </a:rPr>
              <a:t>věcech </a:t>
            </a:r>
            <a:r>
              <a:rPr b="1" spc="-5" dirty="0">
                <a:latin typeface="Arial"/>
                <a:cs typeface="Arial"/>
              </a:rPr>
              <a:t>malířské </a:t>
            </a:r>
            <a:r>
              <a:rPr b="1" spc="-10" dirty="0">
                <a:latin typeface="Arial"/>
                <a:cs typeface="Arial"/>
              </a:rPr>
              <a:t>výzdoby </a:t>
            </a:r>
            <a:r>
              <a:rPr b="1" spc="-5" dirty="0">
                <a:latin typeface="Arial"/>
                <a:cs typeface="Arial"/>
              </a:rPr>
              <a:t>zámku </a:t>
            </a:r>
            <a:r>
              <a:rPr b="1" dirty="0">
                <a:latin typeface="Arial"/>
                <a:cs typeface="Arial"/>
              </a:rPr>
              <a:t>rozhodující</a:t>
            </a:r>
            <a:r>
              <a:rPr dirty="0">
                <a:latin typeface="Arial"/>
                <a:cs typeface="Arial"/>
              </a:rPr>
              <a:t>; </a:t>
            </a:r>
            <a:r>
              <a:rPr spc="-5" dirty="0">
                <a:latin typeface="Arial"/>
                <a:cs typeface="Arial"/>
              </a:rPr>
              <a:t>jeho dekorativní </a:t>
            </a:r>
            <a:r>
              <a:rPr dirty="0">
                <a:latin typeface="Arial"/>
                <a:cs typeface="Arial"/>
              </a:rPr>
              <a:t>fresky </a:t>
            </a:r>
            <a:r>
              <a:rPr spc="-10" dirty="0">
                <a:latin typeface="Arial"/>
                <a:cs typeface="Arial"/>
              </a:rPr>
              <a:t>byly  </a:t>
            </a:r>
            <a:r>
              <a:rPr spc="-5" dirty="0">
                <a:latin typeface="Arial"/>
                <a:cs typeface="Arial"/>
              </a:rPr>
              <a:t>vesměs poměrně nešetrně </a:t>
            </a:r>
            <a:r>
              <a:rPr spc="-10" dirty="0">
                <a:latin typeface="Arial"/>
                <a:cs typeface="Arial"/>
              </a:rPr>
              <a:t>restaurovány, nicméně </a:t>
            </a:r>
            <a:r>
              <a:rPr spc="-5" dirty="0">
                <a:latin typeface="Arial"/>
                <a:cs typeface="Arial"/>
              </a:rPr>
              <a:t>přesto zůstávají </a:t>
            </a:r>
            <a:r>
              <a:rPr spc="-10" dirty="0">
                <a:latin typeface="Arial"/>
                <a:cs typeface="Arial"/>
              </a:rPr>
              <a:t>typickou  </a:t>
            </a:r>
            <a:r>
              <a:rPr spc="-5" dirty="0">
                <a:latin typeface="Arial"/>
                <a:cs typeface="Arial"/>
              </a:rPr>
              <a:t>ukázkou italského manýrismu, </a:t>
            </a:r>
            <a:r>
              <a:rPr dirty="0">
                <a:latin typeface="Arial"/>
                <a:cs typeface="Arial"/>
              </a:rPr>
              <a:t>který se v </a:t>
            </a:r>
            <a:r>
              <a:rPr spc="-5" dirty="0">
                <a:latin typeface="Arial"/>
                <a:cs typeface="Arial"/>
              </a:rPr>
              <a:t>dvorském prostředí 16. </a:t>
            </a:r>
            <a:r>
              <a:rPr dirty="0">
                <a:latin typeface="Arial"/>
                <a:cs typeface="Arial"/>
              </a:rPr>
              <a:t>st. </a:t>
            </a:r>
            <a:r>
              <a:rPr spc="-5" dirty="0">
                <a:latin typeface="Arial"/>
                <a:cs typeface="Arial"/>
              </a:rPr>
              <a:t>na  sever od </a:t>
            </a:r>
            <a:r>
              <a:rPr dirty="0">
                <a:latin typeface="Arial"/>
                <a:cs typeface="Arial"/>
              </a:rPr>
              <a:t>Alp </a:t>
            </a:r>
            <a:r>
              <a:rPr spc="-5" dirty="0">
                <a:latin typeface="Arial"/>
                <a:cs typeface="Arial"/>
              </a:rPr>
              <a:t>těšil značné </a:t>
            </a:r>
            <a:r>
              <a:rPr spc="-10" dirty="0">
                <a:latin typeface="Arial"/>
                <a:cs typeface="Arial"/>
              </a:rPr>
              <a:t>oblibě; </a:t>
            </a:r>
            <a:r>
              <a:rPr dirty="0">
                <a:latin typeface="Arial"/>
                <a:cs typeface="Arial"/>
              </a:rPr>
              <a:t>kromě malířských </a:t>
            </a:r>
            <a:r>
              <a:rPr spc="-5" dirty="0">
                <a:latin typeface="Arial"/>
                <a:cs typeface="Arial"/>
              </a:rPr>
              <a:t>aktivit </a:t>
            </a:r>
            <a:r>
              <a:rPr dirty="0">
                <a:latin typeface="Arial"/>
                <a:cs typeface="Arial"/>
              </a:rPr>
              <a:t>se </a:t>
            </a:r>
            <a:r>
              <a:rPr spc="-5" dirty="0">
                <a:latin typeface="Arial"/>
                <a:cs typeface="Arial"/>
              </a:rPr>
              <a:t>věnoval </a:t>
            </a:r>
            <a:r>
              <a:rPr dirty="0">
                <a:latin typeface="Arial"/>
                <a:cs typeface="Arial"/>
              </a:rPr>
              <a:t>také  </a:t>
            </a:r>
            <a:r>
              <a:rPr spc="-5" dirty="0">
                <a:latin typeface="Arial"/>
                <a:cs typeface="Arial"/>
              </a:rPr>
              <a:t>navrhování koberců, výšivek </a:t>
            </a:r>
            <a:r>
              <a:rPr dirty="0">
                <a:latin typeface="Arial"/>
                <a:cs typeface="Arial"/>
              </a:rPr>
              <a:t>a </a:t>
            </a:r>
            <a:r>
              <a:rPr spc="-5" dirty="0">
                <a:latin typeface="Arial"/>
                <a:cs typeface="Arial"/>
              </a:rPr>
              <a:t>smaltů </a:t>
            </a:r>
            <a:r>
              <a:rPr dirty="0">
                <a:latin typeface="Arial"/>
                <a:cs typeface="Arial"/>
              </a:rPr>
              <a:t>a </a:t>
            </a:r>
            <a:r>
              <a:rPr spc="-10" dirty="0">
                <a:latin typeface="Arial"/>
                <a:cs typeface="Arial"/>
              </a:rPr>
              <a:t>působil </a:t>
            </a:r>
            <a:r>
              <a:rPr dirty="0">
                <a:latin typeface="Arial"/>
                <a:cs typeface="Arial"/>
              </a:rPr>
              <a:t>i </a:t>
            </a:r>
            <a:r>
              <a:rPr spc="-5" dirty="0">
                <a:latin typeface="Arial"/>
                <a:cs typeface="Arial"/>
              </a:rPr>
              <a:t>jako architekt </a:t>
            </a:r>
            <a:r>
              <a:rPr dirty="0">
                <a:latin typeface="Arial"/>
                <a:cs typeface="Arial"/>
              </a:rPr>
              <a:t>– </a:t>
            </a:r>
            <a:r>
              <a:rPr spc="-5" dirty="0">
                <a:latin typeface="Arial"/>
                <a:cs typeface="Arial"/>
              </a:rPr>
              <a:t>navrhl  </a:t>
            </a:r>
            <a:r>
              <a:rPr b="1" i="1" spc="-5" dirty="0">
                <a:latin typeface="Arial"/>
                <a:cs typeface="Arial"/>
              </a:rPr>
              <a:t>střední část průčelí fontaineaubleauského zámku, </a:t>
            </a:r>
            <a:r>
              <a:rPr b="1" i="1" spc="-5" dirty="0" err="1">
                <a:latin typeface="Arial"/>
                <a:cs typeface="Arial"/>
              </a:rPr>
              <a:t>obrácené</a:t>
            </a:r>
            <a:r>
              <a:rPr b="1" i="1" spc="15" dirty="0">
                <a:latin typeface="Arial"/>
                <a:cs typeface="Arial"/>
              </a:rPr>
              <a:t> </a:t>
            </a:r>
            <a:r>
              <a:rPr b="1" i="1" dirty="0" smtClean="0">
                <a:latin typeface="Arial"/>
                <a:cs typeface="Arial"/>
              </a:rPr>
              <a:t>do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b="1" i="1" spc="-5" dirty="0" err="1" smtClean="0">
                <a:latin typeface="Arial"/>
                <a:cs typeface="Arial"/>
              </a:rPr>
              <a:t>Nádvoří</a:t>
            </a:r>
            <a:r>
              <a:rPr b="1" i="1" spc="-5" dirty="0" smtClean="0">
                <a:latin typeface="Arial"/>
                <a:cs typeface="Arial"/>
              </a:rPr>
              <a:t> </a:t>
            </a:r>
            <a:r>
              <a:rPr b="1" i="1" dirty="0">
                <a:latin typeface="Arial"/>
                <a:cs typeface="Arial"/>
              </a:rPr>
              <a:t>bílého </a:t>
            </a:r>
            <a:r>
              <a:rPr b="1" i="1" spc="-5" dirty="0">
                <a:latin typeface="Arial"/>
                <a:cs typeface="Arial"/>
              </a:rPr>
              <a:t>koně </a:t>
            </a:r>
            <a:r>
              <a:rPr spc="-5" dirty="0">
                <a:latin typeface="Arial"/>
                <a:cs typeface="Arial"/>
              </a:rPr>
              <a:t>(50. léta 16.</a:t>
            </a:r>
            <a:r>
              <a:rPr spc="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st.)</a:t>
            </a:r>
          </a:p>
          <a:p>
            <a:pPr>
              <a:spcBef>
                <a:spcPts val="35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355600" indent="-343535">
              <a:lnSpc>
                <a:spcPts val="1945"/>
              </a:lnSpc>
              <a:buChar char="•"/>
              <a:tabLst>
                <a:tab pos="355600" algn="l"/>
                <a:tab pos="356235" algn="l"/>
              </a:tabLst>
            </a:pPr>
            <a:r>
              <a:rPr dirty="0">
                <a:latin typeface="Arial"/>
                <a:cs typeface="Arial"/>
              </a:rPr>
              <a:t>tuto </a:t>
            </a:r>
            <a:r>
              <a:rPr spc="-5" dirty="0">
                <a:latin typeface="Arial"/>
                <a:cs typeface="Arial"/>
              </a:rPr>
              <a:t>fasádu pak dokončil </a:t>
            </a:r>
            <a:r>
              <a:rPr dirty="0">
                <a:latin typeface="Arial"/>
                <a:cs typeface="Arial"/>
              </a:rPr>
              <a:t>– </a:t>
            </a:r>
            <a:r>
              <a:rPr spc="-5" dirty="0">
                <a:latin typeface="Arial"/>
                <a:cs typeface="Arial"/>
              </a:rPr>
              <a:t>již barokně </a:t>
            </a:r>
            <a:r>
              <a:rPr dirty="0">
                <a:latin typeface="Arial"/>
                <a:cs typeface="Arial"/>
              </a:rPr>
              <a:t>– </a:t>
            </a:r>
            <a:r>
              <a:rPr b="1" i="1" dirty="0">
                <a:latin typeface="Arial"/>
                <a:cs typeface="Arial"/>
              </a:rPr>
              <a:t>Du </a:t>
            </a:r>
            <a:r>
              <a:rPr b="1" i="1" spc="-10" dirty="0">
                <a:latin typeface="Arial"/>
                <a:cs typeface="Arial"/>
              </a:rPr>
              <a:t>Cerceau</a:t>
            </a:r>
            <a:r>
              <a:rPr spc="-10" dirty="0">
                <a:latin typeface="Arial"/>
                <a:cs typeface="Arial"/>
              </a:rPr>
              <a:t>, </a:t>
            </a:r>
            <a:r>
              <a:rPr dirty="0">
                <a:latin typeface="Arial"/>
                <a:cs typeface="Arial"/>
              </a:rPr>
              <a:t>který </a:t>
            </a:r>
            <a:r>
              <a:rPr spc="-5" dirty="0">
                <a:latin typeface="Arial"/>
                <a:cs typeface="Arial"/>
              </a:rPr>
              <a:t>je</a:t>
            </a:r>
            <a:r>
              <a:rPr spc="3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autorem</a:t>
            </a:r>
            <a:endParaRPr dirty="0">
              <a:latin typeface="Arial"/>
              <a:cs typeface="Arial"/>
            </a:endParaRPr>
          </a:p>
          <a:p>
            <a:pPr marL="355600">
              <a:lnSpc>
                <a:spcPts val="1945"/>
              </a:lnSpc>
            </a:pPr>
            <a:r>
              <a:rPr spc="-5" dirty="0">
                <a:latin typeface="Arial"/>
                <a:cs typeface="Arial"/>
              </a:rPr>
              <a:t>složitého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schodiště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77962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8355" y="224485"/>
            <a:ext cx="11007305" cy="500714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marR="5080" indent="-343535">
              <a:lnSpc>
                <a:spcPct val="80000"/>
              </a:lnSpc>
              <a:spcBef>
                <a:spcPts val="58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významnou </a:t>
            </a:r>
            <a:r>
              <a:rPr sz="2000" spc="-5" dirty="0">
                <a:latin typeface="Arial"/>
                <a:cs typeface="Arial"/>
              </a:rPr>
              <a:t>osobností druhé </a:t>
            </a:r>
            <a:r>
              <a:rPr sz="2000" dirty="0">
                <a:latin typeface="Arial"/>
                <a:cs typeface="Arial"/>
              </a:rPr>
              <a:t>generace italských manýristů </a:t>
            </a:r>
            <a:r>
              <a:rPr sz="2000" spc="-5" dirty="0">
                <a:latin typeface="Arial"/>
                <a:cs typeface="Arial"/>
              </a:rPr>
              <a:t>byl  </a:t>
            </a:r>
            <a:r>
              <a:rPr sz="2000" b="1" i="1" dirty="0">
                <a:latin typeface="Arial"/>
                <a:cs typeface="Arial"/>
              </a:rPr>
              <a:t>Agnolo Bronzino</a:t>
            </a:r>
            <a:r>
              <a:rPr sz="2000" dirty="0">
                <a:latin typeface="Arial"/>
                <a:cs typeface="Arial"/>
              </a:rPr>
              <a:t>, </a:t>
            </a:r>
            <a:r>
              <a:rPr sz="2000" spc="-5" dirty="0">
                <a:latin typeface="Arial"/>
                <a:cs typeface="Arial"/>
              </a:rPr>
              <a:t>vlastním jménem </a:t>
            </a:r>
            <a:r>
              <a:rPr sz="2000" b="1" i="1" dirty="0">
                <a:latin typeface="Arial"/>
                <a:cs typeface="Arial"/>
              </a:rPr>
              <a:t>Angelo di Cosimo Alori</a:t>
            </a:r>
            <a:r>
              <a:rPr sz="2000" dirty="0">
                <a:latin typeface="Arial"/>
                <a:cs typeface="Arial"/>
              </a:rPr>
              <a:t>;  narodil se v 1503 v Monticelli u Florencie, kde </a:t>
            </a:r>
            <a:r>
              <a:rPr sz="2000" spc="-5" dirty="0">
                <a:latin typeface="Arial"/>
                <a:cs typeface="Arial"/>
              </a:rPr>
              <a:t>od </a:t>
            </a:r>
            <a:r>
              <a:rPr sz="2000" dirty="0">
                <a:latin typeface="Arial"/>
                <a:cs typeface="Arial"/>
              </a:rPr>
              <a:t>mládí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spolupracuje  </a:t>
            </a:r>
            <a:r>
              <a:rPr sz="2000" dirty="0">
                <a:latin typeface="Arial"/>
                <a:cs typeface="Arial"/>
              </a:rPr>
              <a:t>s Pontormem, který </a:t>
            </a:r>
            <a:r>
              <a:rPr sz="2000" spc="-5" dirty="0">
                <a:latin typeface="Arial"/>
                <a:cs typeface="Arial"/>
              </a:rPr>
              <a:t>byl jeho přítelem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učitelem; vytvořil </a:t>
            </a:r>
            <a:r>
              <a:rPr sz="2000" dirty="0">
                <a:latin typeface="Arial"/>
                <a:cs typeface="Arial"/>
              </a:rPr>
              <a:t>řadu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fresek</a:t>
            </a:r>
          </a:p>
          <a:p>
            <a:pPr marL="355600" marR="741680">
              <a:lnSpc>
                <a:spcPct val="80000"/>
              </a:lnSpc>
            </a:pPr>
            <a:r>
              <a:rPr sz="2000" dirty="0">
                <a:latin typeface="Arial"/>
                <a:cs typeface="Arial"/>
              </a:rPr>
              <a:t>– </a:t>
            </a:r>
            <a:r>
              <a:rPr sz="2000" spc="-5" dirty="0">
                <a:latin typeface="Arial"/>
                <a:cs typeface="Arial"/>
              </a:rPr>
              <a:t>např. </a:t>
            </a:r>
            <a:r>
              <a:rPr sz="2000" dirty="0">
                <a:latin typeface="Arial"/>
                <a:cs typeface="Arial"/>
              </a:rPr>
              <a:t>pro florentský kostel Santa Felicita </a:t>
            </a:r>
            <a:r>
              <a:rPr sz="2000" spc="-5" dirty="0">
                <a:latin typeface="Arial"/>
                <a:cs typeface="Arial"/>
              </a:rPr>
              <a:t>nebo </a:t>
            </a:r>
            <a:r>
              <a:rPr sz="2000" dirty="0">
                <a:latin typeface="Arial"/>
                <a:cs typeface="Arial"/>
              </a:rPr>
              <a:t>v Certose del  Galuzzo, </a:t>
            </a:r>
            <a:r>
              <a:rPr sz="2000" spc="-5" dirty="0">
                <a:latin typeface="Arial"/>
                <a:cs typeface="Arial"/>
              </a:rPr>
              <a:t>na nichž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podílel </a:t>
            </a:r>
            <a:r>
              <a:rPr sz="2000" dirty="0">
                <a:latin typeface="Arial"/>
                <a:cs typeface="Arial"/>
              </a:rPr>
              <a:t>s Pontormem; mezi </a:t>
            </a:r>
            <a:r>
              <a:rPr sz="2000" dirty="0" err="1">
                <a:latin typeface="Arial"/>
                <a:cs typeface="Arial"/>
              </a:rPr>
              <a:t>lety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1530–32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sz="2000" dirty="0" err="1" smtClean="0">
                <a:latin typeface="Arial"/>
                <a:cs typeface="Arial"/>
              </a:rPr>
              <a:t>pracoval</a:t>
            </a:r>
            <a:r>
              <a:rPr sz="2000" dirty="0" smtClean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 Pesaru na </a:t>
            </a:r>
            <a:r>
              <a:rPr sz="2000" spc="-5" dirty="0">
                <a:latin typeface="Arial"/>
                <a:cs typeface="Arial"/>
              </a:rPr>
              <a:t>dvoře vévody </a:t>
            </a:r>
            <a:r>
              <a:rPr sz="2000" dirty="0">
                <a:latin typeface="Arial"/>
                <a:cs typeface="Arial"/>
              </a:rPr>
              <a:t>z Urbina; </a:t>
            </a:r>
            <a:r>
              <a:rPr sz="2000" spc="-5" dirty="0">
                <a:latin typeface="Arial"/>
                <a:cs typeface="Arial"/>
              </a:rPr>
              <a:t>1539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dirty="0" err="1">
                <a:latin typeface="Arial"/>
                <a:cs typeface="Arial"/>
              </a:rPr>
              <a:t>stal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-5" dirty="0" err="1" smtClean="0">
                <a:latin typeface="Arial"/>
                <a:cs typeface="Arial"/>
              </a:rPr>
              <a:t>dvorním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sz="2000" dirty="0" err="1" smtClean="0">
                <a:latin typeface="Arial"/>
                <a:cs typeface="Arial"/>
              </a:rPr>
              <a:t>malířem</a:t>
            </a:r>
            <a:r>
              <a:rPr sz="2000" dirty="0" smtClean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florentského </a:t>
            </a:r>
            <a:r>
              <a:rPr sz="2000" spc="-5" dirty="0">
                <a:latin typeface="Arial"/>
                <a:cs typeface="Arial"/>
              </a:rPr>
              <a:t>vévody </a:t>
            </a:r>
            <a:r>
              <a:rPr sz="2000" dirty="0">
                <a:latin typeface="Arial"/>
                <a:cs typeface="Arial"/>
              </a:rPr>
              <a:t>Cosima Medicejského a </a:t>
            </a:r>
            <a:r>
              <a:rPr sz="2000" spc="-5" dirty="0">
                <a:latin typeface="Arial"/>
                <a:cs typeface="Arial"/>
              </a:rPr>
              <a:t>jeho  </a:t>
            </a:r>
            <a:r>
              <a:rPr sz="2000" dirty="0">
                <a:latin typeface="Arial"/>
                <a:cs typeface="Arial"/>
              </a:rPr>
              <a:t>manželky Eleonory z Toleda – </a:t>
            </a:r>
            <a:r>
              <a:rPr sz="2000" spc="-5" dirty="0">
                <a:latin typeface="Arial"/>
                <a:cs typeface="Arial"/>
              </a:rPr>
              <a:t>poté </a:t>
            </a:r>
            <a:r>
              <a:rPr sz="2000" dirty="0">
                <a:latin typeface="Arial"/>
                <a:cs typeface="Arial"/>
              </a:rPr>
              <a:t>se stal </a:t>
            </a:r>
            <a:r>
              <a:rPr sz="2000" spc="-5" dirty="0">
                <a:latin typeface="Arial"/>
                <a:cs typeface="Arial"/>
              </a:rPr>
              <a:t>oblíbeným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módním  portrétistou florentské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aristokracie</a:t>
            </a:r>
          </a:p>
          <a:p>
            <a:pPr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355600" marR="2286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již </a:t>
            </a:r>
            <a:r>
              <a:rPr sz="2000" dirty="0">
                <a:latin typeface="Arial"/>
                <a:cs typeface="Arial"/>
              </a:rPr>
              <a:t>v době, kdy s Pontormem maloval fresky, pokusil se </a:t>
            </a:r>
            <a:r>
              <a:rPr sz="2000" spc="-5" dirty="0">
                <a:latin typeface="Arial"/>
                <a:cs typeface="Arial"/>
              </a:rPr>
              <a:t>odchýlit </a:t>
            </a:r>
            <a:r>
              <a:rPr sz="2000" dirty="0">
                <a:latin typeface="Arial"/>
                <a:cs typeface="Arial"/>
              </a:rPr>
              <a:t>se  od </a:t>
            </a:r>
            <a:r>
              <a:rPr sz="2000" spc="-5" dirty="0">
                <a:latin typeface="Arial"/>
                <a:cs typeface="Arial"/>
              </a:rPr>
              <a:t>jeho </a:t>
            </a:r>
            <a:r>
              <a:rPr sz="2000" spc="-10" dirty="0">
                <a:latin typeface="Arial"/>
                <a:cs typeface="Arial"/>
              </a:rPr>
              <a:t>vlivu, </a:t>
            </a:r>
            <a:r>
              <a:rPr sz="2000" dirty="0">
                <a:latin typeface="Arial"/>
                <a:cs typeface="Arial"/>
              </a:rPr>
              <a:t>vyznačujícího se zálibou v severském </a:t>
            </a:r>
            <a:r>
              <a:rPr sz="2000" spc="-5" dirty="0">
                <a:latin typeface="Arial"/>
                <a:cs typeface="Arial"/>
              </a:rPr>
              <a:t>umění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zaměřil  se </a:t>
            </a:r>
            <a:r>
              <a:rPr sz="2000" spc="-5" dirty="0">
                <a:latin typeface="Arial"/>
                <a:cs typeface="Arial"/>
              </a:rPr>
              <a:t>na </a:t>
            </a:r>
            <a:r>
              <a:rPr sz="2000" dirty="0">
                <a:latin typeface="Arial"/>
                <a:cs typeface="Arial"/>
              </a:rPr>
              <a:t>přísněji řešené kompozice a krystalicky čistou </a:t>
            </a:r>
            <a:r>
              <a:rPr sz="2000" spc="-5" dirty="0">
                <a:latin typeface="Arial"/>
                <a:cs typeface="Arial"/>
              </a:rPr>
              <a:t>barevnost,  laděnou do stříbřitých </a:t>
            </a:r>
            <a:r>
              <a:rPr sz="2000" dirty="0">
                <a:latin typeface="Arial"/>
                <a:cs typeface="Arial"/>
              </a:rPr>
              <a:t>tónů – </a:t>
            </a:r>
            <a:r>
              <a:rPr sz="2000" spc="-5" dirty="0">
                <a:latin typeface="Arial"/>
                <a:cs typeface="Arial"/>
              </a:rPr>
              <a:t>na </a:t>
            </a:r>
            <a:r>
              <a:rPr sz="2000" dirty="0">
                <a:latin typeface="Arial"/>
                <a:cs typeface="Arial"/>
              </a:rPr>
              <a:t>rozdíl </a:t>
            </a:r>
            <a:r>
              <a:rPr sz="2000" spc="-5" dirty="0">
                <a:latin typeface="Arial"/>
                <a:cs typeface="Arial"/>
              </a:rPr>
              <a:t>od </a:t>
            </a:r>
            <a:r>
              <a:rPr sz="2000" dirty="0">
                <a:latin typeface="Arial"/>
                <a:cs typeface="Arial"/>
              </a:rPr>
              <a:t>svého </a:t>
            </a:r>
            <a:r>
              <a:rPr sz="2000" spc="-5" dirty="0">
                <a:latin typeface="Arial"/>
                <a:cs typeface="Arial"/>
              </a:rPr>
              <a:t>učitele, </a:t>
            </a:r>
            <a:r>
              <a:rPr sz="2000" dirty="0">
                <a:latin typeface="Arial"/>
                <a:cs typeface="Arial"/>
              </a:rPr>
              <a:t>který si  liboval v jasných pastelových, skoro „nereálných“</a:t>
            </a:r>
            <a:r>
              <a:rPr sz="2000" spc="-2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barvách</a:t>
            </a:r>
          </a:p>
          <a:p>
            <a:pPr>
              <a:spcBef>
                <a:spcPts val="45"/>
              </a:spcBef>
              <a:buFont typeface="Arial"/>
              <a:buChar char="•"/>
            </a:pPr>
            <a:endParaRPr sz="2450" dirty="0">
              <a:latin typeface="Times New Roman"/>
              <a:cs typeface="Times New Roman"/>
            </a:endParaRPr>
          </a:p>
          <a:p>
            <a:pPr marL="355600" marR="927735" indent="-343535">
              <a:lnSpc>
                <a:spcPts val="192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jeho </a:t>
            </a:r>
            <a:r>
              <a:rPr sz="2000" dirty="0">
                <a:latin typeface="Arial"/>
                <a:cs typeface="Arial"/>
              </a:rPr>
              <a:t>formy </a:t>
            </a:r>
            <a:r>
              <a:rPr sz="2000" spc="-5" dirty="0">
                <a:latin typeface="Arial"/>
                <a:cs typeface="Arial"/>
              </a:rPr>
              <a:t>jsou </a:t>
            </a:r>
            <a:r>
              <a:rPr sz="2000" dirty="0">
                <a:latin typeface="Arial"/>
                <a:cs typeface="Arial"/>
              </a:rPr>
              <a:t>ostře </a:t>
            </a:r>
            <a:r>
              <a:rPr sz="2000" spc="-5" dirty="0">
                <a:latin typeface="Arial"/>
                <a:cs typeface="Arial"/>
              </a:rPr>
              <a:t>konturované </a:t>
            </a:r>
            <a:r>
              <a:rPr sz="2000" dirty="0">
                <a:latin typeface="Arial"/>
                <a:cs typeface="Arial"/>
              </a:rPr>
              <a:t>a kompozice </a:t>
            </a:r>
            <a:r>
              <a:rPr sz="2000" spc="-5" dirty="0">
                <a:latin typeface="Arial"/>
                <a:cs typeface="Arial"/>
              </a:rPr>
              <a:t>jsou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oproti  Pontormově </a:t>
            </a:r>
            <a:r>
              <a:rPr sz="2000" spc="-5" dirty="0">
                <a:latin typeface="Arial"/>
                <a:cs typeface="Arial"/>
              </a:rPr>
              <a:t>dynamičnosti </a:t>
            </a:r>
            <a:r>
              <a:rPr sz="2000" dirty="0">
                <a:latin typeface="Arial"/>
                <a:cs typeface="Arial"/>
              </a:rPr>
              <a:t>– </a:t>
            </a:r>
            <a:r>
              <a:rPr sz="2000" spc="-5" dirty="0">
                <a:latin typeface="Arial"/>
                <a:cs typeface="Arial"/>
              </a:rPr>
              <a:t>racionální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uměřené; </a:t>
            </a:r>
            <a:r>
              <a:rPr sz="2000" dirty="0" err="1">
                <a:latin typeface="Arial"/>
                <a:cs typeface="Arial"/>
              </a:rPr>
              <a:t>přesto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se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sz="2000" spc="-5" dirty="0" err="1" smtClean="0">
                <a:latin typeface="Arial"/>
                <a:cs typeface="Arial"/>
              </a:rPr>
              <a:t>nevzdává</a:t>
            </a:r>
            <a:r>
              <a:rPr sz="2000" spc="-5" dirty="0" smtClean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manýristické rafinovanosti a komplikovanosti </a:t>
            </a:r>
            <a:r>
              <a:rPr sz="2000" spc="-5" dirty="0">
                <a:latin typeface="Arial"/>
                <a:cs typeface="Arial"/>
              </a:rPr>
              <a:t>obsahu </a:t>
            </a:r>
            <a:r>
              <a:rPr sz="2000" dirty="0">
                <a:latin typeface="Arial"/>
                <a:cs typeface="Arial"/>
              </a:rPr>
              <a:t>–  </a:t>
            </a:r>
            <a:r>
              <a:rPr sz="2000" spc="-5" dirty="0">
                <a:latin typeface="Arial"/>
                <a:cs typeface="Arial"/>
              </a:rPr>
              <a:t>naopak ji </a:t>
            </a:r>
            <a:r>
              <a:rPr sz="2000" dirty="0">
                <a:latin typeface="Arial"/>
                <a:cs typeface="Arial"/>
              </a:rPr>
              <a:t>ještě </a:t>
            </a:r>
            <a:r>
              <a:rPr sz="2000" spc="-5" dirty="0">
                <a:latin typeface="Arial"/>
                <a:cs typeface="Arial"/>
              </a:rPr>
              <a:t>prohlubuje, jak </a:t>
            </a:r>
            <a:r>
              <a:rPr sz="2000" dirty="0">
                <a:latin typeface="Arial"/>
                <a:cs typeface="Arial"/>
              </a:rPr>
              <a:t>o tom svědčí </a:t>
            </a:r>
            <a:r>
              <a:rPr sz="2000" spc="-5" dirty="0">
                <a:latin typeface="Arial"/>
                <a:cs typeface="Arial"/>
              </a:rPr>
              <a:t>jeho </a:t>
            </a:r>
            <a:r>
              <a:rPr sz="2000" dirty="0">
                <a:latin typeface="Arial"/>
                <a:cs typeface="Arial"/>
              </a:rPr>
              <a:t>obraz </a:t>
            </a:r>
            <a:r>
              <a:rPr sz="2000" b="1" i="1" dirty="0">
                <a:latin typeface="Arial"/>
                <a:cs typeface="Arial"/>
              </a:rPr>
              <a:t>Venuše a  Amor</a:t>
            </a:r>
            <a:r>
              <a:rPr sz="2000" dirty="0">
                <a:latin typeface="Arial"/>
                <a:cs typeface="Arial"/>
              </a:rPr>
              <a:t>, </a:t>
            </a:r>
            <a:r>
              <a:rPr sz="2000" spc="-5" dirty="0">
                <a:latin typeface="Arial"/>
                <a:cs typeface="Arial"/>
              </a:rPr>
              <a:t>jindy označovaný </a:t>
            </a:r>
            <a:r>
              <a:rPr sz="2000" dirty="0">
                <a:latin typeface="Arial"/>
                <a:cs typeface="Arial"/>
              </a:rPr>
              <a:t>také </a:t>
            </a:r>
            <a:r>
              <a:rPr sz="2000" spc="-5" dirty="0">
                <a:latin typeface="Arial"/>
                <a:cs typeface="Arial"/>
              </a:rPr>
              <a:t>jako </a:t>
            </a:r>
            <a:r>
              <a:rPr sz="2000" b="1" i="1" dirty="0">
                <a:latin typeface="Arial"/>
                <a:cs typeface="Arial"/>
              </a:rPr>
              <a:t>Venuše a </a:t>
            </a:r>
            <a:r>
              <a:rPr sz="2000" b="1" i="1" spc="-5" dirty="0">
                <a:latin typeface="Arial"/>
                <a:cs typeface="Arial"/>
              </a:rPr>
              <a:t>Kupido mezi </a:t>
            </a:r>
            <a:r>
              <a:rPr sz="2000" b="1" i="1" dirty="0">
                <a:latin typeface="Arial"/>
                <a:cs typeface="Arial"/>
              </a:rPr>
              <a:t>časem a  </a:t>
            </a:r>
            <a:r>
              <a:rPr sz="2000" b="1" i="1" spc="-5" dirty="0">
                <a:latin typeface="Arial"/>
                <a:cs typeface="Arial"/>
              </a:rPr>
              <a:t>šílenstvím </a:t>
            </a:r>
            <a:r>
              <a:rPr sz="2000" spc="-5" dirty="0">
                <a:latin typeface="Arial"/>
                <a:cs typeface="Arial"/>
              </a:rPr>
              <a:t>nebo </a:t>
            </a:r>
            <a:r>
              <a:rPr sz="2000" dirty="0">
                <a:latin typeface="Arial"/>
                <a:cs typeface="Arial"/>
              </a:rPr>
              <a:t>také </a:t>
            </a:r>
            <a:r>
              <a:rPr sz="2000" b="1" i="1" dirty="0">
                <a:latin typeface="Arial"/>
                <a:cs typeface="Arial"/>
              </a:rPr>
              <a:t>Luxuria </a:t>
            </a:r>
            <a:r>
              <a:rPr sz="2000" dirty="0">
                <a:latin typeface="Arial"/>
                <a:cs typeface="Arial"/>
              </a:rPr>
              <a:t>neboli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Prostopášnost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407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3751" y="0"/>
            <a:ext cx="564197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5086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6076" y="1"/>
            <a:ext cx="496087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23148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40012" y="1"/>
            <a:ext cx="6840474" cy="6840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19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59151" y="0"/>
            <a:ext cx="53831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4993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59151" y="1"/>
            <a:ext cx="4986401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9023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59151" y="1"/>
            <a:ext cx="5545201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02740" y="5186299"/>
            <a:ext cx="169227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6550"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Agnolo </a:t>
            </a:r>
            <a:r>
              <a:rPr sz="1200" b="1" spc="-5" dirty="0">
                <a:latin typeface="Arial"/>
                <a:cs typeface="Arial"/>
              </a:rPr>
              <a:t>Bronzino,  </a:t>
            </a:r>
            <a:r>
              <a:rPr sz="1200" b="1" dirty="0">
                <a:latin typeface="Arial"/>
                <a:cs typeface="Arial"/>
              </a:rPr>
              <a:t>pohled do </a:t>
            </a:r>
            <a:r>
              <a:rPr sz="1200" b="1" spc="-5" dirty="0">
                <a:latin typeface="Arial"/>
                <a:cs typeface="Arial"/>
              </a:rPr>
              <a:t>kaple  </a:t>
            </a:r>
            <a:r>
              <a:rPr sz="1200" b="1" dirty="0">
                <a:latin typeface="Arial"/>
                <a:cs typeface="Arial"/>
              </a:rPr>
              <a:t>Eleonory z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Toleda,  </a:t>
            </a:r>
            <a:r>
              <a:rPr sz="1200" b="1" spc="-5" dirty="0">
                <a:latin typeface="Arial"/>
                <a:cs typeface="Arial"/>
              </a:rPr>
              <a:t>1440–45,</a:t>
            </a:r>
            <a:endParaRPr sz="1200">
              <a:latin typeface="Arial"/>
              <a:cs typeface="Arial"/>
            </a:endParaRPr>
          </a:p>
          <a:p>
            <a:pPr marL="12700"/>
            <a:r>
              <a:rPr sz="1200" b="1" dirty="0">
                <a:latin typeface="Arial"/>
                <a:cs typeface="Arial"/>
              </a:rPr>
              <a:t>fresco </a:t>
            </a:r>
            <a:r>
              <a:rPr sz="1200" b="1" spc="-5" dirty="0">
                <a:latin typeface="Arial"/>
                <a:cs typeface="Arial"/>
              </a:rPr>
              <a:t>a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tempera,</a:t>
            </a:r>
            <a:endParaRPr sz="1200">
              <a:latin typeface="Arial"/>
              <a:cs typeface="Arial"/>
            </a:endParaRPr>
          </a:p>
          <a:p>
            <a:pPr marL="12700" marR="5080"/>
            <a:r>
              <a:rPr sz="1200" b="1" spc="-10" dirty="0">
                <a:latin typeface="Arial"/>
                <a:cs typeface="Arial"/>
              </a:rPr>
              <a:t>půdorys </a:t>
            </a:r>
            <a:r>
              <a:rPr sz="1200" b="1" dirty="0">
                <a:latin typeface="Arial"/>
                <a:cs typeface="Arial"/>
              </a:rPr>
              <a:t>kaple 4,9 x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3,8  </a:t>
            </a:r>
            <a:r>
              <a:rPr sz="1200" b="1" spc="-5" dirty="0">
                <a:latin typeface="Arial"/>
                <a:cs typeface="Arial"/>
              </a:rPr>
              <a:t>m, </a:t>
            </a:r>
            <a:r>
              <a:rPr sz="1200" b="1" dirty="0">
                <a:latin typeface="Arial"/>
                <a:cs typeface="Arial"/>
              </a:rPr>
              <a:t>Palazzo </a:t>
            </a:r>
            <a:r>
              <a:rPr sz="1200" b="1" spc="-10" dirty="0">
                <a:latin typeface="Arial"/>
                <a:cs typeface="Arial"/>
              </a:rPr>
              <a:t>Vecchio,  </a:t>
            </a:r>
            <a:r>
              <a:rPr sz="1200" b="1" spc="-5" dirty="0">
                <a:latin typeface="Arial"/>
                <a:cs typeface="Arial"/>
              </a:rPr>
              <a:t>Florencie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721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Ochoz Stará radnice Brno – Antonio Silva Šimon </a:t>
            </a:r>
            <a:r>
              <a:rPr lang="cs-CZ" dirty="0" err="1" smtClean="0"/>
              <a:t>Tauch</a:t>
            </a:r>
            <a:r>
              <a:rPr lang="cs-CZ" dirty="0" smtClean="0"/>
              <a:t> (  1591/92)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879" y="2049911"/>
            <a:ext cx="2900892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985" y="2047196"/>
            <a:ext cx="5594109" cy="41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195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0883" y="297942"/>
            <a:ext cx="10748513" cy="3906198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marR="203200" indent="-343535">
              <a:lnSpc>
                <a:spcPct val="80000"/>
              </a:lnSpc>
              <a:spcBef>
                <a:spcPts val="5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obraz nese symbolický pučný význam: „Lásku“ (kterou</a:t>
            </a:r>
            <a:r>
              <a:rPr sz="2000" spc="-2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představují  dvě hlavní </a:t>
            </a:r>
            <a:r>
              <a:rPr sz="2000" dirty="0">
                <a:latin typeface="Arial"/>
                <a:cs typeface="Arial"/>
              </a:rPr>
              <a:t>postavy) asi </a:t>
            </a:r>
            <a:r>
              <a:rPr sz="2000" spc="-5" dirty="0">
                <a:latin typeface="Arial"/>
                <a:cs typeface="Arial"/>
              </a:rPr>
              <a:t>vždy provází </a:t>
            </a:r>
            <a:r>
              <a:rPr sz="2000" dirty="0">
                <a:latin typeface="Arial"/>
                <a:cs typeface="Arial"/>
              </a:rPr>
              <a:t>„Žárlivost“ – ženská </a:t>
            </a:r>
            <a:r>
              <a:rPr sz="2000" spc="-5" dirty="0">
                <a:latin typeface="Arial"/>
                <a:cs typeface="Arial"/>
              </a:rPr>
              <a:t>postava  </a:t>
            </a:r>
            <a:r>
              <a:rPr sz="2000" dirty="0">
                <a:latin typeface="Arial"/>
                <a:cs typeface="Arial"/>
              </a:rPr>
              <a:t>v </a:t>
            </a:r>
            <a:r>
              <a:rPr sz="2000" spc="-5" dirty="0">
                <a:latin typeface="Arial"/>
                <a:cs typeface="Arial"/>
              </a:rPr>
              <a:t>levé </a:t>
            </a:r>
            <a:r>
              <a:rPr sz="2000" dirty="0">
                <a:latin typeface="Arial"/>
                <a:cs typeface="Arial"/>
              </a:rPr>
              <a:t>části kompozice, která si rve </a:t>
            </a:r>
            <a:r>
              <a:rPr sz="2000" spc="-5" dirty="0">
                <a:latin typeface="Arial"/>
                <a:cs typeface="Arial"/>
              </a:rPr>
              <a:t>vlasy </a:t>
            </a:r>
            <a:r>
              <a:rPr sz="2000" dirty="0">
                <a:latin typeface="Arial"/>
                <a:cs typeface="Arial"/>
              </a:rPr>
              <a:t>– a „Klam“, </a:t>
            </a:r>
            <a:r>
              <a:rPr sz="2000" spc="-5" dirty="0">
                <a:latin typeface="Arial"/>
                <a:cs typeface="Arial"/>
              </a:rPr>
              <a:t>vykukující  </a:t>
            </a:r>
            <a:r>
              <a:rPr sz="2000" dirty="0">
                <a:latin typeface="Arial"/>
                <a:cs typeface="Arial"/>
              </a:rPr>
              <a:t>vpravo v </a:t>
            </a:r>
            <a:r>
              <a:rPr sz="2000" spc="-5" dirty="0">
                <a:latin typeface="Arial"/>
                <a:cs typeface="Arial"/>
              </a:rPr>
              <a:t>pozadí </a:t>
            </a:r>
            <a:r>
              <a:rPr sz="2000" dirty="0">
                <a:latin typeface="Arial"/>
                <a:cs typeface="Arial"/>
              </a:rPr>
              <a:t>za chlapcem, který rozhazuje růže; „Klam“</a:t>
            </a:r>
            <a:r>
              <a:rPr sz="2000" spc="-25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nabízí</a:t>
            </a:r>
            <a:endParaRPr sz="2000" dirty="0">
              <a:latin typeface="Arial"/>
              <a:cs typeface="Arial"/>
            </a:endParaRPr>
          </a:p>
          <a:p>
            <a:pPr marL="355600" marR="92710">
              <a:lnSpc>
                <a:spcPct val="8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plástev medu a </a:t>
            </a:r>
            <a:r>
              <a:rPr sz="2000" spc="-5" dirty="0">
                <a:latin typeface="Arial"/>
                <a:cs typeface="Arial"/>
              </a:rPr>
              <a:t>štíra, </a:t>
            </a:r>
            <a:r>
              <a:rPr sz="2000" dirty="0">
                <a:latin typeface="Arial"/>
                <a:cs typeface="Arial"/>
              </a:rPr>
              <a:t>který se klube z kukly, což </a:t>
            </a:r>
            <a:r>
              <a:rPr sz="2000" spc="-5" dirty="0">
                <a:latin typeface="Arial"/>
                <a:cs typeface="Arial"/>
              </a:rPr>
              <a:t>vyjadřuje, </a:t>
            </a:r>
            <a:r>
              <a:rPr sz="2000" dirty="0">
                <a:latin typeface="Arial"/>
                <a:cs typeface="Arial"/>
              </a:rPr>
              <a:t>že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lásce  je </a:t>
            </a:r>
            <a:r>
              <a:rPr sz="2000" dirty="0">
                <a:latin typeface="Arial"/>
                <a:cs typeface="Arial"/>
              </a:rPr>
              <a:t>vždy předurčena </a:t>
            </a:r>
            <a:r>
              <a:rPr sz="2000" spc="-5" dirty="0">
                <a:latin typeface="Arial"/>
                <a:cs typeface="Arial"/>
              </a:rPr>
              <a:t>pomíjivost </a:t>
            </a:r>
            <a:r>
              <a:rPr sz="2000" dirty="0">
                <a:latin typeface="Arial"/>
                <a:cs typeface="Arial"/>
              </a:rPr>
              <a:t>a „Bláhovost“ – ženská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maska</a:t>
            </a:r>
          </a:p>
          <a:p>
            <a:pPr marL="355600" marR="319405">
              <a:lnSpc>
                <a:spcPct val="80000"/>
              </a:lnSpc>
            </a:pPr>
            <a:r>
              <a:rPr sz="2000" dirty="0">
                <a:latin typeface="Arial"/>
                <a:cs typeface="Arial"/>
              </a:rPr>
              <a:t>v </a:t>
            </a:r>
            <a:r>
              <a:rPr sz="2000" spc="-5" dirty="0">
                <a:latin typeface="Arial"/>
                <a:cs typeface="Arial"/>
              </a:rPr>
              <a:t>levém horním rohu, </a:t>
            </a:r>
            <a:r>
              <a:rPr sz="2000" dirty="0">
                <a:latin typeface="Arial"/>
                <a:cs typeface="Arial"/>
              </a:rPr>
              <a:t>která se </a:t>
            </a:r>
            <a:r>
              <a:rPr sz="2000" spc="-5" dirty="0">
                <a:latin typeface="Arial"/>
                <a:cs typeface="Arial"/>
              </a:rPr>
              <a:t>oba </a:t>
            </a:r>
            <a:r>
              <a:rPr sz="2000" dirty="0">
                <a:latin typeface="Arial"/>
                <a:cs typeface="Arial"/>
              </a:rPr>
              <a:t>milence snaží zakrýt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závěsem  </a:t>
            </a:r>
            <a:r>
              <a:rPr sz="2000" spc="-5" dirty="0">
                <a:latin typeface="Arial"/>
                <a:cs typeface="Arial"/>
              </a:rPr>
              <a:t>před nelítostným </a:t>
            </a:r>
            <a:r>
              <a:rPr sz="2000" dirty="0">
                <a:latin typeface="Arial"/>
                <a:cs typeface="Arial"/>
              </a:rPr>
              <a:t>bohem času </a:t>
            </a:r>
            <a:r>
              <a:rPr sz="2000" spc="-5" dirty="0">
                <a:latin typeface="Arial"/>
                <a:cs typeface="Arial"/>
              </a:rPr>
              <a:t>Saturnem, </a:t>
            </a:r>
            <a:r>
              <a:rPr sz="2000" dirty="0">
                <a:latin typeface="Arial"/>
                <a:cs typeface="Arial"/>
              </a:rPr>
              <a:t>který přesýpacími  </a:t>
            </a:r>
            <a:r>
              <a:rPr sz="2000" spc="-5" dirty="0">
                <a:latin typeface="Arial"/>
                <a:cs typeface="Arial"/>
              </a:rPr>
              <a:t>hodinami připomíná </a:t>
            </a:r>
            <a:r>
              <a:rPr sz="2000" dirty="0">
                <a:latin typeface="Arial"/>
                <a:cs typeface="Arial"/>
              </a:rPr>
              <a:t>neodvratnost smrti; výjev </a:t>
            </a:r>
            <a:r>
              <a:rPr sz="2000" dirty="0" err="1">
                <a:latin typeface="Arial"/>
                <a:cs typeface="Arial"/>
              </a:rPr>
              <a:t>dokresluje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dirty="0" err="1" smtClean="0">
                <a:latin typeface="Arial"/>
                <a:cs typeface="Arial"/>
              </a:rPr>
              <a:t>maska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„</a:t>
            </a:r>
            <a:r>
              <a:rPr sz="2000" dirty="0" err="1" smtClean="0">
                <a:latin typeface="Arial"/>
                <a:cs typeface="Arial"/>
              </a:rPr>
              <a:t>Zdání</a:t>
            </a:r>
            <a:r>
              <a:rPr sz="2000" dirty="0">
                <a:latin typeface="Arial"/>
                <a:cs typeface="Arial"/>
              </a:rPr>
              <a:t>“, která </a:t>
            </a:r>
            <a:r>
              <a:rPr sz="2000" spc="-5" dirty="0">
                <a:latin typeface="Arial"/>
                <a:cs typeface="Arial"/>
              </a:rPr>
              <a:t>leží na </a:t>
            </a:r>
            <a:r>
              <a:rPr sz="2000" dirty="0">
                <a:latin typeface="Arial"/>
                <a:cs typeface="Arial"/>
              </a:rPr>
              <a:t>zemi u </a:t>
            </a:r>
            <a:r>
              <a:rPr sz="2000" spc="-5" dirty="0">
                <a:latin typeface="Arial"/>
                <a:cs typeface="Arial"/>
              </a:rPr>
              <a:t>nohy </a:t>
            </a:r>
            <a:r>
              <a:rPr sz="2000" dirty="0">
                <a:latin typeface="Arial"/>
                <a:cs typeface="Arial"/>
              </a:rPr>
              <a:t>Venuše; Bronzino tu mistrně  </a:t>
            </a:r>
            <a:r>
              <a:rPr sz="2000" spc="-5" dirty="0">
                <a:latin typeface="Arial"/>
                <a:cs typeface="Arial"/>
              </a:rPr>
              <a:t>propojuje </a:t>
            </a:r>
            <a:r>
              <a:rPr sz="2000" dirty="0">
                <a:latin typeface="Arial"/>
                <a:cs typeface="Arial"/>
              </a:rPr>
              <a:t>varování </a:t>
            </a:r>
            <a:r>
              <a:rPr sz="2000" spc="-5" dirty="0">
                <a:latin typeface="Arial"/>
                <a:cs typeface="Arial"/>
              </a:rPr>
              <a:t>před pomíjivostí </a:t>
            </a:r>
            <a:r>
              <a:rPr sz="2000" dirty="0">
                <a:latin typeface="Arial"/>
                <a:cs typeface="Arial"/>
              </a:rPr>
              <a:t>„pozemských“ </a:t>
            </a:r>
            <a:r>
              <a:rPr sz="2000" spc="-5" dirty="0">
                <a:latin typeface="Arial"/>
                <a:cs typeface="Arial"/>
              </a:rPr>
              <a:t>radovánek </a:t>
            </a:r>
            <a:r>
              <a:rPr sz="2000" dirty="0">
                <a:latin typeface="Arial"/>
                <a:cs typeface="Arial"/>
              </a:rPr>
              <a:t>se  zhoubnou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smyslností</a:t>
            </a:r>
          </a:p>
          <a:p>
            <a:pPr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duchovní </a:t>
            </a:r>
            <a:r>
              <a:rPr sz="2000" dirty="0">
                <a:latin typeface="Arial"/>
                <a:cs typeface="Arial"/>
              </a:rPr>
              <a:t>kvality se </a:t>
            </a:r>
            <a:r>
              <a:rPr sz="2000" b="1" i="1" dirty="0">
                <a:latin typeface="Arial"/>
                <a:cs typeface="Arial"/>
              </a:rPr>
              <a:t>Bronzino </a:t>
            </a:r>
            <a:r>
              <a:rPr sz="2000" dirty="0">
                <a:latin typeface="Arial"/>
                <a:cs typeface="Arial"/>
              </a:rPr>
              <a:t>snažil zachytit také ve svých  </a:t>
            </a:r>
            <a:r>
              <a:rPr sz="2000" spc="-5" dirty="0">
                <a:latin typeface="Arial"/>
                <a:cs typeface="Arial"/>
              </a:rPr>
              <a:t>portrétech, jak </a:t>
            </a:r>
            <a:r>
              <a:rPr sz="2000" dirty="0">
                <a:latin typeface="Arial"/>
                <a:cs typeface="Arial"/>
              </a:rPr>
              <a:t>o </a:t>
            </a:r>
            <a:r>
              <a:rPr sz="2000" spc="-5" dirty="0">
                <a:latin typeface="Arial"/>
                <a:cs typeface="Arial"/>
              </a:rPr>
              <a:t>tom </a:t>
            </a:r>
            <a:r>
              <a:rPr sz="2000" dirty="0">
                <a:latin typeface="Arial"/>
                <a:cs typeface="Arial"/>
              </a:rPr>
              <a:t>svědčí </a:t>
            </a:r>
            <a:r>
              <a:rPr sz="2000" b="1" i="1" dirty="0">
                <a:latin typeface="Arial"/>
                <a:cs typeface="Arial"/>
              </a:rPr>
              <a:t>podobizna básnířky Laury Battifferri  </a:t>
            </a:r>
            <a:r>
              <a:rPr sz="2000" dirty="0">
                <a:latin typeface="Arial"/>
                <a:cs typeface="Arial"/>
              </a:rPr>
              <a:t>(1555–60), kterou zachycuje </a:t>
            </a:r>
            <a:r>
              <a:rPr sz="2000" spc="-5" dirty="0">
                <a:latin typeface="Arial"/>
                <a:cs typeface="Arial"/>
              </a:rPr>
              <a:t>jako </a:t>
            </a:r>
            <a:r>
              <a:rPr sz="2000" dirty="0">
                <a:latin typeface="Arial"/>
                <a:cs typeface="Arial"/>
              </a:rPr>
              <a:t>moudrou, </a:t>
            </a:r>
            <a:r>
              <a:rPr sz="2000" spc="-5" dirty="0">
                <a:latin typeface="Arial"/>
                <a:cs typeface="Arial"/>
              </a:rPr>
              <a:t>hrdou </a:t>
            </a:r>
            <a:r>
              <a:rPr sz="2000" dirty="0">
                <a:latin typeface="Arial"/>
                <a:cs typeface="Arial"/>
              </a:rPr>
              <a:t>ženu,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vyznačující 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jakousi </a:t>
            </a:r>
            <a:r>
              <a:rPr sz="2000" dirty="0">
                <a:latin typeface="Arial"/>
                <a:cs typeface="Arial"/>
              </a:rPr>
              <a:t>tichou </a:t>
            </a:r>
            <a:r>
              <a:rPr sz="2000" spc="-5" dirty="0">
                <a:latin typeface="Arial"/>
                <a:cs typeface="Arial"/>
              </a:rPr>
              <a:t>religiozitou, jež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objevuje </a:t>
            </a:r>
            <a:r>
              <a:rPr sz="2000" dirty="0">
                <a:latin typeface="Arial"/>
                <a:cs typeface="Arial"/>
              </a:rPr>
              <a:t>i v </a:t>
            </a:r>
            <a:r>
              <a:rPr sz="2000" spc="-5" dirty="0">
                <a:latin typeface="Arial"/>
                <a:cs typeface="Arial"/>
              </a:rPr>
              <a:t>jeho </a:t>
            </a:r>
            <a:r>
              <a:rPr sz="2000" dirty="0">
                <a:latin typeface="Arial"/>
                <a:cs typeface="Arial"/>
              </a:rPr>
              <a:t>dalších  </a:t>
            </a:r>
            <a:r>
              <a:rPr sz="2000" spc="-5" dirty="0">
                <a:latin typeface="Arial"/>
                <a:cs typeface="Arial"/>
              </a:rPr>
              <a:t>podobiznách; </a:t>
            </a:r>
            <a:r>
              <a:rPr sz="2000" dirty="0">
                <a:latin typeface="Arial"/>
                <a:cs typeface="Arial"/>
              </a:rPr>
              <a:t>v </a:t>
            </a:r>
            <a:r>
              <a:rPr sz="2000" spc="-5" dirty="0">
                <a:latin typeface="Arial"/>
                <a:cs typeface="Arial"/>
              </a:rPr>
              <a:t>této době </a:t>
            </a:r>
            <a:r>
              <a:rPr sz="2000" dirty="0">
                <a:latin typeface="Arial"/>
                <a:cs typeface="Arial"/>
              </a:rPr>
              <a:t>– koncem 16. st. – </a:t>
            </a:r>
            <a:r>
              <a:rPr sz="2000" spc="-5" dirty="0">
                <a:latin typeface="Arial"/>
                <a:cs typeface="Arial"/>
              </a:rPr>
              <a:t>do umění </a:t>
            </a:r>
            <a:r>
              <a:rPr sz="2000" dirty="0">
                <a:latin typeface="Arial"/>
                <a:cs typeface="Arial"/>
              </a:rPr>
              <a:t>i </a:t>
            </a:r>
            <a:r>
              <a:rPr sz="2000" spc="-5" dirty="0">
                <a:latin typeface="Arial"/>
                <a:cs typeface="Arial"/>
              </a:rPr>
              <a:t>literatury již  </a:t>
            </a:r>
            <a:r>
              <a:rPr sz="2000" dirty="0">
                <a:latin typeface="Arial"/>
                <a:cs typeface="Arial"/>
              </a:rPr>
              <a:t>silně </a:t>
            </a:r>
            <a:r>
              <a:rPr sz="2000" spc="-5" dirty="0">
                <a:latin typeface="Arial"/>
                <a:cs typeface="Arial"/>
              </a:rPr>
              <a:t>proniká </a:t>
            </a:r>
            <a:r>
              <a:rPr sz="2000" dirty="0">
                <a:latin typeface="Arial"/>
                <a:cs typeface="Arial"/>
              </a:rPr>
              <a:t>duch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protireformace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2325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59150" y="0"/>
            <a:ext cx="53403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2236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0113" y="602741"/>
            <a:ext cx="10256808" cy="415819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355600" marR="5080" indent="-343535">
              <a:lnSpc>
                <a:spcPts val="1920"/>
              </a:lnSpc>
              <a:spcBef>
                <a:spcPts val="56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tematická složitost </a:t>
            </a:r>
            <a:r>
              <a:rPr sz="2000" b="1" i="1" dirty="0">
                <a:latin typeface="Arial"/>
                <a:cs typeface="Arial"/>
              </a:rPr>
              <a:t>Bronzinových </a:t>
            </a:r>
            <a:r>
              <a:rPr sz="2000" dirty="0">
                <a:latin typeface="Arial"/>
                <a:cs typeface="Arial"/>
              </a:rPr>
              <a:t>obrazů </a:t>
            </a:r>
            <a:r>
              <a:rPr sz="2000" spc="-5" dirty="0">
                <a:latin typeface="Arial"/>
                <a:cs typeface="Arial"/>
              </a:rPr>
              <a:t>souvisí </a:t>
            </a:r>
            <a:r>
              <a:rPr sz="2000" dirty="0">
                <a:latin typeface="Arial"/>
                <a:cs typeface="Arial"/>
              </a:rPr>
              <a:t>nepochybně také  s </a:t>
            </a:r>
            <a:r>
              <a:rPr sz="2000" spc="-5" dirty="0">
                <a:latin typeface="Arial"/>
                <a:cs typeface="Arial"/>
              </a:rPr>
              <a:t>tím, </a:t>
            </a:r>
            <a:r>
              <a:rPr sz="2000" dirty="0">
                <a:latin typeface="Arial"/>
                <a:cs typeface="Arial"/>
              </a:rPr>
              <a:t>že malíř </a:t>
            </a:r>
            <a:r>
              <a:rPr sz="2000" spc="-5" dirty="0">
                <a:latin typeface="Arial"/>
                <a:cs typeface="Arial"/>
              </a:rPr>
              <a:t>byl </a:t>
            </a:r>
            <a:r>
              <a:rPr sz="2000" dirty="0">
                <a:latin typeface="Arial"/>
                <a:cs typeface="Arial"/>
              </a:rPr>
              <a:t>také básníkem a znalcem </a:t>
            </a:r>
            <a:r>
              <a:rPr sz="2000" spc="-5" dirty="0">
                <a:latin typeface="Arial"/>
                <a:cs typeface="Arial"/>
              </a:rPr>
              <a:t>literatury, </a:t>
            </a:r>
            <a:r>
              <a:rPr sz="2000" dirty="0">
                <a:latin typeface="Arial"/>
                <a:cs typeface="Arial"/>
              </a:rPr>
              <a:t>takže mohl</a:t>
            </a:r>
            <a:r>
              <a:rPr sz="2000" spc="-21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do  </a:t>
            </a:r>
            <a:r>
              <a:rPr sz="2000" dirty="0">
                <a:latin typeface="Arial"/>
                <a:cs typeface="Arial"/>
              </a:rPr>
              <a:t>svých takřka </a:t>
            </a:r>
            <a:r>
              <a:rPr sz="2000" spc="-5" dirty="0">
                <a:latin typeface="Arial"/>
                <a:cs typeface="Arial"/>
              </a:rPr>
              <a:t>literárních </a:t>
            </a:r>
            <a:r>
              <a:rPr sz="2000" dirty="0">
                <a:latin typeface="Arial"/>
                <a:cs typeface="Arial"/>
              </a:rPr>
              <a:t>obrazů </a:t>
            </a:r>
            <a:r>
              <a:rPr sz="2000" spc="-5" dirty="0">
                <a:latin typeface="Arial"/>
                <a:cs typeface="Arial"/>
              </a:rPr>
              <a:t>převádět </a:t>
            </a:r>
            <a:r>
              <a:rPr sz="2000" dirty="0" err="1">
                <a:latin typeface="Arial"/>
                <a:cs typeface="Arial"/>
              </a:rPr>
              <a:t>řadu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5" dirty="0" err="1" smtClean="0">
                <a:latin typeface="Arial"/>
                <a:cs typeface="Arial"/>
              </a:rPr>
              <a:t>intelektuálních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„</a:t>
            </a:r>
            <a:r>
              <a:rPr sz="2000" dirty="0" err="1" smtClean="0">
                <a:latin typeface="Arial"/>
                <a:cs typeface="Arial"/>
              </a:rPr>
              <a:t>narážek</a:t>
            </a:r>
            <a:r>
              <a:rPr sz="2000" dirty="0">
                <a:latin typeface="Arial"/>
                <a:cs typeface="Arial"/>
              </a:rPr>
              <a:t>“ a </a:t>
            </a:r>
            <a:r>
              <a:rPr sz="2000" spc="-5" dirty="0">
                <a:latin typeface="Arial"/>
                <a:cs typeface="Arial"/>
              </a:rPr>
              <a:t>aluzí, </a:t>
            </a:r>
            <a:r>
              <a:rPr sz="2000" dirty="0">
                <a:latin typeface="Arial"/>
                <a:cs typeface="Arial"/>
              </a:rPr>
              <a:t>což </a:t>
            </a:r>
            <a:r>
              <a:rPr sz="2000" spc="-5" dirty="0">
                <a:latin typeface="Arial"/>
                <a:cs typeface="Arial"/>
              </a:rPr>
              <a:t>ovšem patří </a:t>
            </a:r>
            <a:r>
              <a:rPr sz="2000" dirty="0">
                <a:latin typeface="Arial"/>
                <a:cs typeface="Arial"/>
              </a:rPr>
              <a:t>k dalším zcela typickým</a:t>
            </a:r>
            <a:r>
              <a:rPr sz="2000" spc="-2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znakům  manýrismu</a:t>
            </a:r>
          </a:p>
          <a:p>
            <a:pPr>
              <a:spcBef>
                <a:spcPts val="20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355600" marR="81915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italští umělci jako </a:t>
            </a:r>
            <a:r>
              <a:rPr sz="2000" dirty="0">
                <a:latin typeface="Arial"/>
                <a:cs typeface="Arial"/>
              </a:rPr>
              <a:t>Rosso </a:t>
            </a:r>
            <a:r>
              <a:rPr sz="2000" spc="-5" dirty="0">
                <a:latin typeface="Arial"/>
                <a:cs typeface="Arial"/>
              </a:rPr>
              <a:t>Fiorentino nebo </a:t>
            </a:r>
            <a:r>
              <a:rPr sz="2000" dirty="0">
                <a:latin typeface="Arial"/>
                <a:cs typeface="Arial"/>
              </a:rPr>
              <a:t>Modeňan Niccoló  </a:t>
            </a:r>
            <a:r>
              <a:rPr sz="2000" spc="-5" dirty="0">
                <a:latin typeface="Arial"/>
                <a:cs typeface="Arial"/>
              </a:rPr>
              <a:t>dell´Abate převedli umění italského </a:t>
            </a:r>
            <a:r>
              <a:rPr sz="2000" dirty="0">
                <a:latin typeface="Arial"/>
                <a:cs typeface="Arial"/>
              </a:rPr>
              <a:t>manýrismu na francouzský </a:t>
            </a:r>
            <a:r>
              <a:rPr sz="2000" spc="-5" dirty="0">
                <a:latin typeface="Arial"/>
                <a:cs typeface="Arial"/>
              </a:rPr>
              <a:t>dvůr  </a:t>
            </a:r>
            <a:r>
              <a:rPr sz="2000" dirty="0">
                <a:latin typeface="Arial"/>
                <a:cs typeface="Arial"/>
              </a:rPr>
              <a:t>Františka I. </a:t>
            </a:r>
            <a:r>
              <a:rPr sz="2000" spc="-5" dirty="0">
                <a:latin typeface="Arial"/>
                <a:cs typeface="Arial"/>
              </a:rPr>
              <a:t>do </a:t>
            </a:r>
            <a:r>
              <a:rPr sz="2000" dirty="0">
                <a:latin typeface="Arial"/>
                <a:cs typeface="Arial"/>
              </a:rPr>
              <a:t>zámku ve Fontainebleau, kde společně </a:t>
            </a:r>
            <a:r>
              <a:rPr sz="2000" spc="-5" dirty="0">
                <a:latin typeface="Arial"/>
                <a:cs typeface="Arial"/>
              </a:rPr>
              <a:t>pod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vedením  Primaticcia </a:t>
            </a:r>
            <a:r>
              <a:rPr sz="2000" spc="-5" dirty="0">
                <a:latin typeface="Arial"/>
                <a:cs typeface="Arial"/>
              </a:rPr>
              <a:t>pracovali na </a:t>
            </a:r>
            <a:r>
              <a:rPr sz="2000" dirty="0">
                <a:latin typeface="Arial"/>
                <a:cs typeface="Arial"/>
              </a:rPr>
              <a:t>malířské, sochařské a štukové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výzdobě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355600" marR="153670" indent="-343535">
              <a:lnSpc>
                <a:spcPct val="801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jmenovaní italští umělci </a:t>
            </a:r>
            <a:r>
              <a:rPr sz="2000" dirty="0">
                <a:latin typeface="Arial"/>
                <a:cs typeface="Arial"/>
              </a:rPr>
              <a:t>silně zapůsobili </a:t>
            </a:r>
            <a:r>
              <a:rPr sz="2000" spc="-5" dirty="0">
                <a:latin typeface="Arial"/>
                <a:cs typeface="Arial"/>
              </a:rPr>
              <a:t>na umělce </a:t>
            </a:r>
            <a:r>
              <a:rPr sz="2000" dirty="0">
                <a:latin typeface="Arial"/>
                <a:cs typeface="Arial"/>
              </a:rPr>
              <a:t>francouzské  </a:t>
            </a:r>
            <a:r>
              <a:rPr sz="2000" spc="-5" dirty="0">
                <a:latin typeface="Arial"/>
                <a:cs typeface="Arial"/>
              </a:rPr>
              <a:t>(zahrnované pak pod </a:t>
            </a:r>
            <a:r>
              <a:rPr sz="2000" dirty="0">
                <a:latin typeface="Arial"/>
                <a:cs typeface="Arial"/>
              </a:rPr>
              <a:t>označení </a:t>
            </a:r>
            <a:r>
              <a:rPr sz="2000" spc="-5" dirty="0">
                <a:latin typeface="Arial"/>
                <a:cs typeface="Arial"/>
              </a:rPr>
              <a:t>druhá fontainebleauská </a:t>
            </a:r>
            <a:r>
              <a:rPr sz="2000" dirty="0">
                <a:latin typeface="Arial"/>
                <a:cs typeface="Arial"/>
              </a:rPr>
              <a:t>škola), </a:t>
            </a:r>
            <a:r>
              <a:rPr sz="2000" spc="-5" dirty="0">
                <a:latin typeface="Arial"/>
                <a:cs typeface="Arial"/>
              </a:rPr>
              <a:t>jako  </a:t>
            </a:r>
            <a:r>
              <a:rPr sz="2000" dirty="0">
                <a:latin typeface="Arial"/>
                <a:cs typeface="Arial"/>
              </a:rPr>
              <a:t>byli </a:t>
            </a:r>
            <a:r>
              <a:rPr sz="2000" b="1" spc="-5" dirty="0">
                <a:latin typeface="Arial"/>
                <a:cs typeface="Arial"/>
              </a:rPr>
              <a:t>Jean Cousin, </a:t>
            </a:r>
            <a:r>
              <a:rPr sz="2000" b="1" dirty="0">
                <a:latin typeface="Arial"/>
                <a:cs typeface="Arial"/>
              </a:rPr>
              <a:t>Antoin </a:t>
            </a:r>
            <a:r>
              <a:rPr sz="2000" b="1" spc="-5" dirty="0">
                <a:latin typeface="Arial"/>
                <a:cs typeface="Arial"/>
              </a:rPr>
              <a:t>Caron </a:t>
            </a:r>
            <a:r>
              <a:rPr sz="2000" b="1" dirty="0">
                <a:latin typeface="Arial"/>
                <a:cs typeface="Arial"/>
              </a:rPr>
              <a:t>nebo Martin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Fréminet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45"/>
              </a:spcBef>
              <a:buFont typeface="Arial"/>
              <a:buChar char="•"/>
            </a:pPr>
            <a:endParaRPr sz="2450" dirty="0">
              <a:latin typeface="Times New Roman"/>
              <a:cs typeface="Times New Roman"/>
            </a:endParaRPr>
          </a:p>
          <a:p>
            <a:pPr marL="355600" marR="94615" indent="-343535">
              <a:lnSpc>
                <a:spcPts val="192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Bronzinův obraz </a:t>
            </a:r>
            <a:r>
              <a:rPr sz="2000" b="1" i="1" dirty="0">
                <a:latin typeface="Arial"/>
                <a:cs typeface="Arial"/>
              </a:rPr>
              <a:t>Prostopášnost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ostatně </a:t>
            </a:r>
            <a:r>
              <a:rPr sz="2000" dirty="0">
                <a:latin typeface="Arial"/>
                <a:cs typeface="Arial"/>
              </a:rPr>
              <a:t>dostal </a:t>
            </a:r>
            <a:r>
              <a:rPr sz="2000" spc="-5" dirty="0">
                <a:latin typeface="Arial"/>
                <a:cs typeface="Arial"/>
              </a:rPr>
              <a:t>do </a:t>
            </a:r>
            <a:r>
              <a:rPr sz="2000" dirty="0">
                <a:latin typeface="Arial"/>
                <a:cs typeface="Arial"/>
              </a:rPr>
              <a:t>majetku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krále  </a:t>
            </a:r>
            <a:r>
              <a:rPr sz="2000" dirty="0">
                <a:latin typeface="Arial"/>
                <a:cs typeface="Arial"/>
              </a:rPr>
              <a:t>Františka I. a měl </a:t>
            </a:r>
            <a:r>
              <a:rPr sz="2000" spc="-5" dirty="0">
                <a:latin typeface="Arial"/>
                <a:cs typeface="Arial"/>
              </a:rPr>
              <a:t>patrně </a:t>
            </a:r>
            <a:r>
              <a:rPr sz="2000" dirty="0">
                <a:latin typeface="Arial"/>
                <a:cs typeface="Arial"/>
              </a:rPr>
              <a:t>sloužit k výchově a </a:t>
            </a:r>
            <a:r>
              <a:rPr sz="2000" spc="-5" dirty="0">
                <a:latin typeface="Arial"/>
                <a:cs typeface="Arial"/>
              </a:rPr>
              <a:t>poučení </a:t>
            </a:r>
            <a:r>
              <a:rPr sz="2000" dirty="0">
                <a:latin typeface="Arial"/>
                <a:cs typeface="Arial"/>
              </a:rPr>
              <a:t>mladého  prince</a:t>
            </a:r>
          </a:p>
        </p:txBody>
      </p:sp>
    </p:spTree>
    <p:extLst>
      <p:ext uri="{BB962C8B-B14F-4D97-AF65-F5344CB8AC3E}">
        <p14:creationId xmlns:p14="http://schemas.microsoft.com/office/powerpoint/2010/main" val="16681274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4015" y="317754"/>
            <a:ext cx="9972136" cy="5271571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355600" marR="5080" indent="-343535">
              <a:lnSpc>
                <a:spcPct val="90000"/>
              </a:lnSpc>
              <a:spcBef>
                <a:spcPts val="415"/>
              </a:spcBef>
              <a:buChar char="•"/>
              <a:tabLst>
                <a:tab pos="355600" algn="l"/>
                <a:tab pos="356235" algn="l"/>
              </a:tabLst>
            </a:pPr>
            <a:r>
              <a:rPr sz="2600" dirty="0">
                <a:latin typeface="Arial"/>
                <a:cs typeface="Arial"/>
              </a:rPr>
              <a:t>tvorba Agnola Bronzina zřetelně ukazuje, kam se  ubírá umění </a:t>
            </a:r>
            <a:r>
              <a:rPr sz="2600" b="1" dirty="0">
                <a:latin typeface="Arial"/>
                <a:cs typeface="Arial"/>
              </a:rPr>
              <a:t>konce 16. st. – záliba </a:t>
            </a:r>
            <a:r>
              <a:rPr sz="2600" b="1" spc="-5" dirty="0">
                <a:latin typeface="Arial"/>
                <a:cs typeface="Arial"/>
              </a:rPr>
              <a:t>ve složitých  </a:t>
            </a:r>
            <a:r>
              <a:rPr sz="2600" b="1" dirty="0">
                <a:latin typeface="Arial"/>
                <a:cs typeface="Arial"/>
              </a:rPr>
              <a:t>kompozicích ustupuje v této druhé fázi</a:t>
            </a:r>
            <a:r>
              <a:rPr sz="2600" b="1" spc="-10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italského  </a:t>
            </a:r>
            <a:r>
              <a:rPr sz="2600" b="1" spc="-5" dirty="0">
                <a:latin typeface="Arial"/>
                <a:cs typeface="Arial"/>
              </a:rPr>
              <a:t>manýrismu </a:t>
            </a:r>
            <a:r>
              <a:rPr sz="2600" b="1" dirty="0">
                <a:latin typeface="Arial"/>
                <a:cs typeface="Arial"/>
              </a:rPr>
              <a:t>jasnějším formám a začíná </a:t>
            </a:r>
            <a:r>
              <a:rPr sz="2600" dirty="0">
                <a:latin typeface="Arial"/>
                <a:cs typeface="Arial"/>
              </a:rPr>
              <a:t>tu  převažovat spíše </a:t>
            </a:r>
            <a:r>
              <a:rPr sz="2600" b="1" spc="-5" dirty="0">
                <a:latin typeface="Arial"/>
                <a:cs typeface="Arial"/>
              </a:rPr>
              <a:t>myšlenková</a:t>
            </a:r>
            <a:r>
              <a:rPr sz="2600" b="1" spc="-4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rafinovanost</a:t>
            </a:r>
            <a:r>
              <a:rPr sz="2600" dirty="0">
                <a:latin typeface="Arial"/>
                <a:cs typeface="Arial"/>
              </a:rPr>
              <a:t>,</a:t>
            </a:r>
          </a:p>
          <a:p>
            <a:pPr marL="355600" marR="567690">
              <a:lnSpc>
                <a:spcPts val="2810"/>
              </a:lnSpc>
              <a:spcBef>
                <a:spcPts val="40"/>
              </a:spcBef>
            </a:pPr>
            <a:r>
              <a:rPr sz="2600" dirty="0">
                <a:latin typeface="Arial"/>
                <a:cs typeface="Arial"/>
              </a:rPr>
              <a:t>zakletá </a:t>
            </a:r>
            <a:r>
              <a:rPr sz="2600" spc="-5" dirty="0">
                <a:latin typeface="Arial"/>
                <a:cs typeface="Arial"/>
              </a:rPr>
              <a:t>do </a:t>
            </a:r>
            <a:r>
              <a:rPr sz="2600" dirty="0">
                <a:latin typeface="Arial"/>
                <a:cs typeface="Arial"/>
              </a:rPr>
              <a:t>obsahové stránky </a:t>
            </a:r>
            <a:r>
              <a:rPr sz="2600" spc="-5" dirty="0">
                <a:latin typeface="Arial"/>
                <a:cs typeface="Arial"/>
              </a:rPr>
              <a:t>díla </a:t>
            </a:r>
            <a:r>
              <a:rPr sz="2600" dirty="0">
                <a:latin typeface="Arial"/>
                <a:cs typeface="Arial"/>
              </a:rPr>
              <a:t>– </a:t>
            </a:r>
            <a:r>
              <a:rPr sz="2600" spc="-5" dirty="0">
                <a:latin typeface="Arial"/>
                <a:cs typeface="Arial"/>
              </a:rPr>
              <a:t>je </a:t>
            </a:r>
            <a:r>
              <a:rPr sz="2600" dirty="0">
                <a:latin typeface="Arial"/>
                <a:cs typeface="Arial"/>
              </a:rPr>
              <a:t>zřejmé, že  toto umění je určeno </a:t>
            </a:r>
            <a:r>
              <a:rPr sz="2600" b="1" dirty="0" err="1">
                <a:latin typeface="Arial"/>
                <a:cs typeface="Arial"/>
              </a:rPr>
              <a:t>vzdělaným</a:t>
            </a:r>
            <a:r>
              <a:rPr sz="2600" b="1" spc="-85" dirty="0">
                <a:latin typeface="Arial"/>
                <a:cs typeface="Arial"/>
              </a:rPr>
              <a:t> </a:t>
            </a:r>
            <a:r>
              <a:rPr sz="2600" b="1" dirty="0" err="1" smtClean="0">
                <a:latin typeface="Arial"/>
                <a:cs typeface="Arial"/>
              </a:rPr>
              <a:t>znalcům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sz="2600" b="1" dirty="0" err="1" smtClean="0">
                <a:latin typeface="Arial"/>
                <a:cs typeface="Arial"/>
              </a:rPr>
              <a:t>literatury</a:t>
            </a:r>
            <a:r>
              <a:rPr sz="2600" b="1" dirty="0" smtClean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a filozofie a předpokládá </a:t>
            </a:r>
            <a:r>
              <a:rPr sz="2600" b="1" dirty="0" err="1">
                <a:latin typeface="Arial"/>
                <a:cs typeface="Arial"/>
              </a:rPr>
              <a:t>tedy</a:t>
            </a:r>
            <a:r>
              <a:rPr sz="2600" b="1" spc="-95" dirty="0">
                <a:latin typeface="Arial"/>
                <a:cs typeface="Arial"/>
              </a:rPr>
              <a:t> </a:t>
            </a:r>
            <a:r>
              <a:rPr sz="2600" b="1" dirty="0" err="1" smtClean="0">
                <a:latin typeface="Arial"/>
                <a:cs typeface="Arial"/>
              </a:rPr>
              <a:t>velmi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sz="2600" b="1" dirty="0" err="1" smtClean="0">
                <a:latin typeface="Arial"/>
                <a:cs typeface="Arial"/>
              </a:rPr>
              <a:t>sofistikovaného</a:t>
            </a:r>
            <a:r>
              <a:rPr sz="2600" b="1" spc="-60" dirty="0" smtClean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diváka</a:t>
            </a:r>
            <a:endParaRPr sz="2600" dirty="0">
              <a:latin typeface="Arial"/>
              <a:cs typeface="Arial"/>
            </a:endParaRPr>
          </a:p>
          <a:p>
            <a:pPr>
              <a:spcBef>
                <a:spcPts val="15"/>
              </a:spcBef>
            </a:pPr>
            <a:endParaRPr sz="3550" dirty="0">
              <a:latin typeface="Times New Roman"/>
              <a:cs typeface="Times New Roman"/>
            </a:endParaRPr>
          </a:p>
          <a:p>
            <a:pPr marL="355600" marR="74930" indent="-343535">
              <a:lnSpc>
                <a:spcPts val="2810"/>
              </a:lnSpc>
              <a:buChar char="•"/>
              <a:tabLst>
                <a:tab pos="355600" algn="l"/>
                <a:tab pos="356235" algn="l"/>
              </a:tabLst>
            </a:pPr>
            <a:r>
              <a:rPr sz="2600" spc="-5" dirty="0">
                <a:latin typeface="Arial"/>
                <a:cs typeface="Arial"/>
              </a:rPr>
              <a:t>tím </a:t>
            </a:r>
            <a:r>
              <a:rPr sz="2600" dirty="0">
                <a:latin typeface="Arial"/>
                <a:cs typeface="Arial"/>
              </a:rPr>
              <a:t>se </a:t>
            </a:r>
            <a:r>
              <a:rPr sz="2600" spc="-5" dirty="0">
                <a:latin typeface="Arial"/>
                <a:cs typeface="Arial"/>
              </a:rPr>
              <a:t>již </a:t>
            </a:r>
            <a:r>
              <a:rPr sz="2600" dirty="0">
                <a:latin typeface="Arial"/>
                <a:cs typeface="Arial"/>
              </a:rPr>
              <a:t>dostáváme </a:t>
            </a:r>
            <a:r>
              <a:rPr sz="2600" b="1" dirty="0">
                <a:latin typeface="Arial"/>
                <a:cs typeface="Arial"/>
              </a:rPr>
              <a:t>k baroku</a:t>
            </a:r>
            <a:r>
              <a:rPr sz="2600" dirty="0">
                <a:latin typeface="Arial"/>
                <a:cs typeface="Arial"/>
              </a:rPr>
              <a:t>, v </a:t>
            </a:r>
            <a:r>
              <a:rPr sz="2600" spc="-5" dirty="0">
                <a:latin typeface="Arial"/>
                <a:cs typeface="Arial"/>
              </a:rPr>
              <a:t>jehož </a:t>
            </a:r>
            <a:r>
              <a:rPr sz="2600" dirty="0">
                <a:latin typeface="Arial"/>
                <a:cs typeface="Arial"/>
              </a:rPr>
              <a:t>umění se  </a:t>
            </a:r>
            <a:r>
              <a:rPr sz="2600" spc="-5" dirty="0">
                <a:latin typeface="Arial"/>
                <a:cs typeface="Arial"/>
              </a:rPr>
              <a:t>projevuje </a:t>
            </a:r>
            <a:r>
              <a:rPr sz="2600" dirty="0">
                <a:latin typeface="Arial"/>
                <a:cs typeface="Arial"/>
              </a:rPr>
              <a:t>zřejmá snaha </a:t>
            </a:r>
            <a:r>
              <a:rPr sz="2600" b="1" dirty="0">
                <a:latin typeface="Arial"/>
                <a:cs typeface="Arial"/>
              </a:rPr>
              <a:t>o spojení obou hledisek –  tedy</a:t>
            </a:r>
            <a:r>
              <a:rPr sz="26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významové složitosti</a:t>
            </a:r>
            <a:r>
              <a:rPr sz="2600" b="1" dirty="0">
                <a:latin typeface="Arial"/>
                <a:cs typeface="Arial"/>
              </a:rPr>
              <a:t>, </a:t>
            </a:r>
            <a:r>
              <a:rPr sz="2600" b="1" spc="-5" dirty="0">
                <a:latin typeface="Arial"/>
                <a:cs typeface="Arial"/>
              </a:rPr>
              <a:t>kterou</a:t>
            </a:r>
            <a:r>
              <a:rPr sz="2600" b="1" spc="-8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dokáže</a:t>
            </a:r>
            <a:endParaRPr sz="2600" dirty="0">
              <a:latin typeface="Arial"/>
              <a:cs typeface="Arial"/>
            </a:endParaRPr>
          </a:p>
          <a:p>
            <a:pPr marL="355600">
              <a:lnSpc>
                <a:spcPts val="2605"/>
              </a:lnSpc>
            </a:pPr>
            <a:r>
              <a:rPr sz="2600" b="1" dirty="0">
                <a:latin typeface="Arial"/>
                <a:cs typeface="Arial"/>
              </a:rPr>
              <a:t>„dekódovat“ pouze vzdělaný divák</a:t>
            </a:r>
            <a:r>
              <a:rPr sz="2600" b="1" spc="-11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a</a:t>
            </a:r>
            <a:endParaRPr sz="2600" dirty="0">
              <a:latin typeface="Arial"/>
              <a:cs typeface="Arial"/>
            </a:endParaRPr>
          </a:p>
          <a:p>
            <a:pPr marL="355600">
              <a:lnSpc>
                <a:spcPts val="2810"/>
              </a:lnSpc>
            </a:pPr>
            <a:r>
              <a:rPr sz="2600" u="heavy" spc="-6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jednoduchostí forem</a:t>
            </a:r>
            <a:r>
              <a:rPr sz="2600" b="1" dirty="0">
                <a:latin typeface="Arial"/>
                <a:cs typeface="Arial"/>
              </a:rPr>
              <a:t>, </a:t>
            </a:r>
            <a:r>
              <a:rPr sz="2600" b="1" spc="-5" dirty="0">
                <a:latin typeface="Arial"/>
                <a:cs typeface="Arial"/>
              </a:rPr>
              <a:t>která</a:t>
            </a:r>
            <a:r>
              <a:rPr sz="2600" b="1" spc="-6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umožňuje</a:t>
            </a:r>
            <a:endParaRPr sz="2600" dirty="0">
              <a:latin typeface="Arial"/>
              <a:cs typeface="Arial"/>
            </a:endParaRPr>
          </a:p>
          <a:p>
            <a:pPr marL="355600">
              <a:lnSpc>
                <a:spcPts val="2965"/>
              </a:lnSpc>
            </a:pPr>
            <a:r>
              <a:rPr sz="2600" b="1" dirty="0">
                <a:latin typeface="Arial"/>
                <a:cs typeface="Arial"/>
              </a:rPr>
              <a:t>„porozumět“ dílu i obyčejnému</a:t>
            </a:r>
            <a:r>
              <a:rPr sz="2600" b="1" spc="-9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člověku</a:t>
            </a:r>
            <a:endParaRPr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9817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718" y="573152"/>
            <a:ext cx="10826150" cy="4259499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26034" indent="-342900">
              <a:lnSpc>
                <a:spcPct val="8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Arial"/>
                <a:cs typeface="Arial"/>
              </a:rPr>
              <a:t>koncem 16. st. vznikají </a:t>
            </a:r>
            <a:r>
              <a:rPr sz="2400" b="1" dirty="0">
                <a:latin typeface="Arial"/>
                <a:cs typeface="Arial"/>
              </a:rPr>
              <a:t>dvě důležitá </a:t>
            </a:r>
            <a:r>
              <a:rPr sz="2400" b="1" spc="-5" dirty="0">
                <a:latin typeface="Arial"/>
                <a:cs typeface="Arial"/>
              </a:rPr>
              <a:t>centra </a:t>
            </a:r>
            <a:r>
              <a:rPr sz="2400" b="1" dirty="0">
                <a:latin typeface="Arial"/>
                <a:cs typeface="Arial"/>
              </a:rPr>
              <a:t>v </a:t>
            </a:r>
            <a:r>
              <a:rPr sz="2400" b="1" spc="-5" dirty="0">
                <a:latin typeface="Arial"/>
                <a:cs typeface="Arial"/>
              </a:rPr>
              <a:t>Záalpí:  </a:t>
            </a:r>
            <a:r>
              <a:rPr sz="2400" b="1" dirty="0">
                <a:latin typeface="Arial"/>
                <a:cs typeface="Arial"/>
              </a:rPr>
              <a:t>prvním z nich </a:t>
            </a:r>
            <a:r>
              <a:rPr sz="2400" b="1" spc="-5" dirty="0">
                <a:latin typeface="Arial"/>
                <a:cs typeface="Arial"/>
              </a:rPr>
              <a:t>je </a:t>
            </a:r>
            <a:r>
              <a:rPr sz="2400" b="1" i="1" spc="-5" dirty="0">
                <a:latin typeface="Arial"/>
                <a:cs typeface="Arial"/>
              </a:rPr>
              <a:t>Bavorsko </a:t>
            </a:r>
            <a:r>
              <a:rPr sz="2400" spc="-5" dirty="0">
                <a:latin typeface="Arial"/>
                <a:cs typeface="Arial"/>
              </a:rPr>
              <a:t>(Mnichov)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působí </a:t>
            </a:r>
            <a:r>
              <a:rPr sz="2400" dirty="0">
                <a:latin typeface="Arial"/>
                <a:cs typeface="Arial"/>
              </a:rPr>
              <a:t>tu  </a:t>
            </a:r>
            <a:r>
              <a:rPr sz="2400" spc="-5" dirty="0">
                <a:latin typeface="Arial"/>
                <a:cs typeface="Arial"/>
              </a:rPr>
              <a:t>italský </a:t>
            </a:r>
            <a:r>
              <a:rPr sz="2400" dirty="0">
                <a:latin typeface="Arial"/>
                <a:cs typeface="Arial"/>
              </a:rPr>
              <a:t>malíř </a:t>
            </a:r>
            <a:r>
              <a:rPr sz="2400" b="1" i="1" spc="-5" dirty="0">
                <a:latin typeface="Arial"/>
                <a:cs typeface="Arial"/>
              </a:rPr>
              <a:t>Paolo </a:t>
            </a:r>
            <a:r>
              <a:rPr sz="2400" b="1" i="1" dirty="0">
                <a:latin typeface="Arial"/>
                <a:cs typeface="Arial"/>
              </a:rPr>
              <a:t>Fiamingo</a:t>
            </a:r>
            <a:r>
              <a:rPr sz="2400" dirty="0">
                <a:latin typeface="Arial"/>
                <a:cs typeface="Arial"/>
              </a:rPr>
              <a:t>, který </a:t>
            </a:r>
            <a:r>
              <a:rPr sz="2400" spc="-5" dirty="0">
                <a:latin typeface="Arial"/>
                <a:cs typeface="Arial"/>
              </a:rPr>
              <a:t>přichází </a:t>
            </a:r>
            <a:r>
              <a:rPr sz="2400" dirty="0">
                <a:latin typeface="Arial"/>
                <a:cs typeface="Arial"/>
              </a:rPr>
              <a:t>z  </a:t>
            </a:r>
            <a:r>
              <a:rPr sz="2400" spc="-5" dirty="0">
                <a:latin typeface="Arial"/>
                <a:cs typeface="Arial"/>
              </a:rPr>
              <a:t>Nizozemí, jméno </a:t>
            </a:r>
            <a:r>
              <a:rPr sz="2400" dirty="0">
                <a:latin typeface="Arial"/>
                <a:cs typeface="Arial"/>
              </a:rPr>
              <a:t>se </a:t>
            </a:r>
            <a:r>
              <a:rPr sz="2400" spc="-5" dirty="0">
                <a:latin typeface="Arial"/>
                <a:cs typeface="Arial"/>
              </a:rPr>
              <a:t>na </a:t>
            </a:r>
            <a:r>
              <a:rPr sz="2400" dirty="0">
                <a:latin typeface="Arial"/>
                <a:cs typeface="Arial"/>
              </a:rPr>
              <a:t>severu špatně </a:t>
            </a:r>
            <a:r>
              <a:rPr sz="2400" spc="-5" dirty="0">
                <a:latin typeface="Arial"/>
                <a:cs typeface="Arial"/>
              </a:rPr>
              <a:t>vyslovovalo, </a:t>
            </a:r>
            <a:r>
              <a:rPr sz="2400" dirty="0">
                <a:latin typeface="Arial"/>
                <a:cs typeface="Arial"/>
              </a:rPr>
              <a:t>a  </a:t>
            </a:r>
            <a:r>
              <a:rPr sz="2400" spc="-5" dirty="0">
                <a:latin typeface="Arial"/>
                <a:cs typeface="Arial"/>
              </a:rPr>
              <a:t>proto </a:t>
            </a:r>
            <a:r>
              <a:rPr sz="2400" dirty="0">
                <a:latin typeface="Arial"/>
                <a:cs typeface="Arial"/>
              </a:rPr>
              <a:t>získal </a:t>
            </a:r>
            <a:r>
              <a:rPr sz="2400" spc="-5" dirty="0">
                <a:latin typeface="Arial"/>
                <a:cs typeface="Arial"/>
              </a:rPr>
              <a:t>přezdívku </a:t>
            </a:r>
            <a:r>
              <a:rPr sz="2400" b="1" i="1" spc="-5" dirty="0">
                <a:latin typeface="Arial"/>
                <a:cs typeface="Arial"/>
              </a:rPr>
              <a:t>Schiavone</a:t>
            </a:r>
            <a:r>
              <a:rPr sz="2400" spc="-5" dirty="0">
                <a:latin typeface="Arial"/>
                <a:cs typeface="Arial"/>
              </a:rPr>
              <a:t>, </a:t>
            </a:r>
            <a:r>
              <a:rPr sz="2400" spc="-10" dirty="0">
                <a:latin typeface="Arial"/>
                <a:cs typeface="Arial"/>
              </a:rPr>
              <a:t>podobně </a:t>
            </a:r>
            <a:r>
              <a:rPr sz="2400" spc="-5" dirty="0">
                <a:latin typeface="Arial"/>
                <a:cs typeface="Arial"/>
              </a:rPr>
              <a:t>jako  </a:t>
            </a:r>
            <a:r>
              <a:rPr sz="2400" b="1" i="1" spc="-5" dirty="0">
                <a:latin typeface="Arial"/>
                <a:cs typeface="Arial"/>
              </a:rPr>
              <a:t>Pietro Candido </a:t>
            </a:r>
            <a:r>
              <a:rPr sz="2400" dirty="0">
                <a:latin typeface="Arial"/>
                <a:cs typeface="Arial"/>
              </a:rPr>
              <a:t>(vlastním </a:t>
            </a:r>
            <a:r>
              <a:rPr sz="2400" spc="-5" dirty="0">
                <a:latin typeface="Arial"/>
                <a:cs typeface="Arial"/>
              </a:rPr>
              <a:t>jménem </a:t>
            </a:r>
            <a:r>
              <a:rPr sz="2400" b="1" i="1" spc="-5" dirty="0">
                <a:latin typeface="Arial"/>
                <a:cs typeface="Arial"/>
              </a:rPr>
              <a:t>Pietr de </a:t>
            </a:r>
            <a:r>
              <a:rPr sz="2400" b="1" i="1" dirty="0">
                <a:latin typeface="Arial"/>
                <a:cs typeface="Arial"/>
              </a:rPr>
              <a:t>Vit </a:t>
            </a:r>
            <a:r>
              <a:rPr sz="2400" dirty="0">
                <a:latin typeface="Arial"/>
                <a:cs typeface="Arial"/>
              </a:rPr>
              <a:t>–  </a:t>
            </a:r>
            <a:r>
              <a:rPr sz="2400" spc="-5" dirty="0">
                <a:latin typeface="Arial"/>
                <a:cs typeface="Arial"/>
              </a:rPr>
              <a:t>Nizozemec), který byl </a:t>
            </a:r>
            <a:r>
              <a:rPr sz="2400" dirty="0">
                <a:latin typeface="Arial"/>
                <a:cs typeface="Arial"/>
              </a:rPr>
              <a:t>znám </a:t>
            </a:r>
            <a:r>
              <a:rPr sz="2400" spc="-5" dirty="0">
                <a:latin typeface="Arial"/>
                <a:cs typeface="Arial"/>
              </a:rPr>
              <a:t>pod </a:t>
            </a:r>
            <a:r>
              <a:rPr sz="2400" dirty="0">
                <a:latin typeface="Arial"/>
                <a:cs typeface="Arial"/>
              </a:rPr>
              <a:t>jménem  </a:t>
            </a:r>
            <a:r>
              <a:rPr sz="2400" b="1" i="1" spc="-5" dirty="0">
                <a:latin typeface="Arial"/>
                <a:cs typeface="Arial"/>
              </a:rPr>
              <a:t>Paccoseratto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5"/>
              </a:spcBef>
              <a:buFont typeface="Arial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355600" indent="-342900">
              <a:lnSpc>
                <a:spcPts val="259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Arial"/>
                <a:cs typeface="Arial"/>
              </a:rPr>
              <a:t>druhým </a:t>
            </a:r>
            <a:r>
              <a:rPr sz="2400" b="1" spc="-10" dirty="0">
                <a:latin typeface="Arial"/>
                <a:cs typeface="Arial"/>
              </a:rPr>
              <a:t>významným </a:t>
            </a:r>
            <a:r>
              <a:rPr sz="2400" b="1" spc="-5" dirty="0">
                <a:latin typeface="Arial"/>
                <a:cs typeface="Arial"/>
              </a:rPr>
              <a:t>centrem</a:t>
            </a:r>
            <a:r>
              <a:rPr sz="2400" b="1" spc="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manýristického</a:t>
            </a:r>
            <a:endParaRPr sz="2400" dirty="0">
              <a:latin typeface="Arial"/>
              <a:cs typeface="Arial"/>
            </a:endParaRPr>
          </a:p>
          <a:p>
            <a:pPr marL="355600" marR="5080">
              <a:lnSpc>
                <a:spcPct val="80000"/>
              </a:lnSpc>
              <a:spcBef>
                <a:spcPts val="285"/>
              </a:spcBef>
            </a:pPr>
            <a:r>
              <a:rPr sz="2400" b="1" dirty="0">
                <a:latin typeface="Arial"/>
                <a:cs typeface="Arial"/>
              </a:rPr>
              <a:t>umění v </a:t>
            </a:r>
            <a:r>
              <a:rPr sz="2400" b="1" spc="-5" dirty="0">
                <a:latin typeface="Arial"/>
                <a:cs typeface="Arial"/>
              </a:rPr>
              <a:t>záalpských </a:t>
            </a:r>
            <a:r>
              <a:rPr sz="2400" b="1" dirty="0">
                <a:latin typeface="Arial"/>
                <a:cs typeface="Arial"/>
              </a:rPr>
              <a:t>zemích </a:t>
            </a:r>
            <a:r>
              <a:rPr sz="2400" b="1" spc="-5" dirty="0">
                <a:latin typeface="Arial"/>
                <a:cs typeface="Arial"/>
              </a:rPr>
              <a:t>se stala </a:t>
            </a:r>
            <a:r>
              <a:rPr sz="2400" b="1" i="1" spc="-5" dirty="0">
                <a:latin typeface="Arial"/>
                <a:cs typeface="Arial"/>
              </a:rPr>
              <a:t>rudolfinská  Praha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přicházejí </a:t>
            </a:r>
            <a:r>
              <a:rPr sz="2400" dirty="0">
                <a:latin typeface="Arial"/>
                <a:cs typeface="Arial"/>
              </a:rPr>
              <a:t>sem </a:t>
            </a:r>
            <a:r>
              <a:rPr sz="2400" spc="-5" dirty="0">
                <a:latin typeface="Arial"/>
                <a:cs typeface="Arial"/>
              </a:rPr>
              <a:t>Nizozemci, </a:t>
            </a:r>
            <a:r>
              <a:rPr sz="2400" dirty="0">
                <a:latin typeface="Arial"/>
                <a:cs typeface="Arial"/>
              </a:rPr>
              <a:t>které </a:t>
            </a:r>
            <a:r>
              <a:rPr sz="2400" spc="-5" dirty="0">
                <a:latin typeface="Arial"/>
                <a:cs typeface="Arial"/>
              </a:rPr>
              <a:t>na </a:t>
            </a:r>
            <a:r>
              <a:rPr sz="2400" dirty="0">
                <a:latin typeface="Arial"/>
                <a:cs typeface="Arial"/>
              </a:rPr>
              <a:t>svůj </a:t>
            </a:r>
            <a:r>
              <a:rPr sz="2400" spc="-5" dirty="0">
                <a:latin typeface="Arial"/>
                <a:cs typeface="Arial"/>
              </a:rPr>
              <a:t>dvůr  povolává Rudolf </a:t>
            </a:r>
            <a:r>
              <a:rPr sz="2400" dirty="0">
                <a:latin typeface="Arial"/>
                <a:cs typeface="Arial"/>
              </a:rPr>
              <a:t>II. – </a:t>
            </a:r>
            <a:r>
              <a:rPr sz="2400" b="1" i="1" spc="-5" dirty="0">
                <a:latin typeface="Arial"/>
                <a:cs typeface="Arial"/>
              </a:rPr>
              <a:t>Hans von </a:t>
            </a:r>
            <a:r>
              <a:rPr sz="2400" b="1" i="1" spc="-10" dirty="0">
                <a:latin typeface="Arial"/>
                <a:cs typeface="Arial"/>
              </a:rPr>
              <a:t>Aachen, </a:t>
            </a:r>
            <a:r>
              <a:rPr sz="2400" b="1" i="1" spc="-5" dirty="0">
                <a:latin typeface="Arial"/>
                <a:cs typeface="Arial"/>
              </a:rPr>
              <a:t>Bartolomäus  Spranger</a:t>
            </a:r>
            <a:r>
              <a:rPr sz="2400" b="1" i="1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ad.</a:t>
            </a:r>
          </a:p>
          <a:p>
            <a:pPr>
              <a:spcBef>
                <a:spcPts val="5"/>
              </a:spcBef>
            </a:pPr>
            <a:endParaRPr sz="3000" dirty="0">
              <a:latin typeface="Times New Roman"/>
              <a:cs typeface="Times New Roman"/>
            </a:endParaRPr>
          </a:p>
          <a:p>
            <a:pPr marL="355600" marR="74295" indent="-342900" algn="just">
              <a:lnSpc>
                <a:spcPct val="8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b="1" spc="-5" dirty="0">
                <a:latin typeface="Arial"/>
                <a:cs typeface="Arial"/>
              </a:rPr>
              <a:t>všichni se </a:t>
            </a:r>
            <a:r>
              <a:rPr sz="2400" b="1" dirty="0">
                <a:latin typeface="Arial"/>
                <a:cs typeface="Arial"/>
              </a:rPr>
              <a:t>učili v </a:t>
            </a:r>
            <a:r>
              <a:rPr sz="2400" b="1" spc="-5" dirty="0">
                <a:latin typeface="Arial"/>
                <a:cs typeface="Arial"/>
              </a:rPr>
              <a:t>Itálii </a:t>
            </a:r>
            <a:r>
              <a:rPr sz="2400" spc="-5" dirty="0">
                <a:latin typeface="Arial"/>
                <a:cs typeface="Arial"/>
              </a:rPr>
              <a:t>u romanisty </a:t>
            </a:r>
            <a:r>
              <a:rPr sz="2400" b="1" i="1" spc="-5" dirty="0">
                <a:latin typeface="Arial"/>
                <a:cs typeface="Arial"/>
              </a:rPr>
              <a:t>Hanse Specharta  </a:t>
            </a:r>
            <a:r>
              <a:rPr sz="2400" dirty="0">
                <a:latin typeface="Arial"/>
                <a:cs typeface="Arial"/>
              </a:rPr>
              <a:t>(což </a:t>
            </a:r>
            <a:r>
              <a:rPr sz="2400" spc="-5" dirty="0">
                <a:latin typeface="Arial"/>
                <a:cs typeface="Arial"/>
              </a:rPr>
              <a:t>byl Nizozemec, </a:t>
            </a:r>
            <a:r>
              <a:rPr sz="2400" dirty="0">
                <a:latin typeface="Arial"/>
                <a:cs typeface="Arial"/>
              </a:rPr>
              <a:t>který zůstal v </a:t>
            </a:r>
            <a:r>
              <a:rPr sz="2400" spc="-5" dirty="0">
                <a:latin typeface="Arial"/>
                <a:cs typeface="Arial"/>
              </a:rPr>
              <a:t>Itálii); </a:t>
            </a:r>
            <a:r>
              <a:rPr sz="2400" dirty="0">
                <a:latin typeface="Arial"/>
                <a:cs typeface="Arial"/>
              </a:rPr>
              <a:t>tito </a:t>
            </a:r>
            <a:r>
              <a:rPr sz="2400" spc="-5" dirty="0">
                <a:latin typeface="Arial"/>
                <a:cs typeface="Arial"/>
              </a:rPr>
              <a:t>Nizozemci  pak odešli do</a:t>
            </a:r>
            <a:r>
              <a:rPr sz="2400" dirty="0">
                <a:latin typeface="Arial"/>
                <a:cs typeface="Arial"/>
              </a:rPr>
              <a:t> Prahy</a:t>
            </a:r>
          </a:p>
        </p:txBody>
      </p:sp>
    </p:spTree>
    <p:extLst>
      <p:ext uri="{BB962C8B-B14F-4D97-AF65-F5344CB8AC3E}">
        <p14:creationId xmlns:p14="http://schemas.microsoft.com/office/powerpoint/2010/main" val="34112144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3677" y="0"/>
            <a:ext cx="5408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82267" y="5584342"/>
            <a:ext cx="15494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4950"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Rosso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Fiorentino,  1525–1526,</a:t>
            </a:r>
            <a:r>
              <a:rPr sz="1200" b="1" spc="-8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Mrtvý</a:t>
            </a:r>
            <a:endParaRPr sz="1200">
              <a:latin typeface="Arial"/>
              <a:cs typeface="Arial"/>
            </a:endParaRPr>
          </a:p>
          <a:p>
            <a:pPr marL="12700" marR="5080"/>
            <a:r>
              <a:rPr sz="1200" b="1" i="1" spc="-5" dirty="0">
                <a:latin typeface="Arial"/>
                <a:cs typeface="Arial"/>
              </a:rPr>
              <a:t>Kristus </a:t>
            </a:r>
            <a:r>
              <a:rPr sz="1200" b="1" i="1" dirty="0">
                <a:latin typeface="Arial"/>
                <a:cs typeface="Arial"/>
              </a:rPr>
              <a:t>s anděly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1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olej  na plátně, 133,5 x  </a:t>
            </a:r>
            <a:r>
              <a:rPr sz="1200" b="1" spc="-5" dirty="0">
                <a:latin typeface="Arial"/>
                <a:cs typeface="Arial"/>
              </a:rPr>
              <a:t>104 cm, Museum </a:t>
            </a:r>
            <a:r>
              <a:rPr sz="1200" b="1" dirty="0">
                <a:latin typeface="Arial"/>
                <a:cs typeface="Arial"/>
              </a:rPr>
              <a:t>of  Fine </a:t>
            </a:r>
            <a:r>
              <a:rPr sz="1200" b="1" spc="-10" dirty="0">
                <a:latin typeface="Arial"/>
                <a:cs typeface="Arial"/>
              </a:rPr>
              <a:t>Arts,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Boston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64637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78062" y="60326"/>
            <a:ext cx="7562850" cy="6537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85492" y="6627368"/>
            <a:ext cx="677925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Rosso Fiorentino, </a:t>
            </a:r>
            <a:r>
              <a:rPr sz="1200" b="1" dirty="0">
                <a:latin typeface="Arial"/>
                <a:cs typeface="Arial"/>
              </a:rPr>
              <a:t>dekorace, </a:t>
            </a:r>
            <a:r>
              <a:rPr sz="1200" b="1" spc="-5" dirty="0">
                <a:latin typeface="Arial"/>
                <a:cs typeface="Arial"/>
              </a:rPr>
              <a:t>1534–1536, stucco, </a:t>
            </a:r>
            <a:r>
              <a:rPr sz="1200" b="1" dirty="0">
                <a:latin typeface="Arial"/>
                <a:cs typeface="Arial"/>
              </a:rPr>
              <a:t>Galerie Françoise I., </a:t>
            </a:r>
            <a:r>
              <a:rPr sz="1200" b="1" spc="-5" dirty="0">
                <a:latin typeface="Arial"/>
                <a:cs typeface="Arial"/>
              </a:rPr>
              <a:t>zámek </a:t>
            </a:r>
            <a:r>
              <a:rPr sz="1200" b="1" spc="-10" dirty="0">
                <a:latin typeface="Arial"/>
                <a:cs typeface="Arial"/>
              </a:rPr>
              <a:t>ve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Fontainebleau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8549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63"/>
            <a:ext cx="9144000" cy="68579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76181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604837"/>
            <a:ext cx="9144000" cy="5416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37792" y="6122619"/>
            <a:ext cx="86969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Francouzský </a:t>
            </a:r>
            <a:r>
              <a:rPr sz="1200" b="1" spc="-5" dirty="0">
                <a:latin typeface="Arial"/>
                <a:cs typeface="Arial"/>
              </a:rPr>
              <a:t>malíř, </a:t>
            </a:r>
            <a:r>
              <a:rPr sz="1200" b="1" dirty="0">
                <a:latin typeface="Arial"/>
                <a:cs typeface="Arial"/>
              </a:rPr>
              <a:t>, 3. </a:t>
            </a:r>
            <a:r>
              <a:rPr sz="1200" b="1" spc="-10" dirty="0">
                <a:latin typeface="Arial"/>
                <a:cs typeface="Arial"/>
              </a:rPr>
              <a:t>čtvrtina </a:t>
            </a:r>
            <a:r>
              <a:rPr sz="1200" b="1" dirty="0">
                <a:latin typeface="Arial"/>
                <a:cs typeface="Arial"/>
              </a:rPr>
              <a:t>16. st., </a:t>
            </a:r>
            <a:r>
              <a:rPr sz="1200" b="1" i="1" spc="-5" dirty="0">
                <a:latin typeface="Arial"/>
                <a:cs typeface="Arial"/>
              </a:rPr>
              <a:t>Nymfa </a:t>
            </a:r>
            <a:r>
              <a:rPr sz="1200" b="1" i="1" dirty="0">
                <a:latin typeface="Arial"/>
                <a:cs typeface="Arial"/>
              </a:rPr>
              <a:t>z </a:t>
            </a:r>
            <a:r>
              <a:rPr sz="1200" b="1" i="1" spc="-5" dirty="0">
                <a:latin typeface="Arial"/>
                <a:cs typeface="Arial"/>
              </a:rPr>
              <a:t>Fontainebleau, </a:t>
            </a:r>
            <a:r>
              <a:rPr sz="1200" b="1" dirty="0">
                <a:latin typeface="Arial"/>
                <a:cs typeface="Arial"/>
              </a:rPr>
              <a:t>olej na </a:t>
            </a:r>
            <a:r>
              <a:rPr sz="1200" b="1" spc="-5" dirty="0">
                <a:latin typeface="Arial"/>
                <a:cs typeface="Arial"/>
              </a:rPr>
              <a:t>dřevě, </a:t>
            </a:r>
            <a:r>
              <a:rPr sz="1200" b="1" dirty="0">
                <a:latin typeface="Arial"/>
                <a:cs typeface="Arial"/>
              </a:rPr>
              <a:t>66 x 121,3 </a:t>
            </a:r>
            <a:r>
              <a:rPr sz="1200" b="1" spc="-5" dirty="0">
                <a:latin typeface="Arial"/>
                <a:cs typeface="Arial"/>
              </a:rPr>
              <a:t>cm, Metropolitan </a:t>
            </a:r>
            <a:r>
              <a:rPr sz="1200" b="1" dirty="0">
                <a:latin typeface="Arial"/>
                <a:cs typeface="Arial"/>
              </a:rPr>
              <a:t>Museum of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Art,</a:t>
            </a:r>
            <a:endParaRPr sz="1200">
              <a:latin typeface="Arial"/>
              <a:cs typeface="Arial"/>
            </a:endParaRPr>
          </a:p>
          <a:p>
            <a:pPr marL="12700" marR="205104"/>
            <a:r>
              <a:rPr sz="1200" b="1" spc="-5" dirty="0">
                <a:latin typeface="Arial"/>
                <a:cs typeface="Arial"/>
              </a:rPr>
              <a:t>New </a:t>
            </a:r>
            <a:r>
              <a:rPr sz="1200" b="1" spc="-20" dirty="0">
                <a:latin typeface="Arial"/>
                <a:cs typeface="Arial"/>
              </a:rPr>
              <a:t>York; </a:t>
            </a:r>
            <a:r>
              <a:rPr sz="1200" b="1" dirty="0">
                <a:latin typeface="Arial"/>
                <a:cs typeface="Arial"/>
              </a:rPr>
              <a:t>obraz </a:t>
            </a:r>
            <a:r>
              <a:rPr sz="1200" b="1" spc="-10" dirty="0">
                <a:latin typeface="Arial"/>
                <a:cs typeface="Arial"/>
              </a:rPr>
              <a:t>byl vytvořen </a:t>
            </a:r>
            <a:r>
              <a:rPr sz="1200" b="1" dirty="0">
                <a:latin typeface="Arial"/>
                <a:cs typeface="Arial"/>
              </a:rPr>
              <a:t>na základě grafického listu </a:t>
            </a:r>
            <a:r>
              <a:rPr sz="1200" b="1" spc="-5" dirty="0">
                <a:latin typeface="Arial"/>
                <a:cs typeface="Arial"/>
              </a:rPr>
              <a:t>zachycujícího </a:t>
            </a:r>
            <a:r>
              <a:rPr sz="1200" b="1" dirty="0">
                <a:latin typeface="Arial"/>
                <a:cs typeface="Arial"/>
              </a:rPr>
              <a:t>kompozici </a:t>
            </a:r>
            <a:r>
              <a:rPr sz="1200" b="1" spc="-5" dirty="0">
                <a:latin typeface="Arial"/>
                <a:cs typeface="Arial"/>
              </a:rPr>
              <a:t>Rossa </a:t>
            </a:r>
            <a:r>
              <a:rPr sz="1200" b="1" dirty="0">
                <a:latin typeface="Arial"/>
                <a:cs typeface="Arial"/>
              </a:rPr>
              <a:t>Fiorentina </a:t>
            </a:r>
            <a:r>
              <a:rPr sz="1200" b="1" spc="-5" dirty="0">
                <a:latin typeface="Arial"/>
                <a:cs typeface="Arial"/>
              </a:rPr>
              <a:t>zamýšlenou jako  </a:t>
            </a:r>
            <a:r>
              <a:rPr sz="1200" b="1" dirty="0">
                <a:latin typeface="Arial"/>
                <a:cs typeface="Arial"/>
              </a:rPr>
              <a:t>dekorace pro Galerii Françoise I. v </a:t>
            </a:r>
            <a:r>
              <a:rPr sz="1200" b="1" spc="-5" dirty="0">
                <a:latin typeface="Arial"/>
                <a:cs typeface="Arial"/>
              </a:rPr>
              <a:t>zámku </a:t>
            </a:r>
            <a:r>
              <a:rPr sz="1200" b="1" spc="-10" dirty="0">
                <a:latin typeface="Arial"/>
                <a:cs typeface="Arial"/>
              </a:rPr>
              <a:t>ve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Fontainebleau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0406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32175" y="1"/>
            <a:ext cx="5249926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090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Jezuitská kolej Brno, 1570 příchod jezuitů do Brna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8571" y="2700068"/>
            <a:ext cx="4942617" cy="3467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054" y="1608537"/>
            <a:ext cx="3662362" cy="503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772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79651" y="0"/>
            <a:ext cx="7775575" cy="6846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6756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79876" y="0"/>
            <a:ext cx="409257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0951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19577" y="1"/>
            <a:ext cx="4879975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2536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65601" y="0"/>
            <a:ext cx="3779901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72212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21151" y="1"/>
            <a:ext cx="535457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11339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32176" y="1"/>
            <a:ext cx="5386451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63064" y="5473091"/>
            <a:ext cx="142367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Jacopo Pontormo,  </a:t>
            </a:r>
            <a:r>
              <a:rPr sz="1200" b="1" dirty="0">
                <a:latin typeface="Arial"/>
                <a:cs typeface="Arial"/>
              </a:rPr>
              <a:t>Snímání z </a:t>
            </a:r>
            <a:r>
              <a:rPr sz="1200" b="1" spc="-5" dirty="0">
                <a:latin typeface="Arial"/>
                <a:cs typeface="Arial"/>
              </a:rPr>
              <a:t>kříže,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asi  1528, olej na</a:t>
            </a:r>
            <a:r>
              <a:rPr sz="1200" b="1" spc="-1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dřevě,  </a:t>
            </a:r>
            <a:r>
              <a:rPr sz="1200" b="1" dirty="0">
                <a:latin typeface="Arial"/>
                <a:cs typeface="Arial"/>
              </a:rPr>
              <a:t>313 x 192 cm,  </a:t>
            </a:r>
            <a:r>
              <a:rPr sz="1200" b="1" spc="-5" dirty="0">
                <a:latin typeface="Arial"/>
                <a:cs typeface="Arial"/>
              </a:rPr>
              <a:t>Cappella </a:t>
            </a:r>
            <a:r>
              <a:rPr sz="1200" b="1" dirty="0">
                <a:latin typeface="Arial"/>
                <a:cs typeface="Arial"/>
              </a:rPr>
              <a:t>Capponi,  </a:t>
            </a:r>
            <a:r>
              <a:rPr sz="1200" b="1" spc="-5" dirty="0">
                <a:latin typeface="Arial"/>
                <a:cs typeface="Arial"/>
              </a:rPr>
              <a:t>Santa </a:t>
            </a:r>
            <a:r>
              <a:rPr sz="1200" b="1" dirty="0">
                <a:latin typeface="Arial"/>
                <a:cs typeface="Arial"/>
              </a:rPr>
              <a:t>Felicità,  </a:t>
            </a:r>
            <a:r>
              <a:rPr sz="1200" b="1" spc="-5" dirty="0">
                <a:latin typeface="Arial"/>
                <a:cs typeface="Arial"/>
              </a:rPr>
              <a:t>Florencie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67695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3702" y="1"/>
            <a:ext cx="491324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726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5476" y="0"/>
            <a:ext cx="42291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92292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2051" y="0"/>
            <a:ext cx="59182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12239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75051" y="1"/>
            <a:ext cx="4954651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6574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sv. Jakuba – báň a vnitřní výzdoba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857" y="1791119"/>
            <a:ext cx="3180405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269" y="1751790"/>
            <a:ext cx="2946550" cy="43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693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393700"/>
            <a:ext cx="9144000" cy="6203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9377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75050" y="1"/>
            <a:ext cx="516255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4786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7776" y="0"/>
            <a:ext cx="551332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64615" y="5584342"/>
            <a:ext cx="143954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Jacopo Pontormo,  </a:t>
            </a:r>
            <a:r>
              <a:rPr sz="1200" b="1" dirty="0">
                <a:latin typeface="Arial"/>
                <a:cs typeface="Arial"/>
              </a:rPr>
              <a:t>kol. </a:t>
            </a:r>
            <a:r>
              <a:rPr sz="1200" b="1" spc="-5" dirty="0">
                <a:latin typeface="Arial"/>
                <a:cs typeface="Arial"/>
              </a:rPr>
              <a:t>1520, </a:t>
            </a:r>
            <a:r>
              <a:rPr sz="1200" b="1" i="1" spc="-5" dirty="0">
                <a:latin typeface="Arial"/>
                <a:cs typeface="Arial"/>
              </a:rPr>
              <a:t>Cosimo</a:t>
            </a:r>
            <a:r>
              <a:rPr sz="1200" b="1" i="1" spc="-7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il  </a:t>
            </a:r>
            <a:r>
              <a:rPr sz="1200" b="1" i="1" spc="-10" dirty="0">
                <a:latin typeface="Arial"/>
                <a:cs typeface="Arial"/>
              </a:rPr>
              <a:t>Vecchio</a:t>
            </a:r>
            <a:r>
              <a:rPr sz="1200" b="1" spc="-10" dirty="0">
                <a:latin typeface="Arial"/>
                <a:cs typeface="Arial"/>
              </a:rPr>
              <a:t>, </a:t>
            </a:r>
            <a:r>
              <a:rPr sz="1200" b="1" dirty="0">
                <a:latin typeface="Arial"/>
                <a:cs typeface="Arial"/>
              </a:rPr>
              <a:t>olej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na</a:t>
            </a:r>
            <a:endParaRPr sz="1200">
              <a:latin typeface="Arial"/>
              <a:cs typeface="Arial"/>
            </a:endParaRPr>
          </a:p>
          <a:p>
            <a:pPr marL="12700" marR="5715"/>
            <a:r>
              <a:rPr sz="1200" b="1" spc="-5" dirty="0">
                <a:latin typeface="Arial"/>
                <a:cs typeface="Arial"/>
              </a:rPr>
              <a:t>dřevě, </a:t>
            </a:r>
            <a:r>
              <a:rPr sz="1200" b="1" dirty="0">
                <a:latin typeface="Arial"/>
                <a:cs typeface="Arial"/>
              </a:rPr>
              <a:t>86 x 65 </a:t>
            </a:r>
            <a:r>
              <a:rPr sz="1200" b="1" spc="-5" dirty="0">
                <a:latin typeface="Arial"/>
                <a:cs typeface="Arial"/>
              </a:rPr>
              <a:t>cm,  </a:t>
            </a:r>
            <a:r>
              <a:rPr sz="1200" b="1" dirty="0">
                <a:latin typeface="Arial"/>
                <a:cs typeface="Arial"/>
              </a:rPr>
              <a:t>Galleria degli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Uffizi,  Florencie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2389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1050" y="0"/>
            <a:ext cx="536727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82268" y="5584342"/>
            <a:ext cx="14090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Jacopo Pontormo,  1542–46, </a:t>
            </a:r>
            <a:r>
              <a:rPr sz="1200" b="1" i="1" dirty="0">
                <a:latin typeface="Arial"/>
                <a:cs typeface="Arial"/>
              </a:rPr>
              <a:t>Giovanni  </a:t>
            </a:r>
            <a:r>
              <a:rPr sz="1200" b="1" i="1" spc="-5" dirty="0">
                <a:latin typeface="Arial"/>
                <a:cs typeface="Arial"/>
              </a:rPr>
              <a:t>della </a:t>
            </a:r>
            <a:r>
              <a:rPr sz="1200" b="1" i="1" dirty="0">
                <a:latin typeface="Arial"/>
                <a:cs typeface="Arial"/>
              </a:rPr>
              <a:t>Casa</a:t>
            </a:r>
            <a:r>
              <a:rPr sz="1200" b="1" dirty="0">
                <a:latin typeface="Arial"/>
                <a:cs typeface="Arial"/>
              </a:rPr>
              <a:t>, olej </a:t>
            </a:r>
            <a:r>
              <a:rPr sz="1200" b="1" spc="-5" dirty="0">
                <a:latin typeface="Arial"/>
                <a:cs typeface="Arial"/>
              </a:rPr>
              <a:t>na  dřevě, </a:t>
            </a:r>
            <a:r>
              <a:rPr sz="1200" b="1" dirty="0">
                <a:latin typeface="Arial"/>
                <a:cs typeface="Arial"/>
              </a:rPr>
              <a:t>102 x 79</a:t>
            </a:r>
            <a:r>
              <a:rPr sz="1200" b="1" spc="-1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cm,  National </a:t>
            </a:r>
            <a:r>
              <a:rPr sz="1200" b="1" dirty="0">
                <a:latin typeface="Arial"/>
                <a:cs typeface="Arial"/>
              </a:rPr>
              <a:t>Gallery of  </a:t>
            </a:r>
            <a:r>
              <a:rPr sz="1200" b="1" spc="-15" dirty="0">
                <a:latin typeface="Arial"/>
                <a:cs typeface="Arial"/>
              </a:rPr>
              <a:t>Art,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Washington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2150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3677" y="0"/>
            <a:ext cx="498792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53591" y="5329809"/>
            <a:ext cx="1368425" cy="1198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Jacopo Pontormo,  1541–43, </a:t>
            </a:r>
            <a:r>
              <a:rPr sz="1200" b="1" i="1" dirty="0">
                <a:latin typeface="Arial"/>
                <a:cs typeface="Arial"/>
              </a:rPr>
              <a:t>Giovanni  della Casa</a:t>
            </a:r>
            <a:r>
              <a:rPr sz="1200" b="1" i="1" spc="-10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(verso),  </a:t>
            </a:r>
            <a:r>
              <a:rPr sz="1200" b="1" dirty="0">
                <a:latin typeface="Arial"/>
                <a:cs typeface="Arial"/>
              </a:rPr>
              <a:t>sépie, 272 x 196  </a:t>
            </a:r>
            <a:r>
              <a:rPr sz="1200" b="1" spc="-5" dirty="0">
                <a:latin typeface="Arial"/>
                <a:cs typeface="Arial"/>
              </a:rPr>
              <a:t>mm, </a:t>
            </a:r>
            <a:r>
              <a:rPr sz="1200" b="1" dirty="0">
                <a:latin typeface="Arial"/>
                <a:cs typeface="Arial"/>
              </a:rPr>
              <a:t>Galleria</a:t>
            </a:r>
            <a:r>
              <a:rPr sz="1200" b="1" spc="-9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degli</a:t>
            </a:r>
            <a:endParaRPr sz="1200">
              <a:latin typeface="Arial"/>
              <a:cs typeface="Arial"/>
            </a:endParaRPr>
          </a:p>
          <a:p>
            <a:pPr marL="12700">
              <a:spcBef>
                <a:spcPts val="590"/>
              </a:spcBef>
            </a:pPr>
            <a:r>
              <a:rPr sz="1200" b="1" spc="-5" dirty="0">
                <a:latin typeface="Arial"/>
                <a:cs typeface="Arial"/>
              </a:rPr>
              <a:t>Uffizi,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Florencie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8525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0451" y="0"/>
            <a:ext cx="5088001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75893" y="5835192"/>
            <a:ext cx="18522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4150"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Jacopo Pontormo,  1512–13, </a:t>
            </a:r>
            <a:r>
              <a:rPr sz="1200" b="1" i="1" dirty="0">
                <a:latin typeface="Arial"/>
                <a:cs typeface="Arial"/>
              </a:rPr>
              <a:t>Léda s</a:t>
            </a:r>
            <a:r>
              <a:rPr sz="1200" b="1" i="1" spc="-13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labutí</a:t>
            </a:r>
            <a:r>
              <a:rPr sz="1200" b="1" dirty="0">
                <a:latin typeface="Arial"/>
                <a:cs typeface="Arial"/>
              </a:rPr>
              <a:t>,</a:t>
            </a:r>
            <a:endParaRPr sz="1200">
              <a:latin typeface="Arial"/>
              <a:cs typeface="Arial"/>
            </a:endParaRPr>
          </a:p>
          <a:p>
            <a:pPr marL="12700" marR="5080"/>
            <a:r>
              <a:rPr sz="1200" b="1" dirty="0">
                <a:latin typeface="Arial"/>
                <a:cs typeface="Arial"/>
              </a:rPr>
              <a:t>olej na </a:t>
            </a:r>
            <a:r>
              <a:rPr sz="1200" b="1" spc="-5" dirty="0">
                <a:latin typeface="Arial"/>
                <a:cs typeface="Arial"/>
              </a:rPr>
              <a:t>dřevě, </a:t>
            </a:r>
            <a:r>
              <a:rPr sz="1200" b="1" dirty="0">
                <a:latin typeface="Arial"/>
                <a:cs typeface="Arial"/>
              </a:rPr>
              <a:t>55 x 40</a:t>
            </a:r>
            <a:r>
              <a:rPr sz="1200" b="1" spc="-1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cm,  </a:t>
            </a:r>
            <a:r>
              <a:rPr sz="1200" b="1" dirty="0">
                <a:latin typeface="Arial"/>
                <a:cs typeface="Arial"/>
              </a:rPr>
              <a:t>Galleria degli </a:t>
            </a:r>
            <a:r>
              <a:rPr sz="1200" b="1" spc="-5" dirty="0">
                <a:latin typeface="Arial"/>
                <a:cs typeface="Arial"/>
              </a:rPr>
              <a:t>Uffizi,  Florencie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724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83002" y="1"/>
            <a:ext cx="586574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66164" y="4321810"/>
            <a:ext cx="1591945" cy="24878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 marR="163830"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Jacopo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Pontormo,  1515–18, </a:t>
            </a:r>
            <a:r>
              <a:rPr sz="1200" b="1" i="1" dirty="0">
                <a:latin typeface="Arial"/>
                <a:cs typeface="Arial"/>
              </a:rPr>
              <a:t>Josef</a:t>
            </a:r>
            <a:r>
              <a:rPr sz="1200" b="1" i="1" spc="-9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je</a:t>
            </a:r>
            <a:endParaRPr sz="1200">
              <a:latin typeface="Arial"/>
              <a:cs typeface="Arial"/>
            </a:endParaRPr>
          </a:p>
          <a:p>
            <a:pPr marL="83820" marR="26034"/>
            <a:r>
              <a:rPr sz="1200" b="1" i="1" dirty="0">
                <a:latin typeface="Arial"/>
                <a:cs typeface="Arial"/>
              </a:rPr>
              <a:t>prodáván</a:t>
            </a:r>
            <a:r>
              <a:rPr sz="1200" b="1" i="1" spc="-1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Putifarovi</a:t>
            </a:r>
            <a:r>
              <a:rPr sz="1200" b="1" dirty="0">
                <a:latin typeface="Arial"/>
                <a:cs typeface="Arial"/>
              </a:rPr>
              <a:t>,  olej na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dřevě,</a:t>
            </a:r>
            <a:endParaRPr sz="1200">
              <a:latin typeface="Arial"/>
              <a:cs typeface="Arial"/>
            </a:endParaRPr>
          </a:p>
          <a:p>
            <a:pPr marL="83820" marR="46990"/>
            <a:r>
              <a:rPr sz="1200" b="1" spc="-5" dirty="0">
                <a:latin typeface="Arial"/>
                <a:cs typeface="Arial"/>
              </a:rPr>
              <a:t>58 x 50 cm,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National  </a:t>
            </a:r>
            <a:r>
              <a:rPr sz="1200" b="1" spc="-15" dirty="0">
                <a:latin typeface="Arial"/>
                <a:cs typeface="Arial"/>
              </a:rPr>
              <a:t>Gallery,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Londýn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spcBef>
                <a:spcPts val="55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35585" algn="just"/>
            <a:r>
              <a:rPr sz="1200" b="1" spc="-5" dirty="0">
                <a:latin typeface="Arial"/>
                <a:cs typeface="Arial"/>
              </a:rPr>
              <a:t>Jacopo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Pontormo,  1515–18, </a:t>
            </a:r>
            <a:r>
              <a:rPr sz="1200" b="1" i="1" dirty="0">
                <a:latin typeface="Arial"/>
                <a:cs typeface="Arial"/>
              </a:rPr>
              <a:t>Josef</a:t>
            </a:r>
            <a:r>
              <a:rPr sz="1200" b="1" i="1" spc="-8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v</a:t>
            </a:r>
            <a:endParaRPr sz="1200">
              <a:latin typeface="Arial"/>
              <a:cs typeface="Arial"/>
            </a:endParaRPr>
          </a:p>
          <a:p>
            <a:pPr marL="12700" marR="5080" algn="just"/>
            <a:r>
              <a:rPr sz="1200" b="1" i="1" dirty="0">
                <a:latin typeface="Arial"/>
                <a:cs typeface="Arial"/>
              </a:rPr>
              <a:t>Egyptě</a:t>
            </a:r>
            <a:r>
              <a:rPr sz="1200" b="1" dirty="0">
                <a:latin typeface="Arial"/>
                <a:cs typeface="Arial"/>
              </a:rPr>
              <a:t>, olej na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dřevě,  96 x 109 cm, National  </a:t>
            </a:r>
            <a:r>
              <a:rPr sz="1200" b="1" spc="-15" dirty="0">
                <a:latin typeface="Arial"/>
                <a:cs typeface="Arial"/>
              </a:rPr>
              <a:t>Gallery,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Londýn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6014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1700" y="0"/>
            <a:ext cx="7885176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90410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147319"/>
            <a:ext cx="7978775" cy="6124882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49530" indent="-343535">
              <a:lnSpc>
                <a:spcPct val="80000"/>
              </a:lnSpc>
              <a:spcBef>
                <a:spcPts val="625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nejznámějším představitelem </a:t>
            </a:r>
            <a:r>
              <a:rPr sz="2200" i="1" spc="-5" dirty="0">
                <a:latin typeface="Arial"/>
                <a:cs typeface="Arial"/>
              </a:rPr>
              <a:t>třetí generace manýristů </a:t>
            </a:r>
            <a:r>
              <a:rPr sz="2200" spc="-5" dirty="0">
                <a:latin typeface="Arial"/>
                <a:cs typeface="Arial"/>
              </a:rPr>
              <a:t>je  </a:t>
            </a:r>
            <a:r>
              <a:rPr sz="2200" b="1" i="1" spc="-5" dirty="0">
                <a:latin typeface="Arial"/>
                <a:cs typeface="Arial"/>
              </a:rPr>
              <a:t>Giorgio Vasari </a:t>
            </a:r>
            <a:r>
              <a:rPr sz="2200" spc="-5" dirty="0">
                <a:latin typeface="Arial"/>
                <a:cs typeface="Arial"/>
              </a:rPr>
              <a:t>– tito umělci </a:t>
            </a:r>
            <a:r>
              <a:rPr sz="2200" dirty="0">
                <a:latin typeface="Arial"/>
                <a:cs typeface="Arial"/>
              </a:rPr>
              <a:t>si </a:t>
            </a:r>
            <a:r>
              <a:rPr sz="2200" spc="-5" dirty="0">
                <a:latin typeface="Arial"/>
                <a:cs typeface="Arial"/>
              </a:rPr>
              <a:t>vytvářejí </a:t>
            </a:r>
            <a:r>
              <a:rPr sz="2200" b="1" spc="-5" dirty="0">
                <a:latin typeface="Arial"/>
                <a:cs typeface="Arial"/>
              </a:rPr>
              <a:t>určitá stálá  schémata obrazů </a:t>
            </a:r>
            <a:r>
              <a:rPr sz="2200" spc="-5" dirty="0">
                <a:latin typeface="Arial"/>
                <a:cs typeface="Arial"/>
              </a:rPr>
              <a:t>(zachycují akty povětšinou zezadu </a:t>
            </a:r>
            <a:r>
              <a:rPr sz="2200" spc="-10" dirty="0">
                <a:latin typeface="Arial"/>
                <a:cs typeface="Arial"/>
              </a:rPr>
              <a:t>apod.),  </a:t>
            </a:r>
            <a:r>
              <a:rPr sz="2200" spc="-5" dirty="0">
                <a:latin typeface="Arial"/>
                <a:cs typeface="Arial"/>
              </a:rPr>
              <a:t>ale </a:t>
            </a:r>
            <a:r>
              <a:rPr sz="2200" b="1" spc="-5" dirty="0">
                <a:latin typeface="Arial"/>
                <a:cs typeface="Arial"/>
              </a:rPr>
              <a:t>v 2. pol. 16. st. </a:t>
            </a:r>
            <a:r>
              <a:rPr sz="2200" spc="-5" dirty="0">
                <a:latin typeface="Arial"/>
                <a:cs typeface="Arial"/>
              </a:rPr>
              <a:t>již získávají </a:t>
            </a:r>
            <a:r>
              <a:rPr sz="2200" b="1" spc="-5" dirty="0">
                <a:latin typeface="Arial"/>
                <a:cs typeface="Arial"/>
              </a:rPr>
              <a:t>větší </a:t>
            </a:r>
            <a:r>
              <a:rPr sz="2200" b="1" dirty="0">
                <a:latin typeface="Arial"/>
                <a:cs typeface="Arial"/>
              </a:rPr>
              <a:t>virtuozitu</a:t>
            </a:r>
            <a:r>
              <a:rPr sz="2200" dirty="0">
                <a:latin typeface="Arial"/>
                <a:cs typeface="Arial"/>
              </a:rPr>
              <a:t>, </a:t>
            </a:r>
            <a:r>
              <a:rPr sz="2200" spc="-5" dirty="0">
                <a:latin typeface="Arial"/>
                <a:cs typeface="Arial"/>
              </a:rPr>
              <a:t>malba </a:t>
            </a:r>
            <a:r>
              <a:rPr sz="2200" spc="-10" dirty="0">
                <a:latin typeface="Arial"/>
                <a:cs typeface="Arial"/>
              </a:rPr>
              <a:t>už  </a:t>
            </a:r>
            <a:r>
              <a:rPr sz="2200" spc="-5" dirty="0">
                <a:latin typeface="Arial"/>
                <a:cs typeface="Arial"/>
              </a:rPr>
              <a:t>není tak hladká </a:t>
            </a:r>
            <a:r>
              <a:rPr sz="2200" b="1" spc="-5" dirty="0">
                <a:latin typeface="Arial"/>
                <a:cs typeface="Arial"/>
              </a:rPr>
              <a:t>a přibližuje se baroku </a:t>
            </a:r>
            <a:r>
              <a:rPr sz="2200" spc="-5" dirty="0">
                <a:latin typeface="Arial"/>
                <a:cs typeface="Arial"/>
              </a:rPr>
              <a:t>(podle malíře  </a:t>
            </a:r>
            <a:r>
              <a:rPr sz="2200" b="1" i="1" spc="-5" dirty="0">
                <a:latin typeface="Arial"/>
                <a:cs typeface="Arial"/>
              </a:rPr>
              <a:t>Barrocchiho </a:t>
            </a:r>
            <a:r>
              <a:rPr sz="2200" spc="-10" dirty="0">
                <a:latin typeface="Arial"/>
                <a:cs typeface="Arial"/>
              </a:rPr>
              <a:t>pak </a:t>
            </a:r>
            <a:r>
              <a:rPr sz="2200" spc="-5" dirty="0">
                <a:latin typeface="Arial"/>
                <a:cs typeface="Arial"/>
              </a:rPr>
              <a:t>vzniká název</a:t>
            </a:r>
            <a:r>
              <a:rPr sz="2200" spc="4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baroko)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75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8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nelze </a:t>
            </a:r>
            <a:r>
              <a:rPr sz="2200" spc="-10" dirty="0">
                <a:latin typeface="Arial"/>
                <a:cs typeface="Arial"/>
              </a:rPr>
              <a:t>ovšem </a:t>
            </a:r>
            <a:r>
              <a:rPr sz="2200" spc="-5" dirty="0">
                <a:latin typeface="Arial"/>
                <a:cs typeface="Arial"/>
              </a:rPr>
              <a:t>říci, že manýrismus má typicky ranou, vrcholnou  a pozdní fázi, má spíše </a:t>
            </a:r>
            <a:r>
              <a:rPr sz="2200" b="1" spc="-5" dirty="0">
                <a:latin typeface="Arial"/>
                <a:cs typeface="Arial"/>
              </a:rPr>
              <a:t>pouze části dvě </a:t>
            </a:r>
            <a:r>
              <a:rPr sz="2200" spc="-5" dirty="0">
                <a:latin typeface="Arial"/>
                <a:cs typeface="Arial"/>
              </a:rPr>
              <a:t>– produkce </a:t>
            </a:r>
            <a:r>
              <a:rPr sz="2200" b="1" spc="-5" dirty="0">
                <a:latin typeface="Arial"/>
                <a:cs typeface="Arial"/>
              </a:rPr>
              <a:t>první  pol. 16. st. </a:t>
            </a:r>
            <a:r>
              <a:rPr sz="2200" spc="-5" dirty="0">
                <a:latin typeface="Arial"/>
                <a:cs typeface="Arial"/>
              </a:rPr>
              <a:t>se často </a:t>
            </a:r>
            <a:r>
              <a:rPr sz="2200" b="1" spc="-10" dirty="0">
                <a:latin typeface="Arial"/>
                <a:cs typeface="Arial"/>
              </a:rPr>
              <a:t>řadí </a:t>
            </a:r>
            <a:r>
              <a:rPr sz="2200" b="1" spc="-5" dirty="0">
                <a:latin typeface="Arial"/>
                <a:cs typeface="Arial"/>
              </a:rPr>
              <a:t>k renesanci</a:t>
            </a:r>
            <a:r>
              <a:rPr sz="2200" spc="-5" dirty="0">
                <a:latin typeface="Arial"/>
                <a:cs typeface="Arial"/>
              </a:rPr>
              <a:t>, malba </a:t>
            </a:r>
            <a:r>
              <a:rPr sz="2200" b="1" spc="-5" dirty="0">
                <a:latin typeface="Arial"/>
                <a:cs typeface="Arial"/>
              </a:rPr>
              <a:t>druhé pol. </a:t>
            </a:r>
            <a:r>
              <a:rPr sz="2200" b="1" spc="-10" dirty="0">
                <a:latin typeface="Arial"/>
                <a:cs typeface="Arial"/>
              </a:rPr>
              <a:t>16.  </a:t>
            </a:r>
            <a:r>
              <a:rPr sz="2200" b="1" spc="-5" dirty="0">
                <a:latin typeface="Arial"/>
                <a:cs typeface="Arial"/>
              </a:rPr>
              <a:t>st. </a:t>
            </a:r>
            <a:r>
              <a:rPr sz="2200" spc="-10" dirty="0">
                <a:latin typeface="Arial"/>
                <a:cs typeface="Arial"/>
              </a:rPr>
              <a:t>pak </a:t>
            </a:r>
            <a:r>
              <a:rPr sz="2200" spc="-5" dirty="0">
                <a:latin typeface="Arial"/>
                <a:cs typeface="Arial"/>
              </a:rPr>
              <a:t>často </a:t>
            </a:r>
            <a:r>
              <a:rPr sz="2200" b="1" spc="-5" dirty="0">
                <a:latin typeface="Arial"/>
                <a:cs typeface="Arial"/>
              </a:rPr>
              <a:t>k</a:t>
            </a:r>
            <a:r>
              <a:rPr sz="2200" b="1" spc="3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baroku</a:t>
            </a:r>
            <a:endParaRPr sz="2200">
              <a:latin typeface="Arial"/>
              <a:cs typeface="Arial"/>
            </a:endParaRPr>
          </a:p>
          <a:p>
            <a:pPr>
              <a:spcBef>
                <a:spcPts val="50"/>
              </a:spcBef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indent="-343535"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spc="-5" dirty="0">
                <a:latin typeface="Arial"/>
                <a:cs typeface="Arial"/>
              </a:rPr>
              <a:t>co se během </a:t>
            </a:r>
            <a:r>
              <a:rPr sz="2200" b="1" spc="-10" dirty="0">
                <a:latin typeface="Arial"/>
                <a:cs typeface="Arial"/>
              </a:rPr>
              <a:t>16. </a:t>
            </a:r>
            <a:r>
              <a:rPr sz="2200" b="1" spc="-5" dirty="0">
                <a:latin typeface="Arial"/>
                <a:cs typeface="Arial"/>
              </a:rPr>
              <a:t>st. děje v</a:t>
            </a:r>
            <a:r>
              <a:rPr sz="2200" b="1" spc="8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Nizozemí?</a:t>
            </a:r>
            <a:endParaRPr sz="2200">
              <a:latin typeface="Arial"/>
              <a:cs typeface="Arial"/>
            </a:endParaRPr>
          </a:p>
          <a:p>
            <a:pPr>
              <a:spcBef>
                <a:spcPts val="55"/>
              </a:spcBef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indent="-343535"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objevují se zde rovněž počátky</a:t>
            </a:r>
            <a:r>
              <a:rPr sz="2200" spc="1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manýrismu</a:t>
            </a:r>
            <a:endParaRPr sz="2200">
              <a:latin typeface="Arial"/>
              <a:cs typeface="Arial"/>
            </a:endParaRPr>
          </a:p>
          <a:p>
            <a:pPr>
              <a:spcBef>
                <a:spcPts val="50"/>
              </a:spcBef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indent="-343535">
              <a:lnSpc>
                <a:spcPts val="238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existovala tu tradice bratří </a:t>
            </a:r>
            <a:r>
              <a:rPr sz="2200" b="1" i="1" spc="-10" dirty="0">
                <a:latin typeface="Arial"/>
                <a:cs typeface="Arial"/>
              </a:rPr>
              <a:t>van </a:t>
            </a:r>
            <a:r>
              <a:rPr sz="2200" b="1" i="1" dirty="0">
                <a:latin typeface="Arial"/>
                <a:cs typeface="Arial"/>
              </a:rPr>
              <a:t>Eycků</a:t>
            </a:r>
            <a:r>
              <a:rPr sz="2200" dirty="0">
                <a:latin typeface="Arial"/>
                <a:cs typeface="Arial"/>
              </a:rPr>
              <a:t>, </a:t>
            </a:r>
            <a:r>
              <a:rPr sz="2200" spc="-5" dirty="0">
                <a:latin typeface="Arial"/>
                <a:cs typeface="Arial"/>
              </a:rPr>
              <a:t>kteří</a:t>
            </a:r>
            <a:r>
              <a:rPr sz="2200" spc="9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pracovali</a:t>
            </a:r>
            <a:endParaRPr sz="2200">
              <a:latin typeface="Arial"/>
              <a:cs typeface="Arial"/>
            </a:endParaRPr>
          </a:p>
          <a:p>
            <a:pPr marL="355600" marR="70485">
              <a:lnSpc>
                <a:spcPct val="80000"/>
              </a:lnSpc>
              <a:spcBef>
                <a:spcPts val="265"/>
              </a:spcBef>
            </a:pPr>
            <a:r>
              <a:rPr sz="2200" spc="-5" dirty="0">
                <a:latin typeface="Arial"/>
                <a:cs typeface="Arial"/>
              </a:rPr>
              <a:t>technikou olejomalby, která byla později </a:t>
            </a:r>
            <a:r>
              <a:rPr sz="2200" spc="-10" dirty="0">
                <a:latin typeface="Arial"/>
                <a:cs typeface="Arial"/>
              </a:rPr>
              <a:t>převzata </a:t>
            </a:r>
            <a:r>
              <a:rPr sz="2200" spc="-5" dirty="0">
                <a:latin typeface="Arial"/>
                <a:cs typeface="Arial"/>
              </a:rPr>
              <a:t>do Itálie;  italští malíři tedy nehledali způsob, jak se přiblížit antice jen a  pouze v antice, ale i jinde v</a:t>
            </a:r>
            <a:r>
              <a:rPr sz="2200" spc="3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Evropě</a:t>
            </a:r>
            <a:endParaRPr sz="2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1696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0" y="322326"/>
            <a:ext cx="8058150" cy="6040756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55600" marR="344170" indent="-343535">
              <a:lnSpc>
                <a:spcPct val="90000"/>
              </a:lnSpc>
              <a:spcBef>
                <a:spcPts val="38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na poč. 16. </a:t>
            </a:r>
            <a:r>
              <a:rPr sz="2400" dirty="0">
                <a:latin typeface="Arial"/>
                <a:cs typeface="Arial"/>
              </a:rPr>
              <a:t>st. se </a:t>
            </a:r>
            <a:r>
              <a:rPr sz="2400" spc="-5" dirty="0">
                <a:latin typeface="Arial"/>
                <a:cs typeface="Arial"/>
              </a:rPr>
              <a:t>někteří nizozemští </a:t>
            </a:r>
            <a:r>
              <a:rPr sz="2400" dirty="0">
                <a:latin typeface="Arial"/>
                <a:cs typeface="Arial"/>
              </a:rPr>
              <a:t>malíři vydávají </a:t>
            </a:r>
            <a:r>
              <a:rPr sz="2400" b="1" spc="-10" dirty="0">
                <a:latin typeface="Arial"/>
                <a:cs typeface="Arial"/>
              </a:rPr>
              <a:t>na  </a:t>
            </a:r>
            <a:r>
              <a:rPr sz="2400" b="1" spc="-5" dirty="0">
                <a:latin typeface="Arial"/>
                <a:cs typeface="Arial"/>
              </a:rPr>
              <a:t>studijní cesty </a:t>
            </a:r>
            <a:r>
              <a:rPr sz="2400" b="1" dirty="0">
                <a:latin typeface="Arial"/>
                <a:cs typeface="Arial"/>
              </a:rPr>
              <a:t>do </a:t>
            </a:r>
            <a:r>
              <a:rPr sz="2400" b="1" spc="-5" dirty="0">
                <a:latin typeface="Arial"/>
                <a:cs typeface="Arial"/>
              </a:rPr>
              <a:t>Itálie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jako první </a:t>
            </a:r>
            <a:r>
              <a:rPr sz="2400" dirty="0">
                <a:latin typeface="Arial"/>
                <a:cs typeface="Arial"/>
              </a:rPr>
              <a:t>se sem </a:t>
            </a:r>
            <a:r>
              <a:rPr sz="2400" spc="-5" dirty="0">
                <a:latin typeface="Arial"/>
                <a:cs typeface="Arial"/>
              </a:rPr>
              <a:t>vydal </a:t>
            </a:r>
            <a:r>
              <a:rPr sz="2400" b="1" i="1" spc="-10" dirty="0">
                <a:latin typeface="Arial"/>
                <a:cs typeface="Arial"/>
              </a:rPr>
              <a:t>Jan  </a:t>
            </a:r>
            <a:r>
              <a:rPr sz="2400" b="1" i="1" spc="-5" dirty="0">
                <a:latin typeface="Arial"/>
                <a:cs typeface="Arial"/>
              </a:rPr>
              <a:t>Gossaert, </a:t>
            </a:r>
            <a:r>
              <a:rPr sz="2400" b="1" i="1" dirty="0">
                <a:latin typeface="Arial"/>
                <a:cs typeface="Arial"/>
              </a:rPr>
              <a:t>zv. </a:t>
            </a:r>
            <a:r>
              <a:rPr sz="2400" b="1" i="1" spc="-10" dirty="0">
                <a:latin typeface="Arial"/>
                <a:cs typeface="Arial"/>
              </a:rPr>
              <a:t>Mabuse </a:t>
            </a:r>
            <a:r>
              <a:rPr sz="2400" dirty="0">
                <a:latin typeface="Arial"/>
                <a:cs typeface="Arial"/>
              </a:rPr>
              <a:t>(asi v roce </a:t>
            </a:r>
            <a:r>
              <a:rPr sz="2400" spc="-5" dirty="0">
                <a:latin typeface="Arial"/>
                <a:cs typeface="Arial"/>
              </a:rPr>
              <a:t>1508) </a:t>
            </a:r>
            <a:r>
              <a:rPr sz="2400" dirty="0">
                <a:latin typeface="Arial"/>
                <a:cs typeface="Arial"/>
              </a:rPr>
              <a:t>– byl pak  </a:t>
            </a:r>
            <a:r>
              <a:rPr sz="2400" spc="-5" dirty="0">
                <a:latin typeface="Arial"/>
                <a:cs typeface="Arial"/>
              </a:rPr>
              <a:t>ovlivněn </a:t>
            </a:r>
            <a:r>
              <a:rPr sz="2400" i="1" spc="-5" dirty="0">
                <a:latin typeface="Arial"/>
                <a:cs typeface="Arial"/>
              </a:rPr>
              <a:t>manierou modernou</a:t>
            </a:r>
            <a:r>
              <a:rPr sz="2400" spc="-5" dirty="0">
                <a:latin typeface="Arial"/>
                <a:cs typeface="Arial"/>
              </a:rPr>
              <a:t>, protože studoval dílo  </a:t>
            </a:r>
            <a:r>
              <a:rPr sz="2400" b="1" i="1" spc="-5" dirty="0">
                <a:latin typeface="Arial"/>
                <a:cs typeface="Arial"/>
              </a:rPr>
              <a:t>Michelangela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10"/>
              </a:spcBef>
              <a:buFont typeface="Arial"/>
              <a:buChar char="•"/>
            </a:pPr>
            <a:endParaRPr sz="3000">
              <a:latin typeface="Times New Roman"/>
              <a:cs typeface="Times New Roman"/>
            </a:endParaRPr>
          </a:p>
          <a:p>
            <a:pPr marL="355600" indent="-343535">
              <a:lnSpc>
                <a:spcPts val="2735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b="1" i="1" dirty="0">
                <a:latin typeface="Arial"/>
                <a:cs typeface="Arial"/>
              </a:rPr>
              <a:t>do </a:t>
            </a:r>
            <a:r>
              <a:rPr sz="2400" b="1" i="1" spc="-5" dirty="0">
                <a:latin typeface="Arial"/>
                <a:cs typeface="Arial"/>
              </a:rPr>
              <a:t>Říma </a:t>
            </a:r>
            <a:r>
              <a:rPr sz="2400" dirty="0">
                <a:latin typeface="Arial"/>
                <a:cs typeface="Arial"/>
              </a:rPr>
              <a:t>se </a:t>
            </a:r>
            <a:r>
              <a:rPr sz="2400" spc="-5" dirty="0">
                <a:latin typeface="Arial"/>
                <a:cs typeface="Arial"/>
              </a:rPr>
              <a:t>dostal </a:t>
            </a:r>
            <a:r>
              <a:rPr sz="2400" dirty="0">
                <a:latin typeface="Arial"/>
                <a:cs typeface="Arial"/>
              </a:rPr>
              <a:t>v </a:t>
            </a:r>
            <a:r>
              <a:rPr sz="2400" spc="-5" dirty="0">
                <a:latin typeface="Arial"/>
                <a:cs typeface="Arial"/>
              </a:rPr>
              <a:t>doprovodné družině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Filipa</a:t>
            </a:r>
            <a:endParaRPr sz="2400">
              <a:latin typeface="Arial"/>
              <a:cs typeface="Arial"/>
            </a:endParaRPr>
          </a:p>
          <a:p>
            <a:pPr marL="355600" marR="5080">
              <a:lnSpc>
                <a:spcPts val="2590"/>
              </a:lnSpc>
              <a:spcBef>
                <a:spcPts val="185"/>
              </a:spcBef>
            </a:pPr>
            <a:r>
              <a:rPr sz="2400" b="1" i="1" spc="-5" dirty="0">
                <a:latin typeface="Arial"/>
                <a:cs typeface="Arial"/>
              </a:rPr>
              <a:t>Burgundského</a:t>
            </a:r>
            <a:r>
              <a:rPr sz="2400" spc="-5" dirty="0">
                <a:latin typeface="Arial"/>
                <a:cs typeface="Arial"/>
              </a:rPr>
              <a:t>, </a:t>
            </a:r>
            <a:r>
              <a:rPr sz="2400" dirty="0">
                <a:latin typeface="Arial"/>
                <a:cs typeface="Arial"/>
              </a:rPr>
              <a:t>kde </a:t>
            </a:r>
            <a:r>
              <a:rPr sz="2400" spc="-5" dirty="0">
                <a:latin typeface="Arial"/>
                <a:cs typeface="Arial"/>
              </a:rPr>
              <a:t>pro něho </a:t>
            </a:r>
            <a:r>
              <a:rPr sz="2400" dirty="0">
                <a:latin typeface="Arial"/>
                <a:cs typeface="Arial"/>
              </a:rPr>
              <a:t>měl </a:t>
            </a:r>
            <a:r>
              <a:rPr sz="2400" spc="-5" dirty="0">
                <a:latin typeface="Arial"/>
                <a:cs typeface="Arial"/>
              </a:rPr>
              <a:t>kreslit antické  vykopávky, sochy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stavby; vedle </a:t>
            </a:r>
            <a:r>
              <a:rPr sz="2400" b="1" i="1" spc="-5" dirty="0">
                <a:latin typeface="Arial"/>
                <a:cs typeface="Arial"/>
              </a:rPr>
              <a:t>Michelangela </a:t>
            </a:r>
            <a:r>
              <a:rPr sz="2400" spc="-5" dirty="0">
                <a:latin typeface="Arial"/>
                <a:cs typeface="Arial"/>
              </a:rPr>
              <a:t>na něho  </a:t>
            </a:r>
            <a:r>
              <a:rPr sz="2400" dirty="0">
                <a:latin typeface="Arial"/>
                <a:cs typeface="Arial"/>
              </a:rPr>
              <a:t>v </a:t>
            </a:r>
            <a:r>
              <a:rPr sz="2400" spc="-5" dirty="0">
                <a:latin typeface="Arial"/>
                <a:cs typeface="Arial"/>
              </a:rPr>
              <a:t>Itálii zapůsobilo </a:t>
            </a:r>
            <a:r>
              <a:rPr sz="2400" dirty="0">
                <a:latin typeface="Arial"/>
                <a:cs typeface="Arial"/>
              </a:rPr>
              <a:t>také </a:t>
            </a:r>
            <a:r>
              <a:rPr sz="2400" spc="-5" dirty="0">
                <a:latin typeface="Arial"/>
                <a:cs typeface="Arial"/>
              </a:rPr>
              <a:t>dílo </a:t>
            </a:r>
            <a:r>
              <a:rPr sz="2400" b="1" i="1" spc="-5" dirty="0">
                <a:latin typeface="Arial"/>
                <a:cs typeface="Arial"/>
              </a:rPr>
              <a:t>Leonarda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ostatních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ts val="2560"/>
              </a:lnSpc>
            </a:pPr>
            <a:r>
              <a:rPr sz="2400" spc="-5" dirty="0">
                <a:latin typeface="Arial"/>
                <a:cs typeface="Arial"/>
              </a:rPr>
              <a:t>představitelů vrcholné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renesance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3250">
              <a:latin typeface="Times New Roman"/>
              <a:cs typeface="Times New Roman"/>
            </a:endParaRPr>
          </a:p>
          <a:p>
            <a:pPr marL="355600" marR="40005" indent="-343535">
              <a:lnSpc>
                <a:spcPct val="9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po návratu do Nizozemí působil </a:t>
            </a:r>
            <a:r>
              <a:rPr sz="2400" dirty="0">
                <a:latin typeface="Arial"/>
                <a:cs typeface="Arial"/>
              </a:rPr>
              <a:t>v </a:t>
            </a:r>
            <a:r>
              <a:rPr sz="2400" b="1" i="1" spc="-5" dirty="0">
                <a:latin typeface="Arial"/>
                <a:cs typeface="Arial"/>
              </a:rPr>
              <a:t>Bruggách </a:t>
            </a:r>
            <a:r>
              <a:rPr sz="2400" spc="-5" dirty="0">
                <a:latin typeface="Arial"/>
                <a:cs typeface="Arial"/>
              </a:rPr>
              <a:t>a </a:t>
            </a:r>
            <a:r>
              <a:rPr sz="2400" b="1" i="1" spc="-10" dirty="0">
                <a:latin typeface="Arial"/>
                <a:cs typeface="Arial"/>
              </a:rPr>
              <a:t>Mecheln  </a:t>
            </a:r>
            <a:r>
              <a:rPr sz="2400" spc="-5" dirty="0">
                <a:latin typeface="Arial"/>
                <a:cs typeface="Arial"/>
              </a:rPr>
              <a:t>a </a:t>
            </a:r>
            <a:r>
              <a:rPr sz="2400" b="1" spc="-10" dirty="0">
                <a:latin typeface="Arial"/>
                <a:cs typeface="Arial"/>
              </a:rPr>
              <a:t>vyučoval </a:t>
            </a:r>
            <a:r>
              <a:rPr sz="2400" b="1" dirty="0">
                <a:latin typeface="Arial"/>
                <a:cs typeface="Arial"/>
              </a:rPr>
              <a:t>tu </a:t>
            </a:r>
            <a:r>
              <a:rPr sz="2400" b="1" spc="-5" dirty="0">
                <a:latin typeface="Arial"/>
                <a:cs typeface="Arial"/>
              </a:rPr>
              <a:t>italský přístup, ale nizozemským  stylem </a:t>
            </a:r>
            <a:r>
              <a:rPr sz="2400" dirty="0">
                <a:latin typeface="Arial"/>
                <a:cs typeface="Arial"/>
              </a:rPr>
              <a:t>– tento </a:t>
            </a:r>
            <a:r>
              <a:rPr sz="2400" spc="-5" dirty="0">
                <a:latin typeface="Arial"/>
                <a:cs typeface="Arial"/>
              </a:rPr>
              <a:t>přístup bývá označován jako  </a:t>
            </a:r>
            <a:r>
              <a:rPr sz="2400" b="1" i="1" spc="-5" dirty="0">
                <a:latin typeface="Arial"/>
                <a:cs typeface="Arial"/>
              </a:rPr>
              <a:t>romanismus</a:t>
            </a:r>
            <a:r>
              <a:rPr sz="2400" i="1" spc="-5" dirty="0">
                <a:latin typeface="Arial"/>
                <a:cs typeface="Arial"/>
              </a:rPr>
              <a:t>; </a:t>
            </a:r>
            <a:r>
              <a:rPr sz="2400" dirty="0">
                <a:latin typeface="Arial"/>
                <a:cs typeface="Arial"/>
              </a:rPr>
              <a:t>je to styl </a:t>
            </a:r>
            <a:r>
              <a:rPr sz="2400" spc="-5" dirty="0">
                <a:latin typeface="Arial"/>
                <a:cs typeface="Arial"/>
              </a:rPr>
              <a:t>umělců, </a:t>
            </a:r>
            <a:r>
              <a:rPr sz="2400" dirty="0">
                <a:latin typeface="Arial"/>
                <a:cs typeface="Arial"/>
              </a:rPr>
              <a:t>kteří </a:t>
            </a:r>
            <a:r>
              <a:rPr sz="2400" spc="-5" dirty="0">
                <a:latin typeface="Arial"/>
                <a:cs typeface="Arial"/>
              </a:rPr>
              <a:t>studovali </a:t>
            </a:r>
            <a:r>
              <a:rPr sz="2400" dirty="0">
                <a:latin typeface="Arial"/>
                <a:cs typeface="Arial"/>
              </a:rPr>
              <a:t>v </a:t>
            </a:r>
            <a:r>
              <a:rPr sz="2400" spc="-5" dirty="0">
                <a:latin typeface="Arial"/>
                <a:cs typeface="Arial"/>
              </a:rPr>
              <a:t>Itálii, ale  pak odešli </a:t>
            </a:r>
            <a:r>
              <a:rPr sz="2400" dirty="0">
                <a:latin typeface="Arial"/>
                <a:cs typeface="Arial"/>
              </a:rPr>
              <a:t>zpět </a:t>
            </a:r>
            <a:r>
              <a:rPr sz="2400" spc="-5" dirty="0">
                <a:latin typeface="Arial"/>
                <a:cs typeface="Arial"/>
              </a:rPr>
              <a:t>na </a:t>
            </a:r>
            <a:r>
              <a:rPr sz="2400" dirty="0">
                <a:latin typeface="Arial"/>
                <a:cs typeface="Arial"/>
              </a:rPr>
              <a:t>sever</a:t>
            </a:r>
            <a:endParaRPr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225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4113</Words>
  <Application>Microsoft Office PowerPoint</Application>
  <PresentationFormat>Vlastní</PresentationFormat>
  <Paragraphs>264</Paragraphs>
  <Slides>109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109</vt:i4>
      </vt:variant>
    </vt:vector>
  </HeadingPairs>
  <TitlesOfParts>
    <vt:vector size="110" baseType="lpstr">
      <vt:lpstr>Office Theme</vt:lpstr>
      <vt:lpstr>Renesance v Brně a manýrismus</vt:lpstr>
      <vt:lpstr>Brno – 70.léta 16.stol. – příchod renesnace</vt:lpstr>
      <vt:lpstr>Schodiště Nová radnice, Biskupský dvůr (Pietro a Antonio Gabri)</vt:lpstr>
      <vt:lpstr>Dům pánů z Kunštátu (tržnice,místní umělci)</vt:lpstr>
      <vt:lpstr>Dům pánů z Lipé  - Antonio Gabri, Giorgo Gialdo</vt:lpstr>
      <vt:lpstr>Prezentace aplikace PowerPoint</vt:lpstr>
      <vt:lpstr> Ochoz Stará radnice Brno – Antonio Silva Šimon Tauch (  1591/92)</vt:lpstr>
      <vt:lpstr>Jezuitská kolej Brno, 1570 příchod jezuitů do Brna</vt:lpstr>
      <vt:lpstr>Kostel sv. Jakuba – báň a vnitřní výzdoba</vt:lpstr>
      <vt:lpstr>Manýrismus</vt:lpstr>
      <vt:lpstr>Prezentace aplikace PowerPoint</vt:lpstr>
      <vt:lpstr>Prezentace aplikace PowerPoint</vt:lpstr>
      <vt:lpstr>Prezentace aplikace PowerPoint</vt:lpstr>
      <vt:lpstr>Manýrismus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Schéma stropu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Renesance v Brně a manýrismus</dc:title>
  <dc:creator>Jan JS. Suran</dc:creator>
  <cp:lastModifiedBy>User</cp:lastModifiedBy>
  <cp:revision>17</cp:revision>
  <dcterms:created xsi:type="dcterms:W3CDTF">2019-03-02T15:16:45Z</dcterms:created>
  <dcterms:modified xsi:type="dcterms:W3CDTF">2019-03-05T17:49:11Z</dcterms:modified>
</cp:coreProperties>
</file>