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8" r:id="rId3"/>
    <p:sldId id="280" r:id="rId4"/>
    <p:sldId id="279" r:id="rId5"/>
    <p:sldId id="282" r:id="rId6"/>
    <p:sldId id="283" r:id="rId7"/>
    <p:sldId id="285" r:id="rId8"/>
    <p:sldId id="288" r:id="rId9"/>
    <p:sldId id="286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76" r:id="rId18"/>
    <p:sldId id="299" r:id="rId19"/>
    <p:sldId id="287" r:id="rId20"/>
    <p:sldId id="269" r:id="rId21"/>
    <p:sldId id="272" r:id="rId22"/>
    <p:sldId id="270" r:id="rId23"/>
    <p:sldId id="300" r:id="rId24"/>
    <p:sldId id="271" r:id="rId25"/>
    <p:sldId id="303" r:id="rId26"/>
    <p:sldId id="265" r:id="rId27"/>
    <p:sldId id="305" r:id="rId28"/>
    <p:sldId id="304" r:id="rId29"/>
    <p:sldId id="307" r:id="rId30"/>
    <p:sldId id="308" r:id="rId31"/>
    <p:sldId id="309" r:id="rId32"/>
    <p:sldId id="310" r:id="rId33"/>
    <p:sldId id="311" r:id="rId34"/>
    <p:sldId id="315" r:id="rId35"/>
    <p:sldId id="313" r:id="rId36"/>
    <p:sldId id="314" r:id="rId37"/>
    <p:sldId id="281" r:id="rId38"/>
    <p:sldId id="317" r:id="rId39"/>
    <p:sldId id="284" r:id="rId40"/>
  </p:sldIdLst>
  <p:sldSz cx="9144000" cy="6858000" type="screen4x3"/>
  <p:notesSz cx="9874250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BC79"/>
    <a:srgbClr val="FFDDDD"/>
    <a:srgbClr val="FFCAAF"/>
    <a:srgbClr val="FFD3C5"/>
    <a:srgbClr val="FFCC00"/>
    <a:srgbClr val="FFFFCC"/>
    <a:srgbClr val="008000"/>
    <a:srgbClr val="ACBCFE"/>
    <a:srgbClr val="B8C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1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7E9A-525E-4FBD-8614-DFE4D44C5B3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41533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3" y="6441533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4C9AC-3DA1-4B7C-93E2-FF61405D8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9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61FDA-6CEA-40CD-9042-73A30D74CE3B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41675" y="508000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221355"/>
            <a:ext cx="789940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3123" y="6441533"/>
            <a:ext cx="4278842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6AB7-D156-4A2E-8323-0137AFDB6B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9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0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04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6AB7-D156-4A2E-8323-0137AFDB6B9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55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0">
              <a:buNone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1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F0E-BF79-4AB9-AC6D-A7BC95D0F7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3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6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7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5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4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5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8BAA-6898-440E-AD95-620A1F3D4E37}" type="datetimeFigureOut">
              <a:rPr lang="en-GB" smtClean="0"/>
              <a:pPr/>
              <a:t>15/02/2023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3C95-A3FA-475A-A11B-615DF24BAC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/dl/120077/bio25.sw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0.jpe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3.jpe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2.wdp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51.jpeg"/><Relationship Id="rId4" Type="http://schemas.microsoft.com/office/2007/relationships/hdphoto" Target="../media/hdphoto13.wdp"/><Relationship Id="rId9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57.jpe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GB" b="1" smtClean="0"/>
              <a:t>Molekulární biologie pro informatiky</a:t>
            </a:r>
            <a:r>
              <a:rPr lang="cs-CZ" b="1" smtClean="0"/>
              <a:t> - 2</a:t>
            </a:r>
            <a:endParaRPr lang="en-GB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92995" y="332712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Struktura genomu </a:t>
            </a:r>
            <a:endParaRPr lang="cs-CZ" b="1" dirty="0" smtClean="0"/>
          </a:p>
          <a:p>
            <a:r>
              <a:rPr lang="en-GB" b="1" smtClean="0"/>
              <a:t>a genetická informace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320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Genetický kód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genetickým kódováním se označuje určení primární struktury proteinu sekvencí DNA podle pravidel genetického kódu, uskutečňuje se translací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každá AK proteinu je v DNA kódována trojicí nukleotidů, tzv. </a:t>
            </a:r>
            <a:r>
              <a:rPr lang="cs-CZ" b="1" dirty="0" smtClean="0"/>
              <a:t>tripletem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základní jednotkou genetického kódu je </a:t>
            </a:r>
            <a:r>
              <a:rPr lang="cs-CZ" b="1" dirty="0" smtClean="0"/>
              <a:t>kodon</a:t>
            </a:r>
            <a:r>
              <a:rPr lang="cs-CZ" dirty="0" smtClean="0"/>
              <a:t> = pořadí tří nukleotidů kódujících</a:t>
            </a:r>
            <a:br>
              <a:rPr lang="cs-CZ" dirty="0" smtClean="0"/>
            </a:br>
            <a:r>
              <a:rPr lang="cs-CZ" dirty="0" smtClean="0"/>
              <a:t> v proteinu určitou AK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genetický kód je systém pravidel, podle kterých jednotlivé kodony určují zařazení standardních AK do proteinu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http://informasitips.com/sintesis-protein-peran-dna-dan-rna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2267744" y="1965047"/>
            <a:ext cx="3768405" cy="3175682"/>
            <a:chOff x="2555776" y="1965047"/>
            <a:chExt cx="3768405" cy="3175682"/>
          </a:xfrm>
        </p:grpSpPr>
        <p:pic>
          <p:nvPicPr>
            <p:cNvPr id="6146" name="Picture 2" descr="http://informasitips.com/wp-content/uploads/2012/01/Proses-Translas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262" y="1965047"/>
              <a:ext cx="3495919" cy="317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4427984" y="2060848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616183" y="2049854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gen</a:t>
              </a:r>
              <a:endParaRPr lang="en-GB" sz="10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555776" y="2466697"/>
              <a:ext cx="546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dsDNA</a:t>
              </a:r>
              <a:endParaRPr lang="en-GB" sz="1000" b="1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131840" y="2308022"/>
              <a:ext cx="792088" cy="400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2735796" y="3197007"/>
              <a:ext cx="792088" cy="400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754936" y="4320069"/>
              <a:ext cx="792088" cy="400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555776" y="3251112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Templátový </a:t>
              </a:r>
              <a:endParaRPr lang="cs-CZ" sz="1000" b="1" dirty="0" smtClean="0"/>
            </a:p>
            <a:p>
              <a:r>
                <a:rPr lang="cs-CZ" sz="1000" b="1" smtClean="0"/>
                <a:t>řetězec DNA</a:t>
              </a:r>
              <a:endParaRPr lang="en-GB" sz="1000" b="1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28080" y="4196958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4994813" y="3746250"/>
              <a:ext cx="729315" cy="258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4757948" y="3776490"/>
              <a:ext cx="800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724128" y="2817436"/>
              <a:ext cx="288032" cy="8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694750" y="2812827"/>
              <a:ext cx="288032" cy="8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3769279" y="2812827"/>
              <a:ext cx="288032" cy="8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555226" y="2744217"/>
              <a:ext cx="535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Triplet</a:t>
              </a:r>
              <a:endParaRPr lang="en-GB" sz="1000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650908" y="2748158"/>
              <a:ext cx="535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Triplet</a:t>
              </a:r>
              <a:endParaRPr lang="en-GB" sz="1000" b="1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729170" y="2740098"/>
              <a:ext cx="535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Triplet</a:t>
              </a:r>
              <a:endParaRPr lang="en-GB" sz="1000" b="1" dirty="0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3750436" y="4945922"/>
              <a:ext cx="2138974" cy="11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4642853" y="4830835"/>
              <a:ext cx="530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Kodon</a:t>
              </a:r>
              <a:endParaRPr lang="en-GB" sz="1000" b="1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3731573" y="4822811"/>
              <a:ext cx="530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Kodon</a:t>
              </a:r>
              <a:endParaRPr lang="en-GB" sz="1000" b="1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555226" y="4830710"/>
              <a:ext cx="530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Kodon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06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Čtení genetického kódu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1308987"/>
            <a:ext cx="6216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jednosměrné rozeznání kodonů v </a:t>
            </a:r>
            <a:r>
              <a:rPr lang="cs-CZ" dirty="0" err="1" smtClean="0"/>
              <a:t>mRNA</a:t>
            </a:r>
            <a:r>
              <a:rPr lang="cs-CZ" dirty="0" smtClean="0"/>
              <a:t> antikodony </a:t>
            </a:r>
            <a:r>
              <a:rPr lang="cs-CZ" dirty="0" err="1" smtClean="0"/>
              <a:t>tRNA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antikodon</a:t>
            </a:r>
            <a:r>
              <a:rPr lang="cs-CZ" dirty="0" smtClean="0"/>
              <a:t> je triplet, pomocí kterého se </a:t>
            </a:r>
            <a:r>
              <a:rPr lang="cs-CZ" dirty="0" err="1" smtClean="0"/>
              <a:t>tRNA</a:t>
            </a:r>
            <a:r>
              <a:rPr lang="cs-CZ" dirty="0" smtClean="0"/>
              <a:t> přechodě váže ke komplementárnímu kodonu v </a:t>
            </a:r>
            <a:r>
              <a:rPr lang="cs-CZ" dirty="0" err="1" smtClean="0"/>
              <a:t>mRNA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každá </a:t>
            </a:r>
            <a:r>
              <a:rPr lang="cs-CZ" dirty="0" err="1" smtClean="0"/>
              <a:t>tRNA</a:t>
            </a:r>
            <a:r>
              <a:rPr lang="cs-CZ" dirty="0" smtClean="0"/>
              <a:t> je obsazena konkrétní aminokyselinou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http://ndla.no/nb/node/47143</a:t>
            </a:r>
          </a:p>
        </p:txBody>
      </p:sp>
      <p:pic>
        <p:nvPicPr>
          <p:cNvPr id="7170" name="Picture 2" descr="http://ndla.no/sites/default/files/images/Kodon.viten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04881"/>
            <a:ext cx="2093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251520" y="3075408"/>
            <a:ext cx="8640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3 možnosti způsobu čtení tripletů</a:t>
            </a:r>
          </a:p>
          <a:p>
            <a:pPr algn="just"/>
            <a:r>
              <a:rPr lang="cs-CZ" sz="1400" b="1" dirty="0" smtClean="0"/>
              <a:t>           1.    </a:t>
            </a:r>
            <a:r>
              <a:rPr lang="cs-CZ" sz="1400" b="1" dirty="0" smtClean="0">
                <a:solidFill>
                  <a:srgbClr val="0070C0"/>
                </a:solidFill>
              </a:rPr>
              <a:t>ATG </a:t>
            </a:r>
            <a:r>
              <a:rPr lang="cs-CZ" sz="1400" b="1" dirty="0" smtClean="0"/>
              <a:t>  CAA   TGG   GGA   AAT   GTT   ACC   AGG   TCC   GAA   CTT   ATT   GAG   GTA   AGA   CAG   ATT   </a:t>
            </a:r>
            <a:r>
              <a:rPr lang="cs-CZ" sz="1400" b="1" dirty="0" smtClean="0">
                <a:solidFill>
                  <a:srgbClr val="C00000"/>
                </a:solidFill>
              </a:rPr>
              <a:t>TAA</a:t>
            </a:r>
          </a:p>
          <a:p>
            <a:pPr algn="just"/>
            <a:r>
              <a:rPr lang="cs-CZ" sz="1400" b="1" dirty="0" smtClean="0"/>
              <a:t>           2.    A   TGC   AAT   GGG   GAA   </a:t>
            </a:r>
            <a:r>
              <a:rPr lang="cs-CZ" sz="1400" b="1" dirty="0" smtClean="0">
                <a:solidFill>
                  <a:srgbClr val="0070C0"/>
                </a:solidFill>
              </a:rPr>
              <a:t>ATG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cs-CZ" sz="1400" b="1" dirty="0" smtClean="0"/>
              <a:t>  TTA   CCA   GGT   CCG   AAC   TTA   TTG   AGG   </a:t>
            </a:r>
            <a:r>
              <a:rPr lang="cs-CZ" sz="1400" b="1" dirty="0" smtClean="0">
                <a:solidFill>
                  <a:srgbClr val="C00000"/>
                </a:solidFill>
              </a:rPr>
              <a:t>TAA</a:t>
            </a:r>
            <a:r>
              <a:rPr lang="cs-CZ" sz="1400" b="1" dirty="0" smtClean="0"/>
              <a:t>   GAC   AGA   TTT   AA</a:t>
            </a:r>
            <a:endParaRPr lang="cs-CZ" sz="1400" b="1" dirty="0"/>
          </a:p>
          <a:p>
            <a:pPr algn="just"/>
            <a:r>
              <a:rPr lang="cs-CZ" sz="1400" b="1" dirty="0" smtClean="0"/>
              <a:t>           3.    AT   GCA   </a:t>
            </a:r>
            <a:r>
              <a:rPr lang="cs-CZ" sz="1400" b="1" dirty="0" smtClean="0">
                <a:solidFill>
                  <a:srgbClr val="0070C0"/>
                </a:solidFill>
              </a:rPr>
              <a:t>ATG</a:t>
            </a:r>
            <a:r>
              <a:rPr lang="cs-CZ" sz="1400" b="1" dirty="0" smtClean="0"/>
              <a:t>   GGG   AAA   TGT   TAC   CAG   GTC   CGA   ACT   TAT   </a:t>
            </a:r>
            <a:r>
              <a:rPr lang="cs-CZ" sz="1400" b="1" dirty="0" smtClean="0">
                <a:solidFill>
                  <a:srgbClr val="C00000"/>
                </a:solidFill>
              </a:rPr>
              <a:t>TGA</a:t>
            </a:r>
            <a:r>
              <a:rPr lang="cs-CZ" sz="1400" b="1" dirty="0" smtClean="0"/>
              <a:t>   GGT   AAG   ACA   GAT   TTA   A</a:t>
            </a:r>
            <a:endParaRPr lang="cs-CZ" sz="1400" b="1" dirty="0"/>
          </a:p>
        </p:txBody>
      </p:sp>
      <p:sp>
        <p:nvSpPr>
          <p:cNvPr id="35" name="Obdélník 34"/>
          <p:cNvSpPr/>
          <p:nvPr/>
        </p:nvSpPr>
        <p:spPr>
          <a:xfrm>
            <a:off x="251520" y="4683397"/>
            <a:ext cx="86400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způsob čtení tripletů založený na daném začátku se nazývá čtecí rámec</a:t>
            </a:r>
          </a:p>
          <a:p>
            <a:pPr algn="just">
              <a:spcAft>
                <a:spcPts val="400"/>
              </a:spcAft>
            </a:pPr>
            <a:r>
              <a:rPr lang="cs-CZ" dirty="0" smtClean="0"/>
              <a:t>        - </a:t>
            </a:r>
            <a:r>
              <a:rPr lang="cs-CZ" b="1" dirty="0" smtClean="0"/>
              <a:t>otevřený čtecí rámec (ORF)</a:t>
            </a:r>
            <a:r>
              <a:rPr lang="cs-CZ" dirty="0" smtClean="0"/>
              <a:t>: vymezen iniciačním a terminačním kodonem</a:t>
            </a:r>
          </a:p>
          <a:p>
            <a:pPr algn="just"/>
            <a:r>
              <a:rPr lang="cs-CZ" dirty="0" smtClean="0"/>
              <a:t>                                                            může kódovat souvislý a dostatečně dlouhý polypeptid</a:t>
            </a:r>
            <a:endParaRPr lang="cs-CZ" dirty="0"/>
          </a:p>
          <a:p>
            <a:pPr algn="just"/>
            <a:r>
              <a:rPr lang="cs-CZ" dirty="0" smtClean="0"/>
              <a:t>       - uzavřený čtecí rámec: přerušovaný terminačními kodony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2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Strukturní gen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dirty="0" smtClean="0"/>
              <a:t>Základní funkční jednotkou genetické informace je gen. Rozlišují se následující formy genu:</a:t>
            </a:r>
          </a:p>
          <a:p>
            <a:pPr>
              <a:spcAft>
                <a:spcPts val="400"/>
              </a:spcAft>
            </a:pPr>
            <a:endParaRPr lang="cs-CZ" sz="1600" dirty="0" smtClean="0"/>
          </a:p>
          <a:p>
            <a:pPr>
              <a:spcAft>
                <a:spcPts val="800"/>
              </a:spcAft>
            </a:pPr>
            <a:r>
              <a:rPr lang="cs-CZ" sz="1600" dirty="0" smtClean="0"/>
              <a:t>           	             strukturní geny, geny pro funkční RNA, regulační oblasti DNA</a:t>
            </a:r>
          </a:p>
          <a:p>
            <a:pPr>
              <a:spcAft>
                <a:spcPts val="400"/>
              </a:spcAft>
            </a:pPr>
            <a:endParaRPr lang="cs-CZ" sz="1600" b="1" dirty="0" smtClean="0"/>
          </a:p>
          <a:p>
            <a:pPr>
              <a:spcAft>
                <a:spcPts val="400"/>
              </a:spcAft>
            </a:pPr>
            <a:r>
              <a:rPr lang="cs-CZ" sz="1600" b="1" dirty="0" smtClean="0"/>
              <a:t>Strukturní gen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1. jednoduchý strukturní gen: primární </a:t>
            </a:r>
            <a:r>
              <a:rPr lang="cs-CZ" sz="1600" dirty="0" err="1" smtClean="0"/>
              <a:t>transkript</a:t>
            </a:r>
            <a:r>
              <a:rPr lang="cs-CZ" sz="1600" dirty="0" smtClean="0"/>
              <a:t> nepodléhá sestřihu, neobsahuje introny      </a:t>
            </a:r>
            <a:endParaRPr lang="cs-CZ" sz="1600" b="1" dirty="0" smtClean="0"/>
          </a:p>
        </p:txBody>
      </p:sp>
      <p:grpSp>
        <p:nvGrpSpPr>
          <p:cNvPr id="12" name="Skupina 11"/>
          <p:cNvGrpSpPr/>
          <p:nvPr/>
        </p:nvGrpSpPr>
        <p:grpSpPr>
          <a:xfrm>
            <a:off x="4784371" y="3432051"/>
            <a:ext cx="4044360" cy="2788857"/>
            <a:chOff x="-2981" y="3829761"/>
            <a:chExt cx="4044360" cy="2788857"/>
          </a:xfrm>
        </p:grpSpPr>
        <p:pic>
          <p:nvPicPr>
            <p:cNvPr id="13" name="Picture 2" descr="http://biowiki.ucdavis.edu/@api/deki/files/963/Figure_03_04_09.jpg?revision=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2" t="80837" r="45344"/>
            <a:stretch/>
          </p:blipFill>
          <p:spPr bwMode="auto">
            <a:xfrm>
              <a:off x="2035748" y="6044616"/>
              <a:ext cx="756413" cy="57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752223" y="3842367"/>
              <a:ext cx="3289156" cy="221012"/>
              <a:chOff x="752223" y="3842367"/>
              <a:chExt cx="3289156" cy="221012"/>
            </a:xfrm>
          </p:grpSpPr>
          <p:sp>
            <p:nvSpPr>
              <p:cNvPr id="35" name="Obdélník 34"/>
              <p:cNvSpPr/>
              <p:nvPr/>
            </p:nvSpPr>
            <p:spPr>
              <a:xfrm>
                <a:off x="752223" y="3842368"/>
                <a:ext cx="589156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1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1341379" y="3842368"/>
                <a:ext cx="684000" cy="221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Intron 1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2025379" y="3842368"/>
                <a:ext cx="648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2673379" y="3842367"/>
                <a:ext cx="828000" cy="221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>
                    <a:solidFill>
                      <a:schemeClr val="tx1"/>
                    </a:solidFill>
                  </a:rPr>
                  <a:t>I</a:t>
                </a:r>
                <a:r>
                  <a:rPr lang="cs-CZ" sz="1000" b="1" dirty="0" smtClean="0">
                    <a:solidFill>
                      <a:schemeClr val="tx1"/>
                    </a:solidFill>
                  </a:rPr>
                  <a:t>ntron 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3501379" y="3842368"/>
                <a:ext cx="540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3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" name="Přímá spojnice se šipkou 14"/>
            <p:cNvCxnSpPr/>
            <p:nvPr/>
          </p:nvCxnSpPr>
          <p:spPr>
            <a:xfrm>
              <a:off x="2411760" y="4116544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2414583" y="4162800"/>
              <a:ext cx="800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cxnSp>
          <p:nvCxnSpPr>
            <p:cNvPr id="17" name="Přímá spojnice se šipkou 16"/>
            <p:cNvCxnSpPr/>
            <p:nvPr/>
          </p:nvCxnSpPr>
          <p:spPr>
            <a:xfrm>
              <a:off x="2411760" y="486920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2432486" y="4915456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Sestřih</a:t>
              </a:r>
              <a:endParaRPr lang="en-GB" sz="1000" b="1" dirty="0"/>
            </a:p>
          </p:txBody>
        </p:sp>
        <p:cxnSp>
          <p:nvCxnSpPr>
            <p:cNvPr id="19" name="Přímá spojnice se šipkou 18"/>
            <p:cNvCxnSpPr/>
            <p:nvPr/>
          </p:nvCxnSpPr>
          <p:spPr>
            <a:xfrm>
              <a:off x="2411760" y="55892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2483768" y="5635536"/>
              <a:ext cx="5686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744943" y="4546664"/>
              <a:ext cx="3289156" cy="221012"/>
              <a:chOff x="752223" y="3842367"/>
              <a:chExt cx="3289156" cy="221012"/>
            </a:xfrm>
          </p:grpSpPr>
          <p:sp>
            <p:nvSpPr>
              <p:cNvPr id="30" name="Obdélník 29"/>
              <p:cNvSpPr/>
              <p:nvPr/>
            </p:nvSpPr>
            <p:spPr>
              <a:xfrm>
                <a:off x="752223" y="3842368"/>
                <a:ext cx="589156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1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1341379" y="3842368"/>
                <a:ext cx="684000" cy="221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Intron 1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2025379" y="3842368"/>
                <a:ext cx="648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2673379" y="3842367"/>
                <a:ext cx="828000" cy="221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>
                    <a:solidFill>
                      <a:schemeClr val="tx1"/>
                    </a:solidFill>
                  </a:rPr>
                  <a:t>I</a:t>
                </a:r>
                <a:r>
                  <a:rPr lang="cs-CZ" sz="1000" b="1" dirty="0" smtClean="0">
                    <a:solidFill>
                      <a:schemeClr val="tx1"/>
                    </a:solidFill>
                  </a:rPr>
                  <a:t>ntron 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3501379" y="3842368"/>
                <a:ext cx="540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3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1433088" y="5317487"/>
              <a:ext cx="1772382" cy="221011"/>
              <a:chOff x="1440368" y="3842368"/>
              <a:chExt cx="1772382" cy="221011"/>
            </a:xfrm>
          </p:grpSpPr>
          <p:sp>
            <p:nvSpPr>
              <p:cNvPr id="27" name="Obdélník 26"/>
              <p:cNvSpPr/>
              <p:nvPr/>
            </p:nvSpPr>
            <p:spPr>
              <a:xfrm>
                <a:off x="1440368" y="3842368"/>
                <a:ext cx="589156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1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2025379" y="3842368"/>
                <a:ext cx="648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2672750" y="3842368"/>
                <a:ext cx="540000" cy="221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Exon 3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ovéPole 22"/>
            <p:cNvSpPr txBox="1"/>
            <p:nvPr/>
          </p:nvSpPr>
          <p:spPr>
            <a:xfrm>
              <a:off x="-2981" y="3829761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DNA</a:t>
              </a:r>
              <a:endParaRPr lang="en-GB" sz="10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0" y="4536031"/>
              <a:ext cx="7393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pre-mRNA</a:t>
              </a:r>
              <a:endParaRPr lang="en-GB" sz="10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0" y="5304881"/>
              <a:ext cx="522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0" y="6208505"/>
              <a:ext cx="5774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Protein</a:t>
              </a:r>
              <a:endParaRPr lang="en-GB" sz="1000" b="1" dirty="0"/>
            </a:p>
          </p:txBody>
        </p:sp>
      </p:grpSp>
      <p:sp>
        <p:nvSpPr>
          <p:cNvPr id="69" name="Obdélník 68"/>
          <p:cNvSpPr/>
          <p:nvPr/>
        </p:nvSpPr>
        <p:spPr>
          <a:xfrm>
            <a:off x="251520" y="3556013"/>
            <a:ext cx="4176464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sz="1600" b="1" dirty="0" smtClean="0"/>
              <a:t>2. Složený strukturní gen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primární </a:t>
            </a:r>
            <a:r>
              <a:rPr lang="cs-CZ" sz="1600" dirty="0" err="1" smtClean="0"/>
              <a:t>transkript</a:t>
            </a:r>
            <a:r>
              <a:rPr lang="cs-CZ" sz="1600" dirty="0" smtClean="0"/>
              <a:t> podléhá </a:t>
            </a:r>
            <a:r>
              <a:rPr lang="cs-CZ" sz="1600" dirty="0" err="1" smtClean="0"/>
              <a:t>posttranskripční</a:t>
            </a:r>
            <a:r>
              <a:rPr lang="cs-CZ" sz="1600" dirty="0" smtClean="0"/>
              <a:t> úpravě sestřihem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složen z exonů a intronů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intron je část genu, jejíž přepis se při sestřihu </a:t>
            </a:r>
            <a:r>
              <a:rPr lang="cs-CZ" sz="1600" dirty="0" err="1" smtClean="0"/>
              <a:t>vyštěpí</a:t>
            </a:r>
            <a:r>
              <a:rPr lang="cs-CZ" sz="1600" dirty="0" smtClean="0"/>
              <a:t> a nepřechází do výsledné </a:t>
            </a:r>
            <a:r>
              <a:rPr lang="cs-CZ" sz="1600" dirty="0" err="1" smtClean="0"/>
              <a:t>mRNA</a:t>
            </a:r>
            <a:endParaRPr lang="cs-CZ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exon se při sestřihu </a:t>
            </a:r>
            <a:r>
              <a:rPr lang="cs-CZ" sz="1600" dirty="0" err="1" smtClean="0"/>
              <a:t>nevyštěpuje</a:t>
            </a:r>
            <a:r>
              <a:rPr lang="cs-CZ" sz="1600" dirty="0" smtClean="0"/>
              <a:t>, jednotlivé exony se spojují a tvoří výslednou </a:t>
            </a:r>
            <a:r>
              <a:rPr lang="cs-CZ" sz="1600" dirty="0" err="1" smtClean="0"/>
              <a:t>mRNA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1137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lassconnection.s3.amazonaws.com/684/flashcards/1862684/png/alternative_splicing13482464781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6" t="97096"/>
          <a:stretch/>
        </p:blipFill>
        <p:spPr bwMode="auto">
          <a:xfrm>
            <a:off x="7236225" y="6673793"/>
            <a:ext cx="1997714" cy="2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Strukturní gen</a:t>
            </a:r>
            <a:endParaRPr lang="cs-CZ" sz="3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51519" y="930095"/>
            <a:ext cx="8640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dirty="0" smtClean="0"/>
              <a:t>Sestřih </a:t>
            </a:r>
            <a:r>
              <a:rPr lang="cs-CZ" sz="1600" dirty="0"/>
              <a:t>strukturních </a:t>
            </a:r>
            <a:r>
              <a:rPr lang="cs-CZ" sz="1600" dirty="0" smtClean="0"/>
              <a:t>genů:</a:t>
            </a:r>
            <a:endParaRPr lang="cs-CZ" sz="1600" dirty="0"/>
          </a:p>
          <a:p>
            <a:pPr marL="228600" indent="-228600">
              <a:buFontTx/>
              <a:buAutoNum type="arabicPeriod"/>
            </a:pPr>
            <a:r>
              <a:rPr lang="cs-CZ" sz="1600" dirty="0"/>
              <a:t>konstitutivní </a:t>
            </a:r>
            <a:r>
              <a:rPr lang="cs-CZ" sz="1600" dirty="0" smtClean="0"/>
              <a:t>sestřih</a:t>
            </a:r>
          </a:p>
          <a:p>
            <a:pPr>
              <a:spcAft>
                <a:spcPts val="800"/>
              </a:spcAft>
            </a:pPr>
            <a:r>
              <a:rPr lang="cs-CZ" sz="1600" dirty="0"/>
              <a:t> </a:t>
            </a:r>
            <a:r>
              <a:rPr lang="cs-CZ" sz="1600" dirty="0" smtClean="0"/>
              <a:t>     - </a:t>
            </a:r>
            <a:r>
              <a:rPr lang="cs-CZ" sz="1600" dirty="0"/>
              <a:t>výsledkem je molekula </a:t>
            </a:r>
            <a:r>
              <a:rPr lang="cs-CZ" sz="1600" dirty="0" err="1"/>
              <a:t>mRNA</a:t>
            </a:r>
            <a:r>
              <a:rPr lang="cs-CZ" sz="1600" dirty="0"/>
              <a:t> vždy o stejné primární </a:t>
            </a:r>
            <a:r>
              <a:rPr lang="cs-CZ" sz="1600" dirty="0" smtClean="0"/>
              <a:t>struktuře</a:t>
            </a:r>
            <a:endParaRPr lang="cs-CZ" sz="1600" dirty="0"/>
          </a:p>
          <a:p>
            <a:r>
              <a:rPr lang="cs-CZ" sz="1600" b="1" dirty="0" smtClean="0"/>
              <a:t>2. alternativní sestřih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- exon konstitutivní: vždy působí během </a:t>
            </a:r>
            <a:r>
              <a:rPr lang="cs-CZ" sz="1600" dirty="0"/>
              <a:t>sestřihu jako </a:t>
            </a:r>
            <a:r>
              <a:rPr lang="cs-CZ" sz="1600" dirty="0" smtClean="0"/>
              <a:t>exon</a:t>
            </a:r>
          </a:p>
          <a:p>
            <a:r>
              <a:rPr lang="cs-CZ" sz="1600" dirty="0" smtClean="0"/>
              <a:t>      - exon potenciální: při některém sestřihu působí </a:t>
            </a:r>
            <a:r>
              <a:rPr lang="cs-CZ" sz="1600" dirty="0"/>
              <a:t>jako exon, při </a:t>
            </a:r>
            <a:r>
              <a:rPr lang="cs-CZ" sz="1600" dirty="0" smtClean="0"/>
              <a:t>jiném </a:t>
            </a:r>
            <a:r>
              <a:rPr lang="cs-CZ" sz="1600" dirty="0"/>
              <a:t>jako intron</a:t>
            </a:r>
            <a:r>
              <a:rPr lang="cs-CZ" sz="1600" dirty="0" smtClean="0"/>
              <a:t> </a:t>
            </a:r>
            <a:endParaRPr lang="cs-CZ" sz="1600" dirty="0"/>
          </a:p>
          <a:p>
            <a:r>
              <a:rPr lang="cs-CZ" sz="1600" dirty="0" smtClean="0"/>
              <a:t>      - </a:t>
            </a:r>
            <a:r>
              <a:rPr lang="cs-CZ" sz="1600" dirty="0" err="1" smtClean="0"/>
              <a:t>izoformy</a:t>
            </a:r>
            <a:r>
              <a:rPr lang="cs-CZ" sz="1600" dirty="0" smtClean="0"/>
              <a:t> jsou funkčně příbuzné proteiny, které se více či méně liší ve své struktuře</a:t>
            </a:r>
            <a:endParaRPr lang="cs-CZ" sz="1600" dirty="0"/>
          </a:p>
        </p:txBody>
      </p:sp>
      <p:pic>
        <p:nvPicPr>
          <p:cNvPr id="6" name="Picture 2" descr="https://classconnection.s3.amazonaws.com/684/flashcards/1862684/png/alternative_splicing13482464781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95276" r="75478" b="62"/>
          <a:stretch/>
        </p:blipFill>
        <p:spPr bwMode="auto">
          <a:xfrm>
            <a:off x="8035924" y="6493834"/>
            <a:ext cx="1106869" cy="1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Skupina 21"/>
          <p:cNvGrpSpPr/>
          <p:nvPr/>
        </p:nvGrpSpPr>
        <p:grpSpPr>
          <a:xfrm>
            <a:off x="687252" y="3241938"/>
            <a:ext cx="6216438" cy="2925648"/>
            <a:chOff x="947850" y="3527688"/>
            <a:chExt cx="6216438" cy="2925648"/>
          </a:xfrm>
        </p:grpSpPr>
        <p:pic>
          <p:nvPicPr>
            <p:cNvPr id="7" name="Picture 2" descr="https://classconnection.s3.amazonaws.com/684/flashcards/1862684/png/alternative_splicing134824647813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6" t="10815" b="18683"/>
            <a:stretch/>
          </p:blipFill>
          <p:spPr bwMode="auto">
            <a:xfrm>
              <a:off x="2267744" y="3527688"/>
              <a:ext cx="4896544" cy="292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47850" y="3681406"/>
              <a:ext cx="12955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Chromozomová DNA</a:t>
              </a:r>
              <a:endParaRPr lang="en-GB" sz="1000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123131" y="4077072"/>
              <a:ext cx="288629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54348" y="4185084"/>
              <a:ext cx="11961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Primární </a:t>
              </a:r>
              <a:r>
                <a:rPr lang="cs-CZ" sz="1000" b="1" dirty="0" err="1" smtClean="0"/>
                <a:t>transkript</a:t>
              </a:r>
              <a:endParaRPr lang="en-GB" sz="1000" b="1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775391" y="3960940"/>
              <a:ext cx="936104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780430" y="4500621"/>
              <a:ext cx="1151951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411759" y="4729356"/>
              <a:ext cx="598677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3145542" y="5291399"/>
              <a:ext cx="658545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762709" y="5297800"/>
              <a:ext cx="658545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413516" y="5309741"/>
              <a:ext cx="658545" cy="16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951348" y="4977577"/>
              <a:ext cx="10518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Molekuly </a:t>
              </a:r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84139" y="3952314"/>
              <a:ext cx="800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683813" y="4502835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Alternativní sestřih</a:t>
              </a:r>
              <a:endParaRPr lang="en-GB" sz="10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093773" y="5294703"/>
              <a:ext cx="6880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722209" y="5301208"/>
              <a:ext cx="6880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352141" y="5309834"/>
              <a:ext cx="6880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029117" y="3585411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Konstitutivní exony:   1, 5, 6</a:t>
            </a:r>
          </a:p>
          <a:p>
            <a:r>
              <a:rPr lang="cs-CZ" sz="1000" b="1" dirty="0" smtClean="0"/>
              <a:t>Potenciální exony:      2, 3, 4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0825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Ostatní formy genu</a:t>
            </a:r>
            <a:endParaRPr lang="cs-CZ" sz="3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51519" y="1635571"/>
            <a:ext cx="3816425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600" b="1" dirty="0"/>
              <a:t>Gen pro funkční RNA</a:t>
            </a:r>
          </a:p>
          <a:p>
            <a:pPr marL="104775" indent="-1047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transkripce do </a:t>
            </a:r>
            <a:r>
              <a:rPr lang="cs-CZ" sz="1600" dirty="0"/>
              <a:t>primární struktury RNA, které nejsou určeny k </a:t>
            </a:r>
            <a:r>
              <a:rPr lang="cs-CZ" sz="1600" dirty="0" smtClean="0"/>
              <a:t>translaci, např. </a:t>
            </a:r>
            <a:r>
              <a:rPr lang="cs-CZ" sz="1600" dirty="0" err="1" smtClean="0"/>
              <a:t>tRNA</a:t>
            </a:r>
            <a:r>
              <a:rPr lang="cs-CZ" sz="1600" dirty="0" smtClean="0"/>
              <a:t>, </a:t>
            </a:r>
            <a:r>
              <a:rPr lang="cs-CZ" sz="1600" dirty="0" err="1" smtClean="0"/>
              <a:t>rRNA</a:t>
            </a:r>
            <a:endParaRPr lang="cs-CZ" sz="1600" dirty="0" smtClean="0"/>
          </a:p>
          <a:p>
            <a:pPr marL="104775" indent="-1047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několik </a:t>
            </a:r>
            <a:r>
              <a:rPr lang="cs-CZ" sz="1600" dirty="0"/>
              <a:t>genů pro </a:t>
            </a:r>
            <a:r>
              <a:rPr lang="cs-CZ" sz="1600" dirty="0" err="1"/>
              <a:t>tRNA</a:t>
            </a:r>
            <a:r>
              <a:rPr lang="cs-CZ" sz="1600" dirty="0"/>
              <a:t> a </a:t>
            </a:r>
            <a:r>
              <a:rPr lang="cs-CZ" sz="1600" dirty="0" err="1"/>
              <a:t>rRNA</a:t>
            </a:r>
            <a:r>
              <a:rPr lang="cs-CZ" sz="1600" dirty="0"/>
              <a:t> </a:t>
            </a:r>
            <a:r>
              <a:rPr lang="cs-CZ" sz="1600" dirty="0" smtClean="0"/>
              <a:t>se přepisuje </a:t>
            </a:r>
            <a:r>
              <a:rPr lang="cs-CZ" sz="1600" dirty="0"/>
              <a:t>do jedné molekuly primárního </a:t>
            </a:r>
            <a:r>
              <a:rPr lang="cs-CZ" sz="1600" dirty="0" err="1"/>
              <a:t>transkriptu</a:t>
            </a:r>
            <a:r>
              <a:rPr lang="cs-CZ" sz="1600" dirty="0"/>
              <a:t>, které se </a:t>
            </a:r>
            <a:r>
              <a:rPr lang="cs-CZ" sz="1600" dirty="0" smtClean="0"/>
              <a:t>post-transkripčně </a:t>
            </a:r>
            <a:r>
              <a:rPr lang="cs-CZ" sz="1600" dirty="0"/>
              <a:t>štěpí na jednotlivé funkční typy RNA</a:t>
            </a:r>
          </a:p>
          <a:p>
            <a:pPr marL="104775" indent="-1047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nevyskytují se u virů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84" y="1199034"/>
            <a:ext cx="4420169" cy="3615196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251520" y="5560665"/>
            <a:ext cx="8596633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600" b="1" dirty="0" smtClean="0"/>
              <a:t>Gen </a:t>
            </a:r>
            <a:r>
              <a:rPr lang="cs-CZ" sz="1600" b="1" dirty="0"/>
              <a:t>jako regulační oblast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rozeznávány proteiny signalizujícími </a:t>
            </a:r>
            <a:r>
              <a:rPr lang="cs-CZ" sz="1600" dirty="0"/>
              <a:t>zahájení nebo zastavení </a:t>
            </a:r>
            <a:r>
              <a:rPr lang="cs-CZ" sz="1600" dirty="0" smtClean="0"/>
              <a:t>transkripce, nemají produkt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540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Transkripční jednotka</a:t>
            </a:r>
            <a:endParaRPr lang="cs-CZ" sz="3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51519" y="983260"/>
            <a:ext cx="864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vymezena </a:t>
            </a:r>
            <a:r>
              <a:rPr lang="cs-CZ" sz="1600" dirty="0"/>
              <a:t>startovacím nukleotidem a posledním </a:t>
            </a:r>
            <a:r>
              <a:rPr lang="cs-CZ" sz="1600" dirty="0" smtClean="0"/>
              <a:t>nukleotidem v terminátoru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od </a:t>
            </a:r>
            <a:r>
              <a:rPr lang="cs-CZ" sz="1600" b="1" dirty="0" smtClean="0"/>
              <a:t>startovacího nukleotidu </a:t>
            </a:r>
            <a:r>
              <a:rPr lang="cs-CZ" sz="1600" dirty="0" smtClean="0"/>
              <a:t>(+1) začíná přepis transkripční jednotky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nukleotidy po </a:t>
            </a:r>
            <a:r>
              <a:rPr lang="cs-CZ" sz="1600" dirty="0"/>
              <a:t>směru transkripce jsou </a:t>
            </a:r>
            <a:r>
              <a:rPr lang="cs-CZ" sz="1600" dirty="0" smtClean="0"/>
              <a:t>+2, 3, +4, …, proti </a:t>
            </a:r>
            <a:r>
              <a:rPr lang="cs-CZ" sz="1600" dirty="0"/>
              <a:t>směru transkripce </a:t>
            </a:r>
            <a:r>
              <a:rPr lang="cs-CZ" sz="1600" dirty="0" smtClean="0"/>
              <a:t>jsou -1, -2, -3, -4, …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/>
              <a:t>promotor</a:t>
            </a:r>
            <a:r>
              <a:rPr lang="cs-CZ" sz="1600" dirty="0" smtClean="0"/>
              <a:t> není součástí transkripční jednotky, váže se na něj </a:t>
            </a:r>
            <a:r>
              <a:rPr lang="cs-CZ" sz="1600" b="1" dirty="0" smtClean="0"/>
              <a:t>RNA-polymeráza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/>
              <a:t>terminátor</a:t>
            </a:r>
            <a:r>
              <a:rPr lang="cs-CZ" sz="1600" dirty="0" smtClean="0"/>
              <a:t> je regulační oblast transkripční jednotky, na které končí její přepis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obsahuje jeden gen (</a:t>
            </a:r>
            <a:r>
              <a:rPr lang="cs-CZ" sz="1600" dirty="0" err="1" smtClean="0"/>
              <a:t>eukaryota</a:t>
            </a:r>
            <a:r>
              <a:rPr lang="cs-CZ" sz="1600" dirty="0" smtClean="0"/>
              <a:t>) či více genů (</a:t>
            </a:r>
            <a:r>
              <a:rPr lang="cs-CZ" sz="1600" dirty="0" err="1" smtClean="0"/>
              <a:t>prokaryota</a:t>
            </a:r>
            <a:r>
              <a:rPr lang="cs-CZ" sz="1600" dirty="0" smtClean="0"/>
              <a:t>)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přepisuje se do primárního </a:t>
            </a:r>
            <a:r>
              <a:rPr lang="cs-CZ" sz="1600" dirty="0" err="1" smtClean="0"/>
              <a:t>transkriptu</a:t>
            </a:r>
            <a:r>
              <a:rPr lang="cs-CZ" sz="1600" dirty="0" smtClean="0"/>
              <a:t>, který obsahuje přepis všech přítomných genů</a:t>
            </a:r>
            <a:endParaRPr lang="cs-CZ" sz="1600" dirty="0"/>
          </a:p>
        </p:txBody>
      </p:sp>
      <p:grpSp>
        <p:nvGrpSpPr>
          <p:cNvPr id="2066" name="Skupina 2065"/>
          <p:cNvGrpSpPr/>
          <p:nvPr/>
        </p:nvGrpSpPr>
        <p:grpSpPr>
          <a:xfrm>
            <a:off x="827584" y="3717032"/>
            <a:ext cx="7488832" cy="1841972"/>
            <a:chOff x="683568" y="4607968"/>
            <a:chExt cx="7488832" cy="1841972"/>
          </a:xfrm>
        </p:grpSpPr>
        <p:sp>
          <p:nvSpPr>
            <p:cNvPr id="2" name="Obdélník 1"/>
            <p:cNvSpPr/>
            <p:nvPr/>
          </p:nvSpPr>
          <p:spPr>
            <a:xfrm>
              <a:off x="899592" y="5085184"/>
              <a:ext cx="7272808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1691680" y="5085184"/>
              <a:ext cx="72000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Promotor</a:t>
              </a:r>
              <a:endParaRPr lang="en-GB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2422312" y="5085184"/>
              <a:ext cx="3733863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Gen (y)</a:t>
              </a:r>
              <a:endParaRPr lang="en-GB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6166808" y="5085184"/>
              <a:ext cx="1296145" cy="2160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dirty="0" smtClean="0">
                  <a:solidFill>
                    <a:schemeClr val="accent3">
                      <a:lumMod val="50000"/>
                    </a:schemeClr>
                  </a:solidFill>
                </a:rPr>
                <a:t>Terminátor</a:t>
              </a:r>
              <a:endParaRPr lang="en-GB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254425" y="5288823"/>
              <a:ext cx="314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+1</a:t>
              </a:r>
              <a:endParaRPr lang="en-GB" sz="1000" b="1" dirty="0"/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2411680" y="4890426"/>
              <a:ext cx="505127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4451999" y="4659594"/>
              <a:ext cx="1337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Transkripční jednotka</a:t>
              </a:r>
              <a:endParaRPr lang="en-GB" sz="1000" b="1" dirty="0"/>
            </a:p>
          </p:txBody>
        </p:sp>
        <p:sp>
          <p:nvSpPr>
            <p:cNvPr id="2051" name="Ovál 2050"/>
            <p:cNvSpPr/>
            <p:nvPr/>
          </p:nvSpPr>
          <p:spPr>
            <a:xfrm>
              <a:off x="683568" y="4607968"/>
              <a:ext cx="1008112" cy="33815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800" b="1" dirty="0" smtClean="0">
                  <a:solidFill>
                    <a:schemeClr val="accent2">
                      <a:lumMod val="50000"/>
                    </a:schemeClr>
                  </a:solidFill>
                </a:rPr>
                <a:t>RNA-polymeráza</a:t>
              </a:r>
              <a:endParaRPr lang="en-GB" sz="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053" name="Přímá spojnice se šipkou 2052"/>
            <p:cNvCxnSpPr/>
            <p:nvPr/>
          </p:nvCxnSpPr>
          <p:spPr>
            <a:xfrm>
              <a:off x="1681047" y="4879793"/>
              <a:ext cx="360000" cy="149827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Přímá spojnice se šipkou 2060"/>
            <p:cNvCxnSpPr/>
            <p:nvPr/>
          </p:nvCxnSpPr>
          <p:spPr>
            <a:xfrm>
              <a:off x="2454212" y="5519655"/>
              <a:ext cx="13682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Přímá spojnice se šipkou 2062"/>
            <p:cNvCxnSpPr/>
            <p:nvPr/>
          </p:nvCxnSpPr>
          <p:spPr>
            <a:xfrm flipH="1">
              <a:off x="1649148" y="5519655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2398283" y="5528341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Po směru transkripce</a:t>
              </a:r>
            </a:p>
            <a:p>
              <a:r>
                <a:rPr lang="cs-CZ" sz="1000" b="1" dirty="0" smtClean="0"/>
                <a:t>(kladné číslování)</a:t>
              </a:r>
              <a:endParaRPr lang="en-GB" sz="10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037804" y="5528340"/>
              <a:ext cx="14318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Proti směru transkripce</a:t>
              </a:r>
            </a:p>
            <a:p>
              <a:pPr algn="r"/>
              <a:r>
                <a:rPr lang="cs-CZ" sz="1000" b="1" dirty="0" smtClean="0"/>
                <a:t>(záporné číslování)</a:t>
              </a:r>
              <a:endParaRPr lang="cs-CZ" sz="1000" b="1" dirty="0"/>
            </a:p>
            <a:p>
              <a:pPr algn="ctr"/>
              <a:endParaRPr lang="en-GB" sz="1000" b="1" dirty="0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2433026" y="6095719"/>
              <a:ext cx="3733863" cy="10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6177522" y="6095719"/>
              <a:ext cx="1296145" cy="10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065" name="Přímá spojnice se šipkou 2064"/>
            <p:cNvCxnSpPr/>
            <p:nvPr/>
          </p:nvCxnSpPr>
          <p:spPr>
            <a:xfrm>
              <a:off x="4726649" y="5443832"/>
              <a:ext cx="481" cy="5165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4720502" y="5537815"/>
              <a:ext cx="800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522530" y="6203719"/>
              <a:ext cx="11961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Primární </a:t>
              </a:r>
              <a:r>
                <a:rPr lang="cs-CZ" sz="1000" b="1" dirty="0" err="1" smtClean="0"/>
                <a:t>transkript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0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Transkripční jednotka</a:t>
            </a:r>
            <a:endParaRPr lang="cs-CZ" sz="3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51519" y="1002310"/>
            <a:ext cx="8640000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err="1" smtClean="0"/>
              <a:t>Pozitvní</a:t>
            </a:r>
            <a:r>
              <a:rPr lang="cs-CZ" sz="1600" b="1" dirty="0" smtClean="0"/>
              <a:t> </a:t>
            </a:r>
            <a:r>
              <a:rPr lang="cs-CZ" sz="1600" b="1" dirty="0"/>
              <a:t>a negativní </a:t>
            </a:r>
            <a:r>
              <a:rPr lang="cs-CZ" sz="1600" b="1" dirty="0" smtClean="0"/>
              <a:t>řetězce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negativní řetězec (</a:t>
            </a:r>
            <a:r>
              <a:rPr lang="cs-CZ" sz="1600" dirty="0" err="1" smtClean="0"/>
              <a:t>antikódující</a:t>
            </a:r>
            <a:r>
              <a:rPr lang="cs-CZ" sz="1600" dirty="0" smtClean="0"/>
              <a:t>, </a:t>
            </a:r>
            <a:r>
              <a:rPr lang="cs-CZ" sz="1600" dirty="0" err="1" smtClean="0"/>
              <a:t>antisense</a:t>
            </a:r>
            <a:r>
              <a:rPr lang="cs-CZ" sz="1600" dirty="0" smtClean="0"/>
              <a:t>) - řetězec v </a:t>
            </a:r>
            <a:r>
              <a:rPr lang="cs-CZ" sz="1600" dirty="0" err="1" smtClean="0"/>
              <a:t>dsDNA</a:t>
            </a:r>
            <a:r>
              <a:rPr lang="cs-CZ" sz="1600" dirty="0" smtClean="0"/>
              <a:t>, který se přepisuje, slouží jako </a:t>
            </a:r>
            <a:r>
              <a:rPr lang="cs-CZ" sz="1600" dirty="0" err="1" smtClean="0"/>
              <a:t>templát</a:t>
            </a:r>
            <a:r>
              <a:rPr lang="cs-CZ" sz="1600" b="1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pozitivní řetězec (kódující, </a:t>
            </a:r>
            <a:r>
              <a:rPr lang="cs-CZ" sz="1600" dirty="0" err="1" smtClean="0"/>
              <a:t>sense</a:t>
            </a:r>
            <a:r>
              <a:rPr lang="cs-CZ" sz="1600" dirty="0" smtClean="0"/>
              <a:t>) - nepřepisuje se, má stejnou sekvenci nukleotidů jako RNA, která </a:t>
            </a:r>
            <a:br>
              <a:rPr lang="cs-CZ" sz="1600" dirty="0" smtClean="0"/>
            </a:br>
            <a:r>
              <a:rPr lang="cs-CZ" sz="1600" dirty="0" smtClean="0"/>
              <a:t>                                                               vzniká na negativním řetězci (T/U)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negativní řetězec se </a:t>
            </a:r>
            <a:r>
              <a:rPr lang="cs-CZ" sz="1600" dirty="0"/>
              <a:t>přepisuje ve směru od </a:t>
            </a:r>
            <a:r>
              <a:rPr lang="cs-CZ" sz="1600" dirty="0" smtClean="0"/>
              <a:t>3´ </a:t>
            </a:r>
            <a:r>
              <a:rPr lang="cs-CZ" sz="1600" dirty="0"/>
              <a:t>k </a:t>
            </a:r>
            <a:r>
              <a:rPr lang="cs-CZ" sz="1600" dirty="0" smtClean="0"/>
              <a:t>5´ konci, </a:t>
            </a:r>
            <a:r>
              <a:rPr lang="cs-CZ" sz="1600" dirty="0"/>
              <a:t>RNA </a:t>
            </a:r>
            <a:r>
              <a:rPr lang="cs-CZ" sz="1600" dirty="0" smtClean="0"/>
              <a:t>se z </a:t>
            </a:r>
            <a:r>
              <a:rPr lang="cs-CZ" sz="1600" dirty="0" err="1" smtClean="0"/>
              <a:t>dsDNA</a:t>
            </a:r>
            <a:r>
              <a:rPr lang="cs-CZ" sz="1600" dirty="0" smtClean="0"/>
              <a:t> odvíjí 5´ </a:t>
            </a:r>
            <a:r>
              <a:rPr lang="cs-CZ" sz="1600" dirty="0"/>
              <a:t>koncem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 rámci chromozomu se střídají úseky </a:t>
            </a:r>
            <a:r>
              <a:rPr lang="cs-CZ" sz="1600" dirty="0"/>
              <a:t>negativních a </a:t>
            </a:r>
            <a:r>
              <a:rPr lang="cs-CZ" sz="1600" dirty="0" smtClean="0"/>
              <a:t>pozitivních řetězců</a:t>
            </a:r>
            <a:endParaRPr lang="cs-CZ" sz="1600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2051519" y="5157193"/>
            <a:ext cx="5040000" cy="896217"/>
            <a:chOff x="5364088" y="3140968"/>
            <a:chExt cx="3244545" cy="576948"/>
          </a:xfrm>
        </p:grpSpPr>
        <p:pic>
          <p:nvPicPr>
            <p:cNvPr id="3078" name="Picture 6" descr="http://mcmanuslab.ucsf.edu/sites/mcmanuslab.ucsf.edu/files/put_your_BMS265_images_here/fk_headtail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0"/>
            <a:stretch/>
          </p:blipFill>
          <p:spPr bwMode="auto">
            <a:xfrm>
              <a:off x="5364088" y="3169104"/>
              <a:ext cx="3244545" cy="54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5724128" y="3140968"/>
              <a:ext cx="158417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19" y="3068959"/>
            <a:ext cx="5760000" cy="14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Genofor</a:t>
            </a:r>
            <a:r>
              <a:rPr lang="cs-CZ" sz="3200" b="1" dirty="0" smtClean="0"/>
              <a:t>, genom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519" y="945160"/>
            <a:ext cx="864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 err="1" smtClean="0"/>
              <a:t>Genofor</a:t>
            </a:r>
            <a:r>
              <a:rPr lang="cs-CZ" sz="1600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struktura, která nese geny a je schopná replikace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err="1" smtClean="0"/>
              <a:t>genofory</a:t>
            </a:r>
            <a:r>
              <a:rPr lang="cs-CZ" sz="1600" dirty="0" smtClean="0"/>
              <a:t> obsažené v jádře buňky se nazývají chromozomy </a:t>
            </a: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každý </a:t>
            </a:r>
            <a:r>
              <a:rPr lang="cs-CZ" sz="1600" dirty="0" err="1" smtClean="0"/>
              <a:t>genofor</a:t>
            </a:r>
            <a:r>
              <a:rPr lang="cs-CZ" sz="1600" dirty="0" smtClean="0"/>
              <a:t> obsahuje soubor genů, vazbová skupina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homologické </a:t>
            </a:r>
            <a:r>
              <a:rPr lang="cs-CZ" sz="1600" dirty="0" err="1" smtClean="0"/>
              <a:t>genofory</a:t>
            </a:r>
            <a:r>
              <a:rPr lang="cs-CZ" sz="1600" dirty="0" smtClean="0"/>
              <a:t> se vyznačují stejnými vazbovými skupinami</a:t>
            </a:r>
          </a:p>
          <a:p>
            <a:pPr algn="just"/>
            <a:r>
              <a:rPr lang="cs-CZ" sz="1600" dirty="0" smtClean="0"/>
              <a:t>	- např. </a:t>
            </a:r>
            <a:r>
              <a:rPr lang="cs-CZ" sz="1600" dirty="0"/>
              <a:t>chromozomy stejného </a:t>
            </a:r>
            <a:r>
              <a:rPr lang="cs-CZ" sz="1600" dirty="0" smtClean="0"/>
              <a:t>páru v diploidní eukaryotické buňce 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b="1" dirty="0"/>
              <a:t>Genom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souhrn všech genů </a:t>
            </a:r>
            <a:r>
              <a:rPr lang="cs-CZ" sz="1600" dirty="0" smtClean="0"/>
              <a:t>buňky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rozlišen </a:t>
            </a:r>
            <a:r>
              <a:rPr lang="cs-CZ" sz="1600" dirty="0"/>
              <a:t>do různých organel - jaderná, </a:t>
            </a:r>
            <a:r>
              <a:rPr lang="cs-CZ" sz="1600" dirty="0" smtClean="0"/>
              <a:t>mitochondriální, chloroplastová </a:t>
            </a:r>
            <a:r>
              <a:rPr lang="cs-CZ" sz="1600" dirty="0"/>
              <a:t>složka </a:t>
            </a:r>
            <a:r>
              <a:rPr lang="cs-CZ" sz="1600" dirty="0" smtClean="0"/>
              <a:t>genomu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genotyp = genetická sestava alel v organizmu, vztahuje </a:t>
            </a:r>
            <a:r>
              <a:rPr lang="cs-CZ" sz="1600" dirty="0"/>
              <a:t>se na jedince daného </a:t>
            </a:r>
            <a:r>
              <a:rPr lang="cs-CZ" sz="1600" dirty="0" smtClean="0"/>
              <a:t>druhu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fenotyp </a:t>
            </a:r>
            <a:r>
              <a:rPr lang="cs-CZ" sz="1600" dirty="0"/>
              <a:t>= soubor znaků a </a:t>
            </a:r>
            <a:r>
              <a:rPr lang="cs-CZ" sz="1600" dirty="0" smtClean="0"/>
              <a:t>vlastností jedince, jeho </a:t>
            </a:r>
            <a:r>
              <a:rPr lang="cs-CZ" sz="1600" dirty="0"/>
              <a:t>utváření je dáno </a:t>
            </a:r>
            <a:r>
              <a:rPr lang="cs-CZ" sz="1600" dirty="0" smtClean="0"/>
              <a:t>genotypem, závisí také na podmínkách prostředí</a:t>
            </a:r>
            <a:endParaRPr lang="cs-CZ" sz="1600" dirty="0"/>
          </a:p>
        </p:txBody>
      </p:sp>
      <p:pic>
        <p:nvPicPr>
          <p:cNvPr id="1026" name="Picture 2" descr="https://s3.amazonaws.com/engrade-myfiles/4084625862348850/human_Inheritance_pr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48189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nalc.org/content/c16/16243/16243_kary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1344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https://wikis.engrade.com/year10science/genetics</a:t>
            </a:r>
          </a:p>
        </p:txBody>
      </p:sp>
    </p:spTree>
    <p:extLst>
      <p:ext uri="{BB962C8B-B14F-4D97-AF65-F5344CB8AC3E}">
        <p14:creationId xmlns:p14="http://schemas.microsoft.com/office/powerpoint/2010/main" val="41283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Alela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519" y="983260"/>
            <a:ext cx="86400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každý gen má jednu či více alel, které se navzájem liší v nukleotidové sekvenci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vztah mezi alelami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b="1" dirty="0"/>
              <a:t>dominance</a:t>
            </a:r>
            <a:r>
              <a:rPr lang="cs-CZ" sz="1600" dirty="0"/>
              <a:t> - projev</a:t>
            </a:r>
            <a:r>
              <a:rPr lang="cs-CZ" sz="1600" b="1" dirty="0"/>
              <a:t> </a:t>
            </a:r>
            <a:r>
              <a:rPr lang="cs-CZ" sz="1600" dirty="0"/>
              <a:t>dominantní alely (A) převládá a potlačuje projev recesivní alely</a:t>
            </a:r>
            <a:endParaRPr lang="en-GB" sz="1600" b="1" dirty="0"/>
          </a:p>
          <a:p>
            <a:pPr lvl="0"/>
            <a:r>
              <a:rPr lang="cs-CZ" sz="1600" dirty="0"/>
              <a:t>	</a:t>
            </a:r>
            <a:r>
              <a:rPr lang="cs-CZ" sz="1600" b="1" dirty="0"/>
              <a:t>recesivita</a:t>
            </a:r>
            <a:r>
              <a:rPr lang="cs-CZ" sz="1600" dirty="0"/>
              <a:t> - recesivní alela (a) se v kombinaci s dominantní alelou neprojevuje</a:t>
            </a:r>
          </a:p>
          <a:p>
            <a:pPr lvl="1">
              <a:spcAft>
                <a:spcPts val="800"/>
              </a:spcAft>
            </a:pPr>
            <a:r>
              <a:rPr lang="cs-CZ" sz="1600" dirty="0"/>
              <a:t>	</a:t>
            </a:r>
            <a:r>
              <a:rPr lang="cs-CZ" sz="1600" b="1" dirty="0" smtClean="0"/>
              <a:t>kodominance</a:t>
            </a:r>
            <a:r>
              <a:rPr lang="cs-CZ" sz="1600" dirty="0" smtClean="0"/>
              <a:t> </a:t>
            </a:r>
            <a:r>
              <a:rPr lang="cs-CZ" sz="1600" dirty="0"/>
              <a:t>- žádná z alel není dominantní, ve fenotypu se projeví funkce obou </a:t>
            </a:r>
            <a:r>
              <a:rPr lang="cs-CZ" sz="1600" dirty="0" smtClean="0"/>
              <a:t>alel</a:t>
            </a:r>
          </a:p>
          <a:p>
            <a:pPr lvl="1">
              <a:spcAft>
                <a:spcPts val="800"/>
              </a:spcAft>
            </a:pPr>
            <a:endParaRPr lang="cs-CZ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v somatických buňkách je každý gen zastoupen dvěma alelami</a:t>
            </a:r>
          </a:p>
          <a:p>
            <a:r>
              <a:rPr lang="cs-CZ" sz="1600" dirty="0"/>
              <a:t>	</a:t>
            </a:r>
            <a:r>
              <a:rPr lang="cs-CZ" sz="1600" b="1" dirty="0" smtClean="0"/>
              <a:t>homozygotní </a:t>
            </a:r>
            <a:r>
              <a:rPr lang="cs-CZ" sz="1600" dirty="0" smtClean="0"/>
              <a:t>sestava alel: obě alely genu stejné (AA, </a:t>
            </a:r>
            <a:r>
              <a:rPr lang="cs-CZ" sz="1600" dirty="0" err="1" smtClean="0"/>
              <a:t>aa</a:t>
            </a:r>
            <a:r>
              <a:rPr lang="cs-CZ" sz="16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	</a:t>
            </a:r>
            <a:r>
              <a:rPr lang="cs-CZ" sz="1600" b="1" dirty="0" smtClean="0"/>
              <a:t>heterozygotní</a:t>
            </a:r>
            <a:r>
              <a:rPr lang="cs-CZ" sz="1600" dirty="0" smtClean="0"/>
              <a:t> sestava alel: obě alely genu rozdílné (</a:t>
            </a:r>
            <a:r>
              <a:rPr lang="cs-CZ" sz="1600" dirty="0" err="1" smtClean="0"/>
              <a:t>Aa</a:t>
            </a:r>
            <a:r>
              <a:rPr lang="cs-CZ" sz="1600" dirty="0" smtClean="0"/>
              <a:t>)</a:t>
            </a:r>
            <a:endParaRPr lang="en-GB" sz="1600" dirty="0"/>
          </a:p>
        </p:txBody>
      </p:sp>
      <p:pic>
        <p:nvPicPr>
          <p:cNvPr id="2050" name="Picture 2" descr="http://www.abpischools.org.uk/res/coResourceImport/modules/genome/en-images/dominantrecessiveall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19239"/>
          <a:stretch/>
        </p:blipFill>
        <p:spPr bwMode="auto">
          <a:xfrm>
            <a:off x="611560" y="4365105"/>
            <a:ext cx="2592288" cy="13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bpischools.org.uk/res/coResourceImport/modules/genome/en-images/dominantrecessiveall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84994" b="89919"/>
          <a:stretch/>
        </p:blipFill>
        <p:spPr bwMode="auto">
          <a:xfrm>
            <a:off x="3563963" y="5091548"/>
            <a:ext cx="389004" cy="1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527" y="4365105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A</a:t>
            </a:r>
            <a:endParaRPr lang="en-GB" sz="1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56813" y="4365104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B</a:t>
            </a:r>
            <a:endParaRPr lang="en-GB" sz="1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07853" y="4365105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C</a:t>
            </a:r>
            <a:endParaRPr lang="en-GB" sz="1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83819" y="4742351"/>
            <a:ext cx="2060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alela pro hnědé oči (B, dominantní)</a:t>
            </a:r>
            <a:endParaRPr lang="en-GB" sz="1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52967" y="5064080"/>
            <a:ext cx="1955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alela pro modré oči (b, recesivní)</a:t>
            </a:r>
            <a:endParaRPr lang="en-GB" sz="1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56176" y="4646663"/>
            <a:ext cx="23535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b="1" dirty="0" smtClean="0"/>
              <a:t>A - heterozygot </a:t>
            </a:r>
            <a:r>
              <a:rPr lang="cs-CZ" sz="1000" b="1" dirty="0" err="1" smtClean="0"/>
              <a:t>Bb</a:t>
            </a:r>
            <a:r>
              <a:rPr lang="cs-CZ" sz="1000" b="1" dirty="0" smtClean="0"/>
              <a:t>, hnědé oči</a:t>
            </a:r>
          </a:p>
          <a:p>
            <a:pPr>
              <a:lnSpc>
                <a:spcPct val="150000"/>
              </a:lnSpc>
            </a:pPr>
            <a:r>
              <a:rPr lang="cs-CZ" sz="1000" b="1" dirty="0" smtClean="0"/>
              <a:t>B - dominantní homozygot BB, hnědé oči</a:t>
            </a:r>
          </a:p>
          <a:p>
            <a:pPr>
              <a:lnSpc>
                <a:spcPct val="150000"/>
              </a:lnSpc>
            </a:pPr>
            <a:r>
              <a:rPr lang="cs-CZ" sz="1000" b="1" dirty="0" smtClean="0"/>
              <a:t>C - recesivní homozygot </a:t>
            </a:r>
            <a:r>
              <a:rPr lang="cs-CZ" sz="1000" b="1" dirty="0" err="1" smtClean="0"/>
              <a:t>bb</a:t>
            </a:r>
            <a:r>
              <a:rPr lang="cs-CZ" sz="1000" b="1" dirty="0" smtClean="0"/>
              <a:t>, modré oči</a:t>
            </a:r>
            <a:endParaRPr lang="en-GB" sz="1000" b="1" dirty="0"/>
          </a:p>
        </p:txBody>
      </p:sp>
      <p:pic>
        <p:nvPicPr>
          <p:cNvPr id="16" name="Picture 2" descr="http://www.abpischools.org.uk/res/coResourceImport/modules/genome/en-images/dominantrecessiveall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9385" r="84590" b="82401"/>
          <a:stretch/>
        </p:blipFill>
        <p:spPr bwMode="auto">
          <a:xfrm>
            <a:off x="3563963" y="4776069"/>
            <a:ext cx="389004" cy="1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http://www.abpischools.org.uk/page/modules/genome/dna2.cfm</a:t>
            </a:r>
          </a:p>
        </p:txBody>
      </p:sp>
    </p:spTree>
    <p:extLst>
      <p:ext uri="{BB962C8B-B14F-4D97-AF65-F5344CB8AC3E}">
        <p14:creationId xmlns:p14="http://schemas.microsoft.com/office/powerpoint/2010/main" val="2567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Tok genetické informace v živých soustavách</a:t>
            </a:r>
            <a:endParaRPr lang="cs-CZ" sz="3200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lačítko akce: Dopředu nebo Další 5">
            <a:hlinkClick r:id="rId3" highlightClick="1"/>
          </p:cNvPr>
          <p:cNvSpPr/>
          <p:nvPr/>
        </p:nvSpPr>
        <p:spPr>
          <a:xfrm>
            <a:off x="2898148" y="4829795"/>
            <a:ext cx="360000" cy="360000"/>
          </a:xfrm>
          <a:prstGeom prst="actionButtonForwardNex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/>
          <p:cNvSpPr/>
          <p:nvPr/>
        </p:nvSpPr>
        <p:spPr>
          <a:xfrm>
            <a:off x="8443" y="6453336"/>
            <a:ext cx="9135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http://www.slideshare.net/kindarspirit/17-from-gene-to-protein-22899119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     http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hsezoology.blogspot.cz/2014/07/transcription-in-prokaryotes-eukaryotes.html</a:t>
            </a:r>
          </a:p>
          <a:p>
            <a:pPr algn="ctr"/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highered.mheducation.com/olc/dl/120077/bio25.swf   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0372" y="1083886"/>
            <a:ext cx="4799660" cy="2273106"/>
            <a:chOff x="1574650" y="929192"/>
            <a:chExt cx="4799660" cy="2273106"/>
          </a:xfrm>
        </p:grpSpPr>
        <p:pic>
          <p:nvPicPr>
            <p:cNvPr id="4" name="Picture 2" descr="Figure 17.4DNAtemplatestrandTRANSCRIPTIONmRNATRANSLATIONProteinAmino acidCodonTrp Phe Gly5′5′SerU U U U U3′3′5′3′GGG G C C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0" t="14780" b="20731"/>
            <a:stretch/>
          </p:blipFill>
          <p:spPr bwMode="auto">
            <a:xfrm>
              <a:off x="2915816" y="975376"/>
              <a:ext cx="3384376" cy="203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1574650" y="1055306"/>
              <a:ext cx="1382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Negativní řetězec DNA</a:t>
              </a:r>
              <a:endParaRPr lang="en-GB" sz="10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242638" y="1752360"/>
              <a:ext cx="918842" cy="158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370577" y="2035744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343326" y="2689226"/>
              <a:ext cx="5774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Protein</a:t>
              </a:r>
              <a:endParaRPr lang="en-GB" sz="10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519176" y="2956077"/>
              <a:ext cx="9669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Aminokyseliny</a:t>
              </a:r>
              <a:endParaRPr lang="en-GB" sz="10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3519176" y="2281965"/>
              <a:ext cx="5309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Kodon</a:t>
              </a:r>
              <a:endParaRPr lang="en-GB" sz="1000" b="1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880264" y="2687770"/>
              <a:ext cx="4940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Gen 3</a:t>
              </a:r>
              <a:endParaRPr lang="en-GB" sz="1000" b="1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5408836" y="1071431"/>
              <a:ext cx="281172" cy="11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468583" y="1217007"/>
              <a:ext cx="452830" cy="11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580112" y="1507992"/>
              <a:ext cx="402882" cy="11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5676360" y="1934391"/>
              <a:ext cx="407808" cy="11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5508930" y="2955484"/>
              <a:ext cx="371333" cy="5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228183" y="929192"/>
              <a:ext cx="68640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Molekula</a:t>
              </a:r>
            </a:p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DNA</a:t>
              </a:r>
              <a:endParaRPr lang="en-GB" sz="1000" b="1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633241" y="1871531"/>
              <a:ext cx="4940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Gen 2</a:t>
              </a:r>
              <a:endParaRPr lang="en-GB" sz="1000" b="1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616358" y="1439015"/>
              <a:ext cx="4940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Gen 1</a:t>
              </a:r>
              <a:endParaRPr lang="en-GB" sz="1000" b="1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301620" y="2459668"/>
              <a:ext cx="805029" cy="158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127121" y="2376323"/>
              <a:ext cx="457239" cy="10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3852827" y="3587813"/>
            <a:ext cx="5128945" cy="2721507"/>
            <a:chOff x="856109" y="4013119"/>
            <a:chExt cx="4446238" cy="2359251"/>
          </a:xfrm>
        </p:grpSpPr>
        <p:pic>
          <p:nvPicPr>
            <p:cNvPr id="2050" name="Picture 2" descr="http://barleyworld.org/sites/default/files/figure-08-01_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" r="19818" b="8016"/>
            <a:stretch/>
          </p:blipFill>
          <p:spPr bwMode="auto">
            <a:xfrm>
              <a:off x="856109" y="4013119"/>
              <a:ext cx="3677791" cy="212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1092415" y="6126149"/>
              <a:ext cx="9268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PROKARYOTA</a:t>
              </a:r>
              <a:endParaRPr lang="en-GB" sz="1000" b="1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3246694" y="6126148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EUKARYOTA</a:t>
              </a:r>
              <a:endParaRPr lang="en-GB" sz="1000" b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475215" y="4152592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Jádro</a:t>
              </a:r>
              <a:endParaRPr lang="en-GB" sz="1000" b="1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502128" y="4483389"/>
              <a:ext cx="800219" cy="218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cs-CZ" sz="1000" b="1" dirty="0" smtClean="0"/>
                <a:t>Transkripce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458541" y="4953805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Cytoplazma</a:t>
              </a:r>
              <a:endParaRPr lang="en-GB" sz="10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2275695" y="4949119"/>
              <a:ext cx="427260" cy="132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2198073" y="5877273"/>
              <a:ext cx="635934" cy="25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2198933" y="4892228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2107649" y="5947382"/>
              <a:ext cx="76335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Rostoucí</a:t>
              </a:r>
            </a:p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polypeptid</a:t>
              </a:r>
              <a:endParaRPr lang="en-GB" sz="1000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465529" y="5384054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2953272" y="4891585"/>
              <a:ext cx="540000" cy="126000"/>
            </a:xfrm>
            <a:prstGeom prst="rect">
              <a:avLst/>
            </a:prstGeom>
            <a:solidFill>
              <a:srgbClr val="FFD3C5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cs-CZ" sz="800" b="1" dirty="0" smtClean="0"/>
                <a:t>Sestřih</a:t>
              </a:r>
              <a:endParaRPr lang="en-GB" sz="800" b="1" dirty="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2886016" y="5348658"/>
              <a:ext cx="602232" cy="126000"/>
            </a:xfrm>
            <a:prstGeom prst="rect">
              <a:avLst/>
            </a:prstGeom>
            <a:solidFill>
              <a:srgbClr val="FFD3C5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cs-CZ" sz="800" b="1" dirty="0" smtClean="0"/>
                <a:t>Transport</a:t>
              </a:r>
              <a:endParaRPr lang="en-GB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Vlastnosti genetického materiálu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1063445"/>
            <a:ext cx="864000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Aft>
                <a:spcPts val="800"/>
              </a:spcAft>
            </a:pPr>
            <a:r>
              <a:rPr lang="cs-CZ" dirty="0" smtClean="0"/>
              <a:t>Genetický materiál se musí vyznačovat:</a:t>
            </a:r>
          </a:p>
          <a:p>
            <a:pPr marL="285750" lvl="3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schopností </a:t>
            </a:r>
            <a:r>
              <a:rPr lang="cs-CZ" b="1" dirty="0" smtClean="0"/>
              <a:t>uchovat velké množství biologických informací ve stabilní formě</a:t>
            </a:r>
            <a:r>
              <a:rPr lang="cs-CZ" dirty="0" smtClean="0"/>
              <a:t>, tyto informace musí mít možnost se mezi jedinci a druhy různit</a:t>
            </a:r>
          </a:p>
          <a:p>
            <a:pPr marL="285750" lvl="3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schopností </a:t>
            </a:r>
            <a:r>
              <a:rPr lang="cs-CZ" b="1" dirty="0" smtClean="0"/>
              <a:t>přesně se replikovat, </a:t>
            </a:r>
            <a:r>
              <a:rPr lang="cs-CZ" dirty="0" smtClean="0"/>
              <a:t>v rámci mnohobuněčného organismu i při přenosu genetické informace do potomstva</a:t>
            </a:r>
          </a:p>
          <a:p>
            <a:pPr marL="285750" lvl="3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schopností </a:t>
            </a:r>
            <a:r>
              <a:rPr lang="cs-CZ" b="1" dirty="0" smtClean="0"/>
              <a:t>kódovat fenotyp </a:t>
            </a:r>
            <a:r>
              <a:rPr lang="cs-CZ" dirty="0" smtClean="0"/>
              <a:t>jedince, přítomen mechanismus překládající genetickou informaci do struktury proteinů</a:t>
            </a:r>
          </a:p>
          <a:p>
            <a:pPr marL="285750" lvl="3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schopností </a:t>
            </a:r>
            <a:r>
              <a:rPr lang="cs-CZ" b="1" dirty="0" smtClean="0"/>
              <a:t>změny</a:t>
            </a:r>
            <a:r>
              <a:rPr lang="cs-CZ" dirty="0" smtClean="0"/>
              <a:t>  (možnost evoluce)</a:t>
            </a:r>
            <a:r>
              <a:rPr lang="cs-CZ" sz="1600" dirty="0" smtClean="0"/>
              <a:t> </a:t>
            </a:r>
            <a:endParaRPr lang="cs-CZ" dirty="0"/>
          </a:p>
        </p:txBody>
      </p:sp>
      <p:pic>
        <p:nvPicPr>
          <p:cNvPr id="1030" name="Picture 6" descr="http://vesmir.cz/wp-content/uploads/2015/10/dna-600x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93" y="3867472"/>
            <a:ext cx="4706463" cy="27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délník 45"/>
          <p:cNvSpPr/>
          <p:nvPr/>
        </p:nvSpPr>
        <p:spPr>
          <a:xfrm>
            <a:off x="8443" y="6607264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http://vesmir.cz/2015/10/07/nobelova-cena-chemii-naradi-jimz-bunky-opravuji-svou-dna/</a:t>
            </a:r>
          </a:p>
        </p:txBody>
      </p:sp>
    </p:spTree>
    <p:extLst>
      <p:ext uri="{BB962C8B-B14F-4D97-AF65-F5344CB8AC3E}">
        <p14:creationId xmlns:p14="http://schemas.microsoft.com/office/powerpoint/2010/main" val="9682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Živé soustavy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251519" y="983260"/>
            <a:ext cx="864000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smtClean="0"/>
              <a:t>1. Buněčné živé soustavy </a:t>
            </a:r>
            <a:r>
              <a:rPr lang="cs-CZ" sz="1600" dirty="0" smtClean="0"/>
              <a:t>(jednobuněčné a mnohobuněčné organismy)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všechny základní životní funkce, autonomní překlad GI do primární struktury proteinů</a:t>
            </a:r>
          </a:p>
          <a:p>
            <a:pPr>
              <a:spcAft>
                <a:spcPts val="800"/>
              </a:spcAft>
            </a:pPr>
            <a:r>
              <a:rPr lang="cs-CZ" sz="1600" dirty="0"/>
              <a:t>	</a:t>
            </a:r>
            <a:r>
              <a:rPr lang="cs-CZ" sz="1600" dirty="0" smtClean="0"/>
              <a:t>- typy buněk: prokaryotická, eukaryotická</a:t>
            </a:r>
          </a:p>
          <a:p>
            <a:pPr>
              <a:spcAft>
                <a:spcPts val="400"/>
              </a:spcAft>
            </a:pPr>
            <a:r>
              <a:rPr lang="cs-CZ" sz="1600" b="1" dirty="0" smtClean="0"/>
              <a:t>2. Nebuněčné živé soustavy </a:t>
            </a:r>
            <a:r>
              <a:rPr lang="cs-CZ" sz="1600" dirty="0" smtClean="0"/>
              <a:t>(viry a viroidy)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intracelulární parazitizmus: přenos GI závislý na hostitelské buňce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nukleoproteinové </a:t>
            </a:r>
            <a:r>
              <a:rPr lang="cs-CZ" sz="1600" dirty="0"/>
              <a:t>částice schopné infikovat hostitelské buňky a v nich se </a:t>
            </a:r>
            <a:r>
              <a:rPr lang="cs-CZ" sz="1600" dirty="0" smtClean="0"/>
              <a:t>reprodukovat	 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 v závislosti </a:t>
            </a:r>
            <a:r>
              <a:rPr lang="cs-CZ" sz="1600" dirty="0"/>
              <a:t>na jejich translačním </a:t>
            </a:r>
            <a:r>
              <a:rPr lang="cs-CZ" sz="1600" dirty="0" smtClean="0"/>
              <a:t>systému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v genomu nejsou geny </a:t>
            </a:r>
            <a:r>
              <a:rPr lang="cs-CZ" sz="1600" dirty="0"/>
              <a:t>pro </a:t>
            </a:r>
            <a:r>
              <a:rPr lang="cs-CZ" sz="1600" dirty="0" err="1"/>
              <a:t>rRNA</a:t>
            </a:r>
            <a:r>
              <a:rPr lang="cs-CZ" sz="1600" dirty="0"/>
              <a:t>, </a:t>
            </a:r>
            <a:r>
              <a:rPr lang="cs-CZ" sz="1600" dirty="0" err="1"/>
              <a:t>tRNA</a:t>
            </a:r>
            <a:r>
              <a:rPr lang="cs-CZ" sz="1600" dirty="0"/>
              <a:t> a strukturní geny pro </a:t>
            </a:r>
            <a:r>
              <a:rPr lang="cs-CZ" sz="1600" dirty="0" smtClean="0"/>
              <a:t>ribozomové proteiny</a:t>
            </a:r>
            <a:endParaRPr lang="cs-CZ" sz="1600" dirty="0"/>
          </a:p>
        </p:txBody>
      </p:sp>
      <p:pic>
        <p:nvPicPr>
          <p:cNvPr id="5124" name="Picture 4" descr="http://www.open.edu/openlearn/sites/www.open.edu.openlearn/files/imported/13993/virus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67683"/>
            <a:ext cx="37705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o1151.nicerweb.com/Locked/media/ch19/19_07EnvRNAVirusLifeCycl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0" y="3567683"/>
            <a:ext cx="43521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bio1151.nicerweb.com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  http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www.open.edu/openlearn/body-mind/health/health-sciences/what-does-hiv-do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Buněčné živé soustavy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51519" y="983260"/>
            <a:ext cx="8640000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600" dirty="0" smtClean="0"/>
              <a:t>Buněčné živé </a:t>
            </a:r>
            <a:r>
              <a:rPr lang="cs-CZ" sz="1600" dirty="0"/>
              <a:t>soustavy </a:t>
            </a:r>
            <a:r>
              <a:rPr lang="cs-CZ" sz="1600" dirty="0" smtClean="0"/>
              <a:t>děleny do </a:t>
            </a:r>
            <a:r>
              <a:rPr lang="cs-CZ" sz="1600" dirty="0"/>
              <a:t>3 </a:t>
            </a:r>
            <a:r>
              <a:rPr lang="cs-CZ" sz="1600" dirty="0" smtClean="0"/>
              <a:t>domén: </a:t>
            </a:r>
            <a:r>
              <a:rPr lang="cs-CZ" sz="1600" dirty="0" err="1" smtClean="0"/>
              <a:t>bakteria</a:t>
            </a:r>
            <a:r>
              <a:rPr lang="cs-CZ" sz="1600" dirty="0"/>
              <a:t>, </a:t>
            </a:r>
            <a:r>
              <a:rPr lang="cs-CZ" sz="1600" dirty="0" err="1"/>
              <a:t>archea</a:t>
            </a:r>
            <a:r>
              <a:rPr lang="cs-CZ" sz="1600" dirty="0"/>
              <a:t>, </a:t>
            </a:r>
            <a:r>
              <a:rPr lang="cs-CZ" sz="1600" dirty="0" err="1"/>
              <a:t>eukarya</a:t>
            </a:r>
            <a:endParaRPr lang="cs-CZ" sz="1600" dirty="0"/>
          </a:p>
          <a:p>
            <a:pPr algn="just">
              <a:spcAft>
                <a:spcPts val="400"/>
              </a:spcAft>
            </a:pPr>
            <a:r>
              <a:rPr lang="cs-CZ" sz="1600" b="1" dirty="0" smtClean="0"/>
              <a:t>Univerzální fylogenetický strom </a:t>
            </a:r>
          </a:p>
          <a:p>
            <a:pPr marL="203200" indent="-2032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16/18S-rRNA: jedna z nejstarších biologických molekul, funkčně konstantní</a:t>
            </a:r>
          </a:p>
          <a:p>
            <a:pPr algn="just">
              <a:spcAft>
                <a:spcPts val="400"/>
              </a:spcAft>
            </a:pPr>
            <a:r>
              <a:rPr lang="cs-CZ" sz="1600" dirty="0" smtClean="0"/>
              <a:t>                              výskyt u všech organizmů, faktor spjatý s evolucí translace</a:t>
            </a:r>
            <a:endParaRPr lang="cs-CZ" sz="1600" dirty="0"/>
          </a:p>
          <a:p>
            <a:pPr marL="203200" indent="-2032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ukazuje vývoj všech živých soustav z </a:t>
            </a:r>
            <a:r>
              <a:rPr lang="cs-CZ" sz="1600" b="1" dirty="0" smtClean="0"/>
              <a:t>univerzálního společného předka</a:t>
            </a:r>
          </a:p>
          <a:p>
            <a:pPr marL="203200" indent="-2032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tomu předcházel </a:t>
            </a:r>
            <a:r>
              <a:rPr lang="cs-CZ" sz="1600" b="1" dirty="0" err="1" smtClean="0"/>
              <a:t>progenot</a:t>
            </a:r>
            <a:r>
              <a:rPr lang="cs-CZ" sz="1600" dirty="0" smtClean="0"/>
              <a:t>: jednoduchá živá soustava, vznik 3,8 - 4,2 x 10</a:t>
            </a:r>
            <a:r>
              <a:rPr lang="cs-CZ" sz="1600" baseline="30000" dirty="0" smtClean="0"/>
              <a:t>9</a:t>
            </a:r>
            <a:r>
              <a:rPr lang="cs-CZ" sz="1600" dirty="0" smtClean="0"/>
              <a:t> let před současností</a:t>
            </a:r>
            <a:endParaRPr lang="cs-CZ" sz="1600" dirty="0"/>
          </a:p>
        </p:txBody>
      </p:sp>
      <p:grpSp>
        <p:nvGrpSpPr>
          <p:cNvPr id="9231" name="Skupina 9230"/>
          <p:cNvGrpSpPr/>
          <p:nvPr/>
        </p:nvGrpSpPr>
        <p:grpSpPr>
          <a:xfrm>
            <a:off x="4044702" y="2996952"/>
            <a:ext cx="4721536" cy="3350332"/>
            <a:chOff x="2210751" y="1518692"/>
            <a:chExt cx="4721536" cy="3350332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751" y="1990020"/>
              <a:ext cx="4721536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Přímá spojnice 28"/>
            <p:cNvCxnSpPr/>
            <p:nvPr/>
          </p:nvCxnSpPr>
          <p:spPr>
            <a:xfrm>
              <a:off x="5436096" y="1518692"/>
              <a:ext cx="0" cy="972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5436096" y="2492896"/>
              <a:ext cx="504056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7" name="Přímá spojnice 9216"/>
            <p:cNvCxnSpPr/>
            <p:nvPr/>
          </p:nvCxnSpPr>
          <p:spPr>
            <a:xfrm>
              <a:off x="5940152" y="2492896"/>
              <a:ext cx="0" cy="36004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3" name="Přímá spojnice 9222"/>
            <p:cNvCxnSpPr/>
            <p:nvPr/>
          </p:nvCxnSpPr>
          <p:spPr>
            <a:xfrm flipH="1">
              <a:off x="5580112" y="2852936"/>
              <a:ext cx="36004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5" name="Přímá spojnice 9224"/>
            <p:cNvCxnSpPr/>
            <p:nvPr/>
          </p:nvCxnSpPr>
          <p:spPr>
            <a:xfrm>
              <a:off x="5580112" y="2852936"/>
              <a:ext cx="0" cy="79208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7" name="Přímá spojnice 9226"/>
            <p:cNvCxnSpPr/>
            <p:nvPr/>
          </p:nvCxnSpPr>
          <p:spPr>
            <a:xfrm flipH="1">
              <a:off x="5076056" y="3645024"/>
              <a:ext cx="504056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9" name="Přímá spojnice 9228"/>
            <p:cNvCxnSpPr/>
            <p:nvPr/>
          </p:nvCxnSpPr>
          <p:spPr>
            <a:xfrm>
              <a:off x="5076056" y="3645024"/>
              <a:ext cx="0" cy="1224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/>
            <p:cNvSpPr txBox="1"/>
            <p:nvPr/>
          </p:nvSpPr>
          <p:spPr>
            <a:xfrm>
              <a:off x="4468435" y="1552600"/>
              <a:ext cx="926857" cy="2462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PROKARYOTA</a:t>
              </a:r>
              <a:endParaRPr lang="en-GB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5493246" y="1552600"/>
              <a:ext cx="845103" cy="2462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EUKARYOTA</a:t>
              </a:r>
              <a:endParaRPr lang="en-GB" sz="1000" b="1" dirty="0"/>
            </a:p>
          </p:txBody>
        </p:sp>
      </p:grpSp>
      <p:sp>
        <p:nvSpPr>
          <p:cNvPr id="18" name="Obdélník 17"/>
          <p:cNvSpPr/>
          <p:nvPr/>
        </p:nvSpPr>
        <p:spPr>
          <a:xfrm>
            <a:off x="251520" y="3353871"/>
            <a:ext cx="3456384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dělení živých soustav na </a:t>
            </a:r>
            <a:r>
              <a:rPr lang="cs-CZ" sz="1600" b="1" dirty="0" err="1" smtClean="0"/>
              <a:t>prokaryota</a:t>
            </a:r>
            <a:r>
              <a:rPr lang="cs-CZ" sz="1600" b="1" dirty="0" smtClean="0"/>
              <a:t> a </a:t>
            </a:r>
            <a:r>
              <a:rPr lang="cs-CZ" sz="1600" b="1" dirty="0" err="1" smtClean="0"/>
              <a:t>eukaryota</a:t>
            </a:r>
            <a:r>
              <a:rPr lang="cs-CZ" sz="1600" dirty="0" smtClean="0"/>
              <a:t> dle fenotypu buněk (struktura a organizace buňky)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dělení </a:t>
            </a:r>
            <a:r>
              <a:rPr lang="cs-CZ" sz="1600" dirty="0" smtClean="0"/>
              <a:t>živých soustav do domén na základě evoluční příbuznosti jejich zástupců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err="1" smtClean="0"/>
              <a:t>archea</a:t>
            </a:r>
            <a:r>
              <a:rPr lang="cs-CZ" sz="1600" dirty="0" smtClean="0"/>
              <a:t> jsou podle molekulárně biologických vlastností evolučně blíže  </a:t>
            </a:r>
            <a:r>
              <a:rPr lang="cs-CZ" sz="1600" dirty="0" err="1" smtClean="0"/>
              <a:t>eukaryím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Prokaryota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sszdra-karvina.cz/bunka/bi/02pro/obr/bakbun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69" y="2999196"/>
            <a:ext cx="4002820" cy="37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1519" y="983260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Struktura buňky rozlišena na jádro, cytoplazmu a </a:t>
            </a:r>
            <a:r>
              <a:rPr lang="cs-CZ" dirty="0" smtClean="0"/>
              <a:t>buněčné obaly</a:t>
            </a:r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Jádro (nukleoid)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prokaryotického typu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není proti cytoplazmě ohraničeno </a:t>
            </a:r>
            <a:r>
              <a:rPr lang="cs-CZ" dirty="0" smtClean="0"/>
              <a:t>membránou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nedělí se mitoticky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vždy obsahuje jednu molekulu </a:t>
            </a:r>
            <a:r>
              <a:rPr lang="cs-CZ" dirty="0" err="1" smtClean="0"/>
              <a:t>dsDNA</a:t>
            </a:r>
            <a:r>
              <a:rPr lang="cs-CZ" dirty="0" smtClean="0"/>
              <a:t> (chromozom prokaryotické buňky), která je  většinou kružnicová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51520" y="3645024"/>
            <a:ext cx="4710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Dochází ke všem přenosům genetické informace (replikace </a:t>
            </a:r>
            <a:r>
              <a:rPr lang="cs-CZ" dirty="0"/>
              <a:t>a </a:t>
            </a:r>
            <a:r>
              <a:rPr lang="cs-CZ" dirty="0" smtClean="0"/>
              <a:t>transkripce </a:t>
            </a:r>
            <a:r>
              <a:rPr lang="cs-CZ" dirty="0"/>
              <a:t>DNA, translace </a:t>
            </a:r>
            <a:r>
              <a:rPr lang="cs-CZ" dirty="0" err="1" smtClean="0"/>
              <a:t>mRNA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Nepohlavní rozmnožování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Ribozomy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typ 70S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rRNA</a:t>
            </a:r>
            <a:r>
              <a:rPr lang="cs-CZ" dirty="0" smtClean="0"/>
              <a:t> molekuly 5S, 16S, 23S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Prokaryota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519" y="983260"/>
            <a:ext cx="8640000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err="1" smtClean="0"/>
              <a:t>Bakteria</a:t>
            </a:r>
            <a:r>
              <a:rPr lang="cs-CZ" sz="1600" b="1" dirty="0" smtClean="0"/>
              <a:t> (bakterie a sinice)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buněčná stěna tvořena </a:t>
            </a:r>
            <a:r>
              <a:rPr lang="cs-CZ" sz="1600" dirty="0" err="1" smtClean="0"/>
              <a:t>mureinem</a:t>
            </a:r>
            <a:r>
              <a:rPr lang="cs-CZ" sz="1600" dirty="0" smtClean="0"/>
              <a:t>, glycerol-</a:t>
            </a:r>
            <a:r>
              <a:rPr lang="cs-CZ" sz="1600" dirty="0" err="1" smtClean="0"/>
              <a:t>esterlipidy</a:t>
            </a:r>
            <a:r>
              <a:rPr lang="cs-CZ" sz="1600" dirty="0" smtClean="0"/>
              <a:t> v cytoplazmatické membráně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geny neobsahují introny, značná část je jich organizována do operonů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při translaci se jako první řadí </a:t>
            </a:r>
            <a:r>
              <a:rPr lang="cs-CZ" sz="1600" dirty="0"/>
              <a:t>N-</a:t>
            </a:r>
            <a:r>
              <a:rPr lang="cs-CZ" sz="1600" dirty="0" err="1"/>
              <a:t>formylmetionin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metabolismus foto- i  </a:t>
            </a:r>
            <a:r>
              <a:rPr lang="cs-CZ" sz="1600" dirty="0" err="1" smtClean="0"/>
              <a:t>chemo</a:t>
            </a:r>
            <a:r>
              <a:rPr lang="cs-CZ" sz="1600" dirty="0" smtClean="0"/>
              <a:t>- </a:t>
            </a:r>
            <a:r>
              <a:rPr lang="cs-CZ" sz="1600" dirty="0" err="1" smtClean="0"/>
              <a:t>hetero</a:t>
            </a:r>
            <a:r>
              <a:rPr lang="cs-CZ" sz="1600" dirty="0" smtClean="0"/>
              <a:t>- i </a:t>
            </a:r>
            <a:r>
              <a:rPr lang="cs-CZ" sz="1600" dirty="0" err="1" smtClean="0"/>
              <a:t>autotrofové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spcAft>
                <a:spcPts val="400"/>
              </a:spcAft>
            </a:pPr>
            <a:r>
              <a:rPr lang="cs-CZ" sz="1600" b="1" dirty="0" err="1" smtClean="0"/>
              <a:t>Archea</a:t>
            </a:r>
            <a:r>
              <a:rPr lang="cs-CZ" sz="1600" b="1" dirty="0" smtClean="0"/>
              <a:t> (archebakterie)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 buněčné stěně je </a:t>
            </a:r>
            <a:r>
              <a:rPr lang="cs-CZ" sz="1600" dirty="0" err="1" smtClean="0"/>
              <a:t>pseudomurein</a:t>
            </a:r>
            <a:r>
              <a:rPr lang="cs-CZ" sz="1600" dirty="0" smtClean="0"/>
              <a:t> či jiné složky, glycerol-</a:t>
            </a:r>
            <a:r>
              <a:rPr lang="cs-CZ" sz="1600" dirty="0" err="1" smtClean="0"/>
              <a:t>etherlipidy</a:t>
            </a:r>
            <a:r>
              <a:rPr lang="cs-CZ" sz="1600" dirty="0" smtClean="0"/>
              <a:t> v cytoplazmatické membráně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geny </a:t>
            </a:r>
            <a:r>
              <a:rPr lang="cs-CZ" sz="1600" dirty="0"/>
              <a:t>přepisované do </a:t>
            </a:r>
            <a:r>
              <a:rPr lang="cs-CZ" sz="1600" dirty="0" err="1"/>
              <a:t>tRNA</a:t>
            </a:r>
            <a:r>
              <a:rPr lang="cs-CZ" sz="1600" dirty="0"/>
              <a:t> a </a:t>
            </a:r>
            <a:r>
              <a:rPr lang="cs-CZ" sz="1600" dirty="0" err="1"/>
              <a:t>rRNA</a:t>
            </a:r>
            <a:r>
              <a:rPr lang="cs-CZ" sz="1600" dirty="0"/>
              <a:t> obsahují </a:t>
            </a:r>
            <a:r>
              <a:rPr lang="cs-CZ" sz="1600" dirty="0" smtClean="0"/>
              <a:t>introny, sestřih podobný </a:t>
            </a:r>
            <a:r>
              <a:rPr lang="cs-CZ" sz="1600" dirty="0" err="1" smtClean="0"/>
              <a:t>eukaryotům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přenos genetické informace se </a:t>
            </a:r>
            <a:r>
              <a:rPr lang="cs-CZ" sz="1600" dirty="0"/>
              <a:t>vyznačuje prvky </a:t>
            </a:r>
            <a:r>
              <a:rPr lang="cs-CZ" sz="1600" dirty="0" smtClean="0"/>
              <a:t>bakteriální i eukaryotní translace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metabolismus </a:t>
            </a:r>
            <a:r>
              <a:rPr lang="cs-CZ" sz="1600" dirty="0" err="1" smtClean="0"/>
              <a:t>chemoautotrofní</a:t>
            </a:r>
            <a:r>
              <a:rPr lang="cs-CZ" sz="1600" dirty="0" smtClean="0"/>
              <a:t>, </a:t>
            </a:r>
            <a:r>
              <a:rPr lang="cs-CZ" sz="1600" dirty="0" err="1" smtClean="0"/>
              <a:t>chemoheterotrofní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https://commons.wikimedia.org/wiki/File:Archaea_membrane.svg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652038" y="4293096"/>
            <a:ext cx="6016306" cy="1613502"/>
            <a:chOff x="849097" y="4807786"/>
            <a:chExt cx="6016306" cy="1613502"/>
          </a:xfrm>
        </p:grpSpPr>
        <p:pic>
          <p:nvPicPr>
            <p:cNvPr id="14" name="Picture 4" descr="File:Archaea membrane.sv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2" r="49233" b="5543"/>
            <a:stretch/>
          </p:blipFill>
          <p:spPr bwMode="auto">
            <a:xfrm>
              <a:off x="5467995" y="5665738"/>
              <a:ext cx="1352609" cy="73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File:Archaea membrane.sv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9552" r="-943" b="5392"/>
            <a:stretch/>
          </p:blipFill>
          <p:spPr bwMode="auto">
            <a:xfrm>
              <a:off x="5508104" y="4809145"/>
              <a:ext cx="1357299" cy="66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914018" y="5834740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Fosfolipidová</a:t>
              </a:r>
              <a:r>
                <a:rPr lang="cs-CZ" sz="1000" b="1" dirty="0" smtClean="0"/>
                <a:t> dvojvrstva</a:t>
              </a:r>
            </a:p>
            <a:p>
              <a:pPr algn="ctr"/>
              <a:r>
                <a:rPr lang="cs-CZ" sz="1000" b="1" dirty="0" smtClean="0"/>
                <a:t>u bakterií a </a:t>
              </a:r>
              <a:r>
                <a:rPr lang="cs-CZ" sz="1000" b="1" dirty="0" err="1" smtClean="0"/>
                <a:t>eukaryot</a:t>
              </a:r>
              <a:endParaRPr lang="en-GB" sz="1000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49097" y="5005720"/>
              <a:ext cx="161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Fosfolipidová</a:t>
              </a:r>
              <a:r>
                <a:rPr lang="cs-CZ" sz="1000" b="1" dirty="0" smtClean="0"/>
                <a:t> </a:t>
              </a:r>
              <a:r>
                <a:rPr lang="cs-CZ" sz="1000" b="1" dirty="0" err="1" smtClean="0"/>
                <a:t>jednovrstva</a:t>
              </a:r>
              <a:r>
                <a:rPr lang="cs-CZ" sz="1000" b="1" dirty="0" smtClean="0"/>
                <a:t> </a:t>
              </a:r>
            </a:p>
            <a:p>
              <a:pPr algn="ctr"/>
              <a:r>
                <a:rPr lang="cs-CZ" sz="1000" b="1" dirty="0" smtClean="0"/>
                <a:t>u </a:t>
              </a:r>
              <a:r>
                <a:rPr lang="cs-CZ" sz="1000" b="1" dirty="0" err="1" smtClean="0"/>
                <a:t>archeí</a:t>
              </a:r>
              <a:endParaRPr lang="en-GB" sz="1000" b="1" dirty="0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2629723" y="4807786"/>
              <a:ext cx="2456499" cy="1613502"/>
              <a:chOff x="2629723" y="4797153"/>
              <a:chExt cx="2456499" cy="1613502"/>
            </a:xfrm>
          </p:grpSpPr>
          <p:pic>
            <p:nvPicPr>
              <p:cNvPr id="4100" name="Picture 4" descr="File:Archaea membrane.sv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7002"/>
              <a:stretch/>
            </p:blipFill>
            <p:spPr bwMode="auto">
              <a:xfrm>
                <a:off x="2629723" y="4797153"/>
                <a:ext cx="2456499" cy="1547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bdélník 2"/>
              <p:cNvSpPr/>
              <p:nvPr/>
            </p:nvSpPr>
            <p:spPr>
              <a:xfrm>
                <a:off x="3347864" y="5499936"/>
                <a:ext cx="216024" cy="105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3347864" y="6212455"/>
                <a:ext cx="216024" cy="105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4084774" y="5396910"/>
                <a:ext cx="216024" cy="958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4084774" y="6231967"/>
                <a:ext cx="216024" cy="1159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4360198" y="5453467"/>
                <a:ext cx="216024" cy="958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4716016" y="5222605"/>
                <a:ext cx="216024" cy="958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4360198" y="6314812"/>
                <a:ext cx="216024" cy="958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19" y="983260"/>
            <a:ext cx="864000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Jednobuněčné i mnohobuněčné organizmy.</a:t>
            </a:r>
          </a:p>
          <a:p>
            <a:pPr>
              <a:spcAft>
                <a:spcPts val="400"/>
              </a:spcAft>
            </a:pPr>
            <a:r>
              <a:rPr lang="cs-CZ" dirty="0"/>
              <a:t>B</a:t>
            </a:r>
            <a:r>
              <a:rPr lang="cs-CZ" dirty="0" smtClean="0"/>
              <a:t>uněčná stěna tvořena z celulózy u rostlin, z chitinu u hub, u živočichů chybí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Diferenciace buněk během ontogeneze mnohobuněčných organizmů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Rozmnožování nepohlavní u jednobuněčných druhů, pohlavní u mnohobuněčných druhů</a:t>
            </a:r>
          </a:p>
          <a:p>
            <a:pPr>
              <a:spcAft>
                <a:spcPts val="400"/>
              </a:spcAft>
            </a:pPr>
            <a:r>
              <a:rPr lang="cs-CZ" dirty="0"/>
              <a:t>M</a:t>
            </a:r>
            <a:r>
              <a:rPr lang="cs-CZ" dirty="0" smtClean="0"/>
              <a:t>etabolismus </a:t>
            </a:r>
            <a:r>
              <a:rPr lang="cs-CZ" dirty="0" err="1" smtClean="0"/>
              <a:t>fotoautorofní</a:t>
            </a:r>
            <a:r>
              <a:rPr lang="cs-CZ" dirty="0" smtClean="0"/>
              <a:t> </a:t>
            </a:r>
            <a:r>
              <a:rPr lang="cs-CZ" dirty="0"/>
              <a:t>u </a:t>
            </a:r>
            <a:r>
              <a:rPr lang="cs-CZ" dirty="0" smtClean="0"/>
              <a:t>rostlin, </a:t>
            </a:r>
            <a:r>
              <a:rPr lang="cs-CZ" dirty="0" err="1" smtClean="0"/>
              <a:t>chemoheterotrofní</a:t>
            </a:r>
            <a:r>
              <a:rPr lang="cs-CZ" dirty="0" smtClean="0"/>
              <a:t> </a:t>
            </a:r>
            <a:r>
              <a:rPr lang="cs-CZ" dirty="0"/>
              <a:t>u živočichů a </a:t>
            </a:r>
            <a:r>
              <a:rPr lang="cs-CZ" dirty="0" smtClean="0"/>
              <a:t>hub</a:t>
            </a:r>
          </a:p>
          <a:p>
            <a:pPr>
              <a:spcAft>
                <a:spcPts val="400"/>
              </a:spcAft>
            </a:pPr>
            <a:r>
              <a:rPr lang="cs-CZ" dirty="0"/>
              <a:t>Dělení do říší: prvoci, rostliny, houby, </a:t>
            </a:r>
            <a:r>
              <a:rPr lang="cs-CZ" dirty="0" smtClean="0"/>
              <a:t>živočichové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Eukaryota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43310" y="3563007"/>
            <a:ext cx="4616722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b="1" dirty="0" smtClean="0"/>
              <a:t>Jádro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eukaryotického typu, zřetelně </a:t>
            </a:r>
            <a:r>
              <a:rPr lang="cs-CZ" dirty="0"/>
              <a:t>ohraničeno jadernou </a:t>
            </a:r>
            <a:r>
              <a:rPr lang="cs-CZ" dirty="0" smtClean="0"/>
              <a:t>membránou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obsahuje chromatin složený z DNA</a:t>
            </a:r>
            <a:r>
              <a:rPr lang="cs-CZ" dirty="0"/>
              <a:t>, histonů a proteinů </a:t>
            </a:r>
            <a:r>
              <a:rPr lang="cs-CZ" dirty="0" err="1"/>
              <a:t>nehistonové</a:t>
            </a:r>
            <a:r>
              <a:rPr lang="cs-CZ" dirty="0"/>
              <a:t> </a:t>
            </a:r>
            <a:r>
              <a:rPr lang="cs-CZ" dirty="0" smtClean="0"/>
              <a:t>povahy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lineární molekuly </a:t>
            </a:r>
            <a:r>
              <a:rPr lang="cs-CZ" dirty="0" err="1" smtClean="0"/>
              <a:t>dsDNA</a:t>
            </a:r>
            <a:r>
              <a:rPr lang="cs-CZ" dirty="0"/>
              <a:t>, chromozomy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mitotické dělení, které zajišťuje rozdělení </a:t>
            </a:r>
            <a:r>
              <a:rPr lang="cs-CZ" dirty="0"/>
              <a:t>chromozomů do dceřiných </a:t>
            </a:r>
            <a:r>
              <a:rPr lang="cs-CZ" dirty="0" smtClean="0"/>
              <a:t>buněk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http://micro.magnet.fsu.edu/cells/plants/nucleus.html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652120" y="3795829"/>
            <a:ext cx="2887979" cy="2193410"/>
            <a:chOff x="5783306" y="3646967"/>
            <a:chExt cx="2887979" cy="2193410"/>
          </a:xfrm>
        </p:grpSpPr>
        <p:pic>
          <p:nvPicPr>
            <p:cNvPr id="2054" name="Picture 6" descr="http://micro.magnet.fsu.edu/cells/plants/images/cellnucleu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9" t="7800" r="10455" b="6980"/>
            <a:stretch/>
          </p:blipFill>
          <p:spPr bwMode="auto">
            <a:xfrm>
              <a:off x="6092453" y="3646967"/>
              <a:ext cx="2169043" cy="214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6092453" y="3766597"/>
              <a:ext cx="423763" cy="79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6092452" y="5651738"/>
              <a:ext cx="423763" cy="79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816545" y="5626055"/>
              <a:ext cx="466139" cy="79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883804" y="3716359"/>
              <a:ext cx="466139" cy="21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180671" y="4170520"/>
              <a:ext cx="233069" cy="21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961595" y="3689499"/>
              <a:ext cx="5966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Jadérko</a:t>
              </a:r>
              <a:endParaRPr lang="en-GB" sz="10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815221" y="3646967"/>
              <a:ext cx="76495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Jaderná</a:t>
              </a:r>
            </a:p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membrána</a:t>
              </a:r>
              <a:endParaRPr lang="en-GB" sz="1000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783306" y="5594156"/>
              <a:ext cx="8931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Chromozomy</a:t>
              </a:r>
              <a:endParaRPr lang="en-GB" sz="10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609196" y="5588190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Chromatin</a:t>
              </a:r>
              <a:endParaRPr lang="en-GB" sz="10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8071442" y="4052948"/>
              <a:ext cx="59984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Jaderné</a:t>
              </a:r>
            </a:p>
            <a:p>
              <a:pPr algn="ctr">
                <a:lnSpc>
                  <a:spcPct val="80000"/>
                </a:lnSpc>
              </a:pPr>
              <a:r>
                <a:rPr lang="cs-CZ" sz="1000" b="1" dirty="0" smtClean="0"/>
                <a:t>póry</a:t>
              </a:r>
              <a:endParaRPr lang="en-GB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6222" y="2708920"/>
            <a:ext cx="330766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1600" dirty="0" smtClean="0"/>
              <a:t>Řada organel, které nejsou přítomny v prokaryotické buňce: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mitochondrie a chloroplasty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ribozomy (80S; 5.8S</a:t>
            </a:r>
            <a:r>
              <a:rPr lang="cs-CZ" sz="1600" dirty="0"/>
              <a:t>, 18S, </a:t>
            </a:r>
            <a:r>
              <a:rPr lang="cs-CZ" sz="1600" dirty="0" smtClean="0"/>
              <a:t>28S)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endoplazmatické retikulum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Golgiho aparát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lyzozom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peroxizom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cytoskelet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vakuola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Eukaryota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>
            <a:off x="3660279" y="2328689"/>
            <a:ext cx="5281971" cy="3977378"/>
            <a:chOff x="1906170" y="1942868"/>
            <a:chExt cx="5281971" cy="3977378"/>
          </a:xfrm>
        </p:grpSpPr>
        <p:pic>
          <p:nvPicPr>
            <p:cNvPr id="114" name="Picture 4" descr="http://www.oskole.sk/userfiles/image/biologia/struktura_bunky/image015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5095" r="5781" b="7694"/>
            <a:stretch/>
          </p:blipFill>
          <p:spPr bwMode="auto">
            <a:xfrm>
              <a:off x="1906170" y="1942868"/>
              <a:ext cx="4984620" cy="39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Obdélník 114"/>
            <p:cNvSpPr/>
            <p:nvPr/>
          </p:nvSpPr>
          <p:spPr>
            <a:xfrm>
              <a:off x="4307821" y="1988840"/>
              <a:ext cx="466471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4229915" y="1942868"/>
              <a:ext cx="603050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Ribozomy</a:t>
              </a:r>
              <a:endParaRPr lang="en-GB" sz="800" b="1" dirty="0"/>
            </a:p>
          </p:txBody>
        </p:sp>
        <p:sp>
          <p:nvSpPr>
            <p:cNvPr id="117" name="Obdélník 116"/>
            <p:cNvSpPr/>
            <p:nvPr/>
          </p:nvSpPr>
          <p:spPr>
            <a:xfrm>
              <a:off x="4611755" y="2133689"/>
              <a:ext cx="447979" cy="166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4517013" y="2125738"/>
              <a:ext cx="631903" cy="193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err="1" smtClean="0"/>
                <a:t>Peroxizom</a:t>
              </a:r>
              <a:endParaRPr lang="en-GB" sz="800" b="1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4891401" y="2363881"/>
              <a:ext cx="490326" cy="97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TextovéPole 119"/>
            <p:cNvSpPr txBox="1"/>
            <p:nvPr/>
          </p:nvSpPr>
          <p:spPr>
            <a:xfrm>
              <a:off x="4811891" y="2319061"/>
              <a:ext cx="631904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Cytoskelet</a:t>
              </a:r>
              <a:endParaRPr lang="en-GB" sz="800" b="1" dirty="0"/>
            </a:p>
          </p:txBody>
        </p:sp>
        <p:sp>
          <p:nvSpPr>
            <p:cNvPr id="121" name="Obdélník 120"/>
            <p:cNvSpPr/>
            <p:nvPr/>
          </p:nvSpPr>
          <p:spPr>
            <a:xfrm>
              <a:off x="5212121" y="2549002"/>
              <a:ext cx="32897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5119892" y="2500847"/>
              <a:ext cx="550151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Lysozom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23" name="Obdélník 122"/>
            <p:cNvSpPr/>
            <p:nvPr/>
          </p:nvSpPr>
          <p:spPr>
            <a:xfrm>
              <a:off x="5528054" y="2685578"/>
              <a:ext cx="620514" cy="109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5438063" y="2652731"/>
              <a:ext cx="947695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Transportní váček</a:t>
              </a:r>
              <a:endParaRPr lang="en-GB" sz="800" b="1" dirty="0"/>
            </a:p>
          </p:txBody>
        </p:sp>
        <p:sp>
          <p:nvSpPr>
            <p:cNvPr id="125" name="Obdélník 124"/>
            <p:cNvSpPr/>
            <p:nvPr/>
          </p:nvSpPr>
          <p:spPr>
            <a:xfrm>
              <a:off x="5265515" y="2932895"/>
              <a:ext cx="482658" cy="95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TextovéPole 125"/>
            <p:cNvSpPr txBox="1"/>
            <p:nvPr/>
          </p:nvSpPr>
          <p:spPr>
            <a:xfrm>
              <a:off x="5182805" y="2901091"/>
              <a:ext cx="816249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Golgiho aparát</a:t>
              </a:r>
              <a:endParaRPr lang="en-GB" sz="800" b="1" dirty="0"/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5410869" y="3261131"/>
              <a:ext cx="90522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5327372" y="3275432"/>
              <a:ext cx="1669047" cy="193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Hladké endoplazmatické retikulum</a:t>
              </a:r>
              <a:endParaRPr lang="en-GB" sz="800" b="1" dirty="0"/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5127843" y="3446607"/>
              <a:ext cx="323903" cy="136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5091392" y="3438493"/>
              <a:ext cx="415498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Jádro</a:t>
              </a:r>
              <a:endParaRPr lang="en-GB" sz="800" b="1" dirty="0"/>
            </a:p>
          </p:txBody>
        </p:sp>
        <p:sp>
          <p:nvSpPr>
            <p:cNvPr id="131" name="Obdélník 130"/>
            <p:cNvSpPr/>
            <p:nvPr/>
          </p:nvSpPr>
          <p:spPr>
            <a:xfrm>
              <a:off x="5443795" y="3717032"/>
              <a:ext cx="394516" cy="95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ovéPole 131"/>
            <p:cNvSpPr txBox="1"/>
            <p:nvPr/>
          </p:nvSpPr>
          <p:spPr>
            <a:xfrm>
              <a:off x="5336714" y="3685228"/>
              <a:ext cx="603050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Ribozomy</a:t>
              </a:r>
              <a:endParaRPr lang="en-GB" sz="800" b="1" dirty="0"/>
            </a:p>
          </p:txBody>
        </p:sp>
        <p:sp>
          <p:nvSpPr>
            <p:cNvPr id="133" name="Obdélník 132"/>
            <p:cNvSpPr/>
            <p:nvPr/>
          </p:nvSpPr>
          <p:spPr>
            <a:xfrm>
              <a:off x="5958451" y="3748835"/>
              <a:ext cx="467911" cy="65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ovéPole 133"/>
            <p:cNvSpPr txBox="1"/>
            <p:nvPr/>
          </p:nvSpPr>
          <p:spPr>
            <a:xfrm>
              <a:off x="5911910" y="3693179"/>
              <a:ext cx="631904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Cytoskelet</a:t>
              </a:r>
              <a:endParaRPr lang="en-GB" sz="800" b="1" dirty="0"/>
            </a:p>
          </p:txBody>
        </p:sp>
        <p:sp>
          <p:nvSpPr>
            <p:cNvPr id="135" name="Obdélník 134"/>
            <p:cNvSpPr/>
            <p:nvPr/>
          </p:nvSpPr>
          <p:spPr>
            <a:xfrm>
              <a:off x="6486671" y="4244040"/>
              <a:ext cx="404118" cy="169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TextovéPole 135"/>
            <p:cNvSpPr txBox="1"/>
            <p:nvPr/>
          </p:nvSpPr>
          <p:spPr>
            <a:xfrm>
              <a:off x="6371892" y="4275844"/>
              <a:ext cx="816249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Golgiho aparát</a:t>
              </a:r>
              <a:endParaRPr lang="en-GB" sz="800" b="1" dirty="0"/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493160" y="3820393"/>
              <a:ext cx="374388" cy="11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ovéPole 137"/>
            <p:cNvSpPr txBox="1"/>
            <p:nvPr/>
          </p:nvSpPr>
          <p:spPr>
            <a:xfrm>
              <a:off x="4437503" y="3804491"/>
              <a:ext cx="516487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Jadérko</a:t>
              </a:r>
              <a:endParaRPr lang="en-GB" sz="800" b="1" dirty="0"/>
            </a:p>
          </p:txBody>
        </p:sp>
        <p:sp>
          <p:nvSpPr>
            <p:cNvPr id="139" name="Obdélník 138"/>
            <p:cNvSpPr/>
            <p:nvPr/>
          </p:nvSpPr>
          <p:spPr>
            <a:xfrm>
              <a:off x="4011838" y="3964963"/>
              <a:ext cx="441567" cy="62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bdélník 139"/>
            <p:cNvSpPr/>
            <p:nvPr/>
          </p:nvSpPr>
          <p:spPr>
            <a:xfrm>
              <a:off x="3941610" y="4020966"/>
              <a:ext cx="441567" cy="62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3858303" y="4085559"/>
              <a:ext cx="441567" cy="62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TextovéPole 141"/>
            <p:cNvSpPr txBox="1"/>
            <p:nvPr/>
          </p:nvSpPr>
          <p:spPr>
            <a:xfrm>
              <a:off x="3926472" y="3933159"/>
              <a:ext cx="445956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Hrubé</a:t>
              </a:r>
            </a:p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 ER</a:t>
              </a:r>
              <a:endParaRPr lang="en-GB" sz="800" b="1" dirty="0"/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051720" y="3701130"/>
              <a:ext cx="360040" cy="190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1906170" y="3646168"/>
              <a:ext cx="651140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Jaderná</a:t>
              </a:r>
            </a:p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membrána</a:t>
              </a:r>
              <a:endParaRPr lang="en-GB" sz="800" b="1" dirty="0"/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139791" y="4101461"/>
              <a:ext cx="576064" cy="62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TextovéPole 145"/>
            <p:cNvSpPr txBox="1"/>
            <p:nvPr/>
          </p:nvSpPr>
          <p:spPr>
            <a:xfrm>
              <a:off x="3179546" y="4054354"/>
              <a:ext cx="764953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Mitochondrie</a:t>
              </a:r>
              <a:endParaRPr lang="en-GB" sz="800" b="1" dirty="0"/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2819955" y="4171565"/>
              <a:ext cx="432048" cy="207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2616408" y="4148439"/>
              <a:ext cx="696023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Plazmatická</a:t>
              </a:r>
            </a:p>
            <a:p>
              <a:pPr algn="ctr">
                <a:lnSpc>
                  <a:spcPct val="80000"/>
                </a:lnSpc>
              </a:pPr>
              <a:r>
                <a:rPr lang="cs-CZ" sz="800" b="1" dirty="0" smtClean="0"/>
                <a:t>membrána</a:t>
              </a:r>
              <a:endParaRPr lang="en-GB" sz="800" b="1" dirty="0"/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2557310" y="3820393"/>
              <a:ext cx="262645" cy="115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2843808" y="4498469"/>
              <a:ext cx="432048" cy="65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TextovéPole 150"/>
            <p:cNvSpPr txBox="1"/>
            <p:nvPr/>
          </p:nvSpPr>
          <p:spPr>
            <a:xfrm>
              <a:off x="2715090" y="4445899"/>
              <a:ext cx="673582" cy="175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Chloroplast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52" name="Obdélník 151"/>
            <p:cNvSpPr/>
            <p:nvPr/>
          </p:nvSpPr>
          <p:spPr>
            <a:xfrm>
              <a:off x="2843808" y="4629598"/>
              <a:ext cx="544864" cy="103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2707890" y="4817844"/>
              <a:ext cx="544864" cy="103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2945892" y="4613696"/>
              <a:ext cx="530915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Granum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55" name="TextovéPole 154"/>
            <p:cNvSpPr txBox="1"/>
            <p:nvPr/>
          </p:nvSpPr>
          <p:spPr>
            <a:xfrm>
              <a:off x="2750803" y="4788615"/>
              <a:ext cx="593432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Tylakoidy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2843808" y="4979436"/>
              <a:ext cx="367541" cy="105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TextovéPole 156"/>
            <p:cNvSpPr txBox="1"/>
            <p:nvPr/>
          </p:nvSpPr>
          <p:spPr>
            <a:xfrm>
              <a:off x="2485025" y="4955948"/>
              <a:ext cx="808235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Buněčná stěna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58" name="Obdélník 157"/>
            <p:cNvSpPr/>
            <p:nvPr/>
          </p:nvSpPr>
          <p:spPr>
            <a:xfrm>
              <a:off x="3116240" y="5146769"/>
              <a:ext cx="445782" cy="226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TextovéPole 158"/>
            <p:cNvSpPr txBox="1"/>
            <p:nvPr/>
          </p:nvSpPr>
          <p:spPr>
            <a:xfrm>
              <a:off x="2812004" y="5131239"/>
              <a:ext cx="846706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Buněčná stěna</a:t>
              </a:r>
            </a:p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sousední buňky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60" name="Obdélník 159"/>
            <p:cNvSpPr/>
            <p:nvPr/>
          </p:nvSpPr>
          <p:spPr>
            <a:xfrm>
              <a:off x="3468856" y="5556987"/>
              <a:ext cx="303105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3328333" y="5505531"/>
              <a:ext cx="532518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smtClean="0">
                  <a:solidFill>
                    <a:srgbClr val="990000"/>
                  </a:solidFill>
                </a:rPr>
                <a:t>Vakuola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62" name="Obdélník 161"/>
            <p:cNvSpPr/>
            <p:nvPr/>
          </p:nvSpPr>
          <p:spPr>
            <a:xfrm>
              <a:off x="3723806" y="5731628"/>
              <a:ext cx="527909" cy="117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TextovéPole 162"/>
            <p:cNvSpPr txBox="1"/>
            <p:nvPr/>
          </p:nvSpPr>
          <p:spPr>
            <a:xfrm>
              <a:off x="3575687" y="5729425"/>
              <a:ext cx="774571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800" b="1" dirty="0" err="1" smtClean="0">
                  <a:solidFill>
                    <a:srgbClr val="990000"/>
                  </a:solidFill>
                </a:rPr>
                <a:t>Plazmodezma</a:t>
              </a:r>
              <a:endParaRPr lang="en-GB" sz="800" b="1" dirty="0">
                <a:solidFill>
                  <a:srgbClr val="990000"/>
                </a:solidFill>
              </a:endParaRPr>
            </a:p>
          </p:txBody>
        </p:sp>
        <p:sp>
          <p:nvSpPr>
            <p:cNvPr id="164" name="Obdélník 163"/>
            <p:cNvSpPr/>
            <p:nvPr/>
          </p:nvSpPr>
          <p:spPr>
            <a:xfrm>
              <a:off x="1906170" y="4733095"/>
              <a:ext cx="651140" cy="526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Obdélník 164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www.oskole.sk/wap/index.php?id_cat=55&amp;new=4606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6" name="Obdélník 165"/>
          <p:cNvSpPr/>
          <p:nvPr/>
        </p:nvSpPr>
        <p:spPr>
          <a:xfrm>
            <a:off x="249096" y="956955"/>
            <a:ext cx="864000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sz="1600" dirty="0" smtClean="0"/>
              <a:t>Všechny mechanismy přenosu genetické informace vyjádřené ústředním dogmatem molekulární biologie zachovány jako u </a:t>
            </a:r>
            <a:r>
              <a:rPr lang="cs-CZ" sz="1600" dirty="0" err="1" smtClean="0"/>
              <a:t>prokaryot</a:t>
            </a:r>
            <a:r>
              <a:rPr lang="cs-CZ" sz="1600" dirty="0" smtClean="0"/>
              <a:t>. Modifikace těchto mechanismů za účelem diferenciace buněk.</a:t>
            </a:r>
          </a:p>
          <a:p>
            <a:pPr algn="just">
              <a:spcAft>
                <a:spcPts val="400"/>
              </a:spcAft>
            </a:pPr>
            <a:r>
              <a:rPr lang="cs-CZ" sz="1600" dirty="0" smtClean="0"/>
              <a:t>Složené geny s introny.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translaci se jako první řadí </a:t>
            </a:r>
            <a:r>
              <a:rPr lang="cs-CZ" sz="1600" dirty="0" smtClean="0"/>
              <a:t>metionin.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369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Struktura prokaryotického genomu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519" y="983260"/>
            <a:ext cx="8640000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Prokaryotický genom se soustřeďuje do prokaryotického jádra, nukleoidu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U řady druhů </a:t>
            </a:r>
            <a:r>
              <a:rPr lang="cs-CZ" sz="1600" dirty="0" err="1" smtClean="0"/>
              <a:t>plazmidy</a:t>
            </a:r>
            <a:r>
              <a:rPr lang="cs-CZ" sz="1600" dirty="0" smtClean="0"/>
              <a:t>, genom rozdělen na více </a:t>
            </a:r>
            <a:r>
              <a:rPr lang="cs-CZ" sz="1600" dirty="0" err="1" smtClean="0"/>
              <a:t>genoforů</a:t>
            </a:r>
            <a:endParaRPr lang="cs-CZ" sz="1600" dirty="0" smtClean="0"/>
          </a:p>
          <a:p>
            <a:pPr>
              <a:spcAft>
                <a:spcPts val="400"/>
              </a:spcAft>
            </a:pPr>
            <a:endParaRPr lang="cs-CZ" sz="1600" dirty="0" smtClean="0"/>
          </a:p>
          <a:p>
            <a:pPr>
              <a:spcAft>
                <a:spcPts val="400"/>
              </a:spcAft>
            </a:pPr>
            <a:endParaRPr lang="cs-CZ" sz="1600" b="1" dirty="0" smtClean="0"/>
          </a:p>
          <a:p>
            <a:pPr>
              <a:spcAft>
                <a:spcPts val="400"/>
              </a:spcAft>
            </a:pPr>
            <a:endParaRPr lang="cs-CZ" sz="1600" b="1" dirty="0" smtClean="0"/>
          </a:p>
          <a:p>
            <a:pPr>
              <a:spcAft>
                <a:spcPts val="400"/>
              </a:spcAft>
            </a:pPr>
            <a:endParaRPr lang="cs-CZ" sz="1600" b="1" dirty="0"/>
          </a:p>
          <a:p>
            <a:pPr>
              <a:spcAft>
                <a:spcPts val="400"/>
              </a:spcAft>
            </a:pPr>
            <a:endParaRPr lang="cs-CZ" sz="1600" b="1" dirty="0"/>
          </a:p>
          <a:p>
            <a:pPr>
              <a:spcAft>
                <a:spcPts val="400"/>
              </a:spcAft>
            </a:pPr>
            <a:r>
              <a:rPr lang="cs-CZ" sz="1600" b="1" dirty="0" smtClean="0"/>
              <a:t>Nukleoid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funkční ekvivalent eukaryotického jádra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geny </a:t>
            </a:r>
            <a:r>
              <a:rPr lang="cs-CZ" sz="1600" dirty="0"/>
              <a:t>nepostradatelné pro </a:t>
            </a:r>
            <a:r>
              <a:rPr lang="cs-CZ" sz="1600" dirty="0" smtClean="0"/>
              <a:t>životní funkce a činnost prokaryotické buňky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prokaryotická </a:t>
            </a:r>
            <a:r>
              <a:rPr lang="cs-CZ" sz="1600" dirty="0"/>
              <a:t>buňka je </a:t>
            </a:r>
            <a:r>
              <a:rPr lang="cs-CZ" sz="1600" dirty="0" smtClean="0"/>
              <a:t>haploidní (1 alela od každého genu)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nedělí </a:t>
            </a:r>
            <a:r>
              <a:rPr lang="cs-CZ" sz="1600" dirty="0"/>
              <a:t>se </a:t>
            </a:r>
            <a:r>
              <a:rPr lang="cs-CZ" sz="1600" dirty="0" smtClean="0"/>
              <a:t>mitoticky, pouhou replikací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hmota tvořená proteiny a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prokaryotický chromozom </a:t>
            </a:r>
          </a:p>
          <a:p>
            <a:r>
              <a:rPr lang="cs-CZ" sz="1600" dirty="0" smtClean="0"/>
              <a:t>	- jediná </a:t>
            </a:r>
            <a:r>
              <a:rPr lang="cs-CZ" sz="1600" dirty="0"/>
              <a:t>molekula </a:t>
            </a:r>
            <a:r>
              <a:rPr lang="cs-CZ" sz="1600" dirty="0" err="1" smtClean="0"/>
              <a:t>dsDNA</a:t>
            </a:r>
            <a:r>
              <a:rPr lang="cs-CZ" sz="1600" dirty="0" smtClean="0"/>
              <a:t>, většinou kružnicová</a:t>
            </a:r>
          </a:p>
          <a:p>
            <a:r>
              <a:rPr lang="cs-CZ" sz="1600" dirty="0" smtClean="0"/>
              <a:t>	- </a:t>
            </a:r>
            <a:r>
              <a:rPr lang="cs-CZ" sz="1600" dirty="0" err="1" smtClean="0"/>
              <a:t>E.coli</a:t>
            </a:r>
            <a:r>
              <a:rPr lang="cs-CZ" sz="1600" dirty="0" smtClean="0"/>
              <a:t>: 4,6 x 10</a:t>
            </a:r>
            <a:r>
              <a:rPr lang="cs-CZ" sz="1600" baseline="30000" dirty="0" smtClean="0"/>
              <a:t>6</a:t>
            </a:r>
            <a:r>
              <a:rPr lang="cs-CZ" sz="1600" dirty="0" smtClean="0"/>
              <a:t> </a:t>
            </a:r>
            <a:r>
              <a:rPr lang="cs-CZ" sz="1600" dirty="0" err="1" smtClean="0"/>
              <a:t>bp</a:t>
            </a:r>
            <a:r>
              <a:rPr lang="cs-CZ" sz="1600" dirty="0" smtClean="0"/>
              <a:t>, </a:t>
            </a:r>
            <a:r>
              <a:rPr lang="cs-CZ" sz="1600" dirty="0"/>
              <a:t>délka 1,36 </a:t>
            </a:r>
            <a:r>
              <a:rPr lang="cs-CZ" sz="1600" dirty="0" smtClean="0"/>
              <a:t>mm</a:t>
            </a:r>
          </a:p>
          <a:p>
            <a:r>
              <a:rPr lang="cs-CZ" sz="1600" dirty="0"/>
              <a:t>	 </a:t>
            </a:r>
            <a:r>
              <a:rPr lang="cs-CZ" sz="1600" dirty="0" smtClean="0"/>
              <a:t>             zhruba 4300 kódujících sekvencí, 1800 známých proteinů</a:t>
            </a:r>
            <a:endParaRPr lang="cs-CZ" sz="1600" baseline="30000" dirty="0" smtClean="0"/>
          </a:p>
          <a:p>
            <a:r>
              <a:rPr lang="cs-CZ" sz="1600" baseline="30000" dirty="0" smtClean="0"/>
              <a:t>                      	                     </a:t>
            </a:r>
            <a:r>
              <a:rPr lang="cs-CZ" sz="1600" dirty="0" err="1" smtClean="0"/>
              <a:t>nadšroubovice</a:t>
            </a:r>
            <a:r>
              <a:rPr lang="cs-CZ" sz="1600" dirty="0" smtClean="0"/>
              <a:t> </a:t>
            </a:r>
            <a:r>
              <a:rPr lang="cs-CZ" sz="1600" dirty="0"/>
              <a:t>rozdělená do </a:t>
            </a:r>
            <a:r>
              <a:rPr lang="cs-CZ" sz="1600" dirty="0" smtClean="0"/>
              <a:t>50-100 smyček, struktura dohromady držena proteiny</a:t>
            </a:r>
            <a:endParaRPr lang="cs-CZ" sz="1600" dirty="0"/>
          </a:p>
        </p:txBody>
      </p:sp>
      <p:pic>
        <p:nvPicPr>
          <p:cNvPr id="6154" name="Picture 10" descr="http://ibbio.pbworks.com/f/1321511514/bact-em%5B1%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96" y="1839491"/>
            <a:ext cx="34756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Struktura prokaryotického genomu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user pos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49558"/>
          <a:stretch/>
        </p:blipFill>
        <p:spPr bwMode="auto">
          <a:xfrm>
            <a:off x="5439866" y="852995"/>
            <a:ext cx="15776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civi.cmbi.ru.nl/img/example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6896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d2vlcm61l7u1fs.cloudfront.net/media%2F4e8%2F4e8210fe-941c-4390-ad79-0f917ae158ae%2FphpRrxBZ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66399"/>
            <a:ext cx="31975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2471887" y="879096"/>
            <a:ext cx="1770491" cy="1821145"/>
            <a:chOff x="2471887" y="879096"/>
            <a:chExt cx="1770491" cy="1821145"/>
          </a:xfrm>
        </p:grpSpPr>
        <p:pic>
          <p:nvPicPr>
            <p:cNvPr id="10259" name="Picture 19" descr="http://www.genomebiology.com/content/figures/gb-2004-5-12-252-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887" y="879097"/>
              <a:ext cx="177049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2529346" y="1103600"/>
              <a:ext cx="72008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3269386" y="879096"/>
              <a:ext cx="803969" cy="97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681942" y="1322722"/>
              <a:ext cx="53001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3491880" y="2556225"/>
              <a:ext cx="53001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3351846" y="2478458"/>
            <a:ext cx="814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00" b="1" dirty="0" smtClean="0"/>
              <a:t>RNA-polymeráza</a:t>
            </a:r>
            <a:endParaRPr lang="en-GB" sz="7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256881" y="1073675"/>
            <a:ext cx="9332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00" b="1" dirty="0" err="1" smtClean="0"/>
              <a:t>Nadšroubovice</a:t>
            </a:r>
            <a:r>
              <a:rPr lang="cs-CZ" sz="700" b="1" dirty="0" smtClean="0"/>
              <a:t> DNA</a:t>
            </a:r>
            <a:endParaRPr lang="en-GB" sz="700" b="1" dirty="0"/>
          </a:p>
        </p:txBody>
      </p:sp>
      <p:sp>
        <p:nvSpPr>
          <p:cNvPr id="26" name="Obdélník 25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http://molbiol.ru/pictures/80886.html      http://civi.cmbi.ru.nl/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www.genomebiology.com</a:t>
            </a:r>
            <a:endParaRPr lang="cs-CZ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19" y="983260"/>
            <a:ext cx="6768753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sz="1600" b="1" dirty="0" err="1" smtClean="0"/>
              <a:t>Plazmidy</a:t>
            </a:r>
            <a:endParaRPr lang="cs-CZ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u řady bakteriálních druhů, dva </a:t>
            </a:r>
            <a:r>
              <a:rPr lang="cs-CZ" sz="1600" dirty="0"/>
              <a:t>až několik set v jedné buňce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izolovaná kružnicová molekula </a:t>
            </a:r>
            <a:r>
              <a:rPr lang="cs-CZ" sz="1600" dirty="0" err="1" smtClean="0"/>
              <a:t>dsDNA</a:t>
            </a:r>
            <a:endParaRPr lang="cs-CZ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počátek replikace (</a:t>
            </a:r>
            <a:r>
              <a:rPr lang="cs-CZ" sz="1600" dirty="0" err="1" smtClean="0"/>
              <a:t>ori</a:t>
            </a:r>
            <a:r>
              <a:rPr lang="cs-CZ" sz="1600" dirty="0" smtClean="0"/>
              <a:t>), místo pro připojení k membráně buňky (</a:t>
            </a:r>
            <a:r>
              <a:rPr lang="cs-CZ" sz="1600" dirty="0" err="1" smtClean="0"/>
              <a:t>Inc</a:t>
            </a:r>
            <a:r>
              <a:rPr lang="cs-CZ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geny nejsou </a:t>
            </a:r>
            <a:r>
              <a:rPr lang="cs-CZ" sz="1600" dirty="0"/>
              <a:t>nezbytné pro životní funkce buňky, ale </a:t>
            </a:r>
            <a:r>
              <a:rPr lang="cs-CZ" sz="1600" dirty="0" smtClean="0"/>
              <a:t>poskytují jí selekční výhodu </a:t>
            </a:r>
            <a:r>
              <a:rPr lang="cs-CZ" sz="1600" dirty="0"/>
              <a:t>(rezistence vůči antibiotikům, syntéza vlastních antibiotik, fixace </a:t>
            </a:r>
            <a:r>
              <a:rPr lang="cs-CZ" sz="1600" dirty="0" smtClean="0"/>
              <a:t>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Struktura prokaryotického genomu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63395" y="2929974"/>
            <a:ext cx="5676757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sz="1600" b="1" dirty="0" err="1" smtClean="0"/>
              <a:t>Konjugativní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plazmidy</a:t>
            </a:r>
            <a:r>
              <a:rPr lang="cs-CZ" sz="1600" b="1" dirty="0" smtClean="0"/>
              <a:t> </a:t>
            </a:r>
            <a:endParaRPr lang="cs-CZ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přenos </a:t>
            </a:r>
            <a:r>
              <a:rPr lang="cs-CZ" sz="1600" dirty="0"/>
              <a:t>z donorové </a:t>
            </a:r>
            <a:r>
              <a:rPr lang="cs-CZ" sz="1600" dirty="0" smtClean="0"/>
              <a:t>buňky do </a:t>
            </a:r>
            <a:r>
              <a:rPr lang="cs-CZ" sz="1600" dirty="0" err="1"/>
              <a:t>recipientní</a:t>
            </a:r>
            <a:r>
              <a:rPr lang="cs-CZ" sz="1600" dirty="0"/>
              <a:t> </a:t>
            </a:r>
            <a:r>
              <a:rPr lang="cs-CZ" sz="1600" dirty="0" smtClean="0"/>
              <a:t>procesem konjugace</a:t>
            </a: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kontakt buněk pomocí </a:t>
            </a:r>
            <a:r>
              <a:rPr lang="cs-CZ" sz="1600" dirty="0" err="1" smtClean="0"/>
              <a:t>pilusů</a:t>
            </a:r>
            <a:r>
              <a:rPr lang="cs-CZ" sz="1600" dirty="0" smtClean="0"/>
              <a:t>, vytvoření „mostu“, kterým </a:t>
            </a:r>
            <a:r>
              <a:rPr lang="cs-CZ" sz="1600" dirty="0" err="1"/>
              <a:t>plazmid</a:t>
            </a:r>
            <a:r>
              <a:rPr lang="cs-CZ" sz="1600" dirty="0"/>
              <a:t> </a:t>
            </a:r>
            <a:r>
              <a:rPr lang="cs-CZ" sz="1600" dirty="0" smtClean="0"/>
              <a:t>prochází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současně s přenosem dochází k replikaci </a:t>
            </a:r>
            <a:r>
              <a:rPr lang="cs-CZ" sz="1600" dirty="0" err="1" smtClean="0"/>
              <a:t>plazmidu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např. </a:t>
            </a:r>
            <a:r>
              <a:rPr lang="cs-CZ" sz="1600" dirty="0" smtClean="0"/>
              <a:t>F-</a:t>
            </a:r>
            <a:r>
              <a:rPr lang="cs-CZ" sz="1600" dirty="0" err="1" smtClean="0"/>
              <a:t>plazmid</a:t>
            </a:r>
            <a:r>
              <a:rPr lang="cs-CZ" sz="1600" dirty="0" smtClean="0"/>
              <a:t> navozuje </a:t>
            </a:r>
            <a:r>
              <a:rPr lang="cs-CZ" sz="1600" dirty="0"/>
              <a:t>konjugaci u </a:t>
            </a:r>
            <a:r>
              <a:rPr lang="cs-CZ" sz="1600" i="1" dirty="0" err="1"/>
              <a:t>E.coli</a:t>
            </a:r>
            <a:r>
              <a:rPr lang="cs-CZ" sz="1600" dirty="0"/>
              <a:t> K12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</a:t>
            </a:r>
            <a:r>
              <a:rPr lang="cs-CZ" sz="1600" baseline="30000" dirty="0"/>
              <a:t>+</a:t>
            </a:r>
            <a:r>
              <a:rPr lang="cs-CZ" sz="1600" dirty="0"/>
              <a:t> buňka obsahuje F-</a:t>
            </a:r>
            <a:r>
              <a:rPr lang="cs-CZ" sz="1600" dirty="0" err="1"/>
              <a:t>plazmid</a:t>
            </a:r>
            <a:r>
              <a:rPr lang="cs-CZ" sz="1600" dirty="0"/>
              <a:t>, F</a:t>
            </a:r>
            <a:r>
              <a:rPr lang="cs-CZ" sz="1600" baseline="30000" dirty="0"/>
              <a:t>-</a:t>
            </a:r>
            <a:r>
              <a:rPr lang="cs-CZ" sz="1600" dirty="0"/>
              <a:t> buňka </a:t>
            </a:r>
            <a:r>
              <a:rPr lang="cs-CZ" sz="1600" dirty="0" smtClean="0"/>
              <a:t>neobsahuje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7245821" y="980728"/>
            <a:ext cx="1692976" cy="1622677"/>
            <a:chOff x="6109481" y="729078"/>
            <a:chExt cx="2892016" cy="2771929"/>
          </a:xfrm>
        </p:grpSpPr>
        <p:pic>
          <p:nvPicPr>
            <p:cNvPr id="9222" name="Picture 6" descr="https://egtheory.files.wordpress.com/2013/05/plasmid.jpg?w=30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2"/>
            <a:stretch/>
          </p:blipFill>
          <p:spPr bwMode="auto">
            <a:xfrm>
              <a:off x="6109481" y="729078"/>
              <a:ext cx="2892016" cy="2771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8341179" y="2911727"/>
              <a:ext cx="660317" cy="51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bdélník 12"/>
          <p:cNvSpPr/>
          <p:nvPr/>
        </p:nvSpPr>
        <p:spPr>
          <a:xfrm>
            <a:off x="8443" y="6621102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egtheory.wordpress.com</a:t>
            </a:r>
          </a:p>
        </p:txBody>
      </p:sp>
      <p:pic>
        <p:nvPicPr>
          <p:cNvPr id="14" name="Picture 2" descr="Bacterial Conjugation Figure 8.26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6" t="29163" r="40031" b="30877"/>
          <a:stretch/>
        </p:blipFill>
        <p:spPr bwMode="auto">
          <a:xfrm>
            <a:off x="6228184" y="3403833"/>
            <a:ext cx="2588250" cy="13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acterial Conjugation Figure 8.26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26" t="29163" r="4144" b="30877"/>
          <a:stretch/>
        </p:blipFill>
        <p:spPr bwMode="auto">
          <a:xfrm>
            <a:off x="7165706" y="4911495"/>
            <a:ext cx="1373451" cy="12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zo.utexas.edu/faculty/sjasper/images/18.15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8" r="1720" b="71444"/>
          <a:stretch/>
        </p:blipFill>
        <p:spPr bwMode="auto">
          <a:xfrm>
            <a:off x="395536" y="5029422"/>
            <a:ext cx="6015406" cy="11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262153" y="2428389"/>
            <a:ext cx="53179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sz="1600" b="1" dirty="0" smtClean="0"/>
              <a:t>Chromatin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hmota v eukaryotickém jádře složena z </a:t>
            </a:r>
            <a:r>
              <a:rPr lang="cs-CZ" sz="1600" dirty="0" err="1" smtClean="0"/>
              <a:t>dsDNA</a:t>
            </a:r>
            <a:r>
              <a:rPr lang="cs-CZ" sz="1600" dirty="0" smtClean="0"/>
              <a:t>, histonů</a:t>
            </a:r>
          </a:p>
          <a:p>
            <a:pPr algn="just">
              <a:spcAft>
                <a:spcPts val="800"/>
              </a:spcAft>
            </a:pPr>
            <a:r>
              <a:rPr lang="cs-CZ" sz="1600" dirty="0"/>
              <a:t> </a:t>
            </a:r>
            <a:r>
              <a:rPr lang="cs-CZ" sz="1600" dirty="0" smtClean="0"/>
              <a:t>     a </a:t>
            </a:r>
            <a:r>
              <a:rPr lang="cs-CZ" sz="1600" dirty="0" err="1" smtClean="0"/>
              <a:t>poteinů</a:t>
            </a:r>
            <a:r>
              <a:rPr lang="cs-CZ" sz="1600" dirty="0" smtClean="0"/>
              <a:t> </a:t>
            </a:r>
            <a:r>
              <a:rPr lang="cs-CZ" sz="1600" dirty="0" err="1" smtClean="0"/>
              <a:t>nehistonové</a:t>
            </a:r>
            <a:r>
              <a:rPr lang="cs-CZ" sz="1600" dirty="0" smtClean="0"/>
              <a:t> povahy</a:t>
            </a:r>
          </a:p>
          <a:p>
            <a:pPr algn="just">
              <a:spcAft>
                <a:spcPts val="800"/>
              </a:spcAft>
            </a:pPr>
            <a:r>
              <a:rPr lang="cs-CZ" sz="1600" b="1" dirty="0" smtClean="0"/>
              <a:t>           (i) </a:t>
            </a:r>
            <a:r>
              <a:rPr lang="cs-CZ" sz="1600" b="1" dirty="0" err="1" smtClean="0"/>
              <a:t>euchromatin</a:t>
            </a:r>
            <a:r>
              <a:rPr lang="cs-CZ" sz="1600" b="1" dirty="0" smtClean="0"/>
              <a:t> </a:t>
            </a:r>
            <a:r>
              <a:rPr lang="cs-CZ" sz="1600" dirty="0" smtClean="0"/>
              <a:t>-</a:t>
            </a:r>
            <a:r>
              <a:rPr lang="cs-CZ" sz="1600" b="1" dirty="0" smtClean="0"/>
              <a:t> </a:t>
            </a:r>
            <a:r>
              <a:rPr lang="cs-CZ" sz="1600" dirty="0" err="1" smtClean="0"/>
              <a:t>dekondenzovaný</a:t>
            </a:r>
            <a:r>
              <a:rPr lang="cs-CZ" sz="1600" dirty="0" smtClean="0"/>
              <a:t>, přístupný transkripci</a:t>
            </a:r>
          </a:p>
          <a:p>
            <a:pPr algn="just"/>
            <a:r>
              <a:rPr lang="cs-CZ" sz="1600" dirty="0" smtClean="0"/>
              <a:t>           </a:t>
            </a:r>
            <a:r>
              <a:rPr lang="cs-CZ" sz="1600" b="1" dirty="0" smtClean="0"/>
              <a:t>(</a:t>
            </a:r>
            <a:r>
              <a:rPr lang="cs-CZ" sz="1600" b="1" dirty="0" err="1" smtClean="0"/>
              <a:t>ii</a:t>
            </a:r>
            <a:r>
              <a:rPr lang="cs-CZ" sz="1600" b="1" dirty="0" smtClean="0"/>
              <a:t>) heterochromatin</a:t>
            </a:r>
          </a:p>
          <a:p>
            <a:pPr algn="just"/>
            <a:r>
              <a:rPr lang="cs-CZ" sz="1600" dirty="0" smtClean="0"/>
              <a:t>	- kondenzovaný, transkripčně inaktivní</a:t>
            </a:r>
          </a:p>
          <a:p>
            <a:pPr algn="just"/>
            <a:r>
              <a:rPr lang="cs-CZ" sz="1600" dirty="0" smtClean="0"/>
              <a:t>	- konstitutivní: trvale ve stavu heterochromatinu                    </a:t>
            </a:r>
          </a:p>
          <a:p>
            <a:pPr algn="just"/>
            <a:r>
              <a:rPr lang="cs-CZ" sz="1600" dirty="0" smtClean="0"/>
              <a:t>	- fakultativní: přechází do stavu </a:t>
            </a:r>
            <a:r>
              <a:rPr lang="cs-CZ" sz="1600" dirty="0" err="1" smtClean="0"/>
              <a:t>euchromatinu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interfázní chromatin (</a:t>
            </a:r>
            <a:r>
              <a:rPr lang="cs-CZ" sz="1600" b="1" dirty="0" smtClean="0"/>
              <a:t>A</a:t>
            </a:r>
            <a:r>
              <a:rPr lang="cs-CZ" sz="1600" dirty="0" smtClean="0"/>
              <a:t>) - silně </a:t>
            </a:r>
            <a:r>
              <a:rPr lang="cs-CZ" sz="1600" dirty="0" err="1" smtClean="0"/>
              <a:t>dekondenzovaný</a:t>
            </a:r>
            <a:r>
              <a:rPr lang="cs-CZ" sz="1600" dirty="0" smtClean="0"/>
              <a:t>, 10-30 </a:t>
            </a:r>
            <a:r>
              <a:rPr lang="cs-CZ" sz="1600" dirty="0" err="1" smtClean="0"/>
              <a:t>nm</a:t>
            </a:r>
            <a:r>
              <a:rPr lang="cs-CZ" sz="1600" dirty="0" smtClean="0"/>
              <a:t> chromatinová vlákna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mitotické chromozomy (</a:t>
            </a:r>
            <a:r>
              <a:rPr lang="cs-CZ" sz="1600" b="1" dirty="0" smtClean="0"/>
              <a:t>B</a:t>
            </a:r>
            <a:r>
              <a:rPr lang="cs-CZ" sz="1600" dirty="0" smtClean="0"/>
              <a:t>) - nejvyšší forma kondenzace chromatinu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Struktura eukaryotického genomu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980728"/>
            <a:ext cx="8640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dirty="0" smtClean="0"/>
              <a:t>Geny jsou u </a:t>
            </a:r>
            <a:r>
              <a:rPr lang="cs-CZ" sz="1600" dirty="0" err="1" smtClean="0"/>
              <a:t>eukaryot</a:t>
            </a:r>
            <a:r>
              <a:rPr lang="cs-CZ" sz="1600" dirty="0" smtClean="0"/>
              <a:t> rozděleny do 2-3 organel: jádra, mitochondrií, chloroplastů (rostlinná buňka)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jaderná DNA: </a:t>
            </a:r>
            <a:r>
              <a:rPr lang="cs-CZ" sz="1600" dirty="0" err="1" smtClean="0"/>
              <a:t>nDNA</a:t>
            </a:r>
            <a:r>
              <a:rPr lang="cs-CZ" sz="1600" dirty="0" smtClean="0"/>
              <a:t>, většina genů, lineární </a:t>
            </a:r>
            <a:r>
              <a:rPr lang="cs-CZ" sz="1600" dirty="0" err="1" smtClean="0"/>
              <a:t>dsDNA</a:t>
            </a:r>
            <a:endParaRPr lang="cs-CZ" sz="1600" dirty="0" smtClean="0"/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err="1" smtClean="0"/>
              <a:t>mitochondriová</a:t>
            </a:r>
            <a:r>
              <a:rPr lang="cs-CZ" sz="1600" dirty="0" smtClean="0"/>
              <a:t> / chloroplastová DNA: </a:t>
            </a:r>
            <a:r>
              <a:rPr lang="cs-CZ" sz="1600" dirty="0" err="1" smtClean="0"/>
              <a:t>mt</a:t>
            </a:r>
            <a:r>
              <a:rPr lang="cs-CZ" sz="1600" dirty="0" smtClean="0"/>
              <a:t> / </a:t>
            </a:r>
            <a:r>
              <a:rPr lang="cs-CZ" sz="1600" dirty="0" err="1" smtClean="0"/>
              <a:t>ct</a:t>
            </a:r>
            <a:r>
              <a:rPr lang="cs-CZ" sz="1600" dirty="0" smtClean="0"/>
              <a:t> DNA, </a:t>
            </a:r>
            <a:r>
              <a:rPr lang="cs-CZ" sz="1600" dirty="0"/>
              <a:t>malá část genů, kružnicová </a:t>
            </a:r>
            <a:r>
              <a:rPr lang="cs-CZ" sz="1600" dirty="0" err="1"/>
              <a:t>dsDNA</a:t>
            </a:r>
            <a:endParaRPr lang="cs-CZ" sz="1600" dirty="0"/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jen </a:t>
            </a:r>
            <a:r>
              <a:rPr lang="cs-CZ" sz="1600" dirty="0"/>
              <a:t>u mála </a:t>
            </a:r>
            <a:r>
              <a:rPr lang="cs-CZ" sz="1600" dirty="0" err="1" smtClean="0"/>
              <a:t>eukaryot</a:t>
            </a:r>
            <a:r>
              <a:rPr lang="cs-CZ" sz="1600" dirty="0" smtClean="0"/>
              <a:t> zjištěny </a:t>
            </a:r>
            <a:r>
              <a:rPr lang="cs-CZ" sz="1600" dirty="0" err="1" smtClean="0"/>
              <a:t>plazmidy</a:t>
            </a:r>
            <a:r>
              <a:rPr lang="cs-CZ" sz="1600" dirty="0" smtClean="0"/>
              <a:t>, např. </a:t>
            </a:r>
            <a:r>
              <a:rPr lang="cs-CZ" sz="1600" i="1" dirty="0" err="1"/>
              <a:t>Saccharomyces</a:t>
            </a:r>
            <a:r>
              <a:rPr lang="cs-CZ" sz="1600" i="1" dirty="0"/>
              <a:t> </a:t>
            </a:r>
            <a:r>
              <a:rPr lang="cs-CZ" sz="1600" i="1" dirty="0" err="1" smtClean="0"/>
              <a:t>cerevisiae</a:t>
            </a:r>
            <a:endParaRPr lang="cs-CZ" sz="1600" dirty="0" smtClean="0"/>
          </a:p>
        </p:txBody>
      </p:sp>
      <p:pic>
        <p:nvPicPr>
          <p:cNvPr id="2053" name="Picture 5" descr="http://classes.midlandstech.edu/carterp/Courses/bio101/chap15/f15-05_levels_of_chroma_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54" t="10684" b="52621"/>
          <a:stretch/>
        </p:blipFill>
        <p:spPr bwMode="auto">
          <a:xfrm rot="5400000">
            <a:off x="7339333" y="2812165"/>
            <a:ext cx="1455780" cy="10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rrnursingschool.biz/unity-companies/images/8176_126_228-electron-chromosom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" t="3481" r="2635" b="10444"/>
          <a:stretch/>
        </p:blipFill>
        <p:spPr bwMode="auto">
          <a:xfrm rot="16200000">
            <a:off x="7352820" y="4708777"/>
            <a:ext cx="1440000" cy="10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49632" y="2580277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A</a:t>
            </a:r>
            <a:endParaRPr lang="en-GB" sz="1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682917" y="4491468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B</a:t>
            </a:r>
            <a:endParaRPr lang="en-GB" sz="10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88423" y="2580277"/>
            <a:ext cx="1667615" cy="1775231"/>
            <a:chOff x="5964403" y="2461527"/>
            <a:chExt cx="1667615" cy="1775231"/>
          </a:xfrm>
        </p:grpSpPr>
        <p:pic>
          <p:nvPicPr>
            <p:cNvPr id="22" name="Picture 2" descr="https://mbi-figure.storage.googleapis.com/figure/1389942033388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11112" r="48155" b="7817"/>
            <a:stretch/>
          </p:blipFill>
          <p:spPr bwMode="auto">
            <a:xfrm>
              <a:off x="6087222" y="2461527"/>
              <a:ext cx="1538858" cy="15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7386250" y="3806854"/>
              <a:ext cx="245768" cy="19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6079808" y="3906272"/>
              <a:ext cx="436407" cy="19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bdélník 25"/>
            <p:cNvSpPr/>
            <p:nvPr/>
          </p:nvSpPr>
          <p:spPr>
            <a:xfrm rot="18204476">
              <a:off x="6231748" y="3995365"/>
              <a:ext cx="436407" cy="46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6049753" y="3608018"/>
              <a:ext cx="218204" cy="19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964403" y="3143097"/>
              <a:ext cx="218204" cy="19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bdélník 28"/>
            <p:cNvSpPr/>
            <p:nvPr/>
          </p:nvSpPr>
          <p:spPr>
            <a:xfrm rot="15471323">
              <a:off x="6677925" y="4018128"/>
              <a:ext cx="298072" cy="46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6085747" y="2467465"/>
              <a:ext cx="423584" cy="15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860351" y="4414321"/>
            <a:ext cx="1556464" cy="1580938"/>
            <a:chOff x="6036331" y="4295571"/>
            <a:chExt cx="1556464" cy="1580938"/>
          </a:xfrm>
        </p:grpSpPr>
        <p:pic>
          <p:nvPicPr>
            <p:cNvPr id="2050" name="Picture 2" descr="https://mbi-figure.storage.googleapis.com/figure/1389942033388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5" t="13333" b="8892"/>
            <a:stretch/>
          </p:blipFill>
          <p:spPr bwMode="auto">
            <a:xfrm>
              <a:off x="6120507" y="4354874"/>
              <a:ext cx="1472288" cy="147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bdélník 31"/>
            <p:cNvSpPr/>
            <p:nvPr/>
          </p:nvSpPr>
          <p:spPr>
            <a:xfrm rot="14228623">
              <a:off x="6201407" y="4421417"/>
              <a:ext cx="298072" cy="46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6120507" y="4345189"/>
              <a:ext cx="245046" cy="19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en-GB" dirty="0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6036331" y="5625620"/>
              <a:ext cx="329221" cy="250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en-GB" dirty="0"/>
            </a:p>
          </p:txBody>
        </p:sp>
      </p:grpSp>
      <p:sp>
        <p:nvSpPr>
          <p:cNvPr id="36" name="Obdélník 3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www.rrnursingschool.biz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     http://www.mechanobio.info/figure/1389942033388.jpg.html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lookfordiagnosis.com   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4200937" y="4065197"/>
            <a:ext cx="4125838" cy="2347418"/>
            <a:chOff x="4348440" y="4371033"/>
            <a:chExt cx="4125838" cy="2347418"/>
          </a:xfrm>
        </p:grpSpPr>
        <p:pic>
          <p:nvPicPr>
            <p:cNvPr id="1026" name="Picture 2" descr="http://creationwiki.org/pool/images/thumb/2/2e/Meiosis.png/350px-Meiosi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59" b="-1"/>
            <a:stretch/>
          </p:blipFill>
          <p:spPr bwMode="auto">
            <a:xfrm>
              <a:off x="4348440" y="4371033"/>
              <a:ext cx="4125838" cy="2316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6948264" y="4494048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5210024" y="603787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355373" y="6094810"/>
              <a:ext cx="52088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7360216" y="6391226"/>
              <a:ext cx="52088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5802838" y="6421562"/>
              <a:ext cx="785386" cy="266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71652" y="6318341"/>
              <a:ext cx="8787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Homologní</a:t>
              </a:r>
            </a:p>
            <a:p>
              <a:pPr algn="ctr"/>
              <a:r>
                <a:rPr lang="cs-CZ" sz="1000" b="1" dirty="0" smtClean="0"/>
                <a:t>chromozomy</a:t>
              </a:r>
              <a:endParaRPr lang="en-GB" sz="1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100070" y="5971699"/>
              <a:ext cx="6591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Interfáze</a:t>
              </a:r>
              <a:endParaRPr lang="en-GB" sz="10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319527" y="6049674"/>
              <a:ext cx="6383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Meióza I</a:t>
              </a:r>
              <a:endParaRPr lang="en-GB" sz="10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271463" y="6362187"/>
              <a:ext cx="67198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Meióza II</a:t>
              </a:r>
              <a:endParaRPr lang="en-GB" sz="1000" b="1" dirty="0"/>
            </a:p>
          </p:txBody>
        </p:sp>
      </p:grpSp>
      <p:sp>
        <p:nvSpPr>
          <p:cNvPr id="5" name="Nadpis 1"/>
          <p:cNvSpPr txBox="1">
            <a:spLocks/>
          </p:cNvSpPr>
          <p:nvPr/>
        </p:nvSpPr>
        <p:spPr>
          <a:xfrm>
            <a:off x="1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Zdroje změn </a:t>
            </a:r>
            <a:r>
              <a:rPr lang="cs-CZ" sz="3200" b="1" smtClean="0"/>
              <a:t>v </a:t>
            </a:r>
            <a:r>
              <a:rPr lang="cs-CZ" sz="3200" b="1" smtClean="0"/>
              <a:t>genetickém </a:t>
            </a:r>
            <a:r>
              <a:rPr lang="cs-CZ" sz="3200" b="1" dirty="0" smtClean="0"/>
              <a:t>materiálu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1052927"/>
            <a:ext cx="86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cs-CZ" sz="1600" b="1" dirty="0" smtClean="0"/>
              <a:t>Mutace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smtClean="0"/>
              <a:t>změna informace přenášené z rodičů na potomky (mateřské buňky na dceřiné</a:t>
            </a:r>
            <a:r>
              <a:rPr lang="cs-CZ" sz="1600" dirty="0" smtClean="0"/>
              <a:t>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smtClean="0"/>
              <a:t>radikální  zásah zavádějící rozmanitost   </a:t>
            </a:r>
            <a:r>
              <a:rPr lang="cs-CZ" sz="1600" dirty="0"/>
              <a:t>	</a:t>
            </a:r>
            <a:endParaRPr lang="cs-CZ" dirty="0"/>
          </a:p>
        </p:txBody>
      </p:sp>
      <p:pic>
        <p:nvPicPr>
          <p:cNvPr id="1028" name="Picture 4" descr="http://www.vce.bioninja.com.au/_Media/point_mutations_me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6" y="2289217"/>
            <a:ext cx="3816423" cy="12463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51521" y="4247217"/>
            <a:ext cx="3384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cs-CZ" sz="1600" b="1" dirty="0" smtClean="0"/>
              <a:t>Rekombinace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kombinace genetických informací rodičů při pohlavním rozmnožování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vznikají nové kombinace genů zděděné potomky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mírnější zdroj rozmanitosti	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0" lvl="3" algn="just"/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8443" y="6607264"/>
            <a:ext cx="9135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en-GB" sz="1000" smtClean="0">
                <a:solidFill>
                  <a:schemeClr val="bg1">
                    <a:lumMod val="65000"/>
                  </a:schemeClr>
                </a:solidFill>
              </a:rPr>
              <a:t>://www.vce.bioninja.com.au/aos-3-heredity/molecular-genetics/mutations.html</a:t>
            </a:r>
            <a:r>
              <a:rPr lang="cs-CZ" sz="1000" smtClean="0">
                <a:solidFill>
                  <a:schemeClr val="bg1">
                    <a:lumMod val="65000"/>
                  </a:schemeClr>
                </a:solidFill>
              </a:rPr>
              <a:t>       http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://creationwiki.org/Genetic_recombination</a:t>
            </a:r>
          </a:p>
          <a:p>
            <a:pPr marL="0" lvl="3"/>
            <a:r>
              <a:rPr lang="cs-CZ" sz="100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 descr="http://www.vce.bioninja.com.au/_Media/block_mutations_me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0" y="2227129"/>
            <a:ext cx="4561656" cy="13634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Chromatin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980728"/>
            <a:ext cx="864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cs-CZ" sz="1600" b="1" dirty="0" smtClean="0"/>
              <a:t>Histony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globulární střed molekuly, vláknité flexibilní konce s vysokým</a:t>
            </a:r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 obsahem </a:t>
            </a:r>
            <a:r>
              <a:rPr lang="cs-CZ" sz="1600" dirty="0"/>
              <a:t>argininu a lysinu 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jaderné histony H2A, H2B, H3, H4</a:t>
            </a:r>
          </a:p>
          <a:p>
            <a:pPr>
              <a:spcAft>
                <a:spcPts val="1200"/>
              </a:spcAft>
              <a:defRPr/>
            </a:pPr>
            <a:r>
              <a:rPr lang="cs-CZ" sz="1600" dirty="0" smtClean="0"/>
              <a:t>      </a:t>
            </a:r>
            <a:r>
              <a:rPr lang="cs-CZ" sz="1600" dirty="0" err="1" smtClean="0"/>
              <a:t>linkerový</a:t>
            </a:r>
            <a:r>
              <a:rPr lang="cs-CZ" sz="1600" dirty="0" smtClean="0"/>
              <a:t> histon H1</a:t>
            </a:r>
          </a:p>
          <a:p>
            <a:pPr>
              <a:spcAft>
                <a:spcPts val="800"/>
              </a:spcAft>
              <a:defRPr/>
            </a:pPr>
            <a:r>
              <a:rPr lang="cs-CZ" sz="1600" b="1" dirty="0" smtClean="0"/>
              <a:t>Proteiny </a:t>
            </a:r>
            <a:r>
              <a:rPr lang="cs-CZ" sz="1600" b="1" dirty="0" err="1" smtClean="0"/>
              <a:t>nehistonové</a:t>
            </a:r>
            <a:r>
              <a:rPr lang="cs-CZ" sz="1600" b="1" dirty="0" smtClean="0"/>
              <a:t> povahy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proteiny transkripčního aparátu, hlavně RNA-polymerázy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HMG-proteiny - vazba na neobvyklé </a:t>
            </a:r>
            <a:r>
              <a:rPr lang="cs-CZ" sz="1600" dirty="0"/>
              <a:t>struktury </a:t>
            </a:r>
            <a:r>
              <a:rPr lang="cs-CZ" sz="1600" dirty="0" smtClean="0"/>
              <a:t>DNA, na </a:t>
            </a:r>
            <a:r>
              <a:rPr lang="cs-CZ" sz="1600" dirty="0"/>
              <a:t>jádro </a:t>
            </a:r>
            <a:r>
              <a:rPr lang="cs-CZ" sz="1600" dirty="0" err="1" smtClean="0"/>
              <a:t>nukleozomu</a:t>
            </a:r>
            <a:r>
              <a:rPr lang="cs-CZ" sz="1600" dirty="0" smtClean="0"/>
              <a:t> v místech syntézy RNA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https://lookfordiagnosis.com/mesh_info.php?term=nucleosomes&amp;lang=1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oregonstate.edu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3" name="Picture 7" descr="http://oregonstate.edu/instruct/bb451/winter14/stryer7/CH32/figure_32_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" b="24118"/>
          <a:stretch/>
        </p:blipFill>
        <p:spPr bwMode="auto">
          <a:xfrm>
            <a:off x="5863952" y="781471"/>
            <a:ext cx="3168133" cy="10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image.slidesharecdn.com/roleofhistoneindnapackaging-131214034706-phpapp02/95/role-of-histone-in-dna-packaging-14-638.jpg?cb=13869928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35"/>
          <a:stretch/>
        </p:blipFill>
        <p:spPr bwMode="auto">
          <a:xfrm>
            <a:off x="4788024" y="3789040"/>
            <a:ext cx="3852855" cy="21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/>
          <p:cNvSpPr/>
          <p:nvPr/>
        </p:nvSpPr>
        <p:spPr>
          <a:xfrm>
            <a:off x="262153" y="3789040"/>
            <a:ext cx="4669887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cs-CZ" sz="1600" b="1" dirty="0" err="1" smtClean="0"/>
              <a:t>Nukleozom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základní jednotka </a:t>
            </a:r>
            <a:r>
              <a:rPr lang="cs-CZ" sz="1600" dirty="0"/>
              <a:t>chromatinu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/>
              <a:t>oktamer</a:t>
            </a:r>
            <a:r>
              <a:rPr lang="cs-CZ" sz="1600" dirty="0" smtClean="0"/>
              <a:t> histonů - </a:t>
            </a:r>
            <a:r>
              <a:rPr lang="cs-CZ" sz="1600" dirty="0" err="1" smtClean="0"/>
              <a:t>tetramer</a:t>
            </a:r>
            <a:r>
              <a:rPr lang="cs-CZ" sz="1600" dirty="0" smtClean="0"/>
              <a:t> </a:t>
            </a:r>
            <a:r>
              <a:rPr lang="cs-CZ" sz="1600" dirty="0"/>
              <a:t>(</a:t>
            </a:r>
            <a:r>
              <a:rPr lang="cs-CZ" sz="1600" dirty="0" smtClean="0"/>
              <a:t>H3)</a:t>
            </a:r>
            <a:r>
              <a:rPr lang="cs-CZ" sz="1600" baseline="-25000" dirty="0" smtClean="0"/>
              <a:t>2 </a:t>
            </a:r>
            <a:r>
              <a:rPr lang="cs-CZ" sz="1600" dirty="0" smtClean="0"/>
              <a:t>- (H4)</a:t>
            </a:r>
            <a:r>
              <a:rPr lang="cs-CZ" sz="1600" baseline="-25000" dirty="0" smtClean="0"/>
              <a:t>2 </a:t>
            </a:r>
          </a:p>
          <a:p>
            <a:pPr>
              <a:defRPr/>
            </a:pPr>
            <a:r>
              <a:rPr lang="cs-CZ" sz="1600" dirty="0" smtClean="0"/>
              <a:t>                                     - dva dimery H2A - H2B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úsek DNA o délce 146 </a:t>
            </a:r>
            <a:r>
              <a:rPr lang="cs-CZ" sz="1600" dirty="0" err="1" smtClean="0"/>
              <a:t>bp</a:t>
            </a:r>
            <a:r>
              <a:rPr lang="cs-CZ" sz="1600" dirty="0" smtClean="0"/>
              <a:t> (1,75 otáčky) </a:t>
            </a:r>
            <a:r>
              <a:rPr lang="cs-CZ" sz="1600" baseline="-25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šířka 10-11 </a:t>
            </a:r>
            <a:r>
              <a:rPr lang="cs-CZ" sz="1600" dirty="0" err="1" smtClean="0"/>
              <a:t>nm</a:t>
            </a:r>
            <a:r>
              <a:rPr lang="cs-CZ" sz="1600" dirty="0" smtClean="0"/>
              <a:t>, výška 6 </a:t>
            </a:r>
            <a:r>
              <a:rPr lang="cs-CZ" sz="1600" dirty="0" err="1" smtClean="0"/>
              <a:t>nm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molekula H1 není součástí </a:t>
            </a:r>
            <a:r>
              <a:rPr lang="cs-CZ" sz="1600" dirty="0" err="1" smtClean="0"/>
              <a:t>oktameru</a:t>
            </a:r>
            <a:r>
              <a:rPr lang="cs-CZ" sz="1600" dirty="0" smtClean="0"/>
              <a:t>, spojuje sousední </a:t>
            </a:r>
            <a:r>
              <a:rPr lang="cs-CZ" sz="1600" dirty="0" err="1" smtClean="0"/>
              <a:t>nukleozomy</a:t>
            </a:r>
            <a:r>
              <a:rPr lang="cs-CZ" sz="1600" dirty="0" smtClean="0"/>
              <a:t> v řetězci</a:t>
            </a:r>
            <a:endParaRPr lang="cs-CZ" sz="1600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603" y="3365768"/>
            <a:ext cx="2229422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65" y="6075870"/>
            <a:ext cx="2156560" cy="27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721" y="3365768"/>
            <a:ext cx="2285082" cy="25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Chromatin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980728"/>
            <a:ext cx="864000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err="1"/>
              <a:t>Nukleozomový</a:t>
            </a:r>
            <a:r>
              <a:rPr lang="cs-CZ" sz="1600" b="1" dirty="0"/>
              <a:t> </a:t>
            </a:r>
            <a:r>
              <a:rPr lang="cs-CZ" sz="1600" b="1" dirty="0" smtClean="0"/>
              <a:t>řetězec </a:t>
            </a:r>
            <a:r>
              <a:rPr lang="cs-CZ" sz="1600" dirty="0" smtClean="0"/>
              <a:t>(10-nm chromatinové vlákno)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jádra </a:t>
            </a:r>
            <a:r>
              <a:rPr lang="cs-CZ" sz="1600" dirty="0" err="1" smtClean="0"/>
              <a:t>nukleozomů</a:t>
            </a:r>
            <a:r>
              <a:rPr lang="cs-CZ" sz="1600" dirty="0" smtClean="0"/>
              <a:t> spojená lineární molekulou </a:t>
            </a:r>
            <a:r>
              <a:rPr lang="cs-CZ" sz="1600" dirty="0" err="1" smtClean="0"/>
              <a:t>dsDNA</a:t>
            </a:r>
            <a:r>
              <a:rPr lang="cs-CZ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plně </a:t>
            </a:r>
            <a:r>
              <a:rPr lang="cs-CZ" sz="1600" dirty="0" err="1" smtClean="0"/>
              <a:t>dekondenzovaný</a:t>
            </a:r>
            <a:r>
              <a:rPr lang="cs-CZ" sz="1600" dirty="0" smtClean="0"/>
              <a:t> </a:t>
            </a:r>
            <a:r>
              <a:rPr lang="cs-CZ" sz="1600" dirty="0" err="1" smtClean="0"/>
              <a:t>euchromatin</a:t>
            </a:r>
            <a:r>
              <a:rPr lang="cs-CZ" sz="1600" dirty="0" smtClean="0"/>
              <a:t> během interfáze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>
              <a:spcAft>
                <a:spcPts val="400"/>
              </a:spcAft>
            </a:pPr>
            <a:r>
              <a:rPr lang="cs-CZ" sz="1600" b="1" dirty="0" smtClean="0"/>
              <a:t>30-nm chromatinové vlákno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H1 se globulární částí váže na </a:t>
            </a:r>
            <a:r>
              <a:rPr lang="cs-CZ" sz="1600" dirty="0" err="1" smtClean="0"/>
              <a:t>nukleozom</a:t>
            </a:r>
            <a:r>
              <a:rPr lang="cs-CZ" sz="1600" dirty="0" smtClean="0"/>
              <a:t>, vláknité konce váže na sousední </a:t>
            </a:r>
            <a:r>
              <a:rPr lang="cs-CZ" sz="1600" dirty="0" err="1" smtClean="0"/>
              <a:t>nukleozomy</a:t>
            </a:r>
            <a:r>
              <a:rPr lang="cs-CZ" sz="1600" dirty="0" smtClean="0"/>
              <a:t> v místě vstupu a výstupu DNA z </a:t>
            </a:r>
            <a:r>
              <a:rPr lang="cs-CZ" sz="1600" dirty="0" err="1" smtClean="0"/>
              <a:t>nukleozomu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spiralizace</a:t>
            </a:r>
            <a:r>
              <a:rPr lang="cs-CZ" sz="1600" dirty="0" smtClean="0"/>
              <a:t> </a:t>
            </a:r>
            <a:r>
              <a:rPr lang="cs-CZ" sz="1600" dirty="0" err="1" smtClean="0"/>
              <a:t>nukleozomového</a:t>
            </a:r>
            <a:r>
              <a:rPr lang="cs-CZ" sz="1600" dirty="0" smtClean="0"/>
              <a:t> řetězce do solenoidové struktury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vlákno s průměrnou tloušťkou 30 </a:t>
            </a:r>
            <a:r>
              <a:rPr lang="cs-CZ" sz="1600" dirty="0" err="1" smtClean="0"/>
              <a:t>nm</a:t>
            </a:r>
            <a:r>
              <a:rPr lang="cs-CZ" sz="1600" dirty="0" smtClean="0"/>
              <a:t>, jeden závit </a:t>
            </a:r>
            <a:r>
              <a:rPr lang="cs-CZ" sz="1600" dirty="0"/>
              <a:t>tvořen 6 </a:t>
            </a:r>
            <a:r>
              <a:rPr lang="cs-CZ" sz="1600" dirty="0" err="1" smtClean="0"/>
              <a:t>nukleozomy</a:t>
            </a:r>
            <a:endParaRPr lang="cs-CZ" sz="1600" dirty="0" smtClean="0"/>
          </a:p>
        </p:txBody>
      </p:sp>
      <p:sp>
        <p:nvSpPr>
          <p:cNvPr id="36" name="Obdélník 3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http://oregonstate.edu/instruction/bi314/fall12/chromosome.html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	https://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www.mun.ca/biology/scarr/Histone_Protein_Structure.html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4" name="Picture 4" descr="http://oregonstate.edu/instruction/bi314/fall12/figure_05_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659" r="12022" b="60210"/>
          <a:stretch/>
        </p:blipFill>
        <p:spPr bwMode="auto">
          <a:xfrm>
            <a:off x="804474" y="4998318"/>
            <a:ext cx="3600000" cy="8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regonstate.edu/instruction/bi314/fall12/figure_05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50000" r="12781" b="26485"/>
          <a:stretch/>
        </p:blipFill>
        <p:spPr bwMode="auto">
          <a:xfrm>
            <a:off x="840099" y="2062178"/>
            <a:ext cx="376828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5483717" y="1615083"/>
            <a:ext cx="2633899" cy="1014154"/>
            <a:chOff x="858483" y="2170893"/>
            <a:chExt cx="1513036" cy="582578"/>
          </a:xfrm>
        </p:grpSpPr>
        <p:pic>
          <p:nvPicPr>
            <p:cNvPr id="5138" name="Picture 18" descr="http://swh.schoolworkhelper.netdna-cdn.com/wp-content/uploads/2010/07/nucleosome.jpg?e6ece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" t="26978" r="2678" b="24667"/>
            <a:stretch/>
          </p:blipFill>
          <p:spPr bwMode="auto">
            <a:xfrm>
              <a:off x="858483" y="2170893"/>
              <a:ext cx="1513036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1835696" y="2276872"/>
              <a:ext cx="4320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1115616" y="2682492"/>
              <a:ext cx="432048" cy="70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1691680" y="2170893"/>
              <a:ext cx="63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1403648" y="2175128"/>
              <a:ext cx="63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793576" y="2322592"/>
              <a:ext cx="114128" cy="8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40" name="Picture 20" descr="https://www.mun.ca/biology/scarr/MGA2-02-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34" y="4432146"/>
            <a:ext cx="3774532" cy="21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Chromatin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980728"/>
            <a:ext cx="86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30-nm chromatinové vlákno je dále uspořádáno do smyček, tzv. </a:t>
            </a:r>
            <a:r>
              <a:rPr lang="cs-CZ" sz="1600" b="1" dirty="0" smtClean="0"/>
              <a:t>chromatinových domén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vazba k proteinovému </a:t>
            </a:r>
            <a:r>
              <a:rPr lang="cs-CZ" sz="1600" dirty="0"/>
              <a:t>lešení </a:t>
            </a:r>
            <a:r>
              <a:rPr lang="cs-CZ" sz="1600" dirty="0" smtClean="0"/>
              <a:t>60-150 </a:t>
            </a:r>
            <a:r>
              <a:rPr lang="cs-CZ" sz="1600" dirty="0" err="1" smtClean="0"/>
              <a:t>kb</a:t>
            </a:r>
            <a:r>
              <a:rPr lang="cs-CZ" sz="1600" dirty="0" smtClean="0"/>
              <a:t>, nezávislý </a:t>
            </a:r>
            <a:r>
              <a:rPr lang="cs-CZ" sz="1600" dirty="0" err="1" smtClean="0"/>
              <a:t>replikon</a:t>
            </a:r>
            <a:endParaRPr lang="cs-CZ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/>
          <a:stretch/>
        </p:blipFill>
        <p:spPr bwMode="auto">
          <a:xfrm>
            <a:off x="1403648" y="3717032"/>
            <a:ext cx="3528392" cy="261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https://www.mun.ca/biology/scarr/Histone_Protein_Structure.html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   https://lookfordiagnosis.com/mesh_info.php?term=nucleosomes&amp;lang=1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#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3466"/>
          <a:stretch/>
        </p:blipFill>
        <p:spPr bwMode="auto">
          <a:xfrm>
            <a:off x="6228184" y="1772816"/>
            <a:ext cx="2401838" cy="4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257813" y="1916832"/>
            <a:ext cx="5754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600-nm chromatinové vlákno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30-nm chromatinové vlákno navázané na proteinové lešení </a:t>
            </a:r>
            <a:r>
              <a:rPr lang="cs-CZ" sz="1600" dirty="0" err="1" smtClean="0"/>
              <a:t>spiralizací</a:t>
            </a:r>
            <a:r>
              <a:rPr lang="cs-CZ" sz="1600" dirty="0" smtClean="0"/>
              <a:t> dále kondenzuje v 600-nm vlákno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struktur </a:t>
            </a:r>
            <a:r>
              <a:rPr lang="cs-CZ" sz="1600" dirty="0" err="1" smtClean="0"/>
              <a:t>metafázních</a:t>
            </a:r>
            <a:r>
              <a:rPr lang="cs-CZ" sz="1600" dirty="0" smtClean="0"/>
              <a:t> chromozomů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viditelné pomocí světelného mikroskopu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nejvyšší </a:t>
            </a:r>
            <a:r>
              <a:rPr lang="cs-CZ" sz="1600" dirty="0"/>
              <a:t>stupeň </a:t>
            </a:r>
            <a:r>
              <a:rPr lang="cs-CZ" sz="1600" dirty="0" smtClean="0"/>
              <a:t>kondenzace chromatinu, </a:t>
            </a:r>
            <a:r>
              <a:rPr lang="cs-CZ" sz="1600" dirty="0"/>
              <a:t>transkripčně </a:t>
            </a:r>
            <a:r>
              <a:rPr lang="cs-CZ" sz="1600" dirty="0" smtClean="0"/>
              <a:t>inaktivní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09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Chromozom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980728"/>
            <a:ext cx="864000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smtClean="0"/>
              <a:t>Mitotické </a:t>
            </a:r>
            <a:r>
              <a:rPr lang="cs-CZ" sz="1600" b="1" dirty="0"/>
              <a:t>chromozomy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 metafázi rozděleny na sesterské chromatidy obsahující molekuly DNA vzniklé v S-fázi b. cyklu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krátké rameno </a:t>
            </a:r>
            <a:r>
              <a:rPr lang="cs-CZ" sz="1600" dirty="0"/>
              <a:t>(p), dlouhé </a:t>
            </a:r>
            <a:r>
              <a:rPr lang="cs-CZ" sz="1600" dirty="0" smtClean="0"/>
              <a:t>rameno </a:t>
            </a:r>
            <a:r>
              <a:rPr lang="cs-CZ" sz="1600" dirty="0"/>
              <a:t>(q</a:t>
            </a:r>
            <a:r>
              <a:rPr lang="cs-CZ" sz="1600" dirty="0" smtClean="0"/>
              <a:t>), centromera (+</a:t>
            </a:r>
            <a:r>
              <a:rPr lang="cs-CZ" sz="1600" dirty="0" err="1" smtClean="0"/>
              <a:t>kinetochory</a:t>
            </a:r>
            <a:r>
              <a:rPr lang="cs-CZ" sz="1600" dirty="0" smtClean="0"/>
              <a:t>), </a:t>
            </a:r>
            <a:r>
              <a:rPr lang="cs-CZ" sz="1600" dirty="0" err="1" smtClean="0"/>
              <a:t>telomery</a:t>
            </a:r>
            <a:r>
              <a:rPr lang="cs-CZ" sz="1600" dirty="0" smtClean="0"/>
              <a:t> </a:t>
            </a:r>
          </a:p>
        </p:txBody>
      </p:sp>
      <p:pic>
        <p:nvPicPr>
          <p:cNvPr id="7170" name="Picture 2" descr="http://images.slideplayer.com/9/1389571/slides/slide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8890" r="67692" b="13307"/>
          <a:stretch/>
        </p:blipFill>
        <p:spPr bwMode="auto">
          <a:xfrm>
            <a:off x="773485" y="2385860"/>
            <a:ext cx="617394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65237" y="4697849"/>
            <a:ext cx="8640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smtClean="0"/>
              <a:t>Pruhování </a:t>
            </a:r>
            <a:r>
              <a:rPr lang="cs-CZ" sz="1600" b="1" dirty="0"/>
              <a:t>chromozomů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 </a:t>
            </a:r>
            <a:r>
              <a:rPr lang="cs-CZ" sz="1600" dirty="0"/>
              <a:t>pruhy: </a:t>
            </a:r>
            <a:r>
              <a:rPr lang="cs-CZ" sz="1600" dirty="0" smtClean="0"/>
              <a:t>tmavé oblasti GC párů	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Q pruhy, R pruhy : přednostní barvení AT párů</a:t>
            </a:r>
            <a:endParaRPr lang="cs-CZ" sz="160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číslování pruhů v p- </a:t>
            </a:r>
            <a:r>
              <a:rPr lang="cs-CZ" sz="1600" dirty="0"/>
              <a:t>a </a:t>
            </a:r>
            <a:r>
              <a:rPr lang="cs-CZ" sz="1600" dirty="0" smtClean="0"/>
              <a:t>q-raménku směrem </a:t>
            </a:r>
            <a:r>
              <a:rPr lang="cs-CZ" sz="1600" dirty="0"/>
              <a:t>od </a:t>
            </a:r>
            <a:r>
              <a:rPr lang="cs-CZ" sz="1600" dirty="0" smtClean="0"/>
              <a:t>centromery, umístění genu na chromozomu v určitém místě (</a:t>
            </a:r>
            <a:r>
              <a:rPr lang="cs-CZ" sz="1600" dirty="0" err="1" smtClean="0"/>
              <a:t>lokus</a:t>
            </a:r>
            <a:r>
              <a:rPr lang="cs-CZ" sz="1600" dirty="0" smtClean="0"/>
              <a:t>), např. gen OCA-2 15q11.2-q12</a:t>
            </a:r>
            <a:endParaRPr lang="cs-CZ" sz="1600" dirty="0"/>
          </a:p>
        </p:txBody>
      </p:sp>
      <p:pic>
        <p:nvPicPr>
          <p:cNvPr id="7177" name="Picture 9" descr="http://image.slidesharecdn.com/cytogenetics1-131209145057-phpapp02/95/cytogenetics-1-19-638.jpg?cb=1386601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21" t="23121" r="9441" b="37202"/>
          <a:stretch/>
        </p:blipFill>
        <p:spPr bwMode="auto">
          <a:xfrm>
            <a:off x="4551698" y="2407136"/>
            <a:ext cx="196451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619250" y="2438381"/>
            <a:ext cx="2226402" cy="1656000"/>
            <a:chOff x="1552575" y="1859682"/>
            <a:chExt cx="2226402" cy="1656000"/>
          </a:xfrm>
        </p:grpSpPr>
        <p:pic>
          <p:nvPicPr>
            <p:cNvPr id="7172" name="Picture 4" descr="http://www.passmyexams.co.uk/GCSE/biology/images/structure-chromosom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9" t="10335" r="55030"/>
            <a:stretch/>
          </p:blipFill>
          <p:spPr bwMode="auto">
            <a:xfrm>
              <a:off x="1552575" y="1859682"/>
              <a:ext cx="949152" cy="16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459385" y="1876078"/>
              <a:ext cx="13195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sesterské chromatidy</a:t>
              </a:r>
              <a:endParaRPr lang="en-GB" sz="10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449860" y="2204864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rameno p</a:t>
              </a:r>
              <a:endParaRPr lang="en-GB" sz="10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445341" y="2703106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rameno q</a:t>
              </a:r>
              <a:endParaRPr lang="en-GB" sz="1000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464718" y="2385839"/>
              <a:ext cx="8050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centromera</a:t>
              </a:r>
              <a:endParaRPr lang="en-GB" sz="10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468290" y="3093342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err="1" smtClean="0"/>
                <a:t>telomera</a:t>
              </a:r>
              <a:endParaRPr lang="en-GB" sz="10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617500" y="2374629"/>
            <a:ext cx="2274980" cy="2422523"/>
            <a:chOff x="6091825" y="1786405"/>
            <a:chExt cx="2274980" cy="2422523"/>
          </a:xfrm>
        </p:grpSpPr>
        <p:pic>
          <p:nvPicPr>
            <p:cNvPr id="7175" name="Picture 7" descr="http://www.ncbi.nlm.nih.gov/Class/MLACourse/Modules/Genomes/images/cytogenetic_bands.g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7" t="23127" r="21521" b="8513"/>
            <a:stretch/>
          </p:blipFill>
          <p:spPr bwMode="auto">
            <a:xfrm>
              <a:off x="6220365" y="1977756"/>
              <a:ext cx="1812708" cy="223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7164288" y="2949327"/>
              <a:ext cx="868785" cy="267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227189" y="1970932"/>
              <a:ext cx="15183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6163000" y="2042425"/>
              <a:ext cx="15183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6205863" y="2833040"/>
              <a:ext cx="15183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bdélník 25"/>
            <p:cNvSpPr/>
            <p:nvPr/>
          </p:nvSpPr>
          <p:spPr>
            <a:xfrm rot="1050675" flipV="1">
              <a:off x="6091825" y="4119576"/>
              <a:ext cx="30083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179301" y="3373493"/>
              <a:ext cx="912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chromozom 3</a:t>
              </a:r>
              <a:endParaRPr lang="en-GB" sz="1000" b="1" dirty="0"/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 flipH="1">
              <a:off x="6444208" y="1999188"/>
              <a:ext cx="432048" cy="45189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6711451" y="1792860"/>
              <a:ext cx="385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3p2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089803" y="2887911"/>
              <a:ext cx="4507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3p21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154740" y="1786405"/>
              <a:ext cx="4507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3p22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7816654" y="2627569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3p22.1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Obdélník 2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www.passmyexams.co.uk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	http://slideplayer.com/slide/1389571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Chromozom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55712" y="927770"/>
            <a:ext cx="8640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Centromera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zajišťuje během buněčného dělení segregaci </a:t>
            </a:r>
            <a:r>
              <a:rPr lang="cs-CZ" sz="1600" dirty="0"/>
              <a:t>chromozomů do dceřiných </a:t>
            </a:r>
            <a:r>
              <a:rPr lang="cs-CZ" sz="1600" dirty="0" smtClean="0"/>
              <a:t>buněk</a:t>
            </a:r>
          </a:p>
          <a:p>
            <a:endParaRPr lang="cs-CZ" sz="1600" b="1" dirty="0" smtClean="0"/>
          </a:p>
          <a:p>
            <a:pPr>
              <a:spcAft>
                <a:spcPts val="400"/>
              </a:spcAft>
            </a:pPr>
            <a:r>
              <a:rPr lang="cs-CZ" sz="1600" b="1" dirty="0" err="1" smtClean="0"/>
              <a:t>Telomera</a:t>
            </a:r>
            <a:r>
              <a:rPr lang="cs-CZ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 </a:t>
            </a:r>
            <a:r>
              <a:rPr lang="cs-CZ" sz="1600" dirty="0" smtClean="0"/>
              <a:t>ochrana konců lineárních molekul </a:t>
            </a:r>
            <a:r>
              <a:rPr lang="cs-CZ" sz="1600" dirty="0" err="1" smtClean="0"/>
              <a:t>dsDNA</a:t>
            </a:r>
            <a:r>
              <a:rPr lang="cs-CZ" sz="1600" dirty="0" smtClean="0"/>
              <a:t> u eukaryotických chromozomů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 při replikaci DNA řídí dokončení </a:t>
            </a:r>
            <a:r>
              <a:rPr lang="cs-CZ" sz="1600" dirty="0"/>
              <a:t>syntézy dceřiných </a:t>
            </a:r>
            <a:r>
              <a:rPr lang="cs-CZ" sz="1600" dirty="0" smtClean="0"/>
              <a:t>řetězců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b="1" dirty="0" err="1" smtClean="0"/>
              <a:t>telomerické</a:t>
            </a:r>
            <a:r>
              <a:rPr lang="cs-CZ" sz="1600" b="1" dirty="0" smtClean="0"/>
              <a:t> sekvence </a:t>
            </a:r>
            <a:r>
              <a:rPr lang="cs-CZ" sz="1600" dirty="0" smtClean="0"/>
              <a:t>-</a:t>
            </a:r>
            <a:r>
              <a:rPr lang="cs-CZ" sz="1600" b="1" dirty="0" smtClean="0"/>
              <a:t> </a:t>
            </a:r>
            <a:r>
              <a:rPr lang="cs-CZ" sz="1600" dirty="0" smtClean="0"/>
              <a:t>tandemové repetice se sekvencí bohatou na G)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		        - netvoří se </a:t>
            </a:r>
            <a:r>
              <a:rPr lang="cs-CZ" sz="1600" dirty="0"/>
              <a:t>replikací ale </a:t>
            </a:r>
            <a:r>
              <a:rPr lang="cs-CZ" sz="1600" dirty="0" smtClean="0"/>
              <a:t>syntetizovány </a:t>
            </a:r>
            <a:r>
              <a:rPr lang="cs-CZ" sz="1600" dirty="0" err="1"/>
              <a:t>telomerázou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 smtClean="0"/>
              <a:t>telomeráza</a:t>
            </a:r>
            <a:r>
              <a:rPr lang="cs-CZ" sz="1600" b="1" dirty="0" smtClean="0"/>
              <a:t> </a:t>
            </a:r>
            <a:r>
              <a:rPr lang="cs-CZ" sz="1600" dirty="0" smtClean="0"/>
              <a:t>-</a:t>
            </a:r>
            <a:r>
              <a:rPr lang="cs-CZ" sz="1600" b="1" dirty="0" smtClean="0"/>
              <a:t> </a:t>
            </a:r>
            <a:r>
              <a:rPr lang="cs-CZ" sz="1600" dirty="0" smtClean="0"/>
              <a:t>u </a:t>
            </a:r>
            <a:r>
              <a:rPr lang="cs-CZ" sz="1600" dirty="0"/>
              <a:t>rychle se dělících buněk jednobuněčných </a:t>
            </a:r>
            <a:r>
              <a:rPr lang="cs-CZ" sz="1600" dirty="0" smtClean="0"/>
              <a:t>organizmů</a:t>
            </a:r>
          </a:p>
          <a:p>
            <a:r>
              <a:rPr lang="cs-CZ" sz="1600" dirty="0" smtClean="0"/>
              <a:t>                            - u savců není přítomna v </a:t>
            </a:r>
            <a:r>
              <a:rPr lang="cs-CZ" sz="1600" dirty="0"/>
              <a:t>somatických buňkách </a:t>
            </a:r>
            <a:r>
              <a:rPr lang="cs-CZ" sz="1600" dirty="0" smtClean="0"/>
              <a:t>(ztráta repetic)</a:t>
            </a:r>
          </a:p>
          <a:p>
            <a:r>
              <a:rPr lang="cs-CZ" sz="1600" dirty="0" smtClean="0"/>
              <a:t>	        - u savců přítomna v pohlavních, embryonálních, </a:t>
            </a:r>
            <a:r>
              <a:rPr lang="cs-CZ" sz="1600" dirty="0"/>
              <a:t>nádorových </a:t>
            </a:r>
            <a:r>
              <a:rPr lang="cs-CZ" sz="1600" dirty="0" smtClean="0"/>
              <a:t>buňkách</a:t>
            </a:r>
            <a:endParaRPr lang="cs-CZ" sz="1600" dirty="0"/>
          </a:p>
        </p:txBody>
      </p:sp>
      <p:pic>
        <p:nvPicPr>
          <p:cNvPr id="1030" name="Picture 6" descr="http://www.asianhealthsecrets.com/wp-content/uploads/2010/11/telomere_image-pr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3" y="4349166"/>
            <a:ext cx="2044774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5447853" y="4293096"/>
            <a:ext cx="3300611" cy="1718985"/>
            <a:chOff x="695325" y="2628900"/>
            <a:chExt cx="6362700" cy="3313745"/>
          </a:xfrm>
        </p:grpSpPr>
        <p:pic>
          <p:nvPicPr>
            <p:cNvPr id="1032" name="Picture 8" descr="http://vrp.com/static/images/aug2012nl_telomer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" t="11980" r="3691" b="12157"/>
            <a:stretch/>
          </p:blipFill>
          <p:spPr bwMode="auto">
            <a:xfrm>
              <a:off x="695325" y="2628900"/>
              <a:ext cx="6362700" cy="313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2267744" y="4653136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147007" y="5476648"/>
              <a:ext cx="734939" cy="36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691680" y="5582605"/>
              <a:ext cx="1161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078503" y="5582604"/>
              <a:ext cx="734939" cy="180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335113" y="5465059"/>
              <a:ext cx="501005" cy="105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2627784" y="4764385"/>
            <a:ext cx="2484000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TTAGGG	člověk, myš</a:t>
            </a:r>
          </a:p>
          <a:p>
            <a:r>
              <a:rPr lang="cs-CZ" sz="1000" b="1" dirty="0" smtClean="0"/>
              <a:t>TGGG	</a:t>
            </a:r>
            <a:r>
              <a:rPr lang="cs-CZ" sz="1000" b="1" i="1" dirty="0" err="1" smtClean="0"/>
              <a:t>Saccharomyces</a:t>
            </a:r>
            <a:r>
              <a:rPr lang="cs-CZ" sz="1000" b="1" i="1" dirty="0" smtClean="0"/>
              <a:t> </a:t>
            </a:r>
            <a:r>
              <a:rPr lang="cs-CZ" sz="1000" b="1" i="1" dirty="0" err="1" smtClean="0"/>
              <a:t>cerevisiae</a:t>
            </a:r>
            <a:endParaRPr lang="cs-CZ" sz="1000" b="1" i="1" dirty="0" smtClean="0"/>
          </a:p>
          <a:p>
            <a:r>
              <a:rPr lang="cs-CZ" sz="1000" b="1" dirty="0" smtClean="0"/>
              <a:t>TTTAGGG	</a:t>
            </a:r>
            <a:r>
              <a:rPr lang="cs-CZ" sz="1000" b="1" i="1" dirty="0" err="1" smtClean="0"/>
              <a:t>Arabidopsis</a:t>
            </a:r>
            <a:r>
              <a:rPr lang="cs-CZ" sz="1000" b="1" i="1" dirty="0" smtClean="0"/>
              <a:t> </a:t>
            </a:r>
            <a:r>
              <a:rPr lang="cs-CZ" sz="1000" b="1" i="1" dirty="0" err="1" smtClean="0"/>
              <a:t>thaliana</a:t>
            </a:r>
            <a:endParaRPr lang="cs-CZ" sz="1000" b="1" i="1" dirty="0" smtClean="0"/>
          </a:p>
          <a:p>
            <a:r>
              <a:rPr lang="cs-CZ" sz="1000" b="1" dirty="0" smtClean="0"/>
              <a:t>TTTTGGGG	</a:t>
            </a:r>
            <a:r>
              <a:rPr lang="cs-CZ" sz="1000" b="1" i="1" dirty="0" err="1" smtClean="0"/>
              <a:t>Oxytricha</a:t>
            </a:r>
            <a:r>
              <a:rPr lang="cs-CZ" sz="1000" b="1" i="1" dirty="0" smtClean="0"/>
              <a:t> nova</a:t>
            </a:r>
            <a:endParaRPr lang="en-GB" sz="1000" b="1" dirty="0"/>
          </a:p>
        </p:txBody>
      </p:sp>
      <p:sp>
        <p:nvSpPr>
          <p:cNvPr id="17" name="Obdélník 1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www.wholehealthinsider.com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www.asianhealthsecrets.com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Jaderná DNA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63395" y="1124744"/>
            <a:ext cx="366053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cs-CZ" sz="1600" b="1" dirty="0" smtClean="0"/>
              <a:t>Velikost jaderného genomu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hodnota C = velikost jaderné složky haploidního genomu daného druhu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paradox hodnoty C = neexistuje vztah mezi velikostí genomu a biologickou komplexitou organismu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jednotky </a:t>
            </a:r>
            <a:r>
              <a:rPr lang="cs-CZ" sz="1600" dirty="0" err="1" smtClean="0"/>
              <a:t>Mb</a:t>
            </a:r>
            <a:r>
              <a:rPr lang="cs-CZ" sz="1600" dirty="0" smtClean="0"/>
              <a:t> - stovky </a:t>
            </a:r>
            <a:r>
              <a:rPr lang="cs-CZ" sz="1600" dirty="0" err="1" smtClean="0"/>
              <a:t>Gb</a:t>
            </a:r>
            <a:endParaRPr lang="cs-CZ" sz="1600" dirty="0"/>
          </a:p>
        </p:txBody>
      </p:sp>
      <p:graphicFrame>
        <p:nvGraphicFramePr>
          <p:cNvPr id="34" name="Tabulk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18550"/>
              </p:ext>
            </p:extLst>
          </p:nvPr>
        </p:nvGraphicFramePr>
        <p:xfrm>
          <a:off x="4169669" y="929895"/>
          <a:ext cx="4755256" cy="24842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69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Druh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Velikost genomu (</a:t>
                      </a:r>
                      <a:r>
                        <a:rPr lang="cs-CZ" sz="1000" dirty="0" err="1" smtClean="0"/>
                        <a:t>bp</a:t>
                      </a:r>
                      <a:r>
                        <a:rPr lang="cs-CZ" sz="1000" dirty="0" smtClean="0"/>
                        <a:t>)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Počet chromozomů </a:t>
                      </a:r>
                      <a:br>
                        <a:rPr lang="cs-CZ" sz="1000" dirty="0" smtClean="0"/>
                      </a:br>
                      <a:r>
                        <a:rPr lang="cs-CZ" sz="1000" dirty="0" smtClean="0"/>
                        <a:t>v haploidním genomu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Počet genů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S. </a:t>
                      </a:r>
                      <a:r>
                        <a:rPr lang="cs-CZ" sz="1000" dirty="0" err="1" smtClean="0"/>
                        <a:t>cerevisiae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1,2 x 10</a:t>
                      </a:r>
                      <a:r>
                        <a:rPr lang="cs-CZ" sz="1000" baseline="30000" dirty="0" smtClean="0"/>
                        <a:t>7</a:t>
                      </a:r>
                      <a:endParaRPr lang="en-GB" sz="1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16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5.770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C. </a:t>
                      </a:r>
                      <a:r>
                        <a:rPr lang="cs-CZ" sz="1000" dirty="0" err="1" smtClean="0"/>
                        <a:t>elegans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1,0 x 10</a:t>
                      </a:r>
                      <a:r>
                        <a:rPr lang="cs-CZ" sz="1000" baseline="30000" dirty="0" smtClean="0"/>
                        <a:t>8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4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21.700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D. </a:t>
                      </a:r>
                      <a:r>
                        <a:rPr lang="cs-CZ" sz="1000" dirty="0" err="1" smtClean="0"/>
                        <a:t>melanogaster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1,2 x 10</a:t>
                      </a:r>
                      <a:r>
                        <a:rPr lang="cs-CZ" sz="1000" baseline="30000" dirty="0" smtClean="0"/>
                        <a:t>8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4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17.000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Xenopus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laevis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3,1 x 10</a:t>
                      </a:r>
                      <a:r>
                        <a:rPr lang="cs-CZ" sz="1000" baseline="30000" dirty="0" smtClean="0"/>
                        <a:t>9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18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Mus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musculus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2,8 x 10</a:t>
                      </a:r>
                      <a:r>
                        <a:rPr lang="cs-CZ" sz="1000" baseline="30000" dirty="0" smtClean="0"/>
                        <a:t>9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20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23.000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Homo</a:t>
                      </a:r>
                      <a:r>
                        <a:rPr lang="cs-CZ" sz="1000" baseline="0" dirty="0" smtClean="0"/>
                        <a:t> sapiens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3,3 x 10</a:t>
                      </a:r>
                      <a:r>
                        <a:rPr lang="cs-CZ" sz="1000" baseline="30000" dirty="0" smtClean="0"/>
                        <a:t>9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23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21.000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Zea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mays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5,0 x 10</a:t>
                      </a:r>
                      <a:r>
                        <a:rPr lang="cs-CZ" sz="1000" baseline="30000" dirty="0" smtClean="0"/>
                        <a:t>9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10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50.000</a:t>
                      </a:r>
                      <a:endParaRPr lang="en-GB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Allium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cepa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1,5 x 10</a:t>
                      </a:r>
                      <a:r>
                        <a:rPr lang="cs-CZ" sz="1000" baseline="30000" dirty="0" smtClean="0"/>
                        <a:t>10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8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/>
                        <a:t>18.000</a:t>
                      </a:r>
                      <a:endParaRPr lang="en-GB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Obdélník 34"/>
          <p:cNvSpPr/>
          <p:nvPr/>
        </p:nvSpPr>
        <p:spPr>
          <a:xfrm>
            <a:off x="255712" y="3764513"/>
            <a:ext cx="86400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smtClean="0"/>
              <a:t>Genové repetice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u mnohobuněčných </a:t>
            </a:r>
            <a:r>
              <a:rPr lang="cs-CZ" sz="1600" dirty="0"/>
              <a:t>organismů se </a:t>
            </a:r>
            <a:r>
              <a:rPr lang="cs-CZ" sz="1600" dirty="0" smtClean="0"/>
              <a:t>50 - 75 % </a:t>
            </a:r>
            <a:r>
              <a:rPr lang="cs-CZ" sz="1600" dirty="0"/>
              <a:t>strukturních genů </a:t>
            </a:r>
            <a:r>
              <a:rPr lang="cs-CZ" sz="1600" dirty="0" smtClean="0"/>
              <a:t>vyskytuje ve dvou nebo více kopiích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b="1" dirty="0" smtClean="0"/>
              <a:t>1. tandemové </a:t>
            </a:r>
            <a:r>
              <a:rPr lang="cs-CZ" sz="1600" b="1" dirty="0"/>
              <a:t>genové repetice </a:t>
            </a:r>
            <a:endParaRPr lang="cs-CZ" sz="1600" b="1" dirty="0" smtClean="0"/>
          </a:p>
          <a:p>
            <a:r>
              <a:rPr lang="cs-CZ" sz="1600" dirty="0" smtClean="0"/>
              <a:t>	- geny </a:t>
            </a:r>
            <a:r>
              <a:rPr lang="cs-CZ" sz="1600" dirty="0"/>
              <a:t>či skupiny genů které se opakují bezprostředně za </a:t>
            </a:r>
            <a:r>
              <a:rPr lang="cs-CZ" sz="1600" dirty="0" smtClean="0"/>
              <a:t>sebou (odděleny mezerníky)</a:t>
            </a:r>
          </a:p>
          <a:p>
            <a:r>
              <a:rPr lang="cs-CZ" sz="1600" dirty="0" smtClean="0"/>
              <a:t> 	- např. geny </a:t>
            </a:r>
            <a:r>
              <a:rPr lang="cs-CZ" sz="1600" dirty="0"/>
              <a:t>přepisované do 5S </a:t>
            </a:r>
            <a:r>
              <a:rPr lang="cs-CZ" sz="1600" dirty="0" err="1"/>
              <a:t>rRNA</a:t>
            </a:r>
            <a:r>
              <a:rPr lang="cs-CZ" sz="1600" dirty="0"/>
              <a:t> </a:t>
            </a:r>
            <a:r>
              <a:rPr lang="cs-CZ" sz="1600" dirty="0" smtClean="0"/>
              <a:t>(250x), </a:t>
            </a:r>
            <a:r>
              <a:rPr lang="cs-CZ" sz="1600" dirty="0" err="1" smtClean="0"/>
              <a:t>tRNA</a:t>
            </a:r>
            <a:r>
              <a:rPr lang="cs-CZ" sz="1600" dirty="0" smtClean="0"/>
              <a:t> </a:t>
            </a:r>
            <a:r>
              <a:rPr lang="cs-CZ" sz="1600" dirty="0"/>
              <a:t>(</a:t>
            </a:r>
            <a:r>
              <a:rPr lang="cs-CZ" sz="1600" dirty="0" smtClean="0"/>
              <a:t>10-100x)</a:t>
            </a:r>
          </a:p>
          <a:p>
            <a:pPr>
              <a:spcAft>
                <a:spcPts val="800"/>
              </a:spcAft>
            </a:pPr>
            <a:r>
              <a:rPr lang="cs-CZ" sz="1600" dirty="0" smtClean="0"/>
              <a:t>                                geny </a:t>
            </a:r>
            <a:r>
              <a:rPr lang="cs-CZ" sz="1600" dirty="0"/>
              <a:t>kódující histony (20x skupina genů kódující všech pět </a:t>
            </a:r>
            <a:r>
              <a:rPr lang="cs-CZ" sz="1600" dirty="0" smtClean="0"/>
              <a:t>histonů</a:t>
            </a:r>
            <a:r>
              <a:rPr lang="cs-CZ" sz="1600" dirty="0"/>
              <a:t>)</a:t>
            </a:r>
          </a:p>
          <a:p>
            <a:r>
              <a:rPr lang="cs-CZ" sz="1600" dirty="0" smtClean="0"/>
              <a:t>     </a:t>
            </a:r>
            <a:r>
              <a:rPr lang="cs-CZ" sz="1600" b="1" dirty="0" smtClean="0"/>
              <a:t>2. </a:t>
            </a:r>
            <a:r>
              <a:rPr lang="cs-CZ" sz="1600" b="1" dirty="0"/>
              <a:t>rozptýlené genové repetice </a:t>
            </a:r>
            <a:endParaRPr lang="cs-CZ" sz="1600" b="1" dirty="0" smtClean="0"/>
          </a:p>
          <a:p>
            <a:r>
              <a:rPr lang="cs-CZ" sz="1600" dirty="0" smtClean="0"/>
              <a:t>	- gen </a:t>
            </a:r>
            <a:r>
              <a:rPr lang="cs-CZ" sz="1600" dirty="0"/>
              <a:t>nebo </a:t>
            </a:r>
            <a:r>
              <a:rPr lang="cs-CZ" sz="1600" dirty="0" smtClean="0"/>
              <a:t>skupina genů s </a:t>
            </a:r>
            <a:r>
              <a:rPr lang="cs-CZ" sz="1600" dirty="0"/>
              <a:t>kopiemi na různých místech haploidního </a:t>
            </a:r>
            <a:r>
              <a:rPr lang="cs-CZ" sz="1600" dirty="0" smtClean="0"/>
              <a:t>genomu</a:t>
            </a:r>
          </a:p>
          <a:p>
            <a:r>
              <a:rPr lang="cs-CZ" sz="1600" dirty="0" smtClean="0"/>
              <a:t>	- např</a:t>
            </a:r>
            <a:r>
              <a:rPr lang="cs-CZ" sz="1600" dirty="0"/>
              <a:t>. některé geny pro </a:t>
            </a:r>
            <a:r>
              <a:rPr lang="cs-CZ" sz="1600" dirty="0" err="1"/>
              <a:t>tRNA</a:t>
            </a:r>
            <a:r>
              <a:rPr lang="cs-CZ" sz="1600" dirty="0"/>
              <a:t>, </a:t>
            </a:r>
            <a:r>
              <a:rPr lang="cs-CZ" sz="1600" dirty="0" err="1" smtClean="0"/>
              <a:t>snRNA</a:t>
            </a:r>
            <a:r>
              <a:rPr lang="cs-CZ" sz="1600" dirty="0" smtClean="0"/>
              <a:t>, </a:t>
            </a:r>
            <a:r>
              <a:rPr lang="cs-CZ" sz="1600" dirty="0"/>
              <a:t>aj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54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Jaderná DNA</a:t>
            </a:r>
            <a:endParaRPr lang="cs-CZ" sz="3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55712" y="927770"/>
            <a:ext cx="8640000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b="1" dirty="0" smtClean="0"/>
              <a:t>Genové repetice</a:t>
            </a:r>
          </a:p>
          <a:p>
            <a:r>
              <a:rPr lang="cs-CZ" sz="1600" dirty="0" smtClean="0"/>
              <a:t>      </a:t>
            </a:r>
            <a:r>
              <a:rPr lang="cs-CZ" sz="1600" b="1" dirty="0" smtClean="0"/>
              <a:t>3. </a:t>
            </a:r>
            <a:r>
              <a:rPr lang="cs-CZ" sz="1600" b="1" dirty="0"/>
              <a:t>genové </a:t>
            </a:r>
            <a:r>
              <a:rPr lang="cs-CZ" sz="1600" b="1" dirty="0" smtClean="0"/>
              <a:t>rodiny</a:t>
            </a:r>
          </a:p>
          <a:p>
            <a:r>
              <a:rPr lang="cs-CZ" sz="1600" dirty="0" smtClean="0"/>
              <a:t>	- </a:t>
            </a:r>
            <a:r>
              <a:rPr lang="cs-CZ" sz="1600" dirty="0"/>
              <a:t>skupina sekvenčně příbuzných </a:t>
            </a:r>
            <a:r>
              <a:rPr lang="cs-CZ" sz="1600" dirty="0" smtClean="0"/>
              <a:t>genů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společný </a:t>
            </a:r>
            <a:r>
              <a:rPr lang="cs-CZ" sz="1600" dirty="0"/>
              <a:t>evoluční původ a </a:t>
            </a:r>
            <a:r>
              <a:rPr lang="cs-CZ" sz="1600" dirty="0" smtClean="0"/>
              <a:t>biologická funkce genů</a:t>
            </a:r>
            <a:endParaRPr lang="cs-CZ" sz="1600" dirty="0"/>
          </a:p>
          <a:p>
            <a:r>
              <a:rPr lang="cs-CZ" sz="1600" dirty="0"/>
              <a:t>	</a:t>
            </a:r>
            <a:r>
              <a:rPr lang="cs-CZ" sz="1600" dirty="0" smtClean="0"/>
              <a:t>- </a:t>
            </a:r>
            <a:r>
              <a:rPr lang="cs-CZ" sz="1600" dirty="0"/>
              <a:t>často se geny v rámci rodiny nevyjadřují </a:t>
            </a:r>
            <a:r>
              <a:rPr lang="cs-CZ" sz="1600" dirty="0" smtClean="0"/>
              <a:t>současně </a:t>
            </a:r>
            <a:r>
              <a:rPr lang="cs-CZ" sz="1600" dirty="0"/>
              <a:t>ve stejném vývojovém stádiu organizmu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- např</a:t>
            </a:r>
            <a:r>
              <a:rPr lang="cs-CZ" sz="1600" dirty="0"/>
              <a:t>. geny kódující polypeptidové řetězce </a:t>
            </a:r>
            <a:r>
              <a:rPr lang="cs-CZ" sz="1600" dirty="0" smtClean="0"/>
              <a:t>hemoglobinu, ve dvou genových rodinách </a:t>
            </a:r>
          </a:p>
          <a:p>
            <a:r>
              <a:rPr lang="cs-CZ" sz="1600" dirty="0" smtClean="0"/>
              <a:t>                                </a:t>
            </a:r>
            <a:r>
              <a:rPr lang="cs-CZ" sz="1600" dirty="0" err="1" smtClean="0"/>
              <a:t>pseudogeny</a:t>
            </a:r>
            <a:r>
              <a:rPr lang="cs-CZ" sz="1600" dirty="0" smtClean="0"/>
              <a:t> = nepřesné kopie strukturních genů (inaktivní) 	</a:t>
            </a:r>
            <a:endParaRPr lang="cs-CZ" sz="16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815776" y="2980928"/>
            <a:ext cx="5351723" cy="3616424"/>
            <a:chOff x="539552" y="2980928"/>
            <a:chExt cx="5055320" cy="3416130"/>
          </a:xfrm>
        </p:grpSpPr>
        <p:pic>
          <p:nvPicPr>
            <p:cNvPr id="7" name="Picture 2" descr="http://www.zo.utexas.edu/faculty/sjasper/images/19.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980928"/>
              <a:ext cx="5055320" cy="341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3070924" y="5180434"/>
              <a:ext cx="2439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000" b="1" dirty="0"/>
                <a:t>ε</a:t>
              </a:r>
              <a:endParaRPr lang="en-GB" sz="1000" b="1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928345" y="3410243"/>
            <a:ext cx="2520280" cy="7591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err="1" smtClean="0"/>
              <a:t>Ebryonální</a:t>
            </a:r>
            <a:r>
              <a:rPr lang="cs-CZ" sz="1000" b="1" dirty="0" smtClean="0"/>
              <a:t> hemoglobin: </a:t>
            </a:r>
            <a:r>
              <a:rPr lang="el-GR" sz="1000" b="1" dirty="0" smtClean="0"/>
              <a:t>ζ</a:t>
            </a:r>
            <a:r>
              <a:rPr lang="cs-CZ" sz="1000" b="1" baseline="-25000" dirty="0" smtClean="0"/>
              <a:t>2</a:t>
            </a:r>
            <a:r>
              <a:rPr lang="el-GR" sz="1000" b="1" dirty="0" smtClean="0"/>
              <a:t>ε</a:t>
            </a:r>
            <a:r>
              <a:rPr lang="cs-CZ" sz="1000" b="1" baseline="-25000" dirty="0" smtClean="0"/>
              <a:t>2</a:t>
            </a:r>
          </a:p>
          <a:p>
            <a:r>
              <a:rPr lang="cs-CZ" sz="1000" b="1" baseline="-25000" dirty="0" smtClean="0"/>
              <a:t>                                </a:t>
            </a:r>
          </a:p>
          <a:p>
            <a:r>
              <a:rPr lang="cs-CZ" sz="1000" b="1" dirty="0" smtClean="0"/>
              <a:t>Fetální hemoglobin:  </a:t>
            </a:r>
            <a:r>
              <a:rPr lang="el-GR" sz="1000" b="1" dirty="0"/>
              <a:t>α</a:t>
            </a:r>
            <a:r>
              <a:rPr lang="cs-CZ" sz="1000" b="1" baseline="-25000" dirty="0" smtClean="0"/>
              <a:t>2</a:t>
            </a:r>
            <a:r>
              <a:rPr lang="el-GR" sz="1000" b="1" dirty="0" smtClean="0"/>
              <a:t>γ</a:t>
            </a:r>
            <a:r>
              <a:rPr lang="cs-CZ" sz="1000" b="1" baseline="-25000" dirty="0" smtClean="0"/>
              <a:t>2</a:t>
            </a:r>
            <a:endParaRPr lang="en-GB" sz="1000" b="1" baseline="-25000" dirty="0"/>
          </a:p>
          <a:p>
            <a:endParaRPr lang="en-GB" sz="1000" b="1" baseline="-25000" dirty="0"/>
          </a:p>
          <a:p>
            <a:r>
              <a:rPr lang="cs-CZ" sz="1000" b="1" dirty="0" smtClean="0"/>
              <a:t>Hemoglobin u dospělého jedince: </a:t>
            </a:r>
            <a:r>
              <a:rPr lang="el-GR" sz="1000" b="1" dirty="0"/>
              <a:t>α</a:t>
            </a:r>
            <a:r>
              <a:rPr lang="cs-CZ" sz="1000" b="1" baseline="-25000" dirty="0" smtClean="0"/>
              <a:t>2</a:t>
            </a:r>
            <a:r>
              <a:rPr lang="el-GR" sz="1000" b="1" dirty="0"/>
              <a:t>β</a:t>
            </a:r>
            <a:r>
              <a:rPr lang="cs-CZ" sz="1000" b="1" baseline="-25000" dirty="0" smtClean="0"/>
              <a:t>2, </a:t>
            </a:r>
            <a:r>
              <a:rPr lang="el-GR" sz="1000" b="1" dirty="0" smtClean="0"/>
              <a:t>α</a:t>
            </a:r>
            <a:r>
              <a:rPr lang="cs-CZ" sz="1000" b="1" baseline="-25000" dirty="0" smtClean="0"/>
              <a:t>2</a:t>
            </a:r>
            <a:r>
              <a:rPr lang="el-GR" sz="1000" b="1" dirty="0" smtClean="0"/>
              <a:t>δ</a:t>
            </a:r>
            <a:r>
              <a:rPr lang="cs-CZ" sz="1000" b="1" baseline="-25000" dirty="0" smtClean="0"/>
              <a:t>2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470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Lidský genom</a:t>
            </a:r>
            <a:endParaRPr lang="cs-CZ" sz="32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5712" y="927770"/>
            <a:ext cx="86400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600" dirty="0" smtClean="0"/>
              <a:t>Celková velikost   ̴3.200.000.000 </a:t>
            </a:r>
            <a:r>
              <a:rPr lang="cs-CZ" sz="1600" dirty="0" err="1" smtClean="0"/>
              <a:t>bp</a:t>
            </a:r>
            <a:endParaRPr lang="cs-CZ" sz="1600" dirty="0" smtClean="0"/>
          </a:p>
          <a:p>
            <a:pPr>
              <a:spcAft>
                <a:spcPts val="400"/>
              </a:spcAft>
            </a:pPr>
            <a:r>
              <a:rPr lang="cs-CZ" sz="1600" dirty="0" smtClean="0"/>
              <a:t>Počet genů    ̴ 20.500  (odhad před </a:t>
            </a:r>
            <a:r>
              <a:rPr lang="cs-CZ" sz="1600" dirty="0" err="1" smtClean="0"/>
              <a:t>sekvenací</a:t>
            </a:r>
            <a:r>
              <a:rPr lang="cs-CZ" sz="1600" dirty="0" smtClean="0"/>
              <a:t> 150.000)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Odlišnosti v rámci druhu Homo sapiens   ̴ 0,1 %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Homologie s ostatními primáty 96 % (celkem), 99 % v genech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26 % z celkové sekvence genomu přepisováno do RNA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1,5 % sekvencí kóduje proteiny nebo funkční RNA </a:t>
            </a:r>
          </a:p>
          <a:p>
            <a:endParaRPr lang="cs-CZ" sz="1600" dirty="0"/>
          </a:p>
          <a:p>
            <a:endParaRPr lang="cs-CZ" sz="1600" dirty="0" smtClean="0"/>
          </a:p>
          <a:p>
            <a:pPr>
              <a:spcAft>
                <a:spcPts val="400"/>
              </a:spcAft>
            </a:pPr>
            <a:r>
              <a:rPr lang="cs-CZ" sz="1600" b="1" dirty="0" smtClean="0"/>
              <a:t>Lidský karyotyp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23 párů chromozomů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22 párů autozomů (homologní </a:t>
            </a:r>
            <a:r>
              <a:rPr lang="cs-CZ" sz="1600" dirty="0" err="1" smtClean="0"/>
              <a:t>chomozomy</a:t>
            </a:r>
            <a:r>
              <a:rPr lang="cs-CZ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1 pár </a:t>
            </a:r>
            <a:r>
              <a:rPr lang="cs-CZ" sz="1600" dirty="0" err="1" smtClean="0"/>
              <a:t>gonozomů</a:t>
            </a:r>
            <a:r>
              <a:rPr lang="cs-CZ" sz="1600" dirty="0" smtClean="0"/>
              <a:t> (pohlavní chromozomy X a Y)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dělení do 7 skupin podle </a:t>
            </a:r>
            <a:r>
              <a:rPr lang="cs-CZ" sz="1600" dirty="0" err="1" smtClean="0"/>
              <a:t>makrostavby</a:t>
            </a:r>
            <a:r>
              <a:rPr lang="cs-CZ" sz="1600" dirty="0" smtClean="0"/>
              <a:t> chromozomu</a:t>
            </a:r>
          </a:p>
          <a:p>
            <a:r>
              <a:rPr lang="cs-CZ" sz="1600" b="1" dirty="0" smtClean="0"/>
              <a:t>    </a:t>
            </a:r>
            <a:r>
              <a:rPr lang="en-GB" sz="1600" b="1" dirty="0" smtClean="0"/>
              <a:t>A</a:t>
            </a:r>
            <a:r>
              <a:rPr lang="en-GB" sz="1600" dirty="0" smtClean="0"/>
              <a:t> –</a:t>
            </a:r>
            <a:r>
              <a:rPr lang="cs-CZ" sz="1600" dirty="0" smtClean="0"/>
              <a:t>  </a:t>
            </a:r>
            <a:r>
              <a:rPr lang="en-GB" sz="1600" dirty="0" smtClean="0"/>
              <a:t>1</a:t>
            </a:r>
            <a:r>
              <a:rPr lang="en-GB" sz="1600" dirty="0"/>
              <a:t>, 2, </a:t>
            </a:r>
            <a:r>
              <a:rPr lang="en-GB" sz="1600" dirty="0" smtClean="0"/>
              <a:t>3</a:t>
            </a:r>
            <a:r>
              <a:rPr lang="cs-CZ" sz="1600" dirty="0" smtClean="0"/>
              <a:t>		</a:t>
            </a:r>
            <a:r>
              <a:rPr lang="en-GB" sz="1600" dirty="0" err="1" smtClean="0"/>
              <a:t>velké</a:t>
            </a:r>
            <a:r>
              <a:rPr lang="en-GB" sz="1600" dirty="0" smtClean="0"/>
              <a:t> </a:t>
            </a:r>
            <a:r>
              <a:rPr lang="en-GB" sz="1600" dirty="0" err="1" smtClean="0"/>
              <a:t>metacentrické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B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cs-CZ" sz="1600" dirty="0" smtClean="0"/>
              <a:t> </a:t>
            </a:r>
            <a:r>
              <a:rPr lang="en-GB" sz="1600" dirty="0" smtClean="0"/>
              <a:t>4</a:t>
            </a:r>
            <a:r>
              <a:rPr lang="en-GB" sz="1600" dirty="0"/>
              <a:t>, </a:t>
            </a:r>
            <a:r>
              <a:rPr lang="en-GB" sz="1600" dirty="0" smtClean="0"/>
              <a:t>5</a:t>
            </a:r>
            <a:r>
              <a:rPr lang="cs-CZ" sz="1600" dirty="0" smtClean="0"/>
              <a:t>			</a:t>
            </a:r>
            <a:r>
              <a:rPr lang="en-GB" sz="1600" dirty="0" err="1" smtClean="0"/>
              <a:t>velké</a:t>
            </a:r>
            <a:r>
              <a:rPr lang="en-GB" sz="1600" dirty="0" smtClean="0"/>
              <a:t> </a:t>
            </a:r>
            <a:r>
              <a:rPr lang="en-GB" sz="1600" dirty="0" err="1"/>
              <a:t>submetacentrické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C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cs-CZ" sz="1600" dirty="0" smtClean="0"/>
              <a:t> </a:t>
            </a:r>
            <a:r>
              <a:rPr lang="en-GB" sz="1600" dirty="0" smtClean="0"/>
              <a:t>6</a:t>
            </a:r>
            <a:r>
              <a:rPr lang="en-GB" sz="1600" dirty="0"/>
              <a:t>, 7, 8, 9, 10, 11, 12, </a:t>
            </a:r>
            <a:r>
              <a:rPr lang="en-GB" sz="1600" dirty="0" smtClean="0"/>
              <a:t>X</a:t>
            </a:r>
            <a:r>
              <a:rPr lang="cs-CZ" sz="1600" dirty="0" smtClean="0"/>
              <a:t>	</a:t>
            </a:r>
            <a:r>
              <a:rPr lang="en-GB" sz="1600" dirty="0" err="1" smtClean="0"/>
              <a:t>střední</a:t>
            </a:r>
            <a:r>
              <a:rPr lang="en-GB" sz="1600" dirty="0" smtClean="0"/>
              <a:t> </a:t>
            </a:r>
            <a:r>
              <a:rPr lang="en-GB" sz="1600" dirty="0" err="1"/>
              <a:t>submetacentrické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D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cs-CZ" sz="1600" dirty="0" smtClean="0"/>
              <a:t> </a:t>
            </a:r>
            <a:r>
              <a:rPr lang="en-GB" sz="1600" dirty="0" smtClean="0"/>
              <a:t>13</a:t>
            </a:r>
            <a:r>
              <a:rPr lang="en-GB" sz="1600" dirty="0"/>
              <a:t>, 14, </a:t>
            </a:r>
            <a:r>
              <a:rPr lang="en-GB" sz="1600" dirty="0" smtClean="0"/>
              <a:t>15</a:t>
            </a:r>
            <a:r>
              <a:rPr lang="cs-CZ" sz="1600" dirty="0" smtClean="0"/>
              <a:t>		</a:t>
            </a:r>
            <a:r>
              <a:rPr lang="en-GB" sz="1600" dirty="0" err="1" smtClean="0"/>
              <a:t>střední</a:t>
            </a:r>
            <a:r>
              <a:rPr lang="en-GB" sz="1600" dirty="0" smtClean="0"/>
              <a:t> </a:t>
            </a:r>
            <a:r>
              <a:rPr lang="en-GB" sz="1600" dirty="0" err="1"/>
              <a:t>akrocentrické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E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cs-CZ" sz="1600" dirty="0" smtClean="0"/>
              <a:t> </a:t>
            </a:r>
            <a:r>
              <a:rPr lang="en-GB" sz="1600" dirty="0" smtClean="0"/>
              <a:t>16</a:t>
            </a:r>
            <a:r>
              <a:rPr lang="en-GB" sz="1600" dirty="0"/>
              <a:t>, 17, </a:t>
            </a:r>
            <a:r>
              <a:rPr lang="en-GB" sz="1600" dirty="0" smtClean="0"/>
              <a:t>18</a:t>
            </a:r>
            <a:r>
              <a:rPr lang="cs-CZ" sz="1600" dirty="0" smtClean="0"/>
              <a:t>		</a:t>
            </a:r>
            <a:r>
              <a:rPr lang="en-GB" sz="1600" dirty="0" err="1" smtClean="0"/>
              <a:t>malé</a:t>
            </a:r>
            <a:r>
              <a:rPr lang="en-GB" sz="1600" dirty="0" smtClean="0"/>
              <a:t> </a:t>
            </a:r>
            <a:r>
              <a:rPr lang="en-GB" sz="1600" dirty="0" err="1"/>
              <a:t>submetacentrické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F</a:t>
            </a:r>
            <a:r>
              <a:rPr lang="en-GB" sz="1600" dirty="0" smtClean="0"/>
              <a:t> –</a:t>
            </a:r>
            <a:r>
              <a:rPr lang="cs-CZ" sz="1600" dirty="0" smtClean="0"/>
              <a:t>  1</a:t>
            </a:r>
            <a:r>
              <a:rPr lang="en-GB" sz="1600" dirty="0" smtClean="0"/>
              <a:t>9</a:t>
            </a:r>
            <a:r>
              <a:rPr lang="en-GB" sz="1600" dirty="0"/>
              <a:t>, </a:t>
            </a:r>
            <a:r>
              <a:rPr lang="en-GB" sz="1600" dirty="0" smtClean="0"/>
              <a:t>20</a:t>
            </a:r>
            <a:r>
              <a:rPr lang="cs-CZ" sz="1600" dirty="0" smtClean="0"/>
              <a:t>		</a:t>
            </a:r>
            <a:r>
              <a:rPr lang="en-GB" sz="1600" dirty="0" err="1" smtClean="0"/>
              <a:t>malé</a:t>
            </a:r>
            <a:r>
              <a:rPr lang="en-GB" sz="1600" dirty="0" smtClean="0"/>
              <a:t> </a:t>
            </a:r>
            <a:r>
              <a:rPr lang="en-GB" sz="1600" dirty="0" err="1"/>
              <a:t>metacentrické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    </a:t>
            </a:r>
            <a:r>
              <a:rPr lang="en-GB" sz="1600" b="1" dirty="0" smtClean="0"/>
              <a:t>G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cs-CZ" sz="1600" dirty="0" smtClean="0"/>
              <a:t>2</a:t>
            </a:r>
            <a:r>
              <a:rPr lang="en-GB" sz="1600" dirty="0" smtClean="0"/>
              <a:t>1</a:t>
            </a:r>
            <a:r>
              <a:rPr lang="en-GB" sz="1600" dirty="0"/>
              <a:t>, 22, </a:t>
            </a:r>
            <a:r>
              <a:rPr lang="en-GB" sz="1600" dirty="0" smtClean="0"/>
              <a:t>Y</a:t>
            </a:r>
            <a:r>
              <a:rPr lang="cs-CZ" sz="1600" dirty="0" smtClean="0"/>
              <a:t>		</a:t>
            </a:r>
            <a:r>
              <a:rPr lang="en-GB" sz="1600" dirty="0" err="1" smtClean="0"/>
              <a:t>malé</a:t>
            </a:r>
            <a:r>
              <a:rPr lang="en-GB" sz="1600" dirty="0" smtClean="0"/>
              <a:t> </a:t>
            </a:r>
            <a:r>
              <a:rPr lang="en-GB" sz="1600" dirty="0" err="1" smtClean="0"/>
              <a:t>akrocentrické</a:t>
            </a:r>
            <a:endParaRPr lang="cs-CZ" sz="1600" dirty="0" smtClean="0"/>
          </a:p>
        </p:txBody>
      </p:sp>
      <p:grpSp>
        <p:nvGrpSpPr>
          <p:cNvPr id="21" name="Skupina 20"/>
          <p:cNvGrpSpPr/>
          <p:nvPr/>
        </p:nvGrpSpPr>
        <p:grpSpPr>
          <a:xfrm>
            <a:off x="6296856" y="764704"/>
            <a:ext cx="2672036" cy="2773298"/>
            <a:chOff x="6182556" y="910393"/>
            <a:chExt cx="2672036" cy="27732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2" t="2996" r="24336" b="2996"/>
            <a:stretch/>
          </p:blipFill>
          <p:spPr bwMode="auto">
            <a:xfrm>
              <a:off x="6182556" y="1092891"/>
              <a:ext cx="2672036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6567079" y="2064708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Rozptýlené</a:t>
              </a:r>
            </a:p>
            <a:p>
              <a:pPr algn="ctr"/>
              <a:r>
                <a:rPr lang="cs-CZ" sz="800" b="1" dirty="0" smtClean="0"/>
                <a:t>repetice</a:t>
              </a:r>
            </a:p>
            <a:p>
              <a:pPr algn="ctr"/>
              <a:r>
                <a:rPr lang="cs-CZ" sz="800" b="1" dirty="0" smtClean="0"/>
                <a:t>(44%)</a:t>
              </a:r>
              <a:endParaRPr lang="en-GB" sz="8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897972" y="3016208"/>
              <a:ext cx="57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Alu</a:t>
              </a:r>
            </a:p>
            <a:p>
              <a:pPr algn="ctr"/>
              <a:r>
                <a:rPr lang="cs-CZ" sz="800" b="1" dirty="0" smtClean="0"/>
                <a:t>sekvence</a:t>
              </a:r>
            </a:p>
            <a:p>
              <a:pPr algn="ctr"/>
              <a:r>
                <a:rPr lang="cs-CZ" sz="800" b="1" dirty="0" smtClean="0"/>
                <a:t>(10%)</a:t>
              </a:r>
              <a:endParaRPr lang="en-GB" sz="8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48925" y="294600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Tandemové </a:t>
              </a:r>
            </a:p>
            <a:p>
              <a:pPr algn="ctr"/>
              <a:r>
                <a:rPr lang="cs-CZ" sz="800" b="1" dirty="0" smtClean="0"/>
                <a:t>repetice</a:t>
              </a:r>
            </a:p>
            <a:p>
              <a:pPr algn="ctr"/>
              <a:r>
                <a:rPr lang="cs-CZ" sz="800" b="1" dirty="0" smtClean="0"/>
                <a:t>(15%)</a:t>
              </a:r>
              <a:endParaRPr lang="en-GB" sz="8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862810" y="2387079"/>
              <a:ext cx="840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Jedinečná</a:t>
              </a:r>
            </a:p>
            <a:p>
              <a:pPr algn="ctr"/>
              <a:r>
                <a:rPr lang="cs-CZ" sz="800" b="1" dirty="0" smtClean="0"/>
                <a:t>nekódující DNA</a:t>
              </a:r>
            </a:p>
            <a:p>
              <a:pPr algn="ctr"/>
              <a:r>
                <a:rPr lang="cs-CZ" sz="800" b="1" dirty="0" smtClean="0"/>
                <a:t>(15%)</a:t>
              </a:r>
              <a:endParaRPr lang="en-GB" sz="800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525314" y="1673756"/>
              <a:ext cx="104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Introny strukturních</a:t>
              </a:r>
            </a:p>
            <a:p>
              <a:pPr algn="ctr"/>
              <a:r>
                <a:rPr lang="cs-CZ" sz="800" b="1" dirty="0" smtClean="0"/>
                <a:t>a funkčních genů</a:t>
              </a:r>
            </a:p>
            <a:p>
              <a:pPr algn="ctr"/>
              <a:r>
                <a:rPr lang="cs-CZ" sz="800" b="1" dirty="0" smtClean="0"/>
                <a:t>(24%)</a:t>
              </a:r>
              <a:endParaRPr lang="en-GB" sz="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521252" y="910393"/>
              <a:ext cx="20136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800" b="1" dirty="0" smtClean="0"/>
                <a:t>Exony strukturních a funkčních genů (1,5%)</a:t>
              </a:r>
              <a:endParaRPr lang="en-GB" sz="800" b="1" dirty="0"/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 flipV="1">
              <a:off x="7547149" y="1087736"/>
              <a:ext cx="674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https://classconnection.s3.amazonaws.com/285/flashcards/1733285/png/karyo134524315679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8064"/>
          <a:stretch/>
        </p:blipFill>
        <p:spPr bwMode="auto">
          <a:xfrm>
            <a:off x="5747646" y="4005064"/>
            <a:ext cx="3001352" cy="22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Zvídavé otázky</a:t>
            </a:r>
            <a:endParaRPr lang="cs-CZ" sz="3200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19" y="930095"/>
            <a:ext cx="86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cs-CZ" sz="1600" i="1" dirty="0" smtClean="0"/>
              <a:t>		</a:t>
            </a:r>
            <a:endParaRPr lang="cs-CZ" i="1" dirty="0"/>
          </a:p>
        </p:txBody>
      </p:sp>
      <p:sp>
        <p:nvSpPr>
          <p:cNvPr id="5" name="Obdélník 4"/>
          <p:cNvSpPr/>
          <p:nvPr/>
        </p:nvSpPr>
        <p:spPr>
          <a:xfrm>
            <a:off x="251519" y="1052736"/>
            <a:ext cx="864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Seřaďte následující položky od nejméně po nejvíce složitou strukturu: chromatin, </a:t>
            </a:r>
            <a:r>
              <a:rPr lang="cs-CZ" dirty="0" err="1" smtClean="0"/>
              <a:t>nukleozom</a:t>
            </a:r>
            <a:r>
              <a:rPr lang="cs-CZ" dirty="0" smtClean="0"/>
              <a:t>, DNA, chromozom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Jakými čtyřmi základními vlastnostmi se musí vyznačovat genetický materiál?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Jaký je přibližný počet genů v lidském genomu?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Co je to chromatin a jaké jsou jeho hlavní složky?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Co je to </a:t>
            </a:r>
            <a:r>
              <a:rPr lang="cs-CZ" dirty="0" err="1" smtClean="0"/>
              <a:t>nukleozom</a:t>
            </a:r>
            <a:r>
              <a:rPr lang="cs-CZ" dirty="0" smtClean="0"/>
              <a:t> a jaké jsou jeho hlavní složky?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Co je to heterochromatin?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Popište postupné úrovně zhušťování, které musí podstoupit molekula jaderné DNA, aby vytvořila kondenzovanou strukturu mitotického chromozomu. 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Kolik se nachází chromozomů ve většině buněk lidského těla?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Co se myslí tím, když je alela popsaná jako dominantní?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Jaký termín se používá pro označení genu, pokud jsou obě jeho alely identické?</a:t>
            </a:r>
          </a:p>
        </p:txBody>
      </p:sp>
    </p:spTree>
    <p:extLst>
      <p:ext uri="{BB962C8B-B14F-4D97-AF65-F5344CB8AC3E}">
        <p14:creationId xmlns:p14="http://schemas.microsoft.com/office/powerpoint/2010/main" val="15346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qLnr_3J1IT8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5167" b="7060"/>
          <a:stretch/>
        </p:blipFill>
        <p:spPr bwMode="auto">
          <a:xfrm>
            <a:off x="0" y="0"/>
            <a:ext cx="91344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Vzájemná podmíněnost NK a proteinů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27770"/>
            <a:ext cx="864000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funkce DNA </a:t>
            </a:r>
            <a:r>
              <a:rPr lang="cs-CZ" dirty="0" smtClean="0"/>
              <a:t>- nositelka genetické informace (GI)</a:t>
            </a:r>
          </a:p>
          <a:p>
            <a:r>
              <a:rPr lang="cs-CZ" dirty="0" smtClean="0"/>
              <a:t>                            - přenos GI na potomstvo</a:t>
            </a:r>
          </a:p>
          <a:p>
            <a:pPr>
              <a:spcAft>
                <a:spcPts val="800"/>
              </a:spcAft>
            </a:pPr>
            <a:r>
              <a:rPr lang="cs-CZ" dirty="0" smtClean="0"/>
              <a:t>                            - přenos GI na proteiny</a:t>
            </a:r>
          </a:p>
          <a:p>
            <a:pPr>
              <a:spcAft>
                <a:spcPts val="800"/>
              </a:spcAft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funkce proteinů </a:t>
            </a:r>
            <a:r>
              <a:rPr lang="cs-CZ" dirty="0" smtClean="0"/>
              <a:t>- stavební a katalytické</a:t>
            </a:r>
          </a:p>
          <a:p>
            <a:pPr>
              <a:spcAft>
                <a:spcPts val="800"/>
              </a:spcAft>
            </a:pPr>
            <a:r>
              <a:rPr lang="cs-CZ" dirty="0" smtClean="0"/>
              <a:t>                                   - dány jejich primární strukturou</a:t>
            </a:r>
          </a:p>
          <a:p>
            <a:pPr>
              <a:spcAft>
                <a:spcPts val="800"/>
              </a:spcAft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syntéza DNA a  proteinů je závislá na DNA jako nositelce GI, proteinech jako enzymech</a:t>
            </a:r>
          </a:p>
        </p:txBody>
      </p:sp>
      <p:grpSp>
        <p:nvGrpSpPr>
          <p:cNvPr id="48" name="Skupina 47"/>
          <p:cNvGrpSpPr/>
          <p:nvPr/>
        </p:nvGrpSpPr>
        <p:grpSpPr>
          <a:xfrm>
            <a:off x="356159" y="4010876"/>
            <a:ext cx="8464313" cy="2482459"/>
            <a:chOff x="312707" y="3861048"/>
            <a:chExt cx="8464313" cy="2482459"/>
          </a:xfrm>
        </p:grpSpPr>
        <p:pic>
          <p:nvPicPr>
            <p:cNvPr id="4102" name="Picture 6" descr="http://www.yourgenome.org/sites/default/files/images/illustrations/central_dogma-0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9" t="13165" b="71771"/>
            <a:stretch/>
          </p:blipFill>
          <p:spPr bwMode="auto">
            <a:xfrm>
              <a:off x="3236454" y="3861048"/>
              <a:ext cx="1980000" cy="54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yourgenome.org/sites/default/files/images/illustrations/central_dogma-0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9" t="42619" b="44842"/>
            <a:stretch/>
          </p:blipFill>
          <p:spPr bwMode="auto">
            <a:xfrm>
              <a:off x="6120392" y="3906977"/>
              <a:ext cx="1980000" cy="45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yourgenome.org/sites/default/files/images/illustrations/central_dogma-0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6" t="65642" r="-697" b="19294"/>
            <a:stretch/>
          </p:blipFill>
          <p:spPr bwMode="auto">
            <a:xfrm>
              <a:off x="4716016" y="5733256"/>
              <a:ext cx="1980000" cy="54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Výsledek obrázku pro protein tertiary structur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88" y="5205842"/>
              <a:ext cx="1071103" cy="88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chemistry.umeche.maine.edu/CHY431/5abp-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19284" y="5012132"/>
              <a:ext cx="962216" cy="119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4013094" y="4336423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DNA</a:t>
              </a:r>
              <a:endParaRPr lang="en-GB" sz="1000" b="1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901040" y="4277047"/>
              <a:ext cx="4187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/>
                <a:t>R</a:t>
              </a:r>
              <a:r>
                <a:rPr lang="cs-CZ" sz="1000" b="1" dirty="0" smtClean="0"/>
                <a:t>NA</a:t>
              </a:r>
              <a:endParaRPr lang="en-GB" sz="10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417315" y="6062001"/>
              <a:ext cx="5774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protein</a:t>
              </a:r>
              <a:endParaRPr lang="en-GB" sz="10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269946" y="6097286"/>
              <a:ext cx="5950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enzymy</a:t>
              </a:r>
              <a:endParaRPr lang="en-GB" sz="10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23764" y="6090478"/>
              <a:ext cx="13532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smtClean="0"/>
                <a:t>stavební složky buněk</a:t>
              </a:r>
              <a:endParaRPr lang="en-GB" sz="10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359137" y="3881305"/>
              <a:ext cx="66717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replikace</a:t>
              </a:r>
              <a:endParaRPr lang="en-GB" sz="1000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207439" y="3886086"/>
              <a:ext cx="78098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transkripce</a:t>
              </a:r>
              <a:endParaRPr lang="en-GB" sz="10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901063" y="4868402"/>
              <a:ext cx="6687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  <p:cxnSp>
          <p:nvCxnSpPr>
            <p:cNvPr id="3" name="Přímá spojnice se šipkou 2"/>
            <p:cNvCxnSpPr/>
            <p:nvPr/>
          </p:nvCxnSpPr>
          <p:spPr>
            <a:xfrm>
              <a:off x="5299579" y="4135041"/>
              <a:ext cx="68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6" descr="http://www.yourgenome.org/sites/default/files/images/illustrations/central_dogma-0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9" t="13165" b="71771"/>
            <a:stretch/>
          </p:blipFill>
          <p:spPr bwMode="auto">
            <a:xfrm>
              <a:off x="312707" y="3861806"/>
              <a:ext cx="1980000" cy="54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1089347" y="4337181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DNA</a:t>
              </a:r>
              <a:endParaRPr lang="en-GB" sz="1000" b="1" dirty="0"/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>
              <a:off x="2375832" y="4135799"/>
              <a:ext cx="68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 flipH="1">
              <a:off x="5983580" y="4582644"/>
              <a:ext cx="1036692" cy="10964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V="1">
              <a:off x="6791016" y="5760809"/>
              <a:ext cx="623728" cy="198940"/>
            </a:xfrm>
            <a:prstGeom prst="straightConnector1">
              <a:avLst/>
            </a:prstGeom>
            <a:ln w="12700">
              <a:solidFill>
                <a:srgbClr val="6161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H="1" flipV="1">
              <a:off x="4226454" y="5733256"/>
              <a:ext cx="504969" cy="160171"/>
            </a:xfrm>
            <a:prstGeom prst="straightConnector1">
              <a:avLst/>
            </a:prstGeom>
            <a:ln w="12700">
              <a:solidFill>
                <a:srgbClr val="6161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 flipV="1">
              <a:off x="2783675" y="4253299"/>
              <a:ext cx="795663" cy="83757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V="1">
              <a:off x="3864981" y="4277049"/>
              <a:ext cx="1552334" cy="85380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V="1">
              <a:off x="4013094" y="5003388"/>
              <a:ext cx="1876094" cy="29782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https://emerginggenerationproject.files.wordpress.com/2011/10/fat-dna-man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6" y="930095"/>
            <a:ext cx="1161161" cy="19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Genetická informace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Genetická informace se zapisuje ve formě sekvence nukleotidů</a:t>
            </a:r>
          </a:p>
          <a:p>
            <a:r>
              <a:rPr lang="cs-CZ" dirty="0" smtClean="0"/>
              <a:t>      v DNA (</a:t>
            </a:r>
            <a:r>
              <a:rPr lang="cs-CZ" dirty="0" err="1" smtClean="0"/>
              <a:t>prokaryota</a:t>
            </a:r>
            <a:r>
              <a:rPr lang="cs-CZ" dirty="0" smtClean="0"/>
              <a:t>, </a:t>
            </a:r>
            <a:r>
              <a:rPr lang="cs-CZ" dirty="0" err="1" smtClean="0"/>
              <a:t>eukaryota</a:t>
            </a:r>
            <a:r>
              <a:rPr lang="cs-CZ" dirty="0" smtClean="0"/>
              <a:t>, DNA viry) pomocí A, T, G, C</a:t>
            </a:r>
          </a:p>
          <a:p>
            <a:pPr>
              <a:spcAft>
                <a:spcPts val="800"/>
              </a:spcAft>
            </a:pPr>
            <a:r>
              <a:rPr lang="cs-CZ" dirty="0" smtClean="0"/>
              <a:t>      v RNA (RNA viry)  pomocí A, U, G, C</a:t>
            </a:r>
            <a:endParaRPr lang="cs-CZ" dirty="0"/>
          </a:p>
          <a:p>
            <a:pPr marL="171450" indent="-171450">
              <a:spcAft>
                <a:spcPts val="800"/>
              </a:spcAft>
              <a:buFontTx/>
              <a:buChar char="-"/>
            </a:pPr>
            <a:endParaRPr lang="cs-CZ" dirty="0" smtClean="0"/>
          </a:p>
          <a:p>
            <a:r>
              <a:rPr lang="cs-CZ" b="1" dirty="0" smtClean="0"/>
              <a:t>Přenos genetické 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zformulován v ústředním dogmatu molekulární biologie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přenos možný z NK do NK nebo z NK do proteinu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zpětný přenos z proteinu do NK možný není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replikace</a:t>
            </a:r>
          </a:p>
          <a:p>
            <a:r>
              <a:rPr lang="cs-CZ" dirty="0" smtClean="0"/>
              <a:t>      transkripce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      translace</a:t>
            </a:r>
          </a:p>
          <a:p>
            <a:endParaRPr lang="cs-CZ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25" y="3156835"/>
            <a:ext cx="4755647" cy="32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2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Replikace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dirty="0" smtClean="0"/>
              <a:t>Během replikace se tvoří kopie (repliky) nukleových kyselin zajišťující přenos GI.</a:t>
            </a:r>
          </a:p>
          <a:p>
            <a:pPr algn="just">
              <a:spcAft>
                <a:spcPts val="400"/>
              </a:spcAft>
            </a:pPr>
            <a:r>
              <a:rPr lang="cs-CZ" b="1" dirty="0" err="1" smtClean="0"/>
              <a:t>Semikonzervativní</a:t>
            </a:r>
            <a:r>
              <a:rPr lang="cs-CZ" b="1" dirty="0" smtClean="0"/>
              <a:t> způsob replikace </a:t>
            </a:r>
            <a:r>
              <a:rPr lang="cs-CZ" b="1" dirty="0" err="1" smtClean="0"/>
              <a:t>dsDNA</a:t>
            </a:r>
            <a:r>
              <a:rPr lang="cs-CZ" dirty="0" smtClean="0"/>
              <a:t>: po rozpletení dvoušroubovice slouží oba řetězce jako předloha pro syntézu komplementárních řetězců. Ve výsledných molekulách </a:t>
            </a:r>
            <a:r>
              <a:rPr lang="cs-CZ" dirty="0" err="1" smtClean="0"/>
              <a:t>dsDNA</a:t>
            </a:r>
            <a:r>
              <a:rPr lang="cs-CZ" dirty="0" smtClean="0"/>
              <a:t> je vždy zachován jeden řetězec původní molekuly </a:t>
            </a:r>
            <a:r>
              <a:rPr lang="cs-CZ" dirty="0" err="1" smtClean="0"/>
              <a:t>dsDNA</a:t>
            </a:r>
            <a:r>
              <a:rPr lang="cs-CZ" dirty="0" smtClean="0"/>
              <a:t>. </a:t>
            </a:r>
            <a:endParaRPr lang="cs-CZ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251519" y="5807005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cs-CZ" b="1" dirty="0" smtClean="0"/>
              <a:t>Replikace </a:t>
            </a:r>
            <a:r>
              <a:rPr lang="cs-CZ" b="1" dirty="0" err="1" smtClean="0"/>
              <a:t>ssRNA</a:t>
            </a:r>
            <a:r>
              <a:rPr lang="cs-CZ" dirty="0" smtClean="0"/>
              <a:t>: u RNA-virů, dočasná </a:t>
            </a:r>
            <a:r>
              <a:rPr lang="cs-CZ" dirty="0" err="1" smtClean="0"/>
              <a:t>dsRNA</a:t>
            </a:r>
            <a:r>
              <a:rPr lang="cs-CZ" dirty="0" smtClean="0"/>
              <a:t>, která se následně rozpojí a obě molekuly mohou tvořit nový </a:t>
            </a:r>
            <a:r>
              <a:rPr lang="cs-CZ" dirty="0" err="1" smtClean="0"/>
              <a:t>templát</a:t>
            </a:r>
            <a:r>
              <a:rPr lang="cs-CZ" dirty="0" smtClean="0"/>
              <a:t>.</a:t>
            </a:r>
            <a:endParaRPr lang="cs-CZ" b="1" dirty="0" smtClean="0"/>
          </a:p>
        </p:txBody>
      </p:sp>
      <p:grpSp>
        <p:nvGrpSpPr>
          <p:cNvPr id="30" name="Skupina 29"/>
          <p:cNvGrpSpPr/>
          <p:nvPr/>
        </p:nvGrpSpPr>
        <p:grpSpPr>
          <a:xfrm>
            <a:off x="1907704" y="2401838"/>
            <a:ext cx="5113931" cy="3187402"/>
            <a:chOff x="3690193" y="3107060"/>
            <a:chExt cx="5113931" cy="3187402"/>
          </a:xfrm>
        </p:grpSpPr>
        <p:pic>
          <p:nvPicPr>
            <p:cNvPr id="6148" name="Picture 4" descr="http://philschatz.com/anatomy-book/resources/0323_DNA_Replicat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178" y="3140968"/>
              <a:ext cx="4959183" cy="306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3995936" y="5589240"/>
              <a:ext cx="864096" cy="612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7377294" y="4388854"/>
              <a:ext cx="117924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7390515" y="4286857"/>
              <a:ext cx="349838" cy="101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386552" y="4927867"/>
              <a:ext cx="384822" cy="320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355976" y="3140968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274443" y="3107060"/>
              <a:ext cx="8322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Chromozom</a:t>
              </a:r>
              <a:endParaRPr lang="en-GB" sz="1000" b="1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779912" y="4725144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3832870" y="4896594"/>
              <a:ext cx="512440" cy="207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690193" y="4624561"/>
              <a:ext cx="622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Původní</a:t>
              </a:r>
            </a:p>
            <a:p>
              <a:pPr algn="r"/>
              <a:r>
                <a:rPr lang="cs-CZ" sz="1000" b="1" dirty="0" err="1" smtClean="0"/>
                <a:t>dsDNA</a:t>
              </a:r>
              <a:endParaRPr lang="en-GB" sz="1000" b="1" dirty="0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807074" y="5229200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725541" y="5223867"/>
              <a:ext cx="731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Replikační</a:t>
              </a:r>
            </a:p>
            <a:p>
              <a:pPr algn="r"/>
              <a:r>
                <a:rPr lang="cs-CZ" sz="1000" b="1" dirty="0" smtClean="0"/>
                <a:t>vidlice</a:t>
              </a:r>
              <a:endParaRPr lang="en-GB" sz="1000" b="1" dirty="0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5824711" y="6040338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05078" y="6011763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DNA-polymeráza</a:t>
              </a:r>
              <a:endParaRPr lang="en-GB" sz="1000" b="1" dirty="0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7173813" y="6078438"/>
              <a:ext cx="158417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495753" y="6030813"/>
              <a:ext cx="1308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smtClean="0"/>
                <a:t>Původní řetězec DNA</a:t>
              </a:r>
              <a:endParaRPr lang="en-GB" sz="1000" b="1" dirty="0"/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6472783" y="4734669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389971" y="4653136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err="1" smtClean="0"/>
                <a:t>Helikáza</a:t>
              </a:r>
              <a:endParaRPr lang="en-GB" sz="10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7298779" y="3419475"/>
              <a:ext cx="93610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7227985" y="3332609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DNA-polymeráza</a:t>
              </a:r>
              <a:endParaRPr lang="en-GB" sz="1000" b="1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5479529" y="3318892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364088" y="3337942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smtClean="0"/>
                <a:t>Volné nukleotidy</a:t>
              </a:r>
              <a:endParaRPr lang="en-GB" sz="1000" b="1" dirty="0"/>
            </a:p>
          </p:txBody>
        </p:sp>
      </p:grpSp>
      <p:sp>
        <p:nvSpPr>
          <p:cNvPr id="31" name="Obdélník 30"/>
          <p:cNvSpPr/>
          <p:nvPr/>
        </p:nvSpPr>
        <p:spPr>
          <a:xfrm>
            <a:off x="8443" y="6607264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http://philschatz.com/anatomy-book/contents/m46073.html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Transkripce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přepis genetické informace z DNA do RNA</a:t>
            </a:r>
          </a:p>
          <a:p>
            <a:pPr algn="just">
              <a:spcAft>
                <a:spcPts val="800"/>
              </a:spcAft>
              <a:buFont typeface="Arial" pitchFamily="34" charset="0"/>
              <a:buChar char="•"/>
            </a:pPr>
            <a:r>
              <a:rPr lang="cs-CZ" dirty="0" smtClean="0"/>
              <a:t> přepis genetické informace z RNA do DNA - zpětná transkripce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probíhá vazbou komplementárních </a:t>
            </a:r>
            <a:r>
              <a:rPr lang="cs-CZ" dirty="0" err="1" smtClean="0"/>
              <a:t>ribonukleotidů</a:t>
            </a:r>
            <a:r>
              <a:rPr lang="cs-CZ" dirty="0" smtClean="0"/>
              <a:t> k přepisovanému úseku DNA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tvorbu </a:t>
            </a:r>
            <a:r>
              <a:rPr lang="cs-CZ" dirty="0" err="1" smtClean="0"/>
              <a:t>fosfodiesterových</a:t>
            </a:r>
            <a:r>
              <a:rPr lang="cs-CZ" dirty="0" smtClean="0"/>
              <a:t> vazeb katalyzuje RNA-polymeráza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 výsledkem je </a:t>
            </a:r>
            <a:r>
              <a:rPr lang="cs-CZ" dirty="0" err="1" smtClean="0"/>
              <a:t>transkript</a:t>
            </a:r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8443" y="6607264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www.thinglink.com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1311175" y="2878634"/>
            <a:ext cx="6953698" cy="2981759"/>
            <a:chOff x="1359234" y="2869448"/>
            <a:chExt cx="6953698" cy="2981759"/>
          </a:xfrm>
        </p:grpSpPr>
        <p:pic>
          <p:nvPicPr>
            <p:cNvPr id="1026" name="Picture 2" descr="https://limbiclab.files.wordpress.com/2012/12/limbic_lab_dna_transcription_diagram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869448"/>
              <a:ext cx="6552728" cy="2981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2032102" y="3446252"/>
              <a:ext cx="61364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024251" y="3296610"/>
              <a:ext cx="72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DNA je</a:t>
              </a:r>
              <a:endParaRPr lang="cs-CZ" sz="1000" b="1" dirty="0" smtClean="0"/>
            </a:p>
            <a:p>
              <a:pPr algn="ctr"/>
              <a:r>
                <a:rPr lang="cs-CZ" sz="1000" b="1" dirty="0" smtClean="0"/>
                <a:t>svinována</a:t>
              </a:r>
              <a:endParaRPr lang="en-GB" sz="1000" b="1" dirty="0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6562346" y="3420374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423956" y="3296610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DNA je</a:t>
              </a:r>
              <a:endParaRPr lang="cs-CZ" sz="1000" b="1" dirty="0" smtClean="0"/>
            </a:p>
            <a:p>
              <a:pPr algn="ctr"/>
              <a:r>
                <a:rPr lang="cs-CZ" sz="1000" b="1" dirty="0" smtClean="0"/>
                <a:t>odvíjena</a:t>
              </a:r>
              <a:endParaRPr lang="en-GB" sz="1000" b="1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6588224" y="4509120"/>
              <a:ext cx="1368152" cy="299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478712" y="4467654"/>
              <a:ext cx="18342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smtClean="0"/>
                <a:t>Připojování komplementárních</a:t>
              </a:r>
              <a:endParaRPr lang="cs-CZ" sz="1000" b="1" dirty="0" smtClean="0"/>
            </a:p>
            <a:p>
              <a:r>
                <a:rPr lang="cs-CZ" sz="1000" b="1" dirty="0" smtClean="0"/>
                <a:t>nukleotidů</a:t>
              </a:r>
              <a:endParaRPr lang="en-GB" sz="1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4067944" y="5517232"/>
              <a:ext cx="1440160" cy="26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908748" y="5508606"/>
              <a:ext cx="15648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smtClean="0"/>
                <a:t>Oblast hybridní DNA/RNA</a:t>
              </a:r>
              <a:endParaRPr lang="en-GB" sz="1000" b="1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467030" y="5102436"/>
              <a:ext cx="127026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359234" y="5068585"/>
              <a:ext cx="14125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smtClean="0"/>
                <a:t>Vytvořený řetězec RNA</a:t>
              </a:r>
              <a:endParaRPr lang="en-GB" sz="1000" b="1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062285" y="3192724"/>
              <a:ext cx="981927" cy="118495"/>
            </a:xfrm>
            <a:prstGeom prst="rect">
              <a:avLst/>
            </a:prstGeom>
            <a:solidFill>
              <a:srgbClr val="ACBCFE"/>
            </a:solidFill>
            <a:ln>
              <a:solidFill>
                <a:srgbClr val="ACB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3232758" y="3404371"/>
              <a:ext cx="473277" cy="292349"/>
            </a:xfrm>
            <a:prstGeom prst="rect">
              <a:avLst/>
            </a:prstGeom>
            <a:solidFill>
              <a:srgbClr val="ACBCFE"/>
            </a:solidFill>
            <a:ln>
              <a:solidFill>
                <a:srgbClr val="ACB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3205708" y="4532698"/>
              <a:ext cx="556952" cy="265772"/>
            </a:xfrm>
            <a:prstGeom prst="rect">
              <a:avLst/>
            </a:prstGeom>
            <a:solidFill>
              <a:srgbClr val="ACBCFE"/>
            </a:solidFill>
            <a:ln>
              <a:solidFill>
                <a:srgbClr val="ACB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997226" y="3127726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b="1" dirty="0" smtClean="0"/>
                <a:t>RNA-polymeráza</a:t>
              </a:r>
              <a:endParaRPr lang="en-GB" sz="1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166336" y="329978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Kódující</a:t>
              </a:r>
            </a:p>
            <a:p>
              <a:pPr algn="ctr"/>
              <a:r>
                <a:rPr lang="cs-CZ" sz="1000" b="1" dirty="0" smtClean="0"/>
                <a:t>řetězec</a:t>
              </a:r>
              <a:endParaRPr lang="en-GB" sz="10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084944" y="4485727"/>
              <a:ext cx="696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Negativní</a:t>
              </a:r>
            </a:p>
            <a:p>
              <a:r>
                <a:rPr lang="cs-CZ" sz="1000" b="1" dirty="0" smtClean="0"/>
                <a:t>řetězec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Transkripce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bezprostředním produktem transkripce je primární RNA-</a:t>
            </a:r>
            <a:r>
              <a:rPr lang="cs-CZ" dirty="0" err="1" smtClean="0"/>
              <a:t>transkript</a:t>
            </a:r>
            <a:r>
              <a:rPr lang="cs-CZ" dirty="0" smtClean="0"/>
              <a:t>, který může podléhat    </a:t>
            </a:r>
          </a:p>
          <a:p>
            <a:pPr algn="just"/>
            <a:r>
              <a:rPr lang="cs-CZ" dirty="0" smtClean="0"/>
              <a:t>  </a:t>
            </a:r>
            <a:r>
              <a:rPr lang="cs-CZ" dirty="0" err="1" smtClean="0"/>
              <a:t>posttranskripčním</a:t>
            </a:r>
            <a:r>
              <a:rPr lang="cs-CZ" dirty="0" smtClean="0"/>
              <a:t> úpravám (nejčastěji štěpení </a:t>
            </a:r>
            <a:r>
              <a:rPr lang="cs-CZ" dirty="0" err="1" smtClean="0"/>
              <a:t>transkriptu</a:t>
            </a:r>
            <a:r>
              <a:rPr lang="cs-CZ" dirty="0" smtClean="0"/>
              <a:t>)</a:t>
            </a:r>
          </a:p>
          <a:p>
            <a:pPr algn="just"/>
            <a:endParaRPr lang="cs-CZ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err="1" smtClean="0"/>
              <a:t>mRNA</a:t>
            </a:r>
            <a:r>
              <a:rPr lang="cs-CZ" dirty="0" smtClean="0"/>
              <a:t> - podléhá translaci</a:t>
            </a:r>
          </a:p>
          <a:p>
            <a:pPr algn="just">
              <a:spcAft>
                <a:spcPts val="800"/>
              </a:spcAft>
            </a:pPr>
            <a:r>
              <a:rPr lang="cs-CZ" dirty="0" smtClean="0"/>
              <a:t>               - u </a:t>
            </a:r>
            <a:r>
              <a:rPr lang="cs-CZ" dirty="0" err="1" smtClean="0"/>
              <a:t>prokaryot</a:t>
            </a:r>
            <a:r>
              <a:rPr lang="cs-CZ" dirty="0" smtClean="0"/>
              <a:t> je primárním </a:t>
            </a:r>
            <a:r>
              <a:rPr lang="cs-CZ" dirty="0" err="1" smtClean="0"/>
              <a:t>transkriptem</a:t>
            </a:r>
            <a:r>
              <a:rPr lang="cs-CZ" dirty="0" smtClean="0"/>
              <a:t>, u </a:t>
            </a:r>
            <a:r>
              <a:rPr lang="cs-CZ" dirty="0" err="1" smtClean="0"/>
              <a:t>eukaryot</a:t>
            </a:r>
            <a:r>
              <a:rPr lang="cs-CZ" dirty="0" smtClean="0"/>
              <a:t> podléhá sestřihu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err="1" smtClean="0"/>
              <a:t>tRNA</a:t>
            </a:r>
            <a:r>
              <a:rPr lang="cs-CZ" b="1" dirty="0" smtClean="0"/>
              <a:t>, </a:t>
            </a:r>
            <a:r>
              <a:rPr lang="cs-CZ" b="1" dirty="0" err="1" smtClean="0"/>
              <a:t>rRNA</a:t>
            </a:r>
            <a:r>
              <a:rPr lang="cs-CZ" b="1" dirty="0" smtClean="0"/>
              <a:t> </a:t>
            </a:r>
            <a:r>
              <a:rPr lang="cs-CZ" dirty="0" smtClean="0"/>
              <a:t>- funkční RNA, nepodléhají translaci</a:t>
            </a:r>
          </a:p>
          <a:p>
            <a:pPr algn="just"/>
            <a:r>
              <a:rPr lang="cs-CZ" dirty="0" smtClean="0"/>
              <a:t>                         - prodělávají sestřih u </a:t>
            </a:r>
            <a:r>
              <a:rPr lang="cs-CZ" dirty="0" err="1" smtClean="0"/>
              <a:t>prokaryot</a:t>
            </a:r>
            <a:r>
              <a:rPr lang="cs-CZ" dirty="0" smtClean="0"/>
              <a:t> i </a:t>
            </a:r>
            <a:r>
              <a:rPr lang="cs-CZ" dirty="0" err="1" smtClean="0"/>
              <a:t>eukaryot</a:t>
            </a:r>
            <a:endParaRPr lang="cs-CZ" dirty="0" smtClean="0"/>
          </a:p>
        </p:txBody>
      </p:sp>
      <p:sp>
        <p:nvSpPr>
          <p:cNvPr id="19" name="Obdélník 18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Rosypal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molekulární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biologie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, upraveno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7" name="Skupina 66"/>
          <p:cNvGrpSpPr/>
          <p:nvPr/>
        </p:nvGrpSpPr>
        <p:grpSpPr>
          <a:xfrm>
            <a:off x="1455530" y="3341226"/>
            <a:ext cx="6513901" cy="2824078"/>
            <a:chOff x="1391732" y="3356992"/>
            <a:chExt cx="6513901" cy="2824078"/>
          </a:xfrm>
        </p:grpSpPr>
        <p:grpSp>
          <p:nvGrpSpPr>
            <p:cNvPr id="25" name="Skupina 24"/>
            <p:cNvGrpSpPr/>
            <p:nvPr/>
          </p:nvGrpSpPr>
          <p:grpSpPr>
            <a:xfrm>
              <a:off x="2409337" y="4028753"/>
              <a:ext cx="3902389" cy="246221"/>
              <a:chOff x="3189891" y="4178369"/>
              <a:chExt cx="3902389" cy="246221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4252156" y="4178369"/>
                <a:ext cx="5565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err="1" smtClean="0"/>
                  <a:t>hnRNA</a:t>
                </a:r>
                <a:endParaRPr lang="en-GB" sz="1000" b="1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5230705" y="4178369"/>
                <a:ext cx="6799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err="1" smtClean="0"/>
                  <a:t>pre-tRNA</a:t>
                </a:r>
                <a:endParaRPr lang="en-GB" sz="1000" b="1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6412287" y="4178369"/>
                <a:ext cx="6799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err="1" smtClean="0"/>
                  <a:t>pre-rRNA</a:t>
                </a:r>
                <a:endParaRPr lang="en-GB" sz="1000" b="1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3189891" y="4178369"/>
                <a:ext cx="5229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err="1" smtClean="0"/>
                  <a:t>mRNA</a:t>
                </a:r>
                <a:endParaRPr lang="en-GB" sz="1000" b="1" dirty="0"/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3488434" y="4919902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mRNA</a:t>
              </a:r>
              <a:endParaRPr lang="en-GB" sz="10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534384" y="4921801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/>
                <a:t>t</a:t>
              </a:r>
              <a:r>
                <a:rPr lang="cs-CZ" sz="1000" b="1" dirty="0" err="1" smtClean="0"/>
                <a:t>RNA</a:t>
              </a:r>
              <a:endParaRPr lang="en-GB" sz="10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739935" y="4919903"/>
              <a:ext cx="4635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rRNA</a:t>
              </a:r>
              <a:endParaRPr lang="en-GB" sz="10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284302" y="5857905"/>
              <a:ext cx="772969" cy="24622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prokaryota</a:t>
              </a:r>
              <a:endParaRPr lang="en-GB" sz="1000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005085" y="5780960"/>
              <a:ext cx="772969" cy="400110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prokaryota</a:t>
              </a:r>
              <a:endParaRPr lang="cs-CZ" sz="1000" b="1" dirty="0" smtClean="0"/>
            </a:p>
            <a:p>
              <a:pPr algn="ctr"/>
              <a:r>
                <a:rPr lang="cs-CZ" sz="1000" b="1" dirty="0" err="1" smtClean="0"/>
                <a:t>eukaryota</a:t>
              </a:r>
              <a:endParaRPr lang="en-GB" sz="10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388246" y="5857905"/>
              <a:ext cx="723275" cy="24622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err="1" smtClean="0"/>
                <a:t>eukaryota</a:t>
              </a:r>
              <a:endParaRPr lang="en-GB" sz="1000" b="1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1391732" y="3356992"/>
              <a:ext cx="6513901" cy="748567"/>
              <a:chOff x="1370466" y="3378258"/>
              <a:chExt cx="6513901" cy="748567"/>
            </a:xfrm>
          </p:grpSpPr>
          <p:sp>
            <p:nvSpPr>
              <p:cNvPr id="3" name="Oblouk 2"/>
              <p:cNvSpPr/>
              <p:nvPr/>
            </p:nvSpPr>
            <p:spPr>
              <a:xfrm>
                <a:off x="1605460" y="3635291"/>
                <a:ext cx="6278907" cy="491534"/>
              </a:xfrm>
              <a:prstGeom prst="arc">
                <a:avLst>
                  <a:gd name="adj1" fmla="val 10795472"/>
                  <a:gd name="adj2" fmla="val 213361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642605" y="3378258"/>
                <a:ext cx="11961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smtClean="0"/>
                  <a:t>primární transkript</a:t>
                </a:r>
                <a:endParaRPr lang="en-GB" sz="1000" b="1" dirty="0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370466" y="3818369"/>
                <a:ext cx="2888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smtClean="0"/>
                  <a:t>5´</a:t>
                </a:r>
                <a:endParaRPr lang="en-GB" sz="1000" b="1" dirty="0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6955373" y="3602938"/>
                <a:ext cx="2888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00" b="1" dirty="0" smtClean="0"/>
                  <a:t>3´</a:t>
                </a:r>
                <a:endParaRPr lang="en-GB" sz="1000" b="1" dirty="0"/>
              </a:p>
            </p:txBody>
          </p:sp>
        </p:grpSp>
        <p:cxnSp>
          <p:nvCxnSpPr>
            <p:cNvPr id="31" name="Přímá spojnice se šipkou 30"/>
            <p:cNvCxnSpPr/>
            <p:nvPr/>
          </p:nvCxnSpPr>
          <p:spPr>
            <a:xfrm flipH="1">
              <a:off x="3781783" y="3797103"/>
              <a:ext cx="25200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>
              <a:off x="4450151" y="3797103"/>
              <a:ext cx="230051" cy="1891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5076056" y="3797103"/>
              <a:ext cx="555677" cy="1891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 flipH="1">
              <a:off x="2932237" y="3797103"/>
              <a:ext cx="539365" cy="1891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3749884" y="4317506"/>
              <a:ext cx="0" cy="551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flipH="1">
              <a:off x="4766178" y="4317506"/>
              <a:ext cx="1" cy="551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/>
            <p:nvPr/>
          </p:nvCxnSpPr>
          <p:spPr>
            <a:xfrm>
              <a:off x="5971729" y="4317506"/>
              <a:ext cx="0" cy="551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71602" y="4445322"/>
              <a:ext cx="284012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smtClean="0"/>
                <a:t>posttranskripční štěpení</a:t>
              </a:r>
              <a:endParaRPr lang="en-GB" sz="1000" b="1" dirty="0"/>
            </a:p>
          </p:txBody>
        </p:sp>
        <p:cxnSp>
          <p:nvCxnSpPr>
            <p:cNvPr id="65" name="Přímá spojnice se šipkou 64"/>
            <p:cNvCxnSpPr/>
            <p:nvPr/>
          </p:nvCxnSpPr>
          <p:spPr>
            <a:xfrm>
              <a:off x="3750436" y="5192235"/>
              <a:ext cx="0" cy="551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2670787" y="4317505"/>
              <a:ext cx="0" cy="144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2409337" y="5321753"/>
              <a:ext cx="159818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dirty="0" smtClean="0"/>
                <a:t>translace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Translace</a:t>
            </a:r>
            <a:endParaRPr lang="cs-CZ" sz="32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251519" y="930095"/>
            <a:ext cx="86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překlad genetické informace z </a:t>
            </a:r>
            <a:r>
              <a:rPr lang="cs-CZ" dirty="0" err="1" smtClean="0"/>
              <a:t>mRNA</a:t>
            </a:r>
            <a:r>
              <a:rPr lang="cs-CZ" dirty="0" smtClean="0"/>
              <a:t> do primární struktury proteinu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genetická informace zapsaná v jednom jazyku se překládá podle určitého kódu do jiného jazyku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443" y="6626897"/>
            <a:ext cx="91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http://hyperphysics.phy-astr.gsu.edu/hbase/organic/translation.html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860177" y="2564904"/>
            <a:ext cx="5730135" cy="3528392"/>
            <a:chOff x="1860177" y="2708920"/>
            <a:chExt cx="5730135" cy="3528392"/>
          </a:xfrm>
        </p:grpSpPr>
        <p:pic>
          <p:nvPicPr>
            <p:cNvPr id="5122" name="Picture 2" descr="http://hyperphysics.phy-astr.gsu.edu/hbase/organic/imgorg/translation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177" y="2708920"/>
              <a:ext cx="5718722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2267744" y="5445224"/>
              <a:ext cx="410445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2422393" y="3551711"/>
              <a:ext cx="504056" cy="319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306708" y="3519812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dirty="0" smtClean="0"/>
                <a:t>„prázdné“</a:t>
              </a:r>
            </a:p>
            <a:p>
              <a:pPr algn="ctr"/>
              <a:r>
                <a:rPr lang="cs-CZ" sz="1000" b="1" dirty="0" err="1" smtClean="0"/>
                <a:t>tRNA</a:t>
              </a:r>
              <a:endParaRPr lang="en-GB" sz="1000" b="1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2051720" y="4797152"/>
              <a:ext cx="981469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901148" y="4772003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tRNA uvolněné</a:t>
              </a:r>
              <a:endParaRPr lang="cs-CZ" sz="1000" b="1" dirty="0" smtClean="0"/>
            </a:p>
            <a:p>
              <a:pPr algn="ctr"/>
              <a:r>
                <a:rPr lang="cs-CZ" sz="1000" b="1" smtClean="0"/>
                <a:t>po odstranění AK </a:t>
              </a:r>
              <a:endParaRPr lang="en-GB" sz="10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779912" y="4972058"/>
              <a:ext cx="791607" cy="47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719269" y="4930574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smtClean="0"/>
                <a:t>rostoucí polypeptidový</a:t>
              </a:r>
              <a:endParaRPr lang="cs-CZ" sz="1000" b="1" dirty="0" smtClean="0"/>
            </a:p>
            <a:p>
              <a:r>
                <a:rPr lang="cs-CZ" sz="1000" b="1" smtClean="0"/>
                <a:t>řetězec </a:t>
              </a:r>
              <a:endParaRPr lang="en-GB" sz="1000" b="1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588224" y="566124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62655" y="5711530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AK</a:t>
              </a:r>
              <a:endParaRPr lang="en-GB" sz="10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948264" y="4653136"/>
              <a:ext cx="63063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860625" y="4612713"/>
              <a:ext cx="7296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b="1" dirty="0" smtClean="0"/>
                <a:t>antikodon</a:t>
              </a:r>
              <a:endParaRPr lang="en-GB" sz="1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6372200" y="3509179"/>
              <a:ext cx="1008112" cy="485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249100" y="3553640"/>
              <a:ext cx="970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smtClean="0"/>
                <a:t>tRNA  cytosolu</a:t>
              </a:r>
              <a:endParaRPr lang="cs-CZ" sz="1000" b="1" dirty="0" smtClean="0"/>
            </a:p>
            <a:p>
              <a:pPr algn="ctr"/>
              <a:r>
                <a:rPr lang="cs-CZ" sz="1000" b="1" smtClean="0"/>
                <a:t>nesoucí AK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2870</Words>
  <Application>Microsoft Office PowerPoint</Application>
  <PresentationFormat>Předvádění na obrazovce (4:3)</PresentationFormat>
  <Paragraphs>711</Paragraphs>
  <Slides>39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systému Office</vt:lpstr>
      <vt:lpstr>Molekulární biologie pro informatiky - 2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biologie pro informatiky - 1</dc:title>
  <dc:creator>Lenka Tesařová</dc:creator>
  <cp:lastModifiedBy>Slavuňa</cp:lastModifiedBy>
  <cp:revision>647</cp:revision>
  <cp:lastPrinted>2016-02-22T14:34:39Z</cp:lastPrinted>
  <dcterms:created xsi:type="dcterms:W3CDTF">2015-12-15T10:36:45Z</dcterms:created>
  <dcterms:modified xsi:type="dcterms:W3CDTF">2023-02-15T20:19:46Z</dcterms:modified>
</cp:coreProperties>
</file>