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3-11T11:57:13.711">
    <p:pos x="6000" y="0"/>
    <p:text>7-methylguanosin
-Pavel Šimara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4-03-11T11:57:13.711">
    <p:pos x="6000" y="0"/>
    <p:text>U operonů i operátor
-Pavel Šimara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4-03-11T11:57:13.705">
    <p:pos x="6000" y="0"/>
    <p:text>Může se intron též překládat do proteinu?
Výjimečně ano. Intron retention většinou u rostlin, méně u živočichů. 
a) Introny nebo jejich části mohou být výjimečně přepisovány do proteinů  - antigen na lidském melanomu (Lupetti 1998) nebo isoforma proteinu CEACAM6 (Kurio 2008).
b) Sestřihlá mRNA se zachovanými introny vycestuje z jádra, při translaci ale dojde kvůli intronu k předčasnému ukončení a transkript je degradován - regulační mechanismus - zabrání se translaci.
c) Introny mohou zůstat v UTR (untranslated region) kde regulují translaci, ale samy se nepřekládají (Remy 2014)
-Pavel Šimara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9" name="Google Shape;29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0" name="Google Shape;310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7" name="Google Shape;317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4" name="Google Shape;32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9" name="Google Shape;339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6" name="Google Shape;34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2" name="Google Shape;352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8" name="Google Shape;358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3" name="Google Shape;363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9" name="Google Shape;369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4" name="Google Shape;374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1" name="Google Shape;381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0" name="Google Shape;390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7" name="Google Shape;397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4" name="Google Shape;404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2" name="Google Shape;412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9" name="Google Shape;419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8" name="Google Shape;428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5" name="Google Shape;435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5" name="Google Shape;445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0" name="Google Shape;470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6" name="Google Shape;486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3" name="Google Shape;493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9" name="Google Shape;499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5" name="Google Shape;505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1" name="Google Shape;511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9" name="Google Shape;519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5" name="Google Shape;525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1.xml"/><Relationship Id="rId4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2.xml"/><Relationship Id="rId4" Type="http://schemas.openxmlformats.org/officeDocument/2006/relationships/image" Target="../media/image9.jpg"/><Relationship Id="rId5" Type="http://schemas.openxmlformats.org/officeDocument/2006/relationships/image" Target="../media/image3.jpg"/><Relationship Id="rId6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jpg"/><Relationship Id="rId4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jpg"/><Relationship Id="rId4" Type="http://schemas.openxmlformats.org/officeDocument/2006/relationships/hyperlink" Target="https://www.youtube.com/watch?v=DoSRu15VtdM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7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comments" Target="../comments/comment3.xml"/><Relationship Id="rId4" Type="http://schemas.openxmlformats.org/officeDocument/2006/relationships/image" Target="../media/image5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1.png"/><Relationship Id="rId4" Type="http://schemas.openxmlformats.org/officeDocument/2006/relationships/image" Target="../media/image41.png"/><Relationship Id="rId5" Type="http://schemas.openxmlformats.org/officeDocument/2006/relationships/image" Target="../media/image33.png"/><Relationship Id="rId6" Type="http://schemas.openxmlformats.org/officeDocument/2006/relationships/image" Target="../media/image58.png"/><Relationship Id="rId7" Type="http://schemas.openxmlformats.org/officeDocument/2006/relationships/image" Target="../media/image5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6.png"/><Relationship Id="rId4" Type="http://schemas.openxmlformats.org/officeDocument/2006/relationships/image" Target="../media/image42.png"/><Relationship Id="rId5" Type="http://schemas.openxmlformats.org/officeDocument/2006/relationships/image" Target="../media/image6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0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www.youtube.com/watch?v=YgmoHtLGb5c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7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6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2949229" y="1628800"/>
            <a:ext cx="327089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s-CZ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Molekulární biologie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s-CZ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Transkripce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251520" y="4581128"/>
            <a:ext cx="403244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Osnova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Transkripce (prokaryotického) bakteriálního genomu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Transkripce eukaryotického genomu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Posttranskripční úpravy RNA a mechanizmy sestřihu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1683818" y="3429000"/>
            <a:ext cx="58017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Transkripce (přepis) genetické informace z DNA do 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3946946" y="4149080"/>
            <a:ext cx="5158841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Hlavní zdroje: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S. Rosypal, Úvod do molekulární biologie 1-4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Masarykova Universita Brno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ISBN 80-902562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Staveley, Principles of Cell Biology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Memorial University of Newfoundland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http://www.mun.ca/biology/desmid/brian/BIOL2060/CBhome.html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 Muller, Biology of Cells and Organisms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Illinios, Chicago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http://www.uic.edu/classes/bios/bios100/summer2010/lecturesm10.htm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Wikipedia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2"/>
          <p:cNvGrpSpPr/>
          <p:nvPr/>
        </p:nvGrpSpPr>
        <p:grpSpPr>
          <a:xfrm>
            <a:off x="4868124" y="650098"/>
            <a:ext cx="4240380" cy="6523318"/>
            <a:chOff x="4868124" y="157092"/>
            <a:chExt cx="4240380" cy="6523318"/>
          </a:xfrm>
        </p:grpSpPr>
        <p:pic>
          <p:nvPicPr>
            <p:cNvPr descr="http://i.imgur.com/H7wRD.png" id="153" name="Google Shape;153;p22"/>
            <p:cNvPicPr preferRelativeResize="0"/>
            <p:nvPr/>
          </p:nvPicPr>
          <p:blipFill rotWithShape="1">
            <a:blip r:embed="rId3">
              <a:alphaModFix/>
            </a:blip>
            <a:srcRect b="6792" l="38398" r="13161" t="0"/>
            <a:stretch/>
          </p:blipFill>
          <p:spPr>
            <a:xfrm>
              <a:off x="4868124" y="157092"/>
              <a:ext cx="4240380" cy="60802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22"/>
            <p:cNvSpPr/>
            <p:nvPr/>
          </p:nvSpPr>
          <p:spPr>
            <a:xfrm>
              <a:off x="4868124" y="3501008"/>
              <a:ext cx="1720100" cy="317940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22"/>
          <p:cNvSpPr/>
          <p:nvPr/>
        </p:nvSpPr>
        <p:spPr>
          <a:xfrm>
            <a:off x="4788024" y="1542422"/>
            <a:ext cx="520502" cy="734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107504" y="116632"/>
            <a:ext cx="8784976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Iniciace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Navázání RNA-polymerázy (sigma faktoru) na promotorové sekvence -35 (rozpoznávací) a Pribnowův box (otevírá binární komplex)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tvorba "Uzavřeného transkripčního binárního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komplexu" (holoenzym RNA-polymerázy + promotorová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oblast dsDNA) - řetězce dsDNA ještě nejsou rozvinuty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RNA-polymeráza v komplexu mění konformaci,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prodlužuje se a pokrývá gen v rozsahu -50 až +20 bp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RNA-polymeráza se váže na oba řetězce DNA,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ale pevněji na pozitivní-kódující (přepisuje se podle negativního-templátového)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V Pribnowově boxu se uvolňují vazby mezi pozitivním a negativním řetězcem DNA →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otevřený binární komplex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e) Při iniciaci transkripce zůstává RNA-polymeráza na místě, ale od startovacího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nukleotidu (+1) začíná katalyzovat tvorbu nového řetězce RNA (fosfodiesterová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vazba mezi dvěma ribonukleotidy) → první dinukleotid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f) Otevřený transkripční ternární (ze tří částí) komplex = vazba tří molekul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(1. DNA, 2. RNA-polymeráza, 3. RNA)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8604448" y="1124744"/>
            <a:ext cx="504056" cy="4176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107504" y="6442626"/>
            <a:ext cx="63367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Latinsky: "binarius" = složený ze 2 částí; "ternarius" = složený ze 3 částí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/>
          <p:nvPr/>
        </p:nvSpPr>
        <p:spPr>
          <a:xfrm>
            <a:off x="153380" y="82367"/>
            <a:ext cx="866631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Elongace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Prodlužování 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Katalyzována RNA-polymerázou bez Sigma-faktoru (uvolňuje se po vytvoření počátečního fragmentu RNA a je nahrazen NusA-proteinem)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RNA-polymeráza se posunuje po negativním řetězci DNA (40 nukleotidů/sek; 37°C) směrem od 3' → 5'-konci DNA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cca 18bp dlouhá rozvinutá oblast DNA; hybrid RNA-DNA dlouhý cca 2-5bp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RNA v hybridní dvojšroubovici se pevněji váže k RNA-polymeráze než k DNA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Syntéza RNA řetězce směrem od 5' → 3'-konci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 NusA proteinem dorazí RNA-polymeráza až k terminátoru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23"/>
          <p:cNvGrpSpPr/>
          <p:nvPr/>
        </p:nvGrpSpPr>
        <p:grpSpPr>
          <a:xfrm>
            <a:off x="5868144" y="2348880"/>
            <a:ext cx="3047820" cy="2808312"/>
            <a:chOff x="5868144" y="2348880"/>
            <a:chExt cx="3047820" cy="2808312"/>
          </a:xfrm>
        </p:grpSpPr>
        <p:pic>
          <p:nvPicPr>
            <p:cNvPr descr="http://i.imgur.com/H7wRD.png" id="165" name="Google Shape;165;p23"/>
            <p:cNvPicPr preferRelativeResize="0"/>
            <p:nvPr/>
          </p:nvPicPr>
          <p:blipFill rotWithShape="1">
            <a:blip r:embed="rId3">
              <a:alphaModFix/>
            </a:blip>
            <a:srcRect b="4584" l="10431" r="55021" t="52364"/>
            <a:stretch/>
          </p:blipFill>
          <p:spPr>
            <a:xfrm>
              <a:off x="5868144" y="2348880"/>
              <a:ext cx="3024336" cy="2808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23"/>
            <p:cNvSpPr/>
            <p:nvPr/>
          </p:nvSpPr>
          <p:spPr>
            <a:xfrm>
              <a:off x="8460432" y="2532935"/>
              <a:ext cx="455532" cy="9094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http://www.mun.ca/biology/desmid/brian/BIOL2060/BIOL2060-21/21_09.jpg" id="167" name="Google Shape;16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1" y="4081642"/>
            <a:ext cx="6264696" cy="2515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/>
          <p:nvPr/>
        </p:nvSpPr>
        <p:spPr>
          <a:xfrm>
            <a:off x="153381" y="235387"/>
            <a:ext cx="86663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Průběh transkripce bakteriálního genomu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153380" y="726341"/>
            <a:ext cx="866631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Terminace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Zastavení pohybu RNA-polymerázy - uvolnění hotové RNA - uvolnění RNA-polymerázy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závislá na Rho-faktoru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nezávislá na Rho-faktoru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154155" y="6433591"/>
            <a:ext cx="86663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Rho-faktor: protein katalyzující uvolnění dokončeného RNA-řetězce z templátového (negativního) DNA-řetězce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nusa protein" id="179" name="Google Shape;179;p25"/>
          <p:cNvPicPr preferRelativeResize="0"/>
          <p:nvPr/>
        </p:nvPicPr>
        <p:blipFill rotWithShape="1">
          <a:blip r:embed="rId3">
            <a:alphaModFix/>
          </a:blip>
          <a:srcRect b="0" l="0" r="52864" t="35324"/>
          <a:stretch/>
        </p:blipFill>
        <p:spPr>
          <a:xfrm>
            <a:off x="2486198" y="1988840"/>
            <a:ext cx="4390058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/>
          <p:nvPr/>
        </p:nvSpPr>
        <p:spPr>
          <a:xfrm>
            <a:off x="154155" y="188640"/>
            <a:ext cx="86663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3A) Terminace závislá na Rho-faktoru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154155" y="6433591"/>
            <a:ext cx="86663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Rho-faktor: protein katalyzující uvolnění dokončeného RNA-řetězce z matricového (negativního) DNA-řetězce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153380" y="726341"/>
            <a:ext cx="866631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Rho protein aktivní ve formě hexameru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váže se během transkripce na 5'-konec mRNA a pohybuje se za RNA-polymerázou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 terminátoru se RNA-polymeráza zastaví, rho-faktor ji dostihne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Rho-faktor katalyzuje uvolnění mRNA z DNA-řetězce a uvolnění RNA-polymerázy (za spotřeby ATP)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2603292" y="3905147"/>
            <a:ext cx="5040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Rho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nusa protein" id="188" name="Google Shape;188;p26"/>
          <p:cNvPicPr preferRelativeResize="0"/>
          <p:nvPr/>
        </p:nvPicPr>
        <p:blipFill rotWithShape="1">
          <a:blip r:embed="rId3">
            <a:alphaModFix/>
          </a:blip>
          <a:srcRect b="0" l="47244" r="0" t="0"/>
          <a:stretch/>
        </p:blipFill>
        <p:spPr>
          <a:xfrm>
            <a:off x="1619672" y="1211711"/>
            <a:ext cx="4152746" cy="545764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/>
          <p:nvPr/>
        </p:nvSpPr>
        <p:spPr>
          <a:xfrm>
            <a:off x="154155" y="188640"/>
            <a:ext cx="866631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3B) Terminace nezávislá na Rho-faktoru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Tvorba vlásenky na RNA, na konci se sekvencí UUUUUU - nestabilní hybrid DNA-RNA → rozpad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Uvolnění NusA-proteinu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5514732" y="1596339"/>
            <a:ext cx="251189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Komplementární sekvence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6"/>
          <p:cNvSpPr/>
          <p:nvPr/>
        </p:nvSpPr>
        <p:spPr>
          <a:xfrm>
            <a:off x="5531263" y="1211711"/>
            <a:ext cx="251189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Jedinečná sekvence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p26"/>
          <p:cNvCxnSpPr/>
          <p:nvPr/>
        </p:nvCxnSpPr>
        <p:spPr>
          <a:xfrm flipH="1">
            <a:off x="4692298" y="1380693"/>
            <a:ext cx="838965" cy="13138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93" name="Google Shape;193;p26"/>
          <p:cNvCxnSpPr/>
          <p:nvPr/>
        </p:nvCxnSpPr>
        <p:spPr>
          <a:xfrm flipH="1">
            <a:off x="4620290" y="1765616"/>
            <a:ext cx="932676" cy="4471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94" name="Google Shape;194;p26"/>
          <p:cNvSpPr/>
          <p:nvPr/>
        </p:nvSpPr>
        <p:spPr>
          <a:xfrm>
            <a:off x="5916434" y="3135319"/>
            <a:ext cx="251189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Sekvence UUUUUU představuje signál pro uvolnění polymerázy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26"/>
          <p:cNvCxnSpPr/>
          <p:nvPr/>
        </p:nvCxnSpPr>
        <p:spPr>
          <a:xfrm rot="10800000">
            <a:off x="5124346" y="2716589"/>
            <a:ext cx="1440160" cy="43204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96" name="Google Shape;196;p26"/>
          <p:cNvSpPr/>
          <p:nvPr/>
        </p:nvSpPr>
        <p:spPr>
          <a:xfrm>
            <a:off x="5628402" y="4240954"/>
            <a:ext cx="2396554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matricový (negativní) DNA-řetězec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26"/>
          <p:cNvCxnSpPr/>
          <p:nvPr/>
        </p:nvCxnSpPr>
        <p:spPr>
          <a:xfrm rot="10800000">
            <a:off x="4908322" y="2932613"/>
            <a:ext cx="864096" cy="13259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/>
          <p:nvPr/>
        </p:nvSpPr>
        <p:spPr>
          <a:xfrm>
            <a:off x="154155" y="188640"/>
            <a:ext cx="866631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Strukturní geny – mRNA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Překládají se do polypeptidu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7"/>
          <p:cNvSpPr/>
          <p:nvPr/>
        </p:nvSpPr>
        <p:spPr>
          <a:xfrm>
            <a:off x="153380" y="726341"/>
            <a:ext cx="866631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Transkripcí transkripční jednotky obsahující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strukturní geny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vzniká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mezi promotorem (popř. za operátorem) a prvním strukturním genem leží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vedoucí sekvence s Shineovou-Dalgarno sekvencí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která zajišťuje vazbu na ribozom a nepřekládá se.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Shineova-Dalgarno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sekvence v mRNA: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5' AGGA 3'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vazba na ribozom (k 16 S-rRNA podjednotky 30S):	3' UCCU 5'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pokud primární transkript neobsahuje Shineovu-Dalgrinovu sekvenci, nemůže se vázat k ribozomu a nepůsobí jako funkční 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aculty.samford.edu/~djohnso2/44962w/405/08/f8-08-0.jpg" id="204" name="Google Shape;204;p27"/>
          <p:cNvPicPr preferRelativeResize="0"/>
          <p:nvPr/>
        </p:nvPicPr>
        <p:blipFill rotWithShape="1">
          <a:blip r:embed="rId4">
            <a:alphaModFix/>
          </a:blip>
          <a:srcRect b="0" l="0" r="0" t="11622"/>
          <a:stretch/>
        </p:blipFill>
        <p:spPr>
          <a:xfrm>
            <a:off x="3707904" y="3212976"/>
            <a:ext cx="5391020" cy="357334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/>
          <p:nvPr/>
        </p:nvSpPr>
        <p:spPr>
          <a:xfrm>
            <a:off x="97344" y="6461962"/>
            <a:ext cx="89683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Funkční RNA: RNA, které nejsou určeny k translaci (tRNA, rRNA, miRNA, siRNA) 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/>
          <p:nvPr/>
        </p:nvSpPr>
        <p:spPr>
          <a:xfrm>
            <a:off x="154155" y="188640"/>
            <a:ext cx="86663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 se strukturními geny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153380" y="548680"/>
            <a:ext cx="8883116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Na 5'-konci obsahuje přepis vedoucí sekvence s Shineovou-Dalgarnovou sekvencí, nepřekládá 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Na 3‘-konci za stop-kodonem obsahuje nepřekládanou sekvenci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Jeden strukturní gen se překládá do jedné molekuly polypeptidového řetězce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 prokaryot jsou geny polycistronní (více genů na jednom transkriptu mRNA)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každý gen na transkriptu obsahuje svůj start a stop kodon a svou Shine-Dalgarno sekvenci pro 	  vazbu ribozomu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 na DNA mají jeden společný promotor a jednu terminační sekvenci na 3‘-konci. Promotor 	   není součástí transkripční jednotky.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28"/>
          <p:cNvGrpSpPr/>
          <p:nvPr/>
        </p:nvGrpSpPr>
        <p:grpSpPr>
          <a:xfrm>
            <a:off x="344923" y="2996952"/>
            <a:ext cx="8547557" cy="1697705"/>
            <a:chOff x="272913" y="2523383"/>
            <a:chExt cx="8547557" cy="1697705"/>
          </a:xfrm>
        </p:grpSpPr>
        <p:pic>
          <p:nvPicPr>
            <p:cNvPr descr="http://www.mun.ca/biology/desmid/brian/BIOL2060/BIOL2060-22/22_06.jpg" id="213" name="Google Shape;213;p28"/>
            <p:cNvPicPr preferRelativeResize="0"/>
            <p:nvPr/>
          </p:nvPicPr>
          <p:blipFill rotWithShape="1">
            <a:blip r:embed="rId4">
              <a:alphaModFix/>
            </a:blip>
            <a:srcRect b="50000" l="0" r="0" t="0"/>
            <a:stretch/>
          </p:blipFill>
          <p:spPr>
            <a:xfrm>
              <a:off x="592844" y="2888940"/>
              <a:ext cx="8227626" cy="133214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4" name="Google Shape;214;p28"/>
            <p:cNvGrpSpPr/>
            <p:nvPr/>
          </p:nvGrpSpPr>
          <p:grpSpPr>
            <a:xfrm>
              <a:off x="272913" y="2523383"/>
              <a:ext cx="2486202" cy="797605"/>
              <a:chOff x="272913" y="2523383"/>
              <a:chExt cx="2486202" cy="797605"/>
            </a:xfrm>
          </p:grpSpPr>
          <p:sp>
            <p:nvSpPr>
              <p:cNvPr id="215" name="Google Shape;215;p28"/>
              <p:cNvSpPr/>
              <p:nvPr/>
            </p:nvSpPr>
            <p:spPr>
              <a:xfrm>
                <a:off x="272913" y="2523383"/>
                <a:ext cx="248620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cs-CZ" sz="12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Shine-Dalgarno sequence</a:t>
                </a:r>
                <a:endParaRPr b="1" i="0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16" name="Google Shape;216;p28"/>
              <p:cNvCxnSpPr/>
              <p:nvPr/>
            </p:nvCxnSpPr>
            <p:spPr>
              <a:xfrm>
                <a:off x="592844" y="2800382"/>
                <a:ext cx="1224136" cy="520606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</p:grpSp>
      <p:pic>
        <p:nvPicPr>
          <p:cNvPr descr="http://www.cas.miamioh.edu/~wilsonkg/old/gene2005/systems/regulation/bp16p8.jpg" id="217" name="Google Shape;217;p28"/>
          <p:cNvPicPr preferRelativeResize="0"/>
          <p:nvPr/>
        </p:nvPicPr>
        <p:blipFill rotWithShape="1">
          <a:blip r:embed="rId5">
            <a:alphaModFix/>
          </a:blip>
          <a:srcRect b="20237" l="39418" r="7669" t="38314"/>
          <a:stretch/>
        </p:blipFill>
        <p:spPr>
          <a:xfrm>
            <a:off x="3419872" y="4581128"/>
            <a:ext cx="3593836" cy="201377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8"/>
          <p:cNvSpPr/>
          <p:nvPr/>
        </p:nvSpPr>
        <p:spPr>
          <a:xfrm>
            <a:off x="3275856" y="5197652"/>
            <a:ext cx="1940934" cy="720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8"/>
          <p:cNvSpPr/>
          <p:nvPr/>
        </p:nvSpPr>
        <p:spPr>
          <a:xfrm>
            <a:off x="6753020" y="4941168"/>
            <a:ext cx="6993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8295995" y="4024200"/>
            <a:ext cx="6993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28"/>
          <p:cNvPicPr preferRelativeResize="0"/>
          <p:nvPr/>
        </p:nvPicPr>
        <p:blipFill rotWithShape="1">
          <a:blip r:embed="rId6">
            <a:alphaModFix/>
          </a:blip>
          <a:srcRect b="47542" l="77273" r="8249" t="36119"/>
          <a:stretch/>
        </p:blipFill>
        <p:spPr>
          <a:xfrm>
            <a:off x="0" y="3611653"/>
            <a:ext cx="1238276" cy="27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/>
          <p:nvPr/>
        </p:nvSpPr>
        <p:spPr>
          <a:xfrm>
            <a:off x="-130650" y="3628278"/>
            <a:ext cx="3496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5'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Google Shape;223;p28"/>
          <p:cNvCxnSpPr/>
          <p:nvPr/>
        </p:nvCxnSpPr>
        <p:spPr>
          <a:xfrm>
            <a:off x="7618000" y="3275226"/>
            <a:ext cx="1224136" cy="520606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24" name="Google Shape;224;p28"/>
          <p:cNvSpPr/>
          <p:nvPr/>
        </p:nvSpPr>
        <p:spPr>
          <a:xfrm>
            <a:off x="7164288" y="2996952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Shine-Dalgarno sequence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8"/>
          <p:cNvPicPr preferRelativeResize="0"/>
          <p:nvPr/>
        </p:nvPicPr>
        <p:blipFill rotWithShape="1">
          <a:blip r:embed="rId6">
            <a:alphaModFix/>
          </a:blip>
          <a:srcRect b="47896" l="10345" r="78393" t="36746"/>
          <a:stretch/>
        </p:blipFill>
        <p:spPr>
          <a:xfrm>
            <a:off x="8180713" y="3628277"/>
            <a:ext cx="963287" cy="2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/>
          <p:cNvSpPr/>
          <p:nvPr/>
        </p:nvSpPr>
        <p:spPr>
          <a:xfrm>
            <a:off x="8820470" y="3620085"/>
            <a:ext cx="3496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3'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/>
          <p:nvPr/>
        </p:nvSpPr>
        <p:spPr>
          <a:xfrm>
            <a:off x="153380" y="116632"/>
            <a:ext cx="873909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Bakteriální mRNA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posttranskripčně se neupravuje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slouží přímo pro tvorbu polypeptidu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rozpad během několika minut účinkem ribonukleázy (RNázy) ve směru 5' → 3'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translace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molekuly mRNA na ribozomu probíhá </a:t>
            </a:r>
            <a:r>
              <a:rPr b="1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současně s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její </a:t>
            </a:r>
            <a:r>
              <a:rPr b="1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transkripcí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Polypeptidový řetězec se začne syntetizovat ještě před ukončením transkripce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rychlosti: 40 nukleotidů za sekundu; 13 aminokyselin za sekundu; až 15 iniciací transkripce za minutu u jedné transkripční jednotky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Polyribozom: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více ribozomů na jedné mRNA urychluje transkripci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Spojení transkripce s translací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umožňuje efektivní syntézu proteinů (např: 15 molekul mRNA, každá pokryta 30 ribozomy)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gcat.davidson.edu/mediawiki-1.19.1/images/0/0e/Prokaryote.jpg" id="232" name="Google Shape;232;p29"/>
          <p:cNvPicPr preferRelativeResize="0"/>
          <p:nvPr/>
        </p:nvPicPr>
        <p:blipFill rotWithShape="1">
          <a:blip r:embed="rId3">
            <a:alphaModFix/>
          </a:blip>
          <a:srcRect b="22422" l="0" r="0" t="0"/>
          <a:stretch/>
        </p:blipFill>
        <p:spPr>
          <a:xfrm>
            <a:off x="1665429" y="3050483"/>
            <a:ext cx="5715000" cy="3546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/>
          <p:nvPr/>
        </p:nvSpPr>
        <p:spPr>
          <a:xfrm>
            <a:off x="153380" y="332656"/>
            <a:ext cx="873909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Bakteriální rRNA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geny pro rRNA na chromozomu v 5-9 kopiích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každá transkripční jednotka má 2 promotory (P1, P2) a 2 terminátory (T1, T2)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mezi některými geny jsou vmezeřeny geny pro tRNA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nejprve přepis do pre-rRNA: sedimentační koeficient 30S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- 30S jsou štěpeny RNázou III na sekvence 5S, 16S a 23S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30"/>
          <p:cNvPicPr preferRelativeResize="0"/>
          <p:nvPr/>
        </p:nvPicPr>
        <p:blipFill rotWithShape="1">
          <a:blip r:embed="rId3">
            <a:alphaModFix/>
          </a:blip>
          <a:srcRect b="57810" l="60754" r="6858" t="12531"/>
          <a:stretch/>
        </p:blipFill>
        <p:spPr>
          <a:xfrm>
            <a:off x="2411760" y="3240612"/>
            <a:ext cx="4248472" cy="273431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/>
          <p:nvPr/>
        </p:nvSpPr>
        <p:spPr>
          <a:xfrm>
            <a:off x="117255" y="6254404"/>
            <a:ext cx="8666315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Jednotka S (Svedberg) - sedimentační koeficient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(veličina udává čas, za který proběhne sedimentace dané makromolekuly při její ultracentrifugaci)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0"/>
          <p:cNvSpPr/>
          <p:nvPr/>
        </p:nvSpPr>
        <p:spPr>
          <a:xfrm>
            <a:off x="2267744" y="4453879"/>
            <a:ext cx="5040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/>
          <p:nvPr/>
        </p:nvSpPr>
        <p:spPr>
          <a:xfrm>
            <a:off x="153380" y="332656"/>
            <a:ext cx="873909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Bakteriální tRNA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 E coli 2 multigenní transkripční jednotky s geny pro tRNA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jen jeden promotor, poslední gen je strukturní (např. pro elongační faktor EF-Tu)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strukturní gen umožňuje vazbu na ribozom, protože obsahuje Shineovu-Dalgarnovu sekvenci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 b="18217" l="60642" r="8652" t="48569"/>
          <a:stretch/>
        </p:blipFill>
        <p:spPr>
          <a:xfrm>
            <a:off x="2139411" y="2492896"/>
            <a:ext cx="4392488" cy="333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mun.ca/biology/desmid/brian/BIOL2060/BIOL2060-21/21_09.jpg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3140968"/>
            <a:ext cx="8248558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.slidesharecdn.com/replicationtranscriptiontranslation2012-140317172230-phpapp01/95/replication-transcription-translation2012-24-638.jpg?cb=1395077017" id="93" name="Google Shape;93;p14"/>
          <p:cNvPicPr preferRelativeResize="0"/>
          <p:nvPr/>
        </p:nvPicPr>
        <p:blipFill rotWithShape="1">
          <a:blip r:embed="rId4">
            <a:alphaModFix/>
          </a:blip>
          <a:srcRect b="16523" l="2036" r="50419" t="40006"/>
          <a:stretch/>
        </p:blipFill>
        <p:spPr>
          <a:xfrm>
            <a:off x="5336771" y="116632"/>
            <a:ext cx="3802559" cy="261023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107504" y="100963"/>
            <a:ext cx="496855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Informace z DNA se nepřekládá do proteinu přímo, ale přes prostředníka -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(messenger; mediátorová)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153380" y="332656"/>
            <a:ext cx="8739099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CRISPR (Clustered regularly-interspaced short palindromic repeats)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adaptivní (získaná) imunita bakterií - obrana cizímu genetickému materiálu (např. virální DNA)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segment prokaryotické DNA se "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spacer DNA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obsahujícími části DNA virů z předešlých infekcí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při nové infekci je třeba vytvořit novou "spacer DNA"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Transkripce do crRNA (CRISPR RNA)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komplementární s virovou DNA, spolu s CAS (crispr-associated) proteiny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crRNA s CAS proteiny tvoří "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interference komplexy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párování s odpovídající sekvencí virové DNA a její inaktivace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upload.wikimedia.org/wikipedia/commons/thumb/5/5f/Crispr.png/1280px-Crispr.png" id="252" name="Google Shape;25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760" y="2919173"/>
            <a:ext cx="3960440" cy="320548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2"/>
          <p:cNvSpPr/>
          <p:nvPr/>
        </p:nvSpPr>
        <p:spPr>
          <a:xfrm>
            <a:off x="6589954" y="3927285"/>
            <a:ext cx="12971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spacer DNA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4" name="Google Shape;254;p32"/>
          <p:cNvCxnSpPr>
            <a:stCxn id="253" idx="1"/>
          </p:cNvCxnSpPr>
          <p:nvPr/>
        </p:nvCxnSpPr>
        <p:spPr>
          <a:xfrm flipH="1">
            <a:off x="5580154" y="4111951"/>
            <a:ext cx="1009800" cy="535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55" name="Google Shape;255;p32"/>
          <p:cNvSpPr/>
          <p:nvPr/>
        </p:nvSpPr>
        <p:spPr>
          <a:xfrm>
            <a:off x="395536" y="5939988"/>
            <a:ext cx="21760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interference complex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6" name="Google Shape;256;p32"/>
          <p:cNvCxnSpPr/>
          <p:nvPr/>
        </p:nvCxnSpPr>
        <p:spPr>
          <a:xfrm flipH="1" rot="10800000">
            <a:off x="1539037" y="5583469"/>
            <a:ext cx="1032544" cy="40910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crispr cas9" id="261" name="Google Shape;26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2672" y="1510211"/>
            <a:ext cx="5256584" cy="504632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3"/>
          <p:cNvSpPr/>
          <p:nvPr/>
        </p:nvSpPr>
        <p:spPr>
          <a:xfrm>
            <a:off x="87252" y="332656"/>
            <a:ext cx="8968377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CRISPR-Cas9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Velké uplatnění v editaci lidského genomu: vhodná guide RNA + Cas9 protein štěpí DNA ve zvoleném místě (inaktivace nebo vložení jiné sekvence)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/>
          <p:nvPr/>
        </p:nvSpPr>
        <p:spPr>
          <a:xfrm>
            <a:off x="971600" y="1844824"/>
            <a:ext cx="70101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Transkripce eukaryotického genomu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age.slidesharecdn.com/replicationtranscriptiontranslation2012-140317172230-phpapp01/95/replication-transcription-translation2012-24-638.jpg?cb=1395077017" id="272" name="Google Shape;272;p35"/>
          <p:cNvPicPr preferRelativeResize="0"/>
          <p:nvPr/>
        </p:nvPicPr>
        <p:blipFill rotWithShape="1">
          <a:blip r:embed="rId3">
            <a:alphaModFix/>
          </a:blip>
          <a:srcRect b="10185" l="0" r="0" t="9471"/>
          <a:stretch/>
        </p:blipFill>
        <p:spPr>
          <a:xfrm>
            <a:off x="539552" y="980728"/>
            <a:ext cx="7998069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/>
          <p:nvPr/>
        </p:nvSpPr>
        <p:spPr>
          <a:xfrm>
            <a:off x="251520" y="382012"/>
            <a:ext cx="8666315" cy="477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Rozlišujeme transkripci jadernou, mitochondriální a chloroplastovou.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Transkripce jaderné složky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jaderné geny jsou na chromozomech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tvoří primární transkripty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Typy 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Kódující 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informace z DNA je přenesena mRNA do ribozomu, kde je přeložena do sekvence 	aminokyselin tvořících proteiny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asi jen 3% všech transkriptů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Nekódující 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cca 97% transkriptů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zejm. introny vystřižené z mRNA, rRNA, tRNA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a regulační 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" name="Google Shape;278;p36"/>
          <p:cNvGrpSpPr/>
          <p:nvPr/>
        </p:nvGrpSpPr>
        <p:grpSpPr>
          <a:xfrm>
            <a:off x="6296856" y="3896062"/>
            <a:ext cx="2672036" cy="2773298"/>
            <a:chOff x="6182556" y="910393"/>
            <a:chExt cx="2672036" cy="2773298"/>
          </a:xfrm>
        </p:grpSpPr>
        <p:pic>
          <p:nvPicPr>
            <p:cNvPr id="279" name="Google Shape;279;p36"/>
            <p:cNvPicPr preferRelativeResize="0"/>
            <p:nvPr/>
          </p:nvPicPr>
          <p:blipFill rotWithShape="1">
            <a:blip r:embed="rId3">
              <a:alphaModFix/>
            </a:blip>
            <a:srcRect b="2995" l="17381" r="24336" t="2995"/>
            <a:stretch/>
          </p:blipFill>
          <p:spPr>
            <a:xfrm>
              <a:off x="6182556" y="1092891"/>
              <a:ext cx="2672036" cy="259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p36"/>
            <p:cNvSpPr txBox="1"/>
            <p:nvPr/>
          </p:nvSpPr>
          <p:spPr>
            <a:xfrm>
              <a:off x="6567079" y="2064708"/>
              <a:ext cx="6575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Rozptýlené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repetice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(44%)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6"/>
            <p:cNvSpPr txBox="1"/>
            <p:nvPr/>
          </p:nvSpPr>
          <p:spPr>
            <a:xfrm>
              <a:off x="6897972" y="3016208"/>
              <a:ext cx="5757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sekvence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(10%)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6"/>
            <p:cNvSpPr txBox="1"/>
            <p:nvPr/>
          </p:nvSpPr>
          <p:spPr>
            <a:xfrm>
              <a:off x="7448925" y="2946006"/>
              <a:ext cx="70724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Tandemové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repetice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(15%)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6"/>
            <p:cNvSpPr txBox="1"/>
            <p:nvPr/>
          </p:nvSpPr>
          <p:spPr>
            <a:xfrm>
              <a:off x="7862810" y="2387079"/>
              <a:ext cx="8402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Jedinečná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nekódující DNA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(15%)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6"/>
            <p:cNvSpPr txBox="1"/>
            <p:nvPr/>
          </p:nvSpPr>
          <p:spPr>
            <a:xfrm>
              <a:off x="7525314" y="1673756"/>
              <a:ext cx="1040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Introny strukturních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funkčních genů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(24%)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6"/>
            <p:cNvSpPr txBox="1"/>
            <p:nvPr/>
          </p:nvSpPr>
          <p:spPr>
            <a:xfrm>
              <a:off x="6521252" y="910393"/>
              <a:ext cx="201369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Exony strukturních a funkčních genů (1,5%)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6" name="Google Shape;286;p36"/>
            <p:cNvCxnSpPr/>
            <p:nvPr/>
          </p:nvCxnSpPr>
          <p:spPr>
            <a:xfrm rot="10800000">
              <a:off x="7547149" y="1087736"/>
              <a:ext cx="6740" cy="144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87" name="Google Shape;287;p36"/>
          <p:cNvSpPr/>
          <p:nvPr/>
        </p:nvSpPr>
        <p:spPr>
          <a:xfrm>
            <a:off x="58952" y="6530860"/>
            <a:ext cx="673011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 sekvence - transpozonální DNA (schopná měnit pozici), funkce větš. neznámá, hraje roli při buň. dělení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6"/>
          <p:cNvSpPr/>
          <p:nvPr/>
        </p:nvSpPr>
        <p:spPr>
          <a:xfrm>
            <a:off x="6405785" y="4232650"/>
            <a:ext cx="7665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s-C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/>
          <p:nvPr/>
        </p:nvSpPr>
        <p:spPr>
          <a:xfrm>
            <a:off x="179512" y="260648"/>
            <a:ext cx="866631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Polycistronní vs. monocistronní mRNA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rozdíl od prokaryot mají eukaryota pouze monocistronní mRNA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Eukaryotická mRNA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obsahuje kódující sekvenci pouze pro jeden polypeptid (monocistronní)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jeden iniciační a jeden terminační kodon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Prokaryotická mRNA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obsahuje kódující sekvenci pro několik genů, většinou jedné metabolické dráhy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mRNA transkript obsahuje hodně iniciačních a terminačních kodonů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1.bp.blogspot.com/-i8i350hweHQ/UaSaYLtvJyI/AAAAAAAAGfk/0ohS5vXPb0c/s1600/MONOCISTRONIC++.jpg" id="294" name="Google Shape;29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3573016"/>
            <a:ext cx="36004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[MONOCISTRONIC%2520%2520VS%2520POLYCISTRONIC%255B16%255D.jpg]" id="295" name="Google Shape;29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8" y="3501578"/>
            <a:ext cx="3581400" cy="204787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7"/>
          <p:cNvSpPr/>
          <p:nvPr/>
        </p:nvSpPr>
        <p:spPr>
          <a:xfrm>
            <a:off x="58952" y="6486524"/>
            <a:ext cx="2744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http://www.majordifferences.com/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/>
          <p:nvPr/>
        </p:nvSpPr>
        <p:spPr>
          <a:xfrm>
            <a:off x="251520" y="188640"/>
            <a:ext cx="8666315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Typy 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Kódující 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pre-mRNA: prekurzorová mRNA (též hnRNA - heterogenní jaderná RNA)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primární transkript obsahující přepisy strukturních genů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je upravován do mRNA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Nekódující 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pre-rRNA: prekurzorová ribozomová 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posttranskripční úpravou se štěpí na	a) 5,8S-rRNA, 18S-rRNA a 28S-rRNA u savců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b) 5,8S-rRNA, 16S-rRNA a 25S-rRNA u rostlin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pre-tRNA: prekurzorová transférová 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štěpí se na různé druhy tRNA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- 5S-rRNA: tvoří se transkripcí genů pro 5S-rRNA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Malé RNA: Nízkomolekulární stabilní RNA (80-300 nukleotidů)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řídí sestřih a posttranskripční úpravy pre-RNA (katalyzovány RNA-polymerázami II a III)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a) malé jaderné RNA (snRNA)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b) malé jadérkové RNA (snoRNA)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c) malé cytoplazmatické RNA (scRNA)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d) regulační RNA (miRNA a siRNA)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51824" y="6492688"/>
            <a:ext cx="39991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snRNA se účastní sestřihu pre-mRNA ve spliceazomu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/>
          <p:nvPr/>
        </p:nvSpPr>
        <p:spPr>
          <a:xfrm>
            <a:off x="251520" y="476672"/>
            <a:ext cx="8666315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Transkripční faktory (TF)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regulační proteiny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vážou se na regulační oblasti promotoru nebo zesilovače (enhancer) transkripce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nutné pro zahájení transkripce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působí ve skupině, nasednou na promotor a na ně se váže RNA-polymeráza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Typy TF: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Obecné TF: ve většině eukaryot, geny potřebné pro základní funkce všech buněk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Speciální TF: vyskytují se v určitých tkáních v určitý čas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Transkripční aktivita = rychlost syntézy RNA: počet primárních transkriptů za minutu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1. Bazální transkripční faktory: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nízká aktivita, minimální požadavky buňky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umožňují zahájení transkripce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2. Konstitutivní transkripční faktory: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zvýšená aktivita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konstitutivní TF se přidávají k bazálním TF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3. Indukovatelné transkripční faktory: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úprava transkripční aktivity v reakci na vnější podmínky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význam při diferenciaci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/>
          <p:nvPr/>
        </p:nvSpPr>
        <p:spPr>
          <a:xfrm>
            <a:off x="251520" y="476672"/>
            <a:ext cx="866631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Eukaryotické DNA-dependentní RNA-polymerázy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Každá má svůj specifický promotor (bakterie jeden typ RNA-polymerázy a jeden typ promotoru)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1. RNA-polymeráza 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katalyzuje syntézu pre-rRNA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pouze v jadérku*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RNA-polymeráza 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syntéza mRNA (strukturní geny) a malých 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v jádře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3. RNA-polymeráza III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syntéza pre-tRNA, 5S-rRNA a malých 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v jádře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upload.wikimedia.org/wikipedia/commons/thumb/2/21/Simple_transcription_elongation1.svg/721px-Simple_transcription_elongation1.svg.png" id="313" name="Google Shape;31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0914" y="4941168"/>
            <a:ext cx="6867525" cy="122872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58952" y="6486524"/>
            <a:ext cx="3756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*v jadérku se skládají ribozomy z proteinů a rRNA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/>
          <p:nvPr/>
        </p:nvSpPr>
        <p:spPr>
          <a:xfrm>
            <a:off x="271233" y="117693"/>
            <a:ext cx="8666315" cy="674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Promotor pro RNA-polymerázu II obsahuje krátké sekvence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1. TATA-box (též Hognessův box): T A T A A A 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-34 až -26 od startovacího nukleotidu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vazba TF </a:t>
            </a:r>
            <a:r>
              <a:rPr b="1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TFIID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specificky rozeznáván RNA-polymerázou 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CAAT-box: G G C C A A T C 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nukleotidy -75 až -80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vazba TF </a:t>
            </a:r>
            <a:r>
              <a:rPr b="1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CTF/NF1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zvyšuje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sílu promotoru (enhancer)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GC-box: G G G C G G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nukleotid -90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vazba TF </a:t>
            </a:r>
            <a:r>
              <a:rPr b="1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SP1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zvyšuje sílu promotoru (enhancer)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je fosforylován proteinkinázou vázanou na DNA - stimulace tvorby 			přediniciačního komplexu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umožňuje vazbu TFIID na TATA-box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Oktamer: A T T T G C A 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váže se na konstitutivní TF </a:t>
            </a:r>
            <a:r>
              <a:rPr b="1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OCT-1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5. Startovací nukleotid: Iniciátor (Inr-element)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obvykle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uvnitř úseku s pyrimidinovými bazemi (C nebo T)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Tyto se vyskytují ve většině promotorů RNA-polymerázy II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41"/>
          <p:cNvPicPr preferRelativeResize="0"/>
          <p:nvPr/>
        </p:nvPicPr>
        <p:blipFill rotWithShape="1">
          <a:blip r:embed="rId3">
            <a:alphaModFix/>
          </a:blip>
          <a:srcRect b="41882" l="32664" r="32547" t="29418"/>
          <a:stretch/>
        </p:blipFill>
        <p:spPr>
          <a:xfrm>
            <a:off x="4940586" y="1666624"/>
            <a:ext cx="4068144" cy="188783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1"/>
          <p:cNvSpPr/>
          <p:nvPr/>
        </p:nvSpPr>
        <p:spPr>
          <a:xfrm>
            <a:off x="7228132" y="1642132"/>
            <a:ext cx="648072" cy="1025968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154155" y="116632"/>
            <a:ext cx="8666315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Část první: Bakteriální transkripce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Transkripce (přepis) genetické informace z DNA (chromozomové a plazmidové) do RNA pomocí enzymu RNA-polymerázy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RNA-polymeráza (transkriptáza)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váže se na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katalyzuje syntézu dlouhých primárních transkriptů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u bakterií stejná RNA-polymeráza pro všechny typy 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Primární transkripty: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Většinou obsahují přepisy více genů (polygenní/polycistronní).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DNA: promotor - geny - terminátor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2"/>
          <p:cNvSpPr/>
          <p:nvPr/>
        </p:nvSpPr>
        <p:spPr>
          <a:xfrm>
            <a:off x="251520" y="476672"/>
            <a:ext cx="468051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Iniciace transkripce polymerázou 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Transkripční faktor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TFIIF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umožňuje umístnění RNA-polymerázy na promotor (3.)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Uzavřený transkripční komplex je ještě inaktivní (3.)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Transkripční komplex je aktivován až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TFIIH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tak, že fosforyluje RNA-polymerázu (4, 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Všechny TF kromě TFIID a TFIIA se uvolní a aktivní RNA-polymeráza elonguje pre-mRNA (hnRNA) (5.)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2"/>
          <p:cNvSpPr/>
          <p:nvPr/>
        </p:nvSpPr>
        <p:spPr>
          <a:xfrm>
            <a:off x="467180" y="4437112"/>
            <a:ext cx="4572000" cy="107721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Význam transkripčních faktorů: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"Umožňují rozeznat místa, kam se má navázat RNA-polymeráza II a aktivují ji."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2"/>
          <p:cNvSpPr/>
          <p:nvPr/>
        </p:nvSpPr>
        <p:spPr>
          <a:xfrm>
            <a:off x="90252" y="6456876"/>
            <a:ext cx="56990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Pokud promotor nemá TATA-box, začíná transkripce na Inr-elementu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un.ca/biology/desmid/brian/BIOL2060/BIOL2060-21/21_12.jpg" id="329" name="Google Shape;32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152" y="51756"/>
            <a:ext cx="2683380" cy="6755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/>
          <p:nvPr/>
        </p:nvSpPr>
        <p:spPr>
          <a:xfrm>
            <a:off x="225001" y="175177"/>
            <a:ext cx="4707039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Terminace transkripce polymerázou 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Polyadenylační signál: T T A T T T na negativním řetězci DNA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do pre-mRNA přepsán jako A A U A A 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označuje terminaci transkripce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sekvence je rozeznána endonukleázou - štěpí 10-30 nukleotidů za signálem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poly(A)-polymeráza katalyzuje polyadenylaci 3'-konce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helikáza rozdělí zbytek hybridní DNA-RNA a zbytková RNA je rozštěpena exonukleázou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43"/>
          <p:cNvPicPr preferRelativeResize="0"/>
          <p:nvPr/>
        </p:nvPicPr>
        <p:blipFill rotWithShape="1">
          <a:blip r:embed="rId3">
            <a:alphaModFix/>
          </a:blip>
          <a:srcRect b="24154" l="31722" r="37038" t="18010"/>
          <a:stretch/>
        </p:blipFill>
        <p:spPr>
          <a:xfrm>
            <a:off x="5007435" y="1484784"/>
            <a:ext cx="3888520" cy="4049517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3"/>
          <p:cNvSpPr/>
          <p:nvPr/>
        </p:nvSpPr>
        <p:spPr>
          <a:xfrm>
            <a:off x="85801" y="5933656"/>
            <a:ext cx="569907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Exonukleáza: štěpí nukleotidy od krajů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Endonukleáza: štěpí nukleotidy od prostředku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Helikáza: oddaluje řetězce DNA nebo RNA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age.slidesharecdn.com/chapter17-120120073228-phpapp02/95/chapter-17-gene-to-protein-38-728.jpg?cb=1327044825" id="341" name="Google Shape;341;p44"/>
          <p:cNvPicPr preferRelativeResize="0"/>
          <p:nvPr/>
        </p:nvPicPr>
        <p:blipFill rotWithShape="1">
          <a:blip r:embed="rId3">
            <a:alphaModFix/>
          </a:blip>
          <a:srcRect b="0" l="0" r="0" t="19573"/>
          <a:stretch/>
        </p:blipFill>
        <p:spPr>
          <a:xfrm>
            <a:off x="1043608" y="332656"/>
            <a:ext cx="6934200" cy="418275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4"/>
          <p:cNvSpPr/>
          <p:nvPr/>
        </p:nvSpPr>
        <p:spPr>
          <a:xfrm>
            <a:off x="214566" y="4797152"/>
            <a:ext cx="8105809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RNA polymeráza nasedá na TATA box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 - untranslated region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Eukaryotické mRNA jsou monocistronní - obsahují kodující sekvenci pouze pro jeden polypeptid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Translace: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začíná na mRNA na </a:t>
            </a:r>
            <a:r>
              <a:rPr b="0" i="0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"sekvenci Kozakové" CAAA</a:t>
            </a:r>
            <a:r>
              <a:rPr b="1" i="0" lang="cs-CZ" sz="1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</a:t>
            </a:r>
            <a:r>
              <a:rPr b="1" i="0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(což na DNA odpovídá sekvenci TAC)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končí na mRNA na stop kodonech </a:t>
            </a:r>
            <a:r>
              <a:rPr b="0" i="0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UAG (Amber), UGA (Opal), UAA(Ochre) - na DNA odpovídá (ATC, ACT, ATT)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4"/>
          <p:cNvSpPr/>
          <p:nvPr/>
        </p:nvSpPr>
        <p:spPr>
          <a:xfrm>
            <a:off x="7428864" y="6505493"/>
            <a:ext cx="16580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www.fatespace.com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5"/>
          <p:cNvSpPr/>
          <p:nvPr/>
        </p:nvSpPr>
        <p:spPr>
          <a:xfrm>
            <a:off x="225001" y="332656"/>
            <a:ext cx="8667479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Regulační 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krátké molekuly RNA se sekvencí komplementární k určitým částem mRNA nebo DNA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působí mechanismem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RNA interference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(RNAi)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typicky inhibují genovou expresi vazbou na mRNA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- 2006 Nobelova cena za fyziologii a medicínu pro A. Fire a C. Mello za </a:t>
            </a:r>
            <a:r>
              <a:rPr b="0" i="0" lang="cs-CZ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výzkum RNAi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- epigenetická </a:t>
            </a:r>
            <a:r>
              <a:rPr b="1" i="0" lang="cs-CZ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posttranskripční regulace</a:t>
            </a:r>
            <a:r>
              <a:rPr b="0" i="0" lang="cs-CZ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exprese a též </a:t>
            </a:r>
            <a:r>
              <a:rPr b="1" i="0" lang="cs-CZ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obrana buněk </a:t>
            </a:r>
            <a:r>
              <a:rPr b="0" i="0" lang="cs-CZ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proti parazitickým 	nukleotidovým sekvencím (např. RNA virům)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- hrají roli též ve vývoji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- s tzv. Argonaute proteiny tvoří komplex zvaný RISC (RNA-induced silencing complex)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- využívána ve výzkumu pro supresi exprese specifických genů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miRNA (microRNA; 22 nukleotidů)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endogenní původ, transkripcí genomové DNA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siRNA (small inhibitory RNA; 20-25 nukleotidů)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exogenní původ (např. virový)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siRNA a miRNA jsou si velmi podobné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Epigenetická regulace genové exprese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45"/>
          <p:cNvPicPr preferRelativeResize="0"/>
          <p:nvPr/>
        </p:nvPicPr>
        <p:blipFill rotWithShape="1">
          <a:blip r:embed="rId3">
            <a:alphaModFix/>
          </a:blip>
          <a:srcRect b="27250" l="36858" r="38047" t="26879"/>
          <a:stretch/>
        </p:blipFill>
        <p:spPr>
          <a:xfrm>
            <a:off x="5580112" y="3284984"/>
            <a:ext cx="3233651" cy="332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6"/>
          <p:cNvSpPr/>
          <p:nvPr/>
        </p:nvSpPr>
        <p:spPr>
          <a:xfrm>
            <a:off x="111041" y="260648"/>
            <a:ext cx="4028912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miRNA (microRNA; 21-22 nukleotidů)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vlásenka pri-miRNA je štěpena RNAázou "Drosha" na pre-miRNA (70 nukleotidů)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export pre-miRNA do cytoplasmy - štěpení Dicerem na miRNA 21-22 nukleotidů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spolu s proteiny tvoří tzv. miRISC (miRNA-induced silencing complex)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un.ca/biology/desmid/brian/BIOL2060/BIOL2060-23/23_34.jpg" id="355" name="Google Shape;35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60" y="82193"/>
            <a:ext cx="4873875" cy="6731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7"/>
          <p:cNvSpPr/>
          <p:nvPr/>
        </p:nvSpPr>
        <p:spPr>
          <a:xfrm>
            <a:off x="111040" y="260648"/>
            <a:ext cx="866747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miRNA (microRNA; 21-22 nukleotidů)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Funkce: RNA silencing a posttranskripční regulace genové exprese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párování s komplementárními sekvencemi mRNA (nemusí být 100% komplementární)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mechanismy silencingu: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a) štěpení řetězce mRNA na dva kusy (endonukleázami)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b) destabilizace mRNA zkracením poly(A) konce (dřívější degradace exonukleázami)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c) snížení účinnosti translace do proteinu na ribozomu (fyzicky blokuje)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vyskytuje se nejprve ve formě shRNA (short hairpin RNA) - štěpena enzymem zvaným "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Dicer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lidský genom kóduje přes 1000 miRNAs - evolučně konzervované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8"/>
          <p:cNvSpPr/>
          <p:nvPr/>
        </p:nvSpPr>
        <p:spPr>
          <a:xfrm>
            <a:off x="111041" y="260648"/>
            <a:ext cx="4676984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siRNA (small inhibitory RNA; 20-25 nukleotidů)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Funkce: posttranskripční RNA silencing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dvojřetězec (štěpena také enzymem Dicerem)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exogenní původ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spolu s proteiny tvoří tzv. siRISC (siRNA-induced silencing complex)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jeden řetězec degradován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vazba siRISC na cílovou mRNA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při 100% párování s cílovou sekvencí se mRNA štěpí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un.ca/biology/desmid/brian/BIOL2060/BIOL2060-23/23_33.jpg" id="366" name="Google Shape;36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040" y="116632"/>
            <a:ext cx="4032448" cy="6628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9"/>
          <p:cNvSpPr/>
          <p:nvPr/>
        </p:nvSpPr>
        <p:spPr>
          <a:xfrm>
            <a:off x="971600" y="1844824"/>
            <a:ext cx="70101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Posttranskripční úpravy RNA a mechanizmy sestřihu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0"/>
          <p:cNvSpPr/>
          <p:nvPr/>
        </p:nvSpPr>
        <p:spPr>
          <a:xfrm>
            <a:off x="225000" y="332656"/>
            <a:ext cx="8667479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Posttranskripční úpravy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Primární transkripty jsou dlouhé molekuly a musí být zkráceny, aby mohly být transportovány z jádra do cytoplasmy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modifikace, které neovlivňují primární strukturu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tvorba komplexů jaderné pre-mRNA s proteiny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úprava 5'-konce pre-mRNA tzv. čepičkou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polyadenylace 3'-konce pre-mRNA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úprava primární struktury (sestřih; editace; vystřižení intronů)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0"/>
          <p:cNvSpPr/>
          <p:nvPr/>
        </p:nvSpPr>
        <p:spPr>
          <a:xfrm>
            <a:off x="88346" y="6195266"/>
            <a:ext cx="89506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Intron (intragenic region): nekódující sekvence RNA uvnitř genu, která je vystřižena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Exon (expressed regions): kódující sekvence RNA, přeložená do proteinů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un.ca/biology/desmid/brian/BIOL2060/BIOL2060-21/21_20.jpg" id="378" name="Google Shape;37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3789040"/>
            <a:ext cx="5913289" cy="213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/>
          <p:cNvSpPr/>
          <p:nvPr/>
        </p:nvSpPr>
        <p:spPr>
          <a:xfrm>
            <a:off x="225000" y="332656"/>
            <a:ext cx="8667479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Modifikace, které neovlivňují primární strukturu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komplexů jaderné pre-mRNA s proteiny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proteiny, které se vážou na pre-mRNA se označují RNP-proteiny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komplex RNA s RNP-proteiny nazýváme spliceozom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Funkce: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RNA-proteiny uvádějí RNA do stavu přístupného k posttranskripčním úpravám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1"/>
          <p:cNvSpPr/>
          <p:nvPr/>
        </p:nvSpPr>
        <p:spPr>
          <a:xfrm>
            <a:off x="217015" y="4005064"/>
            <a:ext cx="866747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Úprava 5'-konce čepičkou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čepička: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- 7-metylguanozin se váže na mRNA ve směru 5' - 5'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Funkce: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čepička váže proteiny nezbytné pro iniciaci translace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7-Methylguanosine.svg" id="385" name="Google Shape;38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192" y="4273351"/>
            <a:ext cx="2160240" cy="170728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1"/>
          <p:cNvSpPr/>
          <p:nvPr/>
        </p:nvSpPr>
        <p:spPr>
          <a:xfrm>
            <a:off x="6649889" y="6073551"/>
            <a:ext cx="15942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7-Methylguanosine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1"/>
          <p:cNvSpPr/>
          <p:nvPr/>
        </p:nvSpPr>
        <p:spPr>
          <a:xfrm>
            <a:off x="88346" y="6290156"/>
            <a:ext cx="89506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hnRNA (heterogenous nuclear RNA) je synonymum pro pre-mRNA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RNP - ribonucleoprotein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mun.ca/biology/desmid/brian/BIOL2060/BIOL2060-21/21_01.jpg"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1975" y="104464"/>
            <a:ext cx="3528392" cy="670891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/>
          <p:nvPr/>
        </p:nvSpPr>
        <p:spPr>
          <a:xfrm>
            <a:off x="154155" y="116632"/>
            <a:ext cx="5065917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hlavní skupiny 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mRNA (mediátorová; messenger)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matrice pro syntézu polypeptidů. U bakterií nepodléhá posttranskripčnímu sestřihu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rRNA (ribozomová)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posttranskripčně upravována z pre-rRNA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tRNA (transferová)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posttranskripčně upravována z pre-tRNA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Váže se na ni aminokyselina, obsahuje antikodon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35496" y="6167045"/>
            <a:ext cx="51588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Staveley, Principles of Cell Biology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Memorial University of Newfoundland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http://www.mun.ca/biology/desmid/brian/BIOL2060/CBhome.html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upload.wikimedia.org/wikipedia/commons/0/0f/Peptide_syn.png" id="107" name="Google Shape;10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584" y="3717032"/>
            <a:ext cx="3312368" cy="2116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2"/>
          <p:cNvSpPr/>
          <p:nvPr/>
        </p:nvSpPr>
        <p:spPr>
          <a:xfrm>
            <a:off x="225000" y="188640"/>
            <a:ext cx="866747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Modifikace, které neovlivňují primární strukturu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Polyadenylace 3'-konce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 polyadenylačním signálu AAUAAA na 3'-konci pre-RNA se připojí sekvence 50 - 250 nukleotidů 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katalyzována poly(A)-polymerázou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Funkce: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ochrana proti účinku exonukleáz (dýl trvá než se dostanou přes AAAA ke kódující sekvenci)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un.ca/biology/desmid/brian/BIOL2060/BIOL2060-21/21_18.jpg" id="393" name="Google Shape;39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712" y="2453476"/>
            <a:ext cx="5256583" cy="414387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2"/>
          <p:cNvSpPr/>
          <p:nvPr/>
        </p:nvSpPr>
        <p:spPr>
          <a:xfrm>
            <a:off x="6084168" y="5229200"/>
            <a:ext cx="32664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Video: m7G a polyadenylace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3"/>
          <p:cNvSpPr/>
          <p:nvPr/>
        </p:nvSpPr>
        <p:spPr>
          <a:xfrm>
            <a:off x="225000" y="332656"/>
            <a:ext cx="866747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Sestřih pre-mRNA (hnRNA) → mRNA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Úprava primární struktury 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3"/>
          <p:cNvSpPr/>
          <p:nvPr/>
        </p:nvSpPr>
        <p:spPr>
          <a:xfrm>
            <a:off x="88346" y="6195266"/>
            <a:ext cx="89506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Intron (intragenic region): nekódující sekvence RNA uvnitř genu, která je vystřižena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Exon (expressed regions): kódující sekvence RNA, přeložená do proteinů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53"/>
          <p:cNvPicPr preferRelativeResize="0"/>
          <p:nvPr/>
        </p:nvPicPr>
        <p:blipFill rotWithShape="1">
          <a:blip r:embed="rId3">
            <a:alphaModFix/>
          </a:blip>
          <a:srcRect b="23096" l="25459" r="57111" t="49007"/>
          <a:stretch/>
        </p:blipFill>
        <p:spPr>
          <a:xfrm>
            <a:off x="2722535" y="1700808"/>
            <a:ext cx="3672408" cy="330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4"/>
          <p:cNvSpPr/>
          <p:nvPr/>
        </p:nvSpPr>
        <p:spPr>
          <a:xfrm>
            <a:off x="225000" y="116632"/>
            <a:ext cx="866747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Sestřih pre-mRNA → mRNA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Objev intronů: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při hybridizaci DNA s mRNA pod elektronovým mikroskopem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určité části na DNA přebývaly (introny)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tvorba smyček DNA (na obr. A až F)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un.ca/biology/desmid/brian/BIOL2060/BIOL2060-21/21_19.jpg" id="407" name="Google Shape;407;p54"/>
          <p:cNvPicPr preferRelativeResize="0"/>
          <p:nvPr/>
        </p:nvPicPr>
        <p:blipFill rotWithShape="1">
          <a:blip r:embed="rId3">
            <a:alphaModFix/>
          </a:blip>
          <a:srcRect b="55565" l="0" r="0" t="0"/>
          <a:stretch/>
        </p:blipFill>
        <p:spPr>
          <a:xfrm>
            <a:off x="403843" y="2276872"/>
            <a:ext cx="4096149" cy="3155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un.ca/biology/desmid/brian/BIOL2060/BIOL2060-21/21_19.jpg" id="408" name="Google Shape;408;p54"/>
          <p:cNvPicPr preferRelativeResize="0"/>
          <p:nvPr/>
        </p:nvPicPr>
        <p:blipFill rotWithShape="1">
          <a:blip r:embed="rId3">
            <a:alphaModFix/>
          </a:blip>
          <a:srcRect b="6089" l="0" r="0" t="51902"/>
          <a:stretch/>
        </p:blipFill>
        <p:spPr>
          <a:xfrm>
            <a:off x="4572000" y="2348880"/>
            <a:ext cx="4246684" cy="309249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4"/>
          <p:cNvSpPr/>
          <p:nvPr/>
        </p:nvSpPr>
        <p:spPr>
          <a:xfrm>
            <a:off x="88346" y="6290156"/>
            <a:ext cx="89506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Intron (intragenic region): nekódující sekvence RNA uvnitř genu, která je vystřižena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Exon (expressed regions): kódující sekvence RNA, přeložená do proteinů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5"/>
          <p:cNvPicPr preferRelativeResize="0"/>
          <p:nvPr/>
        </p:nvPicPr>
        <p:blipFill rotWithShape="1">
          <a:blip r:embed="rId3">
            <a:alphaModFix/>
          </a:blip>
          <a:srcRect b="42867" l="19913" r="52616" t="17763"/>
          <a:stretch/>
        </p:blipFill>
        <p:spPr>
          <a:xfrm>
            <a:off x="3918302" y="1818946"/>
            <a:ext cx="4644932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5"/>
          <p:cNvSpPr/>
          <p:nvPr/>
        </p:nvSpPr>
        <p:spPr>
          <a:xfrm>
            <a:off x="225000" y="332656"/>
            <a:ext cx="866747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Konstitutivní vs. alternativní sestřih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Konstitutivní: po sestřihu vždy stejná molekula mRNA → stejný protein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Alternativní: vzniká více druhů molekul mRNA → různé izoformy proteinů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regulace exprese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regulace poměrů izoforem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55"/>
          <p:cNvSpPr/>
          <p:nvPr/>
        </p:nvSpPr>
        <p:spPr>
          <a:xfrm>
            <a:off x="181507" y="5347747"/>
            <a:ext cx="879996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Intron (intragenic region): nekódující sekvence RNA uvnitř genu, která je vystřižena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Exon (expressed regions): kódující sekvence RNA, přeložená do proteinů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konstitutivní exon: při všech posttranskripčních úpravách působí jako exon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potenciální exon: při některých posttranskripčních úpravách působí jako exon, jindy jako intron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Izoformy proteinů: funkčně příbuzné proteiny, liší se v primární struktuře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6"/>
          <p:cNvSpPr/>
          <p:nvPr/>
        </p:nvSpPr>
        <p:spPr>
          <a:xfrm>
            <a:off x="179512" y="116632"/>
            <a:ext cx="86674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Alternativní sestřih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un.ca/biology/desmid/brian/BIOL2060/BIOL2060-21/21_23.jpg" id="422" name="Google Shape;422;p56"/>
          <p:cNvPicPr preferRelativeResize="0"/>
          <p:nvPr/>
        </p:nvPicPr>
        <p:blipFill rotWithShape="1">
          <a:blip r:embed="rId4">
            <a:alphaModFix/>
          </a:blip>
          <a:srcRect b="44573" l="0" r="0" t="0"/>
          <a:stretch/>
        </p:blipFill>
        <p:spPr>
          <a:xfrm>
            <a:off x="1252432" y="1105170"/>
            <a:ext cx="6703944" cy="3033312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6"/>
          <p:cNvSpPr/>
          <p:nvPr/>
        </p:nvSpPr>
        <p:spPr>
          <a:xfrm>
            <a:off x="1867848" y="1632988"/>
            <a:ext cx="187940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cs-CZ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potenciální exon</a:t>
            </a:r>
            <a:endParaRPr b="1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un.ca/biology/desmid/brian/BIOL2060/BIOL2060-21/21_23.jpg" id="424" name="Google Shape;424;p56"/>
          <p:cNvPicPr preferRelativeResize="0"/>
          <p:nvPr/>
        </p:nvPicPr>
        <p:blipFill rotWithShape="1">
          <a:blip r:embed="rId4">
            <a:alphaModFix/>
          </a:blip>
          <a:srcRect b="0" l="0" r="0" t="74642"/>
          <a:stretch/>
        </p:blipFill>
        <p:spPr>
          <a:xfrm>
            <a:off x="1260596" y="4129506"/>
            <a:ext cx="6703944" cy="1387726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6"/>
          <p:cNvSpPr/>
          <p:nvPr/>
        </p:nvSpPr>
        <p:spPr>
          <a:xfrm>
            <a:off x="1778548" y="4793906"/>
            <a:ext cx="187940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cs-CZ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potenciální exony</a:t>
            </a:r>
            <a:endParaRPr b="1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57"/>
          <p:cNvPicPr preferRelativeResize="0"/>
          <p:nvPr/>
        </p:nvPicPr>
        <p:blipFill rotWithShape="1">
          <a:blip r:embed="rId3">
            <a:alphaModFix/>
          </a:blip>
          <a:srcRect b="7569" l="13684" r="47027" t="32008"/>
          <a:stretch/>
        </p:blipFill>
        <p:spPr>
          <a:xfrm>
            <a:off x="1187624" y="836712"/>
            <a:ext cx="6507504" cy="5629302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7"/>
          <p:cNvSpPr/>
          <p:nvPr/>
        </p:nvSpPr>
        <p:spPr>
          <a:xfrm>
            <a:off x="179512" y="116632"/>
            <a:ext cx="86674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variant alternativního sestřihu u genu SYNGAP1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57"/>
          <p:cNvSpPr/>
          <p:nvPr/>
        </p:nvSpPr>
        <p:spPr>
          <a:xfrm>
            <a:off x="5770231" y="3573016"/>
            <a:ext cx="307676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cs-CZ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 exonů (písmeny označeny exonové jednotky)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cs-CZ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˄ intron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cs-CZ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spojení dvou exonových jednotek</a:t>
            </a:r>
            <a:endParaRPr b="1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8"/>
          <p:cNvSpPr/>
          <p:nvPr/>
        </p:nvSpPr>
        <p:spPr>
          <a:xfrm>
            <a:off x="225000" y="332656"/>
            <a:ext cx="8667479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Mechanismus sestřihu mRNA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Úprava primární struktury mRNA - pouze za účasti spliceozomu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Proces řídí snRNP částice (komplex snRNA- a proteinů) - tvoří spliceozom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primární struktura intronu určuje místo sestřihu: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GU-AG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Intron: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5'-konec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3'-konec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uprostřed místo větvení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Vlastní sestřih probíhá pomocí chemické reakce: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Transesterifikace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8" name="Google Shape;438;p58"/>
          <p:cNvGrpSpPr/>
          <p:nvPr/>
        </p:nvGrpSpPr>
        <p:grpSpPr>
          <a:xfrm>
            <a:off x="2195736" y="3284984"/>
            <a:ext cx="4871839" cy="3047750"/>
            <a:chOff x="2051720" y="3573016"/>
            <a:chExt cx="4871839" cy="3047750"/>
          </a:xfrm>
        </p:grpSpPr>
        <p:pic>
          <p:nvPicPr>
            <p:cNvPr id="439" name="Google Shape;439;p58"/>
            <p:cNvPicPr preferRelativeResize="0"/>
            <p:nvPr/>
          </p:nvPicPr>
          <p:blipFill rotWithShape="1">
            <a:blip r:embed="rId3">
              <a:alphaModFix/>
            </a:blip>
            <a:srcRect b="24738" l="32875" r="34250" t="38700"/>
            <a:stretch/>
          </p:blipFill>
          <p:spPr>
            <a:xfrm>
              <a:off x="2051720" y="3573016"/>
              <a:ext cx="4871839" cy="3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0" name="Google Shape;440;p58"/>
            <p:cNvSpPr/>
            <p:nvPr/>
          </p:nvSpPr>
          <p:spPr>
            <a:xfrm>
              <a:off x="2869686" y="4005064"/>
              <a:ext cx="360040" cy="288032"/>
            </a:xfrm>
            <a:prstGeom prst="ellipse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58"/>
            <p:cNvSpPr/>
            <p:nvPr/>
          </p:nvSpPr>
          <p:spPr>
            <a:xfrm>
              <a:off x="5588738" y="3970560"/>
              <a:ext cx="360040" cy="288032"/>
            </a:xfrm>
            <a:prstGeom prst="ellipse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2" name="Google Shape;442;p58"/>
          <p:cNvSpPr/>
          <p:nvPr/>
        </p:nvSpPr>
        <p:spPr>
          <a:xfrm>
            <a:off x="4690138" y="3696780"/>
            <a:ext cx="360040" cy="288032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thumb/a/a5/Phosphodiester_Bond_Diagram.svg/413px-Phosphodiester_Bond_Diagram.svg.png" id="447" name="Google Shape;44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192" y="476672"/>
            <a:ext cx="2736304" cy="4637803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9"/>
          <p:cNvSpPr/>
          <p:nvPr/>
        </p:nvSpPr>
        <p:spPr>
          <a:xfrm>
            <a:off x="225000" y="116632"/>
            <a:ext cx="866747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Transesterifikace v sestřihu pre-mRNA → mRNA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přeměna fosfátového esteru v jiný bez hydrolýzy za nepřítomnosti ATP nebo GTP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energie fosfodiesterové vazby zůstává zachována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upload.wikimedia.org/wikipedia/commons/thumb/d/d2/Phosphate_Group.svg/1025px-Phosphate_Group.svg.png" id="449" name="Google Shape;44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0033" y="2886749"/>
            <a:ext cx="2440119" cy="147835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59"/>
          <p:cNvSpPr/>
          <p:nvPr/>
        </p:nvSpPr>
        <p:spPr>
          <a:xfrm>
            <a:off x="83391" y="5653635"/>
            <a:ext cx="8950695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Estery: organické sloučeniny, ve kterých je -OH skupina nahrazena organickým zbytkem vzniklým z alkoholu po odštěpení vodíku.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Esterifikace: chemická reakce, při které ester vzniká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Nukleové kyseliny jsou polymery: vlákno nukleotidů navzájem spojených </a:t>
            </a:r>
            <a:r>
              <a:rPr b="1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fosfodiesterovou</a:t>
            </a: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vazbou. Dusíkatá báze (A, T/U, C, G) + cukr – pentoza (ribóza/deoxyribóza) + fosfát (mono- v řetězci, tri- volně)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59"/>
          <p:cNvGrpSpPr/>
          <p:nvPr/>
        </p:nvGrpSpPr>
        <p:grpSpPr>
          <a:xfrm>
            <a:off x="462038" y="1052736"/>
            <a:ext cx="3533898" cy="2619979"/>
            <a:chOff x="786360" y="2889377"/>
            <a:chExt cx="3533898" cy="2619979"/>
          </a:xfrm>
        </p:grpSpPr>
        <p:grpSp>
          <p:nvGrpSpPr>
            <p:cNvPr id="452" name="Google Shape;452;p59"/>
            <p:cNvGrpSpPr/>
            <p:nvPr/>
          </p:nvGrpSpPr>
          <p:grpSpPr>
            <a:xfrm>
              <a:off x="786360" y="3140655"/>
              <a:ext cx="3533898" cy="2368701"/>
              <a:chOff x="683568" y="2274189"/>
              <a:chExt cx="3533898" cy="2368701"/>
            </a:xfrm>
          </p:grpSpPr>
          <p:pic>
            <p:nvPicPr>
              <p:cNvPr descr="https://upload.wikimedia.org/wikipedia/commons/7/7e/CTP_chemical_structure.png" id="453" name="Google Shape;453;p5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83568" y="2274189"/>
                <a:ext cx="2319559" cy="129882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4" name="Google Shape;454;p59"/>
              <p:cNvSpPr/>
              <p:nvPr/>
            </p:nvSpPr>
            <p:spPr>
              <a:xfrm>
                <a:off x="1962460" y="3682697"/>
                <a:ext cx="122341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cs-CZ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Nucleosid (cytidin)</a:t>
                </a:r>
                <a:endParaRPr b="1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55" name="Google Shape;455;p59"/>
              <p:cNvPicPr preferRelativeResize="0"/>
              <p:nvPr/>
            </p:nvPicPr>
            <p:blipFill rotWithShape="1">
              <a:blip r:embed="rId6">
                <a:alphaModFix/>
              </a:blip>
              <a:srcRect b="23980" l="58993" r="0" t="71051"/>
              <a:stretch/>
            </p:blipFill>
            <p:spPr>
              <a:xfrm>
                <a:off x="1979712" y="3592228"/>
                <a:ext cx="1151457" cy="1277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6" name="Google Shape;456;p59"/>
              <p:cNvPicPr preferRelativeResize="0"/>
              <p:nvPr/>
            </p:nvPicPr>
            <p:blipFill rotWithShape="1">
              <a:blip r:embed="rId6">
                <a:alphaModFix/>
              </a:blip>
              <a:srcRect b="14038" l="33003" r="-662" t="81393"/>
              <a:stretch/>
            </p:blipFill>
            <p:spPr>
              <a:xfrm>
                <a:off x="1481656" y="4005064"/>
                <a:ext cx="1656000" cy="10237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7" name="Google Shape;457;p59"/>
              <p:cNvSpPr/>
              <p:nvPr/>
            </p:nvSpPr>
            <p:spPr>
              <a:xfrm>
                <a:off x="1527234" y="4049770"/>
                <a:ext cx="156485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cs-CZ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Cytidin monofosfát (CMP)</a:t>
                </a:r>
                <a:endParaRPr b="1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58" name="Google Shape;458;p59"/>
              <p:cNvPicPr preferRelativeResize="0"/>
              <p:nvPr/>
            </p:nvPicPr>
            <p:blipFill rotWithShape="1">
              <a:blip r:embed="rId6">
                <a:alphaModFix/>
              </a:blip>
              <a:srcRect b="4539" l="1938" r="1935" t="90854"/>
              <a:stretch/>
            </p:blipFill>
            <p:spPr>
              <a:xfrm>
                <a:off x="693948" y="4343827"/>
                <a:ext cx="2352632" cy="1032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9" name="Google Shape;459;p59"/>
              <p:cNvSpPr/>
              <p:nvPr/>
            </p:nvSpPr>
            <p:spPr>
              <a:xfrm>
                <a:off x="1403648" y="4439294"/>
                <a:ext cx="792088" cy="61810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9"/>
              <p:cNvSpPr/>
              <p:nvPr/>
            </p:nvSpPr>
            <p:spPr>
              <a:xfrm>
                <a:off x="1136741" y="4396669"/>
                <a:ext cx="132760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cs-CZ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Cytidin trifosfát (CTP)</a:t>
                </a:r>
                <a:endParaRPr b="1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61" name="Google Shape;461;p59"/>
              <p:cNvCxnSpPr/>
              <p:nvPr/>
            </p:nvCxnSpPr>
            <p:spPr>
              <a:xfrm rot="10800000">
                <a:off x="2603984" y="3087197"/>
                <a:ext cx="887896" cy="98482"/>
              </a:xfrm>
              <a:prstGeom prst="straightConnector1">
                <a:avLst/>
              </a:prstGeom>
              <a:noFill/>
              <a:ln cap="flat" cmpd="sng" w="12700">
                <a:solidFill>
                  <a:srgbClr val="4F6128"/>
                </a:solidFill>
                <a:prstDash val="dot"/>
                <a:round/>
                <a:headEnd len="sm" w="sm" type="none"/>
                <a:tailEnd len="med" w="med" type="stealth"/>
              </a:ln>
            </p:spPr>
          </p:cxnSp>
          <p:sp>
            <p:nvSpPr>
              <p:cNvPr id="462" name="Google Shape;462;p59"/>
              <p:cNvSpPr/>
              <p:nvPr/>
            </p:nvSpPr>
            <p:spPr>
              <a:xfrm>
                <a:off x="3143133" y="3170785"/>
                <a:ext cx="107433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cs-CZ" sz="1000" u="none" cap="none" strike="noStrike">
                    <a:solidFill>
                      <a:srgbClr val="4F6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β-N- glykosidová</a:t>
                </a:r>
                <a:endParaRPr b="1" i="0" sz="1000" u="none" cap="none" strike="noStrike">
                  <a:solidFill>
                    <a:srgbClr val="4F612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cs-CZ" sz="1000" u="none" cap="none" strike="noStrike">
                    <a:solidFill>
                      <a:srgbClr val="4F6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vazba</a:t>
                </a:r>
                <a:endParaRPr b="1" i="0" sz="1000" u="none" cap="none" strike="noStrike">
                  <a:solidFill>
                    <a:srgbClr val="4F612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3" name="Google Shape;463;p59"/>
            <p:cNvSpPr/>
            <p:nvPr/>
          </p:nvSpPr>
          <p:spPr>
            <a:xfrm>
              <a:off x="1428208" y="2889377"/>
              <a:ext cx="10358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rgbClr val="4F6128"/>
                  </a:solidFill>
                  <a:latin typeface="Calibri"/>
                  <a:ea typeface="Calibri"/>
                  <a:cs typeface="Calibri"/>
                  <a:sym typeface="Calibri"/>
                </a:rPr>
                <a:t>Fosfodiesterová</a:t>
              </a:r>
              <a:endParaRPr b="1" i="0" sz="10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rgbClr val="4F6128"/>
                  </a:solidFill>
                  <a:latin typeface="Calibri"/>
                  <a:ea typeface="Calibri"/>
                  <a:cs typeface="Calibri"/>
                  <a:sym typeface="Calibri"/>
                </a:rPr>
                <a:t> vazba</a:t>
              </a:r>
              <a:endParaRPr b="1" i="0" sz="10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4" name="Google Shape;464;p59"/>
            <p:cNvCxnSpPr/>
            <p:nvPr/>
          </p:nvCxnSpPr>
          <p:spPr>
            <a:xfrm>
              <a:off x="2082504" y="3317146"/>
              <a:ext cx="115660" cy="365703"/>
            </a:xfrm>
            <a:prstGeom prst="straightConnector1">
              <a:avLst/>
            </a:prstGeom>
            <a:noFill/>
            <a:ln cap="flat" cmpd="sng" w="12700">
              <a:solidFill>
                <a:srgbClr val="4F6128"/>
              </a:solidFill>
              <a:prstDash val="dot"/>
              <a:round/>
              <a:headEnd len="sm" w="sm" type="none"/>
              <a:tailEnd len="med" w="med" type="stealth"/>
            </a:ln>
          </p:spPr>
        </p:cxnSp>
      </p:grpSp>
      <p:pic>
        <p:nvPicPr>
          <p:cNvPr id="465" name="Google Shape;465;p59"/>
          <p:cNvPicPr preferRelativeResize="0"/>
          <p:nvPr/>
        </p:nvPicPr>
        <p:blipFill rotWithShape="1">
          <a:blip r:embed="rId7">
            <a:alphaModFix/>
          </a:blip>
          <a:srcRect b="23843" l="31737" r="26202" t="36344"/>
          <a:stretch/>
        </p:blipFill>
        <p:spPr>
          <a:xfrm>
            <a:off x="107504" y="3933056"/>
            <a:ext cx="3134808" cy="1668193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9"/>
          <p:cNvSpPr/>
          <p:nvPr/>
        </p:nvSpPr>
        <p:spPr>
          <a:xfrm>
            <a:off x="7003944" y="3924892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6643904" y="2602563"/>
            <a:ext cx="288032" cy="341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60"/>
          <p:cNvPicPr preferRelativeResize="0"/>
          <p:nvPr/>
        </p:nvPicPr>
        <p:blipFill rotWithShape="1">
          <a:blip r:embed="rId3">
            <a:alphaModFix/>
          </a:blip>
          <a:srcRect b="25988" l="34121" r="36733" t="24726"/>
          <a:stretch/>
        </p:blipFill>
        <p:spPr>
          <a:xfrm>
            <a:off x="3707904" y="1700808"/>
            <a:ext cx="3744418" cy="3561762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60"/>
          <p:cNvSpPr/>
          <p:nvPr/>
        </p:nvSpPr>
        <p:spPr>
          <a:xfrm>
            <a:off x="225000" y="332656"/>
            <a:ext cx="3626919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První transesterifikace: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spojení exonu1 a intronu přes OH-skupiny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odpad z vazby (H</a:t>
            </a:r>
            <a:r>
              <a:rPr b="0" baseline="-25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O) je použit na zakončení 3'-konce exonu 1 (OH) a zakončení 5'-konce intronu (H)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Druhá transesterifikace: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spojení obou exonů do výsledné mRNA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intron se odpojí ve formě lasovité 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Sekvence pro transesterifikaci jsou rozeznávány snRNP-částicemi a tvoří komplexy katalyzující sestřih -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Spliceozom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p60"/>
          <p:cNvPicPr preferRelativeResize="0"/>
          <p:nvPr/>
        </p:nvPicPr>
        <p:blipFill rotWithShape="1">
          <a:blip r:embed="rId4">
            <a:alphaModFix/>
          </a:blip>
          <a:srcRect b="73225" l="56003" r="25971" t="9693"/>
          <a:stretch/>
        </p:blipFill>
        <p:spPr>
          <a:xfrm>
            <a:off x="6156176" y="260648"/>
            <a:ext cx="2877336" cy="153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60"/>
          <p:cNvPicPr preferRelativeResize="0"/>
          <p:nvPr/>
        </p:nvPicPr>
        <p:blipFill rotWithShape="1">
          <a:blip r:embed="rId5">
            <a:alphaModFix/>
          </a:blip>
          <a:srcRect b="53777" l="61210" r="26342" t="24539"/>
          <a:stretch/>
        </p:blipFill>
        <p:spPr>
          <a:xfrm>
            <a:off x="7048079" y="4797152"/>
            <a:ext cx="1874279" cy="18368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p60"/>
          <p:cNvCxnSpPr/>
          <p:nvPr/>
        </p:nvCxnSpPr>
        <p:spPr>
          <a:xfrm flipH="1" rot="10800000">
            <a:off x="5974932" y="1683556"/>
            <a:ext cx="936104" cy="48249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77" name="Google Shape;477;p60"/>
          <p:cNvCxnSpPr/>
          <p:nvPr/>
        </p:nvCxnSpPr>
        <p:spPr>
          <a:xfrm>
            <a:off x="5653620" y="3978348"/>
            <a:ext cx="1188132" cy="836056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78" name="Google Shape;478;p60"/>
          <p:cNvSpPr/>
          <p:nvPr/>
        </p:nvSpPr>
        <p:spPr>
          <a:xfrm>
            <a:off x="225000" y="260648"/>
            <a:ext cx="45514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Transesterifikace v sestřihu pre-RNA → mRNA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60"/>
          <p:cNvSpPr txBox="1"/>
          <p:nvPr/>
        </p:nvSpPr>
        <p:spPr>
          <a:xfrm>
            <a:off x="6996307" y="1456189"/>
            <a:ext cx="3866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s-CZ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OH</a:t>
            </a:r>
            <a:endParaRPr b="1" i="0" sz="1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0" name="Google Shape;480;p60"/>
          <p:cNvCxnSpPr/>
          <p:nvPr/>
        </p:nvCxnSpPr>
        <p:spPr>
          <a:xfrm>
            <a:off x="7063981" y="1365070"/>
            <a:ext cx="44201" cy="144016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1" name="Google Shape;481;p60"/>
          <p:cNvSpPr txBox="1"/>
          <p:nvPr/>
        </p:nvSpPr>
        <p:spPr>
          <a:xfrm>
            <a:off x="7204043" y="1196752"/>
            <a:ext cx="2824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s-CZ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b="1" i="0" sz="1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0"/>
          <p:cNvSpPr/>
          <p:nvPr/>
        </p:nvSpPr>
        <p:spPr>
          <a:xfrm>
            <a:off x="7351147" y="708598"/>
            <a:ext cx="211893" cy="14401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60"/>
          <p:cNvSpPr/>
          <p:nvPr/>
        </p:nvSpPr>
        <p:spPr>
          <a:xfrm>
            <a:off x="7364410" y="1004581"/>
            <a:ext cx="271523" cy="18422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1"/>
          <p:cNvSpPr/>
          <p:nvPr/>
        </p:nvSpPr>
        <p:spPr>
          <a:xfrm>
            <a:off x="225000" y="188640"/>
            <a:ext cx="557113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Spliceozom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velká elipsoidní částice, sedimentační koeficient 60S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uvnitř jádra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funkce: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odstraňuje introny z pre-mRNA (katalyzuje sestřih mRNA)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tvořen komplexem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snRNA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(U1, U2, U4, U5, U6) a různými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složitostí podobný ribozomům, pozorovatelný elektronovým mikroskopem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un.ca/biology/desmid/brian/BIOL2060/BIOL2060-21/21_22.jpg" id="489" name="Google Shape;48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2160" y="113392"/>
            <a:ext cx="2798479" cy="6627976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61"/>
          <p:cNvSpPr/>
          <p:nvPr/>
        </p:nvSpPr>
        <p:spPr>
          <a:xfrm>
            <a:off x="83390" y="6433591"/>
            <a:ext cx="182431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Lariat - laso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154155" y="116632"/>
            <a:ext cx="4333157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Fáze transkripce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Iniciace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Navázání RNA-polymerázy na promotor a zahájení syntézy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Elongace: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Připojování nukleozid-5'-monofosfátu k 3'-konci RNA řetězce podle matricového řetězce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Terminace: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Zastavení elongace na terminátoru a uvolnění z matricového řetězce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un.ca/biology/desmid/brian/BIOL2060/BIOL2060-21/21_07.jpg"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6" y="620688"/>
            <a:ext cx="4310879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2"/>
          <p:cNvSpPr/>
          <p:nvPr/>
        </p:nvSpPr>
        <p:spPr>
          <a:xfrm>
            <a:off x="225000" y="188640"/>
            <a:ext cx="55711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Spliceozom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un.ca/biology/desmid/brian/BIOL2060/BIOL2060-21/21_21.jpg" id="496" name="Google Shape;49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908720"/>
            <a:ext cx="8884059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3"/>
          <p:cNvSpPr/>
          <p:nvPr/>
        </p:nvSpPr>
        <p:spPr>
          <a:xfrm>
            <a:off x="2771800" y="3429000"/>
            <a:ext cx="324808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Video: mRNA sestřih (splicing)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63"/>
          <p:cNvSpPr/>
          <p:nvPr/>
        </p:nvSpPr>
        <p:spPr>
          <a:xfrm>
            <a:off x="240798" y="2420888"/>
            <a:ext cx="86674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 je výsledkem spojení exonů na stejné molekule primárního transkriptu (výjimečně dvou různých molekul - bimolekulární sestřih)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4"/>
          <p:cNvSpPr/>
          <p:nvPr/>
        </p:nvSpPr>
        <p:spPr>
          <a:xfrm>
            <a:off x="225000" y="188640"/>
            <a:ext cx="866747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Posttranskripční úpravy pre-rRNA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transkripce RNA polymerázou 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pre-rRNA obsahuje přepisy genů pro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5,8S, 18S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28S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geny jsou lokalizovány v DNA jadérka, kde probíhá též jejich transkripce do pre-rRNA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introny jsou vyštěpeny, ale </a:t>
            </a:r>
            <a:r>
              <a:rPr b="1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exony se nespojují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štěpení pomocí endonukleáz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- 3 jednotky rRNA jsou využity ke stavbě ribozomů spolu s ribozomovými proteiny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un.ca/biology/desmid/brian/BIOL2060/BIOL2060-21/21_14.jpg" id="508" name="Google Shape;50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3607" y="2509160"/>
            <a:ext cx="4980681" cy="423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5"/>
          <p:cNvSpPr/>
          <p:nvPr/>
        </p:nvSpPr>
        <p:spPr>
          <a:xfrm>
            <a:off x="225000" y="332656"/>
            <a:ext cx="866747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Posttranskripční úpravy pre-tRNA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jednotlivé tRNA uskutečňují přenos jednotlivých aminokyselin</a:t>
            </a:r>
            <a:endParaRPr b="1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un.ca/biology/desmid/brian/BIOL2060/BIOL2060-21/21_15.jpg" id="514" name="Google Shape;51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824" y="1250013"/>
            <a:ext cx="5976664" cy="4267219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5"/>
          <p:cNvSpPr/>
          <p:nvPr/>
        </p:nvSpPr>
        <p:spPr>
          <a:xfrm>
            <a:off x="192124" y="2121818"/>
            <a:ext cx="3155739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Odstranění vedoucí sekvence na 5'-konci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nahrazení dvou nukleotidů na 3'-konci sekvencí CCA (tam se připojí AMK)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chemická modifikace vybraných bazí → tvorba "neobvyklých bazí"*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vystřižení intronů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65"/>
          <p:cNvSpPr/>
          <p:nvPr/>
        </p:nvSpPr>
        <p:spPr>
          <a:xfrm>
            <a:off x="107504" y="6433591"/>
            <a:ext cx="88569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*neobvyklé báze zpřesňují syntézu proteinů (4-thiouridin, dihydrouridin, 1-methylguanozin...)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6"/>
          <p:cNvSpPr/>
          <p:nvPr/>
        </p:nvSpPr>
        <p:spPr>
          <a:xfrm>
            <a:off x="234442" y="404664"/>
            <a:ext cx="866747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Posttranskripční úpravy genoforu mitochondrií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nepodléhají úpravě 5'-konce čepičkou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začínají vedoucím kodonem AUG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nejdůležitější úpravou je polyadenylace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6"/>
          <p:cNvSpPr/>
          <p:nvPr/>
        </p:nvSpPr>
        <p:spPr>
          <a:xfrm>
            <a:off x="225001" y="1988840"/>
            <a:ext cx="866747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Editace 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probíhá v mitochondriích trypanzom, vyšších rostlin a v genu pro apolipoprotein savců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cílena inzerce, delece nebo substituce nukleotidu mRNA s cílem pozměnit výsledný protein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Kryptogen: strukturní gen s možností editace mRNA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proces regulován tzv. gRNA (guide RNA)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7"/>
          <p:cNvSpPr/>
          <p:nvPr/>
        </p:nvSpPr>
        <p:spPr>
          <a:xfrm>
            <a:off x="234442" y="404664"/>
            <a:ext cx="866747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Zajímavosti o RNA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většina molekul mRNA rychle degraduje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bakteriální mRNA má poločas rozpadu v řádu minut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eukaryotická mRNA má poločas rozpadu v řádu hodin až dní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tRNA a rRNA jsou stabilnější než mRNA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transkripce umožňuje amplifikaci genetické informace díky množství kopií mRNA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.imgur.com/H7wRD.png" id="118" name="Google Shape;1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524" y="157092"/>
            <a:ext cx="8753872" cy="652331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/>
          <p:nvPr/>
        </p:nvSpPr>
        <p:spPr>
          <a:xfrm>
            <a:off x="59772" y="6493796"/>
            <a:ext cx="23585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amolecularmatter.tumblr.com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3275856" y="114243"/>
            <a:ext cx="11027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sigma faktor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154155" y="116632"/>
            <a:ext cx="866631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Operon: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Transkripční jednotka, která je spolu s promotorem řízena také operátorem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Mezi promotorem a startovacím nukleotidem se nachází regulační oblast - OPERÁTOR.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Na operátor se může vázat regulační protein - REPRESOR. Ten zastavuje transkripci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154155" y="6074712"/>
            <a:ext cx="513792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Operon: transkripční jednotka řízená promotorem a operátorem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Oprerátor: regulační oblast na DNA, na níž se může vázat represor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Transkripční jednotka: oblast na DNA, která se přepisuje do mRNA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diaryofanalevelstudent.files.wordpress.com/2013/02/lactose-absent.jpg"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1491" y="2636912"/>
            <a:ext cx="6391642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154155" y="116632"/>
            <a:ext cx="866631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Promotor: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Sekvence na DNA před transkripční jednotkou, nasedá na něj RNA-polymeráza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Podobné u všech transkripčních jednotek, ale ne totožné. Liší se mírou afinity k RNA-polymeráze.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Silný/slabý promotor - vysoká/nízká frekvence iniciace transkripce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Silnější promotor se více blíží konvenční sekvenci v místech: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a) kolem nukleotidu  -35:	5' TTGACAT 3'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b) Pribnowův box* (-10): 	5' TATAAT 3'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20"/>
          <p:cNvGrpSpPr/>
          <p:nvPr/>
        </p:nvGrpSpPr>
        <p:grpSpPr>
          <a:xfrm>
            <a:off x="3318528" y="2576771"/>
            <a:ext cx="5392108" cy="2669595"/>
            <a:chOff x="1916196" y="3135668"/>
            <a:chExt cx="5392108" cy="2669595"/>
          </a:xfrm>
        </p:grpSpPr>
        <p:grpSp>
          <p:nvGrpSpPr>
            <p:cNvPr id="134" name="Google Shape;134;p20"/>
            <p:cNvGrpSpPr/>
            <p:nvPr/>
          </p:nvGrpSpPr>
          <p:grpSpPr>
            <a:xfrm>
              <a:off x="1916196" y="3376952"/>
              <a:ext cx="5392108" cy="2428311"/>
              <a:chOff x="4388545" y="4560975"/>
              <a:chExt cx="4582005" cy="1991158"/>
            </a:xfrm>
          </p:grpSpPr>
          <p:pic>
            <p:nvPicPr>
              <p:cNvPr descr="http://oxfordgenetics.com/images/bacterial-promoter.png" id="135" name="Google Shape;135;p2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8057" t="0"/>
              <a:stretch/>
            </p:blipFill>
            <p:spPr>
              <a:xfrm>
                <a:off x="4388545" y="4560975"/>
                <a:ext cx="4582005" cy="199115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6" name="Google Shape;136;p20"/>
              <p:cNvSpPr/>
              <p:nvPr/>
            </p:nvSpPr>
            <p:spPr>
              <a:xfrm>
                <a:off x="5698490" y="5694166"/>
                <a:ext cx="277640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0" i="0" lang="cs-CZ" sz="15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</a:t>
                </a:r>
                <a:endParaRPr b="0" i="0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7" name="Google Shape;137;p20"/>
            <p:cNvSpPr/>
            <p:nvPr/>
          </p:nvSpPr>
          <p:spPr>
            <a:xfrm>
              <a:off x="5870566" y="3135668"/>
              <a:ext cx="10084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cs-CZ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operátor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8" name="Google Shape;138;p20"/>
            <p:cNvCxnSpPr/>
            <p:nvPr/>
          </p:nvCxnSpPr>
          <p:spPr>
            <a:xfrm flipH="1">
              <a:off x="5438518" y="3376953"/>
              <a:ext cx="576064" cy="57606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pic>
        <p:nvPicPr>
          <p:cNvPr descr="http://www.mun.ca/biology/desmid/brian/BIOL2060/BIOL2060-21/21_08.jpg" id="139" name="Google Shape;13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96" y="5301208"/>
            <a:ext cx="5761031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6300194" y="6505599"/>
            <a:ext cx="28083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*Podobný TATA boxu u eukaryot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>
            <a:off x="177851" y="404664"/>
            <a:ext cx="866631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Bakteriální RNA-polymeráza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Rozeznává promotory všech transkripčních jednotek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Složena z podjednotek (holoenzym):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- 2 α: udržují stabilitu molekuly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- 1 β: umožňuje vazbu ribonukleotidů na polymerázu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- 1 β': umožňuje spojení polymerázy s matricovým DNA řetězcem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- 1 ω (omega) stabilizuje molekulu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- 1 σ (sigma faktor): podmiňuje vazbu RNAP na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promotor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Nemá katalytickou funkci, bez ní 	polymeráza funguje, ale začíná na libovolném místě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154155" y="6165304"/>
            <a:ext cx="86663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Holoenzym: enzym se všemi kofaktory (podjednotkami) nutnými k jeho funkci; úplný enzym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Apoenzym: enzym, který vyžaduje kofaktory pro svoji funkci, ale nemá je; momentálně nefunkční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aculty.samford.edu/~djohnso2/44962w/405/07/f07010ecolirnap.jpg" id="147" name="Google Shape;1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44" y="2924944"/>
            <a:ext cx="3861123" cy="292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