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1" roundtripDataSignature="AMtx7mjsAMJ7Y+Buo7ekI+YHqJGy3OKdn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1" name="Pavel Šimar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19-03-27T15:12:28.600">
    <p:pos x="422" y="2612"/>
    <p:text>ramena a smyčka slouží k rozpoznání na aminoacyl syntetáze a k terciárnímu tvarování</p:text>
    <p:extLst>
      <p:ext uri="{C676402C-5697-4E1C-873F-D02D1690AC5C}">
        <p15:threadingInfo timeZoneBias="0"/>
      </p:ext>
      <p:ext uri="http://customooxmlschemas.google.com/">
        <go:slidesCustomData xmlns:go="http://customooxmlschemas.google.com/" commentPostId="AAABJdV7esg"/>
      </p:ext>
    </p:extLst>
  </p:cm>
  <p:cm authorId="0" idx="2" dt="2016-03-20T09:45:30.796">
    <p:pos x="4771" y="901"/>
    <p:text>ribothymidin (5-methyluridin) - je vlastně tymin s ribozou namisto deoxyribozy (k uracilu je pridany methyl)</p:text>
    <p:extLst>
      <p:ext uri="{C676402C-5697-4E1C-873F-D02D1690AC5C}">
        <p15:threadingInfo timeZoneBias="0"/>
      </p:ext>
      <p:ext uri="http://customooxmlschemas.google.com/">
        <go:slidesCustomData xmlns:go="http://customooxmlschemas.google.com/" commentPostId="AAABJdV7eso"/>
      </p:ext>
    </p:extLst>
  </p:cm>
  <p:cm authorId="0" idx="3" dt="2016-03-20T09:45:30.796">
    <p:pos x="4771" y="901"/>
    <p:text>počítáme od ribozy č.1</p:text>
    <p:extLst>
      <p:ext uri="{C676402C-5697-4E1C-873F-D02D1690AC5C}">
        <p15:threadingInfo timeZoneBias="0">
          <p15:parentCm authorId="0" idx="2"/>
        </p15:threadingInfo>
      </p:ext>
      <p:ext uri="http://customooxmlschemas.google.com/">
        <go:slidesCustomData xmlns:go="http://customooxmlschemas.google.com/" commentPostId="AAABJdV7ess"/>
      </p:ext>
    </p:extLst>
  </p:cm>
  <p:cm authorId="0" idx="4" dt="2017-03-20T12:45:24.809">
    <p:pos x="4377" y="4047"/>
    <p:text>přidán penten (dvojvazba)</p:text>
    <p:extLst>
      <p:ext uri="{C676402C-5697-4E1C-873F-D02D1690AC5C}">
        <p15:threadingInfo timeZoneBias="0"/>
      </p:ext>
      <p:ext uri="http://customooxmlschemas.google.com/">
        <go:slidesCustomData xmlns:go="http://customooxmlschemas.google.com/" commentPostId="AAABJdV7esI"/>
      </p:ext>
    </p:extLst>
  </p:cm>
  <p:cm authorId="0" idx="5" dt="2017-03-20T12:48:21.446">
    <p:pos x="5523" y="3292"/>
    <p:text>- in ... samotný
- zin ... s ribozou</p:text>
    <p:extLst>
      <p:ext uri="{C676402C-5697-4E1C-873F-D02D1690AC5C}">
        <p15:threadingInfo timeZoneBias="0"/>
      </p:ext>
      <p:ext uri="http://customooxmlschemas.google.com/">
        <go:slidesCustomData xmlns:go="http://customooxmlschemas.google.com/" commentPostId="AAABJdV7esk"/>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19-03-27T15:08:09.549">
    <p:pos x="4418" y="1779"/>
    <p:text>ATP = dárce energie
PP = pyrophosphate = diphosphate</p:text>
    <p:extLst>
      <p:ext uri="{C676402C-5697-4E1C-873F-D02D1690AC5C}">
        <p15:threadingInfo timeZoneBias="0"/>
      </p:ext>
      <p:ext uri="http://customooxmlschemas.google.com/">
        <go:slidesCustomData xmlns:go="http://customooxmlschemas.google.com/" commentPostId="AAABJdV7es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19-03-27T15:30:26.126">
    <p:pos x="2314" y="247"/>
    <p:text>Bakteriální mRNA je polygenní (polycistronní), proto se iniciace opakuje před každým novým genem</p:text>
    <p:extLst>
      <p:ext uri="{C676402C-5697-4E1C-873F-D02D1690AC5C}">
        <p15:threadingInfo timeZoneBias="0"/>
      </p:ext>
      <p:ext uri="http://customooxmlschemas.google.com/">
        <go:slidesCustomData xmlns:go="http://customooxmlschemas.google.com/" commentPostId="AAABJdV7esU"/>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16-03-20T10:16:51.321">
    <p:pos x="5194" y="1608"/>
    <p:text>Southern blotting - přenos DNA na membránu - Edwin Southern 1975 (dále Northern - RNA 1977 a Western - protein 1979)</p:text>
    <p:extLst>
      <p:ext uri="{C676402C-5697-4E1C-873F-D02D1690AC5C}">
        <p15:threadingInfo timeZoneBias="0"/>
      </p:ext>
      <p:ext uri="http://customooxmlschemas.google.com/">
        <go:slidesCustomData xmlns:go="http://customooxmlschemas.google.com/" commentPostId="AAABJdV7esQ"/>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16-01-21T16:30:25.170">
    <p:pos x="4114" y="236"/>
    <p:text>Glutathione peroxidase (GPx) (EC 1.11.1.9) is the general name of an enzyme family with peroxidase activity whose main biological role is to protect the organism from oxidative damage. The biochemical function of glutathione peroxidase is to reduce lipid hydroperoxides to their corresponding alcohols and to reduce free hydrogen peroxide to water.</p:text>
    <p:extLst>
      <p:ext uri="{C676402C-5697-4E1C-873F-D02D1690AC5C}">
        <p15:threadingInfo timeZoneBias="0"/>
      </p:ext>
      <p:ext uri="http://customooxmlschemas.google.com/">
        <go:slidesCustomData xmlns:go="http://customooxmlschemas.google.com/" commentPostId="AAABJdV7esM"/>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19-03-27T16:49:39.399">
    <p:pos x="3630" y="2021"/>
    <p:text>Eukaryotická buňka je větší a taky potřebuje více vylučovat proteiny ven z buňky kvůli kooperaci s jinými buňkami v mnohobuňěčném organismu 
Transport zajišťuje ER (propojené cisterny a kanálky)</p:text>
    <p:extLst>
      <p:ext uri="{C676402C-5697-4E1C-873F-D02D1690AC5C}">
        <p15:threadingInfo timeZoneBias="0"/>
      </p:ext>
      <p:ext uri="http://customooxmlschemas.google.com/">
        <go:slidesCustomData xmlns:go="http://customooxmlschemas.google.com/" commentPostId="AAABJdV7esc"/>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17-03-20T15:30:44.251">
    <p:pos x="3970" y="761"/>
    <p:text>protože je na konci řetězce (u methioninu je uprostřed)</p:text>
    <p:extLst>
      <p:ext uri="{C676402C-5697-4E1C-873F-D02D1690AC5C}">
        <p15:threadingInfo timeZoneBias="0"/>
      </p:ext>
      <p:ext uri="http://customooxmlschemas.google.com/">
        <go:slidesCustomData xmlns:go="http://customooxmlschemas.google.com/" commentPostId="AAABJdV7es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11" name="Shape 11"/>
        <p:cNvGrpSpPr/>
        <p:nvPr/>
      </p:nvGrpSpPr>
      <p:grpSpPr>
        <a:xfrm>
          <a:off x="0" y="0"/>
          <a:ext cx="0" cy="0"/>
          <a:chOff x="0" y="0"/>
          <a:chExt cx="0" cy="0"/>
        </a:xfrm>
      </p:grpSpPr>
      <p:sp>
        <p:nvSpPr>
          <p:cNvPr id="12" name="Google Shape;12;p5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5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68" name="Shape 68"/>
        <p:cNvGrpSpPr/>
        <p:nvPr/>
      </p:nvGrpSpPr>
      <p:grpSpPr>
        <a:xfrm>
          <a:off x="0" y="0"/>
          <a:ext cx="0" cy="0"/>
          <a:chOff x="0" y="0"/>
          <a:chExt cx="0" cy="0"/>
        </a:xfrm>
      </p:grpSpPr>
      <p:sp>
        <p:nvSpPr>
          <p:cNvPr id="69" name="Google Shape;69;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6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74" name="Shape 74"/>
        <p:cNvGrpSpPr/>
        <p:nvPr/>
      </p:nvGrpSpPr>
      <p:grpSpPr>
        <a:xfrm>
          <a:off x="0" y="0"/>
          <a:ext cx="0" cy="0"/>
          <a:chOff x="0" y="0"/>
          <a:chExt cx="0" cy="0"/>
        </a:xfrm>
      </p:grpSpPr>
      <p:sp>
        <p:nvSpPr>
          <p:cNvPr id="75" name="Google Shape;75;p6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17" name="Shape 17"/>
        <p:cNvGrpSpPr/>
        <p:nvPr/>
      </p:nvGrpSpPr>
      <p:grpSpPr>
        <a:xfrm>
          <a:off x="0" y="0"/>
          <a:ext cx="0" cy="0"/>
          <a:chOff x="0" y="0"/>
          <a:chExt cx="0" cy="0"/>
        </a:xfrm>
      </p:grpSpPr>
      <p:sp>
        <p:nvSpPr>
          <p:cNvPr id="18" name="Google Shape;18;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23" name="Shape 23"/>
        <p:cNvGrpSpPr/>
        <p:nvPr/>
      </p:nvGrpSpPr>
      <p:grpSpPr>
        <a:xfrm>
          <a:off x="0" y="0"/>
          <a:ext cx="0" cy="0"/>
          <a:chOff x="0" y="0"/>
          <a:chExt cx="0" cy="0"/>
        </a:xfrm>
      </p:grpSpPr>
      <p:sp>
        <p:nvSpPr>
          <p:cNvPr id="24" name="Google Shape;24;p5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29" name="Shape 29"/>
        <p:cNvGrpSpPr/>
        <p:nvPr/>
      </p:nvGrpSpPr>
      <p:grpSpPr>
        <a:xfrm>
          <a:off x="0" y="0"/>
          <a:ext cx="0" cy="0"/>
          <a:chOff x="0" y="0"/>
          <a:chExt cx="0" cy="0"/>
        </a:xfrm>
      </p:grpSpPr>
      <p:sp>
        <p:nvSpPr>
          <p:cNvPr id="30" name="Google Shape;30;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5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36" name="Shape 36"/>
        <p:cNvGrpSpPr/>
        <p:nvPr/>
      </p:nvGrpSpPr>
      <p:grpSpPr>
        <a:xfrm>
          <a:off x="0" y="0"/>
          <a:ext cx="0" cy="0"/>
          <a:chOff x="0" y="0"/>
          <a:chExt cx="0" cy="0"/>
        </a:xfrm>
      </p:grpSpPr>
      <p:sp>
        <p:nvSpPr>
          <p:cNvPr id="37" name="Google Shape;37;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6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6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6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45" name="Shape 45"/>
        <p:cNvGrpSpPr/>
        <p:nvPr/>
      </p:nvGrpSpPr>
      <p:grpSpPr>
        <a:xfrm>
          <a:off x="0" y="0"/>
          <a:ext cx="0" cy="0"/>
          <a:chOff x="0" y="0"/>
          <a:chExt cx="0" cy="0"/>
        </a:xfrm>
      </p:grpSpPr>
      <p:sp>
        <p:nvSpPr>
          <p:cNvPr id="46" name="Google Shape;46;p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50" name="Shape 50"/>
        <p:cNvGrpSpPr/>
        <p:nvPr/>
      </p:nvGrpSpPr>
      <p:grpSpPr>
        <a:xfrm>
          <a:off x="0" y="0"/>
          <a:ext cx="0" cy="0"/>
          <a:chOff x="0" y="0"/>
          <a:chExt cx="0" cy="0"/>
        </a:xfrm>
      </p:grpSpPr>
      <p:sp>
        <p:nvSpPr>
          <p:cNvPr id="51" name="Google Shape;51;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54" name="Shape 54"/>
        <p:cNvGrpSpPr/>
        <p:nvPr/>
      </p:nvGrpSpPr>
      <p:grpSpPr>
        <a:xfrm>
          <a:off x="0" y="0"/>
          <a:ext cx="0" cy="0"/>
          <a:chOff x="0" y="0"/>
          <a:chExt cx="0" cy="0"/>
        </a:xfrm>
      </p:grpSpPr>
      <p:sp>
        <p:nvSpPr>
          <p:cNvPr id="55" name="Google Shape;55;p6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6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61" name="Shape 61"/>
        <p:cNvGrpSpPr/>
        <p:nvPr/>
      </p:nvGrpSpPr>
      <p:grpSpPr>
        <a:xfrm>
          <a:off x="0" y="0"/>
          <a:ext cx="0" cy="0"/>
          <a:chOff x="0" y="0"/>
          <a:chExt cx="0" cy="0"/>
        </a:xfrm>
      </p:grpSpPr>
      <p:sp>
        <p:nvSpPr>
          <p:cNvPr id="62" name="Google Shape;62;p6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4"/>
          <p:cNvSpPr/>
          <p:nvPr>
            <p:ph idx="2" type="pic"/>
          </p:nvPr>
        </p:nvSpPr>
        <p:spPr>
          <a:xfrm>
            <a:off x="1792288" y="612775"/>
            <a:ext cx="5486400" cy="4114800"/>
          </a:xfrm>
          <a:prstGeom prst="rect">
            <a:avLst/>
          </a:prstGeom>
          <a:noFill/>
          <a:ln>
            <a:noFill/>
          </a:ln>
        </p:spPr>
      </p:sp>
      <p:sp>
        <p:nvSpPr>
          <p:cNvPr id="64" name="Google Shape;64;p6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5.gif"/><Relationship Id="rId5" Type="http://schemas.openxmlformats.org/officeDocument/2006/relationships/image" Target="../media/image2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3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comments" Target="../comments/comment3.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youtube.com/watch?v=Ikq9AcBcohA" TargetMode="Externa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omments" Target="../comments/comment4.xml"/><Relationship Id="rId4" Type="http://schemas.openxmlformats.org/officeDocument/2006/relationships/image" Target="../media/image25.jpg"/><Relationship Id="rId5" Type="http://schemas.openxmlformats.org/officeDocument/2006/relationships/image" Target="../media/image30.jpg"/><Relationship Id="rId6" Type="http://schemas.openxmlformats.org/officeDocument/2006/relationships/image" Target="../media/image38.jpg"/><Relationship Id="rId7"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34.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40.png"/><Relationship Id="rId5" Type="http://schemas.openxmlformats.org/officeDocument/2006/relationships/image" Target="../media/image60.png"/><Relationship Id="rId6"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comments" Target="../comments/comment5.xml"/><Relationship Id="rId4" Type="http://schemas.openxmlformats.org/officeDocument/2006/relationships/image" Target="../media/image62.png"/><Relationship Id="rId5" Type="http://schemas.openxmlformats.org/officeDocument/2006/relationships/image" Target="../media/image41.png"/><Relationship Id="rId6" Type="http://schemas.openxmlformats.org/officeDocument/2006/relationships/image" Target="../media/image55.png"/><Relationship Id="rId7"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8.png"/><Relationship Id="rId4" Type="http://schemas.openxmlformats.org/officeDocument/2006/relationships/image" Target="../media/image45.png"/><Relationship Id="rId5"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3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comments" Target="../comments/comment6.xml"/><Relationship Id="rId4" Type="http://schemas.openxmlformats.org/officeDocument/2006/relationships/image" Target="../media/image47.png"/><Relationship Id="rId5" Type="http://schemas.openxmlformats.org/officeDocument/2006/relationships/image" Target="../media/image5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jpg"/><Relationship Id="rId4" Type="http://schemas.openxmlformats.org/officeDocument/2006/relationships/image" Target="../media/image54.jpg"/><Relationship Id="rId5"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7.png"/><Relationship Id="rId4" Type="http://schemas.openxmlformats.org/officeDocument/2006/relationships/image" Target="../media/image63.png"/><Relationship Id="rId5" Type="http://schemas.openxmlformats.org/officeDocument/2006/relationships/image" Target="../media/image74.png"/><Relationship Id="rId6" Type="http://schemas.openxmlformats.org/officeDocument/2006/relationships/image" Target="../media/image32.gif"/><Relationship Id="rId7"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comments" Target="../comments/comment7.xml"/><Relationship Id="rId4" Type="http://schemas.openxmlformats.org/officeDocument/2006/relationships/image" Target="../media/image66.png"/><Relationship Id="rId5"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2.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8.jpg"/><Relationship Id="rId4" Type="http://schemas.openxmlformats.org/officeDocument/2006/relationships/image" Target="../media/image77.jpg"/><Relationship Id="rId5" Type="http://schemas.openxmlformats.org/officeDocument/2006/relationships/image" Target="../media/image8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9.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1.jpg"/><Relationship Id="rId4" Type="http://schemas.openxmlformats.org/officeDocument/2006/relationships/image" Target="../media/image79.gif"/><Relationship Id="rId5" Type="http://schemas.openxmlformats.org/officeDocument/2006/relationships/image" Target="../media/image89.png"/><Relationship Id="rId6" Type="http://schemas.openxmlformats.org/officeDocument/2006/relationships/image" Target="../media/image9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2959878" y="1520961"/>
            <a:ext cx="3270895"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cs-CZ" sz="2800" u="none" cap="none" strike="noStrike">
                <a:solidFill>
                  <a:schemeClr val="dk1"/>
                </a:solidFill>
                <a:latin typeface="Calibri"/>
                <a:ea typeface="Calibri"/>
                <a:cs typeface="Calibri"/>
                <a:sym typeface="Calibri"/>
              </a:rPr>
              <a:t>Molekulární biologie</a:t>
            </a:r>
            <a:endParaRPr/>
          </a:p>
          <a:p>
            <a:pPr indent="0" lvl="0" marL="0" marR="0" rtl="0" algn="ctr">
              <a:spcBef>
                <a:spcPts val="0"/>
              </a:spcBef>
              <a:spcAft>
                <a:spcPts val="0"/>
              </a:spcAft>
              <a:buNone/>
            </a:pPr>
            <a:r>
              <a:t/>
            </a:r>
            <a:endParaRPr b="1" i="0" sz="2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cs-CZ" sz="2800" u="none" cap="none" strike="noStrike">
                <a:solidFill>
                  <a:schemeClr val="dk1"/>
                </a:solidFill>
                <a:latin typeface="Calibri"/>
                <a:ea typeface="Calibri"/>
                <a:cs typeface="Calibri"/>
                <a:sym typeface="Calibri"/>
              </a:rPr>
              <a:t>5. Translace genomu</a:t>
            </a:r>
            <a:endParaRPr b="1" i="0" sz="2800" u="none" cap="none" strike="noStrike">
              <a:solidFill>
                <a:schemeClr val="dk1"/>
              </a:solidFill>
              <a:latin typeface="Calibri"/>
              <a:ea typeface="Calibri"/>
              <a:cs typeface="Calibri"/>
              <a:sym typeface="Calibri"/>
            </a:endParaRPr>
          </a:p>
        </p:txBody>
      </p:sp>
      <p:sp>
        <p:nvSpPr>
          <p:cNvPr id="85" name="Google Shape;85;p1"/>
          <p:cNvSpPr/>
          <p:nvPr/>
        </p:nvSpPr>
        <p:spPr>
          <a:xfrm>
            <a:off x="293302" y="4581128"/>
            <a:ext cx="4273828"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cs-CZ" sz="1800" u="none" cap="none" strike="noStrike">
                <a:solidFill>
                  <a:schemeClr val="dk1"/>
                </a:solidFill>
                <a:latin typeface="Calibri"/>
                <a:ea typeface="Calibri"/>
                <a:cs typeface="Calibri"/>
                <a:sym typeface="Calibri"/>
              </a:rPr>
              <a:t>Osnova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cs-CZ" sz="1800">
                <a:solidFill>
                  <a:schemeClr val="dk1"/>
                </a:solidFill>
                <a:latin typeface="Calibri"/>
                <a:ea typeface="Calibri"/>
                <a:cs typeface="Calibri"/>
                <a:sym typeface="Calibri"/>
              </a:rPr>
              <a:t>Translace bakteriální mRNA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cs-CZ" sz="1800">
                <a:solidFill>
                  <a:schemeClr val="dk1"/>
                </a:solidFill>
                <a:latin typeface="Calibri"/>
                <a:ea typeface="Calibri"/>
                <a:cs typeface="Calibri"/>
                <a:sym typeface="Calibri"/>
              </a:rPr>
              <a:t>Translace eukaryotické mRNA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cs-CZ" sz="1800">
                <a:solidFill>
                  <a:schemeClr val="dk1"/>
                </a:solidFill>
                <a:latin typeface="Calibri"/>
                <a:ea typeface="Calibri"/>
                <a:cs typeface="Calibri"/>
                <a:sym typeface="Calibri"/>
              </a:rPr>
              <a:t>Posttranslační procesy</a:t>
            </a:r>
            <a:endParaRPr sz="1800">
              <a:solidFill>
                <a:schemeClr val="dk1"/>
              </a:solidFill>
              <a:latin typeface="Calibri"/>
              <a:ea typeface="Calibri"/>
              <a:cs typeface="Calibri"/>
              <a:sym typeface="Calibri"/>
            </a:endParaRPr>
          </a:p>
        </p:txBody>
      </p:sp>
      <p:sp>
        <p:nvSpPr>
          <p:cNvPr id="86" name="Google Shape;86;p1"/>
          <p:cNvSpPr/>
          <p:nvPr/>
        </p:nvSpPr>
        <p:spPr>
          <a:xfrm>
            <a:off x="1495050" y="3356992"/>
            <a:ext cx="620055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1800">
                <a:solidFill>
                  <a:schemeClr val="dk1"/>
                </a:solidFill>
                <a:latin typeface="Calibri"/>
                <a:ea typeface="Calibri"/>
                <a:cs typeface="Calibri"/>
                <a:sym typeface="Calibri"/>
              </a:rPr>
              <a:t>Translace (překlad): tvorba proteinů na ribozomech podle mRNA</a:t>
            </a:r>
            <a:endParaRPr i="1" sz="1800">
              <a:solidFill>
                <a:schemeClr val="dk1"/>
              </a:solidFill>
              <a:latin typeface="Calibri"/>
              <a:ea typeface="Calibri"/>
              <a:cs typeface="Calibri"/>
              <a:sym typeface="Calibri"/>
            </a:endParaRPr>
          </a:p>
        </p:txBody>
      </p:sp>
      <p:sp>
        <p:nvSpPr>
          <p:cNvPr id="87" name="Google Shape;87;p1"/>
          <p:cNvSpPr/>
          <p:nvPr/>
        </p:nvSpPr>
        <p:spPr>
          <a:xfrm>
            <a:off x="3946946" y="4149080"/>
            <a:ext cx="5158841" cy="267765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cs-CZ" sz="1200">
                <a:solidFill>
                  <a:schemeClr val="dk1"/>
                </a:solidFill>
                <a:latin typeface="Calibri"/>
                <a:ea typeface="Calibri"/>
                <a:cs typeface="Calibri"/>
                <a:sym typeface="Calibri"/>
              </a:rPr>
              <a:t>Hlavní zdroje:</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	S. Rosypal, Úvod do molekulární biologie 1-4</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Masarykova Universita Brno</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ISBN 80-902562</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		</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B. Staveley, Principles of Cell Biology</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Memorial University of Newfoundland</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http://www.mun.ca/biology/desmid/brian/BIOL2060/CBhome.html</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		</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M. Muller, Biology of Cells and Organisms</a:t>
            </a:r>
            <a:endParaRPr i="1" sz="1200">
              <a:solidFill>
                <a:schemeClr val="dk1"/>
              </a:solidFill>
              <a:latin typeface="Calibri"/>
              <a:ea typeface="Calibri"/>
              <a:cs typeface="Calibri"/>
              <a:sym typeface="Calibri"/>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University of Illinios, Chicago</a:t>
            </a:r>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http://www.uic.edu/classes/bios/bios100/summer2010/lecturesm10.htm</a:t>
            </a:r>
            <a:endParaRPr/>
          </a:p>
          <a:p>
            <a:pPr indent="0" lvl="0" marL="0" marR="0" rtl="0" algn="r">
              <a:spcBef>
                <a:spcPts val="0"/>
              </a:spcBef>
              <a:spcAft>
                <a:spcPts val="0"/>
              </a:spcAft>
              <a:buNone/>
            </a:pPr>
            <a:r>
              <a:t/>
            </a:r>
            <a:endParaRPr i="1" sz="1200">
              <a:solidFill>
                <a:schemeClr val="dk1"/>
              </a:solidFill>
              <a:latin typeface="Calibri"/>
              <a:ea typeface="Calibri"/>
              <a:cs typeface="Calibri"/>
              <a:sym typeface="Calibri"/>
            </a:endParaRPr>
          </a:p>
          <a:p>
            <a:pPr indent="0" lvl="0" marL="0" marR="0" rtl="0" algn="r">
              <a:spcBef>
                <a:spcPts val="0"/>
              </a:spcBef>
              <a:spcAft>
                <a:spcPts val="0"/>
              </a:spcAft>
              <a:buNone/>
            </a:pPr>
            <a:r>
              <a:rPr i="1" lang="cs-CZ" sz="1200">
                <a:solidFill>
                  <a:schemeClr val="dk1"/>
                </a:solidFill>
                <a:latin typeface="Calibri"/>
                <a:ea typeface="Calibri"/>
                <a:cs typeface="Calibri"/>
                <a:sym typeface="Calibri"/>
              </a:rPr>
              <a:t>Wikipedia</a:t>
            </a:r>
            <a:endParaRPr i="1" sz="12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0"/>
          <p:cNvSpPr/>
          <p:nvPr/>
        </p:nvSpPr>
        <p:spPr>
          <a:xfrm>
            <a:off x="154155" y="116632"/>
            <a:ext cx="8738325"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Aminokyseliny</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Kde se berou?</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Syntéza AA probíhá v biochemických drahách za katalýzy enzymy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Ne všechny organismy dokáží syntetizovat všechny AA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Člověk nedokáže syntetizovat 9 z 21 AA (esenciální aminokyseliny)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Esenciální AA přijímá člověk v potravě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Základním kamenem pro aminokyseliny je </a:t>
            </a:r>
            <a:r>
              <a:rPr b="1" lang="cs-CZ" sz="1600" u="sng">
                <a:solidFill>
                  <a:schemeClr val="dk1"/>
                </a:solidFill>
                <a:latin typeface="Calibri"/>
                <a:ea typeface="Calibri"/>
                <a:cs typeface="Calibri"/>
                <a:sym typeface="Calibri"/>
              </a:rPr>
              <a:t>dusík</a:t>
            </a:r>
            <a:r>
              <a:rPr lang="cs-CZ" sz="1600">
                <a:solidFill>
                  <a:schemeClr val="dk1"/>
                </a:solidFill>
                <a:latin typeface="Calibri"/>
                <a:ea typeface="Calibri"/>
                <a:cs typeface="Calibri"/>
                <a:sym typeface="Calibri"/>
              </a:rPr>
              <a:t> (též pro nukleotidy)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Hlavním problémem v přírodě je získat dusík v použitelné formě; ve vzduchu 78%</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Atmosferický dusík N</a:t>
            </a:r>
            <a:r>
              <a:rPr baseline="-25000" lang="cs-CZ" sz="1600">
                <a:solidFill>
                  <a:schemeClr val="dk1"/>
                </a:solidFill>
                <a:latin typeface="Calibri"/>
                <a:ea typeface="Calibri"/>
                <a:cs typeface="Calibri"/>
                <a:sym typeface="Calibri"/>
              </a:rPr>
              <a:t>2</a:t>
            </a:r>
            <a:r>
              <a:rPr lang="cs-CZ" sz="1600">
                <a:solidFill>
                  <a:schemeClr val="dk1"/>
                </a:solidFill>
                <a:latin typeface="Calibri"/>
                <a:ea typeface="Calibri"/>
                <a:cs typeface="Calibri"/>
                <a:sym typeface="Calibri"/>
              </a:rPr>
              <a:t> (N≡N) je relativně inertní a netvoří snadno sloučeniny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Řešení: </a:t>
            </a:r>
            <a:r>
              <a:rPr lang="cs-CZ" sz="1600">
                <a:solidFill>
                  <a:schemeClr val="dk1"/>
                </a:solidFill>
                <a:latin typeface="Calibri"/>
                <a:ea typeface="Calibri"/>
                <a:cs typeface="Calibri"/>
                <a:sym typeface="Calibri"/>
              </a:rPr>
              <a:t>mikroorganismy redukují atmosferický dusík N≡N na amoniak (čpavek, NH</a:t>
            </a:r>
            <a:r>
              <a:rPr baseline="-25000" lang="cs-CZ" sz="1600">
                <a:solidFill>
                  <a:schemeClr val="dk1"/>
                </a:solidFill>
                <a:latin typeface="Calibri"/>
                <a:ea typeface="Calibri"/>
                <a:cs typeface="Calibri"/>
                <a:sym typeface="Calibri"/>
              </a:rPr>
              <a:t>3</a:t>
            </a:r>
            <a:r>
              <a:rPr lang="cs-CZ" sz="1600">
                <a:solidFill>
                  <a:schemeClr val="dk1"/>
                </a:solidFill>
                <a:latin typeface="Calibri"/>
                <a:ea typeface="Calibri"/>
                <a:cs typeface="Calibri"/>
                <a:sym typeface="Calibri"/>
              </a:rPr>
              <a:t>) a ten pak používají rostliny pro tvorbu aminokyselin</a:t>
            </a:r>
            <a:endParaRPr sz="1600">
              <a:solidFill>
                <a:schemeClr val="dk1"/>
              </a:solidFill>
              <a:latin typeface="Calibri"/>
              <a:ea typeface="Calibri"/>
              <a:cs typeface="Calibri"/>
              <a:sym typeface="Calibri"/>
            </a:endParaRPr>
          </a:p>
        </p:txBody>
      </p:sp>
      <p:pic>
        <p:nvPicPr>
          <p:cNvPr id="195" name="Google Shape;195;p10"/>
          <p:cNvPicPr preferRelativeResize="0"/>
          <p:nvPr/>
        </p:nvPicPr>
        <p:blipFill rotWithShape="1">
          <a:blip r:embed="rId3">
            <a:alphaModFix/>
          </a:blip>
          <a:srcRect b="33791" l="12783" r="72705" t="22982"/>
          <a:stretch/>
        </p:blipFill>
        <p:spPr>
          <a:xfrm>
            <a:off x="6732240" y="332656"/>
            <a:ext cx="1944216" cy="3257876"/>
          </a:xfrm>
          <a:prstGeom prst="rect">
            <a:avLst/>
          </a:prstGeom>
          <a:noFill/>
          <a:ln>
            <a:noFill/>
          </a:ln>
        </p:spPr>
      </p:pic>
      <p:sp>
        <p:nvSpPr>
          <p:cNvPr id="196" name="Google Shape;196;p10"/>
          <p:cNvSpPr/>
          <p:nvPr/>
        </p:nvSpPr>
        <p:spPr>
          <a:xfrm>
            <a:off x="83391" y="6002704"/>
            <a:ext cx="895069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 za určitých patofyziologických podmínek může být syntéza těchto AA omezena</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	- Fenylketonurie: porucha přeměny fenylalaninu na tyrosin; genetická, mentální retardace</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 pyrrolyzin není zahrnut v tabulce, jelikož se nevyskytuje u člověka (zdroj: Wikipedia)</a:t>
            </a:r>
            <a:endParaRPr i="1" sz="1400">
              <a:solidFill>
                <a:schemeClr val="dk1"/>
              </a:solidFill>
              <a:latin typeface="Calibri"/>
              <a:ea typeface="Calibri"/>
              <a:cs typeface="Calibri"/>
              <a:sym typeface="Calibri"/>
            </a:endParaRPr>
          </a:p>
        </p:txBody>
      </p:sp>
      <p:pic>
        <p:nvPicPr>
          <p:cNvPr descr="Related image" id="197" name="Google Shape;197;p10"/>
          <p:cNvPicPr preferRelativeResize="0"/>
          <p:nvPr/>
        </p:nvPicPr>
        <p:blipFill rotWithShape="1">
          <a:blip r:embed="rId4">
            <a:alphaModFix/>
          </a:blip>
          <a:srcRect b="3721" l="31375" r="28180" t="3045"/>
          <a:stretch/>
        </p:blipFill>
        <p:spPr>
          <a:xfrm>
            <a:off x="7816333" y="5161591"/>
            <a:ext cx="1149623" cy="15106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1"/>
          <p:cNvSpPr/>
          <p:nvPr/>
        </p:nvSpPr>
        <p:spPr>
          <a:xfrm>
            <a:off x="154155" y="116632"/>
            <a:ext cx="8666317"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Ribozom</a:t>
            </a:r>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Ribonukleoproteinová částice (rRNA + proteiny)</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Funkce: </a:t>
            </a:r>
            <a:r>
              <a:rPr lang="cs-CZ" sz="1600">
                <a:solidFill>
                  <a:schemeClr val="dk1"/>
                </a:solidFill>
                <a:latin typeface="Calibri"/>
                <a:ea typeface="Calibri"/>
                <a:cs typeface="Calibri"/>
                <a:sym typeface="Calibri"/>
              </a:rPr>
              <a:t>Katalyzuje připojování aminokyselin podle kodu v mRNA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Poprvé popsán rumunským vědcem </a:t>
            </a:r>
            <a:r>
              <a:rPr b="1" lang="cs-CZ" sz="1600">
                <a:solidFill>
                  <a:schemeClr val="dk1"/>
                </a:solidFill>
                <a:latin typeface="Calibri"/>
                <a:ea typeface="Calibri"/>
                <a:cs typeface="Calibri"/>
                <a:sym typeface="Calibri"/>
              </a:rPr>
              <a:t>Georgem Emilem Paladem </a:t>
            </a:r>
            <a:r>
              <a:rPr lang="cs-CZ" sz="1600">
                <a:solidFill>
                  <a:schemeClr val="dk1"/>
                </a:solidFill>
                <a:latin typeface="Calibri"/>
                <a:ea typeface="Calibri"/>
                <a:cs typeface="Calibri"/>
                <a:sym typeface="Calibri"/>
              </a:rPr>
              <a:t>v 1950s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 elektronovém mikroskopu se jevily jako "husté částice" či "granula"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r. 1974 obdržel Nobelovu cenu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Termín "ribozom" byl navrhnut na konferenci "Syntézy proteinů" r. 1958</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203" name="Google Shape;203;p1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04" name="Google Shape;204;p11"/>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05" name="Google Shape;205;p11"/>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6" name="Google Shape;206;p11"/>
          <p:cNvPicPr preferRelativeResize="0"/>
          <p:nvPr/>
        </p:nvPicPr>
        <p:blipFill rotWithShape="1">
          <a:blip r:embed="rId3">
            <a:alphaModFix/>
          </a:blip>
          <a:srcRect b="15208" l="32662" r="18912" t="50000"/>
          <a:stretch/>
        </p:blipFill>
        <p:spPr>
          <a:xfrm>
            <a:off x="1835696" y="2924944"/>
            <a:ext cx="5701673" cy="2304256"/>
          </a:xfrm>
          <a:prstGeom prst="rect">
            <a:avLst/>
          </a:prstGeom>
          <a:noFill/>
          <a:ln>
            <a:noFill/>
          </a:ln>
        </p:spPr>
      </p:pic>
      <p:sp>
        <p:nvSpPr>
          <p:cNvPr id="207" name="Google Shape;207;p11"/>
          <p:cNvSpPr/>
          <p:nvPr/>
        </p:nvSpPr>
        <p:spPr>
          <a:xfrm>
            <a:off x="1835696" y="3789040"/>
            <a:ext cx="5701673" cy="936104"/>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11"/>
          <p:cNvSpPr/>
          <p:nvPr/>
        </p:nvSpPr>
        <p:spPr>
          <a:xfrm>
            <a:off x="5843652" y="4261908"/>
            <a:ext cx="896752" cy="234026"/>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www.nobelprize.org/nobel_prizes/medicine/laureates/1974/palade.jpg" id="209" name="Google Shape;209;p11"/>
          <p:cNvPicPr preferRelativeResize="0"/>
          <p:nvPr/>
        </p:nvPicPr>
        <p:blipFill rotWithShape="1">
          <a:blip r:embed="rId4">
            <a:alphaModFix/>
          </a:blip>
          <a:srcRect b="0" l="0" r="0" t="0"/>
          <a:stretch/>
        </p:blipFill>
        <p:spPr>
          <a:xfrm>
            <a:off x="7537369" y="908720"/>
            <a:ext cx="977772" cy="1370088"/>
          </a:xfrm>
          <a:prstGeom prst="rect">
            <a:avLst/>
          </a:prstGeom>
          <a:noFill/>
          <a:ln>
            <a:noFill/>
          </a:ln>
        </p:spPr>
      </p:pic>
      <p:sp>
        <p:nvSpPr>
          <p:cNvPr id="210" name="Google Shape;210;p11"/>
          <p:cNvSpPr/>
          <p:nvPr/>
        </p:nvSpPr>
        <p:spPr>
          <a:xfrm>
            <a:off x="59988" y="6489271"/>
            <a:ext cx="270227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Obr.: www.nobelprize.org</a:t>
            </a:r>
            <a:endParaRPr i="1" sz="1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p:nvPr/>
        </p:nvSpPr>
        <p:spPr>
          <a:xfrm>
            <a:off x="251520" y="305145"/>
            <a:ext cx="866631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Prokaryotické ribozomy 70S</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Sedimentační koeficient 70S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Podjednotky: 30S a 50S</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216" name="Google Shape;216;p1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17" name="Google Shape;217;p1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18" name="Google Shape;218;p12"/>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19" name="Google Shape;219;p12"/>
          <p:cNvPicPr preferRelativeResize="0"/>
          <p:nvPr/>
        </p:nvPicPr>
        <p:blipFill rotWithShape="1">
          <a:blip r:embed="rId3">
            <a:alphaModFix/>
          </a:blip>
          <a:srcRect b="55582" l="13300" r="55382" t="21656"/>
          <a:stretch/>
        </p:blipFill>
        <p:spPr>
          <a:xfrm>
            <a:off x="2274857" y="1556792"/>
            <a:ext cx="4619642" cy="1888537"/>
          </a:xfrm>
          <a:prstGeom prst="rect">
            <a:avLst/>
          </a:prstGeom>
          <a:noFill/>
          <a:ln>
            <a:noFill/>
          </a:ln>
        </p:spPr>
      </p:pic>
      <p:pic>
        <p:nvPicPr>
          <p:cNvPr descr="G:\Vyuka\Vyuka 2016\30S.gif" id="220" name="Google Shape;220;p12"/>
          <p:cNvPicPr preferRelativeResize="0"/>
          <p:nvPr/>
        </p:nvPicPr>
        <p:blipFill rotWithShape="1">
          <a:blip r:embed="rId4">
            <a:alphaModFix/>
          </a:blip>
          <a:srcRect b="0" l="0" r="0" t="0"/>
          <a:stretch/>
        </p:blipFill>
        <p:spPr>
          <a:xfrm>
            <a:off x="2274857" y="4346348"/>
            <a:ext cx="1610025" cy="1610025"/>
          </a:xfrm>
          <a:prstGeom prst="rect">
            <a:avLst/>
          </a:prstGeom>
          <a:noFill/>
          <a:ln>
            <a:noFill/>
          </a:ln>
        </p:spPr>
      </p:pic>
      <p:pic>
        <p:nvPicPr>
          <p:cNvPr descr="G:\Vyuka\Vyuka 2016\50S.gif" id="221" name="Google Shape;221;p12"/>
          <p:cNvPicPr preferRelativeResize="0"/>
          <p:nvPr/>
        </p:nvPicPr>
        <p:blipFill rotWithShape="1">
          <a:blip r:embed="rId5">
            <a:alphaModFix/>
          </a:blip>
          <a:srcRect b="0" l="0" r="0" t="0"/>
          <a:stretch/>
        </p:blipFill>
        <p:spPr>
          <a:xfrm>
            <a:off x="5004048" y="4107245"/>
            <a:ext cx="2088232" cy="2088232"/>
          </a:xfrm>
          <a:prstGeom prst="rect">
            <a:avLst/>
          </a:prstGeom>
          <a:noFill/>
          <a:ln>
            <a:noFill/>
          </a:ln>
        </p:spPr>
      </p:pic>
      <p:sp>
        <p:nvSpPr>
          <p:cNvPr id="222" name="Google Shape;222;p12"/>
          <p:cNvSpPr/>
          <p:nvPr/>
        </p:nvSpPr>
        <p:spPr>
          <a:xfrm>
            <a:off x="2987824" y="6172699"/>
            <a:ext cx="299952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1400">
                <a:solidFill>
                  <a:schemeClr val="dk1"/>
                </a:solidFill>
                <a:latin typeface="Calibri"/>
                <a:ea typeface="Calibri"/>
                <a:cs typeface="Calibri"/>
                <a:sym typeface="Calibri"/>
              </a:rPr>
              <a:t>Proteiny - fialová; rRNA oranžová/žlutá</a:t>
            </a:r>
            <a:endParaRPr i="1" sz="1400">
              <a:solidFill>
                <a:schemeClr val="dk1"/>
              </a:solidFill>
              <a:latin typeface="Calibri"/>
              <a:ea typeface="Calibri"/>
              <a:cs typeface="Calibri"/>
              <a:sym typeface="Calibri"/>
            </a:endParaRPr>
          </a:p>
        </p:txBody>
      </p:sp>
      <p:sp>
        <p:nvSpPr>
          <p:cNvPr id="223" name="Google Shape;223;p12"/>
          <p:cNvSpPr/>
          <p:nvPr/>
        </p:nvSpPr>
        <p:spPr>
          <a:xfrm>
            <a:off x="2195736" y="3683952"/>
            <a:ext cx="165618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600">
                <a:solidFill>
                  <a:schemeClr val="dk1"/>
                </a:solidFill>
                <a:latin typeface="Calibri"/>
                <a:ea typeface="Calibri"/>
                <a:cs typeface="Calibri"/>
                <a:sym typeface="Calibri"/>
              </a:rPr>
              <a:t>Podjednotka 30S</a:t>
            </a:r>
            <a:endParaRPr b="1" sz="1600">
              <a:solidFill>
                <a:schemeClr val="dk1"/>
              </a:solidFill>
              <a:latin typeface="Calibri"/>
              <a:ea typeface="Calibri"/>
              <a:cs typeface="Calibri"/>
              <a:sym typeface="Calibri"/>
            </a:endParaRPr>
          </a:p>
        </p:txBody>
      </p:sp>
      <p:sp>
        <p:nvSpPr>
          <p:cNvPr id="224" name="Google Shape;224;p12"/>
          <p:cNvSpPr/>
          <p:nvPr/>
        </p:nvSpPr>
        <p:spPr>
          <a:xfrm>
            <a:off x="2274857" y="3291680"/>
            <a:ext cx="1433047" cy="21602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12"/>
          <p:cNvSpPr/>
          <p:nvPr/>
        </p:nvSpPr>
        <p:spPr>
          <a:xfrm>
            <a:off x="5076056" y="3682838"/>
            <a:ext cx="165618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600">
                <a:solidFill>
                  <a:schemeClr val="dk1"/>
                </a:solidFill>
                <a:latin typeface="Calibri"/>
                <a:ea typeface="Calibri"/>
                <a:cs typeface="Calibri"/>
                <a:sym typeface="Calibri"/>
              </a:rPr>
              <a:t>Podjednotka 50S</a:t>
            </a:r>
            <a:endParaRPr b="1" sz="1600">
              <a:solidFill>
                <a:schemeClr val="dk1"/>
              </a:solidFill>
              <a:latin typeface="Calibri"/>
              <a:ea typeface="Calibri"/>
              <a:cs typeface="Calibri"/>
              <a:sym typeface="Calibri"/>
            </a:endParaRPr>
          </a:p>
        </p:txBody>
      </p:sp>
      <p:sp>
        <p:nvSpPr>
          <p:cNvPr id="226" name="Google Shape;226;p12"/>
          <p:cNvSpPr/>
          <p:nvPr/>
        </p:nvSpPr>
        <p:spPr>
          <a:xfrm>
            <a:off x="155575" y="6478987"/>
            <a:ext cx="299952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400">
                <a:solidFill>
                  <a:schemeClr val="dk1"/>
                </a:solidFill>
                <a:latin typeface="Calibri"/>
                <a:ea typeface="Calibri"/>
                <a:cs typeface="Calibri"/>
                <a:sym typeface="Calibri"/>
              </a:rPr>
              <a:t>S - Svedberg - sedimentační koeficient</a:t>
            </a:r>
            <a:endParaRPr sz="1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p:nvPr/>
        </p:nvSpPr>
        <p:spPr>
          <a:xfrm>
            <a:off x="154155" y="116632"/>
            <a:ext cx="866631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Ribozom</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232" name="Google Shape;232;p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33" name="Google Shape;233;p13"/>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34" name="Google Shape;234;p13"/>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www.mun.ca/biology/desmid/brian/BIOL2060/BIOL2060-22/22_01.jpg" id="235" name="Google Shape;235;p13"/>
          <p:cNvPicPr preferRelativeResize="0"/>
          <p:nvPr/>
        </p:nvPicPr>
        <p:blipFill rotWithShape="1">
          <a:blip r:embed="rId3">
            <a:alphaModFix/>
          </a:blip>
          <a:srcRect b="0" l="0" r="0" t="0"/>
          <a:stretch/>
        </p:blipFill>
        <p:spPr>
          <a:xfrm>
            <a:off x="2195736" y="137789"/>
            <a:ext cx="4757023" cy="66035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http://www.mun.ca/biology/desmid/brian/BIOL2060/BIOL2060-22/22_02.jpg" id="240" name="Google Shape;240;p14"/>
          <p:cNvPicPr preferRelativeResize="0"/>
          <p:nvPr/>
        </p:nvPicPr>
        <p:blipFill rotWithShape="1">
          <a:blip r:embed="rId3">
            <a:alphaModFix/>
          </a:blip>
          <a:srcRect b="0" l="0" r="0" t="51325"/>
          <a:stretch/>
        </p:blipFill>
        <p:spPr>
          <a:xfrm>
            <a:off x="4462655" y="4215865"/>
            <a:ext cx="4573841" cy="2453495"/>
          </a:xfrm>
          <a:prstGeom prst="rect">
            <a:avLst/>
          </a:prstGeom>
          <a:noFill/>
          <a:ln>
            <a:noFill/>
          </a:ln>
        </p:spPr>
      </p:pic>
      <p:pic>
        <p:nvPicPr>
          <p:cNvPr descr="http://www.mun.ca/biology/desmid/brian/BIOL2060/BIOL2060-22/22_02.jpg" id="241" name="Google Shape;241;p14"/>
          <p:cNvPicPr preferRelativeResize="0"/>
          <p:nvPr/>
        </p:nvPicPr>
        <p:blipFill rotWithShape="1">
          <a:blip r:embed="rId3">
            <a:alphaModFix/>
          </a:blip>
          <a:srcRect b="60000" l="0" r="0" t="0"/>
          <a:stretch/>
        </p:blipFill>
        <p:spPr>
          <a:xfrm>
            <a:off x="4462655" y="492267"/>
            <a:ext cx="4573841" cy="2016224"/>
          </a:xfrm>
          <a:prstGeom prst="rect">
            <a:avLst/>
          </a:prstGeom>
          <a:noFill/>
          <a:ln>
            <a:noFill/>
          </a:ln>
        </p:spPr>
      </p:pic>
      <p:sp>
        <p:nvSpPr>
          <p:cNvPr id="242" name="Google Shape;242;p14"/>
          <p:cNvSpPr/>
          <p:nvPr/>
        </p:nvSpPr>
        <p:spPr>
          <a:xfrm>
            <a:off x="179512" y="188640"/>
            <a:ext cx="8424936"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Vazebná místa na prokaryotickém ribozomu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1. pro mRNA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na podjednotce 30S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obsahuje proteiny a 3'-konec 16S-rRNA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2.  Aminoacylové místo (A-místo)</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vazba AA-tRNA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na obou podjednotkách</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3. Peptidylové místo (P-místo)</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na obou podjednotkách</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připojení nové AA (na tRNA) k nascentnímu polypeptidovému řetězci</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4. Výstupní místo pro deacylovanou tRNA (exit; E-místo)</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výstup pro tRNA bez AA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na podjednotce 50S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243" name="Google Shape;243;p1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44" name="Google Shape;244;p1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45" name="Google Shape;245;p14"/>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5"/>
          <p:cNvSpPr/>
          <p:nvPr/>
        </p:nvSpPr>
        <p:spPr>
          <a:xfrm>
            <a:off x="179512" y="188640"/>
            <a:ext cx="842493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PROCES TRANSLACE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251" name="Google Shape;251;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52" name="Google Shape;252;p1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253" name="Google Shape;253;p1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www.mun.ca/biology/desmid/brian/BIOL2060/BIOL2060-22/22_07.jpg" id="254" name="Google Shape;254;p15"/>
          <p:cNvPicPr preferRelativeResize="0"/>
          <p:nvPr/>
        </p:nvPicPr>
        <p:blipFill rotWithShape="1">
          <a:blip r:embed="rId3">
            <a:alphaModFix/>
          </a:blip>
          <a:srcRect b="0" l="0" r="0" t="0"/>
          <a:stretch/>
        </p:blipFill>
        <p:spPr>
          <a:xfrm>
            <a:off x="179512" y="764704"/>
            <a:ext cx="8784976" cy="58587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6"/>
          <p:cNvSpPr/>
          <p:nvPr/>
        </p:nvSpPr>
        <p:spPr>
          <a:xfrm>
            <a:off x="155575" y="116632"/>
            <a:ext cx="8880921"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translace - Iniciace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bakteriální mRNA se váže do mRNA binding site ribozomu 5'-koncem (Shine-Dalgarno sekvencí)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začíná AUG a končí stop kodonem (UAG, UAA nebo UGA) a za ním nekodující sekvence na 3'-konci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tyto sekvence jsou společné pro všechny prokaryotní geny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u prokaryot jsou geny polycistronní (více genů na jedné mRNA) a tyto sekvence má každý gen zvlášť</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descr="http://www.mun.ca/biology/desmid/brian/BIOL2060/BIOL2060-22/22_06.jpg" id="260" name="Google Shape;260;p16"/>
          <p:cNvPicPr preferRelativeResize="0"/>
          <p:nvPr/>
        </p:nvPicPr>
        <p:blipFill rotWithShape="1">
          <a:blip r:embed="rId3">
            <a:alphaModFix/>
          </a:blip>
          <a:srcRect b="50000" l="0" r="0" t="0"/>
          <a:stretch/>
        </p:blipFill>
        <p:spPr>
          <a:xfrm>
            <a:off x="467544" y="3789040"/>
            <a:ext cx="8227626" cy="1332148"/>
          </a:xfrm>
          <a:prstGeom prst="rect">
            <a:avLst/>
          </a:prstGeom>
          <a:noFill/>
          <a:ln>
            <a:noFill/>
          </a:ln>
        </p:spPr>
      </p:pic>
      <p:sp>
        <p:nvSpPr>
          <p:cNvPr id="261" name="Google Shape;261;p16"/>
          <p:cNvSpPr/>
          <p:nvPr/>
        </p:nvSpPr>
        <p:spPr>
          <a:xfrm>
            <a:off x="147613" y="3423483"/>
            <a:ext cx="248620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Shine-Dalgarno sequence</a:t>
            </a:r>
            <a:endParaRPr b="1" sz="1200">
              <a:solidFill>
                <a:schemeClr val="dk1"/>
              </a:solidFill>
              <a:latin typeface="Calibri"/>
              <a:ea typeface="Calibri"/>
              <a:cs typeface="Calibri"/>
              <a:sym typeface="Calibri"/>
            </a:endParaRPr>
          </a:p>
        </p:txBody>
      </p:sp>
      <p:cxnSp>
        <p:nvCxnSpPr>
          <p:cNvPr id="262" name="Google Shape;262;p16"/>
          <p:cNvCxnSpPr/>
          <p:nvPr/>
        </p:nvCxnSpPr>
        <p:spPr>
          <a:xfrm>
            <a:off x="467544" y="3700482"/>
            <a:ext cx="1224136" cy="520606"/>
          </a:xfrm>
          <a:prstGeom prst="straightConnector1">
            <a:avLst/>
          </a:prstGeom>
          <a:noFill/>
          <a:ln cap="flat" cmpd="sng" w="12700">
            <a:solidFill>
              <a:schemeClr val="dk1"/>
            </a:solidFill>
            <a:prstDash val="solid"/>
            <a:round/>
            <a:headEnd len="sm" w="sm" type="none"/>
            <a:tailEnd len="med" w="med" type="stealth"/>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7"/>
          <p:cNvSpPr/>
          <p:nvPr/>
        </p:nvSpPr>
        <p:spPr>
          <a:xfrm>
            <a:off x="155575" y="116632"/>
            <a:ext cx="8880921"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translace - Iniciace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první se zařazuje aminokyselina </a:t>
            </a:r>
            <a:r>
              <a:rPr b="1" lang="cs-CZ" sz="1600">
                <a:solidFill>
                  <a:schemeClr val="dk1"/>
                </a:solidFill>
                <a:latin typeface="Calibri"/>
                <a:ea typeface="Calibri"/>
                <a:cs typeface="Calibri"/>
                <a:sym typeface="Calibri"/>
              </a:rPr>
              <a:t>formylmethionin</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vznik katalyzován transformylázou</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k formylaci dochází až po připojení metioninu k tRNA (fMet-tRNA</a:t>
            </a:r>
            <a:r>
              <a:rPr baseline="30000" lang="cs-CZ" sz="1600">
                <a:solidFill>
                  <a:schemeClr val="dk1"/>
                </a:solidFill>
                <a:latin typeface="Calibri"/>
                <a:ea typeface="Calibri"/>
                <a:cs typeface="Calibri"/>
                <a:sym typeface="Calibri"/>
              </a:rPr>
              <a:t>fMet</a:t>
            </a:r>
            <a:r>
              <a:rPr lang="cs-CZ" sz="1600">
                <a:solidFill>
                  <a:schemeClr val="dk1"/>
                </a:solidFill>
                <a:latin typeface="Calibri"/>
                <a:ea typeface="Calibri"/>
                <a:cs typeface="Calibri"/>
                <a:sym typeface="Calibri"/>
              </a:rPr>
              <a:t>)</a:t>
            </a:r>
            <a:endParaRPr baseline="30000"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vazba na kodon </a:t>
            </a:r>
            <a:r>
              <a:rPr b="1" lang="cs-CZ" sz="1600" u="sng">
                <a:solidFill>
                  <a:schemeClr val="dk1"/>
                </a:solidFill>
                <a:latin typeface="Calibri"/>
                <a:ea typeface="Calibri"/>
                <a:cs typeface="Calibri"/>
                <a:sym typeface="Calibri"/>
              </a:rPr>
              <a:t>AUG</a:t>
            </a:r>
            <a:r>
              <a:rPr lang="cs-CZ" sz="1600">
                <a:solidFill>
                  <a:schemeClr val="dk1"/>
                </a:solidFill>
                <a:latin typeface="Calibri"/>
                <a:ea typeface="Calibri"/>
                <a:cs typeface="Calibri"/>
                <a:sym typeface="Calibri"/>
              </a:rPr>
              <a:t>, pokud je na začátku → fMet-tRNA</a:t>
            </a:r>
            <a:r>
              <a:rPr baseline="30000" lang="cs-CZ" sz="1600">
                <a:solidFill>
                  <a:schemeClr val="dk1"/>
                </a:solidFill>
                <a:latin typeface="Calibri"/>
                <a:ea typeface="Calibri"/>
                <a:cs typeface="Calibri"/>
                <a:sym typeface="Calibri"/>
              </a:rPr>
              <a:t>fMet</a:t>
            </a:r>
            <a:r>
              <a:rPr lang="cs-CZ" sz="1600">
                <a:solidFill>
                  <a:schemeClr val="dk1"/>
                </a:solidFill>
                <a:latin typeface="Calibri"/>
                <a:ea typeface="Calibri"/>
                <a:cs typeface="Calibri"/>
                <a:sym typeface="Calibri"/>
              </a:rPr>
              <a:t>, pokud není → Met-tRNA</a:t>
            </a:r>
            <a:r>
              <a:rPr baseline="30000" lang="cs-CZ" sz="1600">
                <a:solidFill>
                  <a:schemeClr val="dk1"/>
                </a:solidFill>
                <a:latin typeface="Calibri"/>
                <a:ea typeface="Calibri"/>
                <a:cs typeface="Calibri"/>
                <a:sym typeface="Calibri"/>
              </a:rPr>
              <a:t>Met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 prodloužení na 15-30 AA se (50/50):</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deformyluje na zpět methionin (katalyzováno deformylázou)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odbourává (katalyzováno aminopeptidázou)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tedy cca 50% polypeptidů začíná methioninem a zbytek tou druhou AA (kterákoli)</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268" name="Google Shape;268;p17"/>
          <p:cNvSpPr/>
          <p:nvPr/>
        </p:nvSpPr>
        <p:spPr>
          <a:xfrm>
            <a:off x="83391" y="6218148"/>
            <a:ext cx="89506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Aldehyd: organická sloučenina, která obsahuje aldehydickou funkční skupinu formyl (-CHO)</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neplést s alkoholem (R-CH</a:t>
            </a:r>
            <a:r>
              <a:rPr baseline="-25000" i="1" lang="cs-CZ" sz="1400">
                <a:solidFill>
                  <a:schemeClr val="dk1"/>
                </a:solidFill>
                <a:latin typeface="Calibri"/>
                <a:ea typeface="Calibri"/>
                <a:cs typeface="Calibri"/>
                <a:sym typeface="Calibri"/>
              </a:rPr>
              <a:t>2</a:t>
            </a:r>
            <a:r>
              <a:rPr i="1" lang="cs-CZ" sz="1400">
                <a:solidFill>
                  <a:schemeClr val="dk1"/>
                </a:solidFill>
                <a:latin typeface="Calibri"/>
                <a:ea typeface="Calibri"/>
                <a:cs typeface="Calibri"/>
                <a:sym typeface="Calibri"/>
              </a:rPr>
              <a:t>-OH)</a:t>
            </a:r>
            <a:endParaRPr i="1" sz="1400">
              <a:solidFill>
                <a:schemeClr val="dk1"/>
              </a:solidFill>
              <a:latin typeface="Calibri"/>
              <a:ea typeface="Calibri"/>
              <a:cs typeface="Calibri"/>
              <a:sym typeface="Calibri"/>
            </a:endParaRPr>
          </a:p>
        </p:txBody>
      </p:sp>
      <p:pic>
        <p:nvPicPr>
          <p:cNvPr descr="https://upload.wikimedia.org/wikipedia/commons/3/3a/Aldehyde2.png" id="269" name="Google Shape;269;p17"/>
          <p:cNvPicPr preferRelativeResize="0"/>
          <p:nvPr/>
        </p:nvPicPr>
        <p:blipFill rotWithShape="1">
          <a:blip r:embed="rId3">
            <a:alphaModFix/>
          </a:blip>
          <a:srcRect b="0" l="0" r="0" t="0"/>
          <a:stretch/>
        </p:blipFill>
        <p:spPr>
          <a:xfrm>
            <a:off x="7490366" y="2971858"/>
            <a:ext cx="1076037" cy="1014509"/>
          </a:xfrm>
          <a:prstGeom prst="rect">
            <a:avLst/>
          </a:prstGeom>
          <a:noFill/>
          <a:ln>
            <a:noFill/>
          </a:ln>
        </p:spPr>
      </p:pic>
      <p:pic>
        <p:nvPicPr>
          <p:cNvPr descr="https://upload.wikimedia.org/wikipedia/commons/thumb/5/57/Formaldehyde-2D.svg/933px-Formaldehyde-2D.svg.png" id="270" name="Google Shape;270;p17"/>
          <p:cNvPicPr preferRelativeResize="0"/>
          <p:nvPr/>
        </p:nvPicPr>
        <p:blipFill rotWithShape="1">
          <a:blip r:embed="rId4">
            <a:alphaModFix/>
          </a:blip>
          <a:srcRect b="0" l="0" r="0" t="0"/>
          <a:stretch/>
        </p:blipFill>
        <p:spPr>
          <a:xfrm>
            <a:off x="7538843" y="4892125"/>
            <a:ext cx="979081" cy="925562"/>
          </a:xfrm>
          <a:prstGeom prst="rect">
            <a:avLst/>
          </a:prstGeom>
          <a:noFill/>
          <a:ln>
            <a:noFill/>
          </a:ln>
        </p:spPr>
      </p:pic>
      <p:sp>
        <p:nvSpPr>
          <p:cNvPr id="271" name="Google Shape;271;p17"/>
          <p:cNvSpPr/>
          <p:nvPr/>
        </p:nvSpPr>
        <p:spPr>
          <a:xfrm>
            <a:off x="7236296" y="3975437"/>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Aldehyd</a:t>
            </a:r>
            <a:endParaRPr b="1" sz="1100">
              <a:solidFill>
                <a:schemeClr val="dk1"/>
              </a:solidFill>
              <a:latin typeface="Calibri"/>
              <a:ea typeface="Calibri"/>
              <a:cs typeface="Calibri"/>
              <a:sym typeface="Calibri"/>
            </a:endParaRPr>
          </a:p>
        </p:txBody>
      </p:sp>
      <p:sp>
        <p:nvSpPr>
          <p:cNvPr id="272" name="Google Shape;272;p17"/>
          <p:cNvSpPr/>
          <p:nvPr/>
        </p:nvSpPr>
        <p:spPr>
          <a:xfrm>
            <a:off x="7236295" y="5830390"/>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Formaldehyd</a:t>
            </a:r>
            <a:endParaRPr b="1" sz="1100">
              <a:solidFill>
                <a:schemeClr val="dk1"/>
              </a:solidFill>
              <a:latin typeface="Calibri"/>
              <a:ea typeface="Calibri"/>
              <a:cs typeface="Calibri"/>
              <a:sym typeface="Calibri"/>
            </a:endParaRPr>
          </a:p>
        </p:txBody>
      </p:sp>
      <p:sp>
        <p:nvSpPr>
          <p:cNvPr id="273" name="Google Shape;273;p17"/>
          <p:cNvSpPr/>
          <p:nvPr/>
        </p:nvSpPr>
        <p:spPr>
          <a:xfrm rot="-1797389">
            <a:off x="7787114" y="2797484"/>
            <a:ext cx="705564" cy="1311356"/>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4" name="Google Shape;274;p17"/>
          <p:cNvGrpSpPr/>
          <p:nvPr/>
        </p:nvGrpSpPr>
        <p:grpSpPr>
          <a:xfrm>
            <a:off x="1187624" y="3037112"/>
            <a:ext cx="4322658" cy="2625571"/>
            <a:chOff x="1187624" y="3037112"/>
            <a:chExt cx="4322658" cy="2625571"/>
          </a:xfrm>
        </p:grpSpPr>
        <p:grpSp>
          <p:nvGrpSpPr>
            <p:cNvPr id="275" name="Google Shape;275;p17"/>
            <p:cNvGrpSpPr/>
            <p:nvPr/>
          </p:nvGrpSpPr>
          <p:grpSpPr>
            <a:xfrm>
              <a:off x="1187624" y="3037112"/>
              <a:ext cx="4322658" cy="2625571"/>
              <a:chOff x="2002736" y="2060848"/>
              <a:chExt cx="4322658" cy="2625571"/>
            </a:xfrm>
          </p:grpSpPr>
          <p:pic>
            <p:nvPicPr>
              <p:cNvPr id="276" name="Google Shape;276;p17"/>
              <p:cNvPicPr preferRelativeResize="0"/>
              <p:nvPr/>
            </p:nvPicPr>
            <p:blipFill rotWithShape="1">
              <a:blip r:embed="rId5">
                <a:alphaModFix/>
              </a:blip>
              <a:srcRect b="43269" l="42752" r="22102" t="23093"/>
              <a:stretch/>
            </p:blipFill>
            <p:spPr>
              <a:xfrm>
                <a:off x="2267744" y="2060848"/>
                <a:ext cx="4057650" cy="2184428"/>
              </a:xfrm>
              <a:prstGeom prst="rect">
                <a:avLst/>
              </a:prstGeom>
              <a:noFill/>
              <a:ln>
                <a:noFill/>
              </a:ln>
            </p:spPr>
          </p:pic>
          <p:sp>
            <p:nvSpPr>
              <p:cNvPr id="277" name="Google Shape;277;p17"/>
              <p:cNvSpPr/>
              <p:nvPr/>
            </p:nvSpPr>
            <p:spPr>
              <a:xfrm>
                <a:off x="2002736" y="4378642"/>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Metionin</a:t>
                </a:r>
                <a:endParaRPr b="1" sz="1100">
                  <a:solidFill>
                    <a:schemeClr val="dk1"/>
                  </a:solidFill>
                  <a:latin typeface="Calibri"/>
                  <a:ea typeface="Calibri"/>
                  <a:cs typeface="Calibri"/>
                  <a:sym typeface="Calibri"/>
                </a:endParaRPr>
              </a:p>
            </p:txBody>
          </p:sp>
          <p:sp>
            <p:nvSpPr>
              <p:cNvPr id="278" name="Google Shape;278;p17"/>
              <p:cNvSpPr/>
              <p:nvPr/>
            </p:nvSpPr>
            <p:spPr>
              <a:xfrm>
                <a:off x="4716016" y="4378642"/>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N-formylmetionin</a:t>
                </a:r>
                <a:endParaRPr b="1" sz="1100">
                  <a:solidFill>
                    <a:schemeClr val="dk1"/>
                  </a:solidFill>
                  <a:latin typeface="Calibri"/>
                  <a:ea typeface="Calibri"/>
                  <a:cs typeface="Calibri"/>
                  <a:sym typeface="Calibri"/>
                </a:endParaRPr>
              </a:p>
            </p:txBody>
          </p:sp>
          <p:cxnSp>
            <p:nvCxnSpPr>
              <p:cNvPr id="279" name="Google Shape;279;p17"/>
              <p:cNvCxnSpPr/>
              <p:nvPr/>
            </p:nvCxnSpPr>
            <p:spPr>
              <a:xfrm>
                <a:off x="3491880" y="3429000"/>
                <a:ext cx="1296144" cy="0"/>
              </a:xfrm>
              <a:prstGeom prst="straightConnector1">
                <a:avLst/>
              </a:prstGeom>
              <a:noFill/>
              <a:ln cap="flat" cmpd="sng" w="19050">
                <a:solidFill>
                  <a:schemeClr val="dk1"/>
                </a:solidFill>
                <a:prstDash val="solid"/>
                <a:round/>
                <a:headEnd len="sm" w="sm" type="none"/>
                <a:tailEnd len="med" w="med" type="stealth"/>
              </a:ln>
            </p:spPr>
          </p:cxnSp>
          <p:sp>
            <p:nvSpPr>
              <p:cNvPr id="280" name="Google Shape;280;p17"/>
              <p:cNvSpPr/>
              <p:nvPr/>
            </p:nvSpPr>
            <p:spPr>
              <a:xfrm>
                <a:off x="3258060" y="3365816"/>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transformyláza</a:t>
                </a:r>
                <a:endParaRPr b="1" sz="1100">
                  <a:solidFill>
                    <a:schemeClr val="dk1"/>
                  </a:solidFill>
                  <a:latin typeface="Calibri"/>
                  <a:ea typeface="Calibri"/>
                  <a:cs typeface="Calibri"/>
                  <a:sym typeface="Calibri"/>
                </a:endParaRPr>
              </a:p>
            </p:txBody>
          </p:sp>
        </p:grpSp>
        <p:cxnSp>
          <p:nvCxnSpPr>
            <p:cNvPr id="281" name="Google Shape;281;p17"/>
            <p:cNvCxnSpPr/>
            <p:nvPr/>
          </p:nvCxnSpPr>
          <p:spPr>
            <a:xfrm rot="10800000">
              <a:off x="2675300" y="4221088"/>
              <a:ext cx="1296144" cy="0"/>
            </a:xfrm>
            <a:prstGeom prst="straightConnector1">
              <a:avLst/>
            </a:prstGeom>
            <a:noFill/>
            <a:ln cap="flat" cmpd="sng" w="19050">
              <a:solidFill>
                <a:schemeClr val="dk1"/>
              </a:solidFill>
              <a:prstDash val="solid"/>
              <a:round/>
              <a:headEnd len="sm" w="sm" type="none"/>
              <a:tailEnd len="med" w="med" type="stealth"/>
            </a:ln>
          </p:spPr>
        </p:cxnSp>
        <p:sp>
          <p:nvSpPr>
            <p:cNvPr id="282" name="Google Shape;282;p17"/>
            <p:cNvSpPr/>
            <p:nvPr/>
          </p:nvSpPr>
          <p:spPr>
            <a:xfrm>
              <a:off x="2555776" y="3985319"/>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deformyláza</a:t>
              </a:r>
              <a:endParaRPr b="1" sz="1100">
                <a:solidFill>
                  <a:schemeClr val="dk1"/>
                </a:solidFill>
                <a:latin typeface="Calibri"/>
                <a:ea typeface="Calibri"/>
                <a:cs typeface="Calibri"/>
                <a:sym typeface="Calibri"/>
              </a:endParaRPr>
            </a:p>
          </p:txBody>
        </p:sp>
      </p:grpSp>
      <p:pic>
        <p:nvPicPr>
          <p:cNvPr descr="http://img.sparknotes.com/figures/F/f88cd44dc6a50ffa6b94cdb9d213894e/polypeptide.gif" id="283" name="Google Shape;283;p17"/>
          <p:cNvPicPr preferRelativeResize="0"/>
          <p:nvPr/>
        </p:nvPicPr>
        <p:blipFill rotWithShape="1">
          <a:blip r:embed="rId6">
            <a:alphaModFix/>
          </a:blip>
          <a:srcRect b="0" l="0" r="0" t="0"/>
          <a:stretch/>
        </p:blipFill>
        <p:spPr>
          <a:xfrm>
            <a:off x="5485080" y="44624"/>
            <a:ext cx="3628425" cy="1079888"/>
          </a:xfrm>
          <a:prstGeom prst="rect">
            <a:avLst/>
          </a:prstGeom>
          <a:noFill/>
          <a:ln>
            <a:noFill/>
          </a:ln>
        </p:spPr>
      </p:pic>
      <p:cxnSp>
        <p:nvCxnSpPr>
          <p:cNvPr id="284" name="Google Shape;284;p17"/>
          <p:cNvCxnSpPr/>
          <p:nvPr/>
        </p:nvCxnSpPr>
        <p:spPr>
          <a:xfrm flipH="1" rot="10800000">
            <a:off x="4499992" y="692696"/>
            <a:ext cx="864096" cy="72008"/>
          </a:xfrm>
          <a:prstGeom prst="straightConnector1">
            <a:avLst/>
          </a:prstGeom>
          <a:noFill/>
          <a:ln cap="flat" cmpd="sng" w="22225">
            <a:solidFill>
              <a:schemeClr val="dk1"/>
            </a:solidFill>
            <a:prstDash val="solid"/>
            <a:round/>
            <a:headEnd len="sm" w="sm" type="none"/>
            <a:tailEnd len="med" w="med" type="stealth"/>
          </a:ln>
        </p:spPr>
      </p:cxnSp>
      <p:sp>
        <p:nvSpPr>
          <p:cNvPr id="285" name="Google Shape;285;p17"/>
          <p:cNvSpPr/>
          <p:nvPr/>
        </p:nvSpPr>
        <p:spPr>
          <a:xfrm>
            <a:off x="5444260" y="204968"/>
            <a:ext cx="959128" cy="935872"/>
          </a:xfrm>
          <a:prstGeom prst="ellipse">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8"/>
          <p:cNvSpPr/>
          <p:nvPr/>
        </p:nvSpPr>
        <p:spPr>
          <a:xfrm>
            <a:off x="155576" y="260648"/>
            <a:ext cx="4776464"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translace - Iniciace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Iniciaci řídí iniciační faktory IF1, IF2 a IF3</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1. Disociace ribozomu na jednotky 30S a 50S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vazba IF na 30S mj. zabraňuje znovuspojení</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mRNA se spojuje Shine-Dalgarno sekvenci 	s podjednotkou 30S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2. IF2 se váže s fMet-tRNA</a:t>
            </a:r>
            <a:r>
              <a:rPr baseline="30000" lang="cs-CZ" sz="1600">
                <a:solidFill>
                  <a:schemeClr val="dk1"/>
                </a:solidFill>
                <a:latin typeface="Calibri"/>
                <a:ea typeface="Calibri"/>
                <a:cs typeface="Calibri"/>
                <a:sym typeface="Calibri"/>
              </a:rPr>
              <a:t>fMet</a:t>
            </a:r>
            <a:r>
              <a:rPr lang="cs-CZ" sz="1600">
                <a:solidFill>
                  <a:schemeClr val="dk1"/>
                </a:solidFill>
                <a:latin typeface="Calibri"/>
                <a:ea typeface="Calibri"/>
                <a:cs typeface="Calibri"/>
                <a:sym typeface="Calibri"/>
              </a:rPr>
              <a:t> a ten nasedne na AUG</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3. Odpojení IF1 a IF2 za hydrolýzy GTP je signálem pro připojení velké podjednotky - zůstává fMet-tRNA</a:t>
            </a:r>
            <a:r>
              <a:rPr baseline="30000" lang="cs-CZ" sz="1600">
                <a:solidFill>
                  <a:schemeClr val="dk1"/>
                </a:solidFill>
                <a:latin typeface="Calibri"/>
                <a:ea typeface="Calibri"/>
                <a:cs typeface="Calibri"/>
                <a:sym typeface="Calibri"/>
              </a:rPr>
              <a:t>fMet</a:t>
            </a:r>
            <a:r>
              <a:rPr lang="cs-CZ" sz="1600">
                <a:solidFill>
                  <a:schemeClr val="dk1"/>
                </a:solidFill>
                <a:latin typeface="Calibri"/>
                <a:ea typeface="Calibri"/>
                <a:cs typeface="Calibri"/>
                <a:sym typeface="Calibri"/>
              </a:rPr>
              <a:t> na AUG kodonu mRNA v peptidylovém místě - </a:t>
            </a:r>
            <a:r>
              <a:rPr b="1" lang="cs-CZ" sz="1600">
                <a:solidFill>
                  <a:schemeClr val="dk1"/>
                </a:solidFill>
                <a:latin typeface="Calibri"/>
                <a:ea typeface="Calibri"/>
                <a:cs typeface="Calibri"/>
                <a:sym typeface="Calibri"/>
              </a:rPr>
              <a:t>iniciační komplex</a:t>
            </a:r>
            <a:r>
              <a:rPr lang="cs-CZ" sz="1600">
                <a:solidFill>
                  <a:schemeClr val="dk1"/>
                </a:solidFill>
                <a:latin typeface="Calibri"/>
                <a:ea typeface="Calibri"/>
                <a:cs typeface="Calibri"/>
                <a:sym typeface="Calibri"/>
              </a:rPr>
              <a:t> na úplném ribozomu</a:t>
            </a:r>
            <a:endParaRPr b="1" sz="1600">
              <a:solidFill>
                <a:schemeClr val="dk1"/>
              </a:solidFill>
              <a:latin typeface="Calibri"/>
              <a:ea typeface="Calibri"/>
              <a:cs typeface="Calibri"/>
              <a:sym typeface="Calibri"/>
            </a:endParaRPr>
          </a:p>
        </p:txBody>
      </p:sp>
      <p:pic>
        <p:nvPicPr>
          <p:cNvPr descr="http://www.mun.ca/biology/desmid/brian/BIOL2060/BIOL2060-22/22_08.jpg" id="291" name="Google Shape;291;p18"/>
          <p:cNvPicPr preferRelativeResize="0"/>
          <p:nvPr/>
        </p:nvPicPr>
        <p:blipFill rotWithShape="1">
          <a:blip r:embed="rId4">
            <a:alphaModFix/>
          </a:blip>
          <a:srcRect b="0" l="0" r="0" t="0"/>
          <a:stretch/>
        </p:blipFill>
        <p:spPr>
          <a:xfrm>
            <a:off x="4860032" y="116632"/>
            <a:ext cx="4104456" cy="6323555"/>
          </a:xfrm>
          <a:prstGeom prst="rect">
            <a:avLst/>
          </a:prstGeom>
          <a:noFill/>
          <a:ln>
            <a:noFill/>
          </a:ln>
        </p:spPr>
      </p:pic>
      <p:sp>
        <p:nvSpPr>
          <p:cNvPr id="292" name="Google Shape;292;p18"/>
          <p:cNvSpPr/>
          <p:nvPr/>
        </p:nvSpPr>
        <p:spPr>
          <a:xfrm>
            <a:off x="27332" y="6525344"/>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Obrázky: http://www.mun.ca/biology/desmid/brian/BIOL2060/BIOL2060-22/CB22.html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http://www.mun.ca/biology/desmid/brian/BIOL2060/BIOL2060-22/22_10.jpg" id="297" name="Google Shape;297;p19"/>
          <p:cNvPicPr preferRelativeResize="0"/>
          <p:nvPr/>
        </p:nvPicPr>
        <p:blipFill rotWithShape="1">
          <a:blip r:embed="rId3">
            <a:alphaModFix/>
          </a:blip>
          <a:srcRect b="0" l="0" r="0" t="0"/>
          <a:stretch/>
        </p:blipFill>
        <p:spPr>
          <a:xfrm>
            <a:off x="4372305" y="617899"/>
            <a:ext cx="4752528" cy="5107193"/>
          </a:xfrm>
          <a:prstGeom prst="rect">
            <a:avLst/>
          </a:prstGeom>
          <a:noFill/>
          <a:ln>
            <a:noFill/>
          </a:ln>
        </p:spPr>
      </p:pic>
      <p:sp>
        <p:nvSpPr>
          <p:cNvPr id="298" name="Google Shape;298;p19"/>
          <p:cNvSpPr/>
          <p:nvPr/>
        </p:nvSpPr>
        <p:spPr>
          <a:xfrm>
            <a:off x="155575" y="116632"/>
            <a:ext cx="4416425" cy="57554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translace - Elongace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Elongaci řídí elongační faktory: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1. EF-Tu (přináší aminocyl tRNA)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EF-G (posunuje ribozom o 1 kodon)</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1. </a:t>
            </a:r>
            <a:r>
              <a:rPr b="1" lang="cs-CZ" sz="1600">
                <a:solidFill>
                  <a:schemeClr val="dk1"/>
                </a:solidFill>
                <a:latin typeface="Calibri"/>
                <a:ea typeface="Calibri"/>
                <a:cs typeface="Calibri"/>
                <a:sym typeface="Calibri"/>
              </a:rPr>
              <a:t>binární komplex</a:t>
            </a:r>
            <a:r>
              <a:rPr lang="cs-CZ" sz="1600">
                <a:solidFill>
                  <a:schemeClr val="dk1"/>
                </a:solidFill>
                <a:latin typeface="Calibri"/>
                <a:ea typeface="Calibri"/>
                <a:cs typeface="Calibri"/>
                <a:sym typeface="Calibri"/>
              </a:rPr>
              <a:t> EF-Tu.GTP → </a:t>
            </a:r>
            <a:r>
              <a:rPr b="1" lang="cs-CZ" sz="1600">
                <a:solidFill>
                  <a:schemeClr val="dk1"/>
                </a:solidFill>
                <a:latin typeface="Calibri"/>
                <a:ea typeface="Calibri"/>
                <a:cs typeface="Calibri"/>
                <a:sym typeface="Calibri"/>
              </a:rPr>
              <a:t>ternární komplex </a:t>
            </a:r>
            <a:r>
              <a:rPr lang="cs-CZ" sz="1600">
                <a:solidFill>
                  <a:schemeClr val="dk1"/>
                </a:solidFill>
                <a:latin typeface="Calibri"/>
                <a:ea typeface="Calibri"/>
                <a:cs typeface="Calibri"/>
                <a:sym typeface="Calibri"/>
              </a:rPr>
              <a:t>EF-Tu.GTP.AA-tRNA (všechny AA s vyjímkou fMET-tRNA</a:t>
            </a:r>
            <a:r>
              <a:rPr baseline="30000" lang="cs-CZ" sz="1600">
                <a:solidFill>
                  <a:schemeClr val="dk1"/>
                </a:solidFill>
                <a:latin typeface="Calibri"/>
                <a:ea typeface="Calibri"/>
                <a:cs typeface="Calibri"/>
                <a:sym typeface="Calibri"/>
              </a:rPr>
              <a:t>fMet</a:t>
            </a:r>
            <a:r>
              <a:rPr lang="cs-CZ" sz="1600">
                <a:solidFill>
                  <a:schemeClr val="dk1"/>
                </a:solidFill>
                <a:latin typeface="Calibri"/>
                <a:ea typeface="Calibri"/>
                <a:cs typeface="Calibri"/>
                <a:sym typeface="Calibri"/>
              </a:rPr>
              <a:t>) kodon AUG je čten vždy jako metionin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2. ternární komplex řídí vazbu aa-tRNA do A-místa ribozomu. Vazba na kodon mRNA a nukleotidy 16S-rRNA a 23S-rRNA. Hydrolýza GTP a uvolnění EF-Tu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3. přesun z A-místa do P-místa. Tvorba peptidové vazby se sousední AA. Z E-místa je vytěsněna deacylovaná tRNA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4. Ribozom se posune o jeden kodon (3 nukleotidy) směrem ke 3'-konci mRNA. Vlivem EF-G Do A-místa se dostává nový kodon. Prodloužení polypeptidového řetězce o jednu AA. Označujeme jako </a:t>
            </a:r>
            <a:r>
              <a:rPr b="1" lang="cs-CZ" sz="1600">
                <a:solidFill>
                  <a:schemeClr val="dk1"/>
                </a:solidFill>
                <a:latin typeface="Calibri"/>
                <a:ea typeface="Calibri"/>
                <a:cs typeface="Calibri"/>
                <a:sym typeface="Calibri"/>
              </a:rPr>
              <a:t>translokace ribozomu.</a:t>
            </a:r>
            <a:endParaRPr sz="1600">
              <a:solidFill>
                <a:schemeClr val="dk1"/>
              </a:solidFill>
              <a:latin typeface="Calibri"/>
              <a:ea typeface="Calibri"/>
              <a:cs typeface="Calibri"/>
              <a:sym typeface="Calibri"/>
            </a:endParaRPr>
          </a:p>
        </p:txBody>
      </p:sp>
      <p:sp>
        <p:nvSpPr>
          <p:cNvPr id="299" name="Google Shape;299;p19"/>
          <p:cNvSpPr txBox="1"/>
          <p:nvPr/>
        </p:nvSpPr>
        <p:spPr>
          <a:xfrm>
            <a:off x="8396588" y="1748546"/>
            <a:ext cx="792088"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FF0000"/>
                </a:solidFill>
                <a:latin typeface="Calibri"/>
                <a:ea typeface="Calibri"/>
                <a:cs typeface="Calibri"/>
                <a:sym typeface="Calibri"/>
              </a:rPr>
              <a:t>binární komplex</a:t>
            </a:r>
            <a:endParaRPr b="1" sz="1050">
              <a:solidFill>
                <a:srgbClr val="FF0000"/>
              </a:solidFill>
              <a:latin typeface="Calibri"/>
              <a:ea typeface="Calibri"/>
              <a:cs typeface="Calibri"/>
              <a:sym typeface="Calibri"/>
            </a:endParaRPr>
          </a:p>
        </p:txBody>
      </p:sp>
      <p:sp>
        <p:nvSpPr>
          <p:cNvPr id="300" name="Google Shape;300;p19"/>
          <p:cNvSpPr txBox="1"/>
          <p:nvPr/>
        </p:nvSpPr>
        <p:spPr>
          <a:xfrm>
            <a:off x="7660180" y="1252654"/>
            <a:ext cx="792088"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FF0000"/>
                </a:solidFill>
                <a:latin typeface="Calibri"/>
                <a:ea typeface="Calibri"/>
                <a:cs typeface="Calibri"/>
                <a:sym typeface="Calibri"/>
              </a:rPr>
              <a:t>ternární komplex</a:t>
            </a:r>
            <a:endParaRPr b="1" sz="1050">
              <a:solidFill>
                <a:srgbClr val="FF0000"/>
              </a:solidFill>
              <a:latin typeface="Calibri"/>
              <a:ea typeface="Calibri"/>
              <a:cs typeface="Calibri"/>
              <a:sym typeface="Calibri"/>
            </a:endParaRPr>
          </a:p>
        </p:txBody>
      </p:sp>
      <p:sp>
        <p:nvSpPr>
          <p:cNvPr id="301" name="Google Shape;301;p19"/>
          <p:cNvSpPr txBox="1"/>
          <p:nvPr/>
        </p:nvSpPr>
        <p:spPr>
          <a:xfrm>
            <a:off x="5995832" y="3619515"/>
            <a:ext cx="792088"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FF0000"/>
                </a:solidFill>
                <a:latin typeface="Calibri"/>
                <a:ea typeface="Calibri"/>
                <a:cs typeface="Calibri"/>
                <a:sym typeface="Calibri"/>
              </a:rPr>
              <a:t>EF-G posunuje o kodon</a:t>
            </a:r>
            <a:endParaRPr b="1" sz="1050">
              <a:solidFill>
                <a:srgbClr val="FF0000"/>
              </a:solidFill>
              <a:latin typeface="Calibri"/>
              <a:ea typeface="Calibri"/>
              <a:cs typeface="Calibri"/>
              <a:sym typeface="Calibri"/>
            </a:endParaRPr>
          </a:p>
        </p:txBody>
      </p:sp>
      <p:sp>
        <p:nvSpPr>
          <p:cNvPr id="302" name="Google Shape;302;p19"/>
          <p:cNvSpPr/>
          <p:nvPr/>
        </p:nvSpPr>
        <p:spPr>
          <a:xfrm>
            <a:off x="107504" y="6442626"/>
            <a:ext cx="63367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Latinsky: "binarius" = složený ze 2 částí; "ternarius" = složený ze 3 částí</a:t>
            </a:r>
            <a:endParaRPr i="1" sz="1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
          <p:cNvSpPr/>
          <p:nvPr/>
        </p:nvSpPr>
        <p:spPr>
          <a:xfrm>
            <a:off x="971600" y="1844824"/>
            <a:ext cx="70101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000">
                <a:solidFill>
                  <a:schemeClr val="dk1"/>
                </a:solidFill>
                <a:latin typeface="Calibri"/>
                <a:ea typeface="Calibri"/>
                <a:cs typeface="Calibri"/>
                <a:sym typeface="Calibri"/>
              </a:rPr>
              <a:t>Translace bakteriální mRNA</a:t>
            </a:r>
            <a:endParaRPr sz="1600">
              <a:solidFill>
                <a:schemeClr val="dk1"/>
              </a:solidFill>
              <a:latin typeface="Calibri"/>
              <a:ea typeface="Calibri"/>
              <a:cs typeface="Calibri"/>
              <a:sym typeface="Calibri"/>
            </a:endParaRPr>
          </a:p>
        </p:txBody>
      </p:sp>
      <p:pic>
        <p:nvPicPr>
          <p:cNvPr descr="http://image.slidesharecdn.com/replicationtranscriptiontranslation2012-140317172230-phpapp01/95/replication-transcription-translation2012-24-638.jpg?cb=1395077017" id="93" name="Google Shape;93;p2"/>
          <p:cNvPicPr preferRelativeResize="0"/>
          <p:nvPr/>
        </p:nvPicPr>
        <p:blipFill rotWithShape="1">
          <a:blip r:embed="rId3">
            <a:alphaModFix/>
          </a:blip>
          <a:srcRect b="16524" l="2036" r="50420" t="40006"/>
          <a:stretch/>
        </p:blipFill>
        <p:spPr>
          <a:xfrm>
            <a:off x="2699792" y="2924944"/>
            <a:ext cx="3802559" cy="26102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0"/>
          <p:cNvSpPr/>
          <p:nvPr/>
        </p:nvSpPr>
        <p:spPr>
          <a:xfrm>
            <a:off x="155576" y="116632"/>
            <a:ext cx="4368452"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translace - Terminace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Nutná přítomnost </a:t>
            </a:r>
            <a:r>
              <a:rPr b="1" lang="cs-CZ" sz="1600">
                <a:solidFill>
                  <a:schemeClr val="dk1"/>
                </a:solidFill>
                <a:latin typeface="Calibri"/>
                <a:ea typeface="Calibri"/>
                <a:cs typeface="Calibri"/>
                <a:sym typeface="Calibri"/>
              </a:rPr>
              <a:t>terminačního kodonu</a:t>
            </a:r>
            <a:r>
              <a:rPr lang="cs-CZ" sz="1600">
                <a:solidFill>
                  <a:schemeClr val="dk1"/>
                </a:solidFill>
                <a:latin typeface="Calibri"/>
                <a:ea typeface="Calibri"/>
                <a:cs typeface="Calibri"/>
                <a:sym typeface="Calibri"/>
              </a:rPr>
              <a:t> a </a:t>
            </a:r>
            <a:r>
              <a:rPr b="1" lang="cs-CZ" sz="1600">
                <a:solidFill>
                  <a:schemeClr val="dk1"/>
                </a:solidFill>
                <a:latin typeface="Calibri"/>
                <a:ea typeface="Calibri"/>
                <a:cs typeface="Calibri"/>
                <a:sym typeface="Calibri"/>
              </a:rPr>
              <a:t>terminačních faktorů</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Terminaci řídí "release" faktory RF1, RF2 a RF3</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RF1: rozeznává kodony UAA a UAG</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RF2: rozeznává kodony UAA a UGA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RF3: váže GTP a stimuluje činnost RF1 a RF2</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Průběh terminace: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faktory  uvolní tRNA z karboxylového konce polypeptidového řetězce - zastaví jeho prodlužování. Následuje uvolnění polypeptidu a rozpad ribozomu na podjednotky</a:t>
            </a:r>
            <a:endParaRPr sz="1600">
              <a:solidFill>
                <a:schemeClr val="dk1"/>
              </a:solidFill>
              <a:latin typeface="Calibri"/>
              <a:ea typeface="Calibri"/>
              <a:cs typeface="Calibri"/>
              <a:sym typeface="Calibri"/>
            </a:endParaRPr>
          </a:p>
        </p:txBody>
      </p:sp>
      <p:sp>
        <p:nvSpPr>
          <p:cNvPr id="308" name="Google Shape;308;p20"/>
          <p:cNvSpPr/>
          <p:nvPr/>
        </p:nvSpPr>
        <p:spPr>
          <a:xfrm>
            <a:off x="143658" y="6453336"/>
            <a:ext cx="326649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cs-CZ" sz="1400" u="sng">
                <a:solidFill>
                  <a:schemeClr val="dk1"/>
                </a:solidFill>
                <a:latin typeface="Calibri"/>
                <a:ea typeface="Calibri"/>
                <a:cs typeface="Calibri"/>
                <a:sym typeface="Calibri"/>
                <a:hlinkClick r:id="rId3">
                  <a:extLst>
                    <a:ext uri="{A12FA001-AC4F-418D-AE19-62706E023703}">
                      <ahyp:hlinkClr val="tx"/>
                    </a:ext>
                  </a:extLst>
                </a:hlinkClick>
              </a:rPr>
              <a:t>Video: Bakteriální translace</a:t>
            </a:r>
            <a:endParaRPr sz="1400">
              <a:solidFill>
                <a:schemeClr val="dk1"/>
              </a:solidFill>
              <a:latin typeface="Calibri"/>
              <a:ea typeface="Calibri"/>
              <a:cs typeface="Calibri"/>
              <a:sym typeface="Calibri"/>
            </a:endParaRPr>
          </a:p>
        </p:txBody>
      </p:sp>
      <p:pic>
        <p:nvPicPr>
          <p:cNvPr descr="http://www.mun.ca/biology/desmid/brian/BIOL2060/BIOL2060-22/22_11.jpg" id="309" name="Google Shape;309;p20"/>
          <p:cNvPicPr preferRelativeResize="0"/>
          <p:nvPr/>
        </p:nvPicPr>
        <p:blipFill rotWithShape="1">
          <a:blip r:embed="rId4">
            <a:alphaModFix/>
          </a:blip>
          <a:srcRect b="0" l="0" r="0" t="0"/>
          <a:stretch/>
        </p:blipFill>
        <p:spPr>
          <a:xfrm>
            <a:off x="4860032" y="476672"/>
            <a:ext cx="3960440" cy="5843272"/>
          </a:xfrm>
          <a:prstGeom prst="rect">
            <a:avLst/>
          </a:prstGeom>
          <a:noFill/>
          <a:ln>
            <a:noFill/>
          </a:ln>
        </p:spPr>
      </p:pic>
      <p:sp>
        <p:nvSpPr>
          <p:cNvPr id="310" name="Google Shape;310;p20"/>
          <p:cNvSpPr txBox="1"/>
          <p:nvPr/>
        </p:nvSpPr>
        <p:spPr>
          <a:xfrm>
            <a:off x="7773008" y="1556792"/>
            <a:ext cx="792088"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FF0000"/>
                </a:solidFill>
                <a:latin typeface="Calibri"/>
                <a:ea typeface="Calibri"/>
                <a:cs typeface="Calibri"/>
                <a:sym typeface="Calibri"/>
              </a:rPr>
              <a:t>RF3</a:t>
            </a:r>
            <a:endParaRPr b="1" sz="1050">
              <a:solidFill>
                <a:srgbClr val="FF0000"/>
              </a:solidFill>
              <a:latin typeface="Calibri"/>
              <a:ea typeface="Calibri"/>
              <a:cs typeface="Calibri"/>
              <a:sym typeface="Calibri"/>
            </a:endParaRPr>
          </a:p>
        </p:txBody>
      </p:sp>
      <p:sp>
        <p:nvSpPr>
          <p:cNvPr id="311" name="Google Shape;311;p20"/>
          <p:cNvSpPr txBox="1"/>
          <p:nvPr/>
        </p:nvSpPr>
        <p:spPr>
          <a:xfrm>
            <a:off x="7604500" y="1798768"/>
            <a:ext cx="792088"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0000FF"/>
                </a:solidFill>
                <a:latin typeface="Calibri"/>
                <a:ea typeface="Calibri"/>
                <a:cs typeface="Calibri"/>
                <a:sym typeface="Calibri"/>
              </a:rPr>
              <a:t>RF1/2</a:t>
            </a:r>
            <a:endParaRPr b="1" sz="1050">
              <a:solidFill>
                <a:srgbClr val="0000FF"/>
              </a:solidFill>
              <a:latin typeface="Calibri"/>
              <a:ea typeface="Calibri"/>
              <a:cs typeface="Calibri"/>
              <a:sym typeface="Calibri"/>
            </a:endParaRPr>
          </a:p>
        </p:txBody>
      </p:sp>
      <p:sp>
        <p:nvSpPr>
          <p:cNvPr id="312" name="Google Shape;312;p20"/>
          <p:cNvSpPr txBox="1"/>
          <p:nvPr/>
        </p:nvSpPr>
        <p:spPr>
          <a:xfrm>
            <a:off x="6499888" y="3646484"/>
            <a:ext cx="792088"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0000FF"/>
                </a:solidFill>
                <a:latin typeface="Calibri"/>
                <a:ea typeface="Calibri"/>
                <a:cs typeface="Calibri"/>
                <a:sym typeface="Calibri"/>
              </a:rPr>
              <a:t>RF1/2</a:t>
            </a:r>
            <a:endParaRPr b="1" sz="1050">
              <a:solidFill>
                <a:srgbClr val="0000FF"/>
              </a:solidFill>
              <a:latin typeface="Calibri"/>
              <a:ea typeface="Calibri"/>
              <a:cs typeface="Calibri"/>
              <a:sym typeface="Calibri"/>
            </a:endParaRPr>
          </a:p>
        </p:txBody>
      </p:sp>
      <p:sp>
        <p:nvSpPr>
          <p:cNvPr id="313" name="Google Shape;313;p20"/>
          <p:cNvSpPr txBox="1"/>
          <p:nvPr/>
        </p:nvSpPr>
        <p:spPr>
          <a:xfrm>
            <a:off x="6107545" y="3498713"/>
            <a:ext cx="792088"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050">
                <a:solidFill>
                  <a:srgbClr val="FF0000"/>
                </a:solidFill>
                <a:latin typeface="Calibri"/>
                <a:ea typeface="Calibri"/>
                <a:cs typeface="Calibri"/>
                <a:sym typeface="Calibri"/>
              </a:rPr>
              <a:t>RF3</a:t>
            </a:r>
            <a:endParaRPr b="1" sz="1050">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1"/>
          <p:cNvSpPr/>
          <p:nvPr/>
        </p:nvSpPr>
        <p:spPr>
          <a:xfrm>
            <a:off x="212723" y="227992"/>
            <a:ext cx="8736905"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Pojmenování STOP kodonů:</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UAG	Amber</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UGA	Opal</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UAA	Ochre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Nejprve byl objeven STOP kodon UAG a jeho objevitelé Richard Epstein a Charles Steinberg pojmenovali "Amber" po svém kamarádovi Harrisi Bernsteinovi. Další 2 STOP kodony byly pojmenovány pro zachování "pojmenování barevných nerostů".</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der Bernstein.............	Amber.........................	Jantar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der Opal.....................	Opal............................	Opál</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das Ocker....................	Ochre..........................	Okr</a:t>
            </a:r>
            <a:endParaRPr/>
          </a:p>
        </p:txBody>
      </p:sp>
      <p:sp>
        <p:nvSpPr>
          <p:cNvPr id="319" name="Google Shape;319;p21"/>
          <p:cNvSpPr/>
          <p:nvPr/>
        </p:nvSpPr>
        <p:spPr>
          <a:xfrm>
            <a:off x="204004" y="5154290"/>
            <a:ext cx="873690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Rychlost syntézy polypeptidu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 </a:t>
            </a:r>
            <a:r>
              <a:rPr i="1" lang="cs-CZ" sz="1600">
                <a:solidFill>
                  <a:schemeClr val="dk1"/>
                </a:solidFill>
                <a:latin typeface="Calibri"/>
                <a:ea typeface="Calibri"/>
                <a:cs typeface="Calibri"/>
                <a:sym typeface="Calibri"/>
              </a:rPr>
              <a:t>E. coli</a:t>
            </a:r>
            <a:r>
              <a:rPr lang="cs-CZ" sz="1600">
                <a:solidFill>
                  <a:schemeClr val="dk1"/>
                </a:solidFill>
                <a:latin typeface="Calibri"/>
                <a:ea typeface="Calibri"/>
                <a:cs typeface="Calibri"/>
                <a:sym typeface="Calibri"/>
              </a:rPr>
              <a:t> se řetězec prodlužuje 10-20 AA/sek (cca 40 nukleotidů/s)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 jedné molekule mRNA obvykle 10-15 ribozomů (polyribozom)</a:t>
            </a:r>
            <a:endParaRPr sz="1600">
              <a:solidFill>
                <a:schemeClr val="dk1"/>
              </a:solidFill>
              <a:latin typeface="Calibri"/>
              <a:ea typeface="Calibri"/>
              <a:cs typeface="Calibri"/>
              <a:sym typeface="Calibri"/>
            </a:endParaRPr>
          </a:p>
        </p:txBody>
      </p:sp>
      <p:pic>
        <p:nvPicPr>
          <p:cNvPr descr="http://www.zivot-v-dominikanske.estranky.cz/img/picture/35/jantar-2.jpg" id="320" name="Google Shape;320;p21"/>
          <p:cNvPicPr preferRelativeResize="0"/>
          <p:nvPr/>
        </p:nvPicPr>
        <p:blipFill rotWithShape="1">
          <a:blip r:embed="rId4">
            <a:alphaModFix/>
          </a:blip>
          <a:srcRect b="3199" l="16406" r="17307" t="6349"/>
          <a:stretch/>
        </p:blipFill>
        <p:spPr>
          <a:xfrm>
            <a:off x="4869035" y="2622300"/>
            <a:ext cx="1008112" cy="912515"/>
          </a:xfrm>
          <a:prstGeom prst="rect">
            <a:avLst/>
          </a:prstGeom>
          <a:noFill/>
          <a:ln>
            <a:noFill/>
          </a:ln>
        </p:spPr>
      </p:pic>
      <p:pic>
        <p:nvPicPr>
          <p:cNvPr descr="http://vignette1.wikia.nocookie.net/steven-universe/images/3/32/OPAL-MAIN.jpg/revision/latest?cb=20151008221938" id="321" name="Google Shape;321;p21"/>
          <p:cNvPicPr preferRelativeResize="0"/>
          <p:nvPr/>
        </p:nvPicPr>
        <p:blipFill rotWithShape="1">
          <a:blip r:embed="rId5">
            <a:alphaModFix/>
          </a:blip>
          <a:srcRect b="3177" l="16788" r="15824" t="3150"/>
          <a:stretch/>
        </p:blipFill>
        <p:spPr>
          <a:xfrm rot="-2172451">
            <a:off x="6237187" y="2988633"/>
            <a:ext cx="864096" cy="1201161"/>
          </a:xfrm>
          <a:prstGeom prst="rect">
            <a:avLst/>
          </a:prstGeom>
          <a:noFill/>
          <a:ln>
            <a:noFill/>
          </a:ln>
        </p:spPr>
      </p:pic>
      <p:pic>
        <p:nvPicPr>
          <p:cNvPr descr="http://activeartist.net/wp-content/uploads/sites/2/Fig-11.-Red-ochre-stone-rubbed-flat.-Burke-Museum.jpg" id="322" name="Google Shape;322;p21"/>
          <p:cNvPicPr preferRelativeResize="0"/>
          <p:nvPr/>
        </p:nvPicPr>
        <p:blipFill rotWithShape="1">
          <a:blip r:embed="rId6">
            <a:alphaModFix/>
          </a:blip>
          <a:srcRect b="0" l="0" r="0" t="0"/>
          <a:stretch/>
        </p:blipFill>
        <p:spPr>
          <a:xfrm rot="-1364378">
            <a:off x="5007124" y="3903476"/>
            <a:ext cx="1017590" cy="965684"/>
          </a:xfrm>
          <a:prstGeom prst="rect">
            <a:avLst/>
          </a:prstGeom>
          <a:noFill/>
          <a:ln>
            <a:noFill/>
          </a:ln>
        </p:spPr>
      </p:pic>
      <p:pic>
        <p:nvPicPr>
          <p:cNvPr descr="http://gcat.davidson.edu/mediawiki-1.19.1/images/0/0e/Prokaryote.jpg" id="323" name="Google Shape;323;p21"/>
          <p:cNvPicPr preferRelativeResize="0"/>
          <p:nvPr/>
        </p:nvPicPr>
        <p:blipFill rotWithShape="1">
          <a:blip r:embed="rId7">
            <a:alphaModFix/>
          </a:blip>
          <a:srcRect b="22422" l="0" r="0" t="0"/>
          <a:stretch/>
        </p:blipFill>
        <p:spPr>
          <a:xfrm>
            <a:off x="6012160" y="4891709"/>
            <a:ext cx="3096344" cy="19216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2"/>
          <p:cNvSpPr/>
          <p:nvPr/>
        </p:nvSpPr>
        <p:spPr>
          <a:xfrm>
            <a:off x="155575" y="116632"/>
            <a:ext cx="8736905"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2000">
                <a:solidFill>
                  <a:schemeClr val="dk1"/>
                </a:solidFill>
                <a:latin typeface="Calibri"/>
                <a:ea typeface="Calibri"/>
                <a:cs typeface="Calibri"/>
                <a:sym typeface="Calibri"/>
              </a:rPr>
              <a:t>Genetický kód</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Sady tří nukleotidů (kodony) kódují jednotlivé aminokyseliny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4 druhy nukleotidů v kodonu po třech: </a:t>
            </a:r>
            <a:r>
              <a:rPr b="1" lang="cs-CZ" sz="1600" u="sng">
                <a:solidFill>
                  <a:schemeClr val="dk1"/>
                </a:solidFill>
                <a:latin typeface="Calibri"/>
                <a:ea typeface="Calibri"/>
                <a:cs typeface="Calibri"/>
                <a:sym typeface="Calibri"/>
              </a:rPr>
              <a:t>4</a:t>
            </a:r>
            <a:r>
              <a:rPr b="1" baseline="30000" lang="cs-CZ" sz="1600" u="sng">
                <a:solidFill>
                  <a:schemeClr val="dk1"/>
                </a:solidFill>
                <a:latin typeface="Calibri"/>
                <a:ea typeface="Calibri"/>
                <a:cs typeface="Calibri"/>
                <a:sym typeface="Calibri"/>
              </a:rPr>
              <a:t>3</a:t>
            </a:r>
            <a:r>
              <a:rPr b="1" lang="cs-CZ" sz="1600" u="sng">
                <a:solidFill>
                  <a:schemeClr val="dk1"/>
                </a:solidFill>
                <a:latin typeface="Calibri"/>
                <a:ea typeface="Calibri"/>
                <a:cs typeface="Calibri"/>
                <a:sym typeface="Calibri"/>
              </a:rPr>
              <a:t> = 64 kombinací</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Platný pro všechny organismy od bakterie po člověka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Genetický kód prolomen v </a:t>
            </a:r>
            <a:r>
              <a:rPr b="1" lang="cs-CZ" sz="1600">
                <a:solidFill>
                  <a:schemeClr val="dk1"/>
                </a:solidFill>
                <a:latin typeface="Calibri"/>
                <a:ea typeface="Calibri"/>
                <a:cs typeface="Calibri"/>
                <a:sym typeface="Calibri"/>
              </a:rPr>
              <a:t>1960's</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cs-CZ" sz="1600">
                <a:solidFill>
                  <a:schemeClr val="dk1"/>
                </a:solidFill>
                <a:latin typeface="Calibri"/>
                <a:ea typeface="Calibri"/>
                <a:cs typeface="Calibri"/>
                <a:sym typeface="Calibri"/>
              </a:rPr>
              <a:t>Nebuněčný systém translace přeložil poly-uracil (UUUU...) do peptidu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ze samých fenylalaninů, poly-adenin (AAAA...) do poly-lysinu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cs-CZ" sz="1600">
                <a:solidFill>
                  <a:schemeClr val="dk1"/>
                </a:solidFill>
                <a:latin typeface="Calibri"/>
                <a:ea typeface="Calibri"/>
                <a:cs typeface="Calibri"/>
                <a:sym typeface="Calibri"/>
              </a:rPr>
              <a:t>Kombinace krátkých řetězců mRNA filtrovány skrz filtr s ribozomy a byly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analyzovány výsledné aminokyseliny - odhalení tripletů kódujících jednotlivé AA</a:t>
            </a:r>
            <a:endParaRPr/>
          </a:p>
        </p:txBody>
      </p:sp>
      <p:pic>
        <p:nvPicPr>
          <p:cNvPr descr="https://upload.wikimedia.org/wikipedia/commons/c/cd/RNA-codon.png" id="329" name="Google Shape;329;p22"/>
          <p:cNvPicPr preferRelativeResize="0"/>
          <p:nvPr/>
        </p:nvPicPr>
        <p:blipFill rotWithShape="1">
          <a:blip r:embed="rId3">
            <a:alphaModFix/>
          </a:blip>
          <a:srcRect b="0" l="0" r="0" t="0"/>
          <a:stretch/>
        </p:blipFill>
        <p:spPr>
          <a:xfrm>
            <a:off x="6732240" y="236157"/>
            <a:ext cx="1993415" cy="3384376"/>
          </a:xfrm>
          <a:prstGeom prst="rect">
            <a:avLst/>
          </a:prstGeom>
          <a:noFill/>
          <a:ln>
            <a:noFill/>
          </a:ln>
        </p:spPr>
      </p:pic>
      <p:sp>
        <p:nvSpPr>
          <p:cNvPr id="330" name="Google Shape;330;p22"/>
          <p:cNvSpPr/>
          <p:nvPr/>
        </p:nvSpPr>
        <p:spPr>
          <a:xfrm>
            <a:off x="228496" y="4869160"/>
            <a:ext cx="374441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000000"/>
                </a:solidFill>
                <a:latin typeface="Calibri"/>
                <a:ea typeface="Calibri"/>
                <a:cs typeface="Calibri"/>
                <a:sym typeface="Calibri"/>
              </a:rPr>
              <a:t>1959 Nobelova cena "syntéza RNA a DNA"</a:t>
            </a:r>
            <a:endParaRPr b="1"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S. Ochoa</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A. Konberg</a:t>
            </a:r>
            <a:endParaRPr sz="1600">
              <a:solidFill>
                <a:srgbClr val="000000"/>
              </a:solidFill>
              <a:latin typeface="Calibri"/>
              <a:ea typeface="Calibri"/>
              <a:cs typeface="Calibri"/>
              <a:sym typeface="Calibri"/>
            </a:endParaRPr>
          </a:p>
        </p:txBody>
      </p:sp>
      <p:sp>
        <p:nvSpPr>
          <p:cNvPr id="331" name="Google Shape;331;p22"/>
          <p:cNvSpPr/>
          <p:nvPr/>
        </p:nvSpPr>
        <p:spPr>
          <a:xfrm>
            <a:off x="4416980" y="4869160"/>
            <a:ext cx="442798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000000"/>
                </a:solidFill>
                <a:latin typeface="Calibri"/>
                <a:ea typeface="Calibri"/>
                <a:cs typeface="Calibri"/>
                <a:sym typeface="Calibri"/>
              </a:rPr>
              <a:t>1968 Nobelova cena "breaking the genetic code"</a:t>
            </a:r>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M. W. Nirenberg</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H. G. Khorana</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R. W. Holley</a:t>
            </a:r>
            <a:endParaRPr sz="1600">
              <a:solidFill>
                <a:srgbClr val="000000"/>
              </a:solidFill>
              <a:latin typeface="Calibri"/>
              <a:ea typeface="Calibri"/>
              <a:cs typeface="Calibri"/>
              <a:sym typeface="Calibri"/>
            </a:endParaRPr>
          </a:p>
        </p:txBody>
      </p:sp>
      <p:pic>
        <p:nvPicPr>
          <p:cNvPr id="332" name="Google Shape;332;p22"/>
          <p:cNvPicPr preferRelativeResize="0"/>
          <p:nvPr/>
        </p:nvPicPr>
        <p:blipFill rotWithShape="1">
          <a:blip r:embed="rId4">
            <a:alphaModFix/>
          </a:blip>
          <a:srcRect b="24964" l="35767" r="35275" t="29132"/>
          <a:stretch/>
        </p:blipFill>
        <p:spPr>
          <a:xfrm>
            <a:off x="2580268" y="5226298"/>
            <a:ext cx="1358889" cy="1211673"/>
          </a:xfrm>
          <a:prstGeom prst="rect">
            <a:avLst/>
          </a:prstGeom>
          <a:noFill/>
          <a:ln>
            <a:noFill/>
          </a:ln>
        </p:spPr>
      </p:pic>
      <p:pic>
        <p:nvPicPr>
          <p:cNvPr id="333" name="Google Shape;333;p22"/>
          <p:cNvPicPr preferRelativeResize="0"/>
          <p:nvPr/>
        </p:nvPicPr>
        <p:blipFill rotWithShape="1">
          <a:blip r:embed="rId5">
            <a:alphaModFix/>
          </a:blip>
          <a:srcRect b="13815" l="35308" r="22085" t="38332"/>
          <a:stretch/>
        </p:blipFill>
        <p:spPr>
          <a:xfrm>
            <a:off x="6641064" y="5223587"/>
            <a:ext cx="2016224" cy="1273722"/>
          </a:xfrm>
          <a:prstGeom prst="rect">
            <a:avLst/>
          </a:prstGeom>
          <a:noFill/>
          <a:ln>
            <a:noFill/>
          </a:ln>
        </p:spPr>
      </p:pic>
      <p:sp>
        <p:nvSpPr>
          <p:cNvPr id="334" name="Google Shape;334;p22"/>
          <p:cNvSpPr/>
          <p:nvPr/>
        </p:nvSpPr>
        <p:spPr>
          <a:xfrm>
            <a:off x="179512" y="6433591"/>
            <a:ext cx="4572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400">
                <a:solidFill>
                  <a:schemeClr val="dk1"/>
                </a:solidFill>
                <a:latin typeface="Calibri"/>
                <a:ea typeface="Calibri"/>
                <a:cs typeface="Calibri"/>
                <a:sym typeface="Calibri"/>
              </a:rPr>
              <a:t>www.nobelprize.org</a:t>
            </a:r>
            <a:endParaRPr sz="1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3"/>
          <p:cNvSpPr/>
          <p:nvPr/>
        </p:nvSpPr>
        <p:spPr>
          <a:xfrm>
            <a:off x="155575" y="116632"/>
            <a:ext cx="873690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Tabulka mRNA kodonů</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340" name="Google Shape;340;p23"/>
          <p:cNvPicPr preferRelativeResize="0"/>
          <p:nvPr/>
        </p:nvPicPr>
        <p:blipFill rotWithShape="1">
          <a:blip r:embed="rId3">
            <a:alphaModFix/>
          </a:blip>
          <a:srcRect b="15275" l="12838" r="29432" t="17629"/>
          <a:stretch/>
        </p:blipFill>
        <p:spPr>
          <a:xfrm>
            <a:off x="558767" y="548680"/>
            <a:ext cx="7930520" cy="5184576"/>
          </a:xfrm>
          <a:prstGeom prst="rect">
            <a:avLst/>
          </a:prstGeom>
          <a:noFill/>
          <a:ln>
            <a:noFill/>
          </a:ln>
        </p:spPr>
      </p:pic>
      <p:sp>
        <p:nvSpPr>
          <p:cNvPr id="341" name="Google Shape;341;p23"/>
          <p:cNvSpPr/>
          <p:nvPr/>
        </p:nvSpPr>
        <p:spPr>
          <a:xfrm>
            <a:off x="155576" y="5858688"/>
            <a:ext cx="880891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AUG na začátku řetězce je rozpoznán formylmethioninem, jinde pouze methioninem</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21. aminokyselina Selenocystein je rozpoznávána stop kodonem Opal (UGA) za specifických podmínek (vč. člověka)</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22. aminokyselina Pyrrolysin je rozpoznávána stop kodonem Amber (UAG) za specifických podmínek (pouze prokaryota)</a:t>
            </a:r>
            <a:endParaRPr i="1" sz="1400">
              <a:solidFill>
                <a:schemeClr val="dk1"/>
              </a:solidFill>
              <a:latin typeface="Calibri"/>
              <a:ea typeface="Calibri"/>
              <a:cs typeface="Calibri"/>
              <a:sym typeface="Calibri"/>
            </a:endParaRPr>
          </a:p>
        </p:txBody>
      </p:sp>
      <p:sp>
        <p:nvSpPr>
          <p:cNvPr id="342" name="Google Shape;342;p23"/>
          <p:cNvSpPr/>
          <p:nvPr/>
        </p:nvSpPr>
        <p:spPr>
          <a:xfrm>
            <a:off x="3563888" y="108334"/>
            <a:ext cx="5511405" cy="52322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r">
              <a:spcBef>
                <a:spcPts val="0"/>
              </a:spcBef>
              <a:spcAft>
                <a:spcPts val="0"/>
              </a:spcAft>
              <a:buNone/>
            </a:pPr>
            <a:r>
              <a:rPr b="1" lang="cs-CZ" sz="1400">
                <a:solidFill>
                  <a:schemeClr val="dk1"/>
                </a:solidFill>
                <a:latin typeface="Calibri"/>
                <a:ea typeface="Calibri"/>
                <a:cs typeface="Calibri"/>
                <a:sym typeface="Calibri"/>
              </a:rPr>
              <a:t>Celkem 64 kodonů (4 x 4 x 4; dle tabulky) kóduje 20 + 1 + 1 aminokyselin</a:t>
            </a:r>
            <a:endParaRPr/>
          </a:p>
          <a:p>
            <a:pPr indent="0" lvl="0" marL="0" marR="0" rtl="0" algn="r">
              <a:spcBef>
                <a:spcPts val="0"/>
              </a:spcBef>
              <a:spcAft>
                <a:spcPts val="0"/>
              </a:spcAft>
              <a:buNone/>
            </a:pPr>
            <a:r>
              <a:rPr b="1" lang="cs-CZ" sz="1400">
                <a:solidFill>
                  <a:schemeClr val="dk1"/>
                </a:solidFill>
                <a:latin typeface="Calibri"/>
                <a:ea typeface="Calibri"/>
                <a:cs typeface="Calibri"/>
                <a:sym typeface="Calibri"/>
              </a:rPr>
              <a:t>Platný pro prokaryota i eukaryota</a:t>
            </a:r>
            <a:endParaRPr b="1" sz="14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4"/>
          <p:cNvSpPr/>
          <p:nvPr/>
        </p:nvSpPr>
        <p:spPr>
          <a:xfrm>
            <a:off x="212723" y="227992"/>
            <a:ext cx="8736905"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Kodování aminokyselin:</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Celkem 64 kodonů na mRNA (4 x 4 x 4; dle tabulky) kóduje 20 + 1 + 1 aminokyselin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Antikodonů na </a:t>
            </a:r>
            <a:r>
              <a:rPr b="1" lang="cs-CZ" sz="1600">
                <a:solidFill>
                  <a:schemeClr val="dk1"/>
                </a:solidFill>
                <a:latin typeface="Calibri"/>
                <a:ea typeface="Calibri"/>
                <a:cs typeface="Calibri"/>
                <a:sym typeface="Calibri"/>
              </a:rPr>
              <a:t>tRNA</a:t>
            </a:r>
            <a:r>
              <a:rPr lang="cs-CZ" sz="1600">
                <a:solidFill>
                  <a:schemeClr val="dk1"/>
                </a:solidFill>
                <a:latin typeface="Calibri"/>
                <a:ea typeface="Calibri"/>
                <a:cs typeface="Calibri"/>
                <a:sym typeface="Calibri"/>
              </a:rPr>
              <a:t>, které rozeznávají kodony na mRNA je </a:t>
            </a:r>
            <a:r>
              <a:rPr b="1" lang="cs-CZ" sz="1600">
                <a:solidFill>
                  <a:schemeClr val="dk1"/>
                </a:solidFill>
                <a:latin typeface="Calibri"/>
                <a:ea typeface="Calibri"/>
                <a:cs typeface="Calibri"/>
                <a:sym typeface="Calibri"/>
              </a:rPr>
              <a:t>vždy méně </a:t>
            </a:r>
            <a:r>
              <a:rPr lang="cs-CZ" sz="1600">
                <a:solidFill>
                  <a:schemeClr val="dk1"/>
                </a:solidFill>
                <a:latin typeface="Calibri"/>
                <a:ea typeface="Calibri"/>
                <a:cs typeface="Calibri"/>
                <a:sym typeface="Calibri"/>
              </a:rPr>
              <a:t>a liší se dle skupiny organismů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Tedy, jedna tRNA, která přináší aminokyselinu dokáže rozpoznat více kodonů na mRNA (na posledním - třetím - místě kodonu nemusí odpovídat komplementární baze)</a:t>
            </a:r>
            <a:endParaRPr/>
          </a:p>
          <a:p>
            <a:pPr indent="0" lvl="0" marL="0" marR="0" rtl="0" algn="ctr">
              <a:spcBef>
                <a:spcPts val="0"/>
              </a:spcBef>
              <a:spcAft>
                <a:spcPts val="0"/>
              </a:spcAft>
              <a:buNone/>
            </a:pPr>
            <a:r>
              <a:t/>
            </a:r>
            <a:endParaRPr b="1" sz="1600" u="sng">
              <a:solidFill>
                <a:schemeClr val="dk1"/>
              </a:solidFill>
              <a:latin typeface="Calibri"/>
              <a:ea typeface="Calibri"/>
              <a:cs typeface="Calibri"/>
              <a:sym typeface="Calibri"/>
            </a:endParaRPr>
          </a:p>
          <a:p>
            <a:pPr indent="0" lvl="0" marL="0" marR="0" rtl="0" algn="ctr">
              <a:spcBef>
                <a:spcPts val="0"/>
              </a:spcBef>
              <a:spcAft>
                <a:spcPts val="0"/>
              </a:spcAft>
              <a:buNone/>
            </a:pPr>
            <a:r>
              <a:rPr b="1" lang="cs-CZ" sz="1600" u="sng">
                <a:solidFill>
                  <a:schemeClr val="dk1"/>
                </a:solidFill>
                <a:latin typeface="Calibri"/>
                <a:ea typeface="Calibri"/>
                <a:cs typeface="Calibri"/>
                <a:sym typeface="Calibri"/>
              </a:rPr>
              <a:t>= Pravidlo o kolísavém párování bazí</a:t>
            </a:r>
            <a:r>
              <a:rPr lang="cs-CZ" sz="1600">
                <a:solidFill>
                  <a:schemeClr val="dk1"/>
                </a:solidFill>
                <a:latin typeface="Calibri"/>
                <a:ea typeface="Calibri"/>
                <a:cs typeface="Calibri"/>
                <a:sym typeface="Calibri"/>
              </a:rPr>
              <a:t> (wobble base pairing)</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 závislosti na druhu organismu může existovat více tRNA pro jednu AA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a:t>
            </a:r>
            <a:r>
              <a:rPr i="1" lang="cs-CZ" sz="1600">
                <a:solidFill>
                  <a:schemeClr val="dk1"/>
                </a:solidFill>
                <a:latin typeface="Calibri"/>
                <a:ea typeface="Calibri"/>
                <a:cs typeface="Calibri"/>
                <a:sym typeface="Calibri"/>
              </a:rPr>
              <a:t>E. coli</a:t>
            </a:r>
            <a:r>
              <a:rPr lang="cs-CZ" sz="1600">
                <a:solidFill>
                  <a:schemeClr val="dk1"/>
                </a:solidFill>
                <a:latin typeface="Calibri"/>
                <a:ea typeface="Calibri"/>
                <a:cs typeface="Calibri"/>
                <a:sym typeface="Calibri"/>
              </a:rPr>
              <a:t>: 40 antikodonů (tRNA) pro 64 kodonů (gramnegativní bakterie)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Grampozitivní bakterie: 33 tRNA; mykoplasmata: 28 tRNA</a:t>
            </a:r>
            <a:endParaRPr sz="1600">
              <a:solidFill>
                <a:schemeClr val="dk1"/>
              </a:solidFill>
              <a:latin typeface="Calibri"/>
              <a:ea typeface="Calibri"/>
              <a:cs typeface="Calibri"/>
              <a:sym typeface="Calibri"/>
            </a:endParaRPr>
          </a:p>
        </p:txBody>
      </p:sp>
      <p:sp>
        <p:nvSpPr>
          <p:cNvPr id="348" name="Google Shape;348;p24"/>
          <p:cNvSpPr/>
          <p:nvPr/>
        </p:nvSpPr>
        <p:spPr>
          <a:xfrm>
            <a:off x="27332" y="6525344"/>
            <a:ext cx="91166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Mykoplasmata: drobné bakterie bez buněčné stěny. Resistentní vůči antibiotikům cílícím na buněčnou stěnu (např. Penicilin)</a:t>
            </a:r>
            <a:endParaRPr i="1" sz="1400">
              <a:solidFill>
                <a:schemeClr val="dk1"/>
              </a:solidFill>
              <a:latin typeface="Calibri"/>
              <a:ea typeface="Calibri"/>
              <a:cs typeface="Calibri"/>
              <a:sym typeface="Calibri"/>
            </a:endParaRPr>
          </a:p>
        </p:txBody>
      </p:sp>
      <p:pic>
        <p:nvPicPr>
          <p:cNvPr descr="https://www.mun.ca/biology/scarr/iGen3_06-08_Figure-L.jpg" id="349" name="Google Shape;349;p24"/>
          <p:cNvPicPr preferRelativeResize="0"/>
          <p:nvPr/>
        </p:nvPicPr>
        <p:blipFill rotWithShape="1">
          <a:blip r:embed="rId3">
            <a:alphaModFix/>
          </a:blip>
          <a:srcRect b="0" l="0" r="0" t="0"/>
          <a:stretch/>
        </p:blipFill>
        <p:spPr>
          <a:xfrm>
            <a:off x="2195736" y="3501008"/>
            <a:ext cx="4405166" cy="27363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5"/>
          <p:cNvSpPr/>
          <p:nvPr/>
        </p:nvSpPr>
        <p:spPr>
          <a:xfrm>
            <a:off x="179512" y="116632"/>
            <a:ext cx="873690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600" u="sng">
                <a:solidFill>
                  <a:schemeClr val="dk1"/>
                </a:solidFill>
                <a:latin typeface="Calibri"/>
                <a:ea typeface="Calibri"/>
                <a:cs typeface="Calibri"/>
                <a:sym typeface="Calibri"/>
              </a:rPr>
              <a:t>Pravidlo o kolísavém párování bazí</a:t>
            </a:r>
            <a:endParaRPr sz="1600" u="sng">
              <a:solidFill>
                <a:schemeClr val="dk1"/>
              </a:solidFill>
              <a:latin typeface="Calibri"/>
              <a:ea typeface="Calibri"/>
              <a:cs typeface="Calibri"/>
              <a:sym typeface="Calibri"/>
            </a:endParaRPr>
          </a:p>
        </p:txBody>
      </p:sp>
      <p:pic>
        <p:nvPicPr>
          <p:cNvPr id="355" name="Google Shape;355;p25"/>
          <p:cNvPicPr preferRelativeResize="0"/>
          <p:nvPr/>
        </p:nvPicPr>
        <p:blipFill rotWithShape="1">
          <a:blip r:embed="rId3">
            <a:alphaModFix/>
          </a:blip>
          <a:srcRect b="16806" l="19301" r="46926" t="19673"/>
          <a:stretch/>
        </p:blipFill>
        <p:spPr>
          <a:xfrm>
            <a:off x="251520" y="1052736"/>
            <a:ext cx="5256584" cy="5561333"/>
          </a:xfrm>
          <a:prstGeom prst="rect">
            <a:avLst/>
          </a:prstGeom>
          <a:noFill/>
          <a:ln>
            <a:noFill/>
          </a:ln>
        </p:spPr>
      </p:pic>
      <p:sp>
        <p:nvSpPr>
          <p:cNvPr id="356" name="Google Shape;356;p25"/>
          <p:cNvSpPr/>
          <p:nvPr/>
        </p:nvSpPr>
        <p:spPr>
          <a:xfrm>
            <a:off x="238534" y="538479"/>
            <a:ext cx="77768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000000"/>
                </a:solidFill>
                <a:latin typeface="Calibri"/>
                <a:ea typeface="Calibri"/>
                <a:cs typeface="Calibri"/>
                <a:sym typeface="Calibri"/>
              </a:rPr>
              <a:t>Gramnegativní bakterie: 40 antikodonů* (tRNA) pro 64 kodonů</a:t>
            </a:r>
            <a:endParaRPr b="1" sz="1600">
              <a:solidFill>
                <a:srgbClr val="000000"/>
              </a:solidFill>
              <a:latin typeface="Calibri"/>
              <a:ea typeface="Calibri"/>
              <a:cs typeface="Calibri"/>
              <a:sym typeface="Calibri"/>
            </a:endParaRPr>
          </a:p>
        </p:txBody>
      </p:sp>
      <p:sp>
        <p:nvSpPr>
          <p:cNvPr id="357" name="Google Shape;357;p25"/>
          <p:cNvSpPr/>
          <p:nvPr/>
        </p:nvSpPr>
        <p:spPr>
          <a:xfrm>
            <a:off x="5652120" y="1029433"/>
            <a:ext cx="3384376"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000000"/>
                </a:solidFill>
                <a:latin typeface="Calibri"/>
                <a:ea typeface="Calibri"/>
                <a:cs typeface="Calibri"/>
                <a:sym typeface="Calibri"/>
              </a:rPr>
              <a:t>Neobvyklé baze typické v tRNA</a:t>
            </a:r>
            <a:endParaRPr b="1" sz="1600">
              <a:solidFill>
                <a:srgbClr val="000000"/>
              </a:solidFill>
              <a:latin typeface="Calibri"/>
              <a:ea typeface="Calibri"/>
              <a:cs typeface="Calibri"/>
              <a:sym typeface="Calibri"/>
            </a:endParaRPr>
          </a:p>
          <a:p>
            <a:pPr indent="0" lvl="0" marL="0" marR="0" rtl="0" algn="l">
              <a:spcBef>
                <a:spcPts val="0"/>
              </a:spcBef>
              <a:spcAft>
                <a:spcPts val="0"/>
              </a:spcAft>
              <a:buNone/>
            </a:pPr>
            <a:r>
              <a:rPr b="1" lang="cs-CZ" sz="1600">
                <a:solidFill>
                  <a:srgbClr val="000000"/>
                </a:solidFill>
                <a:latin typeface="Calibri"/>
                <a:ea typeface="Calibri"/>
                <a:cs typeface="Calibri"/>
                <a:sym typeface="Calibri"/>
              </a:rPr>
              <a:t>(na posledním místě*)</a:t>
            </a:r>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b="1" lang="cs-CZ" sz="1600">
                <a:solidFill>
                  <a:srgbClr val="000000"/>
                </a:solidFill>
                <a:latin typeface="Calibri"/>
                <a:ea typeface="Calibri"/>
                <a:cs typeface="Calibri"/>
                <a:sym typeface="Calibri"/>
              </a:rPr>
              <a:t>Lyzidin (L) </a:t>
            </a:r>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 specifický pro isoleucin</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 vazba na adenin</a:t>
            </a:r>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Queuosine (Q)</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specifický pro histidin, tyrosin, kyselinu asparagovou a asparagin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vazba na uracil a cytosin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Inosine (I)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specifický pro arginin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vazba na uracil a cytosin</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600">
              <a:solidFill>
                <a:srgbClr val="000000"/>
              </a:solidFill>
              <a:latin typeface="Calibri"/>
              <a:ea typeface="Calibri"/>
              <a:cs typeface="Calibri"/>
              <a:sym typeface="Calibri"/>
            </a:endParaRPr>
          </a:p>
        </p:txBody>
      </p:sp>
      <p:sp>
        <p:nvSpPr>
          <p:cNvPr id="358" name="Google Shape;358;p25"/>
          <p:cNvSpPr/>
          <p:nvPr/>
        </p:nvSpPr>
        <p:spPr>
          <a:xfrm>
            <a:off x="27332" y="6525344"/>
            <a:ext cx="91166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 Antikodon v tabulce nutno obrátit zrcadlově</a:t>
            </a:r>
            <a:endParaRPr i="1" sz="1400">
              <a:solidFill>
                <a:schemeClr val="dk1"/>
              </a:solidFill>
              <a:latin typeface="Calibri"/>
              <a:ea typeface="Calibri"/>
              <a:cs typeface="Calibri"/>
              <a:sym typeface="Calibri"/>
            </a:endParaRPr>
          </a:p>
        </p:txBody>
      </p:sp>
      <p:pic>
        <p:nvPicPr>
          <p:cNvPr descr="Lysidine.svg" id="359" name="Google Shape;359;p25"/>
          <p:cNvPicPr preferRelativeResize="0"/>
          <p:nvPr/>
        </p:nvPicPr>
        <p:blipFill rotWithShape="1">
          <a:blip r:embed="rId4">
            <a:alphaModFix/>
          </a:blip>
          <a:srcRect b="0" l="0" r="0" t="0"/>
          <a:stretch/>
        </p:blipFill>
        <p:spPr>
          <a:xfrm>
            <a:off x="7451401" y="2204864"/>
            <a:ext cx="1585095" cy="894813"/>
          </a:xfrm>
          <a:prstGeom prst="rect">
            <a:avLst/>
          </a:prstGeom>
          <a:noFill/>
          <a:ln>
            <a:noFill/>
          </a:ln>
        </p:spPr>
      </p:pic>
      <p:pic>
        <p:nvPicPr>
          <p:cNvPr descr="Queuosine - Queuosin.svg" id="360" name="Google Shape;360;p25"/>
          <p:cNvPicPr preferRelativeResize="0"/>
          <p:nvPr/>
        </p:nvPicPr>
        <p:blipFill rotWithShape="1">
          <a:blip r:embed="rId5">
            <a:alphaModFix/>
          </a:blip>
          <a:srcRect b="0" l="0" r="0" t="0"/>
          <a:stretch/>
        </p:blipFill>
        <p:spPr>
          <a:xfrm>
            <a:off x="7956376" y="3861048"/>
            <a:ext cx="1103138" cy="1313090"/>
          </a:xfrm>
          <a:prstGeom prst="rect">
            <a:avLst/>
          </a:prstGeom>
          <a:noFill/>
          <a:ln>
            <a:noFill/>
          </a:ln>
        </p:spPr>
      </p:pic>
      <p:pic>
        <p:nvPicPr>
          <p:cNvPr descr="Inosin.svg" id="361" name="Google Shape;361;p25"/>
          <p:cNvPicPr preferRelativeResize="0"/>
          <p:nvPr/>
        </p:nvPicPr>
        <p:blipFill rotWithShape="1">
          <a:blip r:embed="rId6">
            <a:alphaModFix/>
          </a:blip>
          <a:srcRect b="0" l="0" r="0" t="0"/>
          <a:stretch/>
        </p:blipFill>
        <p:spPr>
          <a:xfrm>
            <a:off x="8032750" y="5517232"/>
            <a:ext cx="859730" cy="9417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6"/>
          <p:cNvPicPr preferRelativeResize="0"/>
          <p:nvPr/>
        </p:nvPicPr>
        <p:blipFill rotWithShape="1">
          <a:blip r:embed="rId4">
            <a:alphaModFix/>
          </a:blip>
          <a:srcRect b="55863" l="24162" r="46848" t="24141"/>
          <a:stretch/>
        </p:blipFill>
        <p:spPr>
          <a:xfrm>
            <a:off x="1907704" y="4136085"/>
            <a:ext cx="5601457" cy="2173235"/>
          </a:xfrm>
          <a:prstGeom prst="rect">
            <a:avLst/>
          </a:prstGeom>
          <a:noFill/>
          <a:ln>
            <a:noFill/>
          </a:ln>
        </p:spPr>
      </p:pic>
      <p:sp>
        <p:nvSpPr>
          <p:cNvPr id="367" name="Google Shape;367;p26"/>
          <p:cNvSpPr/>
          <p:nvPr/>
        </p:nvSpPr>
        <p:spPr>
          <a:xfrm>
            <a:off x="155575" y="116632"/>
            <a:ext cx="8736905"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21. aminokyselina Selenocystein (Sec)</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je obsažen v tzv. "selenoproteinech" (např. enzym glutathion peroxidáza)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vyskytuje se i u člověka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přenášen speciální tRNA (tRNA</a:t>
            </a:r>
            <a:r>
              <a:rPr baseline="30000" lang="cs-CZ" sz="1600">
                <a:solidFill>
                  <a:schemeClr val="dk1"/>
                </a:solidFill>
                <a:latin typeface="Calibri"/>
                <a:ea typeface="Calibri"/>
                <a:cs typeface="Calibri"/>
                <a:sym typeface="Calibri"/>
              </a:rPr>
              <a:t>Sec</a:t>
            </a:r>
            <a:r>
              <a:rPr lang="cs-CZ" sz="1600">
                <a:solidFill>
                  <a:schemeClr val="dk1"/>
                </a:solidFill>
                <a:latin typeface="Calibri"/>
                <a:ea typeface="Calibri"/>
                <a:cs typeface="Calibri"/>
                <a:sym typeface="Calibri"/>
              </a:rPr>
              <a:t>)</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 tRNA</a:t>
            </a:r>
            <a:r>
              <a:rPr baseline="30000" lang="cs-CZ" sz="1600">
                <a:solidFill>
                  <a:schemeClr val="dk1"/>
                </a:solidFill>
                <a:latin typeface="Calibri"/>
                <a:ea typeface="Calibri"/>
                <a:cs typeface="Calibri"/>
                <a:sym typeface="Calibri"/>
              </a:rPr>
              <a:t>Sec</a:t>
            </a:r>
            <a:r>
              <a:rPr lang="cs-CZ" sz="1600">
                <a:solidFill>
                  <a:schemeClr val="dk1"/>
                </a:solidFill>
                <a:latin typeface="Calibri"/>
                <a:ea typeface="Calibri"/>
                <a:cs typeface="Calibri"/>
                <a:sym typeface="Calibri"/>
              </a:rPr>
              <a:t> se nejprve váže serin, který je pomocí selenocysteinázy přeměněn na selenocystein</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rozpoznává Opal kodon UGA (normálně terminační); známo od r1986*</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aby nebyl UGA rozpoznán jako terminační, je nutná vlásenka (hairpin) na mRNA a protein SELB</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selenocysteyl-tRNA</a:t>
            </a:r>
            <a:r>
              <a:rPr baseline="30000" lang="cs-CZ" sz="1600">
                <a:solidFill>
                  <a:schemeClr val="dk1"/>
                </a:solidFill>
                <a:latin typeface="Calibri"/>
                <a:ea typeface="Calibri"/>
                <a:cs typeface="Calibri"/>
                <a:sym typeface="Calibri"/>
              </a:rPr>
              <a:t>Sec</a:t>
            </a:r>
            <a:r>
              <a:rPr lang="cs-CZ" sz="1600">
                <a:solidFill>
                  <a:schemeClr val="dk1"/>
                </a:solidFill>
                <a:latin typeface="Calibri"/>
                <a:ea typeface="Calibri"/>
                <a:cs typeface="Calibri"/>
                <a:sym typeface="Calibri"/>
              </a:rPr>
              <a:t> je do ribozomu přenášena specifickým </a:t>
            </a:r>
            <a:r>
              <a:rPr b="1" lang="cs-CZ" sz="1600">
                <a:solidFill>
                  <a:schemeClr val="dk1"/>
                </a:solidFill>
                <a:latin typeface="Calibri"/>
                <a:ea typeface="Calibri"/>
                <a:cs typeface="Calibri"/>
                <a:sym typeface="Calibri"/>
              </a:rPr>
              <a:t>elongačním faktorem SELB</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descr="Selenocysteine2DACS.svg" id="368" name="Google Shape;368;p26"/>
          <p:cNvPicPr preferRelativeResize="0"/>
          <p:nvPr/>
        </p:nvPicPr>
        <p:blipFill rotWithShape="1">
          <a:blip r:embed="rId5">
            <a:alphaModFix/>
          </a:blip>
          <a:srcRect b="0" l="0" r="0" t="0"/>
          <a:stretch/>
        </p:blipFill>
        <p:spPr>
          <a:xfrm>
            <a:off x="5288201" y="2644149"/>
            <a:ext cx="1636864" cy="1136649"/>
          </a:xfrm>
          <a:prstGeom prst="rect">
            <a:avLst/>
          </a:prstGeom>
          <a:noFill/>
          <a:ln>
            <a:noFill/>
          </a:ln>
        </p:spPr>
      </p:pic>
      <p:pic>
        <p:nvPicPr>
          <p:cNvPr descr="L-Cystein - L-Cysteine.svg" id="369" name="Google Shape;369;p26"/>
          <p:cNvPicPr preferRelativeResize="0"/>
          <p:nvPr/>
        </p:nvPicPr>
        <p:blipFill rotWithShape="1">
          <a:blip r:embed="rId6">
            <a:alphaModFix/>
          </a:blip>
          <a:srcRect b="0" l="0" r="0" t="0"/>
          <a:stretch/>
        </p:blipFill>
        <p:spPr>
          <a:xfrm>
            <a:off x="8068012" y="150548"/>
            <a:ext cx="953070" cy="623360"/>
          </a:xfrm>
          <a:prstGeom prst="rect">
            <a:avLst/>
          </a:prstGeom>
          <a:noFill/>
          <a:ln>
            <a:noFill/>
          </a:ln>
        </p:spPr>
      </p:pic>
      <p:sp>
        <p:nvSpPr>
          <p:cNvPr id="370" name="Google Shape;370;p26"/>
          <p:cNvSpPr/>
          <p:nvPr/>
        </p:nvSpPr>
        <p:spPr>
          <a:xfrm>
            <a:off x="7812360" y="703729"/>
            <a:ext cx="158417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cs-CZ" sz="1200">
                <a:solidFill>
                  <a:schemeClr val="dk1"/>
                </a:solidFill>
                <a:latin typeface="Calibri"/>
                <a:ea typeface="Calibri"/>
                <a:cs typeface="Calibri"/>
                <a:sym typeface="Calibri"/>
              </a:rPr>
              <a:t>L-cystein</a:t>
            </a:r>
            <a:endParaRPr sz="1100">
              <a:solidFill>
                <a:schemeClr val="dk1"/>
              </a:solidFill>
              <a:latin typeface="Calibri"/>
              <a:ea typeface="Calibri"/>
              <a:cs typeface="Calibri"/>
              <a:sym typeface="Calibri"/>
            </a:endParaRPr>
          </a:p>
        </p:txBody>
      </p:sp>
      <p:sp>
        <p:nvSpPr>
          <p:cNvPr id="371" name="Google Shape;371;p26"/>
          <p:cNvSpPr/>
          <p:nvPr/>
        </p:nvSpPr>
        <p:spPr>
          <a:xfrm>
            <a:off x="5436096" y="3841303"/>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Selenocystein</a:t>
            </a:r>
            <a:endParaRPr b="1" sz="1100">
              <a:solidFill>
                <a:schemeClr val="dk1"/>
              </a:solidFill>
              <a:latin typeface="Calibri"/>
              <a:ea typeface="Calibri"/>
              <a:cs typeface="Calibri"/>
              <a:sym typeface="Calibri"/>
            </a:endParaRPr>
          </a:p>
        </p:txBody>
      </p:sp>
      <p:pic>
        <p:nvPicPr>
          <p:cNvPr descr="Skeletal formula" id="372" name="Google Shape;372;p26"/>
          <p:cNvPicPr preferRelativeResize="0"/>
          <p:nvPr/>
        </p:nvPicPr>
        <p:blipFill rotWithShape="1">
          <a:blip r:embed="rId7">
            <a:alphaModFix/>
          </a:blip>
          <a:srcRect b="0" l="0" r="0" t="0"/>
          <a:stretch/>
        </p:blipFill>
        <p:spPr>
          <a:xfrm>
            <a:off x="1638697" y="2628272"/>
            <a:ext cx="1781175" cy="1152526"/>
          </a:xfrm>
          <a:prstGeom prst="rect">
            <a:avLst/>
          </a:prstGeom>
          <a:noFill/>
          <a:ln>
            <a:noFill/>
          </a:ln>
        </p:spPr>
      </p:pic>
      <p:sp>
        <p:nvSpPr>
          <p:cNvPr id="373" name="Google Shape;373;p26"/>
          <p:cNvSpPr/>
          <p:nvPr/>
        </p:nvSpPr>
        <p:spPr>
          <a:xfrm>
            <a:off x="1782713" y="3841303"/>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Serin</a:t>
            </a:r>
            <a:endParaRPr b="1" sz="1100">
              <a:solidFill>
                <a:schemeClr val="dk1"/>
              </a:solidFill>
              <a:latin typeface="Calibri"/>
              <a:ea typeface="Calibri"/>
              <a:cs typeface="Calibri"/>
              <a:sym typeface="Calibri"/>
            </a:endParaRPr>
          </a:p>
        </p:txBody>
      </p:sp>
      <p:cxnSp>
        <p:nvCxnSpPr>
          <p:cNvPr id="374" name="Google Shape;374;p26"/>
          <p:cNvCxnSpPr/>
          <p:nvPr/>
        </p:nvCxnSpPr>
        <p:spPr>
          <a:xfrm>
            <a:off x="3632017" y="3113784"/>
            <a:ext cx="1296144" cy="0"/>
          </a:xfrm>
          <a:prstGeom prst="straightConnector1">
            <a:avLst/>
          </a:prstGeom>
          <a:noFill/>
          <a:ln cap="flat" cmpd="sng" w="19050">
            <a:solidFill>
              <a:schemeClr val="dk1"/>
            </a:solidFill>
            <a:prstDash val="solid"/>
            <a:round/>
            <a:headEnd len="sm" w="sm" type="none"/>
            <a:tailEnd len="med" w="med" type="stealth"/>
          </a:ln>
        </p:spPr>
      </p:cxnSp>
      <p:sp>
        <p:nvSpPr>
          <p:cNvPr id="375" name="Google Shape;375;p26"/>
          <p:cNvSpPr/>
          <p:nvPr/>
        </p:nvSpPr>
        <p:spPr>
          <a:xfrm>
            <a:off x="3488001" y="3113784"/>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selenocysteináza</a:t>
            </a:r>
            <a:endParaRPr b="1" sz="1100">
              <a:solidFill>
                <a:schemeClr val="dk1"/>
              </a:solidFill>
              <a:latin typeface="Calibri"/>
              <a:ea typeface="Calibri"/>
              <a:cs typeface="Calibri"/>
              <a:sym typeface="Calibri"/>
            </a:endParaRPr>
          </a:p>
        </p:txBody>
      </p:sp>
      <p:sp>
        <p:nvSpPr>
          <p:cNvPr id="376" name="Google Shape;376;p26"/>
          <p:cNvSpPr/>
          <p:nvPr/>
        </p:nvSpPr>
        <p:spPr>
          <a:xfrm>
            <a:off x="70263" y="6474822"/>
            <a:ext cx="90157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600">
                <a:solidFill>
                  <a:schemeClr val="dk1"/>
                </a:solidFill>
                <a:latin typeface="Calibri"/>
                <a:ea typeface="Calibri"/>
                <a:cs typeface="Calibri"/>
                <a:sym typeface="Calibri"/>
              </a:rPr>
              <a:t>Glutathion peroxidáza: enzym, který v těle mění jedovatý peroxid vodíku na vodu a molekulární kyslík</a:t>
            </a:r>
            <a:endParaRPr/>
          </a:p>
        </p:txBody>
      </p:sp>
      <p:sp>
        <p:nvSpPr>
          <p:cNvPr id="377" name="Google Shape;377;p26"/>
          <p:cNvSpPr/>
          <p:nvPr/>
        </p:nvSpPr>
        <p:spPr>
          <a:xfrm>
            <a:off x="6708808" y="6155431"/>
            <a:ext cx="239969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*Chambers et al., Zinoni et al.</a:t>
            </a:r>
            <a:endParaRPr i="1" sz="1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7"/>
          <p:cNvSpPr/>
          <p:nvPr/>
        </p:nvSpPr>
        <p:spPr>
          <a:xfrm>
            <a:off x="155575" y="116632"/>
            <a:ext cx="8736905"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22. aminokyselina Pyrrolysin (Pyl)</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obsažena v některých archea a bakteriích, ne u člověka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rozpoznává Amber kodon UAG (normálně terminační)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objeven v r. 2002*</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vyskytuje se v aktivním místě enzymu methyltransferázy u archeí produkujících metan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syntetizován ze 2 molekul lysinu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podobně jako u selenocysteinu, přítomnost RNA vlásenky (PYLIS; Pyl insertion structure) za UAG místem umožňuje inserci Pyrrolysinu v archaea.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ostatní varianty lysinu (např. hydroxylysin, methyllysin) nejsou kódovány samostatným kodonem a vznikají post-translační modifikací lysinu</a:t>
            </a:r>
            <a:endParaRPr sz="1600">
              <a:solidFill>
                <a:schemeClr val="dk1"/>
              </a:solidFill>
              <a:latin typeface="Calibri"/>
              <a:ea typeface="Calibri"/>
              <a:cs typeface="Calibri"/>
              <a:sym typeface="Calibri"/>
            </a:endParaRPr>
          </a:p>
        </p:txBody>
      </p:sp>
      <p:pic>
        <p:nvPicPr>
          <p:cNvPr descr="Pyrrolysine.svg" id="383" name="Google Shape;383;p27"/>
          <p:cNvPicPr preferRelativeResize="0"/>
          <p:nvPr/>
        </p:nvPicPr>
        <p:blipFill rotWithShape="1">
          <a:blip r:embed="rId3">
            <a:alphaModFix/>
          </a:blip>
          <a:srcRect b="0" l="0" r="0" t="0"/>
          <a:stretch/>
        </p:blipFill>
        <p:spPr>
          <a:xfrm>
            <a:off x="5508104" y="3222654"/>
            <a:ext cx="2664296" cy="856380"/>
          </a:xfrm>
          <a:prstGeom prst="rect">
            <a:avLst/>
          </a:prstGeom>
          <a:noFill/>
          <a:ln>
            <a:noFill/>
          </a:ln>
        </p:spPr>
      </p:pic>
      <p:pic>
        <p:nvPicPr>
          <p:cNvPr descr="https://upload.wikimedia.org/wikipedia/commons/thumb/8/88/L-Lysin_-_L-Lysine.svg/300px-L-Lysin_-_L-Lysine.svg.png" id="384" name="Google Shape;384;p27"/>
          <p:cNvPicPr preferRelativeResize="0"/>
          <p:nvPr/>
        </p:nvPicPr>
        <p:blipFill rotWithShape="1">
          <a:blip r:embed="rId4">
            <a:alphaModFix/>
          </a:blip>
          <a:srcRect b="0" l="0" r="0" t="0"/>
          <a:stretch/>
        </p:blipFill>
        <p:spPr>
          <a:xfrm>
            <a:off x="860063" y="3191792"/>
            <a:ext cx="2199769" cy="887241"/>
          </a:xfrm>
          <a:prstGeom prst="rect">
            <a:avLst/>
          </a:prstGeom>
          <a:noFill/>
          <a:ln>
            <a:noFill/>
          </a:ln>
        </p:spPr>
      </p:pic>
      <p:cxnSp>
        <p:nvCxnSpPr>
          <p:cNvPr id="385" name="Google Shape;385;p27"/>
          <p:cNvCxnSpPr/>
          <p:nvPr/>
        </p:nvCxnSpPr>
        <p:spPr>
          <a:xfrm>
            <a:off x="3632017" y="3623840"/>
            <a:ext cx="1296144" cy="0"/>
          </a:xfrm>
          <a:prstGeom prst="straightConnector1">
            <a:avLst/>
          </a:prstGeom>
          <a:noFill/>
          <a:ln cap="flat" cmpd="sng" w="19050">
            <a:solidFill>
              <a:schemeClr val="dk1"/>
            </a:solidFill>
            <a:prstDash val="solid"/>
            <a:round/>
            <a:headEnd len="sm" w="sm" type="none"/>
            <a:tailEnd len="med" w="med" type="stealth"/>
          </a:ln>
        </p:spPr>
      </p:cxnSp>
      <p:sp>
        <p:nvSpPr>
          <p:cNvPr id="386" name="Google Shape;386;p27"/>
          <p:cNvSpPr/>
          <p:nvPr/>
        </p:nvSpPr>
        <p:spPr>
          <a:xfrm>
            <a:off x="1331640" y="4201343"/>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2x L-lysin</a:t>
            </a:r>
            <a:endParaRPr b="1" sz="1100">
              <a:solidFill>
                <a:schemeClr val="dk1"/>
              </a:solidFill>
              <a:latin typeface="Calibri"/>
              <a:ea typeface="Calibri"/>
              <a:cs typeface="Calibri"/>
              <a:sym typeface="Calibri"/>
            </a:endParaRPr>
          </a:p>
        </p:txBody>
      </p:sp>
      <p:sp>
        <p:nvSpPr>
          <p:cNvPr id="387" name="Google Shape;387;p27"/>
          <p:cNvSpPr/>
          <p:nvPr/>
        </p:nvSpPr>
        <p:spPr>
          <a:xfrm>
            <a:off x="6228184" y="4199904"/>
            <a:ext cx="158417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400">
                <a:solidFill>
                  <a:schemeClr val="dk1"/>
                </a:solidFill>
                <a:latin typeface="Calibri"/>
                <a:ea typeface="Calibri"/>
                <a:cs typeface="Calibri"/>
                <a:sym typeface="Calibri"/>
              </a:rPr>
              <a:t>Pyrrolysin</a:t>
            </a:r>
            <a:endParaRPr b="1" sz="1100">
              <a:solidFill>
                <a:schemeClr val="dk1"/>
              </a:solidFill>
              <a:latin typeface="Calibri"/>
              <a:ea typeface="Calibri"/>
              <a:cs typeface="Calibri"/>
              <a:sym typeface="Calibri"/>
            </a:endParaRPr>
          </a:p>
        </p:txBody>
      </p:sp>
      <p:pic>
        <p:nvPicPr>
          <p:cNvPr id="388" name="Google Shape;388;p27"/>
          <p:cNvPicPr preferRelativeResize="0"/>
          <p:nvPr/>
        </p:nvPicPr>
        <p:blipFill rotWithShape="1">
          <a:blip r:embed="rId5">
            <a:alphaModFix/>
          </a:blip>
          <a:srcRect b="52117" l="45037" r="33263" t="19619"/>
          <a:stretch/>
        </p:blipFill>
        <p:spPr>
          <a:xfrm>
            <a:off x="3119871" y="4581128"/>
            <a:ext cx="2808312" cy="2057407"/>
          </a:xfrm>
          <a:prstGeom prst="rect">
            <a:avLst/>
          </a:prstGeom>
          <a:noFill/>
          <a:ln>
            <a:noFill/>
          </a:ln>
        </p:spPr>
      </p:pic>
      <p:sp>
        <p:nvSpPr>
          <p:cNvPr id="389" name="Google Shape;389;p27"/>
          <p:cNvSpPr/>
          <p:nvPr/>
        </p:nvSpPr>
        <p:spPr>
          <a:xfrm>
            <a:off x="35496" y="6447638"/>
            <a:ext cx="333265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 Srinivasan et a., Science 2002</a:t>
            </a:r>
            <a:endParaRPr i="1" sz="1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http://env.boblupo.com/AP-Lectures/Supplement%20pages/Supplement-img/rer4.jpg" id="394" name="Google Shape;394;p28"/>
          <p:cNvPicPr preferRelativeResize="0"/>
          <p:nvPr/>
        </p:nvPicPr>
        <p:blipFill rotWithShape="1">
          <a:blip r:embed="rId3">
            <a:alphaModFix/>
          </a:blip>
          <a:srcRect b="0" l="0" r="0" t="0"/>
          <a:stretch/>
        </p:blipFill>
        <p:spPr>
          <a:xfrm>
            <a:off x="539552" y="908720"/>
            <a:ext cx="8046290" cy="5112568"/>
          </a:xfrm>
          <a:prstGeom prst="rect">
            <a:avLst/>
          </a:prstGeom>
          <a:noFill/>
          <a:ln>
            <a:noFill/>
          </a:ln>
        </p:spPr>
      </p:pic>
      <p:sp>
        <p:nvSpPr>
          <p:cNvPr id="395" name="Google Shape;395;p28"/>
          <p:cNvSpPr/>
          <p:nvPr/>
        </p:nvSpPr>
        <p:spPr>
          <a:xfrm>
            <a:off x="155575" y="116632"/>
            <a:ext cx="87369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Translace v elektronovém mikroskopu</a:t>
            </a:r>
            <a:endParaRPr/>
          </a:p>
        </p:txBody>
      </p:sp>
      <p:sp>
        <p:nvSpPr>
          <p:cNvPr id="396" name="Google Shape;396;p28"/>
          <p:cNvSpPr/>
          <p:nvPr/>
        </p:nvSpPr>
        <p:spPr>
          <a:xfrm>
            <a:off x="70263" y="6474822"/>
            <a:ext cx="90157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600">
                <a:solidFill>
                  <a:schemeClr val="dk1"/>
                </a:solidFill>
                <a:latin typeface="Calibri"/>
                <a:ea typeface="Calibri"/>
                <a:cs typeface="Calibri"/>
                <a:sym typeface="Calibri"/>
              </a:rPr>
              <a:t>www.env.boblupo.com</a:t>
            </a:r>
            <a:endParaRPr i="1" sz="16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29"/>
          <p:cNvSpPr/>
          <p:nvPr/>
        </p:nvSpPr>
        <p:spPr>
          <a:xfrm>
            <a:off x="971600" y="1844824"/>
            <a:ext cx="70101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000">
                <a:solidFill>
                  <a:schemeClr val="dk1"/>
                </a:solidFill>
                <a:latin typeface="Calibri"/>
                <a:ea typeface="Calibri"/>
                <a:cs typeface="Calibri"/>
                <a:sym typeface="Calibri"/>
              </a:rPr>
              <a:t>Translace eukaryotické mRNA</a:t>
            </a:r>
            <a:endParaRPr b="1" sz="2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p:nvPr/>
        </p:nvSpPr>
        <p:spPr>
          <a:xfrm>
            <a:off x="154155" y="116632"/>
            <a:ext cx="8666317"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2000">
                <a:solidFill>
                  <a:schemeClr val="dk1"/>
                </a:solidFill>
                <a:latin typeface="Calibri"/>
                <a:ea typeface="Calibri"/>
                <a:cs typeface="Calibri"/>
                <a:sym typeface="Calibri"/>
              </a:rPr>
              <a:t>Část první: Bakteriální translace</a:t>
            </a:r>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Peptid = krátký řetězec aminokyselin (AA); polypeptid = dlouhý řetězec AA</a:t>
            </a:r>
            <a:endParaRPr/>
          </a:p>
          <a:p>
            <a:pPr indent="0" lvl="0" marL="0" marR="0" rtl="0" algn="l">
              <a:spcBef>
                <a:spcPts val="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 ribozomech se tvoří polypeptidové řetězce za účasti tRNA podle informace obsažené v mRNA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výchozími látkami je 20 standardních aminokyselin + selenocystein a pyrrolysin</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aminokyseliny se nejprve aktivují enzymem </a:t>
            </a:r>
            <a:r>
              <a:rPr b="1" lang="cs-CZ" sz="1600">
                <a:solidFill>
                  <a:schemeClr val="dk1"/>
                </a:solidFill>
                <a:latin typeface="Calibri"/>
                <a:ea typeface="Calibri"/>
                <a:cs typeface="Calibri"/>
                <a:sym typeface="Calibri"/>
              </a:rPr>
              <a:t>aminoacyl-tRNA-syntetázou</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dojde k vazbě aminokyseliny na tRNA a vzniká </a:t>
            </a:r>
            <a:r>
              <a:rPr b="1" lang="cs-CZ" sz="1600">
                <a:solidFill>
                  <a:schemeClr val="dk1"/>
                </a:solidFill>
                <a:latin typeface="Calibri"/>
                <a:ea typeface="Calibri"/>
                <a:cs typeface="Calibri"/>
                <a:sym typeface="Calibri"/>
              </a:rPr>
              <a:t>aminoacyl-tRNA (aa-tRNA)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1. Iniciace: tvorba iniciačního komplexu z ribozomů 70S, mRNA a tRNA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Elongace: prodlužování polypeptidového řetězce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3. Terminace: zakončení syntézy polypeptidového řetězce, signalizováno terminačním 	kodonem.</a:t>
            </a:r>
            <a:endParaRPr sz="1600">
              <a:solidFill>
                <a:schemeClr val="dk1"/>
              </a:solidFill>
              <a:latin typeface="Calibri"/>
              <a:ea typeface="Calibri"/>
              <a:cs typeface="Calibri"/>
              <a:sym typeface="Calibri"/>
            </a:endParaRPr>
          </a:p>
        </p:txBody>
      </p:sp>
      <p:pic>
        <p:nvPicPr>
          <p:cNvPr descr="https://upload.wikimedia.org/wikipedia/commons/0/0f/Peptide_syn.png" id="99" name="Google Shape;99;p3"/>
          <p:cNvPicPr preferRelativeResize="0"/>
          <p:nvPr/>
        </p:nvPicPr>
        <p:blipFill rotWithShape="1">
          <a:blip r:embed="rId3">
            <a:alphaModFix/>
          </a:blip>
          <a:srcRect b="0" l="0" r="0" t="0"/>
          <a:stretch/>
        </p:blipFill>
        <p:spPr>
          <a:xfrm>
            <a:off x="4644008" y="3140968"/>
            <a:ext cx="4104456" cy="2622290"/>
          </a:xfrm>
          <a:prstGeom prst="rect">
            <a:avLst/>
          </a:prstGeom>
          <a:noFill/>
          <a:ln>
            <a:noFill/>
          </a:ln>
        </p:spPr>
      </p:pic>
      <p:sp>
        <p:nvSpPr>
          <p:cNvPr id="100" name="Google Shape;100;p3"/>
          <p:cNvSpPr txBox="1"/>
          <p:nvPr/>
        </p:nvSpPr>
        <p:spPr>
          <a:xfrm>
            <a:off x="6692587" y="5093044"/>
            <a:ext cx="71904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FF0000"/>
                </a:solidFill>
                <a:latin typeface="Calibri"/>
                <a:ea typeface="Calibri"/>
                <a:cs typeface="Calibri"/>
                <a:sym typeface="Calibri"/>
              </a:rPr>
              <a:t>kodon</a:t>
            </a:r>
            <a:endParaRPr b="1" sz="1600">
              <a:solidFill>
                <a:srgbClr val="FF0000"/>
              </a:solidFill>
              <a:latin typeface="Calibri"/>
              <a:ea typeface="Calibri"/>
              <a:cs typeface="Calibri"/>
              <a:sym typeface="Calibri"/>
            </a:endParaRPr>
          </a:p>
        </p:txBody>
      </p:sp>
      <p:sp>
        <p:nvSpPr>
          <p:cNvPr id="101" name="Google Shape;101;p3"/>
          <p:cNvSpPr txBox="1"/>
          <p:nvPr/>
        </p:nvSpPr>
        <p:spPr>
          <a:xfrm>
            <a:off x="7846183" y="4076768"/>
            <a:ext cx="104894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FF0000"/>
                </a:solidFill>
                <a:latin typeface="Calibri"/>
                <a:ea typeface="Calibri"/>
                <a:cs typeface="Calibri"/>
                <a:sym typeface="Calibri"/>
              </a:rPr>
              <a:t>antikodon</a:t>
            </a:r>
            <a:endParaRPr b="1" sz="1600">
              <a:solidFill>
                <a:srgbClr val="FF0000"/>
              </a:solidFill>
              <a:latin typeface="Calibri"/>
              <a:ea typeface="Calibri"/>
              <a:cs typeface="Calibri"/>
              <a:sym typeface="Calibri"/>
            </a:endParaRPr>
          </a:p>
        </p:txBody>
      </p:sp>
      <p:sp>
        <p:nvSpPr>
          <p:cNvPr id="102" name="Google Shape;102;p3"/>
          <p:cNvSpPr/>
          <p:nvPr/>
        </p:nvSpPr>
        <p:spPr>
          <a:xfrm>
            <a:off x="6501055" y="4924536"/>
            <a:ext cx="360040" cy="216024"/>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 name="Google Shape;103;p3"/>
          <p:cNvSpPr/>
          <p:nvPr/>
        </p:nvSpPr>
        <p:spPr>
          <a:xfrm rot="-1758437">
            <a:off x="7564847" y="4270586"/>
            <a:ext cx="360040" cy="216024"/>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3"/>
          <p:cNvSpPr txBox="1"/>
          <p:nvPr/>
        </p:nvSpPr>
        <p:spPr>
          <a:xfrm>
            <a:off x="7494233" y="3489534"/>
            <a:ext cx="156645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FF0000"/>
                </a:solidFill>
                <a:latin typeface="Calibri"/>
                <a:ea typeface="Calibri"/>
                <a:cs typeface="Calibri"/>
                <a:sym typeface="Calibri"/>
              </a:rPr>
              <a:t>aminoacyl-tRNA</a:t>
            </a:r>
            <a:endParaRPr b="1" sz="1600">
              <a:solidFill>
                <a:srgbClr val="FF0000"/>
              </a:solidFill>
              <a:latin typeface="Calibri"/>
              <a:ea typeface="Calibri"/>
              <a:cs typeface="Calibri"/>
              <a:sym typeface="Calibri"/>
            </a:endParaRPr>
          </a:p>
        </p:txBody>
      </p:sp>
      <p:sp>
        <p:nvSpPr>
          <p:cNvPr id="105" name="Google Shape;105;p3"/>
          <p:cNvSpPr/>
          <p:nvPr/>
        </p:nvSpPr>
        <p:spPr>
          <a:xfrm>
            <a:off x="57073" y="5229200"/>
            <a:ext cx="516299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400">
                <a:solidFill>
                  <a:srgbClr val="000000"/>
                </a:solidFill>
                <a:latin typeface="Calibri"/>
                <a:ea typeface="Calibri"/>
                <a:cs typeface="Calibri"/>
                <a:sym typeface="Calibri"/>
              </a:rPr>
              <a:t>Aminokyselinový (poly-peptidový) řetězec (protein)</a:t>
            </a:r>
            <a:endParaRPr/>
          </a:p>
          <a:p>
            <a:pPr indent="0" lvl="0" marL="0" marR="0" rtl="0" algn="l">
              <a:spcBef>
                <a:spcPts val="0"/>
              </a:spcBef>
              <a:spcAft>
                <a:spcPts val="0"/>
              </a:spcAft>
              <a:buNone/>
            </a:pPr>
            <a:r>
              <a:rPr lang="cs-CZ" sz="1400">
                <a:solidFill>
                  <a:srgbClr val="000000"/>
                </a:solidFill>
                <a:latin typeface="Calibri"/>
                <a:ea typeface="Calibri"/>
                <a:cs typeface="Calibri"/>
                <a:sym typeface="Calibri"/>
              </a:rPr>
              <a:t>- AA spojeny </a:t>
            </a:r>
            <a:r>
              <a:rPr b="1" lang="cs-CZ" sz="1400" u="sng">
                <a:solidFill>
                  <a:srgbClr val="000000"/>
                </a:solidFill>
                <a:latin typeface="Calibri"/>
                <a:ea typeface="Calibri"/>
                <a:cs typeface="Calibri"/>
                <a:sym typeface="Calibri"/>
              </a:rPr>
              <a:t>peptidovou vazbou </a:t>
            </a:r>
            <a:r>
              <a:rPr lang="cs-CZ" sz="1400">
                <a:solidFill>
                  <a:srgbClr val="000000"/>
                </a:solidFill>
                <a:latin typeface="Calibri"/>
                <a:ea typeface="Calibri"/>
                <a:cs typeface="Calibri"/>
                <a:sym typeface="Calibri"/>
              </a:rPr>
              <a:t>mezi -NH</a:t>
            </a:r>
            <a:r>
              <a:rPr baseline="-25000" lang="cs-CZ" sz="1400">
                <a:solidFill>
                  <a:srgbClr val="000000"/>
                </a:solidFill>
                <a:latin typeface="Calibri"/>
                <a:ea typeface="Calibri"/>
                <a:cs typeface="Calibri"/>
                <a:sym typeface="Calibri"/>
              </a:rPr>
              <a:t>2</a:t>
            </a:r>
            <a:r>
              <a:rPr lang="cs-CZ" sz="1400">
                <a:solidFill>
                  <a:srgbClr val="000000"/>
                </a:solidFill>
                <a:latin typeface="Calibri"/>
                <a:ea typeface="Calibri"/>
                <a:cs typeface="Calibri"/>
                <a:sym typeface="Calibri"/>
              </a:rPr>
              <a:t> a COOH</a:t>
            </a:r>
            <a:endParaRPr/>
          </a:p>
          <a:p>
            <a:pPr indent="0" lvl="0" marL="0" marR="0" rtl="0" algn="l">
              <a:spcBef>
                <a:spcPts val="0"/>
              </a:spcBef>
              <a:spcAft>
                <a:spcPts val="0"/>
              </a:spcAft>
              <a:buNone/>
            </a:pPr>
            <a:r>
              <a:rPr lang="cs-CZ" sz="1400">
                <a:solidFill>
                  <a:srgbClr val="000000"/>
                </a:solidFill>
                <a:latin typeface="Calibri"/>
                <a:ea typeface="Calibri"/>
                <a:cs typeface="Calibri"/>
                <a:sym typeface="Calibri"/>
              </a:rPr>
              <a:t>- rozlišujeme N-konec a C-konec</a:t>
            </a:r>
            <a:endParaRPr/>
          </a:p>
          <a:p>
            <a:pPr indent="0" lvl="0" marL="0" marR="0" rtl="0" algn="l">
              <a:spcBef>
                <a:spcPts val="0"/>
              </a:spcBef>
              <a:spcAft>
                <a:spcPts val="0"/>
              </a:spcAft>
              <a:buNone/>
            </a:pPr>
            <a:r>
              <a:rPr lang="cs-CZ" sz="1400">
                <a:solidFill>
                  <a:srgbClr val="000000"/>
                </a:solidFill>
                <a:latin typeface="Calibri"/>
                <a:ea typeface="Calibri"/>
                <a:cs typeface="Calibri"/>
                <a:sym typeface="Calibri"/>
              </a:rPr>
              <a:t>- na tRNA se váže C-koncem, k řetězci se připojí N-koncem</a:t>
            </a:r>
            <a:endParaRPr sz="1400">
              <a:solidFill>
                <a:srgbClr val="000000"/>
              </a:solidFill>
              <a:latin typeface="Calibri"/>
              <a:ea typeface="Calibri"/>
              <a:cs typeface="Calibri"/>
              <a:sym typeface="Calibri"/>
            </a:endParaRPr>
          </a:p>
        </p:txBody>
      </p:sp>
      <p:pic>
        <p:nvPicPr>
          <p:cNvPr descr="https://upload.wikimedia.org/wikipedia/commons/thumb/6/6b/AminoacidCondensation.svg/576px-AminoacidCondensation.svg.png" id="106" name="Google Shape;106;p3"/>
          <p:cNvPicPr preferRelativeResize="0"/>
          <p:nvPr/>
        </p:nvPicPr>
        <p:blipFill rotWithShape="1">
          <a:blip r:embed="rId4">
            <a:alphaModFix/>
          </a:blip>
          <a:srcRect b="0" l="0" r="0" t="0"/>
          <a:stretch/>
        </p:blipFill>
        <p:spPr>
          <a:xfrm>
            <a:off x="35496" y="4284364"/>
            <a:ext cx="4370911" cy="1016844"/>
          </a:xfrm>
          <a:prstGeom prst="rect">
            <a:avLst/>
          </a:prstGeom>
          <a:noFill/>
          <a:ln>
            <a:noFill/>
          </a:ln>
        </p:spPr>
      </p:pic>
      <p:grpSp>
        <p:nvGrpSpPr>
          <p:cNvPr id="107" name="Google Shape;107;p3"/>
          <p:cNvGrpSpPr/>
          <p:nvPr/>
        </p:nvGrpSpPr>
        <p:grpSpPr>
          <a:xfrm>
            <a:off x="251520" y="2971923"/>
            <a:ext cx="3628425" cy="1249165"/>
            <a:chOff x="251520" y="2852936"/>
            <a:chExt cx="3628425" cy="1249165"/>
          </a:xfrm>
        </p:grpSpPr>
        <p:pic>
          <p:nvPicPr>
            <p:cNvPr descr="http://img.sparknotes.com/figures/F/f88cd44dc6a50ffa6b94cdb9d213894e/polypeptide.gif" id="108" name="Google Shape;108;p3"/>
            <p:cNvPicPr preferRelativeResize="0"/>
            <p:nvPr/>
          </p:nvPicPr>
          <p:blipFill rotWithShape="1">
            <a:blip r:embed="rId5">
              <a:alphaModFix/>
            </a:blip>
            <a:srcRect b="0" l="0" r="0" t="0"/>
            <a:stretch/>
          </p:blipFill>
          <p:spPr>
            <a:xfrm>
              <a:off x="251520" y="3022213"/>
              <a:ext cx="3628425" cy="1079888"/>
            </a:xfrm>
            <a:prstGeom prst="rect">
              <a:avLst/>
            </a:prstGeom>
            <a:noFill/>
            <a:ln>
              <a:noFill/>
            </a:ln>
          </p:spPr>
        </p:pic>
        <p:sp>
          <p:nvSpPr>
            <p:cNvPr id="109" name="Google Shape;109;p3"/>
            <p:cNvSpPr/>
            <p:nvPr/>
          </p:nvSpPr>
          <p:spPr>
            <a:xfrm>
              <a:off x="619724" y="3167711"/>
              <a:ext cx="288032" cy="53671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3"/>
            <p:cNvSpPr/>
            <p:nvPr/>
          </p:nvSpPr>
          <p:spPr>
            <a:xfrm>
              <a:off x="1483820" y="3447579"/>
              <a:ext cx="288032" cy="53671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3"/>
            <p:cNvSpPr/>
            <p:nvPr/>
          </p:nvSpPr>
          <p:spPr>
            <a:xfrm>
              <a:off x="2379104" y="3159547"/>
              <a:ext cx="288032" cy="53671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3"/>
            <p:cNvSpPr/>
            <p:nvPr/>
          </p:nvSpPr>
          <p:spPr>
            <a:xfrm>
              <a:off x="3243200" y="3423087"/>
              <a:ext cx="288032" cy="53671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3"/>
            <p:cNvSpPr txBox="1"/>
            <p:nvPr/>
          </p:nvSpPr>
          <p:spPr>
            <a:xfrm>
              <a:off x="591368" y="2852936"/>
              <a:ext cx="38023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100">
                  <a:solidFill>
                    <a:srgbClr val="FF0000"/>
                  </a:solidFill>
                  <a:latin typeface="Calibri"/>
                  <a:ea typeface="Calibri"/>
                  <a:cs typeface="Calibri"/>
                  <a:sym typeface="Calibri"/>
                </a:rPr>
                <a:t>Trp</a:t>
              </a:r>
              <a:endParaRPr b="1" sz="1100">
                <a:solidFill>
                  <a:srgbClr val="FF0000"/>
                </a:solidFill>
                <a:latin typeface="Calibri"/>
                <a:ea typeface="Calibri"/>
                <a:cs typeface="Calibri"/>
                <a:sym typeface="Calibri"/>
              </a:endParaRPr>
            </a:p>
          </p:txBody>
        </p:sp>
        <p:sp>
          <p:nvSpPr>
            <p:cNvPr id="114" name="Google Shape;114;p3"/>
            <p:cNvSpPr txBox="1"/>
            <p:nvPr/>
          </p:nvSpPr>
          <p:spPr>
            <a:xfrm>
              <a:off x="1447300" y="3208979"/>
              <a:ext cx="367408"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100">
                  <a:solidFill>
                    <a:srgbClr val="FF0000"/>
                  </a:solidFill>
                  <a:latin typeface="Calibri"/>
                  <a:ea typeface="Calibri"/>
                  <a:cs typeface="Calibri"/>
                  <a:sym typeface="Calibri"/>
                </a:rPr>
                <a:t>Lys</a:t>
              </a:r>
              <a:endParaRPr b="1" sz="1100">
                <a:solidFill>
                  <a:srgbClr val="FF0000"/>
                </a:solidFill>
                <a:latin typeface="Calibri"/>
                <a:ea typeface="Calibri"/>
                <a:cs typeface="Calibri"/>
                <a:sym typeface="Calibri"/>
              </a:endParaRPr>
            </a:p>
          </p:txBody>
        </p:sp>
        <p:sp>
          <p:nvSpPr>
            <p:cNvPr id="115" name="Google Shape;115;p3"/>
            <p:cNvSpPr txBox="1"/>
            <p:nvPr/>
          </p:nvSpPr>
          <p:spPr>
            <a:xfrm>
              <a:off x="2347916" y="2902689"/>
              <a:ext cx="40107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100">
                  <a:solidFill>
                    <a:srgbClr val="FF0000"/>
                  </a:solidFill>
                  <a:latin typeface="Calibri"/>
                  <a:ea typeface="Calibri"/>
                  <a:cs typeface="Calibri"/>
                  <a:sym typeface="Calibri"/>
                </a:rPr>
                <a:t>Asp</a:t>
              </a:r>
              <a:endParaRPr b="1" sz="1100">
                <a:solidFill>
                  <a:srgbClr val="FF0000"/>
                </a:solidFill>
                <a:latin typeface="Calibri"/>
                <a:ea typeface="Calibri"/>
                <a:cs typeface="Calibri"/>
                <a:sym typeface="Calibri"/>
              </a:endParaRPr>
            </a:p>
          </p:txBody>
        </p:sp>
        <p:sp>
          <p:nvSpPr>
            <p:cNvPr id="116" name="Google Shape;116;p3"/>
            <p:cNvSpPr txBox="1"/>
            <p:nvPr/>
          </p:nvSpPr>
          <p:spPr>
            <a:xfrm>
              <a:off x="3203848" y="3192651"/>
              <a:ext cx="40588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100">
                  <a:solidFill>
                    <a:srgbClr val="FF0000"/>
                  </a:solidFill>
                  <a:latin typeface="Calibri"/>
                  <a:ea typeface="Calibri"/>
                  <a:cs typeface="Calibri"/>
                  <a:sym typeface="Calibri"/>
                </a:rPr>
                <a:t>Phe</a:t>
              </a:r>
              <a:endParaRPr b="1" sz="1100">
                <a:solidFill>
                  <a:srgbClr val="FF0000"/>
                </a:solidFill>
                <a:latin typeface="Calibri"/>
                <a:ea typeface="Calibri"/>
                <a:cs typeface="Calibri"/>
                <a:sym typeface="Calibri"/>
              </a:endParaRPr>
            </a:p>
          </p:txBody>
        </p:sp>
      </p:grpSp>
      <p:sp>
        <p:nvSpPr>
          <p:cNvPr id="117" name="Google Shape;117;p3"/>
          <p:cNvSpPr/>
          <p:nvPr/>
        </p:nvSpPr>
        <p:spPr>
          <a:xfrm>
            <a:off x="107504" y="6309320"/>
            <a:ext cx="8895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200">
                <a:solidFill>
                  <a:srgbClr val="000000"/>
                </a:solidFill>
                <a:latin typeface="Calibri"/>
                <a:ea typeface="Calibri"/>
                <a:cs typeface="Calibri"/>
                <a:sym typeface="Calibri"/>
              </a:rPr>
              <a:t>NH</a:t>
            </a:r>
            <a:r>
              <a:rPr baseline="-25000" i="1" lang="cs-CZ" sz="1200">
                <a:solidFill>
                  <a:srgbClr val="000000"/>
                </a:solidFill>
                <a:latin typeface="Calibri"/>
                <a:ea typeface="Calibri"/>
                <a:cs typeface="Calibri"/>
                <a:sym typeface="Calibri"/>
              </a:rPr>
              <a:t>2</a:t>
            </a:r>
            <a:r>
              <a:rPr i="1" lang="cs-CZ" sz="1200">
                <a:solidFill>
                  <a:schemeClr val="dk1"/>
                </a:solidFill>
                <a:latin typeface="Calibri"/>
                <a:ea typeface="Calibri"/>
                <a:cs typeface="Calibri"/>
                <a:sym typeface="Calibri"/>
              </a:rPr>
              <a:t> - Amin; COOH - karboxylová kyselina</a:t>
            </a:r>
            <a:endParaRPr/>
          </a:p>
          <a:p>
            <a:pPr indent="0" lvl="0" marL="0" marR="0" rtl="0" algn="l">
              <a:spcBef>
                <a:spcPts val="0"/>
              </a:spcBef>
              <a:spcAft>
                <a:spcPts val="0"/>
              </a:spcAft>
              <a:buNone/>
            </a:pPr>
            <a:r>
              <a:rPr i="1" lang="cs-CZ" sz="1200">
                <a:solidFill>
                  <a:schemeClr val="dk1"/>
                </a:solidFill>
                <a:latin typeface="Calibri"/>
                <a:ea typeface="Calibri"/>
                <a:cs typeface="Calibri"/>
                <a:sym typeface="Calibri"/>
              </a:rPr>
              <a:t>Trp (tryptofan; W; kodon UGG); Lys (lyzin; K; AAA a AAG); Asp (kyselina asparagová; D; </a:t>
            </a:r>
            <a:r>
              <a:rPr lang="cs-CZ" sz="1200">
                <a:solidFill>
                  <a:schemeClr val="dk1"/>
                </a:solidFill>
                <a:latin typeface="Calibri"/>
                <a:ea typeface="Calibri"/>
                <a:cs typeface="Calibri"/>
                <a:sym typeface="Calibri"/>
              </a:rPr>
              <a:t>GAU a GAC); Phe (fenylalanin; F; UUU a UUC) </a:t>
            </a:r>
            <a:endParaRPr i="1" sz="12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0"/>
          <p:cNvSpPr/>
          <p:nvPr/>
        </p:nvSpPr>
        <p:spPr>
          <a:xfrm>
            <a:off x="226163" y="241478"/>
            <a:ext cx="8666317" cy="45858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2000">
                <a:solidFill>
                  <a:schemeClr val="dk1"/>
                </a:solidFill>
                <a:latin typeface="Calibri"/>
                <a:ea typeface="Calibri"/>
                <a:cs typeface="Calibri"/>
                <a:sym typeface="Calibri"/>
              </a:rPr>
              <a:t>Část druhá: Eukaryotická translace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a) u živočichů v cytoplasmě a v mitochondriích</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b) u rostlin v cytoplasmě, mitochondriích a chloroplastech</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Cytoplasmatické ribozomy: liší se od prokaryotických; 80S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Mitochondriální a chloroplastové ribozomy: stejné jako u prokaryot; 70S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Rozdíly v eukaryotické (cytoplasmatické) translace oproti prokaryotické:</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1. Počáteční AA je methionin (na N-konci polypeptidového řetězce)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iniciační tRNA</a:t>
            </a:r>
            <a:r>
              <a:rPr baseline="-25000" lang="cs-CZ" sz="1600">
                <a:solidFill>
                  <a:schemeClr val="dk1"/>
                </a:solidFill>
                <a:latin typeface="Calibri"/>
                <a:ea typeface="Calibri"/>
                <a:cs typeface="Calibri"/>
                <a:sym typeface="Calibri"/>
              </a:rPr>
              <a:t>i</a:t>
            </a:r>
            <a:r>
              <a:rPr baseline="30000" lang="cs-CZ" sz="1600">
                <a:solidFill>
                  <a:schemeClr val="dk1"/>
                </a:solidFill>
                <a:latin typeface="Calibri"/>
                <a:ea typeface="Calibri"/>
                <a:cs typeface="Calibri"/>
                <a:sym typeface="Calibri"/>
              </a:rPr>
              <a:t>Met</a:t>
            </a:r>
            <a:r>
              <a:rPr lang="cs-CZ" sz="1600">
                <a:solidFill>
                  <a:schemeClr val="dk1"/>
                </a:solidFill>
                <a:latin typeface="Calibri"/>
                <a:ea typeface="Calibri"/>
                <a:cs typeface="Calibri"/>
                <a:sym typeface="Calibri"/>
              </a:rPr>
              <a:t> není formylována </a:t>
            </a:r>
            <a:r>
              <a:rPr i="1" lang="cs-CZ" sz="1600">
                <a:solidFill>
                  <a:schemeClr val="dk1"/>
                </a:solidFill>
                <a:latin typeface="Calibri"/>
                <a:ea typeface="Calibri"/>
                <a:cs typeface="Calibri"/>
                <a:sym typeface="Calibri"/>
              </a:rPr>
              <a:t>in vivo</a:t>
            </a:r>
            <a:r>
              <a:rPr lang="cs-CZ"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stejný iniciační kodon AUG</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 prodloužení řetězce bývá odštěpen aminopeptidázou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2. Vyšší počet iniciačních faktorů než u prokaryot</a:t>
            </a:r>
            <a:endParaRPr sz="1600">
              <a:solidFill>
                <a:schemeClr val="dk1"/>
              </a:solidFill>
              <a:latin typeface="Calibri"/>
              <a:ea typeface="Calibri"/>
              <a:cs typeface="Calibri"/>
              <a:sym typeface="Calibri"/>
            </a:endParaRPr>
          </a:p>
        </p:txBody>
      </p:sp>
      <p:sp>
        <p:nvSpPr>
          <p:cNvPr id="407" name="Google Shape;407;p30"/>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 pokusy prokázaly, že in vitro ji lze formylovat formylázou z E. coli</a:t>
            </a:r>
            <a:endParaRPr i="1" sz="1400">
              <a:solidFill>
                <a:schemeClr val="dk1"/>
              </a:solidFill>
              <a:latin typeface="Calibri"/>
              <a:ea typeface="Calibri"/>
              <a:cs typeface="Calibri"/>
              <a:sym typeface="Calibri"/>
            </a:endParaRPr>
          </a:p>
        </p:txBody>
      </p:sp>
      <p:pic>
        <p:nvPicPr>
          <p:cNvPr descr="http://img.sparknotes.com/figures/F/f88cd44dc6a50ffa6b94cdb9d213894e/polypeptide.gif" id="408" name="Google Shape;408;p30"/>
          <p:cNvPicPr preferRelativeResize="0"/>
          <p:nvPr/>
        </p:nvPicPr>
        <p:blipFill rotWithShape="1">
          <a:blip r:embed="rId3">
            <a:alphaModFix/>
          </a:blip>
          <a:srcRect b="0" l="0" r="0" t="0"/>
          <a:stretch/>
        </p:blipFill>
        <p:spPr>
          <a:xfrm>
            <a:off x="5076056" y="5013176"/>
            <a:ext cx="3628425" cy="1079888"/>
          </a:xfrm>
          <a:prstGeom prst="rect">
            <a:avLst/>
          </a:prstGeom>
          <a:noFill/>
          <a:ln>
            <a:noFill/>
          </a:ln>
        </p:spPr>
      </p:pic>
      <p:sp>
        <p:nvSpPr>
          <p:cNvPr id="409" name="Google Shape;409;p30"/>
          <p:cNvSpPr/>
          <p:nvPr/>
        </p:nvSpPr>
        <p:spPr>
          <a:xfrm>
            <a:off x="2368201" y="5088667"/>
            <a:ext cx="268599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400">
                <a:solidFill>
                  <a:schemeClr val="dk1"/>
                </a:solidFill>
                <a:latin typeface="Calibri"/>
                <a:ea typeface="Calibri"/>
                <a:cs typeface="Calibri"/>
                <a:sym typeface="Calibri"/>
              </a:rPr>
              <a:t>první AA v řetězci je methionin</a:t>
            </a:r>
            <a:endParaRPr b="1" sz="1400">
              <a:solidFill>
                <a:schemeClr val="dk1"/>
              </a:solidFill>
              <a:latin typeface="Calibri"/>
              <a:ea typeface="Calibri"/>
              <a:cs typeface="Calibri"/>
              <a:sym typeface="Calibri"/>
            </a:endParaRPr>
          </a:p>
        </p:txBody>
      </p:sp>
      <p:cxnSp>
        <p:nvCxnSpPr>
          <p:cNvPr id="410" name="Google Shape;410;p30"/>
          <p:cNvCxnSpPr/>
          <p:nvPr/>
        </p:nvCxnSpPr>
        <p:spPr>
          <a:xfrm>
            <a:off x="4804352" y="5283375"/>
            <a:ext cx="648072" cy="153889"/>
          </a:xfrm>
          <a:prstGeom prst="straightConnector1">
            <a:avLst/>
          </a:prstGeom>
          <a:noFill/>
          <a:ln cap="flat" cmpd="sng" w="22225">
            <a:solidFill>
              <a:schemeClr val="dk1"/>
            </a:solidFill>
            <a:prstDash val="solid"/>
            <a:round/>
            <a:headEnd len="sm" w="sm" type="none"/>
            <a:tailEnd len="med" w="med" type="stealth"/>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1"/>
          <p:cNvSpPr/>
          <p:nvPr/>
        </p:nvSpPr>
        <p:spPr>
          <a:xfrm>
            <a:off x="226163" y="241478"/>
            <a:ext cx="8666317"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Eukaryotní mRNA: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narozdíl od prokaryotní mRNA neobsahuje Shine-Dalgarno sekvenci (ribosome binding site)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startovací kodon se nachází v "sekvenci Kozakové" CAAA</a:t>
            </a:r>
            <a:r>
              <a:rPr b="1" lang="cs-CZ" sz="1600">
                <a:solidFill>
                  <a:schemeClr val="dk1"/>
                </a:solidFill>
                <a:latin typeface="Calibri"/>
                <a:ea typeface="Calibri"/>
                <a:cs typeface="Calibri"/>
                <a:sym typeface="Calibri"/>
              </a:rPr>
              <a:t>AUG</a:t>
            </a:r>
            <a:r>
              <a:rPr lang="cs-CZ" sz="1600">
                <a:solidFill>
                  <a:schemeClr val="dk1"/>
                </a:solidFill>
                <a:latin typeface="Calibri"/>
                <a:ea typeface="Calibri"/>
                <a:cs typeface="Calibri"/>
                <a:sym typeface="Calibri"/>
              </a:rPr>
              <a:t>, kam je položena první AA Met-tRNA</a:t>
            </a:r>
            <a:r>
              <a:rPr baseline="30000" lang="cs-CZ" sz="1600">
                <a:solidFill>
                  <a:schemeClr val="dk1"/>
                </a:solidFill>
                <a:latin typeface="Calibri"/>
                <a:ea typeface="Calibri"/>
                <a:cs typeface="Calibri"/>
                <a:sym typeface="Calibri"/>
              </a:rPr>
              <a:t>Met</a:t>
            </a:r>
            <a:r>
              <a:rPr lang="cs-CZ" sz="1600">
                <a:solidFill>
                  <a:schemeClr val="dk1"/>
                </a:solidFill>
                <a:latin typeface="Calibri"/>
                <a:ea typeface="Calibri"/>
                <a:cs typeface="Calibri"/>
                <a:sym typeface="Calibri"/>
              </a:rPr>
              <a:t> proti kodonu AUG (ne, formylmethionin)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oproti prokaryotům, obsahuje navíc:</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čepička na 5'-konci (5 prime cap; m7G - 7-metylguanozin) - váže CBP-proteiny* nezbytné 	pro iniciaci translace (posadí mRNA na ribozom)</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polyadenylace 3'-konce (3 prime poly(A) tail) - ochrana proti účinku exonukleáz </a:t>
            </a:r>
            <a:endParaRPr/>
          </a:p>
        </p:txBody>
      </p:sp>
      <p:pic>
        <p:nvPicPr>
          <p:cNvPr descr="http://www.mun.ca/biology/desmid/brian/BIOL2060/BIOL2060-22/22_06.jpg" id="416" name="Google Shape;416;p31"/>
          <p:cNvPicPr preferRelativeResize="0"/>
          <p:nvPr/>
        </p:nvPicPr>
        <p:blipFill rotWithShape="1">
          <a:blip r:embed="rId3">
            <a:alphaModFix/>
          </a:blip>
          <a:srcRect b="1053" l="0" r="0" t="-582"/>
          <a:stretch/>
        </p:blipFill>
        <p:spPr>
          <a:xfrm>
            <a:off x="445508" y="2924944"/>
            <a:ext cx="8227626" cy="2651769"/>
          </a:xfrm>
          <a:prstGeom prst="rect">
            <a:avLst/>
          </a:prstGeom>
          <a:noFill/>
          <a:ln>
            <a:noFill/>
          </a:ln>
        </p:spPr>
      </p:pic>
      <p:sp>
        <p:nvSpPr>
          <p:cNvPr id="417" name="Google Shape;417;p31"/>
          <p:cNvSpPr/>
          <p:nvPr/>
        </p:nvSpPr>
        <p:spPr>
          <a:xfrm>
            <a:off x="107504" y="6453336"/>
            <a:ext cx="698723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*CREB-binding protein (poprvé izolován jako nukleární protein, který se váže na CREB protein)</a:t>
            </a:r>
            <a:endParaRPr i="1" sz="1400">
              <a:solidFill>
                <a:schemeClr val="dk1"/>
              </a:solidFill>
              <a:latin typeface="Calibri"/>
              <a:ea typeface="Calibri"/>
              <a:cs typeface="Calibri"/>
              <a:sym typeface="Calibri"/>
            </a:endParaRPr>
          </a:p>
        </p:txBody>
      </p:sp>
      <p:sp>
        <p:nvSpPr>
          <p:cNvPr id="418" name="Google Shape;418;p31"/>
          <p:cNvSpPr/>
          <p:nvPr/>
        </p:nvSpPr>
        <p:spPr>
          <a:xfrm>
            <a:off x="123832" y="3568250"/>
            <a:ext cx="1090363"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1100">
                <a:solidFill>
                  <a:schemeClr val="dk1"/>
                </a:solidFill>
                <a:latin typeface="Calibri"/>
                <a:ea typeface="Calibri"/>
                <a:cs typeface="Calibri"/>
                <a:sym typeface="Calibri"/>
              </a:rPr>
              <a:t>Shine-Dalgarno</a:t>
            </a:r>
            <a:endParaRPr b="1" sz="11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2"/>
          <p:cNvSpPr/>
          <p:nvPr/>
        </p:nvSpPr>
        <p:spPr>
          <a:xfrm>
            <a:off x="226163" y="241478"/>
            <a:ext cx="8666317" cy="47705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Cytoplasmatický ribozom 80S: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podjednotky složené z:</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- 4 molekuly rRNA (18S, 5S, 5,8S a 28S u savců)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- 70 proteinů</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Sedimentační koeficient závisí na druhu organismu: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celkem kolem 80S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podjednotky cca 40S a 60S</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a) Volné ribozomy</a:t>
            </a:r>
            <a:r>
              <a:rPr lang="cs-CZ" sz="1600">
                <a:solidFill>
                  <a:schemeClr val="dk1"/>
                </a:solidFill>
                <a:latin typeface="Calibri"/>
                <a:ea typeface="Calibri"/>
                <a:cs typeface="Calibri"/>
                <a:sym typeface="Calibri"/>
              </a:rPr>
              <a:t>: volně v cytoplasmě</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většinou syntéza intracelulárních proteinů</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b) Vázané ribozomy</a:t>
            </a:r>
            <a:r>
              <a:rPr lang="cs-CZ" sz="1600">
                <a:solidFill>
                  <a:schemeClr val="dk1"/>
                </a:solidFill>
                <a:latin typeface="Calibri"/>
                <a:ea typeface="Calibri"/>
                <a:cs typeface="Calibri"/>
                <a:sym typeface="Calibri"/>
              </a:rPr>
              <a:t>: vázané na endoplazmatické retikulum (ER)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pokryté části ER (drsné ER) a nepokryté</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části ER (hladké ER)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většinou syntéza extracelulárních proteinů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(cirkulující v krvi a membránové)</a:t>
            </a:r>
            <a:endParaRPr/>
          </a:p>
        </p:txBody>
      </p:sp>
      <p:pic>
        <p:nvPicPr>
          <p:cNvPr id="424" name="Google Shape;424;p32"/>
          <p:cNvPicPr preferRelativeResize="0"/>
          <p:nvPr/>
        </p:nvPicPr>
        <p:blipFill rotWithShape="1">
          <a:blip r:embed="rId4">
            <a:alphaModFix/>
          </a:blip>
          <a:srcRect b="53996" l="37993" r="53666" t="28465"/>
          <a:stretch/>
        </p:blipFill>
        <p:spPr>
          <a:xfrm>
            <a:off x="6156175" y="493568"/>
            <a:ext cx="1525345" cy="1804143"/>
          </a:xfrm>
          <a:prstGeom prst="rect">
            <a:avLst/>
          </a:prstGeom>
          <a:noFill/>
          <a:ln>
            <a:noFill/>
          </a:ln>
        </p:spPr>
      </p:pic>
      <p:pic>
        <p:nvPicPr>
          <p:cNvPr descr="http://www.cc.kochi-u.ac.jp/~tatataa/genetics/Q2013/ribosome2.jpg" id="425" name="Google Shape;425;p32"/>
          <p:cNvPicPr preferRelativeResize="0"/>
          <p:nvPr/>
        </p:nvPicPr>
        <p:blipFill rotWithShape="1">
          <a:blip r:embed="rId5">
            <a:alphaModFix/>
          </a:blip>
          <a:srcRect b="0" l="0" r="0" t="11235"/>
          <a:stretch/>
        </p:blipFill>
        <p:spPr>
          <a:xfrm>
            <a:off x="4355976" y="4166727"/>
            <a:ext cx="4610100" cy="2502633"/>
          </a:xfrm>
          <a:prstGeom prst="rect">
            <a:avLst/>
          </a:prstGeom>
          <a:noFill/>
          <a:ln>
            <a:noFill/>
          </a:ln>
        </p:spPr>
      </p:pic>
      <p:sp>
        <p:nvSpPr>
          <p:cNvPr id="426" name="Google Shape;426;p32"/>
          <p:cNvSpPr/>
          <p:nvPr/>
        </p:nvSpPr>
        <p:spPr>
          <a:xfrm>
            <a:off x="27332" y="6525344"/>
            <a:ext cx="346454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slideshare.net</a:t>
            </a:r>
            <a:endParaRPr i="1" sz="1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3"/>
          <p:cNvSpPr/>
          <p:nvPr/>
        </p:nvSpPr>
        <p:spPr>
          <a:xfrm>
            <a:off x="226163" y="241478"/>
            <a:ext cx="866631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Signální rozpoznávací částice (SRP)</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SRP slouží pro vazbu proteinů na endoplasmatické retikulum (pro transport ven z buňky či zabudování do membrán) u eukaryot*</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SRP se vyskytuje též u prokaryot u proteinů cytoplasmatické membrány*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N-konec polypeptidu obsahuje signální sekvenci (15-25 AA)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Během syntézy vazba na SRP a zastavení elongace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Komplex nascentního polypeptidu + SRP se váže na specifický receptor v membráně ER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SRP je odštěpen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 dokončení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translace je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ribozom uvolněn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z ER</a:t>
            </a:r>
            <a:endParaRPr/>
          </a:p>
        </p:txBody>
      </p:sp>
      <p:pic>
        <p:nvPicPr>
          <p:cNvPr descr="http://www.nature.com/nrmicro/journal/v4/n7/images/nrmicro1440-f3.jpg" id="432" name="Google Shape;432;p33"/>
          <p:cNvPicPr preferRelativeResize="0"/>
          <p:nvPr/>
        </p:nvPicPr>
        <p:blipFill rotWithShape="1">
          <a:blip r:embed="rId3">
            <a:alphaModFix/>
          </a:blip>
          <a:srcRect b="0" l="0" r="0" t="0"/>
          <a:stretch/>
        </p:blipFill>
        <p:spPr>
          <a:xfrm>
            <a:off x="1835696" y="2257020"/>
            <a:ext cx="5616624" cy="4412340"/>
          </a:xfrm>
          <a:prstGeom prst="rect">
            <a:avLst/>
          </a:prstGeom>
          <a:noFill/>
          <a:ln>
            <a:noFill/>
          </a:ln>
        </p:spPr>
      </p:pic>
      <p:sp>
        <p:nvSpPr>
          <p:cNvPr id="433" name="Google Shape;433;p33"/>
          <p:cNvSpPr/>
          <p:nvPr/>
        </p:nvSpPr>
        <p:spPr>
          <a:xfrm>
            <a:off x="27332" y="6525344"/>
            <a:ext cx="346454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*Nagai et al., EMBO 2003</a:t>
            </a:r>
            <a:endParaRPr i="1" sz="14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34"/>
          <p:cNvPicPr preferRelativeResize="0"/>
          <p:nvPr/>
        </p:nvPicPr>
        <p:blipFill rotWithShape="1">
          <a:blip r:embed="rId3">
            <a:alphaModFix/>
          </a:blip>
          <a:srcRect b="6629" l="38045" r="33001" t="9742"/>
          <a:stretch/>
        </p:blipFill>
        <p:spPr>
          <a:xfrm>
            <a:off x="5318876" y="260648"/>
            <a:ext cx="3811687" cy="6192688"/>
          </a:xfrm>
          <a:prstGeom prst="rect">
            <a:avLst/>
          </a:prstGeom>
          <a:noFill/>
          <a:ln>
            <a:noFill/>
          </a:ln>
        </p:spPr>
      </p:pic>
      <p:sp>
        <p:nvSpPr>
          <p:cNvPr id="439" name="Google Shape;439;p34"/>
          <p:cNvSpPr/>
          <p:nvPr/>
        </p:nvSpPr>
        <p:spPr>
          <a:xfrm>
            <a:off x="90263" y="116632"/>
            <a:ext cx="5280521" cy="62478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cytoplasmatické translace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Iniciace</a:t>
            </a:r>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Účastní se soubor eukaryotických iniciačních faktorů - "</a:t>
            </a:r>
            <a:r>
              <a:rPr b="1" i="1" lang="cs-CZ" sz="1600" u="sng">
                <a:solidFill>
                  <a:schemeClr val="dk1"/>
                </a:solidFill>
                <a:latin typeface="Calibri"/>
                <a:ea typeface="Calibri"/>
                <a:cs typeface="Calibri"/>
                <a:sym typeface="Calibri"/>
              </a:rPr>
              <a:t>eIFs</a:t>
            </a:r>
            <a:r>
              <a:rPr i="1" lang="cs-CZ" sz="16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eIF-3 (na malé podjednotce) a eIF-3A (na velké) udržují ribozomové podjednotky od sebe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Důležitou roli hraje eIF-2, který váže iniciační tRNA</a:t>
            </a:r>
            <a:r>
              <a:rPr baseline="30000" lang="cs-CZ" sz="1600">
                <a:solidFill>
                  <a:schemeClr val="dk1"/>
                </a:solidFill>
                <a:latin typeface="Calibri"/>
                <a:ea typeface="Calibri"/>
                <a:cs typeface="Calibri"/>
                <a:sym typeface="Calibri"/>
              </a:rPr>
              <a:t>Met</a:t>
            </a:r>
            <a:r>
              <a:rPr lang="cs-CZ" sz="1600">
                <a:solidFill>
                  <a:schemeClr val="dk1"/>
                </a:solidFill>
                <a:latin typeface="Calibri"/>
                <a:ea typeface="Calibri"/>
                <a:cs typeface="Calibri"/>
                <a:sym typeface="Calibri"/>
              </a:rPr>
              <a:t> na malou ribozomální podjednotku 40S (43S-translační komplex)</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mRNA se napojí na malou podjednotku ribozomu (43S-komplex)</a:t>
            </a:r>
            <a:r>
              <a:rPr baseline="30000" lang="cs-CZ" sz="1600">
                <a:solidFill>
                  <a:schemeClr val="dk1"/>
                </a:solidFill>
                <a:latin typeface="Calibri"/>
                <a:ea typeface="Calibri"/>
                <a:cs typeface="Calibri"/>
                <a:sym typeface="Calibri"/>
              </a:rPr>
              <a:t> </a:t>
            </a:r>
            <a:r>
              <a:rPr lang="cs-CZ" sz="1600">
                <a:solidFill>
                  <a:schemeClr val="dk1"/>
                </a:solidFill>
                <a:latin typeface="Calibri"/>
                <a:ea typeface="Calibri"/>
                <a:cs typeface="Calibri"/>
                <a:sym typeface="Calibri"/>
              </a:rPr>
              <a:t>pomocí CBP-proteinů 5'-konci mRNA (m</a:t>
            </a:r>
            <a:r>
              <a:rPr baseline="30000" lang="cs-CZ" sz="1600">
                <a:solidFill>
                  <a:schemeClr val="dk1"/>
                </a:solidFill>
                <a:latin typeface="Calibri"/>
                <a:ea typeface="Calibri"/>
                <a:cs typeface="Calibri"/>
                <a:sym typeface="Calibri"/>
              </a:rPr>
              <a:t>7</a:t>
            </a:r>
            <a:r>
              <a:rPr lang="cs-CZ" sz="1600">
                <a:solidFill>
                  <a:schemeClr val="dk1"/>
                </a:solidFill>
                <a:latin typeface="Calibri"/>
                <a:ea typeface="Calibri"/>
                <a:cs typeface="Calibri"/>
                <a:sym typeface="Calibri"/>
              </a:rPr>
              <a:t>G)</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Není zde Shine-Dalgarno sekvence za kterou by následoval AUG kodon - probíhá tzv. skenování (hledání začátku AUG)</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- 40S podjednotka se pohybuje po mRNA od 5'-konce k 3'-konci až nalezne "sekvenci Kozakové" CAAA</a:t>
            </a:r>
            <a:r>
              <a:rPr b="1" lang="cs-CZ" sz="1600">
                <a:solidFill>
                  <a:schemeClr val="dk1"/>
                </a:solidFill>
                <a:latin typeface="Calibri"/>
                <a:ea typeface="Calibri"/>
                <a:cs typeface="Calibri"/>
                <a:sym typeface="Calibri"/>
              </a:rPr>
              <a:t>AUG</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a:t>
            </a:r>
            <a:r>
              <a:rPr lang="cs-CZ" sz="1600">
                <a:solidFill>
                  <a:schemeClr val="dk1"/>
                </a:solidFill>
                <a:latin typeface="Calibri"/>
                <a:ea typeface="Calibri"/>
                <a:cs typeface="Calibri"/>
                <a:sym typeface="Calibri"/>
              </a:rPr>
              <a:t>Met-tRNA</a:t>
            </a:r>
            <a:r>
              <a:rPr baseline="30000" lang="cs-CZ" sz="1600">
                <a:solidFill>
                  <a:schemeClr val="dk1"/>
                </a:solidFill>
                <a:latin typeface="Calibri"/>
                <a:ea typeface="Calibri"/>
                <a:cs typeface="Calibri"/>
                <a:sym typeface="Calibri"/>
              </a:rPr>
              <a:t>Met</a:t>
            </a:r>
            <a:r>
              <a:rPr lang="cs-CZ" sz="1600">
                <a:solidFill>
                  <a:schemeClr val="dk1"/>
                </a:solidFill>
                <a:latin typeface="Calibri"/>
                <a:ea typeface="Calibri"/>
                <a:cs typeface="Calibri"/>
                <a:sym typeface="Calibri"/>
              </a:rPr>
              <a:t> je položena na peptydylové místo proti kodonu AUG</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Uvolněním faktorů eIF-3 a eIF-3A se ribozomové podjednotky spojí</a:t>
            </a:r>
            <a:endParaRPr sz="1600">
              <a:solidFill>
                <a:schemeClr val="dk1"/>
              </a:solidFill>
              <a:latin typeface="Calibri"/>
              <a:ea typeface="Calibri"/>
              <a:cs typeface="Calibri"/>
              <a:sym typeface="Calibri"/>
            </a:endParaRPr>
          </a:p>
        </p:txBody>
      </p:sp>
      <p:sp>
        <p:nvSpPr>
          <p:cNvPr id="440" name="Google Shape;440;p34"/>
          <p:cNvSpPr/>
          <p:nvPr/>
        </p:nvSpPr>
        <p:spPr>
          <a:xfrm>
            <a:off x="5318876" y="2523756"/>
            <a:ext cx="720080" cy="576064"/>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p34"/>
          <p:cNvSpPr/>
          <p:nvPr/>
        </p:nvSpPr>
        <p:spPr>
          <a:xfrm>
            <a:off x="5364088" y="2276872"/>
            <a:ext cx="117624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rgbClr val="FF0000"/>
                </a:solidFill>
                <a:latin typeface="Calibri"/>
                <a:ea typeface="Calibri"/>
                <a:cs typeface="Calibri"/>
                <a:sym typeface="Calibri"/>
              </a:rPr>
              <a:t>CBP-proteiny</a:t>
            </a:r>
            <a:endParaRPr i="1" sz="1400">
              <a:solidFill>
                <a:srgbClr val="FF0000"/>
              </a:solidFill>
              <a:latin typeface="Calibri"/>
              <a:ea typeface="Calibri"/>
              <a:cs typeface="Calibri"/>
              <a:sym typeface="Calibri"/>
            </a:endParaRPr>
          </a:p>
        </p:txBody>
      </p:sp>
      <p:sp>
        <p:nvSpPr>
          <p:cNvPr id="442" name="Google Shape;442;p34"/>
          <p:cNvSpPr/>
          <p:nvPr/>
        </p:nvSpPr>
        <p:spPr>
          <a:xfrm>
            <a:off x="6586698" y="3789040"/>
            <a:ext cx="720080" cy="864096"/>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34"/>
          <p:cNvSpPr/>
          <p:nvPr/>
        </p:nvSpPr>
        <p:spPr>
          <a:xfrm>
            <a:off x="7468648" y="980728"/>
            <a:ext cx="7200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rgbClr val="FF0000"/>
                </a:solidFill>
                <a:latin typeface="Calibri"/>
                <a:ea typeface="Calibri"/>
                <a:cs typeface="Calibri"/>
                <a:sym typeface="Calibri"/>
              </a:rPr>
              <a:t>eIF-2</a:t>
            </a:r>
            <a:endParaRPr i="1" sz="1400">
              <a:solidFill>
                <a:srgbClr val="FF0000"/>
              </a:solidFill>
              <a:latin typeface="Calibri"/>
              <a:ea typeface="Calibri"/>
              <a:cs typeface="Calibri"/>
              <a:sym typeface="Calibri"/>
            </a:endParaRPr>
          </a:p>
        </p:txBody>
      </p:sp>
      <p:sp>
        <p:nvSpPr>
          <p:cNvPr id="444" name="Google Shape;444;p34"/>
          <p:cNvSpPr/>
          <p:nvPr/>
        </p:nvSpPr>
        <p:spPr>
          <a:xfrm>
            <a:off x="6660232" y="2473151"/>
            <a:ext cx="7200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rgbClr val="FF0000"/>
                </a:solidFill>
                <a:latin typeface="Calibri"/>
                <a:ea typeface="Calibri"/>
                <a:cs typeface="Calibri"/>
                <a:sym typeface="Calibri"/>
              </a:rPr>
              <a:t>eIF-2</a:t>
            </a:r>
            <a:endParaRPr i="1" sz="1400">
              <a:solidFill>
                <a:srgbClr val="FF0000"/>
              </a:solidFill>
              <a:latin typeface="Calibri"/>
              <a:ea typeface="Calibri"/>
              <a:cs typeface="Calibri"/>
              <a:sym typeface="Calibri"/>
            </a:endParaRPr>
          </a:p>
        </p:txBody>
      </p:sp>
      <p:sp>
        <p:nvSpPr>
          <p:cNvPr id="445" name="Google Shape;445;p34"/>
          <p:cNvSpPr/>
          <p:nvPr/>
        </p:nvSpPr>
        <p:spPr>
          <a:xfrm>
            <a:off x="7158052" y="1969095"/>
            <a:ext cx="197971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rgbClr val="FF0000"/>
                </a:solidFill>
                <a:latin typeface="Calibri"/>
                <a:ea typeface="Calibri"/>
                <a:cs typeface="Calibri"/>
                <a:sym typeface="Calibri"/>
              </a:rPr>
              <a:t>43S-translační komplex</a:t>
            </a:r>
            <a:endParaRPr/>
          </a:p>
        </p:txBody>
      </p:sp>
      <p:sp>
        <p:nvSpPr>
          <p:cNvPr id="446" name="Google Shape;446;p34"/>
          <p:cNvSpPr/>
          <p:nvPr/>
        </p:nvSpPr>
        <p:spPr>
          <a:xfrm>
            <a:off x="6740025" y="797360"/>
            <a:ext cx="263919" cy="288032"/>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5"/>
          <p:cNvSpPr/>
          <p:nvPr/>
        </p:nvSpPr>
        <p:spPr>
          <a:xfrm>
            <a:off x="155575" y="116632"/>
            <a:ext cx="866489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Průběh cytoplasmatické translace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Elongace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Řízena elongačními faktory EF-1 a EF-2</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Oba faktory značně homologní s bakteriálními EF-T a EF-G</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Elongace probíhá stejně jako u bakterií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Terminace</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 rozdíl od prokaryot (3 RFs) pouze jeden terminační faktor: </a:t>
            </a:r>
            <a:r>
              <a:rPr b="1" lang="cs-CZ" sz="1600">
                <a:solidFill>
                  <a:schemeClr val="dk1"/>
                </a:solidFill>
                <a:latin typeface="Calibri"/>
                <a:ea typeface="Calibri"/>
                <a:cs typeface="Calibri"/>
                <a:sym typeface="Calibri"/>
              </a:rPr>
              <a:t>eRF </a:t>
            </a:r>
            <a:r>
              <a:rPr lang="cs-CZ" sz="1600">
                <a:solidFill>
                  <a:schemeClr val="dk1"/>
                </a:solidFill>
                <a:latin typeface="Calibri"/>
                <a:ea typeface="Calibri"/>
                <a:cs typeface="Calibri"/>
                <a:sym typeface="Calibri"/>
              </a:rPr>
              <a:t>(eukaryotic release factor)</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Rozeznává stejné 3 terminační kodony jako u prokaryot a uvolňuje polypeptidový řetězec z ribozomu</a:t>
            </a:r>
            <a:endParaRPr sz="1600">
              <a:solidFill>
                <a:schemeClr val="dk1"/>
              </a:solidFill>
              <a:latin typeface="Calibri"/>
              <a:ea typeface="Calibri"/>
              <a:cs typeface="Calibri"/>
              <a:sym typeface="Calibri"/>
            </a:endParaRPr>
          </a:p>
        </p:txBody>
      </p:sp>
      <p:sp>
        <p:nvSpPr>
          <p:cNvPr id="452" name="Google Shape;452;p35"/>
          <p:cNvSpPr/>
          <p:nvPr/>
        </p:nvSpPr>
        <p:spPr>
          <a:xfrm>
            <a:off x="2376264" y="4691397"/>
            <a:ext cx="457200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Calibri"/>
                <a:ea typeface="Calibri"/>
                <a:cs typeface="Calibri"/>
                <a:sym typeface="Calibri"/>
              </a:rPr>
              <a:t>UAG	Amber</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UGA	Opal</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UAA	Ochre</a:t>
            </a:r>
            <a:endParaRPr sz="1600">
              <a:solidFill>
                <a:schemeClr val="dk1"/>
              </a:solidFill>
              <a:latin typeface="Calibri"/>
              <a:ea typeface="Calibri"/>
              <a:cs typeface="Calibri"/>
              <a:sym typeface="Calibri"/>
            </a:endParaRPr>
          </a:p>
        </p:txBody>
      </p:sp>
      <p:pic>
        <p:nvPicPr>
          <p:cNvPr descr="http://www.zivot-v-dominikanske.estranky.cz/img/picture/35/jantar-2.jpg" id="453" name="Google Shape;453;p35"/>
          <p:cNvPicPr preferRelativeResize="0"/>
          <p:nvPr/>
        </p:nvPicPr>
        <p:blipFill rotWithShape="1">
          <a:blip r:embed="rId3">
            <a:alphaModFix/>
          </a:blip>
          <a:srcRect b="3199" l="16406" r="17307" t="6349"/>
          <a:stretch/>
        </p:blipFill>
        <p:spPr>
          <a:xfrm>
            <a:off x="4197281" y="4293096"/>
            <a:ext cx="778157" cy="704366"/>
          </a:xfrm>
          <a:prstGeom prst="rect">
            <a:avLst/>
          </a:prstGeom>
          <a:noFill/>
          <a:ln>
            <a:noFill/>
          </a:ln>
        </p:spPr>
      </p:pic>
      <p:pic>
        <p:nvPicPr>
          <p:cNvPr descr="http://vignette1.wikia.nocookie.net/steven-universe/images/3/32/OPAL-MAIN.jpg/revision/latest?cb=20151008221938" id="454" name="Google Shape;454;p35"/>
          <p:cNvPicPr preferRelativeResize="0"/>
          <p:nvPr/>
        </p:nvPicPr>
        <p:blipFill rotWithShape="1">
          <a:blip r:embed="rId4">
            <a:alphaModFix/>
          </a:blip>
          <a:srcRect b="3177" l="16788" r="15824" t="3150"/>
          <a:stretch/>
        </p:blipFill>
        <p:spPr>
          <a:xfrm rot="-2172451">
            <a:off x="5357506" y="4652533"/>
            <a:ext cx="666992" cy="927171"/>
          </a:xfrm>
          <a:prstGeom prst="rect">
            <a:avLst/>
          </a:prstGeom>
          <a:noFill/>
          <a:ln>
            <a:noFill/>
          </a:ln>
        </p:spPr>
      </p:pic>
      <p:pic>
        <p:nvPicPr>
          <p:cNvPr descr="http://activeartist.net/wp-content/uploads/sites/2/Fig-11.-Red-ochre-stone-rubbed-flat.-Burke-Museum.jpg" id="455" name="Google Shape;455;p35"/>
          <p:cNvPicPr preferRelativeResize="0"/>
          <p:nvPr/>
        </p:nvPicPr>
        <p:blipFill rotWithShape="1">
          <a:blip r:embed="rId5">
            <a:alphaModFix/>
          </a:blip>
          <a:srcRect b="0" l="0" r="0" t="0"/>
          <a:stretch/>
        </p:blipFill>
        <p:spPr>
          <a:xfrm rot="-1364378">
            <a:off x="4386964" y="5387980"/>
            <a:ext cx="785473" cy="7454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6"/>
          <p:cNvSpPr/>
          <p:nvPr/>
        </p:nvSpPr>
        <p:spPr>
          <a:xfrm>
            <a:off x="155575" y="116632"/>
            <a:ext cx="866489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Kódování aminokyselin u eukaryot</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Standardní genetický kód</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Platí pravidlo o kolísavém párování bazí: </a:t>
            </a:r>
            <a:r>
              <a:rPr b="1" lang="cs-CZ" sz="1600" u="sng">
                <a:solidFill>
                  <a:schemeClr val="dk1"/>
                </a:solidFill>
                <a:latin typeface="Calibri"/>
                <a:ea typeface="Calibri"/>
                <a:cs typeface="Calibri"/>
                <a:sym typeface="Calibri"/>
              </a:rPr>
              <a:t>45 tRNA </a:t>
            </a:r>
            <a:r>
              <a:rPr lang="cs-CZ" sz="1600">
                <a:solidFill>
                  <a:schemeClr val="dk1"/>
                </a:solidFill>
                <a:latin typeface="Calibri"/>
                <a:ea typeface="Calibri"/>
                <a:cs typeface="Calibri"/>
                <a:sym typeface="Calibri"/>
              </a:rPr>
              <a:t>pro 64 mRNA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 neobvyklých bazí se vyskytuje pouze inosine (I) (vazba na uracil a cytosin)</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id="461" name="Google Shape;461;p36"/>
          <p:cNvPicPr preferRelativeResize="0"/>
          <p:nvPr/>
        </p:nvPicPr>
        <p:blipFill rotWithShape="1">
          <a:blip r:embed="rId3">
            <a:alphaModFix/>
          </a:blip>
          <a:srcRect b="5126" l="31316" r="37368" t="9190"/>
          <a:stretch/>
        </p:blipFill>
        <p:spPr>
          <a:xfrm rot="5400000">
            <a:off x="2338832" y="549601"/>
            <a:ext cx="4538343" cy="6984776"/>
          </a:xfrm>
          <a:prstGeom prst="rect">
            <a:avLst/>
          </a:prstGeom>
          <a:noFill/>
          <a:ln>
            <a:noFill/>
          </a:ln>
        </p:spPr>
      </p:pic>
      <p:sp>
        <p:nvSpPr>
          <p:cNvPr id="462" name="Google Shape;462;p36"/>
          <p:cNvSpPr/>
          <p:nvPr/>
        </p:nvSpPr>
        <p:spPr>
          <a:xfrm>
            <a:off x="27332" y="6525344"/>
            <a:ext cx="9116668"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1400">
                <a:solidFill>
                  <a:schemeClr val="dk1"/>
                </a:solidFill>
                <a:latin typeface="Calibri"/>
                <a:ea typeface="Calibri"/>
                <a:cs typeface="Calibri"/>
                <a:sym typeface="Calibri"/>
              </a:rPr>
              <a:t>* Antikodon v tabulce nutno obrátit zrcadlově</a:t>
            </a:r>
            <a:endParaRPr i="1" sz="14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7"/>
          <p:cNvSpPr/>
          <p:nvPr/>
        </p:nvSpPr>
        <p:spPr>
          <a:xfrm>
            <a:off x="155575" y="116632"/>
            <a:ext cx="8664897"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Translace v mitochondriích</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translace podobná jako u bakterií (podpora endosymbiotické teorie)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začíná formylmethioninem</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ribozomy 70S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probíhá uvnitř mitochondrie, ale není úplně autonomní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závislá na některých proteinech tvořených v cytoplasmě</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aminoacyl-tRNA-syntetázy; ribozomové proteiny a iniciační a elongační faktory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vlastní tRNA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Genetický kód:</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pouze 22 tRNA (bez neobvyklých bazí)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r>
              <a:rPr b="1" lang="cs-CZ" sz="1600">
                <a:solidFill>
                  <a:schemeClr val="dk1"/>
                </a:solidFill>
                <a:latin typeface="Calibri"/>
                <a:ea typeface="Calibri"/>
                <a:cs typeface="Calibri"/>
                <a:sym typeface="Calibri"/>
              </a:rPr>
              <a:t>nejnižší</a:t>
            </a:r>
            <a:r>
              <a:rPr lang="cs-CZ" sz="1600">
                <a:solidFill>
                  <a:schemeClr val="dk1"/>
                </a:solidFill>
                <a:latin typeface="Calibri"/>
                <a:ea typeface="Calibri"/>
                <a:cs typeface="Calibri"/>
                <a:sym typeface="Calibri"/>
              </a:rPr>
              <a:t> známý počet druhů tRNA schopný zajistit translaci</a:t>
            </a:r>
            <a:endParaRPr/>
          </a:p>
        </p:txBody>
      </p:sp>
      <p:pic>
        <p:nvPicPr>
          <p:cNvPr id="468" name="Google Shape;468;p37"/>
          <p:cNvPicPr preferRelativeResize="0"/>
          <p:nvPr/>
        </p:nvPicPr>
        <p:blipFill rotWithShape="1">
          <a:blip r:embed="rId3">
            <a:alphaModFix/>
          </a:blip>
          <a:srcRect b="9164" l="35145" r="37079" t="10882"/>
          <a:stretch/>
        </p:blipFill>
        <p:spPr>
          <a:xfrm rot="5400000">
            <a:off x="2962924" y="2373780"/>
            <a:ext cx="3175827" cy="5142251"/>
          </a:xfrm>
          <a:prstGeom prst="rect">
            <a:avLst/>
          </a:prstGeom>
          <a:noFill/>
          <a:ln>
            <a:noFill/>
          </a:ln>
        </p:spPr>
      </p:pic>
      <p:sp>
        <p:nvSpPr>
          <p:cNvPr id="469" name="Google Shape;469;p37"/>
          <p:cNvSpPr/>
          <p:nvPr/>
        </p:nvSpPr>
        <p:spPr>
          <a:xfrm>
            <a:off x="27332" y="6525344"/>
            <a:ext cx="9116668"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1400">
                <a:solidFill>
                  <a:schemeClr val="dk1"/>
                </a:solidFill>
                <a:latin typeface="Calibri"/>
                <a:ea typeface="Calibri"/>
                <a:cs typeface="Calibri"/>
                <a:sym typeface="Calibri"/>
              </a:rPr>
              <a:t>* Antikodon v tabulce nutno obrátit zrcadlově</a:t>
            </a:r>
            <a:endParaRPr i="1" sz="14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8"/>
          <p:cNvSpPr/>
          <p:nvPr/>
        </p:nvSpPr>
        <p:spPr>
          <a:xfrm>
            <a:off x="155575" y="116632"/>
            <a:ext cx="866489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Translace v chloroplastech</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podobná jako u bakterií a mitochondrií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začíná formylmethioninem</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ribozomy 70S</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- 30 druhů tRNA (bez neobvyklých bazí)</a:t>
            </a:r>
            <a:endParaRPr/>
          </a:p>
        </p:txBody>
      </p:sp>
      <p:pic>
        <p:nvPicPr>
          <p:cNvPr id="475" name="Google Shape;475;p38"/>
          <p:cNvPicPr preferRelativeResize="0"/>
          <p:nvPr/>
        </p:nvPicPr>
        <p:blipFill rotWithShape="1">
          <a:blip r:embed="rId3">
            <a:alphaModFix/>
          </a:blip>
          <a:srcRect b="7241" l="38436" r="34307" t="13638"/>
          <a:stretch/>
        </p:blipFill>
        <p:spPr>
          <a:xfrm rot="5400000">
            <a:off x="2767935" y="1056601"/>
            <a:ext cx="3628769" cy="5925296"/>
          </a:xfrm>
          <a:prstGeom prst="rect">
            <a:avLst/>
          </a:prstGeom>
          <a:noFill/>
          <a:ln>
            <a:noFill/>
          </a:ln>
        </p:spPr>
      </p:pic>
      <p:sp>
        <p:nvSpPr>
          <p:cNvPr id="476" name="Google Shape;476;p38"/>
          <p:cNvSpPr/>
          <p:nvPr/>
        </p:nvSpPr>
        <p:spPr>
          <a:xfrm>
            <a:off x="27332" y="6525344"/>
            <a:ext cx="9116668"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1400">
                <a:solidFill>
                  <a:schemeClr val="dk1"/>
                </a:solidFill>
                <a:latin typeface="Calibri"/>
                <a:ea typeface="Calibri"/>
                <a:cs typeface="Calibri"/>
                <a:sym typeface="Calibri"/>
              </a:rPr>
              <a:t>* Antikodon v tabulce nutno obrátit zrcadlově</a:t>
            </a:r>
            <a:endParaRPr i="1" sz="1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9"/>
          <p:cNvSpPr/>
          <p:nvPr/>
        </p:nvSpPr>
        <p:spPr>
          <a:xfrm>
            <a:off x="971600" y="1844824"/>
            <a:ext cx="701013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cs-CZ" sz="2000">
                <a:solidFill>
                  <a:schemeClr val="dk1"/>
                </a:solidFill>
                <a:latin typeface="Calibri"/>
                <a:ea typeface="Calibri"/>
                <a:cs typeface="Calibri"/>
                <a:sym typeface="Calibri"/>
              </a:rPr>
              <a:t>Posttranslační procesy</a:t>
            </a:r>
            <a:endParaRPr sz="1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4"/>
          <p:cNvPicPr preferRelativeResize="0"/>
          <p:nvPr/>
        </p:nvPicPr>
        <p:blipFill rotWithShape="1">
          <a:blip r:embed="rId4">
            <a:alphaModFix/>
          </a:blip>
          <a:srcRect b="29331" l="27061" r="52935" t="17838"/>
          <a:stretch/>
        </p:blipFill>
        <p:spPr>
          <a:xfrm>
            <a:off x="5719155" y="1813288"/>
            <a:ext cx="3317341" cy="4928080"/>
          </a:xfrm>
          <a:prstGeom prst="rect">
            <a:avLst/>
          </a:prstGeom>
          <a:noFill/>
          <a:ln>
            <a:noFill/>
          </a:ln>
        </p:spPr>
      </p:pic>
      <p:sp>
        <p:nvSpPr>
          <p:cNvPr id="123" name="Google Shape;123;p4"/>
          <p:cNvSpPr/>
          <p:nvPr/>
        </p:nvSpPr>
        <p:spPr>
          <a:xfrm>
            <a:off x="154155" y="116632"/>
            <a:ext cx="8666317"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Transferová RNA (tRNA)</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sekvence CCA na 3'-konci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obsahuje neobvyklé báze - zpřesňují syntézu proteinů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jednotlivé tRNA uskutečňují přenos jednotlivých aminokyselin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(existuje více tRNA pro jednu aminokyselinu)</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Sekundární struktura </a:t>
            </a:r>
            <a:r>
              <a:rPr lang="cs-CZ" sz="1600">
                <a:solidFill>
                  <a:schemeClr val="dk1"/>
                </a:solidFill>
                <a:latin typeface="Calibri"/>
                <a:ea typeface="Calibri"/>
                <a:cs typeface="Calibri"/>
                <a:sym typeface="Calibri"/>
              </a:rPr>
              <a:t>- jetelový lístek (komplementární sekvence)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- 4 hlavní ramena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variabilní smyčka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krátká (3-5 nukleotidů)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dlouhá (13-21n., 75%RNA)</a:t>
            </a:r>
            <a:endParaRPr sz="1600">
              <a:solidFill>
                <a:schemeClr val="dk1"/>
              </a:solidFill>
              <a:latin typeface="Calibri"/>
              <a:ea typeface="Calibri"/>
              <a:cs typeface="Calibri"/>
              <a:sym typeface="Calibri"/>
            </a:endParaRPr>
          </a:p>
        </p:txBody>
      </p:sp>
      <p:pic>
        <p:nvPicPr>
          <p:cNvPr id="124" name="Google Shape;124;p4"/>
          <p:cNvPicPr preferRelativeResize="0"/>
          <p:nvPr/>
        </p:nvPicPr>
        <p:blipFill rotWithShape="1">
          <a:blip r:embed="rId5">
            <a:alphaModFix/>
          </a:blip>
          <a:srcRect b="40878" l="60650" r="8709" t="22969"/>
          <a:stretch/>
        </p:blipFill>
        <p:spPr>
          <a:xfrm>
            <a:off x="119149" y="3168641"/>
            <a:ext cx="5316267" cy="3528392"/>
          </a:xfrm>
          <a:prstGeom prst="rect">
            <a:avLst/>
          </a:prstGeom>
          <a:noFill/>
          <a:ln>
            <a:noFill/>
          </a:ln>
        </p:spPr>
      </p:pic>
      <p:sp>
        <p:nvSpPr>
          <p:cNvPr id="125" name="Google Shape;125;p4"/>
          <p:cNvSpPr/>
          <p:nvPr/>
        </p:nvSpPr>
        <p:spPr>
          <a:xfrm>
            <a:off x="3851920" y="3431128"/>
            <a:ext cx="179909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připojení aminokyseliny</a:t>
            </a:r>
            <a:endParaRPr b="1" sz="1050">
              <a:solidFill>
                <a:schemeClr val="dk1"/>
              </a:solidFill>
              <a:latin typeface="Calibri"/>
              <a:ea typeface="Calibri"/>
              <a:cs typeface="Calibri"/>
              <a:sym typeface="Calibri"/>
            </a:endParaRPr>
          </a:p>
        </p:txBody>
      </p:sp>
      <p:cxnSp>
        <p:nvCxnSpPr>
          <p:cNvPr id="126" name="Google Shape;126;p4"/>
          <p:cNvCxnSpPr/>
          <p:nvPr/>
        </p:nvCxnSpPr>
        <p:spPr>
          <a:xfrm rot="10800000">
            <a:off x="3131840" y="3569627"/>
            <a:ext cx="720080" cy="0"/>
          </a:xfrm>
          <a:prstGeom prst="straightConnector1">
            <a:avLst/>
          </a:prstGeom>
          <a:noFill/>
          <a:ln cap="flat" cmpd="sng" w="19050">
            <a:solidFill>
              <a:schemeClr val="dk1"/>
            </a:solidFill>
            <a:prstDash val="solid"/>
            <a:round/>
            <a:headEnd len="sm" w="sm" type="none"/>
            <a:tailEnd len="med" w="med" type="stealth"/>
          </a:ln>
        </p:spPr>
      </p:cxnSp>
      <p:pic>
        <p:nvPicPr>
          <p:cNvPr id="127" name="Google Shape;127;p4"/>
          <p:cNvPicPr preferRelativeResize="0"/>
          <p:nvPr/>
        </p:nvPicPr>
        <p:blipFill rotWithShape="1">
          <a:blip r:embed="rId6">
            <a:alphaModFix/>
          </a:blip>
          <a:srcRect b="25091" l="34161" r="26201" t="58684"/>
          <a:stretch/>
        </p:blipFill>
        <p:spPr>
          <a:xfrm>
            <a:off x="4763137" y="44624"/>
            <a:ext cx="4380863" cy="1008112"/>
          </a:xfrm>
          <a:prstGeom prst="rect">
            <a:avLst/>
          </a:prstGeom>
          <a:noFill/>
          <a:ln>
            <a:noFill/>
          </a:ln>
        </p:spPr>
      </p:pic>
      <p:sp>
        <p:nvSpPr>
          <p:cNvPr id="128" name="Google Shape;128;p4"/>
          <p:cNvSpPr txBox="1"/>
          <p:nvPr/>
        </p:nvSpPr>
        <p:spPr>
          <a:xfrm>
            <a:off x="6685990" y="1701472"/>
            <a:ext cx="103425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050">
                <a:solidFill>
                  <a:schemeClr val="dk1"/>
                </a:solidFill>
                <a:latin typeface="Calibri"/>
                <a:ea typeface="Calibri"/>
                <a:cs typeface="Calibri"/>
                <a:sym typeface="Calibri"/>
              </a:rPr>
              <a:t>5-methyluridin</a:t>
            </a:r>
            <a:endParaRPr b="1" sz="105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0"/>
          <p:cNvSpPr/>
          <p:nvPr/>
        </p:nvSpPr>
        <p:spPr>
          <a:xfrm>
            <a:off x="155575" y="116632"/>
            <a:ext cx="8664897"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Posttranslační procesy</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U prokaryot i eukaryot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translací končí přenos genetické informace ze strukturního genu na protein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vlastnosti proteinu určuje primární struktura: tvar, chemické vlastnosti...</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Úpravy polypeptidového řetězce</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kotranslační - úprava nascentního* řetězce polypeptidu</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posttranslační - vzniká funkční polypeptidový řetězec</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Úrovně organizace proteinu (3D tvar)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1. Primární struktura: </a:t>
            </a:r>
            <a:r>
              <a:rPr i="1" lang="cs-CZ" sz="1600">
                <a:solidFill>
                  <a:schemeClr val="dk1"/>
                </a:solidFill>
                <a:latin typeface="Calibri"/>
                <a:ea typeface="Calibri"/>
                <a:cs typeface="Calibri"/>
                <a:sym typeface="Calibri"/>
              </a:rPr>
              <a:t>pořadí aminokyselin v řetězci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Sekundární struktura: </a:t>
            </a:r>
            <a:r>
              <a:rPr i="1" lang="cs-CZ" sz="1600">
                <a:solidFill>
                  <a:schemeClr val="dk1"/>
                </a:solidFill>
                <a:latin typeface="Calibri"/>
                <a:ea typeface="Calibri"/>
                <a:cs typeface="Calibri"/>
                <a:sym typeface="Calibri"/>
              </a:rPr>
              <a:t>prostorové uspořádání hlavního řetězce (α-helix a β-skládaný list)</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3. Terciární struktura: </a:t>
            </a:r>
            <a:r>
              <a:rPr i="1" lang="cs-CZ" sz="1600">
                <a:solidFill>
                  <a:schemeClr val="dk1"/>
                </a:solidFill>
                <a:latin typeface="Calibri"/>
                <a:ea typeface="Calibri"/>
                <a:cs typeface="Calibri"/>
                <a:sym typeface="Calibri"/>
              </a:rPr>
              <a:t>prostorové uspořádání celého řetězce (vč. reakce na okolí hydrofobní)</a:t>
            </a:r>
            <a:endParaRPr i="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4. Kvartérní struktura: </a:t>
            </a:r>
            <a:r>
              <a:rPr i="1" lang="cs-CZ" sz="1600">
                <a:solidFill>
                  <a:schemeClr val="dk1"/>
                </a:solidFill>
                <a:latin typeface="Calibri"/>
                <a:ea typeface="Calibri"/>
                <a:cs typeface="Calibri"/>
                <a:sym typeface="Calibri"/>
              </a:rPr>
              <a:t>uspořádání více podjednotek (oligomerní protein)</a:t>
            </a:r>
            <a:endParaRPr/>
          </a:p>
        </p:txBody>
      </p:sp>
      <p:sp>
        <p:nvSpPr>
          <p:cNvPr id="487" name="Google Shape;487;p40"/>
          <p:cNvSpPr/>
          <p:nvPr/>
        </p:nvSpPr>
        <p:spPr>
          <a:xfrm>
            <a:off x="83391" y="6217567"/>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*Nascentní řetězec: ještě se prodlužující (rozlišujte mezi nascentním řetězcem mRNA a polypeptidu)</a:t>
            </a:r>
            <a:endParaRPr i="1" sz="1400">
              <a:solidFill>
                <a:schemeClr val="dk1"/>
              </a:solidFill>
              <a:latin typeface="Calibri"/>
              <a:ea typeface="Calibri"/>
              <a:cs typeface="Calibri"/>
              <a:sym typeface="Calibri"/>
            </a:endParaRPr>
          </a:p>
        </p:txBody>
      </p:sp>
      <p:sp>
        <p:nvSpPr>
          <p:cNvPr id="488" name="Google Shape;488;p40"/>
          <p:cNvSpPr/>
          <p:nvPr/>
        </p:nvSpPr>
        <p:spPr>
          <a:xfrm>
            <a:off x="77398" y="6475536"/>
            <a:ext cx="898984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Někdy nebývá rozlišována kotranslace a posttranslace a oba děje jsou spojeny do posttranslačních modifikací</a:t>
            </a:r>
            <a:endParaRPr i="1" sz="1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grpSp>
        <p:nvGrpSpPr>
          <p:cNvPr id="493" name="Google Shape;493;p41"/>
          <p:cNvGrpSpPr/>
          <p:nvPr/>
        </p:nvGrpSpPr>
        <p:grpSpPr>
          <a:xfrm>
            <a:off x="7205108" y="4854405"/>
            <a:ext cx="1817496" cy="1870635"/>
            <a:chOff x="7016516" y="4854405"/>
            <a:chExt cx="1817496" cy="1870635"/>
          </a:xfrm>
        </p:grpSpPr>
        <p:pic>
          <p:nvPicPr>
            <p:cNvPr descr="https://upload.wikimedia.org/wikipedia/commons/thumb/7/77/O-linked_glycosidic_bond.png/250px-O-linked_glycosidic_bond.png" id="494" name="Google Shape;494;p41"/>
            <p:cNvPicPr preferRelativeResize="0"/>
            <p:nvPr/>
          </p:nvPicPr>
          <p:blipFill rotWithShape="1">
            <a:blip r:embed="rId3">
              <a:alphaModFix/>
            </a:blip>
            <a:srcRect b="0" l="0" r="0" t="0"/>
            <a:stretch/>
          </p:blipFill>
          <p:spPr>
            <a:xfrm>
              <a:off x="7016516" y="4854405"/>
              <a:ext cx="1817496" cy="1708447"/>
            </a:xfrm>
            <a:prstGeom prst="rect">
              <a:avLst/>
            </a:prstGeom>
            <a:noFill/>
            <a:ln>
              <a:noFill/>
            </a:ln>
          </p:spPr>
        </p:pic>
        <p:sp>
          <p:nvSpPr>
            <p:cNvPr id="495" name="Google Shape;495;p41"/>
            <p:cNvSpPr/>
            <p:nvPr/>
          </p:nvSpPr>
          <p:spPr>
            <a:xfrm>
              <a:off x="7135352" y="6463430"/>
              <a:ext cx="1524776"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100">
                  <a:solidFill>
                    <a:schemeClr val="dk1"/>
                  </a:solidFill>
                  <a:latin typeface="Calibri"/>
                  <a:ea typeface="Calibri"/>
                  <a:cs typeface="Calibri"/>
                  <a:sym typeface="Calibri"/>
                </a:rPr>
                <a:t>N-acetyl-galactosamine</a:t>
              </a:r>
              <a:endParaRPr sz="1100">
                <a:solidFill>
                  <a:schemeClr val="dk1"/>
                </a:solidFill>
                <a:latin typeface="Calibri"/>
                <a:ea typeface="Calibri"/>
                <a:cs typeface="Calibri"/>
                <a:sym typeface="Calibri"/>
              </a:endParaRPr>
            </a:p>
          </p:txBody>
        </p:sp>
      </p:grpSp>
      <p:pic>
        <p:nvPicPr>
          <p:cNvPr id="496" name="Google Shape;496;p41"/>
          <p:cNvPicPr preferRelativeResize="0"/>
          <p:nvPr/>
        </p:nvPicPr>
        <p:blipFill rotWithShape="1">
          <a:blip r:embed="rId4">
            <a:alphaModFix/>
          </a:blip>
          <a:srcRect b="58074" l="59506" r="21975" t="22427"/>
          <a:stretch/>
        </p:blipFill>
        <p:spPr>
          <a:xfrm>
            <a:off x="6952280" y="3573016"/>
            <a:ext cx="2084216" cy="1246804"/>
          </a:xfrm>
          <a:prstGeom prst="rect">
            <a:avLst/>
          </a:prstGeom>
          <a:noFill/>
          <a:ln>
            <a:noFill/>
          </a:ln>
        </p:spPr>
      </p:pic>
      <p:pic>
        <p:nvPicPr>
          <p:cNvPr id="497" name="Google Shape;497;p41"/>
          <p:cNvPicPr preferRelativeResize="0"/>
          <p:nvPr/>
        </p:nvPicPr>
        <p:blipFill rotWithShape="1">
          <a:blip r:embed="rId5">
            <a:alphaModFix/>
          </a:blip>
          <a:srcRect b="0" l="0" r="0" t="0"/>
          <a:stretch/>
        </p:blipFill>
        <p:spPr>
          <a:xfrm>
            <a:off x="6516216" y="109307"/>
            <a:ext cx="2448272" cy="1519493"/>
          </a:xfrm>
          <a:prstGeom prst="rect">
            <a:avLst/>
          </a:prstGeom>
          <a:noFill/>
          <a:ln>
            <a:noFill/>
          </a:ln>
        </p:spPr>
      </p:pic>
      <p:sp>
        <p:nvSpPr>
          <p:cNvPr id="498" name="Google Shape;498;p41"/>
          <p:cNvSpPr/>
          <p:nvPr/>
        </p:nvSpPr>
        <p:spPr>
          <a:xfrm>
            <a:off x="155575" y="116632"/>
            <a:ext cx="8664897"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KOTRANSLACE</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Úprava nascentního* řetězce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Deformylace</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u prokaryot; u eukaryot pouze v mitochondriích a chloroplastech</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odstranění formylové skupiny z formylmethioninu na N-koci polypeptidového řetězce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enzym: deformyláza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Odštěpení aminokyselin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u prokaryot i eukaryot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odštěpení první AA (N-terminálního methioninu) (popř. i dalších AA)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enzym: aminopeptidáza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Chemická modifikace aminokyselin polypeptidu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modifikace R-zbytků aminokyselin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Fosforylace - připojení fosfátu (serin, treonin a tyrozin)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Glykozylace - připojení cukru (asparagin a serin)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c) Hydroxylace - připojení hydroxylové skupiny (-OH; lyzin a prolin)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katalýza příslušnými enzymy</a:t>
            </a:r>
            <a:endParaRPr sz="1600">
              <a:solidFill>
                <a:schemeClr val="dk1"/>
              </a:solidFill>
              <a:latin typeface="Calibri"/>
              <a:ea typeface="Calibri"/>
              <a:cs typeface="Calibri"/>
              <a:sym typeface="Calibri"/>
            </a:endParaRPr>
          </a:p>
        </p:txBody>
      </p:sp>
      <p:sp>
        <p:nvSpPr>
          <p:cNvPr id="499" name="Google Shape;499;p41"/>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*Nascentní řetězec: ještě se prodlužující</a:t>
            </a:r>
            <a:endParaRPr i="1" sz="1400">
              <a:solidFill>
                <a:schemeClr val="dk1"/>
              </a:solidFill>
              <a:latin typeface="Calibri"/>
              <a:ea typeface="Calibri"/>
              <a:cs typeface="Calibri"/>
              <a:sym typeface="Calibri"/>
            </a:endParaRPr>
          </a:p>
        </p:txBody>
      </p:sp>
      <p:pic>
        <p:nvPicPr>
          <p:cNvPr descr="http://img.sparknotes.com/figures/F/f88cd44dc6a50ffa6b94cdb9d213894e/polypeptide.gif" id="500" name="Google Shape;500;p41"/>
          <p:cNvPicPr preferRelativeResize="0"/>
          <p:nvPr/>
        </p:nvPicPr>
        <p:blipFill rotWithShape="1">
          <a:blip r:embed="rId6">
            <a:alphaModFix/>
          </a:blip>
          <a:srcRect b="0" l="0" r="0" t="0"/>
          <a:stretch/>
        </p:blipFill>
        <p:spPr>
          <a:xfrm>
            <a:off x="3242133" y="2132856"/>
            <a:ext cx="2891244" cy="860489"/>
          </a:xfrm>
          <a:prstGeom prst="rect">
            <a:avLst/>
          </a:prstGeom>
          <a:noFill/>
          <a:ln>
            <a:noFill/>
          </a:ln>
        </p:spPr>
      </p:pic>
      <p:pic>
        <p:nvPicPr>
          <p:cNvPr descr="http://www.ochempal.org/wp-content/images/P/posttranslationalmodification.png" id="501" name="Google Shape;501;p41"/>
          <p:cNvPicPr preferRelativeResize="0"/>
          <p:nvPr/>
        </p:nvPicPr>
        <p:blipFill rotWithShape="1">
          <a:blip r:embed="rId7">
            <a:alphaModFix/>
          </a:blip>
          <a:srcRect b="0" l="0" r="0" t="0"/>
          <a:stretch/>
        </p:blipFill>
        <p:spPr>
          <a:xfrm>
            <a:off x="1973807" y="5414630"/>
            <a:ext cx="4686425" cy="96669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2"/>
          <p:cNvSpPr/>
          <p:nvPr/>
        </p:nvSpPr>
        <p:spPr>
          <a:xfrm>
            <a:off x="114755" y="305361"/>
            <a:ext cx="901291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Sekundární struktrura</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Spontánní tvorba </a:t>
            </a:r>
            <a:r>
              <a:rPr b="1" lang="cs-CZ" sz="1600">
                <a:solidFill>
                  <a:schemeClr val="dk1"/>
                </a:solidFill>
                <a:latin typeface="Calibri"/>
                <a:ea typeface="Calibri"/>
                <a:cs typeface="Calibri"/>
                <a:sym typeface="Calibri"/>
              </a:rPr>
              <a:t>sekundární</a:t>
            </a:r>
            <a:r>
              <a:rPr lang="cs-CZ" sz="1600">
                <a:solidFill>
                  <a:schemeClr val="dk1"/>
                </a:solidFill>
                <a:latin typeface="Calibri"/>
                <a:ea typeface="Calibri"/>
                <a:cs typeface="Calibri"/>
                <a:sym typeface="Calibri"/>
              </a:rPr>
              <a:t> struktury ještě před dokončením syntézy polypeptidu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Sekundární strukturu proteinu určují vodíkové vazby mezi CO- a NH- skupinami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α-helix nebo β-skládaný list</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rozhodnutí jestli bude helix nebo list je zřejmě určeno primární strukturou</a:t>
            </a:r>
            <a:endParaRPr sz="1600">
              <a:solidFill>
                <a:schemeClr val="dk1"/>
              </a:solidFill>
              <a:latin typeface="Calibri"/>
              <a:ea typeface="Calibri"/>
              <a:cs typeface="Calibri"/>
              <a:sym typeface="Calibri"/>
            </a:endParaRPr>
          </a:p>
        </p:txBody>
      </p:sp>
      <p:pic>
        <p:nvPicPr>
          <p:cNvPr descr="https://classconnection.s3.amazonaws.com/135/flashcards/1108135/jpg/picture21327254818885.jpg" id="507" name="Google Shape;507;p42"/>
          <p:cNvPicPr preferRelativeResize="0"/>
          <p:nvPr/>
        </p:nvPicPr>
        <p:blipFill rotWithShape="1">
          <a:blip r:embed="rId3">
            <a:alphaModFix/>
          </a:blip>
          <a:srcRect b="0" l="0" r="0" t="0"/>
          <a:stretch/>
        </p:blipFill>
        <p:spPr>
          <a:xfrm>
            <a:off x="2494315" y="2132856"/>
            <a:ext cx="3672409" cy="4197039"/>
          </a:xfrm>
          <a:prstGeom prst="rect">
            <a:avLst/>
          </a:prstGeom>
          <a:noFill/>
          <a:ln>
            <a:noFill/>
          </a:ln>
        </p:spPr>
      </p:pic>
      <p:sp>
        <p:nvSpPr>
          <p:cNvPr id="508" name="Google Shape;508;p42"/>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1400">
                <a:solidFill>
                  <a:schemeClr val="dk1"/>
                </a:solidFill>
                <a:latin typeface="Calibri"/>
                <a:ea typeface="Calibri"/>
                <a:cs typeface="Calibri"/>
                <a:sym typeface="Calibri"/>
              </a:rPr>
              <a:t>Obr: www.studyblue.com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43"/>
          <p:cNvPicPr preferRelativeResize="0"/>
          <p:nvPr/>
        </p:nvPicPr>
        <p:blipFill rotWithShape="1">
          <a:blip r:embed="rId4">
            <a:alphaModFix/>
          </a:blip>
          <a:srcRect b="42775" l="60977" r="7454" t="14451"/>
          <a:stretch/>
        </p:blipFill>
        <p:spPr>
          <a:xfrm>
            <a:off x="278650" y="2708920"/>
            <a:ext cx="4464496" cy="3402680"/>
          </a:xfrm>
          <a:prstGeom prst="rect">
            <a:avLst/>
          </a:prstGeom>
          <a:noFill/>
          <a:ln>
            <a:noFill/>
          </a:ln>
        </p:spPr>
      </p:pic>
      <p:sp>
        <p:nvSpPr>
          <p:cNvPr id="514" name="Google Shape;514;p43"/>
          <p:cNvSpPr/>
          <p:nvPr/>
        </p:nvSpPr>
        <p:spPr>
          <a:xfrm>
            <a:off x="131083" y="116632"/>
            <a:ext cx="888092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Terciární struktura</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Tvorba disulfidových vazeb (SS můstek)</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proti sobě položené sulfhydrylové skupiny mohou být oxidovány - tvorba </a:t>
            </a:r>
            <a:r>
              <a:rPr b="1" lang="cs-CZ" sz="1600">
                <a:solidFill>
                  <a:schemeClr val="dk1"/>
                </a:solidFill>
                <a:latin typeface="Calibri"/>
                <a:ea typeface="Calibri"/>
                <a:cs typeface="Calibri"/>
                <a:sym typeface="Calibri"/>
              </a:rPr>
              <a:t>disulfidových vazeb</a:t>
            </a:r>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a:t>
            </a:r>
            <a:r>
              <a:rPr lang="cs-CZ" sz="1600">
                <a:solidFill>
                  <a:schemeClr val="dk1"/>
                </a:solidFill>
                <a:latin typeface="Calibri"/>
                <a:ea typeface="Calibri"/>
                <a:cs typeface="Calibri"/>
                <a:sym typeface="Calibri"/>
              </a:rPr>
              <a:t>- pouze u cysteinu (vodíky se odštěpí a vytvoří peroxid vodíku)</a:t>
            </a:r>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a:t>
            </a:r>
            <a:r>
              <a:rPr lang="cs-CZ" sz="1600">
                <a:solidFill>
                  <a:schemeClr val="dk1"/>
                </a:solidFill>
                <a:latin typeface="Calibri"/>
                <a:ea typeface="Calibri"/>
                <a:cs typeface="Calibri"/>
                <a:sym typeface="Calibri"/>
              </a:rPr>
              <a:t>- tvorba terciární struktury polypeptidového řetězce</a:t>
            </a:r>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a:t>
            </a:r>
            <a:r>
              <a:rPr b="1" lang="cs-CZ" sz="1600" u="sng">
                <a:solidFill>
                  <a:schemeClr val="dk1"/>
                </a:solidFill>
                <a:latin typeface="Calibri"/>
                <a:ea typeface="Calibri"/>
                <a:cs typeface="Calibri"/>
                <a:sym typeface="Calibri"/>
              </a:rPr>
              <a:t>- disulfidová vazba je kovalentní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spontánně se tvoří pomalu oxidací (hodiny), v buňce je však katalyzována enzymem 	</a:t>
            </a:r>
            <a:r>
              <a:rPr b="1" lang="cs-CZ" sz="1600">
                <a:solidFill>
                  <a:schemeClr val="dk1"/>
                </a:solidFill>
                <a:latin typeface="Calibri"/>
                <a:ea typeface="Calibri"/>
                <a:cs typeface="Calibri"/>
                <a:sym typeface="Calibri"/>
              </a:rPr>
              <a:t>proteindisulfidizomerázou</a:t>
            </a:r>
            <a:r>
              <a:rPr lang="cs-CZ" sz="1600">
                <a:solidFill>
                  <a:schemeClr val="dk1"/>
                </a:solidFill>
                <a:latin typeface="Calibri"/>
                <a:ea typeface="Calibri"/>
                <a:cs typeface="Calibri"/>
                <a:sym typeface="Calibri"/>
              </a:rPr>
              <a:t> (sek.)</a:t>
            </a:r>
            <a:endParaRPr sz="1600">
              <a:solidFill>
                <a:schemeClr val="dk1"/>
              </a:solidFill>
              <a:latin typeface="Calibri"/>
              <a:ea typeface="Calibri"/>
              <a:cs typeface="Calibri"/>
              <a:sym typeface="Calibri"/>
            </a:endParaRPr>
          </a:p>
        </p:txBody>
      </p:sp>
      <p:pic>
        <p:nvPicPr>
          <p:cNvPr id="515" name="Google Shape;515;p43"/>
          <p:cNvPicPr preferRelativeResize="0"/>
          <p:nvPr/>
        </p:nvPicPr>
        <p:blipFill rotWithShape="1">
          <a:blip r:embed="rId5">
            <a:alphaModFix/>
          </a:blip>
          <a:srcRect b="17735" l="62181" r="8514" t="61165"/>
          <a:stretch/>
        </p:blipFill>
        <p:spPr>
          <a:xfrm>
            <a:off x="5076056" y="2424956"/>
            <a:ext cx="3801469" cy="1539536"/>
          </a:xfrm>
          <a:prstGeom prst="rect">
            <a:avLst/>
          </a:prstGeom>
          <a:noFill/>
          <a:ln>
            <a:noFill/>
          </a:ln>
        </p:spPr>
      </p:pic>
      <p:sp>
        <p:nvSpPr>
          <p:cNvPr id="516" name="Google Shape;516;p43"/>
          <p:cNvSpPr/>
          <p:nvPr/>
        </p:nvSpPr>
        <p:spPr>
          <a:xfrm>
            <a:off x="0" y="6290156"/>
            <a:ext cx="914400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Kovalentní vazba: dva prvky sdílí jeden nebo více párů elektronů, vysoká vazebná energie</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Nekovalentní vazby: nižší vazebná energie, např. iontová nebo vodíková</a:t>
            </a:r>
            <a:endParaRPr i="1" sz="1400">
              <a:solidFill>
                <a:schemeClr val="dk1"/>
              </a:solidFill>
              <a:latin typeface="Calibri"/>
              <a:ea typeface="Calibri"/>
              <a:cs typeface="Calibri"/>
              <a:sym typeface="Calibri"/>
            </a:endParaRPr>
          </a:p>
        </p:txBody>
      </p:sp>
      <p:cxnSp>
        <p:nvCxnSpPr>
          <p:cNvPr id="517" name="Google Shape;517;p43"/>
          <p:cNvCxnSpPr/>
          <p:nvPr/>
        </p:nvCxnSpPr>
        <p:spPr>
          <a:xfrm>
            <a:off x="1482352" y="5309372"/>
            <a:ext cx="512220" cy="0"/>
          </a:xfrm>
          <a:prstGeom prst="straightConnector1">
            <a:avLst/>
          </a:prstGeom>
          <a:noFill/>
          <a:ln cap="flat" cmpd="sng" w="25400">
            <a:solidFill>
              <a:srgbClr val="FF0000"/>
            </a:solidFill>
            <a:prstDash val="solid"/>
            <a:round/>
            <a:headEnd len="sm" w="sm" type="none"/>
            <a:tailEnd len="sm" w="sm"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4"/>
          <p:cNvSpPr/>
          <p:nvPr/>
        </p:nvSpPr>
        <p:spPr>
          <a:xfrm>
            <a:off x="131083" y="116632"/>
            <a:ext cx="458493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Terciární struktura</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Tvorba disulfidových vazeb (SS můstek)</a:t>
            </a:r>
            <a:endParaRPr/>
          </a:p>
        </p:txBody>
      </p:sp>
      <p:sp>
        <p:nvSpPr>
          <p:cNvPr id="523" name="Google Shape;523;p44"/>
          <p:cNvSpPr/>
          <p:nvPr/>
        </p:nvSpPr>
        <p:spPr>
          <a:xfrm>
            <a:off x="120332" y="4653136"/>
            <a:ext cx="8772147"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cs-CZ" sz="1400">
                <a:solidFill>
                  <a:schemeClr val="dk1"/>
                </a:solidFill>
                <a:latin typeface="Calibri"/>
                <a:ea typeface="Calibri"/>
                <a:cs typeface="Calibri"/>
                <a:sym typeface="Calibri"/>
              </a:rPr>
              <a:t>Nekovalentní vazby:</a:t>
            </a:r>
            <a:endParaRPr/>
          </a:p>
          <a:p>
            <a:pPr indent="0" lvl="0" marL="0" marR="0" rtl="0" algn="l">
              <a:spcBef>
                <a:spcPts val="0"/>
              </a:spcBef>
              <a:spcAft>
                <a:spcPts val="0"/>
              </a:spcAft>
              <a:buNone/>
            </a:pPr>
            <a:r>
              <a:rPr b="1" i="1" lang="cs-CZ" sz="1400">
                <a:solidFill>
                  <a:schemeClr val="dk1"/>
                </a:solidFill>
                <a:latin typeface="Calibri"/>
                <a:ea typeface="Calibri"/>
                <a:cs typeface="Calibri"/>
                <a:sym typeface="Calibri"/>
              </a:rPr>
              <a:t>- iontová: </a:t>
            </a:r>
            <a:r>
              <a:rPr i="1" lang="cs-CZ" sz="1400">
                <a:solidFill>
                  <a:schemeClr val="dk1"/>
                </a:solidFill>
                <a:latin typeface="Calibri"/>
                <a:ea typeface="Calibri"/>
                <a:cs typeface="Calibri"/>
                <a:sym typeface="Calibri"/>
              </a:rPr>
              <a:t> jeden prvek přitáhne elektron(y) druhého a stane se aniontem (-), druhý prvek kationtem (+). Prvky jsou vázány elektrostaticky. Slabší vazba než kovalentní</a:t>
            </a:r>
            <a:endParaRPr/>
          </a:p>
          <a:p>
            <a:pPr indent="0" lvl="0" marL="0" marR="0" rtl="0" algn="l">
              <a:spcBef>
                <a:spcPts val="0"/>
              </a:spcBef>
              <a:spcAft>
                <a:spcPts val="0"/>
              </a:spcAft>
              <a:buNone/>
            </a:pPr>
            <a:r>
              <a:rPr b="1" i="1" lang="cs-CZ" sz="1400">
                <a:solidFill>
                  <a:schemeClr val="dk1"/>
                </a:solidFill>
                <a:latin typeface="Calibri"/>
                <a:ea typeface="Calibri"/>
                <a:cs typeface="Calibri"/>
                <a:sym typeface="Calibri"/>
              </a:rPr>
              <a:t>- vodíková </a:t>
            </a:r>
            <a:r>
              <a:rPr i="1" lang="cs-CZ" sz="1400">
                <a:solidFill>
                  <a:schemeClr val="dk1"/>
                </a:solidFill>
                <a:latin typeface="Calibri"/>
                <a:ea typeface="Calibri"/>
                <a:cs typeface="Calibri"/>
                <a:sym typeface="Calibri"/>
              </a:rPr>
              <a:t>(též vodíkový můstek): podstatně slabší než kovalentní a iontová. Vodík je vázán na silný elektronegativní prvek (kyslík, fluor, dusík). Jediný elektron vodíku je odčerpán a (např. kyslíkem) kladně nabité jádro je odhaleno a vzniká parciální kladný náboj, který poutá okolní elektronegativní prvky (např. kyslík)</a:t>
            </a:r>
            <a:endParaRPr/>
          </a:p>
          <a:p>
            <a:pPr indent="0" lvl="0" marL="0" marR="0" rtl="0" algn="l">
              <a:spcBef>
                <a:spcPts val="0"/>
              </a:spcBef>
              <a:spcAft>
                <a:spcPts val="0"/>
              </a:spcAft>
              <a:buNone/>
            </a:pPr>
            <a:r>
              <a:t/>
            </a:r>
            <a:endParaRPr i="1" sz="1400">
              <a:solidFill>
                <a:schemeClr val="dk1"/>
              </a:solidFill>
              <a:latin typeface="Calibri"/>
              <a:ea typeface="Calibri"/>
              <a:cs typeface="Calibri"/>
              <a:sym typeface="Calibri"/>
            </a:endParaRPr>
          </a:p>
          <a:p>
            <a:pPr indent="0" lvl="0" marL="0" marR="0" rtl="0" algn="l">
              <a:spcBef>
                <a:spcPts val="0"/>
              </a:spcBef>
              <a:spcAft>
                <a:spcPts val="0"/>
              </a:spcAft>
              <a:buNone/>
            </a:pPr>
            <a:r>
              <a:rPr b="1" i="1" lang="cs-CZ" sz="1400">
                <a:solidFill>
                  <a:schemeClr val="dk1"/>
                </a:solidFill>
                <a:latin typeface="Calibri"/>
                <a:ea typeface="Calibri"/>
                <a:cs typeface="Calibri"/>
                <a:sym typeface="Calibri"/>
              </a:rPr>
              <a:t>Kovalentní vazba:</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dva prvky sdílí jeden nebo více párů elektronů, vysoká vazebná energie</a:t>
            </a:r>
            <a:endParaRPr i="1" sz="1400">
              <a:solidFill>
                <a:schemeClr val="dk1"/>
              </a:solidFill>
              <a:latin typeface="Calibri"/>
              <a:ea typeface="Calibri"/>
              <a:cs typeface="Calibri"/>
              <a:sym typeface="Calibri"/>
            </a:endParaRPr>
          </a:p>
        </p:txBody>
      </p:sp>
      <p:grpSp>
        <p:nvGrpSpPr>
          <p:cNvPr id="524" name="Google Shape;524;p44"/>
          <p:cNvGrpSpPr/>
          <p:nvPr/>
        </p:nvGrpSpPr>
        <p:grpSpPr>
          <a:xfrm>
            <a:off x="4499992" y="349768"/>
            <a:ext cx="4502022" cy="3511280"/>
            <a:chOff x="4465510" y="3356992"/>
            <a:chExt cx="4464496" cy="3402680"/>
          </a:xfrm>
        </p:grpSpPr>
        <p:pic>
          <p:nvPicPr>
            <p:cNvPr id="525" name="Google Shape;525;p44"/>
            <p:cNvPicPr preferRelativeResize="0"/>
            <p:nvPr/>
          </p:nvPicPr>
          <p:blipFill rotWithShape="1">
            <a:blip r:embed="rId3">
              <a:alphaModFix/>
            </a:blip>
            <a:srcRect b="42775" l="60977" r="7454" t="14451"/>
            <a:stretch/>
          </p:blipFill>
          <p:spPr>
            <a:xfrm>
              <a:off x="4465510" y="3356992"/>
              <a:ext cx="4464496" cy="3402680"/>
            </a:xfrm>
            <a:prstGeom prst="rect">
              <a:avLst/>
            </a:prstGeom>
            <a:noFill/>
            <a:ln>
              <a:noFill/>
            </a:ln>
          </p:spPr>
        </p:pic>
        <p:cxnSp>
          <p:nvCxnSpPr>
            <p:cNvPr id="526" name="Google Shape;526;p44"/>
            <p:cNvCxnSpPr/>
            <p:nvPr/>
          </p:nvCxnSpPr>
          <p:spPr>
            <a:xfrm>
              <a:off x="5652120" y="5949280"/>
              <a:ext cx="512220" cy="0"/>
            </a:xfrm>
            <a:prstGeom prst="straightConnector1">
              <a:avLst/>
            </a:prstGeom>
            <a:noFill/>
            <a:ln cap="flat" cmpd="sng" w="25400">
              <a:solidFill>
                <a:srgbClr val="FF0000"/>
              </a:solidFill>
              <a:prstDash val="solid"/>
              <a:round/>
              <a:headEnd len="sm" w="sm" type="none"/>
              <a:tailEnd len="sm" w="sm" type="none"/>
            </a:ln>
          </p:spPr>
        </p:cxnSp>
      </p:grpSp>
      <p:sp>
        <p:nvSpPr>
          <p:cNvPr id="527" name="Google Shape;527;p44"/>
          <p:cNvSpPr/>
          <p:nvPr/>
        </p:nvSpPr>
        <p:spPr>
          <a:xfrm>
            <a:off x="107504" y="1340768"/>
            <a:ext cx="4584933"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Disulfidová vazba spojuje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a) cysteiny stejného řetězce (např. u ribonukleáz)</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b) cysteiny různých řetězců (např. glutathion, inzulín)</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Mikroorganismy žijící v extrémně vysokých teplotách mají ve svých bílkovinách mnohem více SS můstků než ostatní organismy</a:t>
            </a:r>
            <a:endParaRPr sz="1600">
              <a:solidFill>
                <a:schemeClr val="dk1"/>
              </a:solidFill>
              <a:latin typeface="Calibri"/>
              <a:ea typeface="Calibri"/>
              <a:cs typeface="Calibri"/>
              <a:sym typeface="Calibri"/>
            </a:endParaRPr>
          </a:p>
        </p:txBody>
      </p:sp>
      <p:sp>
        <p:nvSpPr>
          <p:cNvPr id="528" name="Google Shape;528;p44"/>
          <p:cNvSpPr/>
          <p:nvPr/>
        </p:nvSpPr>
        <p:spPr>
          <a:xfrm>
            <a:off x="107504" y="4242574"/>
            <a:ext cx="875493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rgbClr val="000000"/>
                </a:solidFill>
                <a:latin typeface="Calibri"/>
                <a:ea typeface="Calibri"/>
                <a:cs typeface="Calibri"/>
                <a:sym typeface="Calibri"/>
              </a:rPr>
              <a:t>Definice nekovalentních vazeb účastnících se tvorby </a:t>
            </a:r>
            <a:r>
              <a:rPr b="1" lang="cs-CZ" sz="1600">
                <a:solidFill>
                  <a:srgbClr val="000000"/>
                </a:solidFill>
                <a:latin typeface="Calibri"/>
                <a:ea typeface="Calibri"/>
                <a:cs typeface="Calibri"/>
                <a:sym typeface="Calibri"/>
              </a:rPr>
              <a:t>terciární struktury proteinu</a:t>
            </a:r>
            <a:r>
              <a:rPr lang="cs-CZ" sz="1600">
                <a:solidFill>
                  <a:srgbClr val="000000"/>
                </a:solidFill>
                <a:latin typeface="Calibri"/>
                <a:ea typeface="Calibri"/>
                <a:cs typeface="Calibri"/>
                <a:sym typeface="Calibri"/>
              </a:rPr>
              <a:t>:</a:t>
            </a:r>
            <a:endParaRPr sz="1600">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5"/>
          <p:cNvSpPr/>
          <p:nvPr/>
        </p:nvSpPr>
        <p:spPr>
          <a:xfrm>
            <a:off x="155575" y="116632"/>
            <a:ext cx="866489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Skládání proteinů (folding)</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 pro správnou funkci musí být protein správně složen</a:t>
            </a:r>
            <a:endParaRPr/>
          </a:p>
          <a:p>
            <a:pPr indent="0" lvl="0" marL="0" marR="0" rtl="0" algn="l">
              <a:spcBef>
                <a:spcPts val="0"/>
              </a:spcBef>
              <a:spcAft>
                <a:spcPts val="0"/>
              </a:spcAft>
              <a:buNone/>
            </a:pPr>
            <a:r>
              <a:rPr i="1" lang="cs-CZ" sz="1600">
                <a:solidFill>
                  <a:schemeClr val="dk1"/>
                </a:solidFill>
                <a:latin typeface="Calibri"/>
                <a:ea typeface="Calibri"/>
                <a:cs typeface="Calibri"/>
                <a:sym typeface="Calibri"/>
              </a:rPr>
              <a:t>- Primární sekvence je někdy dostatečná pro přímé skládání</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Chaperony</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Čerstvě vytvořené nebo denaturované proteiny často potřebují pomoc "chaperonů" pro složení do správného tvaru</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u="sng">
                <a:solidFill>
                  <a:schemeClr val="dk1"/>
                </a:solidFill>
                <a:latin typeface="Calibri"/>
                <a:ea typeface="Calibri"/>
                <a:cs typeface="Calibri"/>
                <a:sym typeface="Calibri"/>
              </a:rPr>
              <a:t>- Funkce: </a:t>
            </a:r>
            <a:r>
              <a:rPr lang="cs-CZ" sz="1600">
                <a:solidFill>
                  <a:schemeClr val="dk1"/>
                </a:solidFill>
                <a:latin typeface="Calibri"/>
                <a:ea typeface="Calibri"/>
                <a:cs typeface="Calibri"/>
                <a:sym typeface="Calibri"/>
              </a:rPr>
              <a:t>Chrání nesbalené proteiny a pomáhají jejich správnému sbalení</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Nejznámějšími chaperony jsou </a:t>
            </a:r>
            <a:r>
              <a:rPr b="1" lang="cs-CZ" sz="1600" u="sng">
                <a:solidFill>
                  <a:schemeClr val="dk1"/>
                </a:solidFill>
                <a:latin typeface="Calibri"/>
                <a:ea typeface="Calibri"/>
                <a:cs typeface="Calibri"/>
                <a:sym typeface="Calibri"/>
              </a:rPr>
              <a:t>heatshock proteiny </a:t>
            </a:r>
            <a:r>
              <a:rPr lang="cs-CZ" sz="1600">
                <a:solidFill>
                  <a:schemeClr val="dk1"/>
                </a:solidFill>
                <a:latin typeface="Calibri"/>
                <a:ea typeface="Calibri"/>
                <a:cs typeface="Calibri"/>
                <a:sym typeface="Calibri"/>
              </a:rPr>
              <a:t>rodiny </a:t>
            </a:r>
            <a:r>
              <a:rPr b="1" lang="cs-CZ" sz="1600" u="sng">
                <a:solidFill>
                  <a:schemeClr val="dk1"/>
                </a:solidFill>
                <a:latin typeface="Calibri"/>
                <a:ea typeface="Calibri"/>
                <a:cs typeface="Calibri"/>
                <a:sym typeface="Calibri"/>
              </a:rPr>
              <a:t>Hsp70 </a:t>
            </a:r>
            <a:r>
              <a:rPr lang="cs-CZ" sz="1600">
                <a:solidFill>
                  <a:schemeClr val="dk1"/>
                </a:solidFill>
                <a:latin typeface="Calibri"/>
                <a:ea typeface="Calibri"/>
                <a:cs typeface="Calibri"/>
                <a:sym typeface="Calibri"/>
              </a:rPr>
              <a:t>(velikost 70 kDa), které v podobné struktuře existují u všech organismů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Prokaryota exprimují 3 proteiny Hsp70 rodiny: </a:t>
            </a:r>
            <a:r>
              <a:rPr b="1" lang="cs-CZ" sz="1600" u="sng">
                <a:solidFill>
                  <a:schemeClr val="dk1"/>
                </a:solidFill>
                <a:latin typeface="Calibri"/>
                <a:ea typeface="Calibri"/>
                <a:cs typeface="Calibri"/>
                <a:sym typeface="Calibri"/>
              </a:rPr>
              <a:t>DnaK</a:t>
            </a:r>
            <a:r>
              <a:rPr lang="cs-CZ" sz="1600">
                <a:solidFill>
                  <a:schemeClr val="dk1"/>
                </a:solidFill>
                <a:latin typeface="Calibri"/>
                <a:ea typeface="Calibri"/>
                <a:cs typeface="Calibri"/>
                <a:sym typeface="Calibri"/>
              </a:rPr>
              <a:t>, HscA (Hsc66) a HscC (Hsc62)</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Heatshock proteiny se také tvoří vlivem stresu (např. vysoké teplotě)</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Proteiny denaturované teplem mohou být renaturovány pomocí chaperonů</a:t>
            </a:r>
            <a:endParaRPr sz="1600">
              <a:solidFill>
                <a:schemeClr val="dk1"/>
              </a:solidFill>
              <a:latin typeface="Calibri"/>
              <a:ea typeface="Calibri"/>
              <a:cs typeface="Calibri"/>
              <a:sym typeface="Calibri"/>
            </a:endParaRPr>
          </a:p>
        </p:txBody>
      </p:sp>
      <p:pic>
        <p:nvPicPr>
          <p:cNvPr descr="http://www.nature.com/nrm/journal/v14/n10/images_article/nrm3660-f4.jpg" id="534" name="Google Shape;534;p45"/>
          <p:cNvPicPr preferRelativeResize="0"/>
          <p:nvPr/>
        </p:nvPicPr>
        <p:blipFill rotWithShape="1">
          <a:blip r:embed="rId3">
            <a:alphaModFix/>
          </a:blip>
          <a:srcRect b="0" l="0" r="0" t="59367"/>
          <a:stretch/>
        </p:blipFill>
        <p:spPr>
          <a:xfrm>
            <a:off x="468777" y="3573016"/>
            <a:ext cx="8135671" cy="3096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6"/>
          <p:cNvSpPr/>
          <p:nvPr/>
        </p:nvSpPr>
        <p:spPr>
          <a:xfrm>
            <a:off x="131083" y="116632"/>
            <a:ext cx="7465253" cy="6494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POSTTRANSLAČNÍ ÚPRAVY</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Chemická modifikace, kterou vzniká funkční polypeptidový řetězec</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Vyštěpení peptidů</a:t>
            </a:r>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a:t>
            </a:r>
            <a:r>
              <a:rPr lang="cs-CZ" sz="1600">
                <a:solidFill>
                  <a:schemeClr val="dk1"/>
                </a:solidFill>
                <a:latin typeface="Calibri"/>
                <a:ea typeface="Calibri"/>
                <a:cs typeface="Calibri"/>
                <a:sym typeface="Calibri"/>
              </a:rPr>
              <a:t>- odstraňují se větší úseky polypeptidu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podobně jako u pre-mRNA dochází ke "splicingu"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vyštěpují se "inteiny" a zůstávají "exteiny"</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Tvorba kvartérní struktury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 </a:t>
            </a:r>
            <a:r>
              <a:rPr lang="cs-CZ" sz="1600">
                <a:solidFill>
                  <a:schemeClr val="dk1"/>
                </a:solidFill>
                <a:latin typeface="Calibri"/>
                <a:ea typeface="Calibri"/>
                <a:cs typeface="Calibri"/>
                <a:sym typeface="Calibri"/>
              </a:rPr>
              <a:t>spojení více polypeptidových řetězců do "oligomerních proteinů"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většinou vodíkové můstky a jiné nekovalentní vazby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dimer, trimer, tetramer...</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oligomer se v živé soustavě chová jako jedna molekula s biologickou funkcí</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Sestavování nadmolekulárních struktur</a:t>
            </a:r>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 </a:t>
            </a:r>
            <a:r>
              <a:rPr lang="cs-CZ" sz="1600">
                <a:solidFill>
                  <a:schemeClr val="dk1"/>
                </a:solidFill>
                <a:latin typeface="Calibri"/>
                <a:ea typeface="Calibri"/>
                <a:cs typeface="Calibri"/>
                <a:sym typeface="Calibri"/>
              </a:rPr>
              <a:t>enzymové komplexy, ribozomy, proteinové filamenty, membrány aj.</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 Přidání prostetických skupin (kofaktorů)</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kofaktor: nepolypeptidová jednotka nutná pro funkci určitého proteinu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prostetická skupina: kofaktor pevně vázaný na protein (i kovalentně)</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nachází se v aktivním místě enzymu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a) organická: vitamín, lipid, cukr</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b) anorganická: iont kovu</a:t>
            </a:r>
            <a:endParaRPr sz="16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7"/>
          <p:cNvSpPr/>
          <p:nvPr/>
        </p:nvSpPr>
        <p:spPr>
          <a:xfrm>
            <a:off x="186763" y="213707"/>
            <a:ext cx="8761397"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POSTTRANSLAČNÍ ÚPRAVA HEMOGLOBINU</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transportní metaloprotein červených krvinek obratlovců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r>
              <a:rPr b="1" lang="cs-CZ" sz="1600" u="sng">
                <a:solidFill>
                  <a:schemeClr val="dk1"/>
                </a:solidFill>
                <a:latin typeface="Calibri"/>
                <a:ea typeface="Calibri"/>
                <a:cs typeface="Calibri"/>
                <a:sym typeface="Calibri"/>
              </a:rPr>
              <a:t>Funkce: </a:t>
            </a:r>
            <a:r>
              <a:rPr lang="cs-CZ" sz="1600">
                <a:solidFill>
                  <a:schemeClr val="dk1"/>
                </a:solidFill>
                <a:latin typeface="Calibri"/>
                <a:ea typeface="Calibri"/>
                <a:cs typeface="Calibri"/>
                <a:sym typeface="Calibri"/>
              </a:rPr>
              <a:t>transport kyslíku z plic do tkání a odstraňování oxidu uhličitého z tkání do plic</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u dospělého člověka se skládá ze </a:t>
            </a:r>
            <a:r>
              <a:rPr b="1" lang="cs-CZ" sz="1600">
                <a:solidFill>
                  <a:schemeClr val="dk1"/>
                </a:solidFill>
                <a:latin typeface="Calibri"/>
                <a:ea typeface="Calibri"/>
                <a:cs typeface="Calibri"/>
                <a:sym typeface="Calibri"/>
              </a:rPr>
              <a:t>4 podjednotek </a:t>
            </a:r>
            <a:r>
              <a:rPr lang="cs-CZ" sz="1600">
                <a:solidFill>
                  <a:schemeClr val="dk1"/>
                </a:solidFill>
                <a:latin typeface="Calibri"/>
                <a:ea typeface="Calibri"/>
                <a:cs typeface="Calibri"/>
                <a:sym typeface="Calibri"/>
              </a:rPr>
              <a:t>(2x α, 2x ß)</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každá podjednotka obsahuje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bílkovinnou část – globin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prostetickou část – hem (s železem)</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descr="1GZX Haemoglobin.png" id="545" name="Google Shape;545;p47"/>
          <p:cNvPicPr preferRelativeResize="0"/>
          <p:nvPr/>
        </p:nvPicPr>
        <p:blipFill rotWithShape="1">
          <a:blip r:embed="rId3">
            <a:alphaModFix/>
          </a:blip>
          <a:srcRect b="8898" l="3167" r="4594" t="7693"/>
          <a:stretch/>
        </p:blipFill>
        <p:spPr>
          <a:xfrm>
            <a:off x="971600" y="2276872"/>
            <a:ext cx="4081549" cy="3690851"/>
          </a:xfrm>
          <a:prstGeom prst="rect">
            <a:avLst/>
          </a:prstGeom>
          <a:noFill/>
          <a:ln>
            <a:noFill/>
          </a:ln>
        </p:spPr>
      </p:pic>
      <p:sp>
        <p:nvSpPr>
          <p:cNvPr id="546" name="Google Shape;546;p47"/>
          <p:cNvSpPr/>
          <p:nvPr/>
        </p:nvSpPr>
        <p:spPr>
          <a:xfrm>
            <a:off x="467544" y="5976103"/>
            <a:ext cx="528053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cs-CZ" sz="1400">
                <a:solidFill>
                  <a:schemeClr val="dk1"/>
                </a:solidFill>
                <a:latin typeface="Calibri"/>
                <a:ea typeface="Calibri"/>
                <a:cs typeface="Calibri"/>
                <a:sym typeface="Calibri"/>
              </a:rPr>
              <a:t>Struktura hemoglobinu: </a:t>
            </a:r>
            <a:r>
              <a:rPr i="1" lang="cs-CZ" sz="1400">
                <a:solidFill>
                  <a:schemeClr val="dk1"/>
                </a:solidFill>
                <a:latin typeface="Calibri"/>
                <a:ea typeface="Calibri"/>
                <a:cs typeface="Calibri"/>
                <a:sym typeface="Calibri"/>
              </a:rPr>
              <a:t>Proteiny </a:t>
            </a:r>
            <a:r>
              <a:rPr lang="cs-CZ" sz="1400">
                <a:solidFill>
                  <a:srgbClr val="FF0000"/>
                </a:solidFill>
                <a:latin typeface="Calibri"/>
                <a:ea typeface="Calibri"/>
                <a:cs typeface="Calibri"/>
                <a:sym typeface="Calibri"/>
              </a:rPr>
              <a:t>2x α (červená) </a:t>
            </a:r>
            <a:r>
              <a:rPr lang="cs-CZ" sz="1400">
                <a:solidFill>
                  <a:schemeClr val="dk1"/>
                </a:solidFill>
                <a:latin typeface="Calibri"/>
                <a:ea typeface="Calibri"/>
                <a:cs typeface="Calibri"/>
                <a:sym typeface="Calibri"/>
              </a:rPr>
              <a:t>a </a:t>
            </a:r>
            <a:r>
              <a:rPr lang="cs-CZ" sz="1400">
                <a:solidFill>
                  <a:srgbClr val="0000FF"/>
                </a:solidFill>
                <a:latin typeface="Calibri"/>
                <a:ea typeface="Calibri"/>
                <a:cs typeface="Calibri"/>
                <a:sym typeface="Calibri"/>
              </a:rPr>
              <a:t>2x ß (modrá) </a:t>
            </a:r>
            <a:r>
              <a:rPr lang="cs-CZ" sz="1400">
                <a:solidFill>
                  <a:schemeClr val="dk1"/>
                </a:solidFill>
                <a:latin typeface="Calibri"/>
                <a:ea typeface="Calibri"/>
                <a:cs typeface="Calibri"/>
                <a:sym typeface="Calibri"/>
              </a:rPr>
              <a:t>a </a:t>
            </a:r>
            <a:r>
              <a:rPr lang="cs-CZ" sz="1400">
                <a:solidFill>
                  <a:srgbClr val="00B050"/>
                </a:solidFill>
                <a:latin typeface="Calibri"/>
                <a:ea typeface="Calibri"/>
                <a:cs typeface="Calibri"/>
                <a:sym typeface="Calibri"/>
              </a:rPr>
              <a:t>hemové skupiny (zelená) </a:t>
            </a:r>
            <a:r>
              <a:rPr lang="cs-CZ" sz="1400">
                <a:solidFill>
                  <a:schemeClr val="dk1"/>
                </a:solidFill>
                <a:latin typeface="Calibri"/>
                <a:ea typeface="Calibri"/>
                <a:cs typeface="Calibri"/>
                <a:sym typeface="Calibri"/>
              </a:rPr>
              <a:t>(zdroj: wikipedia)</a:t>
            </a:r>
            <a:endParaRPr i="1" sz="1400">
              <a:solidFill>
                <a:srgbClr val="00B050"/>
              </a:solidFill>
              <a:latin typeface="Calibri"/>
              <a:ea typeface="Calibri"/>
              <a:cs typeface="Calibri"/>
              <a:sym typeface="Calibri"/>
            </a:endParaRPr>
          </a:p>
        </p:txBody>
      </p:sp>
      <p:pic>
        <p:nvPicPr>
          <p:cNvPr descr="https://upload.wikimedia.org/wikipedia/commons/thumb/b/be/Heme_b.svg/620px-Heme_b.svg.png" id="547" name="Google Shape;547;p47"/>
          <p:cNvPicPr preferRelativeResize="0"/>
          <p:nvPr/>
        </p:nvPicPr>
        <p:blipFill rotWithShape="1">
          <a:blip r:embed="rId4">
            <a:alphaModFix/>
          </a:blip>
          <a:srcRect b="0" l="0" r="0" t="0"/>
          <a:stretch/>
        </p:blipFill>
        <p:spPr>
          <a:xfrm>
            <a:off x="6467020" y="1749884"/>
            <a:ext cx="1801044" cy="1989863"/>
          </a:xfrm>
          <a:prstGeom prst="rect">
            <a:avLst/>
          </a:prstGeom>
          <a:noFill/>
          <a:ln>
            <a:noFill/>
          </a:ln>
        </p:spPr>
      </p:pic>
      <p:sp>
        <p:nvSpPr>
          <p:cNvPr id="548" name="Google Shape;548;p47"/>
          <p:cNvSpPr/>
          <p:nvPr/>
        </p:nvSpPr>
        <p:spPr>
          <a:xfrm>
            <a:off x="5977917" y="3841303"/>
            <a:ext cx="278436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cs-CZ" sz="1400">
                <a:solidFill>
                  <a:schemeClr val="dk1"/>
                </a:solidFill>
                <a:latin typeface="Calibri"/>
                <a:ea typeface="Calibri"/>
                <a:cs typeface="Calibri"/>
                <a:sym typeface="Calibri"/>
              </a:rPr>
              <a:t>Hemová skupina</a:t>
            </a:r>
            <a:r>
              <a:rPr lang="cs-CZ" sz="1400">
                <a:solidFill>
                  <a:srgbClr val="00B050"/>
                </a:solidFill>
                <a:latin typeface="Calibri"/>
                <a:ea typeface="Calibri"/>
                <a:cs typeface="Calibri"/>
                <a:sym typeface="Calibri"/>
              </a:rPr>
              <a:t> </a:t>
            </a:r>
            <a:r>
              <a:rPr lang="cs-CZ" sz="1400">
                <a:solidFill>
                  <a:schemeClr val="dk1"/>
                </a:solidFill>
                <a:latin typeface="Calibri"/>
                <a:ea typeface="Calibri"/>
                <a:cs typeface="Calibri"/>
                <a:sym typeface="Calibri"/>
              </a:rPr>
              <a:t>(zdroj: wikipedia)</a:t>
            </a:r>
            <a:endParaRPr i="1" sz="1400">
              <a:solidFill>
                <a:srgbClr val="00B05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8"/>
          <p:cNvSpPr/>
          <p:nvPr/>
        </p:nvSpPr>
        <p:spPr>
          <a:xfrm>
            <a:off x="395536" y="332656"/>
            <a:ext cx="8273669" cy="32932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POSTTRANSLAČNÍ ÚPRAVA HEMOGLOBINU</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podle polarity aminokyselin v globinu se molekula ve vodě uspořádá do terciární struktury (hydrofobní interakce)</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 hydrofilní AA vně molekuly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 hydrofobní AA dovnitř molekuly (tzv. hydrofobní kapsa)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do hydrofobní kapsy je vložena molekula hemu (dvojmocné železo chráněno proti oxidaci Fe</a:t>
            </a:r>
            <a:r>
              <a:rPr baseline="30000" lang="cs-CZ" sz="1600">
                <a:solidFill>
                  <a:schemeClr val="dk1"/>
                </a:solidFill>
                <a:latin typeface="Calibri"/>
                <a:ea typeface="Calibri"/>
                <a:cs typeface="Calibri"/>
                <a:sym typeface="Calibri"/>
              </a:rPr>
              <a:t>2+</a:t>
            </a:r>
            <a:r>
              <a:rPr lang="cs-CZ" sz="1600">
                <a:solidFill>
                  <a:schemeClr val="dk1"/>
                </a:solidFill>
                <a:latin typeface="Calibri"/>
                <a:ea typeface="Calibri"/>
                <a:cs typeface="Calibri"/>
                <a:sym typeface="Calibri"/>
              </a:rPr>
              <a:t> → Fe</a:t>
            </a:r>
            <a:r>
              <a:rPr baseline="30000" lang="cs-CZ" sz="1600">
                <a:solidFill>
                  <a:schemeClr val="dk1"/>
                </a:solidFill>
                <a:latin typeface="Calibri"/>
                <a:ea typeface="Calibri"/>
                <a:cs typeface="Calibri"/>
                <a:sym typeface="Calibri"/>
              </a:rPr>
              <a:t>3+</a:t>
            </a:r>
            <a:r>
              <a:rPr lang="cs-CZ" sz="16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každý ze 4 Fe</a:t>
            </a:r>
            <a:r>
              <a:rPr baseline="30000" lang="cs-CZ" sz="1600">
                <a:solidFill>
                  <a:schemeClr val="dk1"/>
                </a:solidFill>
                <a:latin typeface="Calibri"/>
                <a:ea typeface="Calibri"/>
                <a:cs typeface="Calibri"/>
                <a:sym typeface="Calibri"/>
              </a:rPr>
              <a:t>2+</a:t>
            </a:r>
            <a:r>
              <a:rPr lang="cs-CZ" sz="1600">
                <a:solidFill>
                  <a:schemeClr val="dk1"/>
                </a:solidFill>
                <a:latin typeface="Calibri"/>
                <a:ea typeface="Calibri"/>
                <a:cs typeface="Calibri"/>
                <a:sym typeface="Calibri"/>
              </a:rPr>
              <a:t> iontů hemu reverzibilně váže molekulu kyslíku (oxygenace hemoglobinu)</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54" name="Google Shape;554;p48"/>
          <p:cNvSpPr/>
          <p:nvPr/>
        </p:nvSpPr>
        <p:spPr>
          <a:xfrm>
            <a:off x="139882" y="6207695"/>
            <a:ext cx="889661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200">
                <a:solidFill>
                  <a:schemeClr val="dk1"/>
                </a:solidFill>
                <a:latin typeface="Calibri"/>
                <a:ea typeface="Calibri"/>
                <a:cs typeface="Calibri"/>
                <a:sym typeface="Calibri"/>
              </a:rPr>
              <a:t>Schopnost navázání O2 a ztráta CO2 na železnatém ionu je úměrný parciálnímu tlaku dýchacích plynů (v plicích má kyslík vyšší parciální tlak než oxid uhličitý – ve tkáních je tomu naopak). Zdroj Wikipedia.</a:t>
            </a:r>
            <a:endParaRPr sz="1200">
              <a:solidFill>
                <a:schemeClr val="dk1"/>
              </a:solidFill>
              <a:latin typeface="Calibri"/>
              <a:ea typeface="Calibri"/>
              <a:cs typeface="Calibri"/>
              <a:sym typeface="Calibri"/>
            </a:endParaRPr>
          </a:p>
        </p:txBody>
      </p:sp>
      <p:pic>
        <p:nvPicPr>
          <p:cNvPr descr="https://upload.wikimedia.org/wikipedia/commons/thumb/6/66/Hemoglobin_saturation_curve.svg/1024px-Hemoglobin_saturation_curve.svg.png" id="555" name="Google Shape;555;p48"/>
          <p:cNvPicPr preferRelativeResize="0"/>
          <p:nvPr/>
        </p:nvPicPr>
        <p:blipFill rotWithShape="1">
          <a:blip r:embed="rId3">
            <a:alphaModFix/>
          </a:blip>
          <a:srcRect b="0" l="0" r="0" t="0"/>
          <a:stretch/>
        </p:blipFill>
        <p:spPr>
          <a:xfrm>
            <a:off x="2699792" y="3435997"/>
            <a:ext cx="3096344" cy="262161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9"/>
          <p:cNvSpPr/>
          <p:nvPr/>
        </p:nvSpPr>
        <p:spPr>
          <a:xfrm>
            <a:off x="155575" y="116632"/>
            <a:ext cx="8664897" cy="23391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chemeClr val="dk1"/>
                </a:solidFill>
                <a:latin typeface="Calibri"/>
                <a:ea typeface="Calibri"/>
                <a:cs typeface="Calibri"/>
                <a:sym typeface="Calibri"/>
              </a:rPr>
              <a:t>Některé nemoci jsou charakteristické chybným tvarem určitých proteinů</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Alzheimerova nemoc (AD)</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- 70% případů demence je způsobeno AD</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ztráta krátkodobé paměti → problémy s řečí, dezorientace, výkyvy nálad, nevhodné chování → ztráta tělních funkcí a smrt</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doba přežití od diagnozy: 3-9 let</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příčiny: genetické predispozice (70%), vysoký tlak, deprese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fyzické a duševní cvičení pomáhá, léčba neexistuje</a:t>
            </a:r>
            <a:endParaRPr/>
          </a:p>
        </p:txBody>
      </p:sp>
      <p:sp>
        <p:nvSpPr>
          <p:cNvPr id="561" name="Google Shape;561;p49"/>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Crews and Masliah, Human Molecular Genetics 2010; Wikipedia</a:t>
            </a:r>
            <a:endParaRPr i="1" sz="1400">
              <a:solidFill>
                <a:schemeClr val="dk1"/>
              </a:solidFill>
              <a:latin typeface="Calibri"/>
              <a:ea typeface="Calibri"/>
              <a:cs typeface="Calibri"/>
              <a:sym typeface="Calibri"/>
            </a:endParaRPr>
          </a:p>
        </p:txBody>
      </p:sp>
      <p:pic>
        <p:nvPicPr>
          <p:cNvPr descr="Alzheimer's disease brain comparison.jpg" id="562" name="Google Shape;562;p49"/>
          <p:cNvPicPr preferRelativeResize="0"/>
          <p:nvPr/>
        </p:nvPicPr>
        <p:blipFill rotWithShape="1">
          <a:blip r:embed="rId3">
            <a:alphaModFix/>
          </a:blip>
          <a:srcRect b="0" l="0" r="0" t="0"/>
          <a:stretch/>
        </p:blipFill>
        <p:spPr>
          <a:xfrm>
            <a:off x="1258882" y="3140967"/>
            <a:ext cx="6697494" cy="30243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p:nvPr/>
        </p:nvSpPr>
        <p:spPr>
          <a:xfrm>
            <a:off x="154155" y="116632"/>
            <a:ext cx="866631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Transferová RNA (tRNA)</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Terciární struktura </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vodíkové vazby mezi bazemi dihydrouridinového ramena a pseudouridinového ramena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pic>
        <p:nvPicPr>
          <p:cNvPr id="134" name="Google Shape;134;p5"/>
          <p:cNvPicPr preferRelativeResize="0"/>
          <p:nvPr/>
        </p:nvPicPr>
        <p:blipFill rotWithShape="1">
          <a:blip r:embed="rId3">
            <a:alphaModFix/>
          </a:blip>
          <a:srcRect b="39716" l="57892" r="10238" t="13428"/>
          <a:stretch/>
        </p:blipFill>
        <p:spPr>
          <a:xfrm>
            <a:off x="1835696" y="1686292"/>
            <a:ext cx="4719522" cy="390294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https://upload.wikimedia.org/wikipedia/commons/c/c6/APP_processing.png" id="567" name="Google Shape;567;p50"/>
          <p:cNvPicPr preferRelativeResize="0"/>
          <p:nvPr/>
        </p:nvPicPr>
        <p:blipFill rotWithShape="1">
          <a:blip r:embed="rId3">
            <a:alphaModFix/>
          </a:blip>
          <a:srcRect b="0" l="0" r="0" t="0"/>
          <a:stretch/>
        </p:blipFill>
        <p:spPr>
          <a:xfrm>
            <a:off x="4137058" y="2509704"/>
            <a:ext cx="4683414" cy="3511584"/>
          </a:xfrm>
          <a:prstGeom prst="rect">
            <a:avLst/>
          </a:prstGeom>
          <a:noFill/>
          <a:ln>
            <a:noFill/>
          </a:ln>
        </p:spPr>
      </p:pic>
      <p:sp>
        <p:nvSpPr>
          <p:cNvPr id="568" name="Google Shape;568;p50"/>
          <p:cNvSpPr/>
          <p:nvPr/>
        </p:nvSpPr>
        <p:spPr>
          <a:xfrm>
            <a:off x="155575" y="116632"/>
            <a:ext cx="8664897" cy="57554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Molekulární podstata AD</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Amyloid prekurzorový protein (APP)</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membránový protein</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koncentrován v synapsích neuronů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regulátor tvorby synapsí, neurální plasticity a exportu železa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je prekurzorem molekuly </a:t>
            </a:r>
            <a:r>
              <a:rPr b="1" lang="cs-CZ" sz="1600">
                <a:solidFill>
                  <a:schemeClr val="dk1"/>
                </a:solidFill>
                <a:latin typeface="Calibri"/>
                <a:ea typeface="Calibri"/>
                <a:cs typeface="Calibri"/>
                <a:sym typeface="Calibri"/>
              </a:rPr>
              <a:t>beta amyloidu (Aβ)</a:t>
            </a:r>
            <a:r>
              <a:rPr lang="cs-CZ" sz="1600">
                <a:solidFill>
                  <a:schemeClr val="dk1"/>
                </a:solidFill>
                <a:latin typeface="Calibri"/>
                <a:ea typeface="Calibri"/>
                <a:cs typeface="Calibri"/>
                <a:sym typeface="Calibri"/>
              </a:rPr>
              <a:t> - polypetidu 37-49 AA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oligomery Aβ způsobují </a:t>
            </a:r>
            <a:r>
              <a:rPr b="1" lang="cs-CZ" sz="1600">
                <a:solidFill>
                  <a:schemeClr val="dk1"/>
                </a:solidFill>
                <a:latin typeface="Calibri"/>
                <a:ea typeface="Calibri"/>
                <a:cs typeface="Calibri"/>
                <a:sym typeface="Calibri"/>
              </a:rPr>
              <a:t>amyloidní plaky na mozku pacientů s AD</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Sekretáza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enzym, který štěpí APP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- 3 formy: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1. α-sekretáza (hodná)</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β-sekretáza (zlá)</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3. γ-sekretáza (neutrální)</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pokud štěpí nejprve β-sekretáza a pak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γ-sekretáza → vzniká Aβ</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α-sekretáza štěpí blíže buněčné membráně</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a po štěpení γ-sekretázou nevzniká Aβ</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69" name="Google Shape;569;p50"/>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Crews and Masliah, Human Molecular Genetics 2010; Wikipedia</a:t>
            </a:r>
            <a:endParaRPr i="1" sz="1400">
              <a:solidFill>
                <a:schemeClr val="dk1"/>
              </a:solidFill>
              <a:latin typeface="Calibri"/>
              <a:ea typeface="Calibri"/>
              <a:cs typeface="Calibri"/>
              <a:sym typeface="Calibri"/>
            </a:endParaRPr>
          </a:p>
        </p:txBody>
      </p:sp>
      <p:sp>
        <p:nvSpPr>
          <p:cNvPr id="570" name="Google Shape;570;p50"/>
          <p:cNvSpPr/>
          <p:nvPr/>
        </p:nvSpPr>
        <p:spPr>
          <a:xfrm>
            <a:off x="3603629" y="4631550"/>
            <a:ext cx="1066857" cy="307777"/>
          </a:xfrm>
          <a:prstGeom prst="rect">
            <a:avLst/>
          </a:prstGeom>
          <a:solidFill>
            <a:srgbClr val="FF0000">
              <a:alpha val="28627"/>
            </a:srgbClr>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cs-CZ" sz="1400">
                <a:solidFill>
                  <a:schemeClr val="dk1"/>
                </a:solidFill>
                <a:latin typeface="Calibri"/>
                <a:ea typeface="Calibri"/>
                <a:cs typeface="Calibri"/>
                <a:sym typeface="Calibri"/>
              </a:rPr>
              <a:t>α-sekretáza</a:t>
            </a:r>
            <a:endParaRPr i="1" sz="1400">
              <a:solidFill>
                <a:schemeClr val="dk1"/>
              </a:solidFill>
              <a:latin typeface="Calibri"/>
              <a:ea typeface="Calibri"/>
              <a:cs typeface="Calibri"/>
              <a:sym typeface="Calibri"/>
            </a:endParaRPr>
          </a:p>
        </p:txBody>
      </p:sp>
      <p:sp>
        <p:nvSpPr>
          <p:cNvPr id="571" name="Google Shape;571;p50"/>
          <p:cNvSpPr/>
          <p:nvPr/>
        </p:nvSpPr>
        <p:spPr>
          <a:xfrm>
            <a:off x="4670486" y="4710284"/>
            <a:ext cx="621594" cy="144016"/>
          </a:xfrm>
          <a:prstGeom prst="rightArrow">
            <a:avLst>
              <a:gd fmla="val 50000" name="adj1"/>
              <a:gd fmla="val 50000" name="adj2"/>
            </a:avLst>
          </a:prstGeom>
          <a:solidFill>
            <a:srgbClr val="FF0000">
              <a:alpha val="29803"/>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1"/>
          <p:cNvSpPr/>
          <p:nvPr/>
        </p:nvSpPr>
        <p:spPr>
          <a:xfrm>
            <a:off x="155575" y="116632"/>
            <a:ext cx="8664897"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Molekulární podstata AD</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Progresivní akumulace toxických Aβ oligomerů vede k:</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1. disbalanci mezi hladinou produkce, agregace a odstraňování Aβ</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2. poškození synapsí - tvorba membránových pórů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3. změny signálních drah účastnících se neurogeneze a správné tvorby synapsí (GSK3b, CDK5)</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77" name="Google Shape;577;p51"/>
          <p:cNvSpPr/>
          <p:nvPr/>
        </p:nvSpPr>
        <p:spPr>
          <a:xfrm>
            <a:off x="83391" y="6241172"/>
            <a:ext cx="89506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pozn. Existuje také "Tau hypotéza", která přisuzuje vznik AD špatně fungujícímu Tau proteinu, který má za úkol stabilizovat mikrotubuly v neuronálních synapsích</a:t>
            </a:r>
            <a:endParaRPr i="1" sz="1400">
              <a:solidFill>
                <a:schemeClr val="dk1"/>
              </a:solidFill>
              <a:latin typeface="Calibri"/>
              <a:ea typeface="Calibri"/>
              <a:cs typeface="Calibri"/>
              <a:sym typeface="Calibri"/>
            </a:endParaRPr>
          </a:p>
        </p:txBody>
      </p:sp>
      <p:pic>
        <p:nvPicPr>
          <p:cNvPr descr="https://upload.wikimedia.org/wikipedia/commons/7/7a/Amyloid_01big1.jpg" id="578" name="Google Shape;578;p51"/>
          <p:cNvPicPr preferRelativeResize="0"/>
          <p:nvPr/>
        </p:nvPicPr>
        <p:blipFill rotWithShape="1">
          <a:blip r:embed="rId3">
            <a:alphaModFix/>
          </a:blip>
          <a:srcRect b="0" l="0" r="0" t="0"/>
          <a:stretch/>
        </p:blipFill>
        <p:spPr>
          <a:xfrm>
            <a:off x="131996" y="2393593"/>
            <a:ext cx="2944749" cy="1971511"/>
          </a:xfrm>
          <a:prstGeom prst="rect">
            <a:avLst/>
          </a:prstGeom>
          <a:noFill/>
          <a:ln>
            <a:noFill/>
          </a:ln>
        </p:spPr>
      </p:pic>
      <p:pic>
        <p:nvPicPr>
          <p:cNvPr descr="https://upload.wikimedia.org/wikipedia/commons/9/96/Amyloid_02big1.jpg" id="579" name="Google Shape;579;p51"/>
          <p:cNvPicPr preferRelativeResize="0"/>
          <p:nvPr/>
        </p:nvPicPr>
        <p:blipFill rotWithShape="1">
          <a:blip r:embed="rId4">
            <a:alphaModFix/>
          </a:blip>
          <a:srcRect b="0" l="0" r="0" t="0"/>
          <a:stretch/>
        </p:blipFill>
        <p:spPr>
          <a:xfrm>
            <a:off x="3100652" y="2393593"/>
            <a:ext cx="2965127" cy="1971511"/>
          </a:xfrm>
          <a:prstGeom prst="rect">
            <a:avLst/>
          </a:prstGeom>
          <a:noFill/>
          <a:ln>
            <a:noFill/>
          </a:ln>
        </p:spPr>
      </p:pic>
      <p:pic>
        <p:nvPicPr>
          <p:cNvPr descr="https://upload.wikimedia.org/wikipedia/commons/0/0d/Amyloid_03big1.jpg" id="580" name="Google Shape;580;p51"/>
          <p:cNvPicPr preferRelativeResize="0"/>
          <p:nvPr/>
        </p:nvPicPr>
        <p:blipFill rotWithShape="1">
          <a:blip r:embed="rId5">
            <a:alphaModFix/>
          </a:blip>
          <a:srcRect b="0" l="0" r="0" t="0"/>
          <a:stretch/>
        </p:blipFill>
        <p:spPr>
          <a:xfrm>
            <a:off x="6092332" y="2393593"/>
            <a:ext cx="2958839" cy="1971511"/>
          </a:xfrm>
          <a:prstGeom prst="rect">
            <a:avLst/>
          </a:prstGeom>
          <a:noFill/>
          <a:ln>
            <a:noFill/>
          </a:ln>
        </p:spPr>
      </p:pic>
      <p:sp>
        <p:nvSpPr>
          <p:cNvPr id="581" name="Google Shape;581;p51"/>
          <p:cNvSpPr/>
          <p:nvPr/>
        </p:nvSpPr>
        <p:spPr>
          <a:xfrm>
            <a:off x="4932040" y="3419708"/>
            <a:ext cx="108311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400">
                <a:solidFill>
                  <a:schemeClr val="dk1"/>
                </a:solidFill>
                <a:latin typeface="Calibri"/>
                <a:ea typeface="Calibri"/>
                <a:cs typeface="Calibri"/>
                <a:sym typeface="Calibri"/>
              </a:rPr>
              <a:t>β-sekretáza </a:t>
            </a:r>
            <a:endParaRPr b="1" sz="1400">
              <a:solidFill>
                <a:schemeClr val="dk1"/>
              </a:solidFill>
              <a:latin typeface="Calibri"/>
              <a:ea typeface="Calibri"/>
              <a:cs typeface="Calibri"/>
              <a:sym typeface="Calibri"/>
            </a:endParaRPr>
          </a:p>
        </p:txBody>
      </p:sp>
      <p:sp>
        <p:nvSpPr>
          <p:cNvPr id="582" name="Google Shape;582;p51"/>
          <p:cNvSpPr/>
          <p:nvPr/>
        </p:nvSpPr>
        <p:spPr>
          <a:xfrm>
            <a:off x="3719334" y="4037720"/>
            <a:ext cx="106869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400">
                <a:solidFill>
                  <a:schemeClr val="dk1"/>
                </a:solidFill>
                <a:latin typeface="Calibri"/>
                <a:ea typeface="Calibri"/>
                <a:cs typeface="Calibri"/>
                <a:sym typeface="Calibri"/>
              </a:rPr>
              <a:t>γ-sekretáza </a:t>
            </a:r>
            <a:endParaRPr b="1" sz="1400">
              <a:solidFill>
                <a:schemeClr val="dk1"/>
              </a:solidFill>
              <a:latin typeface="Calibri"/>
              <a:ea typeface="Calibri"/>
              <a:cs typeface="Calibri"/>
              <a:sym typeface="Calibri"/>
            </a:endParaRPr>
          </a:p>
        </p:txBody>
      </p:sp>
      <p:sp>
        <p:nvSpPr>
          <p:cNvPr id="583" name="Google Shape;583;p51"/>
          <p:cNvSpPr/>
          <p:nvPr/>
        </p:nvSpPr>
        <p:spPr>
          <a:xfrm>
            <a:off x="83391" y="4758243"/>
            <a:ext cx="895069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Calibri"/>
                <a:ea typeface="Calibri"/>
                <a:cs typeface="Calibri"/>
                <a:sym typeface="Calibri"/>
              </a:rPr>
              <a:t>Pro podporu teorie akumulace Aβ oligomerů v AD hovoří výskyt nemoci (kolem věku 40 let) u Downova syndromu (trizomie 21 páru, kde se nachází gen pro APP)</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ccumulation of A-beta as mature plaques and associated inflammation." id="588" name="Google Shape;588;p52"/>
          <p:cNvPicPr preferRelativeResize="0"/>
          <p:nvPr/>
        </p:nvPicPr>
        <p:blipFill rotWithShape="1">
          <a:blip r:embed="rId3">
            <a:alphaModFix/>
          </a:blip>
          <a:srcRect b="0" l="0" r="0" t="0"/>
          <a:stretch/>
        </p:blipFill>
        <p:spPr>
          <a:xfrm>
            <a:off x="562576" y="2348880"/>
            <a:ext cx="8001651" cy="4320480"/>
          </a:xfrm>
          <a:prstGeom prst="rect">
            <a:avLst/>
          </a:prstGeom>
          <a:noFill/>
          <a:ln>
            <a:noFill/>
          </a:ln>
        </p:spPr>
      </p:pic>
      <p:sp>
        <p:nvSpPr>
          <p:cNvPr id="589" name="Google Shape;589;p52"/>
          <p:cNvSpPr/>
          <p:nvPr/>
        </p:nvSpPr>
        <p:spPr>
          <a:xfrm>
            <a:off x="155575" y="116632"/>
            <a:ext cx="8664897"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Molekulární podstata AD</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4. aktivaci imunitního systému</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shluky Aβ oligomerů, tvořící amyloidní plaky, stimulují vyplavování chemoaktraktantů 	poškozenými neurony, makrofágy, mikroglii (druh makrofágu v mozku) a astrocyty (výživové, 	strukturní a imunitní buňky)</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cytokiny jako IL-1β, IL-6 a TNF-α působí pro-zánětlivě a přivábí neutrofily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tato imunitní reakce má bránit mozek, ale v důsledku vede ke chronickému zánětu a je 	jedním z hlavních faktorů rozvoje nemoci :(</a:t>
            </a:r>
            <a:endParaRPr/>
          </a:p>
        </p:txBody>
      </p:sp>
      <p:sp>
        <p:nvSpPr>
          <p:cNvPr id="590" name="Google Shape;590;p52"/>
          <p:cNvSpPr/>
          <p:nvPr/>
        </p:nvSpPr>
        <p:spPr>
          <a:xfrm>
            <a:off x="7092280" y="6505599"/>
            <a:ext cx="196832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cs-CZ" sz="1400">
                <a:solidFill>
                  <a:schemeClr val="dk1"/>
                </a:solidFill>
                <a:latin typeface="Calibri"/>
                <a:ea typeface="Calibri"/>
                <a:cs typeface="Calibri"/>
                <a:sym typeface="Calibri"/>
              </a:rPr>
              <a:t>www.rndsystems.com</a:t>
            </a:r>
            <a:endParaRPr/>
          </a:p>
        </p:txBody>
      </p:sp>
      <p:sp>
        <p:nvSpPr>
          <p:cNvPr id="591" name="Google Shape;591;p52"/>
          <p:cNvSpPr txBox="1"/>
          <p:nvPr/>
        </p:nvSpPr>
        <p:spPr>
          <a:xfrm>
            <a:off x="4860032" y="2255679"/>
            <a:ext cx="151804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FF0000"/>
                </a:solidFill>
                <a:latin typeface="Calibri"/>
                <a:ea typeface="Calibri"/>
                <a:cs typeface="Calibri"/>
                <a:sym typeface="Calibri"/>
              </a:rPr>
              <a:t>Medvědí služba</a:t>
            </a:r>
            <a:endParaRPr b="1" sz="1600">
              <a:solidFill>
                <a:srgbClr val="FF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http://www.mun.ca/biology/desmid/brian/BIOL2060/BIOL2060-23/23_33.jpg" id="596" name="Google Shape;596;p53"/>
          <p:cNvPicPr preferRelativeResize="0"/>
          <p:nvPr/>
        </p:nvPicPr>
        <p:blipFill rotWithShape="1">
          <a:blip r:embed="rId3">
            <a:alphaModFix/>
          </a:blip>
          <a:srcRect b="43344" l="35535" r="28930" t="48738"/>
          <a:stretch/>
        </p:blipFill>
        <p:spPr>
          <a:xfrm>
            <a:off x="2843808" y="1991738"/>
            <a:ext cx="1094835" cy="401011"/>
          </a:xfrm>
          <a:prstGeom prst="rect">
            <a:avLst/>
          </a:prstGeom>
          <a:noFill/>
          <a:ln>
            <a:noFill/>
          </a:ln>
        </p:spPr>
      </p:pic>
      <p:pic>
        <p:nvPicPr>
          <p:cNvPr descr="Accumulation of A-beta as mature plaques and associated inflammation." id="597" name="Google Shape;597;p53"/>
          <p:cNvPicPr preferRelativeResize="0"/>
          <p:nvPr/>
        </p:nvPicPr>
        <p:blipFill rotWithShape="1">
          <a:blip r:embed="rId4">
            <a:alphaModFix/>
          </a:blip>
          <a:srcRect b="5456" l="25314" r="49379" t="55801"/>
          <a:stretch/>
        </p:blipFill>
        <p:spPr>
          <a:xfrm>
            <a:off x="4400247" y="116632"/>
            <a:ext cx="2025045" cy="1673813"/>
          </a:xfrm>
          <a:prstGeom prst="rect">
            <a:avLst/>
          </a:prstGeom>
          <a:noFill/>
          <a:ln>
            <a:noFill/>
          </a:ln>
        </p:spPr>
      </p:pic>
      <p:sp>
        <p:nvSpPr>
          <p:cNvPr id="598" name="Google Shape;598;p53"/>
          <p:cNvSpPr/>
          <p:nvPr/>
        </p:nvSpPr>
        <p:spPr>
          <a:xfrm>
            <a:off x="155575" y="177602"/>
            <a:ext cx="866489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Molekulární podstata AD</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cs-CZ" sz="1600">
                <a:solidFill>
                  <a:schemeClr val="dk1"/>
                </a:solidFill>
                <a:latin typeface="Calibri"/>
                <a:ea typeface="Calibri"/>
                <a:cs typeface="Calibri"/>
                <a:sym typeface="Calibri"/>
              </a:rPr>
              <a:t>Látky pro možnou léčbu AD</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anti-agregační látky - blokují tvorbu oligomerů</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regulátory APP proteolýzy - blokace β-sekretázy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redukce produkce APP - např. siRNA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odstranění Aβ oligomerů - např. protilátkami </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blokátory hyperaktivních signálních drah a jejich receptorů, které jsou aktivovány neurotoxickými Aβ oligomery (Fyn kináza, GSK3b, CDK5 inhibitory)</a:t>
            </a:r>
            <a:endParaRPr sz="1600">
              <a:solidFill>
                <a:schemeClr val="dk1"/>
              </a:solidFill>
              <a:latin typeface="Calibri"/>
              <a:ea typeface="Calibri"/>
              <a:cs typeface="Calibri"/>
              <a:sym typeface="Calibri"/>
            </a:endParaRPr>
          </a:p>
        </p:txBody>
      </p:sp>
      <p:sp>
        <p:nvSpPr>
          <p:cNvPr id="599" name="Google Shape;599;p53"/>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Crews and Masliah, Human Molecular Genetics 2010</a:t>
            </a:r>
            <a:endParaRPr i="1" sz="1400">
              <a:solidFill>
                <a:schemeClr val="dk1"/>
              </a:solidFill>
              <a:latin typeface="Calibri"/>
              <a:ea typeface="Calibri"/>
              <a:cs typeface="Calibri"/>
              <a:sym typeface="Calibri"/>
            </a:endParaRPr>
          </a:p>
        </p:txBody>
      </p:sp>
      <p:pic>
        <p:nvPicPr>
          <p:cNvPr descr="https://upload.wikimedia.org/wikipedia/commons/c/c6/APP_processing.png" id="600" name="Google Shape;600;p53"/>
          <p:cNvPicPr preferRelativeResize="0"/>
          <p:nvPr/>
        </p:nvPicPr>
        <p:blipFill rotWithShape="1">
          <a:blip r:embed="rId5">
            <a:alphaModFix/>
          </a:blip>
          <a:srcRect b="0" l="0" r="62996" t="0"/>
          <a:stretch/>
        </p:blipFill>
        <p:spPr>
          <a:xfrm>
            <a:off x="7092280" y="16843"/>
            <a:ext cx="1368152" cy="2772191"/>
          </a:xfrm>
          <a:prstGeom prst="rect">
            <a:avLst/>
          </a:prstGeom>
          <a:noFill/>
          <a:ln>
            <a:noFill/>
          </a:ln>
        </p:spPr>
      </p:pic>
      <p:pic>
        <p:nvPicPr>
          <p:cNvPr descr="http://www.mun.ca/biology/desmid/brian/BIOL2060/BIOL2060-23/23_33.jpg" id="601" name="Google Shape;601;p53"/>
          <p:cNvPicPr preferRelativeResize="0"/>
          <p:nvPr/>
        </p:nvPicPr>
        <p:blipFill rotWithShape="1">
          <a:blip r:embed="rId3">
            <a:alphaModFix/>
          </a:blip>
          <a:srcRect b="0" l="0" r="0" t="48738"/>
          <a:stretch/>
        </p:blipFill>
        <p:spPr>
          <a:xfrm>
            <a:off x="5883466" y="4149079"/>
            <a:ext cx="3081021" cy="2596233"/>
          </a:xfrm>
          <a:prstGeom prst="rect">
            <a:avLst/>
          </a:prstGeom>
          <a:noFill/>
          <a:ln>
            <a:noFill/>
          </a:ln>
        </p:spPr>
      </p:pic>
      <p:sp>
        <p:nvSpPr>
          <p:cNvPr id="602" name="Google Shape;602;p53"/>
          <p:cNvSpPr/>
          <p:nvPr/>
        </p:nvSpPr>
        <p:spPr>
          <a:xfrm>
            <a:off x="4716016" y="5528265"/>
            <a:ext cx="158417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mRNA pro APP</a:t>
            </a:r>
            <a:endParaRPr b="1" sz="1200">
              <a:solidFill>
                <a:schemeClr val="dk1"/>
              </a:solidFill>
              <a:latin typeface="Calibri"/>
              <a:ea typeface="Calibri"/>
              <a:cs typeface="Calibri"/>
              <a:sym typeface="Calibri"/>
            </a:endParaRPr>
          </a:p>
        </p:txBody>
      </p:sp>
      <p:cxnSp>
        <p:nvCxnSpPr>
          <p:cNvPr id="603" name="Google Shape;603;p53"/>
          <p:cNvCxnSpPr/>
          <p:nvPr/>
        </p:nvCxnSpPr>
        <p:spPr>
          <a:xfrm>
            <a:off x="5883004" y="5666764"/>
            <a:ext cx="360040" cy="0"/>
          </a:xfrm>
          <a:prstGeom prst="straightConnector1">
            <a:avLst/>
          </a:prstGeom>
          <a:noFill/>
          <a:ln cap="flat" cmpd="sng" w="22225">
            <a:solidFill>
              <a:schemeClr val="dk1"/>
            </a:solidFill>
            <a:prstDash val="solid"/>
            <a:round/>
            <a:headEnd len="sm" w="sm" type="none"/>
            <a:tailEnd len="med" w="med" type="stealth"/>
          </a:ln>
        </p:spPr>
      </p:cxnSp>
      <p:sp>
        <p:nvSpPr>
          <p:cNvPr id="604" name="Google Shape;604;p53"/>
          <p:cNvSpPr/>
          <p:nvPr/>
        </p:nvSpPr>
        <p:spPr>
          <a:xfrm>
            <a:off x="5292080" y="4120761"/>
            <a:ext cx="1584176"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siRNA proti APP</a:t>
            </a:r>
            <a:endParaRPr b="1" sz="1200">
              <a:solidFill>
                <a:schemeClr val="dk1"/>
              </a:solidFill>
              <a:latin typeface="Calibri"/>
              <a:ea typeface="Calibri"/>
              <a:cs typeface="Calibri"/>
              <a:sym typeface="Calibri"/>
            </a:endParaRPr>
          </a:p>
        </p:txBody>
      </p:sp>
      <p:cxnSp>
        <p:nvCxnSpPr>
          <p:cNvPr id="605" name="Google Shape;605;p53"/>
          <p:cNvCxnSpPr/>
          <p:nvPr/>
        </p:nvCxnSpPr>
        <p:spPr>
          <a:xfrm>
            <a:off x="6506584" y="4259260"/>
            <a:ext cx="360040" cy="0"/>
          </a:xfrm>
          <a:prstGeom prst="straightConnector1">
            <a:avLst/>
          </a:prstGeom>
          <a:noFill/>
          <a:ln cap="flat" cmpd="sng" w="22225">
            <a:solidFill>
              <a:schemeClr val="dk1"/>
            </a:solidFill>
            <a:prstDash val="solid"/>
            <a:round/>
            <a:headEnd len="sm" w="sm" type="none"/>
            <a:tailEnd len="med" w="med" type="stealth"/>
          </a:ln>
        </p:spPr>
      </p:cxnSp>
      <p:sp>
        <p:nvSpPr>
          <p:cNvPr id="606" name="Google Shape;606;p53"/>
          <p:cNvSpPr/>
          <p:nvPr/>
        </p:nvSpPr>
        <p:spPr>
          <a:xfrm>
            <a:off x="6012160" y="1316276"/>
            <a:ext cx="999728"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monomer</a:t>
            </a:r>
            <a:endParaRPr b="1" sz="1200">
              <a:solidFill>
                <a:schemeClr val="dk1"/>
              </a:solidFill>
              <a:latin typeface="Calibri"/>
              <a:ea typeface="Calibri"/>
              <a:cs typeface="Calibri"/>
              <a:sym typeface="Calibri"/>
            </a:endParaRPr>
          </a:p>
        </p:txBody>
      </p:sp>
      <p:pic>
        <p:nvPicPr>
          <p:cNvPr descr="C:\Users\simara\AppData\Local\Microsoft\Windows\Temporary Internet Files\Content.IE5\TUJHRMVQ\220px-Antibody_with_CDRs.svg[1].png" id="607" name="Google Shape;607;p53"/>
          <p:cNvPicPr preferRelativeResize="0"/>
          <p:nvPr/>
        </p:nvPicPr>
        <p:blipFill rotWithShape="1">
          <a:blip r:embed="rId6">
            <a:alphaModFix/>
          </a:blip>
          <a:srcRect b="0" l="0" r="0" t="0"/>
          <a:stretch/>
        </p:blipFill>
        <p:spPr>
          <a:xfrm rot="3718748">
            <a:off x="4155304" y="2292224"/>
            <a:ext cx="721546" cy="72154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4"/>
          <p:cNvSpPr/>
          <p:nvPr/>
        </p:nvSpPr>
        <p:spPr>
          <a:xfrm>
            <a:off x="179512" y="233353"/>
            <a:ext cx="8664897"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800">
                <a:solidFill>
                  <a:schemeClr val="dk1"/>
                </a:solidFill>
                <a:latin typeface="Calibri"/>
                <a:ea typeface="Calibri"/>
                <a:cs typeface="Calibri"/>
                <a:sym typeface="Calibri"/>
              </a:rPr>
              <a:t>Priony</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přirozeně se vyskytující proteiny v mozku zvířat a lidí jsou-li správně složené jsou neškodné</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špatně složené způsobují nemoci</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BSE u dobytka (Bovinní spongiformní encefalopatie; nemoc šílených krav)</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Creutzfeldt-Jakobova nemoc u lidí</a:t>
            </a:r>
            <a:endParaRPr/>
          </a:p>
        </p:txBody>
      </p:sp>
      <p:pic>
        <p:nvPicPr>
          <p:cNvPr descr="Illustrations comparing a normal prion with a diseased prion&#10;" id="613" name="Google Shape;613;p54"/>
          <p:cNvPicPr preferRelativeResize="0"/>
          <p:nvPr/>
        </p:nvPicPr>
        <p:blipFill rotWithShape="1">
          <a:blip r:embed="rId3">
            <a:alphaModFix/>
          </a:blip>
          <a:srcRect b="0" l="0" r="0" t="0"/>
          <a:stretch/>
        </p:blipFill>
        <p:spPr>
          <a:xfrm>
            <a:off x="1869462" y="2420888"/>
            <a:ext cx="5237121" cy="3312368"/>
          </a:xfrm>
          <a:prstGeom prst="rect">
            <a:avLst/>
          </a:prstGeom>
          <a:noFill/>
          <a:ln>
            <a:noFill/>
          </a:ln>
        </p:spPr>
      </p:pic>
      <p:sp>
        <p:nvSpPr>
          <p:cNvPr id="614" name="Google Shape;614;p54"/>
          <p:cNvSpPr/>
          <p:nvPr/>
        </p:nvSpPr>
        <p:spPr>
          <a:xfrm>
            <a:off x="83391" y="6433591"/>
            <a:ext cx="895069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Mayo Clinic</a:t>
            </a:r>
            <a:endParaRPr i="1" sz="1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6"/>
          <p:cNvSpPr/>
          <p:nvPr/>
        </p:nvSpPr>
        <p:spPr>
          <a:xfrm>
            <a:off x="154155" y="116632"/>
            <a:ext cx="8666317"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Aktivace aminokyselin</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Připojení aminokyseliny (AA) k příslušné tRNA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ve dvou krocích za katalýzy enzymem aminoacyl-tRNA-syntetázou (esterifikace)</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1. AA + ATP	↔  AA-AMP + PP</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2. AA-AMP + tRNA	↔  AA-tRNA + AMP</a:t>
            </a:r>
            <a:endParaRPr sz="1600">
              <a:solidFill>
                <a:schemeClr val="dk1"/>
              </a:solidFill>
              <a:latin typeface="Calibri"/>
              <a:ea typeface="Calibri"/>
              <a:cs typeface="Calibri"/>
              <a:sym typeface="Calibri"/>
            </a:endParaRPr>
          </a:p>
        </p:txBody>
      </p:sp>
      <p:sp>
        <p:nvSpPr>
          <p:cNvPr id="140" name="Google Shape;140;p6"/>
          <p:cNvSpPr/>
          <p:nvPr/>
        </p:nvSpPr>
        <p:spPr>
          <a:xfrm>
            <a:off x="83391" y="6043286"/>
            <a:ext cx="895069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cs-CZ" sz="1400">
                <a:solidFill>
                  <a:schemeClr val="dk1"/>
                </a:solidFill>
                <a:latin typeface="Calibri"/>
                <a:ea typeface="Calibri"/>
                <a:cs typeface="Calibri"/>
                <a:sym typeface="Calibri"/>
              </a:rPr>
              <a:t>Estery: organické sloučeniny, ve kterých je -OH skupina (např. z karboxylu COOH) nahrazena organickým zbytkem vzniklým z alkoholu po odštěpení vodíku.</a:t>
            </a:r>
            <a:endParaRPr/>
          </a:p>
          <a:p>
            <a:pPr indent="0" lvl="0" marL="0" marR="0" rtl="0" algn="l">
              <a:spcBef>
                <a:spcPts val="0"/>
              </a:spcBef>
              <a:spcAft>
                <a:spcPts val="0"/>
              </a:spcAft>
              <a:buNone/>
            </a:pPr>
            <a:r>
              <a:rPr i="1" lang="cs-CZ" sz="1400">
                <a:solidFill>
                  <a:schemeClr val="dk1"/>
                </a:solidFill>
                <a:latin typeface="Calibri"/>
                <a:ea typeface="Calibri"/>
                <a:cs typeface="Calibri"/>
                <a:sym typeface="Calibri"/>
              </a:rPr>
              <a:t>Esterifikace: chemická reakce, při které ester vzniká</a:t>
            </a:r>
            <a:endParaRPr i="1" sz="1400">
              <a:solidFill>
                <a:schemeClr val="dk1"/>
              </a:solidFill>
              <a:latin typeface="Calibri"/>
              <a:ea typeface="Calibri"/>
              <a:cs typeface="Calibri"/>
              <a:sym typeface="Calibri"/>
            </a:endParaRPr>
          </a:p>
        </p:txBody>
      </p:sp>
      <p:pic>
        <p:nvPicPr>
          <p:cNvPr id="141" name="Google Shape;141;p6"/>
          <p:cNvPicPr preferRelativeResize="0"/>
          <p:nvPr/>
        </p:nvPicPr>
        <p:blipFill rotWithShape="1">
          <a:blip r:embed="rId3">
            <a:alphaModFix/>
          </a:blip>
          <a:srcRect b="18896" l="15306" r="59763" t="32665"/>
          <a:stretch/>
        </p:blipFill>
        <p:spPr>
          <a:xfrm>
            <a:off x="539552" y="2276872"/>
            <a:ext cx="3168352" cy="3462769"/>
          </a:xfrm>
          <a:prstGeom prst="rect">
            <a:avLst/>
          </a:prstGeom>
          <a:noFill/>
          <a:ln>
            <a:noFill/>
          </a:ln>
        </p:spPr>
      </p:pic>
      <p:grpSp>
        <p:nvGrpSpPr>
          <p:cNvPr id="142" name="Google Shape;142;p6"/>
          <p:cNvGrpSpPr/>
          <p:nvPr/>
        </p:nvGrpSpPr>
        <p:grpSpPr>
          <a:xfrm>
            <a:off x="5616180" y="4221088"/>
            <a:ext cx="2682551" cy="1135013"/>
            <a:chOff x="5004048" y="3403363"/>
            <a:chExt cx="2682551" cy="1135013"/>
          </a:xfrm>
        </p:grpSpPr>
        <p:pic>
          <p:nvPicPr>
            <p:cNvPr id="143" name="Google Shape;143;p6"/>
            <p:cNvPicPr preferRelativeResize="0"/>
            <p:nvPr/>
          </p:nvPicPr>
          <p:blipFill rotWithShape="1">
            <a:blip r:embed="rId4">
              <a:alphaModFix/>
            </a:blip>
            <a:srcRect b="0" l="0" r="0" t="0"/>
            <a:stretch/>
          </p:blipFill>
          <p:spPr>
            <a:xfrm rot="-5400000">
              <a:off x="6400251" y="3252028"/>
              <a:ext cx="1135013" cy="1437683"/>
            </a:xfrm>
            <a:prstGeom prst="rect">
              <a:avLst/>
            </a:prstGeom>
            <a:noFill/>
            <a:ln>
              <a:noFill/>
            </a:ln>
          </p:spPr>
        </p:pic>
        <p:pic>
          <p:nvPicPr>
            <p:cNvPr id="144" name="Google Shape;144;p6"/>
            <p:cNvPicPr preferRelativeResize="0"/>
            <p:nvPr/>
          </p:nvPicPr>
          <p:blipFill rotWithShape="1">
            <a:blip r:embed="rId3">
              <a:alphaModFix/>
            </a:blip>
            <a:srcRect b="18896" l="15305" r="73440" t="67741"/>
            <a:stretch/>
          </p:blipFill>
          <p:spPr>
            <a:xfrm>
              <a:off x="5004048" y="3409845"/>
              <a:ext cx="1430252" cy="955259"/>
            </a:xfrm>
            <a:prstGeom prst="rect">
              <a:avLst/>
            </a:prstGeom>
            <a:noFill/>
            <a:ln>
              <a:noFill/>
            </a:ln>
          </p:spPr>
        </p:pic>
      </p:grpSp>
      <p:sp>
        <p:nvSpPr>
          <p:cNvPr id="145" name="Google Shape;145;p6"/>
          <p:cNvSpPr/>
          <p:nvPr/>
        </p:nvSpPr>
        <p:spPr>
          <a:xfrm>
            <a:off x="144784" y="1988840"/>
            <a:ext cx="36004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1.</a:t>
            </a:r>
            <a:endParaRPr sz="1600">
              <a:solidFill>
                <a:schemeClr val="dk1"/>
              </a:solidFill>
              <a:latin typeface="Calibri"/>
              <a:ea typeface="Calibri"/>
              <a:cs typeface="Calibri"/>
              <a:sym typeface="Calibri"/>
            </a:endParaRPr>
          </a:p>
        </p:txBody>
      </p:sp>
      <p:sp>
        <p:nvSpPr>
          <p:cNvPr id="146" name="Google Shape;146;p6"/>
          <p:cNvSpPr/>
          <p:nvPr/>
        </p:nvSpPr>
        <p:spPr>
          <a:xfrm>
            <a:off x="5004048" y="1988840"/>
            <a:ext cx="36004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2.</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147" name="Google Shape;147;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48" name="Google Shape;148;p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49" name="Google Shape;149;p6"/>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50" name="Google Shape;150;p6"/>
          <p:cNvCxnSpPr/>
          <p:nvPr/>
        </p:nvCxnSpPr>
        <p:spPr>
          <a:xfrm flipH="1" rot="10800000">
            <a:off x="3919111" y="5013176"/>
            <a:ext cx="1915876" cy="300606"/>
          </a:xfrm>
          <a:prstGeom prst="straightConnector1">
            <a:avLst/>
          </a:prstGeom>
          <a:noFill/>
          <a:ln cap="flat" cmpd="sng" w="19050">
            <a:solidFill>
              <a:schemeClr val="dk1"/>
            </a:solidFill>
            <a:prstDash val="solid"/>
            <a:round/>
            <a:headEnd len="sm" w="sm" type="none"/>
            <a:tailEnd len="med" w="med" type="stealth"/>
          </a:ln>
        </p:spPr>
      </p:cxnSp>
      <p:pic>
        <p:nvPicPr>
          <p:cNvPr id="151" name="Google Shape;151;p6"/>
          <p:cNvPicPr preferRelativeResize="0"/>
          <p:nvPr/>
        </p:nvPicPr>
        <p:blipFill rotWithShape="1">
          <a:blip r:embed="rId3">
            <a:alphaModFix/>
          </a:blip>
          <a:srcRect b="18896" l="25980" r="59763" t="67580"/>
          <a:stretch/>
        </p:blipFill>
        <p:spPr>
          <a:xfrm>
            <a:off x="5955185" y="2503918"/>
            <a:ext cx="1811725" cy="966788"/>
          </a:xfrm>
          <a:prstGeom prst="rect">
            <a:avLst/>
          </a:prstGeom>
          <a:noFill/>
          <a:ln>
            <a:noFill/>
          </a:ln>
        </p:spPr>
      </p:pic>
      <p:sp>
        <p:nvSpPr>
          <p:cNvPr id="152" name="Google Shape;152;p6"/>
          <p:cNvSpPr/>
          <p:nvPr/>
        </p:nvSpPr>
        <p:spPr>
          <a:xfrm>
            <a:off x="6687363" y="3669702"/>
            <a:ext cx="36004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
        <p:nvSpPr>
          <p:cNvPr id="153" name="Google Shape;153;p6"/>
          <p:cNvSpPr/>
          <p:nvPr/>
        </p:nvSpPr>
        <p:spPr>
          <a:xfrm>
            <a:off x="5654967" y="2910809"/>
            <a:ext cx="36004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050">
                <a:solidFill>
                  <a:schemeClr val="dk1"/>
                </a:solidFill>
                <a:latin typeface="Calibri"/>
                <a:ea typeface="Calibri"/>
                <a:cs typeface="Calibri"/>
                <a:sym typeface="Calibri"/>
              </a:rPr>
              <a:t>HO</a:t>
            </a:r>
            <a:endParaRPr sz="1050">
              <a:solidFill>
                <a:schemeClr val="dk1"/>
              </a:solidFill>
              <a:latin typeface="Calibri"/>
              <a:ea typeface="Calibri"/>
              <a:cs typeface="Calibri"/>
              <a:sym typeface="Calibri"/>
            </a:endParaRPr>
          </a:p>
        </p:txBody>
      </p:sp>
      <p:sp>
        <p:nvSpPr>
          <p:cNvPr id="154" name="Google Shape;154;p6"/>
          <p:cNvSpPr/>
          <p:nvPr/>
        </p:nvSpPr>
        <p:spPr>
          <a:xfrm>
            <a:off x="6992163" y="2573288"/>
            <a:ext cx="74012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AMP</a:t>
            </a:r>
            <a:endParaRPr sz="1200">
              <a:solidFill>
                <a:schemeClr val="dk1"/>
              </a:solidFill>
              <a:latin typeface="Calibri"/>
              <a:ea typeface="Calibri"/>
              <a:cs typeface="Calibri"/>
              <a:sym typeface="Calibri"/>
            </a:endParaRPr>
          </a:p>
        </p:txBody>
      </p:sp>
      <p:pic>
        <p:nvPicPr>
          <p:cNvPr descr="https://upload.wikimedia.org/wikipedia/commons/thumb/3/31/Adenosintriphosphat_protoniert.svg/2000px-Adenosintriphosphat_protoniert.svg.png" id="155" name="Google Shape;155;p6"/>
          <p:cNvPicPr preferRelativeResize="0"/>
          <p:nvPr/>
        </p:nvPicPr>
        <p:blipFill rotWithShape="1">
          <a:blip r:embed="rId5">
            <a:alphaModFix/>
          </a:blip>
          <a:srcRect b="0" l="0" r="0" t="0"/>
          <a:stretch/>
        </p:blipFill>
        <p:spPr>
          <a:xfrm>
            <a:off x="6660232" y="91459"/>
            <a:ext cx="2388034" cy="1177301"/>
          </a:xfrm>
          <a:prstGeom prst="rect">
            <a:avLst/>
          </a:prstGeom>
          <a:noFill/>
          <a:ln>
            <a:noFill/>
          </a:ln>
        </p:spPr>
      </p:pic>
      <p:sp>
        <p:nvSpPr>
          <p:cNvPr id="156" name="Google Shape;156;p6"/>
          <p:cNvSpPr/>
          <p:nvPr/>
        </p:nvSpPr>
        <p:spPr>
          <a:xfrm>
            <a:off x="7800038" y="49639"/>
            <a:ext cx="50472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ATP</a:t>
            </a:r>
            <a:endParaRPr sz="1200">
              <a:solidFill>
                <a:schemeClr val="dk1"/>
              </a:solidFill>
              <a:latin typeface="Calibri"/>
              <a:ea typeface="Calibri"/>
              <a:cs typeface="Calibri"/>
              <a:sym typeface="Calibri"/>
            </a:endParaRPr>
          </a:p>
        </p:txBody>
      </p:sp>
      <p:sp>
        <p:nvSpPr>
          <p:cNvPr id="157" name="Google Shape;157;p6"/>
          <p:cNvSpPr/>
          <p:nvPr/>
        </p:nvSpPr>
        <p:spPr>
          <a:xfrm>
            <a:off x="1835696" y="4716980"/>
            <a:ext cx="1944216" cy="1224136"/>
          </a:xfrm>
          <a:prstGeom prst="ellipse">
            <a:avLst/>
          </a:prstGeom>
          <a:no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p:nvPr/>
        </p:nvSpPr>
        <p:spPr>
          <a:xfrm>
            <a:off x="195841" y="2769890"/>
            <a:ext cx="5744311"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Aktivace aminokyselin enzymem aminoacyl-tRNA-syntetázou</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AA + ATP vstupuje do aktivního místa enzymu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ATP ztrácí pyrofosfát (PP) a AMP se kovalentně váže na AA</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PP je hydrolyzován na dvě fosfátové skupiny</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tRNA se kovalentně váže na AA a nahrazuje tak AMP</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AA-tRNA se uvolňuje z enzymu</a:t>
            </a:r>
            <a:endParaRPr/>
          </a:p>
        </p:txBody>
      </p:sp>
      <p:sp>
        <p:nvSpPr>
          <p:cNvPr descr="http://www.genesilico.pl/rnapathwaysdb/site_media/images/step_pictures/intron-containing_pre-trna_human.svg" id="163" name="Google Shape;163;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64" name="Google Shape;164;p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65" name="Google Shape;165;p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www.mun.ca/biology/desmid/brian/BIOL2060/BIOL2060-22/22_05.jpg" id="166" name="Google Shape;166;p7"/>
          <p:cNvPicPr preferRelativeResize="0"/>
          <p:nvPr/>
        </p:nvPicPr>
        <p:blipFill rotWithShape="1">
          <a:blip r:embed="rId4">
            <a:alphaModFix/>
          </a:blip>
          <a:srcRect b="0" l="0" r="0" t="0"/>
          <a:stretch/>
        </p:blipFill>
        <p:spPr>
          <a:xfrm>
            <a:off x="5724128" y="91834"/>
            <a:ext cx="3024336" cy="6652307"/>
          </a:xfrm>
          <a:prstGeom prst="rect">
            <a:avLst/>
          </a:prstGeom>
          <a:noFill/>
          <a:ln>
            <a:noFill/>
          </a:ln>
        </p:spPr>
      </p:pic>
      <p:sp>
        <p:nvSpPr>
          <p:cNvPr id="167" name="Google Shape;167;p7"/>
          <p:cNvSpPr/>
          <p:nvPr/>
        </p:nvSpPr>
        <p:spPr>
          <a:xfrm>
            <a:off x="169469" y="174224"/>
            <a:ext cx="45720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rgbClr val="000000"/>
                </a:solidFill>
                <a:latin typeface="Calibri"/>
                <a:ea typeface="Calibri"/>
                <a:cs typeface="Calibri"/>
                <a:sym typeface="Calibri"/>
              </a:rPr>
              <a:t>Vazebná rozpoznávací místa na enzymu: </a:t>
            </a:r>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1. pro aminokyselinu</a:t>
            </a:r>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2. pro ATP</a:t>
            </a:r>
            <a:endParaRPr/>
          </a:p>
          <a:p>
            <a:pPr indent="0" lvl="0" marL="0" marR="0" rtl="0" algn="l">
              <a:spcBef>
                <a:spcPts val="0"/>
              </a:spcBef>
              <a:spcAft>
                <a:spcPts val="0"/>
              </a:spcAft>
              <a:buNone/>
            </a:pPr>
            <a:r>
              <a:rPr lang="cs-CZ" sz="1600">
                <a:solidFill>
                  <a:srgbClr val="000000"/>
                </a:solidFill>
                <a:latin typeface="Calibri"/>
                <a:ea typeface="Calibri"/>
                <a:cs typeface="Calibri"/>
                <a:sym typeface="Calibri"/>
              </a:rPr>
              <a:t>3. pro tRNA</a:t>
            </a:r>
            <a:endParaRPr sz="160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8"/>
          <p:cNvPicPr preferRelativeResize="0"/>
          <p:nvPr/>
        </p:nvPicPr>
        <p:blipFill rotWithShape="1">
          <a:blip r:embed="rId3">
            <a:alphaModFix/>
          </a:blip>
          <a:srcRect b="0" l="0" r="0" t="0"/>
          <a:stretch/>
        </p:blipFill>
        <p:spPr>
          <a:xfrm>
            <a:off x="2915816" y="4074749"/>
            <a:ext cx="1423045" cy="1802523"/>
          </a:xfrm>
          <a:prstGeom prst="rect">
            <a:avLst/>
          </a:prstGeom>
          <a:noFill/>
          <a:ln>
            <a:noFill/>
          </a:ln>
        </p:spPr>
      </p:pic>
      <p:sp>
        <p:nvSpPr>
          <p:cNvPr id="173" name="Google Shape;173;p8"/>
          <p:cNvSpPr/>
          <p:nvPr/>
        </p:nvSpPr>
        <p:spPr>
          <a:xfrm>
            <a:off x="298171" y="249610"/>
            <a:ext cx="8666317"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Enzym aminoacyl-tRNA-syntetáza</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každá aminoacyl-tRNA-syntetáza je specifická jen pro jednu aminokyselinu a k ní odpovídající varianty tRNA (příbuzné)</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evolučně konzervovaná: 70% homologie mezi bakteriemi a savci</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patří mezi nejstarší enzymy, spjat s vývojem genetického kódu</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Vazba enzymu na příslušnou tRNA:</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mimořádně přesná (mutace v jednom nukleotidu způsobí nerozpoznání)</a:t>
            </a:r>
            <a:endParaRPr/>
          </a:p>
          <a:p>
            <a:pPr indent="0" lvl="0" marL="0" marR="0" rtl="0" algn="l">
              <a:spcBef>
                <a:spcPts val="0"/>
              </a:spcBef>
              <a:spcAft>
                <a:spcPts val="0"/>
              </a:spcAft>
              <a:buNone/>
            </a:pPr>
            <a:r>
              <a:rPr lang="cs-CZ" sz="1600">
                <a:solidFill>
                  <a:schemeClr val="dk1"/>
                </a:solidFill>
                <a:latin typeface="Calibri"/>
                <a:ea typeface="Calibri"/>
                <a:cs typeface="Calibri"/>
                <a:sym typeface="Calibri"/>
              </a:rPr>
              <a:t>	- rozpoznávací místa leží na akceptorovém a antikodonovém rameni</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descr="http://www.genesilico.pl/rnapathwaysdb/site_media/images/step_pictures/intron-containing_pre-trna_human.svg" id="174" name="Google Shape;174;p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75" name="Google Shape;175;p8"/>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76" name="Google Shape;176;p8"/>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8"/>
          <p:cNvSpPr/>
          <p:nvPr/>
        </p:nvSpPr>
        <p:spPr>
          <a:xfrm>
            <a:off x="4788024" y="5298885"/>
            <a:ext cx="179909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antikodonové rameno</a:t>
            </a:r>
            <a:endParaRPr b="1" sz="1050">
              <a:solidFill>
                <a:schemeClr val="dk1"/>
              </a:solidFill>
              <a:latin typeface="Calibri"/>
              <a:ea typeface="Calibri"/>
              <a:cs typeface="Calibri"/>
              <a:sym typeface="Calibri"/>
            </a:endParaRPr>
          </a:p>
        </p:txBody>
      </p:sp>
      <p:cxnSp>
        <p:nvCxnSpPr>
          <p:cNvPr id="178" name="Google Shape;178;p8"/>
          <p:cNvCxnSpPr/>
          <p:nvPr/>
        </p:nvCxnSpPr>
        <p:spPr>
          <a:xfrm rot="10800000">
            <a:off x="3851920" y="5437384"/>
            <a:ext cx="936104" cy="0"/>
          </a:xfrm>
          <a:prstGeom prst="straightConnector1">
            <a:avLst/>
          </a:prstGeom>
          <a:noFill/>
          <a:ln cap="flat" cmpd="sng" w="19050">
            <a:solidFill>
              <a:schemeClr val="dk1"/>
            </a:solidFill>
            <a:prstDash val="solid"/>
            <a:round/>
            <a:headEnd len="sm" w="sm" type="none"/>
            <a:tailEnd len="med" w="med" type="stealth"/>
          </a:ln>
        </p:spPr>
      </p:cxnSp>
      <p:sp>
        <p:nvSpPr>
          <p:cNvPr id="179" name="Google Shape;179;p8"/>
          <p:cNvSpPr/>
          <p:nvPr/>
        </p:nvSpPr>
        <p:spPr>
          <a:xfrm>
            <a:off x="4716016" y="4584322"/>
            <a:ext cx="179909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200">
                <a:solidFill>
                  <a:schemeClr val="dk1"/>
                </a:solidFill>
                <a:latin typeface="Calibri"/>
                <a:ea typeface="Calibri"/>
                <a:cs typeface="Calibri"/>
                <a:sym typeface="Calibri"/>
              </a:rPr>
              <a:t>akceptorové rameno</a:t>
            </a:r>
            <a:endParaRPr b="1" sz="1050">
              <a:solidFill>
                <a:schemeClr val="dk1"/>
              </a:solidFill>
              <a:latin typeface="Calibri"/>
              <a:ea typeface="Calibri"/>
              <a:cs typeface="Calibri"/>
              <a:sym typeface="Calibri"/>
            </a:endParaRPr>
          </a:p>
        </p:txBody>
      </p:sp>
      <p:cxnSp>
        <p:nvCxnSpPr>
          <p:cNvPr id="180" name="Google Shape;180;p8"/>
          <p:cNvCxnSpPr/>
          <p:nvPr/>
        </p:nvCxnSpPr>
        <p:spPr>
          <a:xfrm rot="10800000">
            <a:off x="3779912" y="4722821"/>
            <a:ext cx="936104" cy="0"/>
          </a:xfrm>
          <a:prstGeom prst="straightConnector1">
            <a:avLst/>
          </a:prstGeom>
          <a:noFill/>
          <a:ln cap="flat" cmpd="sng" w="19050">
            <a:solidFill>
              <a:schemeClr val="dk1"/>
            </a:solidFill>
            <a:prstDash val="solid"/>
            <a:round/>
            <a:headEnd len="sm" w="sm" type="none"/>
            <a:tailEnd len="med" w="med" type="stealth"/>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http://www.mun.ca/biology/desmid/brian/BIOL2060/BIOL2060-22/22_03.jpg" id="185" name="Google Shape;185;p9"/>
          <p:cNvPicPr preferRelativeResize="0"/>
          <p:nvPr/>
        </p:nvPicPr>
        <p:blipFill rotWithShape="1">
          <a:blip r:embed="rId3">
            <a:alphaModFix/>
          </a:blip>
          <a:srcRect b="0" l="0" r="0" t="0"/>
          <a:stretch/>
        </p:blipFill>
        <p:spPr>
          <a:xfrm>
            <a:off x="1369644" y="188640"/>
            <a:ext cx="6370708" cy="6552728"/>
          </a:xfrm>
          <a:prstGeom prst="rect">
            <a:avLst/>
          </a:prstGeom>
          <a:noFill/>
          <a:ln>
            <a:noFill/>
          </a:ln>
        </p:spPr>
      </p:pic>
      <p:sp>
        <p:nvSpPr>
          <p:cNvPr id="186" name="Google Shape;186;p9"/>
          <p:cNvSpPr/>
          <p:nvPr/>
        </p:nvSpPr>
        <p:spPr>
          <a:xfrm>
            <a:off x="51824" y="60952"/>
            <a:ext cx="866631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cs-CZ" sz="1600">
                <a:solidFill>
                  <a:schemeClr val="dk1"/>
                </a:solidFill>
                <a:latin typeface="Calibri"/>
                <a:ea typeface="Calibri"/>
                <a:cs typeface="Calibri"/>
                <a:sym typeface="Calibri"/>
              </a:rPr>
              <a:t>Aktivace aminokyselin - souhrn</a:t>
            </a:r>
            <a:endParaRPr/>
          </a:p>
        </p:txBody>
      </p:sp>
      <p:sp>
        <p:nvSpPr>
          <p:cNvPr descr="http://www.genesilico.pl/rnapathwaysdb/site_media/images/step_pictures/intron-containing_pre-trna_human.svg" id="187" name="Google Shape;187;p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88" name="Google Shape;188;p9"/>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www.genesilico.pl/rnapathwaysdb/site_media/images/step_pictures/intron-containing_pre-trna_human.svg" id="189" name="Google Shape;189;p9"/>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ady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2016-01-04T11:48:18Z</dcterms:created>
  <dc:creator>Pavel Šimara</dc:creator>
</cp:coreProperties>
</file>