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ACFD4B6-3033-4B87-AFDA-3620CEDFA9ED}">
  <a:tblStyle styleId="{3ACFD4B6-3033-4B87-AFDA-3620CEDFA9E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>
          <a:top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bottom>
        </a:tcBdr>
      </a:tcStyle>
    </a:band1H>
    <a:band2H>
      <a:tcTxStyle b="off" i="off"/>
    </a:band2H>
    <a:band1V>
      <a:tcTxStyle b="off" i="off"/>
      <a:tcStyle>
        <a:tcBdr>
          <a:left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band1V>
    <a:band2V>
      <a:tcTxStyle b="off" i="off"/>
      <a:tcStyle>
        <a:tcBdr>
          <a:left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top>
        </a:tcBdr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4"/>
          </a:solidFill>
        </a:fill>
      </a:tcStyle>
    </a:firstRow>
    <a:neCell>
      <a:tcTxStyle b="off" i="off"/>
    </a:neCell>
    <a:nwCell>
      <a:tcTxStyle b="off" i="off"/>
    </a:nwCell>
  </a:tblStyle>
  <a:tblStyle styleId="{8F02B68F-CAB4-4865-AF0A-3924CC48C82D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22" Type="http://schemas.openxmlformats.org/officeDocument/2006/relationships/slide" Target="slides/slide16.xml"/><Relationship Id="rId44" Type="http://schemas.openxmlformats.org/officeDocument/2006/relationships/slide" Target="slides/slide38.xml"/><Relationship Id="rId21" Type="http://schemas.openxmlformats.org/officeDocument/2006/relationships/slide" Target="slides/slide15.xml"/><Relationship Id="rId43" Type="http://schemas.openxmlformats.org/officeDocument/2006/relationships/slide" Target="slides/slide37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7" name="Google Shape;35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8" name="Google Shape;358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3" name="Google Shape;38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4" name="Google Shape;384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5" name="Google Shape;39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/>
          </a:p>
        </p:txBody>
      </p:sp>
      <p:sp>
        <p:nvSpPr>
          <p:cNvPr id="396" name="Google Shape;396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9" name="Google Shape;42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/>
          </a:p>
        </p:txBody>
      </p:sp>
      <p:sp>
        <p:nvSpPr>
          <p:cNvPr id="430" name="Google Shape;430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3" name="Google Shape;45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/>
          </a:p>
        </p:txBody>
      </p:sp>
      <p:sp>
        <p:nvSpPr>
          <p:cNvPr id="454" name="Google Shape;454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4" name="Google Shape;46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/>
          </a:p>
        </p:txBody>
      </p:sp>
      <p:sp>
        <p:nvSpPr>
          <p:cNvPr id="465" name="Google Shape;465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4" name="Google Shape;48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/>
          </a:p>
        </p:txBody>
      </p:sp>
      <p:sp>
        <p:nvSpPr>
          <p:cNvPr id="485" name="Google Shape;485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9" name="Google Shape;51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/>
          </a:p>
        </p:txBody>
      </p:sp>
      <p:sp>
        <p:nvSpPr>
          <p:cNvPr id="520" name="Google Shape;520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2" name="Google Shape;53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/>
          </a:p>
        </p:txBody>
      </p:sp>
      <p:sp>
        <p:nvSpPr>
          <p:cNvPr id="533" name="Google Shape;533;p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5" name="Google Shape;54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/>
          </a:p>
        </p:txBody>
      </p:sp>
      <p:sp>
        <p:nvSpPr>
          <p:cNvPr id="546" name="Google Shape;546;p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8" name="Google Shape;56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/>
          </a:p>
        </p:txBody>
      </p:sp>
      <p:sp>
        <p:nvSpPr>
          <p:cNvPr id="569" name="Google Shape;569;p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9" name="Google Shape;59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/>
          </a:p>
        </p:txBody>
      </p:sp>
      <p:sp>
        <p:nvSpPr>
          <p:cNvPr id="600" name="Google Shape;600;p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1" name="Google Shape;61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/>
          </a:p>
        </p:txBody>
      </p:sp>
      <p:sp>
        <p:nvSpPr>
          <p:cNvPr id="612" name="Google Shape;612;p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9" name="Google Shape;62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/>
          </a:p>
        </p:txBody>
      </p:sp>
      <p:sp>
        <p:nvSpPr>
          <p:cNvPr id="630" name="Google Shape;630;p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6" name="Google Shape;65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/>
          </a:p>
        </p:txBody>
      </p:sp>
      <p:sp>
        <p:nvSpPr>
          <p:cNvPr id="657" name="Google Shape;657;p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8" name="Google Shape;678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/>
          </a:p>
        </p:txBody>
      </p:sp>
      <p:sp>
        <p:nvSpPr>
          <p:cNvPr id="679" name="Google Shape;679;p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4" name="Google Shape;704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/>
          </a:p>
        </p:txBody>
      </p:sp>
      <p:sp>
        <p:nvSpPr>
          <p:cNvPr id="705" name="Google Shape;705;p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7" name="Google Shape;717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/>
          </a:p>
        </p:txBody>
      </p:sp>
      <p:sp>
        <p:nvSpPr>
          <p:cNvPr id="718" name="Google Shape;718;p2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9" name="Google Shape;769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/>
          </a:p>
        </p:txBody>
      </p:sp>
      <p:sp>
        <p:nvSpPr>
          <p:cNvPr id="770" name="Google Shape;770;p2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1" name="Google Shape;791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/>
          </a:p>
        </p:txBody>
      </p:sp>
      <p:sp>
        <p:nvSpPr>
          <p:cNvPr id="792" name="Google Shape;792;p2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" name="Google Shape;105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3" name="Google Shape;803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/>
          </a:p>
        </p:txBody>
      </p:sp>
      <p:sp>
        <p:nvSpPr>
          <p:cNvPr id="804" name="Google Shape;804;p3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8" name="Google Shape;858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0" lvl="3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859" name="Google Shape;859;p3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7" name="Google Shape;897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/>
          </a:p>
        </p:txBody>
      </p:sp>
      <p:sp>
        <p:nvSpPr>
          <p:cNvPr id="898" name="Google Shape;898;p3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8" name="Google Shape;928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29" name="Google Shape;929;p3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5" name="Google Shape;965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66" name="Google Shape;966;p3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8" name="Google Shape;988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9" name="Google Shape;989;p3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2" name="Google Shape;1002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3" name="Google Shape;1003;p3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6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8" name="Google Shape;1038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9" name="Google Shape;1039;p3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5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17" name="Google Shape;1117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" name="Google Shape;152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0" lvl="1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/>
          </a:p>
        </p:txBody>
      </p:sp>
      <p:sp>
        <p:nvSpPr>
          <p:cNvPr id="186" name="Google Shape;186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0" lvl="1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/>
          </a:p>
        </p:txBody>
      </p:sp>
      <p:sp>
        <p:nvSpPr>
          <p:cNvPr id="202" name="Google Shape;202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1" name="Google Shape;231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6" name="Google Shape;256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7" name="Google Shape;29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8" name="Google Shape;298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části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uze nadpis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png"/><Relationship Id="rId4" Type="http://schemas.openxmlformats.org/officeDocument/2006/relationships/image" Target="../media/image34.png"/><Relationship Id="rId5" Type="http://schemas.openxmlformats.org/officeDocument/2006/relationships/image" Target="../media/image24.jpg"/><Relationship Id="rId6" Type="http://schemas.openxmlformats.org/officeDocument/2006/relationships/image" Target="../media/image4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8.png"/><Relationship Id="rId4" Type="http://schemas.openxmlformats.org/officeDocument/2006/relationships/image" Target="../media/image3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2.jpg"/><Relationship Id="rId4" Type="http://schemas.openxmlformats.org/officeDocument/2006/relationships/image" Target="../media/image4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3.jpg"/><Relationship Id="rId4" Type="http://schemas.openxmlformats.org/officeDocument/2006/relationships/image" Target="../media/image3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1.jpg"/><Relationship Id="rId4" Type="http://schemas.openxmlformats.org/officeDocument/2006/relationships/image" Target="../media/image6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5.jpg"/><Relationship Id="rId4" Type="http://schemas.openxmlformats.org/officeDocument/2006/relationships/image" Target="../media/image4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9.jpg"/><Relationship Id="rId4" Type="http://schemas.openxmlformats.org/officeDocument/2006/relationships/image" Target="../media/image52.png"/><Relationship Id="rId5" Type="http://schemas.openxmlformats.org/officeDocument/2006/relationships/image" Target="../media/image41.png"/><Relationship Id="rId6" Type="http://schemas.openxmlformats.org/officeDocument/2006/relationships/image" Target="../media/image4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4.jpg"/><Relationship Id="rId4" Type="http://schemas.openxmlformats.org/officeDocument/2006/relationships/image" Target="../media/image5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4.jpg"/><Relationship Id="rId4" Type="http://schemas.openxmlformats.org/officeDocument/2006/relationships/image" Target="../media/image51.jpg"/><Relationship Id="rId5" Type="http://schemas.openxmlformats.org/officeDocument/2006/relationships/image" Target="../media/image43.jpg"/><Relationship Id="rId6" Type="http://schemas.openxmlformats.org/officeDocument/2006/relationships/image" Target="../media/image47.jpg"/><Relationship Id="rId7" Type="http://schemas.openxmlformats.org/officeDocument/2006/relationships/image" Target="../media/image53.jpg"/><Relationship Id="rId8" Type="http://schemas.openxmlformats.org/officeDocument/2006/relationships/image" Target="../media/image5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0.jpg"/><Relationship Id="rId4" Type="http://schemas.openxmlformats.org/officeDocument/2006/relationships/image" Target="../media/image54.jpg"/><Relationship Id="rId5" Type="http://schemas.openxmlformats.org/officeDocument/2006/relationships/image" Target="../media/image59.jpg"/><Relationship Id="rId6" Type="http://schemas.openxmlformats.org/officeDocument/2006/relationships/image" Target="../media/image6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2.jpg"/><Relationship Id="rId4" Type="http://schemas.openxmlformats.org/officeDocument/2006/relationships/image" Target="../media/image57.jpg"/><Relationship Id="rId5" Type="http://schemas.openxmlformats.org/officeDocument/2006/relationships/image" Target="../media/image54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5.jpg"/><Relationship Id="rId4" Type="http://schemas.openxmlformats.org/officeDocument/2006/relationships/image" Target="../media/image56.jpg"/><Relationship Id="rId5" Type="http://schemas.openxmlformats.org/officeDocument/2006/relationships/image" Target="../media/image91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3.jpg"/><Relationship Id="rId4" Type="http://schemas.openxmlformats.org/officeDocument/2006/relationships/image" Target="../media/image62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4.jpg"/><Relationship Id="rId4" Type="http://schemas.openxmlformats.org/officeDocument/2006/relationships/image" Target="../media/image60.jpg"/><Relationship Id="rId5" Type="http://schemas.openxmlformats.org/officeDocument/2006/relationships/image" Target="../media/image58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80.png"/><Relationship Id="rId4" Type="http://schemas.openxmlformats.org/officeDocument/2006/relationships/image" Target="../media/image81.jpg"/><Relationship Id="rId5" Type="http://schemas.openxmlformats.org/officeDocument/2006/relationships/image" Target="../media/image67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3.jpg"/><Relationship Id="rId4" Type="http://schemas.openxmlformats.org/officeDocument/2006/relationships/image" Target="../media/image93.jpg"/><Relationship Id="rId5" Type="http://schemas.openxmlformats.org/officeDocument/2006/relationships/image" Target="../media/image7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14.png"/><Relationship Id="rId5" Type="http://schemas.openxmlformats.org/officeDocument/2006/relationships/image" Target="../media/image3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74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76.jpg"/><Relationship Id="rId4" Type="http://schemas.openxmlformats.org/officeDocument/2006/relationships/image" Target="../media/image79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07.jpg"/><Relationship Id="rId4" Type="http://schemas.openxmlformats.org/officeDocument/2006/relationships/image" Target="../media/image8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06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90.jpg"/><Relationship Id="rId4" Type="http://schemas.openxmlformats.org/officeDocument/2006/relationships/image" Target="../media/image9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01.jpg"/><Relationship Id="rId4" Type="http://schemas.openxmlformats.org/officeDocument/2006/relationships/image" Target="../media/image87.jpg"/><Relationship Id="rId5" Type="http://schemas.openxmlformats.org/officeDocument/2006/relationships/image" Target="../media/image95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86.png"/><Relationship Id="rId4" Type="http://schemas.openxmlformats.org/officeDocument/2006/relationships/image" Target="../media/image102.jpg"/><Relationship Id="rId5" Type="http://schemas.openxmlformats.org/officeDocument/2006/relationships/image" Target="../media/image88.jpg"/><Relationship Id="rId6" Type="http://schemas.openxmlformats.org/officeDocument/2006/relationships/image" Target="../media/image97.jpg"/><Relationship Id="rId7" Type="http://schemas.openxmlformats.org/officeDocument/2006/relationships/image" Target="../media/image92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04.jpg"/><Relationship Id="rId4" Type="http://schemas.openxmlformats.org/officeDocument/2006/relationships/image" Target="../media/image105.jpg"/><Relationship Id="rId5" Type="http://schemas.openxmlformats.org/officeDocument/2006/relationships/image" Target="../media/image100.jpg"/><Relationship Id="rId6" Type="http://schemas.openxmlformats.org/officeDocument/2006/relationships/image" Target="../media/image99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0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4.jpg"/><Relationship Id="rId5" Type="http://schemas.openxmlformats.org/officeDocument/2006/relationships/image" Target="../media/image6.jpg"/><Relationship Id="rId6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jpg"/><Relationship Id="rId4" Type="http://schemas.openxmlformats.org/officeDocument/2006/relationships/image" Target="../media/image26.png"/><Relationship Id="rId5" Type="http://schemas.openxmlformats.org/officeDocument/2006/relationships/image" Target="../media/image49.jpg"/><Relationship Id="rId6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jpg"/><Relationship Id="rId4" Type="http://schemas.openxmlformats.org/officeDocument/2006/relationships/image" Target="../media/image8.jpg"/><Relationship Id="rId5" Type="http://schemas.openxmlformats.org/officeDocument/2006/relationships/image" Target="../media/image1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7.jpg"/><Relationship Id="rId6" Type="http://schemas.openxmlformats.org/officeDocument/2006/relationships/image" Target="../media/image27.jpg"/><Relationship Id="rId7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png"/><Relationship Id="rId4" Type="http://schemas.openxmlformats.org/officeDocument/2006/relationships/image" Target="../media/image15.jpg"/><Relationship Id="rId5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Relationship Id="rId4" Type="http://schemas.openxmlformats.org/officeDocument/2006/relationships/image" Target="../media/image25.png"/><Relationship Id="rId5" Type="http://schemas.openxmlformats.org/officeDocument/2006/relationships/image" Target="../media/image18.jpg"/><Relationship Id="rId6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type="ctrTitle"/>
          </p:nvPr>
        </p:nvSpPr>
        <p:spPr>
          <a:xfrm>
            <a:off x="685800" y="134076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cs-CZ"/>
              <a:t>Molekulární biologie pro informatiky - 7</a:t>
            </a:r>
            <a:endParaRPr b="1"/>
          </a:p>
        </p:txBody>
      </p:sp>
      <p:sp>
        <p:nvSpPr>
          <p:cNvPr id="90" name="Google Shape;90;p13"/>
          <p:cNvSpPr txBox="1"/>
          <p:nvPr/>
        </p:nvSpPr>
        <p:spPr>
          <a:xfrm>
            <a:off x="692995" y="3327127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cs-CZ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Molekulární struktura eukaryotické buňky</a:t>
            </a:r>
            <a:r>
              <a:rPr b="0" i="0" lang="cs-CZ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2"/>
          <p:cNvSpPr/>
          <p:nvPr/>
        </p:nvSpPr>
        <p:spPr>
          <a:xfrm>
            <a:off x="251520" y="4943435"/>
            <a:ext cx="8640000" cy="14260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0975" lvl="3" marL="1809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oxygenní fotosyntéza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i) světelná fáze (thylakoidy)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- přeměna světelné energie na chemickou, vznik ATP a NADPH, O</a:t>
            </a:r>
            <a:r>
              <a:rPr b="0" baseline="-2500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ii) temnostní fáze (stroma)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- uložení chemické energie fixací CO</a:t>
            </a:r>
            <a:r>
              <a:rPr b="0" baseline="-2500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tvorba glukózy a zásobních látek (škrob)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22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cs-CZ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Semiautomní organely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2" name="Google Shape;362;p22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3" name="Google Shape;363;p22"/>
          <p:cNvSpPr/>
          <p:nvPr/>
        </p:nvSpPr>
        <p:spPr>
          <a:xfrm>
            <a:off x="251520" y="946036"/>
            <a:ext cx="8640000" cy="1374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Chloroplasty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thylakoidy - ploché vaky navrstvené do gran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- fotosyntetické pigmenty (zelený chlorofyl)  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0975" lvl="3" marL="1809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tři kompartmenty - prostor mezi dvojitou membránou obalu, lumen thylakoidů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3" marL="1371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- stroma (matrix): vnitřní základní hmota; DNA, ribozomy a inkluze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22"/>
          <p:cNvSpPr/>
          <p:nvPr/>
        </p:nvSpPr>
        <p:spPr>
          <a:xfrm>
            <a:off x="-39057" y="6514711"/>
            <a:ext cx="913555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http://clashtalk.kinja.com/take-a-minute-to-appreciate-photosynthesis-1742386609; http://www.biologydiscussion.com/chloroplasts/chemical-composition-of-chloroplasts-600-words-biology/788; http://www.shmoop.com/photosynthesis/inputs-architecture.html </a:t>
            </a:r>
            <a:endParaRPr b="0" i="0" sz="100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www.shmoop.com/images/biology/biobook_photosyn_1.png" id="365" name="Google Shape;36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40155" y="2631629"/>
            <a:ext cx="2924672" cy="19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90842" y="5012335"/>
            <a:ext cx="3028950" cy="323850"/>
          </a:xfrm>
          <a:prstGeom prst="rect">
            <a:avLst/>
          </a:prstGeom>
          <a:noFill/>
          <a:ln cap="flat" cmpd="sng" w="19050">
            <a:solidFill>
              <a:srgbClr val="76923C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https://i.kinja-img.com/gawker-media/image/upload/idwxsmbyduh6lb8y6moo.jpg" id="367" name="Google Shape;367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9069" y="2717792"/>
            <a:ext cx="1968675" cy="162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8" name="Google Shape;368;p22"/>
          <p:cNvGrpSpPr/>
          <p:nvPr/>
        </p:nvGrpSpPr>
        <p:grpSpPr>
          <a:xfrm>
            <a:off x="2835566" y="2652148"/>
            <a:ext cx="2585032" cy="1908000"/>
            <a:chOff x="2483768" y="4531648"/>
            <a:chExt cx="2585032" cy="1908000"/>
          </a:xfrm>
        </p:grpSpPr>
        <p:pic>
          <p:nvPicPr>
            <p:cNvPr descr="Chloroplasts" id="369" name="Google Shape;369;p2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483768" y="4531648"/>
              <a:ext cx="2585032" cy="190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0" name="Google Shape;370;p22"/>
            <p:cNvSpPr/>
            <p:nvPr/>
          </p:nvSpPr>
          <p:spPr>
            <a:xfrm>
              <a:off x="4626672" y="4788484"/>
              <a:ext cx="288032" cy="72008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22"/>
            <p:cNvSpPr/>
            <p:nvPr/>
          </p:nvSpPr>
          <p:spPr>
            <a:xfrm>
              <a:off x="3203848" y="5583718"/>
              <a:ext cx="288032" cy="72008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22"/>
            <p:cNvSpPr/>
            <p:nvPr/>
          </p:nvSpPr>
          <p:spPr>
            <a:xfrm>
              <a:off x="3401137" y="5733256"/>
              <a:ext cx="316835" cy="72008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22"/>
            <p:cNvSpPr/>
            <p:nvPr/>
          </p:nvSpPr>
          <p:spPr>
            <a:xfrm>
              <a:off x="3549393" y="5909056"/>
              <a:ext cx="463879" cy="16979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22"/>
            <p:cNvSpPr/>
            <p:nvPr/>
          </p:nvSpPr>
          <p:spPr>
            <a:xfrm>
              <a:off x="3935437" y="6165304"/>
              <a:ext cx="463879" cy="16979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22"/>
            <p:cNvSpPr/>
            <p:nvPr/>
          </p:nvSpPr>
          <p:spPr>
            <a:xfrm>
              <a:off x="2538508" y="5761821"/>
              <a:ext cx="475253" cy="72008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22"/>
            <p:cNvSpPr txBox="1"/>
            <p:nvPr/>
          </p:nvSpPr>
          <p:spPr>
            <a:xfrm>
              <a:off x="3118177" y="5535230"/>
              <a:ext cx="494046" cy="1908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Stroma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22"/>
            <p:cNvSpPr txBox="1"/>
            <p:nvPr/>
          </p:nvSpPr>
          <p:spPr>
            <a:xfrm>
              <a:off x="4509564" y="4719158"/>
              <a:ext cx="530916" cy="193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Granum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22"/>
            <p:cNvSpPr txBox="1"/>
            <p:nvPr/>
          </p:nvSpPr>
          <p:spPr>
            <a:xfrm>
              <a:off x="3375324" y="5743256"/>
              <a:ext cx="545342" cy="193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Tylakoid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22"/>
            <p:cNvSpPr txBox="1"/>
            <p:nvPr/>
          </p:nvSpPr>
          <p:spPr>
            <a:xfrm>
              <a:off x="3242690" y="5934464"/>
              <a:ext cx="1050288" cy="2918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Vnitřní dvojvrstevná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membrána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22"/>
            <p:cNvSpPr txBox="1"/>
            <p:nvPr/>
          </p:nvSpPr>
          <p:spPr>
            <a:xfrm>
              <a:off x="4042600" y="6143785"/>
              <a:ext cx="1016625" cy="2918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Vnější dvojvrstevná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membrána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3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cs-CZ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Cytoplazmatická membrána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7" name="Google Shape;387;p23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8" name="Google Shape;388;p23"/>
          <p:cNvSpPr/>
          <p:nvPr/>
        </p:nvSpPr>
        <p:spPr>
          <a:xfrm>
            <a:off x="367755" y="1066900"/>
            <a:ext cx="4176464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Funkce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1778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soudržnost buňky, ochrana před vnějšími vlivy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1778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tvar buňky, ukotvení cytoskeletu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1778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regulovaný transport látek (semipermeabilita)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1778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podíl na adhezi buněk a buněčné signalizaci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aldebaran.cz/bulletin/2010_16/membrana.jpg" id="389" name="Google Shape;38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736" y="1234186"/>
            <a:ext cx="3924000" cy="2521171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23"/>
          <p:cNvSpPr/>
          <p:nvPr/>
        </p:nvSpPr>
        <p:spPr>
          <a:xfrm>
            <a:off x="4427984" y="3577615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23"/>
          <p:cNvSpPr/>
          <p:nvPr/>
        </p:nvSpPr>
        <p:spPr>
          <a:xfrm>
            <a:off x="367755" y="2633677"/>
            <a:ext cx="8280920" cy="3547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Složení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i) lipidy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4508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amfifilní dvojvrstva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4508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fosfolipidy, glykolipidy, cholesterol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ii) proteiny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4508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integrální, ukotvené s lipidy, periferní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4508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funkce: receptory, signalizace, transport látek, mezibuněčný kontakt, kontakt cytoskeletu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iii) sacharidy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4508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glykolipidy a glykoproteiny, glykokalyx na vnější straně buňky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4508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funkce: mechanická, informační, vazebná místa pro patogeny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 tekuté mozaiky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1778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molekuly lipidů i proteinů v neustálém pohybu, pohyb proteinů v rámci fosfolipidové dvojvrstvy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23"/>
          <p:cNvSpPr/>
          <p:nvPr/>
        </p:nvSpPr>
        <p:spPr>
          <a:xfrm>
            <a:off x="-39057" y="6632977"/>
            <a:ext cx="913555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http://dl1.cuni.cz/mod/page/view.php?id=195338&amp;lang=de	</a:t>
            </a:r>
            <a:endParaRPr b="0" i="0" sz="100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4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cs-CZ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 mezi vnitrobuněčnými oddíly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99" name="Google Shape;399;p24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0" name="Google Shape;400;p24"/>
          <p:cNvSpPr/>
          <p:nvPr/>
        </p:nvSpPr>
        <p:spPr>
          <a:xfrm>
            <a:off x="251520" y="975395"/>
            <a:ext cx="8640960" cy="6976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Sekreční a endocytické dráhy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spolupráce buněčných organel, transport materiálů mezi organelami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24"/>
          <p:cNvSpPr/>
          <p:nvPr/>
        </p:nvSpPr>
        <p:spPr>
          <a:xfrm>
            <a:off x="414249" y="2132856"/>
            <a:ext cx="3128896" cy="35496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sekreční (exocytická) dráha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biosyntéza organel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vylučování molekul do me-         </a:t>
            </a:r>
            <a:br>
              <a:rPr b="0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zibuněčného prostoru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endocytická dráha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příjem a zpracování signálů </a:t>
            </a:r>
            <a:br>
              <a:rPr b="0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a materiálu z vnějšího </a:t>
            </a:r>
            <a:br>
              <a:rPr b="0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prostředí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vezikulární transport 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transport proteinů a lipidů </a:t>
            </a:r>
            <a:br>
              <a:rPr b="0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mezi organelami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2" name="Google Shape;402;p24"/>
          <p:cNvGrpSpPr/>
          <p:nvPr/>
        </p:nvGrpSpPr>
        <p:grpSpPr>
          <a:xfrm>
            <a:off x="3860350" y="2452733"/>
            <a:ext cx="4905879" cy="3586320"/>
            <a:chOff x="3791788" y="2356878"/>
            <a:chExt cx="4905879" cy="3586320"/>
          </a:xfrm>
        </p:grpSpPr>
        <p:pic>
          <p:nvPicPr>
            <p:cNvPr descr="http://www.histology.leeds.ac.uk/cell/assets/golgi_app.gif" id="403" name="Google Shape;403;p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791788" y="2356878"/>
              <a:ext cx="4896000" cy="35863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4" name="Google Shape;404;p24"/>
            <p:cNvSpPr/>
            <p:nvPr/>
          </p:nvSpPr>
          <p:spPr>
            <a:xfrm>
              <a:off x="4281414" y="2766070"/>
              <a:ext cx="449851" cy="21602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24"/>
            <p:cNvSpPr txBox="1"/>
            <p:nvPr/>
          </p:nvSpPr>
          <p:spPr>
            <a:xfrm>
              <a:off x="4180769" y="2756751"/>
              <a:ext cx="651140" cy="2918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Jaderná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membrána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24"/>
            <p:cNvSpPr/>
            <p:nvPr/>
          </p:nvSpPr>
          <p:spPr>
            <a:xfrm>
              <a:off x="4644008" y="3029460"/>
              <a:ext cx="648072" cy="24071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24"/>
            <p:cNvSpPr txBox="1"/>
            <p:nvPr/>
          </p:nvSpPr>
          <p:spPr>
            <a:xfrm>
              <a:off x="4487289" y="3039037"/>
              <a:ext cx="909223" cy="2918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Endoplazmatické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retikulum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24"/>
            <p:cNvSpPr/>
            <p:nvPr/>
          </p:nvSpPr>
          <p:spPr>
            <a:xfrm>
              <a:off x="4925128" y="5407682"/>
              <a:ext cx="2054883" cy="483848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24"/>
            <p:cNvSpPr txBox="1"/>
            <p:nvPr/>
          </p:nvSpPr>
          <p:spPr>
            <a:xfrm>
              <a:off x="5506344" y="5435695"/>
              <a:ext cx="816250" cy="193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Golgiho aparát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24"/>
            <p:cNvSpPr/>
            <p:nvPr/>
          </p:nvSpPr>
          <p:spPr>
            <a:xfrm>
              <a:off x="4905648" y="2649504"/>
              <a:ext cx="444012" cy="14207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24"/>
            <p:cNvSpPr txBox="1"/>
            <p:nvPr/>
          </p:nvSpPr>
          <p:spPr>
            <a:xfrm>
              <a:off x="4871628" y="2608937"/>
              <a:ext cx="550152" cy="193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Lysozom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24"/>
            <p:cNvSpPr/>
            <p:nvPr/>
          </p:nvSpPr>
          <p:spPr>
            <a:xfrm>
              <a:off x="6084168" y="2572027"/>
              <a:ext cx="720080" cy="91476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24"/>
            <p:cNvSpPr txBox="1"/>
            <p:nvPr/>
          </p:nvSpPr>
          <p:spPr>
            <a:xfrm>
              <a:off x="6084168" y="2512546"/>
              <a:ext cx="883575" cy="193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Pozdní endozom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6804248" y="3573016"/>
              <a:ext cx="216024" cy="144016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6588224" y="3745607"/>
              <a:ext cx="560311" cy="144016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24"/>
            <p:cNvSpPr txBox="1"/>
            <p:nvPr/>
          </p:nvSpPr>
          <p:spPr>
            <a:xfrm>
              <a:off x="6613004" y="3602570"/>
              <a:ext cx="577401" cy="289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Raný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endozom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24"/>
            <p:cNvSpPr/>
            <p:nvPr/>
          </p:nvSpPr>
          <p:spPr>
            <a:xfrm>
              <a:off x="6732240" y="4054165"/>
              <a:ext cx="504056" cy="138348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24"/>
            <p:cNvSpPr txBox="1"/>
            <p:nvPr/>
          </p:nvSpPr>
          <p:spPr>
            <a:xfrm>
              <a:off x="6588224" y="4053376"/>
              <a:ext cx="774572" cy="193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CYTOPLAZMA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6983501" y="4763244"/>
              <a:ext cx="387286" cy="72008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7040651" y="4896594"/>
              <a:ext cx="387286" cy="72008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24"/>
            <p:cNvSpPr txBox="1"/>
            <p:nvPr/>
          </p:nvSpPr>
          <p:spPr>
            <a:xfrm>
              <a:off x="6948365" y="4757911"/>
              <a:ext cx="811441" cy="1908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Sekreční váček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7745709" y="3227648"/>
              <a:ext cx="772153" cy="310860"/>
            </a:xfrm>
            <a:prstGeom prst="rect">
              <a:avLst/>
            </a:prstGeom>
            <a:solidFill>
              <a:srgbClr val="00D200"/>
            </a:solidFill>
            <a:ln cap="flat" cmpd="sng" w="25400">
              <a:solidFill>
                <a:srgbClr val="00D2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24"/>
            <p:cNvSpPr txBox="1"/>
            <p:nvPr/>
          </p:nvSpPr>
          <p:spPr>
            <a:xfrm>
              <a:off x="7678067" y="3246684"/>
              <a:ext cx="888385" cy="2918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Cytoplazmatická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membrána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7815073" y="4731639"/>
              <a:ext cx="849368" cy="310860"/>
            </a:xfrm>
            <a:prstGeom prst="rect">
              <a:avLst/>
            </a:prstGeom>
            <a:solidFill>
              <a:srgbClr val="00D200"/>
            </a:solidFill>
            <a:ln cap="flat" cmpd="sng" w="25400">
              <a:solidFill>
                <a:srgbClr val="00D2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24"/>
            <p:cNvSpPr txBox="1"/>
            <p:nvPr/>
          </p:nvSpPr>
          <p:spPr>
            <a:xfrm>
              <a:off x="7762796" y="4750689"/>
              <a:ext cx="934871" cy="2918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EXTRACELULÁRNÍ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prostor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6" name="Google Shape;426;p24"/>
          <p:cNvSpPr/>
          <p:nvPr/>
        </p:nvSpPr>
        <p:spPr>
          <a:xfrm>
            <a:off x="-39057" y="6632977"/>
            <a:ext cx="913555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http://www.histology.leeds.ac.uk/cell/endo-exo.php</a:t>
            </a:r>
            <a:endParaRPr b="0" i="0" sz="100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5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cs-CZ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 mezi vnitrobuněčnými oddíly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33" name="Google Shape;433;p25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4" name="Google Shape;434;p25"/>
          <p:cNvSpPr/>
          <p:nvPr/>
        </p:nvSpPr>
        <p:spPr>
          <a:xfrm>
            <a:off x="251520" y="908720"/>
            <a:ext cx="8640960" cy="2369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Chaperony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podporují sbalování proteinů, brání agregaci proteinů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proteinové rodiny - Hsp70, Hsp90, válcovité chaperoniny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Hsp70 a jejich regulátory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vazba na nově vznikající proteiny na ribozomu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 stresových podmínkách - vazba na chybně poskládané proteiny, sbalení proteinů po denaturaci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působí při transportu proteinů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DnaK: bakteriální Hsp70, podpůrné proteiny DnaJ a GrpE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5" name="Google Shape;435;p25"/>
          <p:cNvGrpSpPr/>
          <p:nvPr/>
        </p:nvGrpSpPr>
        <p:grpSpPr>
          <a:xfrm>
            <a:off x="531803" y="3597916"/>
            <a:ext cx="8352928" cy="3031438"/>
            <a:chOff x="539552" y="3421898"/>
            <a:chExt cx="8352928" cy="3031438"/>
          </a:xfrm>
        </p:grpSpPr>
        <p:pic>
          <p:nvPicPr>
            <p:cNvPr descr="http://chemistry.umeche.maine.edu/CHY431/DnaJK.jpg" id="436" name="Google Shape;436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696913" y="3421898"/>
              <a:ext cx="4179343" cy="30314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7" name="Google Shape;437;p25"/>
            <p:cNvSpPr/>
            <p:nvPr/>
          </p:nvSpPr>
          <p:spPr>
            <a:xfrm>
              <a:off x="5652120" y="3559368"/>
              <a:ext cx="1224136" cy="28803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25"/>
            <p:cNvSpPr/>
            <p:nvPr/>
          </p:nvSpPr>
          <p:spPr>
            <a:xfrm>
              <a:off x="5842507" y="3725416"/>
              <a:ext cx="1011683" cy="28803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25"/>
            <p:cNvSpPr/>
            <p:nvPr/>
          </p:nvSpPr>
          <p:spPr>
            <a:xfrm>
              <a:off x="5656014" y="5969752"/>
              <a:ext cx="1224136" cy="28803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25"/>
            <p:cNvSpPr/>
            <p:nvPr/>
          </p:nvSpPr>
          <p:spPr>
            <a:xfrm>
              <a:off x="5846401" y="6135800"/>
              <a:ext cx="1011683" cy="28803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25"/>
            <p:cNvSpPr/>
            <p:nvPr/>
          </p:nvSpPr>
          <p:spPr>
            <a:xfrm>
              <a:off x="2771799" y="5999256"/>
              <a:ext cx="745717" cy="28803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25"/>
            <p:cNvSpPr/>
            <p:nvPr/>
          </p:nvSpPr>
          <p:spPr>
            <a:xfrm>
              <a:off x="2723517" y="6165304"/>
              <a:ext cx="1011683" cy="28803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25"/>
            <p:cNvSpPr/>
            <p:nvPr/>
          </p:nvSpPr>
          <p:spPr>
            <a:xfrm>
              <a:off x="2708509" y="3491128"/>
              <a:ext cx="1010604" cy="28803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25"/>
            <p:cNvSpPr/>
            <p:nvPr/>
          </p:nvSpPr>
          <p:spPr>
            <a:xfrm>
              <a:off x="2703737" y="3609408"/>
              <a:ext cx="933038" cy="28803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25"/>
            <p:cNvSpPr/>
            <p:nvPr/>
          </p:nvSpPr>
          <p:spPr>
            <a:xfrm>
              <a:off x="2854495" y="3761808"/>
              <a:ext cx="571069" cy="28803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25"/>
            <p:cNvSpPr/>
            <p:nvPr/>
          </p:nvSpPr>
          <p:spPr>
            <a:xfrm>
              <a:off x="6084167" y="3501008"/>
              <a:ext cx="2808313" cy="4873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cs-CZ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DnaJ stimuluje hydrolýzu ATP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cs-CZ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DnaK-ADP pevně váže nesložený protein</a:t>
              </a:r>
              <a:endPara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25"/>
            <p:cNvSpPr/>
            <p:nvPr/>
          </p:nvSpPr>
          <p:spPr>
            <a:xfrm>
              <a:off x="6300192" y="5524676"/>
              <a:ext cx="201140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cs-CZ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GrpE stimuluje uvolnění ADP</a:t>
              </a:r>
              <a:endPara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25"/>
            <p:cNvSpPr/>
            <p:nvPr/>
          </p:nvSpPr>
          <p:spPr>
            <a:xfrm>
              <a:off x="539552" y="5384975"/>
              <a:ext cx="2592288" cy="4873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cs-CZ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DnaK váže ATP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cs-CZ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Uvolnění složeného proteinu</a:t>
              </a:r>
              <a:endPara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25"/>
            <p:cNvSpPr/>
            <p:nvPr/>
          </p:nvSpPr>
          <p:spPr>
            <a:xfrm>
              <a:off x="611560" y="3517751"/>
              <a:ext cx="2592288" cy="4873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cs-CZ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Vazba DnaJ k nesloženému peptidu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cs-CZ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Vazba komplexu k DnaK-ATP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0" name="Google Shape;450;p25"/>
          <p:cNvSpPr/>
          <p:nvPr/>
        </p:nvSpPr>
        <p:spPr>
          <a:xfrm>
            <a:off x="-39057" y="6632977"/>
            <a:ext cx="913555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http://chemistry.umeche.maine.edu/CHY431/Folding4.html</a:t>
            </a:r>
            <a:endParaRPr b="0" i="0" sz="100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6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cs-CZ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 mezi vnitrobuněčnými oddíly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7" name="Google Shape;457;p26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8" name="Google Shape;458;p26"/>
          <p:cNvSpPr/>
          <p:nvPr/>
        </p:nvSpPr>
        <p:spPr>
          <a:xfrm>
            <a:off x="251520" y="908720"/>
            <a:ext cx="8640960" cy="18671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Hsp70 u savců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177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Hsc73 (cytosol), BiP (ER), mHsp70 (mitochondrie), ctHsp70 (chloroplasty)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Hsp40 - vyhledávají specifické substráty (obdoba DnaJ)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samy si zajišťují výměnu ADP/ATP a uvolnění peptidu (ekvivalent GroE netřeba)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Hsp90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2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správné skládání a funkce receptorů pro steroidní hormony (kortizol, estrogen, progesteron, aj.)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upload.wikimedia.org/wikipedia/en/thumb/e/e7/Gr_hsp90_translocation.png/1280px-Gr_hsp90_translocation.png" id="459" name="Google Shape;459;p26"/>
          <p:cNvPicPr preferRelativeResize="0"/>
          <p:nvPr/>
        </p:nvPicPr>
        <p:blipFill rotWithShape="1">
          <a:blip r:embed="rId3">
            <a:alphaModFix/>
          </a:blip>
          <a:srcRect b="0" l="2583" r="10303" t="0"/>
          <a:stretch/>
        </p:blipFill>
        <p:spPr>
          <a:xfrm>
            <a:off x="5235570" y="3127737"/>
            <a:ext cx="3512378" cy="30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26"/>
          <p:cNvSpPr/>
          <p:nvPr/>
        </p:nvSpPr>
        <p:spPr>
          <a:xfrm>
            <a:off x="251520" y="3106859"/>
            <a:ext cx="4680520" cy="28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7800" lvl="2" marL="1778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např. glukokortikoidový receptor (GR) - kortizol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2" marL="1778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klidu se na GR váže imunofilin 51 a Hsp90, které ho udržují ve správné konformaci pro vazbu lignadu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2" marL="1778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 vazbě kortizolu se vymění imunofilin 51 za 52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2" marL="1778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imunofilin 52 váže dynein (Dyn), který připojuje komplex k cytoskeletu a zajišťuje jeho traslokaci </a:t>
            </a:r>
            <a:b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jádra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2" marL="1778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jádře se pomocné proteiny uvolní, GR dimerizuje a spouští expresi cílových genů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26"/>
          <p:cNvSpPr/>
          <p:nvPr/>
        </p:nvSpPr>
        <p:spPr>
          <a:xfrm>
            <a:off x="-39057" y="6632977"/>
            <a:ext cx="913555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https://en.wikipedia.org/wiki/Hsp90#/media/File:Gr_hsp90_translocation.png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7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cs-CZ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 mezi vnitrobuněčnými oddíly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68" name="Google Shape;468;p27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9" name="Google Shape;469;p27"/>
          <p:cNvSpPr/>
          <p:nvPr/>
        </p:nvSpPr>
        <p:spPr>
          <a:xfrm>
            <a:off x="251520" y="908720"/>
            <a:ext cx="4968552" cy="8822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2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Hsp60, chaperoniny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2" marL="17780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válcovité částice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2" marL="1778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skládání nových i denaturovaných proteinů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oregonstate.edu/instruction/bi314/summer09/Fig-08-23-0.jpg" id="470" name="Google Shape;470;p27"/>
          <p:cNvPicPr preferRelativeResize="0"/>
          <p:nvPr/>
        </p:nvPicPr>
        <p:blipFill rotWithShape="1">
          <a:blip r:embed="rId3">
            <a:alphaModFix/>
          </a:blip>
          <a:srcRect b="18969" l="0" r="0" t="12008"/>
          <a:stretch/>
        </p:blipFill>
        <p:spPr>
          <a:xfrm>
            <a:off x="5759753" y="764705"/>
            <a:ext cx="3132000" cy="1621311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27"/>
          <p:cNvSpPr/>
          <p:nvPr/>
        </p:nvSpPr>
        <p:spPr>
          <a:xfrm>
            <a:off x="251521" y="2144564"/>
            <a:ext cx="4680519" cy="24365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5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Chaperoniny GroEL a GroES u E. coli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5" marL="17780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GroEL - 2 kruhy tvořící válec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5" marL="177800" marR="0" rtl="0" algn="just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GroES - poklička válce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5" marL="177800" marR="0" rtl="0" algn="just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vazba nesloženého proteinu na vnitřní stěnu kruhu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5" marL="177800" marR="0" rtl="0" algn="just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vazba ATP k obsazenému kruhu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5" marL="177800" marR="0" rtl="0" algn="just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hydrolýza ATP, uvolnění ADP a GroES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5" marL="177800" marR="0" rtl="0" algn="just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vazba ATP a GroES k obsazenému kruhu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5" marL="177800" marR="0" rtl="0" algn="just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skládání proteinu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5" marL="177800" marR="0" rtl="0" algn="just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hydrolýza ATP, uvolnění GroES a složeného proteinu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27"/>
          <p:cNvSpPr/>
          <p:nvPr/>
        </p:nvSpPr>
        <p:spPr>
          <a:xfrm>
            <a:off x="251520" y="4985742"/>
            <a:ext cx="8640960" cy="1374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5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Obdobné struktury u eukaryot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5" marL="17780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mitochondrie Hsp60 a Hsp10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5" marL="1778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chloroplasty Cpn60 a Cpn10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5" marL="1778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 translokaci proteinu do mitochondrií a chloroplastů s ním nejdříve asociují Hsp40 a Hsp70, které zachovají jeho schopnost skládání a přenesou ho do chaperoninu, kde je skládání dokončeno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3" name="Google Shape;473;p27"/>
          <p:cNvGrpSpPr/>
          <p:nvPr/>
        </p:nvGrpSpPr>
        <p:grpSpPr>
          <a:xfrm>
            <a:off x="5580112" y="2564904"/>
            <a:ext cx="2808000" cy="2948768"/>
            <a:chOff x="5759753" y="2564904"/>
            <a:chExt cx="2988711" cy="3138540"/>
          </a:xfrm>
        </p:grpSpPr>
        <p:pic>
          <p:nvPicPr>
            <p:cNvPr descr="http://chemistry.umeche.maine.edu/CHY431/GroEL.jpg" id="474" name="Google Shape;474;p27"/>
            <p:cNvPicPr preferRelativeResize="0"/>
            <p:nvPr/>
          </p:nvPicPr>
          <p:blipFill rotWithShape="1">
            <a:blip r:embed="rId4">
              <a:alphaModFix/>
            </a:blip>
            <a:srcRect b="0" l="15200" r="18641" t="0"/>
            <a:stretch/>
          </p:blipFill>
          <p:spPr>
            <a:xfrm>
              <a:off x="5835842" y="2567178"/>
              <a:ext cx="2880000" cy="3136266"/>
            </a:xfrm>
            <a:prstGeom prst="rect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475" name="Google Shape;475;p27"/>
            <p:cNvSpPr/>
            <p:nvPr/>
          </p:nvSpPr>
          <p:spPr>
            <a:xfrm>
              <a:off x="6699864" y="3501008"/>
              <a:ext cx="712264" cy="634303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27"/>
            <p:cNvSpPr/>
            <p:nvPr/>
          </p:nvSpPr>
          <p:spPr>
            <a:xfrm>
              <a:off x="5835842" y="4221088"/>
              <a:ext cx="96000" cy="481903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27"/>
            <p:cNvSpPr/>
            <p:nvPr/>
          </p:nvSpPr>
          <p:spPr>
            <a:xfrm>
              <a:off x="5759753" y="2636912"/>
              <a:ext cx="96000" cy="224813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27"/>
            <p:cNvSpPr/>
            <p:nvPr/>
          </p:nvSpPr>
          <p:spPr>
            <a:xfrm>
              <a:off x="8652464" y="2564904"/>
              <a:ext cx="96000" cy="224813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27"/>
            <p:cNvSpPr/>
            <p:nvPr/>
          </p:nvSpPr>
          <p:spPr>
            <a:xfrm>
              <a:off x="8652464" y="3420211"/>
              <a:ext cx="96000" cy="224813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27"/>
            <p:cNvSpPr/>
            <p:nvPr/>
          </p:nvSpPr>
          <p:spPr>
            <a:xfrm>
              <a:off x="8640831" y="5359428"/>
              <a:ext cx="96000" cy="185795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1" name="Google Shape;481;p27"/>
          <p:cNvSpPr/>
          <p:nvPr/>
        </p:nvSpPr>
        <p:spPr>
          <a:xfrm>
            <a:off x="-39057" y="6632977"/>
            <a:ext cx="913555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http://chemistry.umeche.maine.edu/CHY431/Folding4.html    http://oregonstate.edu/instruction/bi314/summer09/Fig-08-23-0.jpg</a:t>
            </a:r>
            <a:endParaRPr b="0" i="0" sz="100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8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cs-CZ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 mezi vnitrobuněčnými oddíly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8" name="Google Shape;488;p28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9" name="Google Shape;489;p28"/>
          <p:cNvSpPr/>
          <p:nvPr/>
        </p:nvSpPr>
        <p:spPr>
          <a:xfrm>
            <a:off x="251520" y="908720"/>
            <a:ext cx="8640960" cy="856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Třídění proteinů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proteiny pro jádro, mitochondrie, chloroplasty a peroxizomy transportovány přímo z cytoplazmy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pro Golgiho aparát, lysozomy, endozomy, extracelulární prostor přichází z ER 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0" name="Google Shape;490;p28"/>
          <p:cNvGrpSpPr/>
          <p:nvPr/>
        </p:nvGrpSpPr>
        <p:grpSpPr>
          <a:xfrm>
            <a:off x="828048" y="3212976"/>
            <a:ext cx="4176000" cy="1578637"/>
            <a:chOff x="532978" y="1755564"/>
            <a:chExt cx="5076000" cy="1918861"/>
          </a:xfrm>
        </p:grpSpPr>
        <p:grpSp>
          <p:nvGrpSpPr>
            <p:cNvPr id="491" name="Google Shape;491;p28"/>
            <p:cNvGrpSpPr/>
            <p:nvPr/>
          </p:nvGrpSpPr>
          <p:grpSpPr>
            <a:xfrm>
              <a:off x="532978" y="1780767"/>
              <a:ext cx="5076000" cy="1893658"/>
              <a:chOff x="-1190625" y="1780767"/>
              <a:chExt cx="6991350" cy="2608190"/>
            </a:xfrm>
          </p:grpSpPr>
          <p:pic>
            <p:nvPicPr>
              <p:cNvPr descr="http://oregonstate.edu/instruction/bi314/fall12/table_15_03.jpg" id="492" name="Google Shape;492;p28"/>
              <p:cNvPicPr preferRelativeResize="0"/>
              <p:nvPr/>
            </p:nvPicPr>
            <p:blipFill rotWithShape="1">
              <a:blip r:embed="rId3">
                <a:alphaModFix/>
              </a:blip>
              <a:srcRect b="30388" l="0" r="0" t="8897"/>
              <a:stretch/>
            </p:blipFill>
            <p:spPr>
              <a:xfrm>
                <a:off x="-1190625" y="1780767"/>
                <a:ext cx="6991350" cy="260819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93" name="Google Shape;493;p28"/>
              <p:cNvSpPr/>
              <p:nvPr/>
            </p:nvSpPr>
            <p:spPr>
              <a:xfrm>
                <a:off x="-1116632" y="2102512"/>
                <a:ext cx="2322000" cy="648000"/>
              </a:xfrm>
              <a:prstGeom prst="rect">
                <a:avLst/>
              </a:prstGeom>
              <a:solidFill>
                <a:srgbClr val="F2F2F2"/>
              </a:solidFill>
              <a:ln cap="flat" cmpd="sng" w="25400">
                <a:solidFill>
                  <a:srgbClr val="F2F2F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" name="Google Shape;494;p28"/>
              <p:cNvSpPr/>
              <p:nvPr/>
            </p:nvSpPr>
            <p:spPr>
              <a:xfrm>
                <a:off x="-1116632" y="2807628"/>
                <a:ext cx="2322000" cy="244452"/>
              </a:xfrm>
              <a:prstGeom prst="rect">
                <a:avLst/>
              </a:prstGeom>
              <a:solidFill>
                <a:srgbClr val="F2F2F2"/>
              </a:solidFill>
              <a:ln cap="flat" cmpd="sng" w="25400">
                <a:solidFill>
                  <a:srgbClr val="F2F2F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" name="Google Shape;495;p28"/>
              <p:cNvSpPr/>
              <p:nvPr/>
            </p:nvSpPr>
            <p:spPr>
              <a:xfrm>
                <a:off x="-1116632" y="3122092"/>
                <a:ext cx="2322000" cy="635575"/>
              </a:xfrm>
              <a:prstGeom prst="rect">
                <a:avLst/>
              </a:prstGeom>
              <a:solidFill>
                <a:srgbClr val="F2F2F2"/>
              </a:solidFill>
              <a:ln cap="flat" cmpd="sng" w="25400">
                <a:solidFill>
                  <a:srgbClr val="F2F2F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" name="Google Shape;496;p28"/>
              <p:cNvSpPr/>
              <p:nvPr/>
            </p:nvSpPr>
            <p:spPr>
              <a:xfrm>
                <a:off x="-1116632" y="3815740"/>
                <a:ext cx="2322000" cy="244452"/>
              </a:xfrm>
              <a:prstGeom prst="rect">
                <a:avLst/>
              </a:prstGeom>
              <a:solidFill>
                <a:srgbClr val="F2F2F2"/>
              </a:solidFill>
              <a:ln cap="flat" cmpd="sng" w="25400">
                <a:solidFill>
                  <a:srgbClr val="F2F2F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497;p28"/>
              <p:cNvSpPr/>
              <p:nvPr/>
            </p:nvSpPr>
            <p:spPr>
              <a:xfrm>
                <a:off x="-1116632" y="4129755"/>
                <a:ext cx="2322000" cy="252000"/>
              </a:xfrm>
              <a:prstGeom prst="rect">
                <a:avLst/>
              </a:prstGeom>
              <a:solidFill>
                <a:srgbClr val="F2F2F2"/>
              </a:solidFill>
              <a:ln cap="flat" cmpd="sng" w="25400">
                <a:solidFill>
                  <a:srgbClr val="F2F2F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498;p28"/>
              <p:cNvSpPr/>
              <p:nvPr/>
            </p:nvSpPr>
            <p:spPr>
              <a:xfrm>
                <a:off x="-1116632" y="1780767"/>
                <a:ext cx="2322000" cy="270000"/>
              </a:xfrm>
              <a:prstGeom prst="rect">
                <a:avLst/>
              </a:prstGeom>
              <a:solidFill>
                <a:srgbClr val="F2F2F2"/>
              </a:solidFill>
              <a:ln cap="flat" cmpd="sng" w="25400">
                <a:solidFill>
                  <a:srgbClr val="F2F2F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9" name="Google Shape;499;p28"/>
              <p:cNvSpPr/>
              <p:nvPr/>
            </p:nvSpPr>
            <p:spPr>
              <a:xfrm>
                <a:off x="1250288" y="1780767"/>
                <a:ext cx="4518000" cy="270000"/>
              </a:xfrm>
              <a:prstGeom prst="rect">
                <a:avLst/>
              </a:prstGeom>
              <a:solidFill>
                <a:srgbClr val="F2F2F2"/>
              </a:solidFill>
              <a:ln cap="flat" cmpd="sng" w="25400">
                <a:solidFill>
                  <a:srgbClr val="F2F2F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00" name="Google Shape;500;p28"/>
            <p:cNvSpPr txBox="1"/>
            <p:nvPr/>
          </p:nvSpPr>
          <p:spPr>
            <a:xfrm>
              <a:off x="847200" y="2488010"/>
              <a:ext cx="1055644" cy="2185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Zadržení v lumen ER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28"/>
            <p:cNvSpPr txBox="1"/>
            <p:nvPr/>
          </p:nvSpPr>
          <p:spPr>
            <a:xfrm>
              <a:off x="851874" y="3234535"/>
              <a:ext cx="862142" cy="2185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Import do jádra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28"/>
            <p:cNvSpPr txBox="1"/>
            <p:nvPr/>
          </p:nvSpPr>
          <p:spPr>
            <a:xfrm>
              <a:off x="851874" y="3450559"/>
              <a:ext cx="1148329" cy="2185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Import do peroxizomů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28"/>
            <p:cNvSpPr txBox="1"/>
            <p:nvPr/>
          </p:nvSpPr>
          <p:spPr>
            <a:xfrm>
              <a:off x="851874" y="2867188"/>
              <a:ext cx="1195485" cy="2185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Import do mitochondrií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28"/>
            <p:cNvSpPr txBox="1"/>
            <p:nvPr/>
          </p:nvSpPr>
          <p:spPr>
            <a:xfrm>
              <a:off x="853002" y="2118230"/>
              <a:ext cx="748316" cy="2185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Import do ER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28"/>
            <p:cNvSpPr/>
            <p:nvPr/>
          </p:nvSpPr>
          <p:spPr>
            <a:xfrm>
              <a:off x="586700" y="1780767"/>
              <a:ext cx="284592" cy="188842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28"/>
            <p:cNvSpPr txBox="1"/>
            <p:nvPr/>
          </p:nvSpPr>
          <p:spPr>
            <a:xfrm>
              <a:off x="870714" y="1755564"/>
              <a:ext cx="819864" cy="2185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Funkce signálu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28"/>
            <p:cNvSpPr txBox="1"/>
            <p:nvPr/>
          </p:nvSpPr>
          <p:spPr>
            <a:xfrm>
              <a:off x="2259118" y="1755564"/>
              <a:ext cx="1327196" cy="2185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Příklad adresové sekvence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08" name="Google Shape;508;p28"/>
            <p:cNvCxnSpPr/>
            <p:nvPr/>
          </p:nvCxnSpPr>
          <p:spPr>
            <a:xfrm>
              <a:off x="894346" y="1993159"/>
              <a:ext cx="4680000" cy="0"/>
            </a:xfrm>
            <a:prstGeom prst="straightConnector1">
              <a:avLst/>
            </a:prstGeom>
            <a:noFill/>
            <a:ln cap="flat" cmpd="sng" w="12700">
              <a:solidFill>
                <a:srgbClr val="7F7F7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509" name="Google Shape;509;p28"/>
          <p:cNvSpPr/>
          <p:nvPr/>
        </p:nvSpPr>
        <p:spPr>
          <a:xfrm>
            <a:off x="251520" y="1885836"/>
            <a:ext cx="8640000" cy="1102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Adresová sekvence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177800" marR="0" rtl="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sekvence v proteinu určující do jaké organely má jít (15 - 60 aminokyselin)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1778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přesné  sekvence  pro  jednotlivé  organely  se  mohou  lišit,  vliv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b="1" i="0" lang="cs-CZ" sz="16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hydrofobních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i="0" lang="cs-CZ" sz="1600" u="none" cap="none" strike="noStrike">
                <a:solidFill>
                  <a:srgbClr val="D60093"/>
                </a:solidFill>
                <a:latin typeface="Calibri"/>
                <a:ea typeface="Calibri"/>
                <a:cs typeface="Calibri"/>
                <a:sym typeface="Calibri"/>
              </a:rPr>
              <a:t>kladně nabitých 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b="1" i="0" lang="cs-CZ" sz="16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záporně nabitých 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aminokyselin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28"/>
          <p:cNvSpPr/>
          <p:nvPr/>
        </p:nvSpPr>
        <p:spPr>
          <a:xfrm>
            <a:off x="251520" y="5339953"/>
            <a:ext cx="5544616" cy="1102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Tři mechanismy importu proteinů do membránových organel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3" marL="538163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 jaderným pórem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3" marL="5381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proteinové translokátory (ER, mitochondrie, chloroplasty)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3" marL="5381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transportní váčky (sekreční dráha z ER)	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28"/>
          <p:cNvSpPr/>
          <p:nvPr/>
        </p:nvSpPr>
        <p:spPr>
          <a:xfrm>
            <a:off x="-39057" y="6632977"/>
            <a:ext cx="913555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http://oregonstate.edu/instruction/bi314/fall12/proteinsorting.html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2" name="Google Shape;512;p28"/>
          <p:cNvGrpSpPr/>
          <p:nvPr/>
        </p:nvGrpSpPr>
        <p:grpSpPr>
          <a:xfrm>
            <a:off x="6300464" y="2780928"/>
            <a:ext cx="2448000" cy="3507582"/>
            <a:chOff x="6284424" y="2971689"/>
            <a:chExt cx="2412000" cy="3467978"/>
          </a:xfrm>
        </p:grpSpPr>
        <p:pic>
          <p:nvPicPr>
            <p:cNvPr descr="http://oregonstate.edu/instruction/bi314/fall12/figure_15_05.jpg" id="513" name="Google Shape;513;p28"/>
            <p:cNvPicPr preferRelativeResize="0"/>
            <p:nvPr/>
          </p:nvPicPr>
          <p:blipFill rotWithShape="1">
            <a:blip r:embed="rId4">
              <a:alphaModFix/>
            </a:blip>
            <a:srcRect b="2780" l="0" r="13547" t="0"/>
            <a:stretch/>
          </p:blipFill>
          <p:spPr>
            <a:xfrm>
              <a:off x="6284424" y="2971689"/>
              <a:ext cx="2412000" cy="34679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4" name="Google Shape;514;p28"/>
            <p:cNvSpPr/>
            <p:nvPr/>
          </p:nvSpPr>
          <p:spPr>
            <a:xfrm>
              <a:off x="8388424" y="3332484"/>
              <a:ext cx="308000" cy="56790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28"/>
            <p:cNvSpPr/>
            <p:nvPr/>
          </p:nvSpPr>
          <p:spPr>
            <a:xfrm>
              <a:off x="8388424" y="4448987"/>
              <a:ext cx="308000" cy="56790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28"/>
            <p:cNvSpPr/>
            <p:nvPr/>
          </p:nvSpPr>
          <p:spPr>
            <a:xfrm>
              <a:off x="8388424" y="5741419"/>
              <a:ext cx="308000" cy="56790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29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cs-CZ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 proteinů pomocí proteinových translokátorů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3" name="Google Shape;523;p29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4" name="Google Shape;524;p29"/>
          <p:cNvSpPr/>
          <p:nvPr/>
        </p:nvSpPr>
        <p:spPr>
          <a:xfrm>
            <a:off x="251520" y="908720"/>
            <a:ext cx="864096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3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vstup do mitochondrií a chloroplastů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proteinové translokátory v membráně organel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adresová sekvence na N-konci transportovaného proteinu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během přenosu je protein rozvinut a odstraněna adresová sekvence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po transportu přes membrány je protein opětovně složen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29"/>
          <p:cNvSpPr/>
          <p:nvPr/>
        </p:nvSpPr>
        <p:spPr>
          <a:xfrm>
            <a:off x="-39057" y="6632977"/>
            <a:ext cx="913555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http://faculty.samford.edu/~djohnso2/44962w/405/_12mitochondria.html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6" name="Google Shape;526;p29"/>
          <p:cNvGrpSpPr/>
          <p:nvPr/>
        </p:nvGrpSpPr>
        <p:grpSpPr>
          <a:xfrm>
            <a:off x="5574185" y="2488568"/>
            <a:ext cx="3248554" cy="3888000"/>
            <a:chOff x="5917809" y="2669036"/>
            <a:chExt cx="2976626" cy="3562544"/>
          </a:xfrm>
        </p:grpSpPr>
        <p:pic>
          <p:nvPicPr>
            <p:cNvPr descr="http://faculty.samford.edu/~djohnso2/44962w/405/11/CELL4e-Fig-11-04-0.jpg" id="527" name="Google Shape;527;p29"/>
            <p:cNvPicPr preferRelativeResize="0"/>
            <p:nvPr/>
          </p:nvPicPr>
          <p:blipFill rotWithShape="1">
            <a:blip r:embed="rId3">
              <a:alphaModFix/>
            </a:blip>
            <a:srcRect b="6580" l="21036" r="18880" t="1627"/>
            <a:stretch/>
          </p:blipFill>
          <p:spPr>
            <a:xfrm>
              <a:off x="5919855" y="2669036"/>
              <a:ext cx="2974580" cy="34101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://faculty.samford.edu/~djohnso2/44962w/405/11/CELL4e-Fig-11-04-0.jpg" id="528" name="Google Shape;528;p29"/>
            <p:cNvPicPr preferRelativeResize="0"/>
            <p:nvPr/>
          </p:nvPicPr>
          <p:blipFill rotWithShape="1">
            <a:blip r:embed="rId4">
              <a:alphaModFix/>
            </a:blip>
            <a:srcRect b="-714" l="38913" r="1003" t="96613"/>
            <a:stretch/>
          </p:blipFill>
          <p:spPr>
            <a:xfrm>
              <a:off x="5917809" y="6079180"/>
              <a:ext cx="2974580" cy="152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9" name="Google Shape;529;p29"/>
          <p:cNvSpPr/>
          <p:nvPr/>
        </p:nvSpPr>
        <p:spPr>
          <a:xfrm>
            <a:off x="251521" y="2517184"/>
            <a:ext cx="5040559" cy="31188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3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 do mitochondrií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1)  import do matrix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cytosolické Hsp70 rozvinou transportovaný protein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receptor rozezná adresovou sekvenci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translokace proteinu vnější membránou (TOM)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vnitřní membránou (TIM)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matrixová proteáza odštěpení adresovou sekvenci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mHsp70 dokončuje translokaci a sbalení proteinu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elektrochemický gradient na vnitřní  membráně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průchod membránami vyžaduje ATP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5" name="Google Shape;535;p30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36" name="Google Shape;536;p30"/>
          <p:cNvSpPr/>
          <p:nvPr/>
        </p:nvSpPr>
        <p:spPr>
          <a:xfrm>
            <a:off x="251520" y="979970"/>
            <a:ext cx="6336704" cy="25237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7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 do mitochondrií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 translokace do mezimembránového prostoru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i) translokace do matrix, odstranění adresové sekvence, přes vnitřní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0" marR="0" rtl="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membránu do mezimembránového prostoru (komplex OXA) 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7" marL="0" marR="0" rtl="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ii)  sekvence zastavující přenos přeruší translokaci vnitřní membránou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0" marR="0" rtl="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odštěpení proteinu do mezimembránového prostoru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0" marR="0" rtl="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iii)  translokace vnější membránou, vazba faktorů, které protein zadrží v </a:t>
            </a:r>
            <a:b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mezimembránovém prostoru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otein import from the cytosol into the inner mitochondrial membrane or intermembrane space " id="537" name="Google Shape;537;p30"/>
          <p:cNvPicPr preferRelativeResize="0"/>
          <p:nvPr/>
        </p:nvPicPr>
        <p:blipFill rotWithShape="1">
          <a:blip r:embed="rId3">
            <a:alphaModFix/>
          </a:blip>
          <a:srcRect b="36900" l="54508" r="7889" t="22614"/>
          <a:stretch/>
        </p:blipFill>
        <p:spPr>
          <a:xfrm>
            <a:off x="7020273" y="2408262"/>
            <a:ext cx="1851390" cy="14951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otein import from the cytosol into the inner mitochondrial membrane or intermembrane space " id="538" name="Google Shape;538;p30"/>
          <p:cNvPicPr preferRelativeResize="0"/>
          <p:nvPr/>
        </p:nvPicPr>
        <p:blipFill rotWithShape="1">
          <a:blip r:embed="rId3">
            <a:alphaModFix/>
          </a:blip>
          <a:srcRect b="36900" l="7679" r="46516" t="22614"/>
          <a:stretch/>
        </p:blipFill>
        <p:spPr>
          <a:xfrm>
            <a:off x="6779422" y="910509"/>
            <a:ext cx="2278427" cy="1510379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30"/>
          <p:cNvSpPr/>
          <p:nvPr/>
        </p:nvSpPr>
        <p:spPr>
          <a:xfrm>
            <a:off x="251521" y="3957588"/>
            <a:ext cx="4320480" cy="2059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 do chloroplastů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7" marL="171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komplex TOC ve vnější, TIC ve vnitřní membráně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7" marL="17145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netřeba elektrochemický gradient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7" marL="17145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proteiny určené do lumen tylakoidu mají dvě adresové sekvence za sebou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7" marL="17145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účast ctHsp70 a Cpn60/10 na správném sbalení translokovaného proteinu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otein import into the mitochondrial      matrix. Precursor proteinssynthesized on cytosolic ribosomes are maintained in ..." id="540" name="Google Shape;540;p30"/>
          <p:cNvPicPr preferRelativeResize="0"/>
          <p:nvPr/>
        </p:nvPicPr>
        <p:blipFill rotWithShape="1">
          <a:blip r:embed="rId4">
            <a:alphaModFix/>
          </a:blip>
          <a:srcRect b="41626" l="0" r="0" t="0"/>
          <a:stretch/>
        </p:blipFill>
        <p:spPr>
          <a:xfrm>
            <a:off x="4932040" y="4539187"/>
            <a:ext cx="3549745" cy="1554109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30"/>
          <p:cNvSpPr/>
          <p:nvPr/>
        </p:nvSpPr>
        <p:spPr>
          <a:xfrm>
            <a:off x="-39057" y="6632977"/>
            <a:ext cx="913555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http://www.slideshare.net/aljeirou/protein-structure-targeting-and-sorting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30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cs-CZ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 proteinů pomocí proteinových translokátorů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31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cs-CZ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Sekreční dráha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49" name="Google Shape;549;p31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50" name="Google Shape;550;p31"/>
          <p:cNvSpPr/>
          <p:nvPr/>
        </p:nvSpPr>
        <p:spPr>
          <a:xfrm>
            <a:off x="251520" y="979970"/>
            <a:ext cx="8640000" cy="18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78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hrubé ER - ER - Golgiho aparát - sekreční váčky - extracelulární prostor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177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proteiny směřující do ER, Golgiho aparátu, lysozomů, plazmatické membrány a vně buňky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sekreční váčky - dopravní prostředky obsahující proteiny z vnitřních organel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- proteiny vyloženy po splynutí membrány váčku s membránou cílové organely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177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poprvé pozorována u buněk žlázového epitelu pomocí radioaktivně značených aminokyselin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classconnection.s3.amazonaws.com/6/flashcards/488006/jpg/secretory_pathway1316037786320.jpg" id="551" name="Google Shape;551;p31"/>
          <p:cNvPicPr preferRelativeResize="0"/>
          <p:nvPr/>
        </p:nvPicPr>
        <p:blipFill rotWithShape="1">
          <a:blip r:embed="rId3">
            <a:alphaModFix/>
          </a:blip>
          <a:srcRect b="3261" l="1795" r="28284" t="6418"/>
          <a:stretch/>
        </p:blipFill>
        <p:spPr>
          <a:xfrm>
            <a:off x="899590" y="3305895"/>
            <a:ext cx="2703866" cy="298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2" name="Google Shape;552;p31"/>
          <p:cNvGrpSpPr/>
          <p:nvPr/>
        </p:nvGrpSpPr>
        <p:grpSpPr>
          <a:xfrm>
            <a:off x="3923928" y="3487777"/>
            <a:ext cx="4284389" cy="2669114"/>
            <a:chOff x="3947766" y="3645024"/>
            <a:chExt cx="4284389" cy="2669114"/>
          </a:xfrm>
        </p:grpSpPr>
        <p:pic>
          <p:nvPicPr>
            <p:cNvPr descr="http://faculty.samford.edu/~djohnso2/44962w/405/10/f10-02-0pulsechase.jpg" id="553" name="Google Shape;553;p31"/>
            <p:cNvPicPr preferRelativeResize="0"/>
            <p:nvPr/>
          </p:nvPicPr>
          <p:blipFill rotWithShape="1">
            <a:blip r:embed="rId4">
              <a:alphaModFix/>
            </a:blip>
            <a:srcRect b="17921" l="0" r="0" t="4754"/>
            <a:stretch/>
          </p:blipFill>
          <p:spPr>
            <a:xfrm>
              <a:off x="4451734" y="3645024"/>
              <a:ext cx="3722492" cy="216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4" name="Google Shape;554;p31"/>
            <p:cNvSpPr/>
            <p:nvPr/>
          </p:nvSpPr>
          <p:spPr>
            <a:xfrm>
              <a:off x="4429878" y="5822765"/>
              <a:ext cx="1223758" cy="4873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cs-CZ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 minuty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cs-CZ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(endoplazmatické retikulum)</a:t>
              </a:r>
              <a:endParaRPr b="1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31"/>
            <p:cNvSpPr/>
            <p:nvPr/>
          </p:nvSpPr>
          <p:spPr>
            <a:xfrm>
              <a:off x="5686644" y="5828800"/>
              <a:ext cx="1223758" cy="3642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cs-CZ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 minut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cs-CZ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(Golgiho aparát)</a:t>
              </a:r>
              <a:endParaRPr b="1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31"/>
            <p:cNvSpPr/>
            <p:nvPr/>
          </p:nvSpPr>
          <p:spPr>
            <a:xfrm>
              <a:off x="7008397" y="5826825"/>
              <a:ext cx="1223758" cy="4873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cs-CZ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120 minut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cs-CZ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(extracelulární prostor)</a:t>
              </a:r>
              <a:endParaRPr b="1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31"/>
            <p:cNvSpPr/>
            <p:nvPr/>
          </p:nvSpPr>
          <p:spPr>
            <a:xfrm>
              <a:off x="4977456" y="3705157"/>
              <a:ext cx="590023" cy="21602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31"/>
            <p:cNvSpPr/>
            <p:nvPr/>
          </p:nvSpPr>
          <p:spPr>
            <a:xfrm>
              <a:off x="4439101" y="3956806"/>
              <a:ext cx="590023" cy="21602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58520" y="4064439"/>
              <a:ext cx="590023" cy="21602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5495594" y="4349085"/>
              <a:ext cx="490608" cy="31628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3947766" y="3897431"/>
              <a:ext cx="1223758" cy="3174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Radioaktivní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protein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620258" y="3663855"/>
              <a:ext cx="1223758" cy="3174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Sekreční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váčky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4882456" y="3970629"/>
              <a:ext cx="1223758" cy="3174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Golgiho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aparát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5036831" y="4530975"/>
              <a:ext cx="1223758" cy="193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Hrubé ER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5" name="Google Shape;565;p31"/>
          <p:cNvSpPr/>
          <p:nvPr/>
        </p:nvSpPr>
        <p:spPr>
          <a:xfrm>
            <a:off x="-39057" y="6632977"/>
            <a:ext cx="913555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https://www.studyblue.com/notes/note/n/biology-101-chapter-4-6/deck/1098008        http://faculty.samford.edu/~djohnso2/44962w/405/_11protsorting.html</a:t>
            </a:r>
            <a:endParaRPr b="0" i="0" sz="100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cs-CZ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Eukaryotická buňka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7" name="Google Shape;97;p14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https://eluc.kr-olomoucky.cz/uploads/images/22471/content_zivocisna_bunka_Hana.jpg" id="98" name="Google Shape;98;p14"/>
          <p:cNvPicPr preferRelativeResize="0"/>
          <p:nvPr/>
        </p:nvPicPr>
        <p:blipFill rotWithShape="1">
          <a:blip r:embed="rId3">
            <a:alphaModFix/>
          </a:blip>
          <a:srcRect b="0" l="0" r="2114" t="0"/>
          <a:stretch/>
        </p:blipFill>
        <p:spPr>
          <a:xfrm>
            <a:off x="4378827" y="1106979"/>
            <a:ext cx="4433896" cy="311034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/>
          <p:nvPr/>
        </p:nvSpPr>
        <p:spPr>
          <a:xfrm>
            <a:off x="467544" y="4543960"/>
            <a:ext cx="7056784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Buněčné kompartmenty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oddělení a organizace chemických reakcí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výhody - protichůdné chemické procesy, mikroprostředí chemické reakce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- oddělení nebezpečných rozkladných dějů, dělba práce mezi organelami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nevýhody - koordinace procesů, biosyntéza organel, třídění proteinů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539552" y="1487336"/>
            <a:ext cx="3383896" cy="21626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Struktura buňky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177800" marR="0" rtl="0" algn="just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povrch buňky (CM, BS)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1778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základní cytoplazma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1778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jádro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1778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semiautonomní organely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endomembránový systém (GA, ER)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1778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cytoskelet           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8443" y="6607264"/>
            <a:ext cx="913555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https://eluc.kr-olomoucky.cz/verejne/lekce/5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32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cs-CZ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Sekreční dráha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2" name="Google Shape;572;p32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3" name="Google Shape;573;p32"/>
          <p:cNvSpPr/>
          <p:nvPr/>
        </p:nvSpPr>
        <p:spPr>
          <a:xfrm>
            <a:off x="251520" y="868188"/>
            <a:ext cx="8640960" cy="18671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Endoplazmatické retikulum (ER)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systém plochých váčků a kanálků, návaznost na jaderný obal a perinukleární prostor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dává vzniknout Golgiho aparátu, lysozomům, plazmatické membráně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funkce: biosyntéza proteinů a lipidů, přeprava látek, reakce na podněty z vnějšího prostředí,           	skladovaní buněčných produktů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drsné - s ribozomy, syntéza proteinů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hladké - bez ribozomů, metabolismus lipidů a polysacharidů, detoxifikační reakce, zásobárna Ca</a:t>
            </a:r>
            <a:r>
              <a:rPr b="0" baseline="3000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2+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32"/>
          <p:cNvSpPr/>
          <p:nvPr/>
        </p:nvSpPr>
        <p:spPr>
          <a:xfrm>
            <a:off x="283613" y="4958133"/>
            <a:ext cx="5539714" cy="1374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 proteinů do 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17780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adresová sekvence pro ER = signální sekvence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1778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odstranění signální s. z proteinu ER umístí protein do cytosolu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1778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začlenění signální s. do cytoplazmatického proteinu způsobí jeho nasměrování do ER	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5" name="Google Shape;575;p32"/>
          <p:cNvGrpSpPr/>
          <p:nvPr/>
        </p:nvGrpSpPr>
        <p:grpSpPr>
          <a:xfrm>
            <a:off x="6171674" y="4735252"/>
            <a:ext cx="2484000" cy="1887614"/>
            <a:chOff x="6175837" y="4048558"/>
            <a:chExt cx="2851766" cy="2167081"/>
          </a:xfrm>
        </p:grpSpPr>
        <p:pic>
          <p:nvPicPr>
            <p:cNvPr descr="http://www.zoology.ubc.ca/~berger/B200sample/unit_8_protein_processing/images_unit8/14_6.jpg" id="576" name="Google Shape;576;p32"/>
            <p:cNvPicPr preferRelativeResize="0"/>
            <p:nvPr/>
          </p:nvPicPr>
          <p:blipFill rotWithShape="1">
            <a:blip r:embed="rId3">
              <a:alphaModFix/>
            </a:blip>
            <a:srcRect b="21707" l="0" r="0" t="9012"/>
            <a:stretch/>
          </p:blipFill>
          <p:spPr>
            <a:xfrm>
              <a:off x="6223472" y="4330778"/>
              <a:ext cx="2629376" cy="13968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7" name="Google Shape;577;p32"/>
            <p:cNvSpPr txBox="1"/>
            <p:nvPr/>
          </p:nvSpPr>
          <p:spPr>
            <a:xfrm>
              <a:off x="6447671" y="4059535"/>
              <a:ext cx="885179" cy="2918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Cytoplazmatický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protein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32"/>
            <p:cNvSpPr txBox="1"/>
            <p:nvPr/>
          </p:nvSpPr>
          <p:spPr>
            <a:xfrm>
              <a:off x="6175837" y="5693962"/>
              <a:ext cx="627096" cy="193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ER protein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32"/>
            <p:cNvSpPr txBox="1"/>
            <p:nvPr/>
          </p:nvSpPr>
          <p:spPr>
            <a:xfrm>
              <a:off x="6745895" y="5699572"/>
              <a:ext cx="575799" cy="2918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Signální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sekvence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32"/>
            <p:cNvSpPr txBox="1"/>
            <p:nvPr/>
          </p:nvSpPr>
          <p:spPr>
            <a:xfrm>
              <a:off x="7589046" y="5700518"/>
              <a:ext cx="1220206" cy="289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Cytoplazmatický protein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 signální sekvencí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32"/>
            <p:cNvSpPr txBox="1"/>
            <p:nvPr/>
          </p:nvSpPr>
          <p:spPr>
            <a:xfrm>
              <a:off x="7640653" y="4048558"/>
              <a:ext cx="1257075" cy="2918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ER protein s odstraněnou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signální sekvencí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32"/>
            <p:cNvSpPr txBox="1"/>
            <p:nvPr/>
          </p:nvSpPr>
          <p:spPr>
            <a:xfrm>
              <a:off x="6293457" y="6002914"/>
              <a:ext cx="1018951" cy="212725"/>
            </a:xfrm>
            <a:prstGeom prst="rect">
              <a:avLst/>
            </a:prstGeom>
            <a:solidFill>
              <a:srgbClr val="E5DFE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NORMÁLNÍ STAV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32"/>
            <p:cNvSpPr txBox="1"/>
            <p:nvPr/>
          </p:nvSpPr>
          <p:spPr>
            <a:xfrm>
              <a:off x="7422513" y="6002603"/>
              <a:ext cx="1605090" cy="212725"/>
            </a:xfrm>
            <a:prstGeom prst="rect">
              <a:avLst/>
            </a:prstGeom>
            <a:solidFill>
              <a:srgbClr val="E5DFE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ÚPRAVA SIGNÁLNÍ SEKVENCE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4" name="Google Shape;584;p32"/>
          <p:cNvGrpSpPr/>
          <p:nvPr/>
        </p:nvGrpSpPr>
        <p:grpSpPr>
          <a:xfrm>
            <a:off x="799420" y="2932133"/>
            <a:ext cx="7228964" cy="1399708"/>
            <a:chOff x="772742" y="3465874"/>
            <a:chExt cx="7228964" cy="1399708"/>
          </a:xfrm>
        </p:grpSpPr>
        <p:grpSp>
          <p:nvGrpSpPr>
            <p:cNvPr id="585" name="Google Shape;585;p32"/>
            <p:cNvGrpSpPr/>
            <p:nvPr/>
          </p:nvGrpSpPr>
          <p:grpSpPr>
            <a:xfrm>
              <a:off x="772742" y="3493983"/>
              <a:ext cx="7228964" cy="1371599"/>
              <a:chOff x="-11504" y="3402419"/>
              <a:chExt cx="7228964" cy="1371599"/>
            </a:xfrm>
          </p:grpSpPr>
          <p:pic>
            <p:nvPicPr>
              <p:cNvPr id="586" name="Google Shape;586;p32"/>
              <p:cNvPicPr preferRelativeResize="0"/>
              <p:nvPr/>
            </p:nvPicPr>
            <p:blipFill rotWithShape="1">
              <a:blip r:embed="rId4">
                <a:alphaModFix/>
              </a:blip>
              <a:srcRect b="27472" l="46040" r="16989" t="23072"/>
              <a:stretch/>
            </p:blipFill>
            <p:spPr>
              <a:xfrm>
                <a:off x="6153715" y="3587485"/>
                <a:ext cx="1063745" cy="1044000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587" name="Google Shape;587;p32"/>
              <p:cNvGrpSpPr/>
              <p:nvPr/>
            </p:nvGrpSpPr>
            <p:grpSpPr>
              <a:xfrm>
                <a:off x="-11504" y="3676865"/>
                <a:ext cx="1512000" cy="822708"/>
                <a:chOff x="3453766" y="3778180"/>
                <a:chExt cx="2049865" cy="1115367"/>
              </a:xfrm>
            </p:grpSpPr>
            <p:pic>
              <p:nvPicPr>
                <p:cNvPr id="588" name="Google Shape;588;p32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29139" l="43636" r="2517" t="28986"/>
                <a:stretch/>
              </p:blipFill>
              <p:spPr>
                <a:xfrm>
                  <a:off x="3453766" y="3778180"/>
                  <a:ext cx="2049865" cy="111536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589" name="Google Shape;589;p32"/>
                <p:cNvSpPr/>
                <p:nvPr/>
              </p:nvSpPr>
              <p:spPr>
                <a:xfrm>
                  <a:off x="5061777" y="4725144"/>
                  <a:ext cx="216024" cy="168403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254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90" name="Google Shape;590;p32"/>
              <p:cNvGrpSpPr/>
              <p:nvPr/>
            </p:nvGrpSpPr>
            <p:grpSpPr>
              <a:xfrm>
                <a:off x="1551927" y="3402419"/>
                <a:ext cx="4544557" cy="1371599"/>
                <a:chOff x="1551927" y="3402419"/>
                <a:chExt cx="4544557" cy="1371599"/>
              </a:xfrm>
            </p:grpSpPr>
            <p:pic>
              <p:nvPicPr>
                <p:cNvPr descr="http://faculty.samford.edu/~djohnso2/44962w/405/10/f10-01-0er.jpg" id="591" name="Google Shape;591;p32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28887" l="0" r="0" t="33783"/>
                <a:stretch/>
              </p:blipFill>
              <p:spPr>
                <a:xfrm>
                  <a:off x="1551927" y="3501007"/>
                  <a:ext cx="4544557" cy="127301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592" name="Google Shape;592;p32"/>
                <p:cNvSpPr/>
                <p:nvPr/>
              </p:nvSpPr>
              <p:spPr>
                <a:xfrm>
                  <a:off x="1594459" y="3413052"/>
                  <a:ext cx="516488" cy="98589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254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3" name="Google Shape;593;p32"/>
                <p:cNvSpPr/>
                <p:nvPr/>
              </p:nvSpPr>
              <p:spPr>
                <a:xfrm>
                  <a:off x="4661052" y="3402419"/>
                  <a:ext cx="516488" cy="98589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254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594" name="Google Shape;594;p32"/>
            <p:cNvSpPr txBox="1"/>
            <p:nvPr/>
          </p:nvSpPr>
          <p:spPr>
            <a:xfrm>
              <a:off x="3063365" y="3465874"/>
              <a:ext cx="562975" cy="193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Drsné ER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32"/>
            <p:cNvSpPr txBox="1"/>
            <p:nvPr/>
          </p:nvSpPr>
          <p:spPr>
            <a:xfrm>
              <a:off x="5344507" y="3472130"/>
              <a:ext cx="611065" cy="1908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Hladké ER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6" name="Google Shape;596;p32"/>
          <p:cNvSpPr/>
          <p:nvPr/>
        </p:nvSpPr>
        <p:spPr>
          <a:xfrm>
            <a:off x="-39057" y="6632977"/>
            <a:ext cx="913555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http://faculty.samford.edu/~djohnso2/44962w/405/_11protsorting.html</a:t>
            </a:r>
            <a:endParaRPr b="0" i="0" sz="100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33"/>
          <p:cNvSpPr/>
          <p:nvPr/>
        </p:nvSpPr>
        <p:spPr>
          <a:xfrm>
            <a:off x="4153183" y="3068960"/>
            <a:ext cx="4608511" cy="3262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Proteiny lumen ER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začátek syntézy proteinu na volných ribozomech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vazba SRP k signální sekvenci, pozastavení translace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SRP receptor přitahuje ribozom/peptid/ /SRP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vazba ribozomu  k translokačnímu komplexu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vazba GTP, začlenění signální sekvence do membrá- nového kanálku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hydrolýza GTP, uvolnění SRP, spuštění translace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rostoucí peptid prochází membránou 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odštěpení signální sekvence signální peptidázou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uvolnění peptidu do lumen ER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33"/>
          <p:cNvSpPr/>
          <p:nvPr/>
        </p:nvSpPr>
        <p:spPr>
          <a:xfrm>
            <a:off x="247130" y="923578"/>
            <a:ext cx="8640000" cy="17876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Syntéza proteinů v drsném 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sbalování proteinů, tvorba disulfidických vazeb, sestavování oligomerních proteinů, glykosylace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 je hlavní křižovatka v dopravě proteinů po buňce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i) volné proteiny jsou uvolněny do lumen ER - proteiny z lumen organel, sekretované ven z buňky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ii) membránové proteiny zůstávají zanořeny v membráně ER - proteiny vyskytující se v membránách 				                                   organel, plazmatické membráně</a:t>
            </a:r>
            <a:endParaRPr b="0" i="0" sz="16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33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cs-CZ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Sekreční dráha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05" name="Google Shape;605;p33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http://faculty.samford.edu/~djohnso2/44962w/405/10/f10-08-0transloc1.jpg" id="606" name="Google Shape;606;p33"/>
          <p:cNvPicPr preferRelativeResize="0"/>
          <p:nvPr/>
        </p:nvPicPr>
        <p:blipFill rotWithShape="1">
          <a:blip r:embed="rId3">
            <a:alphaModFix/>
          </a:blip>
          <a:srcRect b="12851" l="0" r="0" t="0"/>
          <a:stretch/>
        </p:blipFill>
        <p:spPr>
          <a:xfrm>
            <a:off x="475102" y="3600513"/>
            <a:ext cx="3420000" cy="2230876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Google Shape;607;p33"/>
          <p:cNvSpPr/>
          <p:nvPr/>
        </p:nvSpPr>
        <p:spPr>
          <a:xfrm>
            <a:off x="-39057" y="6632977"/>
            <a:ext cx="913555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http://faculty.samford.edu/~djohnso2/44962w/405/_11protsorting.html</a:t>
            </a:r>
            <a:endParaRPr b="0" i="0" sz="100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faculty.samford.edu/~djohnso2/44962w/405/10/f10-08-0transloc1.jpg" id="608" name="Google Shape;608;p33"/>
          <p:cNvPicPr preferRelativeResize="0"/>
          <p:nvPr/>
        </p:nvPicPr>
        <p:blipFill rotWithShape="1">
          <a:blip r:embed="rId4">
            <a:alphaModFix/>
          </a:blip>
          <a:srcRect b="0" l="56668" r="0" t="94229"/>
          <a:stretch/>
        </p:blipFill>
        <p:spPr>
          <a:xfrm>
            <a:off x="3916215" y="6602604"/>
            <a:ext cx="2527993" cy="2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34"/>
          <p:cNvSpPr/>
          <p:nvPr/>
        </p:nvSpPr>
        <p:spPr>
          <a:xfrm>
            <a:off x="237605" y="942628"/>
            <a:ext cx="5918571" cy="17491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Začlenění proteinu do membrány 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2" marL="18097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různé orientace proteinu a počet jeho průchodů přes membránu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2" marL="18097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sekvence zastavující přenos, vnitřní signální sekvence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α-šroubovice, 20 - 25 aminokyselin, interakce s fosfolipidy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vnitřní s.s. rozeznána pomocí SRP, neštěpena signální peptidázou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jejich orientace určují orientaci proteinu v membráně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34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cs-CZ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Sekreční dráha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16" name="Google Shape;616;p34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7" name="Google Shape;617;p34"/>
          <p:cNvSpPr/>
          <p:nvPr/>
        </p:nvSpPr>
        <p:spPr>
          <a:xfrm>
            <a:off x="-39057" y="6632977"/>
            <a:ext cx="913555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http://faculty.samford.edu/~djohnso2/44962w/405/_11protsorting.html</a:t>
            </a:r>
            <a:endParaRPr b="0" i="0" sz="100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faculty.samford.edu/~djohnso2/44962w/405/10/f10-08-0transloc1.jpg" id="618" name="Google Shape;618;p34"/>
          <p:cNvPicPr preferRelativeResize="0"/>
          <p:nvPr/>
        </p:nvPicPr>
        <p:blipFill rotWithShape="1">
          <a:blip r:embed="rId3">
            <a:alphaModFix/>
          </a:blip>
          <a:srcRect b="0" l="56668" r="0" t="94229"/>
          <a:stretch/>
        </p:blipFill>
        <p:spPr>
          <a:xfrm>
            <a:off x="3916215" y="6602604"/>
            <a:ext cx="2527993" cy="2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34"/>
          <p:cNvPicPr preferRelativeResize="0"/>
          <p:nvPr/>
        </p:nvPicPr>
        <p:blipFill rotWithShape="1">
          <a:blip r:embed="rId4">
            <a:alphaModFix/>
          </a:blip>
          <a:srcRect b="18344" l="1822" r="1988" t="13105"/>
          <a:stretch/>
        </p:blipFill>
        <p:spPr>
          <a:xfrm>
            <a:off x="6444208" y="836712"/>
            <a:ext cx="2520000" cy="13161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faculty.samford.edu/~djohnso2/44962w/405/10/f10-12-0transmemb1.jpg" id="620" name="Google Shape;620;p34"/>
          <p:cNvPicPr preferRelativeResize="0"/>
          <p:nvPr/>
        </p:nvPicPr>
        <p:blipFill rotWithShape="1">
          <a:blip r:embed="rId5">
            <a:alphaModFix/>
          </a:blip>
          <a:srcRect b="20879" l="1066" r="1187" t="13799"/>
          <a:stretch/>
        </p:blipFill>
        <p:spPr>
          <a:xfrm>
            <a:off x="6444208" y="2186144"/>
            <a:ext cx="2520000" cy="1257256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p34"/>
          <p:cNvSpPr/>
          <p:nvPr/>
        </p:nvSpPr>
        <p:spPr>
          <a:xfrm>
            <a:off x="232677" y="2847453"/>
            <a:ext cx="275514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0975" lvl="2" marL="180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různé orientace proteinu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34"/>
          <p:cNvSpPr/>
          <p:nvPr/>
        </p:nvSpPr>
        <p:spPr>
          <a:xfrm>
            <a:off x="240886" y="4831474"/>
            <a:ext cx="86400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0975" lvl="2" marL="180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 procházející membránou několikrát - střídání vnitřních s.s. a sekvencí zastavujících přenos 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faculty.samford.edu/%7Edjohnso2/44962w/405/10/f10-13-1transmemb2.jpg" id="623" name="Google Shape;623;p34"/>
          <p:cNvPicPr preferRelativeResize="0"/>
          <p:nvPr/>
        </p:nvPicPr>
        <p:blipFill rotWithShape="1">
          <a:blip r:embed="rId6">
            <a:alphaModFix/>
          </a:blip>
          <a:srcRect b="20377" l="4535" r="1248" t="15260"/>
          <a:stretch/>
        </p:blipFill>
        <p:spPr>
          <a:xfrm>
            <a:off x="3497386" y="3232894"/>
            <a:ext cx="2551444" cy="129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faculty.samford.edu/~djohnso2/44962w/405/10/f10-13-2transmemb3.jpg" id="624" name="Google Shape;624;p34"/>
          <p:cNvPicPr preferRelativeResize="0"/>
          <p:nvPr/>
        </p:nvPicPr>
        <p:blipFill rotWithShape="1">
          <a:blip r:embed="rId7">
            <a:alphaModFix/>
          </a:blip>
          <a:srcRect b="24161" l="4368" r="1265" t="18658"/>
          <a:stretch/>
        </p:blipFill>
        <p:spPr>
          <a:xfrm>
            <a:off x="493226" y="3192476"/>
            <a:ext cx="2964483" cy="133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faculty.samford.edu/~djohnso2/44962w/405/10/f10-14-0transmemb4.jpg" id="625" name="Google Shape;625;p34"/>
          <p:cNvPicPr preferRelativeResize="0"/>
          <p:nvPr/>
        </p:nvPicPr>
        <p:blipFill rotWithShape="1">
          <a:blip r:embed="rId8">
            <a:alphaModFix/>
          </a:blip>
          <a:srcRect b="48298" l="0" r="0" t="10689"/>
          <a:stretch/>
        </p:blipFill>
        <p:spPr>
          <a:xfrm>
            <a:off x="1039632" y="5191689"/>
            <a:ext cx="3482567" cy="11479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faculty.samford.edu/~djohnso2/44962w/405/10/f10-14-0transmemb4.jpg" id="626" name="Google Shape;626;p34"/>
          <p:cNvPicPr preferRelativeResize="0"/>
          <p:nvPr/>
        </p:nvPicPr>
        <p:blipFill rotWithShape="1">
          <a:blip r:embed="rId8">
            <a:alphaModFix/>
          </a:blip>
          <a:srcRect b="8279" l="0" r="0" t="51205"/>
          <a:stretch/>
        </p:blipFill>
        <p:spPr>
          <a:xfrm>
            <a:off x="4784048" y="5159335"/>
            <a:ext cx="3482567" cy="11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35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cs-CZ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Sekreční dráha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33" name="Google Shape;633;p35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4" name="Google Shape;634;p35"/>
          <p:cNvSpPr/>
          <p:nvPr/>
        </p:nvSpPr>
        <p:spPr>
          <a:xfrm>
            <a:off x="151880" y="938196"/>
            <a:ext cx="8640000" cy="25237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Sbalování a úprava proteinů v ER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sbalování - chaperony rodin Hsp70 (BiP) a Hsp90 (Grp94) 	 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štěpení - vždy odstranění iniciačního Met a signální sekvence, u některých proteinů i jiné sekvence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- např. inzulín: syntetizován jako preproinzulín, do lumen ER uvolňuje proinzulín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vyštěpení a degradace interní sekvence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                       spojení 2 výsledných polypeptidů disulfidickou vazbou → inzulín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1" marL="180975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tvorba disulfidických vazeb - disulfid izomeráza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0975" lvl="1" marL="180975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glykosylace - připojení oligosacharidů       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faculty.samford.edu/~djohnso2/44962w/405/10/f10-16-0glycos.jpg" id="635" name="Google Shape;635;p35"/>
          <p:cNvPicPr preferRelativeResize="0"/>
          <p:nvPr/>
        </p:nvPicPr>
        <p:blipFill rotWithShape="1">
          <a:blip r:embed="rId3">
            <a:alphaModFix/>
          </a:blip>
          <a:srcRect b="8711" l="2869" r="3207" t="5229"/>
          <a:stretch/>
        </p:blipFill>
        <p:spPr>
          <a:xfrm>
            <a:off x="6073535" y="4305379"/>
            <a:ext cx="2879452" cy="19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6" name="Google Shape;636;p35"/>
          <p:cNvSpPr/>
          <p:nvPr/>
        </p:nvSpPr>
        <p:spPr>
          <a:xfrm>
            <a:off x="-39057" y="6632977"/>
            <a:ext cx="913555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http://faculty.samford.edu/~djohnso2/44962w/405/_11protsorting.html</a:t>
            </a:r>
            <a:endParaRPr b="0" i="0" sz="100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faculty.samford.edu/~djohnso2/44962w/405/10/f10-08-0transloc1.jpg" id="637" name="Google Shape;637;p35"/>
          <p:cNvPicPr preferRelativeResize="0"/>
          <p:nvPr/>
        </p:nvPicPr>
        <p:blipFill rotWithShape="1">
          <a:blip r:embed="rId4">
            <a:alphaModFix/>
          </a:blip>
          <a:srcRect b="0" l="56668" r="0" t="94229"/>
          <a:stretch/>
        </p:blipFill>
        <p:spPr>
          <a:xfrm>
            <a:off x="3916215" y="6602604"/>
            <a:ext cx="2527993" cy="252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8" name="Google Shape;638;p35"/>
          <p:cNvGrpSpPr/>
          <p:nvPr/>
        </p:nvGrpSpPr>
        <p:grpSpPr>
          <a:xfrm>
            <a:off x="287586" y="3765539"/>
            <a:ext cx="2868565" cy="1980000"/>
            <a:chOff x="298219" y="3720545"/>
            <a:chExt cx="2868565" cy="1980000"/>
          </a:xfrm>
        </p:grpSpPr>
        <p:pic>
          <p:nvPicPr>
            <p:cNvPr descr="http://faculty.samford.edu/~djohnso2/44962w/405/08/f8-27-0.jpg" id="639" name="Google Shape;639;p35"/>
            <p:cNvPicPr preferRelativeResize="0"/>
            <p:nvPr/>
          </p:nvPicPr>
          <p:blipFill rotWithShape="1">
            <a:blip r:embed="rId5">
              <a:alphaModFix/>
            </a:blip>
            <a:srcRect b="7200" l="0" r="0" t="0"/>
            <a:stretch/>
          </p:blipFill>
          <p:spPr>
            <a:xfrm>
              <a:off x="323528" y="3720545"/>
              <a:ext cx="2843256" cy="1980000"/>
            </a:xfrm>
            <a:prstGeom prst="rect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640" name="Google Shape;640;p35"/>
            <p:cNvSpPr/>
            <p:nvPr/>
          </p:nvSpPr>
          <p:spPr>
            <a:xfrm>
              <a:off x="518408" y="4061214"/>
              <a:ext cx="302589" cy="144016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35"/>
            <p:cNvSpPr/>
            <p:nvPr/>
          </p:nvSpPr>
          <p:spPr>
            <a:xfrm>
              <a:off x="1907704" y="4058069"/>
              <a:ext cx="432048" cy="144016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35"/>
            <p:cNvSpPr txBox="1"/>
            <p:nvPr/>
          </p:nvSpPr>
          <p:spPr>
            <a:xfrm>
              <a:off x="1716919" y="4012217"/>
              <a:ext cx="455574" cy="2419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Spojující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peptid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35"/>
            <p:cNvSpPr txBox="1"/>
            <p:nvPr/>
          </p:nvSpPr>
          <p:spPr>
            <a:xfrm>
              <a:off x="425408" y="4015636"/>
              <a:ext cx="478016" cy="2400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Signální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sekvence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35"/>
            <p:cNvSpPr/>
            <p:nvPr/>
          </p:nvSpPr>
          <p:spPr>
            <a:xfrm>
              <a:off x="343528" y="4239610"/>
              <a:ext cx="972000" cy="265603"/>
            </a:xfrm>
            <a:prstGeom prst="rect">
              <a:avLst/>
            </a:prstGeom>
            <a:solidFill>
              <a:srgbClr val="FDE9D8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35"/>
            <p:cNvSpPr/>
            <p:nvPr/>
          </p:nvSpPr>
          <p:spPr>
            <a:xfrm>
              <a:off x="1853752" y="4356796"/>
              <a:ext cx="918048" cy="265603"/>
            </a:xfrm>
            <a:prstGeom prst="rect">
              <a:avLst/>
            </a:prstGeom>
            <a:solidFill>
              <a:srgbClr val="FDE9D8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35"/>
            <p:cNvSpPr txBox="1"/>
            <p:nvPr/>
          </p:nvSpPr>
          <p:spPr>
            <a:xfrm>
              <a:off x="298219" y="4256479"/>
              <a:ext cx="1061509" cy="2400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Štěpení signální sekvence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Tvorba disulfidických vazeb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35"/>
            <p:cNvSpPr txBox="1"/>
            <p:nvPr/>
          </p:nvSpPr>
          <p:spPr>
            <a:xfrm>
              <a:off x="1827350" y="4368974"/>
              <a:ext cx="886781" cy="2419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Vyštěpení spojujícího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peptidu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8" name="Google Shape;648;p35"/>
          <p:cNvGrpSpPr/>
          <p:nvPr/>
        </p:nvGrpSpPr>
        <p:grpSpPr>
          <a:xfrm>
            <a:off x="3476850" y="4000927"/>
            <a:ext cx="2383773" cy="1939372"/>
            <a:chOff x="3391786" y="4005064"/>
            <a:chExt cx="2383773" cy="1939372"/>
          </a:xfrm>
        </p:grpSpPr>
        <p:pic>
          <p:nvPicPr>
            <p:cNvPr descr="http://faculty.samford.edu/~djohnso2/44962w/405/08/f8-24-0.jpg" id="649" name="Google Shape;649;p35"/>
            <p:cNvPicPr preferRelativeResize="0"/>
            <p:nvPr/>
          </p:nvPicPr>
          <p:blipFill rotWithShape="1">
            <a:blip r:embed="rId6">
              <a:alphaModFix/>
            </a:blip>
            <a:srcRect b="4283" l="6138" r="6437" t="0"/>
            <a:stretch/>
          </p:blipFill>
          <p:spPr>
            <a:xfrm>
              <a:off x="3391786" y="4005064"/>
              <a:ext cx="2360428" cy="1939372"/>
            </a:xfrm>
            <a:prstGeom prst="rect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650" name="Google Shape;650;p35"/>
            <p:cNvSpPr/>
            <p:nvPr/>
          </p:nvSpPr>
          <p:spPr>
            <a:xfrm>
              <a:off x="3487546" y="4734030"/>
              <a:ext cx="1036842" cy="20965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35"/>
            <p:cNvSpPr/>
            <p:nvPr/>
          </p:nvSpPr>
          <p:spPr>
            <a:xfrm>
              <a:off x="4507866" y="5802917"/>
              <a:ext cx="1036842" cy="118345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35"/>
            <p:cNvSpPr txBox="1"/>
            <p:nvPr/>
          </p:nvSpPr>
          <p:spPr>
            <a:xfrm>
              <a:off x="3392667" y="4714879"/>
              <a:ext cx="1010213" cy="1661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Chybná disulfidická vazba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35"/>
            <p:cNvSpPr txBox="1"/>
            <p:nvPr/>
          </p:nvSpPr>
          <p:spPr>
            <a:xfrm>
              <a:off x="4744508" y="5736746"/>
              <a:ext cx="1031051" cy="1680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Správná disulfidická vazba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36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cs-CZ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Sekreční dráha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0" name="Google Shape;660;p36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61" name="Google Shape;661;p36"/>
          <p:cNvSpPr/>
          <p:nvPr/>
        </p:nvSpPr>
        <p:spPr>
          <a:xfrm>
            <a:off x="540512" y="970095"/>
            <a:ext cx="8135944" cy="18004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Hladké endoplazmatické retikulum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3" marL="1714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syntéza membránových lipidů na cytosolické straně membrány 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3" marL="1714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syntéza fosfolipidů 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3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vznik kyseliny fosfatidové z glycerol-3-fosfátu a mastných kyselin nesených CoA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začlenění kyseliny fosfatidové do membrány a její další konverze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translokace fosfolipidů přes membránu pomocí flipáz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faculty.samford.edu/~djohnso2/44962w/405/10/f10-20-0phospholi.jpg" id="662" name="Google Shape;662;p36"/>
          <p:cNvPicPr preferRelativeResize="0"/>
          <p:nvPr/>
        </p:nvPicPr>
        <p:blipFill rotWithShape="1">
          <a:blip r:embed="rId3">
            <a:alphaModFix/>
          </a:blip>
          <a:srcRect b="4740" l="22208" r="22856" t="0"/>
          <a:stretch/>
        </p:blipFill>
        <p:spPr>
          <a:xfrm>
            <a:off x="1720847" y="3045713"/>
            <a:ext cx="2545163" cy="331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faculty.samford.edu/~djohnso2/44962w/405/10/f10-21-0flippase.jpg" id="663" name="Google Shape;663;p36"/>
          <p:cNvPicPr preferRelativeResize="0"/>
          <p:nvPr/>
        </p:nvPicPr>
        <p:blipFill rotWithShape="1">
          <a:blip r:embed="rId4">
            <a:alphaModFix/>
          </a:blip>
          <a:srcRect b="5090" l="23242" r="20493" t="0"/>
          <a:stretch/>
        </p:blipFill>
        <p:spPr>
          <a:xfrm>
            <a:off x="4886522" y="3266124"/>
            <a:ext cx="2417314" cy="30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p36"/>
          <p:cNvSpPr/>
          <p:nvPr/>
        </p:nvSpPr>
        <p:spPr>
          <a:xfrm>
            <a:off x="-39057" y="6632977"/>
            <a:ext cx="913555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http://faculty.samford.edu/~djohnso2/44962w/405/_11protsorting.html</a:t>
            </a:r>
            <a:endParaRPr b="0" i="0" sz="100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faculty.samford.edu/~djohnso2/44962w/405/10/f10-08-0transloc1.jpg" id="665" name="Google Shape;665;p36"/>
          <p:cNvPicPr preferRelativeResize="0"/>
          <p:nvPr/>
        </p:nvPicPr>
        <p:blipFill rotWithShape="1">
          <a:blip r:embed="rId5">
            <a:alphaModFix/>
          </a:blip>
          <a:srcRect b="0" l="56668" r="0" t="94229"/>
          <a:stretch/>
        </p:blipFill>
        <p:spPr>
          <a:xfrm>
            <a:off x="3916215" y="6602604"/>
            <a:ext cx="2527993" cy="2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6" name="Google Shape;666;p36"/>
          <p:cNvSpPr/>
          <p:nvPr/>
        </p:nvSpPr>
        <p:spPr>
          <a:xfrm>
            <a:off x="6224603" y="3636814"/>
            <a:ext cx="720080" cy="168669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36"/>
          <p:cNvSpPr/>
          <p:nvPr/>
        </p:nvSpPr>
        <p:spPr>
          <a:xfrm>
            <a:off x="5594907" y="4187080"/>
            <a:ext cx="1102756" cy="16537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36"/>
          <p:cNvSpPr/>
          <p:nvPr/>
        </p:nvSpPr>
        <p:spPr>
          <a:xfrm>
            <a:off x="6655131" y="4430086"/>
            <a:ext cx="648705" cy="71889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36"/>
          <p:cNvSpPr/>
          <p:nvPr/>
        </p:nvSpPr>
        <p:spPr>
          <a:xfrm>
            <a:off x="6432919" y="5509022"/>
            <a:ext cx="712290" cy="71889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36"/>
          <p:cNvSpPr txBox="1"/>
          <p:nvPr/>
        </p:nvSpPr>
        <p:spPr>
          <a:xfrm>
            <a:off x="6193607" y="3632273"/>
            <a:ext cx="787395" cy="193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cs-CZ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Membrána ER</a:t>
            </a:r>
            <a:endParaRPr b="1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36"/>
          <p:cNvSpPr txBox="1"/>
          <p:nvPr/>
        </p:nvSpPr>
        <p:spPr>
          <a:xfrm>
            <a:off x="5526733" y="4172267"/>
            <a:ext cx="990977" cy="1908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cs-CZ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Syntéza fosfolipidů</a:t>
            </a:r>
            <a:endParaRPr b="1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36"/>
          <p:cNvSpPr txBox="1"/>
          <p:nvPr/>
        </p:nvSpPr>
        <p:spPr>
          <a:xfrm>
            <a:off x="6631302" y="4592083"/>
            <a:ext cx="1194660" cy="395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cs-CZ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Nové lipidy připojeny jen na cytosolickou polovinu dvojvrstvy </a:t>
            </a:r>
            <a:endParaRPr b="1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36"/>
          <p:cNvSpPr txBox="1"/>
          <p:nvPr/>
        </p:nvSpPr>
        <p:spPr>
          <a:xfrm>
            <a:off x="6447879" y="5674571"/>
            <a:ext cx="948337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cs-CZ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Růst obou stran fosfolipidové dvojvrstvy</a:t>
            </a:r>
            <a:endParaRPr b="1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36"/>
          <p:cNvSpPr/>
          <p:nvPr/>
        </p:nvSpPr>
        <p:spPr>
          <a:xfrm>
            <a:off x="5626806" y="5223413"/>
            <a:ext cx="598700" cy="21602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Google Shape;675;p36"/>
          <p:cNvSpPr txBox="1"/>
          <p:nvPr/>
        </p:nvSpPr>
        <p:spPr>
          <a:xfrm>
            <a:off x="5596569" y="5246114"/>
            <a:ext cx="479619" cy="193323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cs-CZ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Flipáza</a:t>
            </a:r>
            <a:endParaRPr b="1" i="0" sz="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37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cs-CZ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Sekreční dráha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82" name="Google Shape;682;p37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83" name="Google Shape;683;p37"/>
          <p:cNvSpPr/>
          <p:nvPr/>
        </p:nvSpPr>
        <p:spPr>
          <a:xfrm>
            <a:off x="483990" y="885473"/>
            <a:ext cx="8264474" cy="2993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Vezikulární transport z 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směřuje do Golgiho aparátu, lysozomů, plazmatické membrány, extracelulárního prostoru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proteiny a lipidy po cestě upravovány (glykosylace, tvorba disulfidických vazeb)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náklad váčků je specifický, daný receptory v membráně váčku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proteiny určené pro lumen ER - adresová sekvence Lys-Asp-Glu-Leu (KDEL) 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9850" lvl="0" marL="17145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Golgiho aparát (GA)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systém plochých nádrží (cisteren) a kanálků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funkce: zpracování, třízení a modifikace proteinů z ER (glykosylace proteinů), syntéza glykolipidů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cis strana - vznik nových cisteren fúzí váčku z 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 strana - pučení váčků, které směřují zpět do ER, zpět do GA, ven z buňky; vznik lysozómů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www.mun.ca/biology/desmid/brian/BIOL2060/BIOL2060-12/12_08.jpg" id="684" name="Google Shape;684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496" y="3969860"/>
            <a:ext cx="3781137" cy="24459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cache3.asset-cache.net/xt/128619942.jpg?v=1&amp;g=fs1%7C0%7CPRC%7C19%7C942&amp;s=1" id="685" name="Google Shape;685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1850" y="4317466"/>
            <a:ext cx="1304925" cy="16192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6" name="Google Shape;686;p37"/>
          <p:cNvGrpSpPr/>
          <p:nvPr/>
        </p:nvGrpSpPr>
        <p:grpSpPr>
          <a:xfrm>
            <a:off x="4105699" y="4232369"/>
            <a:ext cx="3327055" cy="1800000"/>
            <a:chOff x="4082452" y="4464839"/>
            <a:chExt cx="3327055" cy="1800000"/>
          </a:xfrm>
        </p:grpSpPr>
        <p:pic>
          <p:nvPicPr>
            <p:cNvPr descr="http://oregonstate.edu/instruction/bi314/fall12/figure_15_26a.jpg" id="687" name="Google Shape;687;p3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211960" y="4464839"/>
              <a:ext cx="3134694" cy="180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8" name="Google Shape;688;p37"/>
            <p:cNvSpPr/>
            <p:nvPr/>
          </p:nvSpPr>
          <p:spPr>
            <a:xfrm>
              <a:off x="4220586" y="4598380"/>
              <a:ext cx="360040" cy="28803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37"/>
            <p:cNvSpPr/>
            <p:nvPr/>
          </p:nvSpPr>
          <p:spPr>
            <a:xfrm>
              <a:off x="4200334" y="4915290"/>
              <a:ext cx="360040" cy="28803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37"/>
            <p:cNvSpPr/>
            <p:nvPr/>
          </p:nvSpPr>
          <p:spPr>
            <a:xfrm>
              <a:off x="4157204" y="5119446"/>
              <a:ext cx="360040" cy="28803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37"/>
            <p:cNvSpPr/>
            <p:nvPr/>
          </p:nvSpPr>
          <p:spPr>
            <a:xfrm>
              <a:off x="4229212" y="5595747"/>
              <a:ext cx="360040" cy="46387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37"/>
            <p:cNvSpPr/>
            <p:nvPr/>
          </p:nvSpPr>
          <p:spPr>
            <a:xfrm>
              <a:off x="4229212" y="5334979"/>
              <a:ext cx="360040" cy="92993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37"/>
            <p:cNvSpPr/>
            <p:nvPr/>
          </p:nvSpPr>
          <p:spPr>
            <a:xfrm>
              <a:off x="4088196" y="5487379"/>
              <a:ext cx="360040" cy="92993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37"/>
            <p:cNvSpPr/>
            <p:nvPr/>
          </p:nvSpPr>
          <p:spPr>
            <a:xfrm>
              <a:off x="6870076" y="4536422"/>
              <a:ext cx="396044" cy="158418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37"/>
            <p:cNvSpPr txBox="1"/>
            <p:nvPr/>
          </p:nvSpPr>
          <p:spPr>
            <a:xfrm>
              <a:off x="4249968" y="4617354"/>
              <a:ext cx="455574" cy="289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cis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strana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37"/>
            <p:cNvSpPr txBox="1"/>
            <p:nvPr/>
          </p:nvSpPr>
          <p:spPr>
            <a:xfrm>
              <a:off x="4172858" y="4923035"/>
              <a:ext cx="524504" cy="289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cis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cisterna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37"/>
            <p:cNvSpPr txBox="1"/>
            <p:nvPr/>
          </p:nvSpPr>
          <p:spPr>
            <a:xfrm>
              <a:off x="4118102" y="5181698"/>
              <a:ext cx="524504" cy="289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střední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cisterna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37"/>
            <p:cNvSpPr txBox="1"/>
            <p:nvPr/>
          </p:nvSpPr>
          <p:spPr>
            <a:xfrm>
              <a:off x="4082452" y="5441436"/>
              <a:ext cx="524504" cy="289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trans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cisterna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37"/>
            <p:cNvSpPr txBox="1"/>
            <p:nvPr/>
          </p:nvSpPr>
          <p:spPr>
            <a:xfrm>
              <a:off x="4231483" y="5716155"/>
              <a:ext cx="455574" cy="289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trans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strana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37"/>
            <p:cNvSpPr txBox="1"/>
            <p:nvPr/>
          </p:nvSpPr>
          <p:spPr>
            <a:xfrm>
              <a:off x="6743940" y="4501918"/>
              <a:ext cx="665567" cy="2918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transportní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váček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1" name="Google Shape;701;p37"/>
          <p:cNvSpPr/>
          <p:nvPr/>
        </p:nvSpPr>
        <p:spPr>
          <a:xfrm>
            <a:off x="-39057" y="6632977"/>
            <a:ext cx="913555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http://www.mun.ca/biology/desmid/brian/BIOL2060/BIOL2060-12/12_08.jpg	http://slideplayer.com/slide/2759214/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38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cs-CZ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Sekreční dráha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08" name="Google Shape;708;p38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09" name="Google Shape;709;p38"/>
          <p:cNvSpPr/>
          <p:nvPr/>
        </p:nvSpPr>
        <p:spPr>
          <a:xfrm>
            <a:off x="251520" y="908720"/>
            <a:ext cx="6102492" cy="1918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Transportní váčky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různé typy pro transport specifického nákladu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kyvadlová doprava mezi organelami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opláštěné váčky - proteinový obal na cytosolické straně váčků napo-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máhá tvarovat membránu do podoby váčku a podílí se na zachycení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specifických molekul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- po odškrcení váčku plášť odstraněn a váček fúzuje s cílovou mem.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oregonstate.edu/instruction/bi314/fall12/figure_15_20.jpg" id="710" name="Google Shape;71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59660" y="4682847"/>
            <a:ext cx="3585057" cy="193257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11" name="Google Shape;711;p38"/>
          <p:cNvGraphicFramePr/>
          <p:nvPr/>
        </p:nvGraphicFramePr>
        <p:xfrm>
          <a:off x="972201" y="295475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{3ACFD4B6-3033-4B87-AFDA-3620CEDFA9ED}</a:tableStyleId>
              </a:tblPr>
              <a:tblGrid>
                <a:gridCol w="878275"/>
                <a:gridCol w="1230125"/>
                <a:gridCol w="1175000"/>
                <a:gridCol w="1175000"/>
              </a:tblGrid>
              <a:tr h="216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cs-CZ" sz="900" u="none" cap="none" strike="noStrike"/>
                        <a:t>Typ váčku</a:t>
                      </a:r>
                      <a:endParaRPr b="1" sz="9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cs-CZ" sz="900" u="none" cap="none" strike="noStrike"/>
                        <a:t>Proteiny pláště </a:t>
                      </a:r>
                      <a:endParaRPr b="1" sz="9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cs-CZ" sz="900" u="none" cap="none" strike="noStrike"/>
                        <a:t>Výchozí organela</a:t>
                      </a:r>
                      <a:endParaRPr b="1" sz="9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cs-CZ" sz="900" u="none" cap="none" strike="noStrike"/>
                        <a:t>Cílová organela</a:t>
                      </a:r>
                      <a:endParaRPr b="1" sz="900" u="none" cap="none" strike="noStrike"/>
                    </a:p>
                  </a:txBody>
                  <a:tcPr marT="45725" marB="45725" marR="91450" marL="91450" anchor="ctr"/>
                </a:tc>
              </a:tr>
              <a:tr h="216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cs-CZ" sz="1000" u="none" cap="none" strike="noStrike"/>
                        <a:t>Klathrinový</a:t>
                      </a:r>
                      <a:endParaRPr b="1" sz="1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cs-CZ" sz="1000" u="none" cap="none" strike="noStrike"/>
                        <a:t>klathrin + adaptin 1</a:t>
                      </a:r>
                      <a:endParaRPr b="1" baseline="30000" sz="1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cs-CZ" sz="1000" u="none" cap="none" strike="noStrike"/>
                        <a:t>GA</a:t>
                      </a:r>
                      <a:endParaRPr b="1" sz="1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cs-CZ" sz="1000" u="none" cap="none" strike="noStrike"/>
                        <a:t>lysozom</a:t>
                      </a:r>
                      <a:endParaRPr b="1" sz="1000" u="none" cap="none" strike="noStrike"/>
                    </a:p>
                  </a:txBody>
                  <a:tcPr marT="45725" marB="45725" marR="91450" marL="91450" anchor="ctr"/>
                </a:tc>
              </a:tr>
              <a:tr h="216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cs-CZ" sz="1000" u="none" cap="none" strike="noStrike"/>
                        <a:t>Klathrinový</a:t>
                      </a:r>
                      <a:endParaRPr b="1" sz="1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cs-CZ" sz="1000" u="none" cap="none" strike="noStrike"/>
                        <a:t>klathrin + adaptin 2</a:t>
                      </a:r>
                      <a:endParaRPr b="1" baseline="30000" sz="1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cs-CZ" sz="1000" u="none" cap="none" strike="noStrike"/>
                        <a:t>plazmalema</a:t>
                      </a:r>
                      <a:endParaRPr b="1" sz="1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cs-CZ" sz="1000" u="none" cap="none" strike="noStrike"/>
                        <a:t>endozom</a:t>
                      </a:r>
                      <a:endParaRPr b="1" sz="1000" u="none" cap="none" strike="noStrike"/>
                    </a:p>
                  </a:txBody>
                  <a:tcPr marT="45725" marB="45725" marR="91450" marL="91450" anchor="ctr"/>
                </a:tc>
              </a:tr>
              <a:tr h="216000">
                <a:tc row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cs-CZ" sz="1000" u="none" cap="none" strike="noStrike"/>
                        <a:t>COP</a:t>
                      </a:r>
                      <a:endParaRPr b="1" sz="1000" u="none" cap="none" strike="noStrike"/>
                    </a:p>
                  </a:txBody>
                  <a:tcPr marT="45725" marB="45725" marR="91450" marL="91450"/>
                </a:tc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b="1" lang="cs-CZ" sz="1000" u="none" cap="none" strike="noStrike"/>
                        <a:t>proteiny Coat</a:t>
                      </a:r>
                      <a:endParaRPr b="1" sz="1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cs-CZ" sz="1000" u="none" cap="none" strike="noStrike"/>
                        <a:t>ER</a:t>
                      </a:r>
                      <a:endParaRPr b="1" sz="1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cs-CZ" sz="1000" u="none" cap="none" strike="noStrike"/>
                        <a:t>GA</a:t>
                      </a:r>
                      <a:endParaRPr b="1" sz="1000" u="none" cap="none" strike="noStrike"/>
                    </a:p>
                  </a:txBody>
                  <a:tcPr marT="45725" marB="45725" marR="91450" marL="91450" anchor="ctr"/>
                </a:tc>
              </a:tr>
              <a:tr h="21600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cs-CZ" sz="1000" u="none" cap="none" strike="noStrike"/>
                        <a:t>cisterna GA</a:t>
                      </a:r>
                      <a:endParaRPr b="1" sz="1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cs-CZ" sz="1000" u="none" cap="none" strike="noStrike"/>
                        <a:t>cisterna GA</a:t>
                      </a:r>
                      <a:endParaRPr b="1" sz="1000" u="none" cap="none" strike="noStrike"/>
                    </a:p>
                  </a:txBody>
                  <a:tcPr marT="45725" marB="45725" marR="91450" marL="91450" anchor="ctr"/>
                </a:tc>
              </a:tr>
              <a:tr h="21600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cs-CZ" sz="1000" u="none" cap="none" strike="noStrike"/>
                        <a:t>GA</a:t>
                      </a:r>
                      <a:endParaRPr b="1" sz="1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cs-CZ" sz="1000" u="none" cap="none" strike="noStrike"/>
                        <a:t>ER</a:t>
                      </a:r>
                      <a:endParaRPr b="1" sz="1000" u="none" cap="none" strike="noStrike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712" name="Google Shape;712;p38"/>
          <p:cNvSpPr/>
          <p:nvPr/>
        </p:nvSpPr>
        <p:spPr>
          <a:xfrm>
            <a:off x="251521" y="4709075"/>
            <a:ext cx="4968551" cy="16722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Klathrinové váčky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nakládaná molekula - receptor - adaptin - klathrin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zesíťování klathrinu, vznik jamky a váčku  s klathrin. pláštěm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dynamin - vazba kolem ústí váčku, za hydrolýzy GTP se stáhne a odškrtí váček od membrány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3" name="Google Shape;713;p38"/>
          <p:cNvPicPr preferRelativeResize="0"/>
          <p:nvPr/>
        </p:nvPicPr>
        <p:blipFill rotWithShape="1">
          <a:blip r:embed="rId4">
            <a:alphaModFix/>
          </a:blip>
          <a:srcRect b="5804" l="18638" r="18648" t="1840"/>
          <a:stretch/>
        </p:blipFill>
        <p:spPr>
          <a:xfrm>
            <a:off x="6354012" y="1253909"/>
            <a:ext cx="2676073" cy="2955789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Google Shape;714;p38"/>
          <p:cNvSpPr/>
          <p:nvPr/>
        </p:nvSpPr>
        <p:spPr>
          <a:xfrm>
            <a:off x="-39057" y="6632977"/>
            <a:ext cx="913555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http://faculty.samford.edu/~djohnso2/44962w/405/_11protsorting.html</a:t>
            </a:r>
            <a:endParaRPr b="0" i="0" sz="100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39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cs-CZ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Sekreční dráha</a:t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21" name="Google Shape;721;p39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22" name="Google Shape;722;p39"/>
          <p:cNvSpPr/>
          <p:nvPr/>
        </p:nvSpPr>
        <p:spPr>
          <a:xfrm>
            <a:off x="251519" y="908720"/>
            <a:ext cx="4326859" cy="18671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Klathrinové váčky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proteiny určené do lysozomů označeny manóza-6-fosfát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receptor pro manóza-6-fosfát v membráně na trans straně GA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přes adaptiny se k receptoru váží klatriny, které spojí svoje řetězce v sít a zahajují pučení váčku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39"/>
          <p:cNvSpPr/>
          <p:nvPr/>
        </p:nvSpPr>
        <p:spPr>
          <a:xfrm>
            <a:off x="3353197" y="4391114"/>
            <a:ext cx="5544616" cy="18671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 váčky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přeprava molekul mezi ER a GA, v rámci GA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plášťový protein Coat, pomocný protein ARF (GTPáza)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ARF-GTP se spojuje s membránou GA, nutný pro vazbu Coat proteinů a podílí se na tvorbě váčků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 odškrcení váčku hydrolýza ARF-GTP na ARF-GDP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rozložení COP, fúze váčku s cílovou membránou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39"/>
          <p:cNvSpPr/>
          <p:nvPr/>
        </p:nvSpPr>
        <p:spPr>
          <a:xfrm>
            <a:off x="-39057" y="6632977"/>
            <a:ext cx="913555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http://faculty.samford.edu/~djohnso2/44962w/405/_11protsorting.html	www.uni-tuebingen.de</a:t>
            </a:r>
            <a:endParaRPr b="0" i="0" sz="100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faculty.samford.edu/~djohnso2/44962w/405/10/f10-08-0transloc1.jpg" id="725" name="Google Shape;725;p39"/>
          <p:cNvPicPr preferRelativeResize="0"/>
          <p:nvPr/>
        </p:nvPicPr>
        <p:blipFill rotWithShape="1">
          <a:blip r:embed="rId3">
            <a:alphaModFix/>
          </a:blip>
          <a:srcRect b="0" l="56668" r="0" t="94229"/>
          <a:stretch/>
        </p:blipFill>
        <p:spPr>
          <a:xfrm>
            <a:off x="6444208" y="6602604"/>
            <a:ext cx="2527993" cy="252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6" name="Google Shape;726;p39"/>
          <p:cNvGrpSpPr/>
          <p:nvPr/>
        </p:nvGrpSpPr>
        <p:grpSpPr>
          <a:xfrm>
            <a:off x="247519" y="4033639"/>
            <a:ext cx="2892917" cy="2434453"/>
            <a:chOff x="218944" y="3995539"/>
            <a:chExt cx="2892917" cy="2434453"/>
          </a:xfrm>
        </p:grpSpPr>
        <p:pic>
          <p:nvPicPr>
            <p:cNvPr descr="http://www.uni-tuebingen.de/fileadmin/Uni_Tuebingen/Fakultaeten/Biologie/ZMBP/Developmental_Genetics/Research_Group/Juergens/Bilder/vesicleFig1.jpg" id="727" name="Google Shape;727;p3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46906" y="3995539"/>
              <a:ext cx="2864955" cy="24208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8" name="Google Shape;728;p39"/>
            <p:cNvSpPr/>
            <p:nvPr/>
          </p:nvSpPr>
          <p:spPr>
            <a:xfrm>
              <a:off x="246906" y="4844365"/>
              <a:ext cx="364654" cy="26184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39"/>
            <p:cNvSpPr txBox="1"/>
            <p:nvPr/>
          </p:nvSpPr>
          <p:spPr>
            <a:xfrm>
              <a:off x="240184" y="4803586"/>
              <a:ext cx="399468" cy="2646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cs-CZ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fúze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cs-CZ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váčku</a:t>
              </a:r>
              <a:endParaRPr b="1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39"/>
            <p:cNvSpPr/>
            <p:nvPr/>
          </p:nvSpPr>
          <p:spPr>
            <a:xfrm>
              <a:off x="467544" y="6186766"/>
              <a:ext cx="1008112" cy="22829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39"/>
            <p:cNvSpPr/>
            <p:nvPr/>
          </p:nvSpPr>
          <p:spPr>
            <a:xfrm>
              <a:off x="1475656" y="6175352"/>
              <a:ext cx="1008112" cy="22829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39"/>
            <p:cNvSpPr/>
            <p:nvPr/>
          </p:nvSpPr>
          <p:spPr>
            <a:xfrm>
              <a:off x="1023512" y="5208447"/>
              <a:ext cx="1008112" cy="155928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39"/>
            <p:cNvSpPr/>
            <p:nvPr/>
          </p:nvSpPr>
          <p:spPr>
            <a:xfrm>
              <a:off x="898943" y="4486645"/>
              <a:ext cx="757409" cy="11715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39"/>
            <p:cNvSpPr/>
            <p:nvPr/>
          </p:nvSpPr>
          <p:spPr>
            <a:xfrm>
              <a:off x="888618" y="4642580"/>
              <a:ext cx="517321" cy="141753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39"/>
            <p:cNvSpPr/>
            <p:nvPr/>
          </p:nvSpPr>
          <p:spPr>
            <a:xfrm>
              <a:off x="218944" y="4006060"/>
              <a:ext cx="182327" cy="4571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39"/>
            <p:cNvSpPr txBox="1"/>
            <p:nvPr/>
          </p:nvSpPr>
          <p:spPr>
            <a:xfrm>
              <a:off x="931882" y="4425205"/>
              <a:ext cx="721672" cy="1785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cs-CZ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hydrolýza GTP</a:t>
              </a:r>
              <a:endParaRPr b="1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39"/>
            <p:cNvSpPr txBox="1"/>
            <p:nvPr/>
          </p:nvSpPr>
          <p:spPr>
            <a:xfrm>
              <a:off x="1302695" y="5208447"/>
              <a:ext cx="779380" cy="1785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cs-CZ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odškrcení váčku</a:t>
              </a:r>
              <a:endParaRPr b="1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39"/>
            <p:cNvSpPr txBox="1"/>
            <p:nvPr/>
          </p:nvSpPr>
          <p:spPr>
            <a:xfrm>
              <a:off x="682365" y="6165304"/>
              <a:ext cx="853118" cy="2646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cs-CZ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výměna GDP/GTP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cs-CZ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aktivace ARF</a:t>
              </a:r>
              <a:endParaRPr b="1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39"/>
            <p:cNvSpPr txBox="1"/>
            <p:nvPr/>
          </p:nvSpPr>
          <p:spPr>
            <a:xfrm>
              <a:off x="1612556" y="6154126"/>
              <a:ext cx="591829" cy="1785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cs-CZ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vazba Coat</a:t>
              </a:r>
              <a:endParaRPr b="1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0" name="Google Shape;740;p39"/>
          <p:cNvGrpSpPr/>
          <p:nvPr/>
        </p:nvGrpSpPr>
        <p:grpSpPr>
          <a:xfrm>
            <a:off x="4659077" y="786150"/>
            <a:ext cx="4506017" cy="3312000"/>
            <a:chOff x="4875890" y="786151"/>
            <a:chExt cx="4334718" cy="3186091"/>
          </a:xfrm>
        </p:grpSpPr>
        <p:pic>
          <p:nvPicPr>
            <p:cNvPr id="741" name="Google Shape;741;p3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932040" y="836712"/>
              <a:ext cx="4180706" cy="31355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2" name="Google Shape;742;p39"/>
            <p:cNvSpPr/>
            <p:nvPr/>
          </p:nvSpPr>
          <p:spPr>
            <a:xfrm>
              <a:off x="5796136" y="868338"/>
              <a:ext cx="396044" cy="16805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39"/>
            <p:cNvSpPr/>
            <p:nvPr/>
          </p:nvSpPr>
          <p:spPr>
            <a:xfrm>
              <a:off x="6366107" y="856281"/>
              <a:ext cx="527134" cy="10435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39"/>
            <p:cNvSpPr/>
            <p:nvPr/>
          </p:nvSpPr>
          <p:spPr>
            <a:xfrm>
              <a:off x="5323830" y="879754"/>
              <a:ext cx="396044" cy="16805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39"/>
            <p:cNvSpPr/>
            <p:nvPr/>
          </p:nvSpPr>
          <p:spPr>
            <a:xfrm>
              <a:off x="5286503" y="1020723"/>
              <a:ext cx="319906" cy="8403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39"/>
            <p:cNvSpPr/>
            <p:nvPr/>
          </p:nvSpPr>
          <p:spPr>
            <a:xfrm>
              <a:off x="4993812" y="1215138"/>
              <a:ext cx="425796" cy="8403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39"/>
            <p:cNvSpPr/>
            <p:nvPr/>
          </p:nvSpPr>
          <p:spPr>
            <a:xfrm>
              <a:off x="4890459" y="1400754"/>
              <a:ext cx="396044" cy="16805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39"/>
            <p:cNvSpPr/>
            <p:nvPr/>
          </p:nvSpPr>
          <p:spPr>
            <a:xfrm>
              <a:off x="4983138" y="1920471"/>
              <a:ext cx="396044" cy="16805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39"/>
            <p:cNvSpPr/>
            <p:nvPr/>
          </p:nvSpPr>
          <p:spPr>
            <a:xfrm>
              <a:off x="4978750" y="3184310"/>
              <a:ext cx="435648" cy="16805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39"/>
            <p:cNvSpPr/>
            <p:nvPr/>
          </p:nvSpPr>
          <p:spPr>
            <a:xfrm>
              <a:off x="7859248" y="3282923"/>
              <a:ext cx="327309" cy="13889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39"/>
            <p:cNvSpPr/>
            <p:nvPr/>
          </p:nvSpPr>
          <p:spPr>
            <a:xfrm>
              <a:off x="8706130" y="1036397"/>
              <a:ext cx="396044" cy="1312483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39"/>
            <p:cNvSpPr txBox="1"/>
            <p:nvPr/>
          </p:nvSpPr>
          <p:spPr>
            <a:xfrm>
              <a:off x="8615020" y="2217872"/>
              <a:ext cx="441146" cy="1661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Klathrin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39"/>
            <p:cNvSpPr txBox="1"/>
            <p:nvPr/>
          </p:nvSpPr>
          <p:spPr>
            <a:xfrm>
              <a:off x="8625941" y="982724"/>
              <a:ext cx="579005" cy="2419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Lysozomální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protein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39"/>
            <p:cNvSpPr txBox="1"/>
            <p:nvPr/>
          </p:nvSpPr>
          <p:spPr>
            <a:xfrm>
              <a:off x="8620109" y="1242330"/>
              <a:ext cx="529311" cy="2419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Manóza-6-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fosfát 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39"/>
            <p:cNvSpPr txBox="1"/>
            <p:nvPr/>
          </p:nvSpPr>
          <p:spPr>
            <a:xfrm>
              <a:off x="8620382" y="1462052"/>
              <a:ext cx="590226" cy="2853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Receptor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 manóza-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6-fosfát 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39"/>
            <p:cNvSpPr txBox="1"/>
            <p:nvPr/>
          </p:nvSpPr>
          <p:spPr>
            <a:xfrm>
              <a:off x="8618353" y="1815297"/>
              <a:ext cx="441146" cy="1680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Adaptin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39"/>
            <p:cNvSpPr txBox="1"/>
            <p:nvPr/>
          </p:nvSpPr>
          <p:spPr>
            <a:xfrm>
              <a:off x="7801449" y="3237622"/>
              <a:ext cx="436337" cy="2400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Volný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klathrin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39"/>
            <p:cNvSpPr txBox="1"/>
            <p:nvPr/>
          </p:nvSpPr>
          <p:spPr>
            <a:xfrm>
              <a:off x="4929914" y="3133447"/>
              <a:ext cx="556563" cy="2400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Klathrinový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váček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39"/>
            <p:cNvSpPr/>
            <p:nvPr/>
          </p:nvSpPr>
          <p:spPr>
            <a:xfrm>
              <a:off x="6235614" y="2216884"/>
              <a:ext cx="396044" cy="16805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39"/>
            <p:cNvSpPr txBox="1"/>
            <p:nvPr/>
          </p:nvSpPr>
          <p:spPr>
            <a:xfrm>
              <a:off x="6127994" y="2231294"/>
              <a:ext cx="503664" cy="1680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Odškrcení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39"/>
            <p:cNvSpPr txBox="1"/>
            <p:nvPr/>
          </p:nvSpPr>
          <p:spPr>
            <a:xfrm>
              <a:off x="4914641" y="1919924"/>
              <a:ext cx="548547" cy="2419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Cytosolická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strana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39"/>
            <p:cNvSpPr txBox="1"/>
            <p:nvPr/>
          </p:nvSpPr>
          <p:spPr>
            <a:xfrm>
              <a:off x="4988401" y="1188431"/>
              <a:ext cx="514885" cy="1661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Lumen GA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39"/>
            <p:cNvSpPr txBox="1"/>
            <p:nvPr/>
          </p:nvSpPr>
          <p:spPr>
            <a:xfrm>
              <a:off x="4875890" y="1346054"/>
              <a:ext cx="502061" cy="2419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Trans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strana GA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39"/>
            <p:cNvSpPr txBox="1"/>
            <p:nvPr/>
          </p:nvSpPr>
          <p:spPr>
            <a:xfrm>
              <a:off x="5594505" y="858204"/>
              <a:ext cx="529311" cy="2419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Manóza-6-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fosfát 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39"/>
            <p:cNvSpPr txBox="1"/>
            <p:nvPr/>
          </p:nvSpPr>
          <p:spPr>
            <a:xfrm>
              <a:off x="6095609" y="786151"/>
              <a:ext cx="579005" cy="2400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Lysozomální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proteiny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39"/>
            <p:cNvSpPr txBox="1"/>
            <p:nvPr/>
          </p:nvSpPr>
          <p:spPr>
            <a:xfrm>
              <a:off x="5004048" y="916278"/>
              <a:ext cx="728083" cy="2419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Receptor pro 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manóza-6-fosfát 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40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cs-CZ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Sekreční dráha</a:t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73" name="Google Shape;773;p40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74" name="Google Shape;774;p40"/>
          <p:cNvSpPr/>
          <p:nvPr/>
        </p:nvSpPr>
        <p:spPr>
          <a:xfrm>
            <a:off x="251520" y="908720"/>
            <a:ext cx="5976664" cy="16209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Doručení váčků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1" marL="180975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proteiny SNARE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1" marL="1809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v-SNARE na povrchu váčků, t-SNARE na povrchu cílových membrán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1" marL="1809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unikátní SNARE pro každou organelu a typ transportních váčků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1" marL="1809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interakce proteinů NSF a SNAP zodpovídá za fúzi váčku s cílovou membránou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5" name="Google Shape;775;p40"/>
          <p:cNvPicPr preferRelativeResize="0"/>
          <p:nvPr/>
        </p:nvPicPr>
        <p:blipFill rotWithShape="1">
          <a:blip r:embed="rId3">
            <a:alphaModFix/>
          </a:blip>
          <a:srcRect b="17980" l="3587" r="4281" t="15880"/>
          <a:stretch/>
        </p:blipFill>
        <p:spPr>
          <a:xfrm>
            <a:off x="6493375" y="1316797"/>
            <a:ext cx="2192727" cy="1168257"/>
          </a:xfrm>
          <a:prstGeom prst="rect">
            <a:avLst/>
          </a:prstGeom>
          <a:noFill/>
          <a:ln>
            <a:noFill/>
          </a:ln>
        </p:spPr>
      </p:pic>
      <p:sp>
        <p:nvSpPr>
          <p:cNvPr id="776" name="Google Shape;776;p40"/>
          <p:cNvSpPr/>
          <p:nvPr/>
        </p:nvSpPr>
        <p:spPr>
          <a:xfrm>
            <a:off x="251520" y="4357153"/>
            <a:ext cx="5688632" cy="1918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Sekrece molekul z buňky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i) řízená sekrece molekul po přijetí signálu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3" lvl="0" marL="4492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transportní váčky splývají a tvoří větší váček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3" lvl="0" marL="4492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 přijetí signálu jeho exocytóza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0973" lvl="0" marL="4492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sekrece specifických molekul u žlaznatých buněk 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ii) konstitutivní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3" lvl="0" marL="4492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sekrece průběžná, bez signálu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media-2.web.britannica.com/eb-media/15/116815-004-05FCECA5.jpg" id="777" name="Google Shape;777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44408" y="4221088"/>
            <a:ext cx="2700000" cy="225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8" name="Google Shape;778;p40"/>
          <p:cNvSpPr/>
          <p:nvPr/>
        </p:nvSpPr>
        <p:spPr>
          <a:xfrm>
            <a:off x="-39057" y="6655065"/>
            <a:ext cx="913555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http://faculty.samford.edu/~djohnso2/44962w/405/_11protsorting.html   http://www.utm.utoronto.ca/~w3bio315/pdf/OLD-PDF/2009%20Fall/lecture16.pdf</a:t>
            </a:r>
            <a:endParaRPr b="0" i="0" sz="100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79" name="Google Shape;779;p40"/>
          <p:cNvGrpSpPr/>
          <p:nvPr/>
        </p:nvGrpSpPr>
        <p:grpSpPr>
          <a:xfrm>
            <a:off x="346691" y="2910613"/>
            <a:ext cx="8624621" cy="1021937"/>
            <a:chOff x="346691" y="2890141"/>
            <a:chExt cx="8624621" cy="1021937"/>
          </a:xfrm>
        </p:grpSpPr>
        <p:pic>
          <p:nvPicPr>
            <p:cNvPr id="780" name="Google Shape;780;p40"/>
            <p:cNvPicPr preferRelativeResize="0"/>
            <p:nvPr/>
          </p:nvPicPr>
          <p:blipFill rotWithShape="1">
            <a:blip r:embed="rId5">
              <a:alphaModFix/>
            </a:blip>
            <a:srcRect b="59551" l="7964" r="57653" t="7914"/>
            <a:stretch/>
          </p:blipFill>
          <p:spPr>
            <a:xfrm>
              <a:off x="346691" y="2890141"/>
              <a:ext cx="1440000" cy="10219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1" name="Google Shape;781;p40"/>
            <p:cNvPicPr preferRelativeResize="0"/>
            <p:nvPr/>
          </p:nvPicPr>
          <p:blipFill rotWithShape="1">
            <a:blip r:embed="rId5">
              <a:alphaModFix/>
            </a:blip>
            <a:srcRect b="25417" l="7584" r="58033" t="46912"/>
            <a:stretch/>
          </p:blipFill>
          <p:spPr>
            <a:xfrm>
              <a:off x="2161616" y="2966540"/>
              <a:ext cx="1440000" cy="8691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2" name="Google Shape;782;p40"/>
            <p:cNvPicPr preferRelativeResize="0"/>
            <p:nvPr/>
          </p:nvPicPr>
          <p:blipFill rotWithShape="1">
            <a:blip r:embed="rId5">
              <a:alphaModFix/>
            </a:blip>
            <a:srcRect b="67533" l="55113" r="10504" t="8767"/>
            <a:stretch/>
          </p:blipFill>
          <p:spPr>
            <a:xfrm>
              <a:off x="3954992" y="3028882"/>
              <a:ext cx="1440000" cy="7444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3" name="Google Shape;783;p40"/>
            <p:cNvPicPr preferRelativeResize="0"/>
            <p:nvPr/>
          </p:nvPicPr>
          <p:blipFill rotWithShape="1">
            <a:blip r:embed="rId5">
              <a:alphaModFix/>
            </a:blip>
            <a:srcRect b="37776" l="55245" r="10372" t="39978"/>
            <a:stretch/>
          </p:blipFill>
          <p:spPr>
            <a:xfrm>
              <a:off x="5755192" y="3051750"/>
              <a:ext cx="1440000" cy="6987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4" name="Google Shape;784;p40"/>
            <p:cNvPicPr preferRelativeResize="0"/>
            <p:nvPr/>
          </p:nvPicPr>
          <p:blipFill rotWithShape="1">
            <a:blip r:embed="rId5">
              <a:alphaModFix/>
            </a:blip>
            <a:srcRect b="4939" l="55572" r="10044" t="77756"/>
            <a:stretch/>
          </p:blipFill>
          <p:spPr>
            <a:xfrm>
              <a:off x="7531312" y="3129319"/>
              <a:ext cx="1440000" cy="5435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85" name="Google Shape;785;p40"/>
            <p:cNvCxnSpPr>
              <a:stCxn id="780" idx="3"/>
              <a:endCxn id="781" idx="1"/>
            </p:cNvCxnSpPr>
            <p:nvPr/>
          </p:nvCxnSpPr>
          <p:spPr>
            <a:xfrm>
              <a:off x="1786691" y="3401110"/>
              <a:ext cx="3750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786" name="Google Shape;786;p40"/>
            <p:cNvCxnSpPr>
              <a:stCxn id="781" idx="3"/>
              <a:endCxn id="782" idx="1"/>
            </p:cNvCxnSpPr>
            <p:nvPr/>
          </p:nvCxnSpPr>
          <p:spPr>
            <a:xfrm>
              <a:off x="3601616" y="3401107"/>
              <a:ext cx="3534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787" name="Google Shape;787;p40"/>
            <p:cNvCxnSpPr>
              <a:stCxn id="782" idx="3"/>
              <a:endCxn id="783" idx="1"/>
            </p:cNvCxnSpPr>
            <p:nvPr/>
          </p:nvCxnSpPr>
          <p:spPr>
            <a:xfrm>
              <a:off x="5394992" y="3401107"/>
              <a:ext cx="3603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788" name="Google Shape;788;p40"/>
            <p:cNvCxnSpPr>
              <a:stCxn id="783" idx="3"/>
              <a:endCxn id="784" idx="1"/>
            </p:cNvCxnSpPr>
            <p:nvPr/>
          </p:nvCxnSpPr>
          <p:spPr>
            <a:xfrm>
              <a:off x="7195192" y="3401109"/>
              <a:ext cx="3360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4" name="Google Shape;794;p41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95" name="Google Shape;795;p41"/>
          <p:cNvSpPr/>
          <p:nvPr/>
        </p:nvSpPr>
        <p:spPr>
          <a:xfrm>
            <a:off x="251520" y="927770"/>
            <a:ext cx="8640960" cy="2544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Lysozomy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17780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funkce: nitrobuněčné trávení, rozklad materiálu z nitra i vnějšku buňky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3" marL="1778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cca 50 typů kyselých hydroláz na rozklad všech organických složek buňky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1778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 ~ 5, ATP dependentní H</a:t>
            </a:r>
            <a:r>
              <a:rPr b="0" baseline="3000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pumpy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3" marL="1778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proteiny v membráně lysozomu chráněny glykosylací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primární lysozom vniká odškrcením od GA - po splynutí s endozomem vzniká sekundární (aktivní) lysozom - terciální lysozom s nestravitelnými zbytky odstraňovanými exocytózou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přes 30 genetických chorob člověka s mutantními geny pro lysozomální enzymy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- např. Gaucherova nemoc: glukocerebrosidáza na rozklad glykolipidů, léčba aplikací enzymu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mun.ca/biology/desmid/brian/BIOL2060/BIOL2060-12/12_09.jpg" id="796" name="Google Shape;796;p41"/>
          <p:cNvPicPr preferRelativeResize="0"/>
          <p:nvPr/>
        </p:nvPicPr>
        <p:blipFill rotWithShape="1">
          <a:blip r:embed="rId3">
            <a:alphaModFix/>
          </a:blip>
          <a:srcRect b="3315" l="0" r="-429" t="0"/>
          <a:stretch/>
        </p:blipFill>
        <p:spPr>
          <a:xfrm>
            <a:off x="2861573" y="3717320"/>
            <a:ext cx="2550414" cy="259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media-2.web.britannica.com/eb-media/38/8038-004-A29C9C02.jpg" id="797" name="Google Shape;797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85909" y="3933320"/>
            <a:ext cx="2700000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98" name="Google Shape;798;p41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cs-CZ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Sekreční dráha</a:t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faculty.samford.edu/~djohnso2/44962w/405/10/f10-41-0acid.jpg" id="799" name="Google Shape;799;p41"/>
          <p:cNvPicPr preferRelativeResize="0"/>
          <p:nvPr/>
        </p:nvPicPr>
        <p:blipFill rotWithShape="1">
          <a:blip r:embed="rId5">
            <a:alphaModFix/>
          </a:blip>
          <a:srcRect b="5723" l="26262" r="25818" t="702"/>
          <a:stretch/>
        </p:blipFill>
        <p:spPr>
          <a:xfrm>
            <a:off x="721266" y="3933320"/>
            <a:ext cx="1474470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0" name="Google Shape;800;p41"/>
          <p:cNvSpPr/>
          <p:nvPr/>
        </p:nvSpPr>
        <p:spPr>
          <a:xfrm>
            <a:off x="-39057" y="6632977"/>
            <a:ext cx="913555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http://www.mun.ca/biology/desmid/brian/BIOL2060/BIOL2060-12/12_08.jpg       http://faculty.samford.edu/~djohnso2/44962w/405/_11protsorting.html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cs-CZ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Jádro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8" name="Google Shape;108;p15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9" name="Google Shape;109;p15"/>
          <p:cNvSpPr/>
          <p:nvPr/>
        </p:nvSpPr>
        <p:spPr>
          <a:xfrm>
            <a:off x="251519" y="980728"/>
            <a:ext cx="5688633" cy="32778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0975" lvl="0" marL="180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funkce genetická, metabolická, regulační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hmota uvnitř jádra = chromatin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jaderná membrána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dvě biomembrány (vnější navazuje na membránu ER)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perinukleární prostor (navazuje na lumen ER)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jaderné póry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jaderná lamina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vyztužení vnitřní membrány, vazba chromatinu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lamin A, B, 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9375" lvl="0" marL="18097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jadérko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xarquon.jcu.cz/edu/zbb/prednasky/07cytoskeleton/077nuclearskeleton/images/jaderny.jpg" id="110" name="Google Shape;110;p15"/>
          <p:cNvPicPr preferRelativeResize="0"/>
          <p:nvPr/>
        </p:nvPicPr>
        <p:blipFill rotWithShape="1">
          <a:blip r:embed="rId3">
            <a:alphaModFix/>
          </a:blip>
          <a:srcRect b="0" l="0" r="0" t="19585"/>
          <a:stretch/>
        </p:blipFill>
        <p:spPr>
          <a:xfrm>
            <a:off x="1764008" y="4586779"/>
            <a:ext cx="2880000" cy="12904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15"/>
          <p:cNvGrpSpPr/>
          <p:nvPr/>
        </p:nvGrpSpPr>
        <p:grpSpPr>
          <a:xfrm>
            <a:off x="6156176" y="906203"/>
            <a:ext cx="2565313" cy="1586693"/>
            <a:chOff x="6183151" y="836712"/>
            <a:chExt cx="2565313" cy="1586693"/>
          </a:xfrm>
        </p:grpSpPr>
        <p:pic>
          <p:nvPicPr>
            <p:cNvPr descr="https://upload.wikimedia.org/wikipedia/commons/thumb/1/1f/Blausen_0909_WhiteBloodCells.png/1280px-Blausen_0909_WhiteBloodCells.png" id="112" name="Google Shape;112;p15"/>
            <p:cNvPicPr preferRelativeResize="0"/>
            <p:nvPr/>
          </p:nvPicPr>
          <p:blipFill rotWithShape="1">
            <a:blip r:embed="rId4">
              <a:alphaModFix/>
            </a:blip>
            <a:srcRect b="16048" l="0" r="0" t="0"/>
            <a:stretch/>
          </p:blipFill>
          <p:spPr>
            <a:xfrm>
              <a:off x="6228464" y="836712"/>
              <a:ext cx="2520000" cy="1586693"/>
            </a:xfrm>
            <a:prstGeom prst="rect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113" name="Google Shape;113;p15"/>
            <p:cNvSpPr/>
            <p:nvPr/>
          </p:nvSpPr>
          <p:spPr>
            <a:xfrm>
              <a:off x="6258833" y="1656801"/>
              <a:ext cx="495352" cy="7326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7452320" y="1521359"/>
              <a:ext cx="495352" cy="7326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15"/>
            <p:cNvSpPr/>
            <p:nvPr/>
          </p:nvSpPr>
          <p:spPr>
            <a:xfrm>
              <a:off x="8073663" y="1521359"/>
              <a:ext cx="495352" cy="7326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7085547" y="2264634"/>
              <a:ext cx="599376" cy="8059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7947672" y="2267050"/>
              <a:ext cx="495352" cy="7326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5"/>
            <p:cNvSpPr txBox="1"/>
            <p:nvPr/>
          </p:nvSpPr>
          <p:spPr>
            <a:xfrm>
              <a:off x="6183151" y="1519563"/>
              <a:ext cx="576065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Monocyt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5"/>
            <p:cNvSpPr txBox="1"/>
            <p:nvPr/>
          </p:nvSpPr>
          <p:spPr>
            <a:xfrm>
              <a:off x="7942797" y="2181273"/>
              <a:ext cx="567784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Neutrofil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5"/>
            <p:cNvSpPr txBox="1"/>
            <p:nvPr/>
          </p:nvSpPr>
          <p:spPr>
            <a:xfrm>
              <a:off x="7402781" y="1448672"/>
              <a:ext cx="546945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Eozinofil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5"/>
            <p:cNvSpPr txBox="1"/>
            <p:nvPr/>
          </p:nvSpPr>
          <p:spPr>
            <a:xfrm>
              <a:off x="8229167" y="1413695"/>
              <a:ext cx="471604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Bazofil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5"/>
            <p:cNvSpPr txBox="1"/>
            <p:nvPr/>
          </p:nvSpPr>
          <p:spPr>
            <a:xfrm>
              <a:off x="6992627" y="2207565"/>
              <a:ext cx="620683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Lymfocyty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" name="Google Shape;123;p15"/>
          <p:cNvGrpSpPr/>
          <p:nvPr/>
        </p:nvGrpSpPr>
        <p:grpSpPr>
          <a:xfrm>
            <a:off x="5508104" y="2862984"/>
            <a:ext cx="2880000" cy="3878384"/>
            <a:chOff x="6084488" y="2884929"/>
            <a:chExt cx="2880000" cy="3878384"/>
          </a:xfrm>
        </p:grpSpPr>
        <p:pic>
          <p:nvPicPr>
            <p:cNvPr descr="http://www.mun.ca/biology/desmid/brian/BIOL2060/BIOL2060-18/18_27.jpg" id="124" name="Google Shape;124;p15"/>
            <p:cNvPicPr preferRelativeResize="0"/>
            <p:nvPr/>
          </p:nvPicPr>
          <p:blipFill rotWithShape="1">
            <a:blip r:embed="rId5">
              <a:alphaModFix/>
            </a:blip>
            <a:srcRect b="2942" l="47858" r="0" t="0"/>
            <a:stretch/>
          </p:blipFill>
          <p:spPr>
            <a:xfrm>
              <a:off x="6084488" y="2884929"/>
              <a:ext cx="2880000" cy="38564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Google Shape;125;p15"/>
            <p:cNvSpPr/>
            <p:nvPr/>
          </p:nvSpPr>
          <p:spPr>
            <a:xfrm>
              <a:off x="6099118" y="3464433"/>
              <a:ext cx="575744" cy="144016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5"/>
            <p:cNvSpPr/>
            <p:nvPr/>
          </p:nvSpPr>
          <p:spPr>
            <a:xfrm>
              <a:off x="6466473" y="3256866"/>
              <a:ext cx="575744" cy="144016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5"/>
            <p:cNvSpPr/>
            <p:nvPr/>
          </p:nvSpPr>
          <p:spPr>
            <a:xfrm>
              <a:off x="6818529" y="3083590"/>
              <a:ext cx="633318" cy="144016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5"/>
            <p:cNvSpPr/>
            <p:nvPr/>
          </p:nvSpPr>
          <p:spPr>
            <a:xfrm>
              <a:off x="7188641" y="2909822"/>
              <a:ext cx="633318" cy="17426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5"/>
            <p:cNvSpPr/>
            <p:nvPr/>
          </p:nvSpPr>
          <p:spPr>
            <a:xfrm>
              <a:off x="8234811" y="3068960"/>
              <a:ext cx="696650" cy="144016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5"/>
            <p:cNvSpPr/>
            <p:nvPr/>
          </p:nvSpPr>
          <p:spPr>
            <a:xfrm>
              <a:off x="8110935" y="3458260"/>
              <a:ext cx="766315" cy="144016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5"/>
            <p:cNvSpPr/>
            <p:nvPr/>
          </p:nvSpPr>
          <p:spPr>
            <a:xfrm>
              <a:off x="8259162" y="3695087"/>
              <a:ext cx="633318" cy="144016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5"/>
            <p:cNvSpPr/>
            <p:nvPr/>
          </p:nvSpPr>
          <p:spPr>
            <a:xfrm>
              <a:off x="7525594" y="3155598"/>
              <a:ext cx="633318" cy="144016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5"/>
            <p:cNvSpPr/>
            <p:nvPr/>
          </p:nvSpPr>
          <p:spPr>
            <a:xfrm>
              <a:off x="7576988" y="3261212"/>
              <a:ext cx="523404" cy="10820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5"/>
            <p:cNvSpPr/>
            <p:nvPr/>
          </p:nvSpPr>
          <p:spPr>
            <a:xfrm>
              <a:off x="6535302" y="6251942"/>
              <a:ext cx="475822" cy="144016"/>
            </a:xfrm>
            <a:prstGeom prst="rect">
              <a:avLst/>
            </a:prstGeom>
            <a:solidFill>
              <a:srgbClr val="FDE9D8"/>
            </a:solidFill>
            <a:ln cap="flat" cmpd="sng" w="25400">
              <a:solidFill>
                <a:srgbClr val="FDE9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5"/>
            <p:cNvSpPr/>
            <p:nvPr/>
          </p:nvSpPr>
          <p:spPr>
            <a:xfrm>
              <a:off x="6242814" y="5734137"/>
              <a:ext cx="633318" cy="98365"/>
            </a:xfrm>
            <a:prstGeom prst="rect">
              <a:avLst/>
            </a:prstGeom>
            <a:solidFill>
              <a:srgbClr val="FDE9D8"/>
            </a:solidFill>
            <a:ln cap="flat" cmpd="sng" w="25400">
              <a:solidFill>
                <a:srgbClr val="FDE9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6332186" y="5891902"/>
              <a:ext cx="523404" cy="144016"/>
            </a:xfrm>
            <a:prstGeom prst="rect">
              <a:avLst/>
            </a:prstGeom>
            <a:solidFill>
              <a:srgbClr val="FDE9D8"/>
            </a:solidFill>
            <a:ln cap="flat" cmpd="sng" w="25400">
              <a:solidFill>
                <a:srgbClr val="FDE9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5"/>
            <p:cNvSpPr txBox="1"/>
            <p:nvPr/>
          </p:nvSpPr>
          <p:spPr>
            <a:xfrm>
              <a:off x="6123045" y="3471748"/>
              <a:ext cx="580608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cs-CZ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Chromatin</a:t>
              </a:r>
              <a:endParaRPr b="1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5"/>
            <p:cNvSpPr txBox="1"/>
            <p:nvPr/>
          </p:nvSpPr>
          <p:spPr>
            <a:xfrm>
              <a:off x="6556704" y="3270354"/>
              <a:ext cx="476412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cs-CZ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Jadérko</a:t>
              </a:r>
              <a:endParaRPr b="1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5"/>
            <p:cNvSpPr txBox="1"/>
            <p:nvPr/>
          </p:nvSpPr>
          <p:spPr>
            <a:xfrm>
              <a:off x="6894982" y="3032385"/>
              <a:ext cx="478015" cy="2668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cs-CZ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Jaderná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cs-CZ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lamina</a:t>
              </a:r>
              <a:endParaRPr b="1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5"/>
            <p:cNvSpPr txBox="1"/>
            <p:nvPr/>
          </p:nvSpPr>
          <p:spPr>
            <a:xfrm>
              <a:off x="7208178" y="2889872"/>
              <a:ext cx="595035" cy="2646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cs-CZ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Vnější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cs-CZ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membrána</a:t>
              </a:r>
              <a:endParaRPr b="1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5"/>
            <p:cNvSpPr txBox="1"/>
            <p:nvPr/>
          </p:nvSpPr>
          <p:spPr>
            <a:xfrm>
              <a:off x="7548105" y="3186257"/>
              <a:ext cx="595035" cy="2646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cs-CZ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Vnitřní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cs-CZ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membrána</a:t>
              </a:r>
              <a:endParaRPr b="1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15"/>
            <p:cNvSpPr txBox="1"/>
            <p:nvPr/>
          </p:nvSpPr>
          <p:spPr>
            <a:xfrm>
              <a:off x="8122337" y="3027611"/>
              <a:ext cx="595035" cy="2646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cs-CZ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Jaderná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cs-CZ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membrána</a:t>
              </a:r>
              <a:endParaRPr b="1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15"/>
            <p:cNvSpPr txBox="1"/>
            <p:nvPr/>
          </p:nvSpPr>
          <p:spPr>
            <a:xfrm>
              <a:off x="7964356" y="3404149"/>
              <a:ext cx="686406" cy="2668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cs-CZ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Perinukleární</a:t>
              </a:r>
              <a:endParaRPr b="1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cs-CZ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prostor</a:t>
              </a:r>
              <a:endParaRPr b="1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15"/>
            <p:cNvSpPr txBox="1"/>
            <p:nvPr/>
          </p:nvSpPr>
          <p:spPr>
            <a:xfrm>
              <a:off x="8306165" y="3716105"/>
              <a:ext cx="554960" cy="1806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cs-CZ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Ribozomy</a:t>
              </a:r>
              <a:endParaRPr b="1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15"/>
            <p:cNvSpPr txBox="1"/>
            <p:nvPr/>
          </p:nvSpPr>
          <p:spPr>
            <a:xfrm>
              <a:off x="6257444" y="5697042"/>
              <a:ext cx="478015" cy="2668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cs-CZ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Jaderné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cs-CZ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póry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5"/>
            <p:cNvSpPr txBox="1"/>
            <p:nvPr/>
          </p:nvSpPr>
          <p:spPr>
            <a:xfrm>
              <a:off x="6552494" y="6248235"/>
              <a:ext cx="529312" cy="1806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cs-CZ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Hrubé ER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5"/>
            <p:cNvSpPr/>
            <p:nvPr/>
          </p:nvSpPr>
          <p:spPr>
            <a:xfrm>
              <a:off x="6413349" y="6619297"/>
              <a:ext cx="146124" cy="144016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8" name="Google Shape;148;p15"/>
          <p:cNvSpPr/>
          <p:nvPr/>
        </p:nvSpPr>
        <p:spPr>
          <a:xfrm>
            <a:off x="8443" y="6333828"/>
            <a:ext cx="9135558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http://www.mun.ca/biology/desmid/brian/BIOL2060/BIOL2060-18/CB18.html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http://xarquon.jcu.cz/edu/zbb/prednasky/07cytoskeleton/077nuclearskeleton/skelet_jaderny.htm</a:t>
            </a:r>
            <a:endParaRPr b="0" i="0" sz="100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https://en.wikipedia.org/wiki/White_blood_cell#/media/File:Blausen_0909_WhiteBloodCells.png</a:t>
            </a:r>
            <a:endParaRPr b="0" i="0" sz="100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42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cs-CZ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Endocytická dráha</a:t>
            </a:r>
            <a:endParaRPr b="1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07" name="Google Shape;807;p42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08" name="Google Shape;808;p42"/>
          <p:cNvSpPr/>
          <p:nvPr/>
        </p:nvSpPr>
        <p:spPr>
          <a:xfrm>
            <a:off x="251520" y="908720"/>
            <a:ext cx="8640960" cy="1374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Endocytóza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příjem částic, molekul a kapaliny z vnějšího prostředí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malé molekuly přijímány u všech buněk, velké částice přijímány fagocytujícími buňkami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pohlcovaný materiál obklopen plazmalemou - pučení dovnitř buňky - odškrcení endocytického váčku - fúze s lysozomem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9" name="Google Shape;809;p42"/>
          <p:cNvSpPr/>
          <p:nvPr/>
        </p:nvSpPr>
        <p:spPr>
          <a:xfrm>
            <a:off x="382270" y="2420888"/>
            <a:ext cx="4189730" cy="38728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i) pinocytóza 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0975" lvl="0" marL="361950" marR="0" rtl="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kapaliny a malé molekuly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3619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klathrinové jamky a váčky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3" marL="3619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nerozlišuje přijímaný materiál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ii) fagocytóza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361950" marR="0" rtl="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pohlcení velkých částic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3619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vazba částice k povrchovým receptorům - tvorba pseudopodií obklopujících částici - tvorba fagozomu - fúze s lysozomem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iii) autofagie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0975" lvl="1" marL="361950" marR="0" rtl="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rozklad  vlastních struktur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1" marL="3619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staré organely, hladovějící buňky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1" marL="3619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uzavření organely v membráně z ER - tvorba autofagozomomu - fúze s lysozomem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10" name="Google Shape;810;p42"/>
          <p:cNvGrpSpPr/>
          <p:nvPr/>
        </p:nvGrpSpPr>
        <p:grpSpPr>
          <a:xfrm>
            <a:off x="4860032" y="2529333"/>
            <a:ext cx="3960000" cy="3799594"/>
            <a:chOff x="5072849" y="2582156"/>
            <a:chExt cx="3960000" cy="3799594"/>
          </a:xfrm>
        </p:grpSpPr>
        <p:pic>
          <p:nvPicPr>
            <p:cNvPr descr="http://www.mun.ca/biology/desmid/brian/BIOL2060/BIOL2060-12/12_21.jpg" id="811" name="Google Shape;811;p42"/>
            <p:cNvPicPr preferRelativeResize="0"/>
            <p:nvPr/>
          </p:nvPicPr>
          <p:blipFill rotWithShape="1">
            <a:blip r:embed="rId3">
              <a:alphaModFix/>
            </a:blip>
            <a:srcRect b="2288" l="0" r="0" t="0"/>
            <a:stretch/>
          </p:blipFill>
          <p:spPr>
            <a:xfrm>
              <a:off x="5072849" y="2582156"/>
              <a:ext cx="3960000" cy="37995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2" name="Google Shape;812;p42"/>
            <p:cNvSpPr/>
            <p:nvPr/>
          </p:nvSpPr>
          <p:spPr>
            <a:xfrm>
              <a:off x="8516472" y="3623379"/>
              <a:ext cx="382500" cy="118758"/>
            </a:xfrm>
            <a:prstGeom prst="rect">
              <a:avLst/>
            </a:prstGeom>
            <a:solidFill>
              <a:srgbClr val="FFE0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42"/>
            <p:cNvSpPr/>
            <p:nvPr/>
          </p:nvSpPr>
          <p:spPr>
            <a:xfrm>
              <a:off x="5940152" y="2608920"/>
              <a:ext cx="792088" cy="172008"/>
            </a:xfrm>
            <a:prstGeom prst="rect">
              <a:avLst/>
            </a:prstGeom>
            <a:solidFill>
              <a:srgbClr val="B9E8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42"/>
            <p:cNvSpPr txBox="1"/>
            <p:nvPr/>
          </p:nvSpPr>
          <p:spPr>
            <a:xfrm>
              <a:off x="6077648" y="2668662"/>
              <a:ext cx="620684" cy="1680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FAGOCYTÓZA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42"/>
            <p:cNvSpPr/>
            <p:nvPr/>
          </p:nvSpPr>
          <p:spPr>
            <a:xfrm>
              <a:off x="7651390" y="2651029"/>
              <a:ext cx="792088" cy="216024"/>
            </a:xfrm>
            <a:prstGeom prst="rect">
              <a:avLst/>
            </a:prstGeom>
            <a:solidFill>
              <a:srgbClr val="B9E8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42"/>
            <p:cNvSpPr txBox="1"/>
            <p:nvPr/>
          </p:nvSpPr>
          <p:spPr>
            <a:xfrm>
              <a:off x="7942670" y="2759223"/>
              <a:ext cx="603050" cy="1680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PINOCYTÓZA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42"/>
            <p:cNvSpPr/>
            <p:nvPr/>
          </p:nvSpPr>
          <p:spPr>
            <a:xfrm>
              <a:off x="5161066" y="5690705"/>
              <a:ext cx="475604" cy="237626"/>
            </a:xfrm>
            <a:prstGeom prst="rect">
              <a:avLst/>
            </a:prstGeom>
            <a:solidFill>
              <a:srgbClr val="B9E8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42"/>
            <p:cNvSpPr/>
            <p:nvPr/>
          </p:nvSpPr>
          <p:spPr>
            <a:xfrm>
              <a:off x="8514438" y="3827852"/>
              <a:ext cx="396044" cy="252000"/>
            </a:xfrm>
            <a:prstGeom prst="rect">
              <a:avLst/>
            </a:prstGeom>
            <a:solidFill>
              <a:srgbClr val="FFE0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42"/>
            <p:cNvSpPr/>
            <p:nvPr/>
          </p:nvSpPr>
          <p:spPr>
            <a:xfrm>
              <a:off x="7437462" y="5263274"/>
              <a:ext cx="360040" cy="216024"/>
            </a:xfrm>
            <a:prstGeom prst="rect">
              <a:avLst/>
            </a:prstGeom>
            <a:solidFill>
              <a:srgbClr val="FFE0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42"/>
            <p:cNvSpPr/>
            <p:nvPr/>
          </p:nvSpPr>
          <p:spPr>
            <a:xfrm>
              <a:off x="7692731" y="5282830"/>
              <a:ext cx="595107" cy="316281"/>
            </a:xfrm>
            <a:prstGeom prst="rect">
              <a:avLst/>
            </a:prstGeom>
            <a:solidFill>
              <a:srgbClr val="FFE0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42"/>
            <p:cNvSpPr/>
            <p:nvPr/>
          </p:nvSpPr>
          <p:spPr>
            <a:xfrm>
              <a:off x="8227687" y="5262398"/>
              <a:ext cx="360040" cy="108012"/>
            </a:xfrm>
            <a:prstGeom prst="rect">
              <a:avLst/>
            </a:prstGeom>
            <a:solidFill>
              <a:srgbClr val="FFE0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42"/>
            <p:cNvSpPr/>
            <p:nvPr/>
          </p:nvSpPr>
          <p:spPr>
            <a:xfrm>
              <a:off x="8094042" y="5396520"/>
              <a:ext cx="360040" cy="108012"/>
            </a:xfrm>
            <a:prstGeom prst="rect">
              <a:avLst/>
            </a:prstGeom>
            <a:solidFill>
              <a:srgbClr val="FFE0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42"/>
            <p:cNvSpPr/>
            <p:nvPr/>
          </p:nvSpPr>
          <p:spPr>
            <a:xfrm>
              <a:off x="7988126" y="5489674"/>
              <a:ext cx="360040" cy="108012"/>
            </a:xfrm>
            <a:prstGeom prst="rect">
              <a:avLst/>
            </a:prstGeom>
            <a:solidFill>
              <a:srgbClr val="FFE0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42"/>
            <p:cNvSpPr txBox="1"/>
            <p:nvPr/>
          </p:nvSpPr>
          <p:spPr>
            <a:xfrm>
              <a:off x="7719806" y="5316719"/>
              <a:ext cx="559769" cy="1680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AUTOFAGIE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42"/>
            <p:cNvSpPr txBox="1"/>
            <p:nvPr/>
          </p:nvSpPr>
          <p:spPr>
            <a:xfrm>
              <a:off x="8431703" y="3799254"/>
              <a:ext cx="280846" cy="1680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GA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42"/>
            <p:cNvSpPr/>
            <p:nvPr/>
          </p:nvSpPr>
          <p:spPr>
            <a:xfrm>
              <a:off x="8218795" y="3392476"/>
              <a:ext cx="493754" cy="336961"/>
            </a:xfrm>
            <a:prstGeom prst="rect">
              <a:avLst/>
            </a:prstGeom>
            <a:solidFill>
              <a:srgbClr val="FFE0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42"/>
            <p:cNvSpPr txBox="1"/>
            <p:nvPr/>
          </p:nvSpPr>
          <p:spPr>
            <a:xfrm>
              <a:off x="8151314" y="3535314"/>
              <a:ext cx="461986" cy="2419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Primární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lysozom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42"/>
            <p:cNvSpPr/>
            <p:nvPr/>
          </p:nvSpPr>
          <p:spPr>
            <a:xfrm>
              <a:off x="6661887" y="2938074"/>
              <a:ext cx="566343" cy="230903"/>
            </a:xfrm>
            <a:prstGeom prst="rect">
              <a:avLst/>
            </a:prstGeom>
            <a:solidFill>
              <a:srgbClr val="FFE0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42"/>
            <p:cNvSpPr/>
            <p:nvPr/>
          </p:nvSpPr>
          <p:spPr>
            <a:xfrm>
              <a:off x="5574811" y="4418391"/>
              <a:ext cx="351655" cy="230903"/>
            </a:xfrm>
            <a:prstGeom prst="rect">
              <a:avLst/>
            </a:prstGeom>
            <a:solidFill>
              <a:srgbClr val="FFE0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42"/>
            <p:cNvSpPr/>
            <p:nvPr/>
          </p:nvSpPr>
          <p:spPr>
            <a:xfrm>
              <a:off x="5940152" y="4915768"/>
              <a:ext cx="576064" cy="454642"/>
            </a:xfrm>
            <a:prstGeom prst="rect">
              <a:avLst/>
            </a:prstGeom>
            <a:solidFill>
              <a:srgbClr val="FFE0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42"/>
            <p:cNvSpPr/>
            <p:nvPr/>
          </p:nvSpPr>
          <p:spPr>
            <a:xfrm>
              <a:off x="6176122" y="5575253"/>
              <a:ext cx="622977" cy="230903"/>
            </a:xfrm>
            <a:prstGeom prst="rect">
              <a:avLst/>
            </a:prstGeom>
            <a:solidFill>
              <a:srgbClr val="FFE0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42"/>
            <p:cNvSpPr/>
            <p:nvPr/>
          </p:nvSpPr>
          <p:spPr>
            <a:xfrm>
              <a:off x="7383456" y="2984252"/>
              <a:ext cx="572920" cy="115451"/>
            </a:xfrm>
            <a:prstGeom prst="rect">
              <a:avLst/>
            </a:prstGeom>
            <a:solidFill>
              <a:srgbClr val="FFE0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42"/>
            <p:cNvSpPr/>
            <p:nvPr/>
          </p:nvSpPr>
          <p:spPr>
            <a:xfrm>
              <a:off x="7273886" y="3091626"/>
              <a:ext cx="572920" cy="115451"/>
            </a:xfrm>
            <a:prstGeom prst="rect">
              <a:avLst/>
            </a:prstGeom>
            <a:solidFill>
              <a:srgbClr val="FFE0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42"/>
            <p:cNvSpPr txBox="1"/>
            <p:nvPr/>
          </p:nvSpPr>
          <p:spPr>
            <a:xfrm>
              <a:off x="7425382" y="2984252"/>
              <a:ext cx="567784" cy="2419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Endocytický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váček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42"/>
            <p:cNvSpPr txBox="1"/>
            <p:nvPr/>
          </p:nvSpPr>
          <p:spPr>
            <a:xfrm>
              <a:off x="6626027" y="3034738"/>
              <a:ext cx="471604" cy="1680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Fagozom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42"/>
            <p:cNvSpPr/>
            <p:nvPr/>
          </p:nvSpPr>
          <p:spPr>
            <a:xfrm>
              <a:off x="5637262" y="4415904"/>
              <a:ext cx="351655" cy="118490"/>
            </a:xfrm>
            <a:prstGeom prst="rect">
              <a:avLst/>
            </a:prstGeom>
            <a:solidFill>
              <a:srgbClr val="FFE0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42"/>
            <p:cNvSpPr txBox="1"/>
            <p:nvPr/>
          </p:nvSpPr>
          <p:spPr>
            <a:xfrm>
              <a:off x="5844544" y="4907513"/>
              <a:ext cx="678391" cy="3139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Využití živin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během procesu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degradace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42"/>
            <p:cNvSpPr/>
            <p:nvPr/>
          </p:nvSpPr>
          <p:spPr>
            <a:xfrm>
              <a:off x="5320532" y="5774018"/>
              <a:ext cx="475604" cy="287528"/>
            </a:xfrm>
            <a:prstGeom prst="rect">
              <a:avLst/>
            </a:prstGeom>
            <a:solidFill>
              <a:srgbClr val="B9E8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42"/>
            <p:cNvSpPr txBox="1"/>
            <p:nvPr/>
          </p:nvSpPr>
          <p:spPr>
            <a:xfrm>
              <a:off x="5322382" y="5739606"/>
              <a:ext cx="569387" cy="2419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Plazmatická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membrána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42"/>
            <p:cNvSpPr txBox="1"/>
            <p:nvPr/>
          </p:nvSpPr>
          <p:spPr>
            <a:xfrm>
              <a:off x="6411354" y="5600918"/>
              <a:ext cx="458779" cy="2400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Terciální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lysozom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42"/>
            <p:cNvSpPr/>
            <p:nvPr/>
          </p:nvSpPr>
          <p:spPr>
            <a:xfrm>
              <a:off x="7244570" y="3301876"/>
              <a:ext cx="468052" cy="130339"/>
            </a:xfrm>
            <a:prstGeom prst="rect">
              <a:avLst/>
            </a:prstGeom>
            <a:solidFill>
              <a:srgbClr val="FFE0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42"/>
            <p:cNvSpPr/>
            <p:nvPr/>
          </p:nvSpPr>
          <p:spPr>
            <a:xfrm>
              <a:off x="7386268" y="3432705"/>
              <a:ext cx="514857" cy="173481"/>
            </a:xfrm>
            <a:prstGeom prst="rect">
              <a:avLst/>
            </a:prstGeom>
            <a:solidFill>
              <a:srgbClr val="FFE0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42"/>
            <p:cNvSpPr/>
            <p:nvPr/>
          </p:nvSpPr>
          <p:spPr>
            <a:xfrm>
              <a:off x="6857206" y="3867111"/>
              <a:ext cx="514857" cy="231791"/>
            </a:xfrm>
            <a:prstGeom prst="rect">
              <a:avLst/>
            </a:prstGeom>
            <a:solidFill>
              <a:srgbClr val="FFE0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42"/>
            <p:cNvSpPr/>
            <p:nvPr/>
          </p:nvSpPr>
          <p:spPr>
            <a:xfrm>
              <a:off x="5669037" y="3374395"/>
              <a:ext cx="514857" cy="231791"/>
            </a:xfrm>
            <a:prstGeom prst="rect">
              <a:avLst/>
            </a:prstGeom>
            <a:solidFill>
              <a:srgbClr val="FFE0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42"/>
            <p:cNvSpPr/>
            <p:nvPr/>
          </p:nvSpPr>
          <p:spPr>
            <a:xfrm>
              <a:off x="6625442" y="4731494"/>
              <a:ext cx="566343" cy="230903"/>
            </a:xfrm>
            <a:prstGeom prst="rect">
              <a:avLst/>
            </a:prstGeom>
            <a:solidFill>
              <a:srgbClr val="FFE0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42"/>
            <p:cNvSpPr/>
            <p:nvPr/>
          </p:nvSpPr>
          <p:spPr>
            <a:xfrm>
              <a:off x="7632340" y="4202038"/>
              <a:ext cx="468052" cy="118490"/>
            </a:xfrm>
            <a:prstGeom prst="rect">
              <a:avLst/>
            </a:prstGeom>
            <a:solidFill>
              <a:srgbClr val="FFE0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42"/>
            <p:cNvSpPr/>
            <p:nvPr/>
          </p:nvSpPr>
          <p:spPr>
            <a:xfrm>
              <a:off x="7689490" y="4274046"/>
              <a:ext cx="468052" cy="118490"/>
            </a:xfrm>
            <a:prstGeom prst="rect">
              <a:avLst/>
            </a:prstGeom>
            <a:solidFill>
              <a:srgbClr val="FFE0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42"/>
            <p:cNvSpPr/>
            <p:nvPr/>
          </p:nvSpPr>
          <p:spPr>
            <a:xfrm>
              <a:off x="7784802" y="4376938"/>
              <a:ext cx="114486" cy="107396"/>
            </a:xfrm>
            <a:prstGeom prst="rect">
              <a:avLst/>
            </a:prstGeom>
            <a:solidFill>
              <a:srgbClr val="FFE0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42"/>
            <p:cNvSpPr/>
            <p:nvPr/>
          </p:nvSpPr>
          <p:spPr>
            <a:xfrm>
              <a:off x="8074992" y="4267633"/>
              <a:ext cx="114486" cy="107396"/>
            </a:xfrm>
            <a:prstGeom prst="rect">
              <a:avLst/>
            </a:prstGeom>
            <a:solidFill>
              <a:srgbClr val="FFE0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42"/>
            <p:cNvSpPr/>
            <p:nvPr/>
          </p:nvSpPr>
          <p:spPr>
            <a:xfrm>
              <a:off x="8535740" y="5000497"/>
              <a:ext cx="125935" cy="107396"/>
            </a:xfrm>
            <a:prstGeom prst="rect">
              <a:avLst/>
            </a:prstGeom>
            <a:solidFill>
              <a:srgbClr val="FFE0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42"/>
            <p:cNvSpPr txBox="1"/>
            <p:nvPr/>
          </p:nvSpPr>
          <p:spPr>
            <a:xfrm>
              <a:off x="8454082" y="4976515"/>
              <a:ext cx="264817" cy="1680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ER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42"/>
            <p:cNvSpPr/>
            <p:nvPr/>
          </p:nvSpPr>
          <p:spPr>
            <a:xfrm>
              <a:off x="7383456" y="6061546"/>
              <a:ext cx="1618396" cy="247774"/>
            </a:xfrm>
            <a:prstGeom prst="rect">
              <a:avLst/>
            </a:prstGeom>
            <a:solidFill>
              <a:srgbClr val="B9E8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42"/>
            <p:cNvSpPr txBox="1"/>
            <p:nvPr/>
          </p:nvSpPr>
          <p:spPr>
            <a:xfrm>
              <a:off x="7246384" y="6080094"/>
              <a:ext cx="1358064" cy="2419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Exocytóza degradovaného materiálu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 kyselých hydroláz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42"/>
            <p:cNvSpPr txBox="1"/>
            <p:nvPr/>
          </p:nvSpPr>
          <p:spPr>
            <a:xfrm>
              <a:off x="6666975" y="4586678"/>
              <a:ext cx="548548" cy="2419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Sekundární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lysozom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55" name="Google Shape;855;p42"/>
          <p:cNvSpPr/>
          <p:nvPr/>
        </p:nvSpPr>
        <p:spPr>
          <a:xfrm>
            <a:off x="-39057" y="6632977"/>
            <a:ext cx="913555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http://www.mun.ca/biology/desmid/brian/BIOL2060/BIOL2060-12/12_08.jpg</a:t>
            </a:r>
            <a:endParaRPr b="0" i="0" sz="100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43"/>
          <p:cNvSpPr txBox="1"/>
          <p:nvPr/>
        </p:nvSpPr>
        <p:spPr>
          <a:xfrm>
            <a:off x="0" y="0"/>
            <a:ext cx="6845877" cy="692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cs-CZ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Endocytická dráha</a:t>
            </a:r>
            <a:endParaRPr b="1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62" name="Google Shape;862;p43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http://oregonstate.edu/instruction/bi314/fall12/figure_15_33.jpg" id="863" name="Google Shape;863;p43"/>
          <p:cNvPicPr preferRelativeResize="0"/>
          <p:nvPr/>
        </p:nvPicPr>
        <p:blipFill rotWithShape="1">
          <a:blip r:embed="rId3">
            <a:alphaModFix/>
          </a:blip>
          <a:srcRect b="7053" l="0" r="0" t="0"/>
          <a:stretch/>
        </p:blipFill>
        <p:spPr>
          <a:xfrm>
            <a:off x="5079410" y="4077072"/>
            <a:ext cx="4014236" cy="270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faculty.samford.edu/~djohnso2/44962w/405/10/f10-42-0endosom.jpg" id="864" name="Google Shape;864;p43"/>
          <p:cNvPicPr preferRelativeResize="0"/>
          <p:nvPr/>
        </p:nvPicPr>
        <p:blipFill rotWithShape="1">
          <a:blip r:embed="rId4">
            <a:alphaModFix/>
          </a:blip>
          <a:srcRect b="6517" l="31477" r="31815" t="1500"/>
          <a:stretch/>
        </p:blipFill>
        <p:spPr>
          <a:xfrm>
            <a:off x="6998277" y="20960"/>
            <a:ext cx="2106613" cy="39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5" name="Google Shape;865;p43"/>
          <p:cNvSpPr/>
          <p:nvPr/>
        </p:nvSpPr>
        <p:spPr>
          <a:xfrm>
            <a:off x="251520" y="908720"/>
            <a:ext cx="6480720" cy="1374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Endocytóza přes povrchové receptory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vazba molekul k příslušným receptorům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uzavření komplexu receptor/ ligand do klathrinových váčků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odstranění obalu váčku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fúze s lysozomem, zpracování pohlceného materiálu, recyklace receptorů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43"/>
          <p:cNvSpPr/>
          <p:nvPr/>
        </p:nvSpPr>
        <p:spPr>
          <a:xfrm>
            <a:off x="251520" y="2892807"/>
            <a:ext cx="4608512" cy="31598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Cholesterol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krvi vázán na proteinovém nosiči (lipoprotein)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nízkodenzitní lipoprotein (LDL) vzniká v játrech</a:t>
            </a:r>
            <a:b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dopravuje cholesterol k buňkám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vazba LDL s cholesterolem na LDLR - klathrinová endocytóza - fúze s lysozomem - uvolnění LDL od LDLR - recyklace receptorů - rozložení LDL - uvolnění cholesterolu do cytoplazmy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porucha LDLR receptoru: hromadění cholesterolu </a:t>
            </a:r>
            <a:b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krvi, vývoj aterosklerózy, srdeční infarkty v raném věku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43"/>
          <p:cNvSpPr/>
          <p:nvPr/>
        </p:nvSpPr>
        <p:spPr>
          <a:xfrm>
            <a:off x="6637591" y="4193826"/>
            <a:ext cx="733180" cy="89423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8" name="Google Shape;868;p43"/>
          <p:cNvSpPr/>
          <p:nvPr/>
        </p:nvSpPr>
        <p:spPr>
          <a:xfrm>
            <a:off x="5674715" y="4228498"/>
            <a:ext cx="545395" cy="89423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9" name="Google Shape;869;p43"/>
          <p:cNvSpPr/>
          <p:nvPr/>
        </p:nvSpPr>
        <p:spPr>
          <a:xfrm>
            <a:off x="5211147" y="4203752"/>
            <a:ext cx="168223" cy="89423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0" name="Google Shape;870;p43"/>
          <p:cNvSpPr txBox="1"/>
          <p:nvPr/>
        </p:nvSpPr>
        <p:spPr>
          <a:xfrm>
            <a:off x="6539728" y="4166414"/>
            <a:ext cx="938078" cy="1680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cs-CZ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Plazmatická membrána</a:t>
            </a:r>
            <a:endParaRPr b="1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1" name="Google Shape;871;p43"/>
          <p:cNvSpPr txBox="1"/>
          <p:nvPr/>
        </p:nvSpPr>
        <p:spPr>
          <a:xfrm>
            <a:off x="5635568" y="4197455"/>
            <a:ext cx="625492" cy="1680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cs-CZ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LDL receptory</a:t>
            </a:r>
            <a:endParaRPr b="1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2" name="Google Shape;872;p43"/>
          <p:cNvSpPr txBox="1"/>
          <p:nvPr/>
        </p:nvSpPr>
        <p:spPr>
          <a:xfrm>
            <a:off x="5163235" y="4173003"/>
            <a:ext cx="296876" cy="1680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cs-CZ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LDL</a:t>
            </a:r>
            <a:endParaRPr b="1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3" name="Google Shape;873;p43"/>
          <p:cNvSpPr/>
          <p:nvPr/>
        </p:nvSpPr>
        <p:spPr>
          <a:xfrm>
            <a:off x="7010404" y="4456142"/>
            <a:ext cx="491877" cy="127553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4" name="Google Shape;874;p43"/>
          <p:cNvSpPr txBox="1"/>
          <p:nvPr/>
        </p:nvSpPr>
        <p:spPr>
          <a:xfrm>
            <a:off x="6943596" y="4428836"/>
            <a:ext cx="625492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cs-CZ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CYTOPLAZMA</a:t>
            </a:r>
            <a:endParaRPr b="1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5" name="Google Shape;875;p43"/>
          <p:cNvSpPr/>
          <p:nvPr/>
        </p:nvSpPr>
        <p:spPr>
          <a:xfrm>
            <a:off x="5674715" y="4583695"/>
            <a:ext cx="697485" cy="141449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6" name="Google Shape;876;p43"/>
          <p:cNvSpPr/>
          <p:nvPr/>
        </p:nvSpPr>
        <p:spPr>
          <a:xfrm>
            <a:off x="5796136" y="4877544"/>
            <a:ext cx="697485" cy="141449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7" name="Google Shape;877;p43"/>
          <p:cNvSpPr/>
          <p:nvPr/>
        </p:nvSpPr>
        <p:spPr>
          <a:xfrm>
            <a:off x="5940106" y="5383894"/>
            <a:ext cx="697485" cy="22780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8" name="Google Shape;878;p43"/>
          <p:cNvSpPr/>
          <p:nvPr/>
        </p:nvSpPr>
        <p:spPr>
          <a:xfrm>
            <a:off x="7236296" y="5772793"/>
            <a:ext cx="697485" cy="22780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9" name="Google Shape;879;p43"/>
          <p:cNvSpPr/>
          <p:nvPr/>
        </p:nvSpPr>
        <p:spPr>
          <a:xfrm>
            <a:off x="7756936" y="5196729"/>
            <a:ext cx="1123307" cy="22780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0" name="Google Shape;880;p43"/>
          <p:cNvSpPr/>
          <p:nvPr/>
        </p:nvSpPr>
        <p:spPr>
          <a:xfrm>
            <a:off x="8377268" y="4653136"/>
            <a:ext cx="659228" cy="50405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1" name="Google Shape;881;p43"/>
          <p:cNvSpPr/>
          <p:nvPr/>
        </p:nvSpPr>
        <p:spPr>
          <a:xfrm>
            <a:off x="5079411" y="4794662"/>
            <a:ext cx="299960" cy="29052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2" name="Google Shape;882;p43"/>
          <p:cNvSpPr/>
          <p:nvPr/>
        </p:nvSpPr>
        <p:spPr>
          <a:xfrm>
            <a:off x="5120450" y="4822498"/>
            <a:ext cx="299960" cy="6611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3" name="Google Shape;883;p43"/>
          <p:cNvSpPr/>
          <p:nvPr/>
        </p:nvSpPr>
        <p:spPr>
          <a:xfrm>
            <a:off x="5534445" y="6237312"/>
            <a:ext cx="489012" cy="218513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4" name="Google Shape;884;p43"/>
          <p:cNvSpPr/>
          <p:nvPr/>
        </p:nvSpPr>
        <p:spPr>
          <a:xfrm>
            <a:off x="6804248" y="4888612"/>
            <a:ext cx="489012" cy="218513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5" name="Google Shape;885;p43"/>
          <p:cNvSpPr/>
          <p:nvPr/>
        </p:nvSpPr>
        <p:spPr>
          <a:xfrm>
            <a:off x="7290574" y="6525344"/>
            <a:ext cx="697485" cy="22780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6" name="Google Shape;886;p43"/>
          <p:cNvSpPr txBox="1"/>
          <p:nvPr/>
        </p:nvSpPr>
        <p:spPr>
          <a:xfrm>
            <a:off x="5580112" y="4552936"/>
            <a:ext cx="553357" cy="167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cs-CZ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Endocytóza</a:t>
            </a:r>
            <a:endParaRPr b="1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7" name="Google Shape;887;p43"/>
          <p:cNvSpPr txBox="1"/>
          <p:nvPr/>
        </p:nvSpPr>
        <p:spPr>
          <a:xfrm>
            <a:off x="5757802" y="4831272"/>
            <a:ext cx="686406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cs-CZ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Uvolnění pláště</a:t>
            </a:r>
            <a:endParaRPr b="1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8" name="Google Shape;888;p43"/>
          <p:cNvSpPr txBox="1"/>
          <p:nvPr/>
        </p:nvSpPr>
        <p:spPr>
          <a:xfrm>
            <a:off x="5965272" y="5323250"/>
            <a:ext cx="760144" cy="167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cs-CZ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Fúze s lysozomem</a:t>
            </a:r>
            <a:endParaRPr b="1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9" name="Google Shape;889;p43"/>
          <p:cNvSpPr txBox="1"/>
          <p:nvPr/>
        </p:nvSpPr>
        <p:spPr>
          <a:xfrm>
            <a:off x="7126400" y="5798440"/>
            <a:ext cx="60946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cs-CZ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Endolysozom</a:t>
            </a:r>
            <a:endParaRPr b="1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0" name="Google Shape;890;p43"/>
          <p:cNvSpPr txBox="1"/>
          <p:nvPr/>
        </p:nvSpPr>
        <p:spPr>
          <a:xfrm>
            <a:off x="7647505" y="5103041"/>
            <a:ext cx="83548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cs-CZ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Odškrcení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cs-CZ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transportního váčku</a:t>
            </a:r>
            <a:endParaRPr b="1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1" name="Google Shape;891;p43"/>
          <p:cNvSpPr txBox="1"/>
          <p:nvPr/>
        </p:nvSpPr>
        <p:spPr>
          <a:xfrm>
            <a:off x="8258056" y="4630613"/>
            <a:ext cx="673582" cy="167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cs-CZ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Recyklace LDLR</a:t>
            </a:r>
            <a:endParaRPr b="1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2" name="Google Shape;892;p43"/>
          <p:cNvSpPr txBox="1"/>
          <p:nvPr/>
        </p:nvSpPr>
        <p:spPr>
          <a:xfrm>
            <a:off x="7193760" y="6543054"/>
            <a:ext cx="721672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cs-CZ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Kyselé hydrolázy</a:t>
            </a:r>
            <a:endParaRPr b="1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3" name="Google Shape;893;p43"/>
          <p:cNvSpPr txBox="1"/>
          <p:nvPr/>
        </p:nvSpPr>
        <p:spPr>
          <a:xfrm>
            <a:off x="5497512" y="6237312"/>
            <a:ext cx="54213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cs-CZ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Volný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cs-CZ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cholesterol</a:t>
            </a:r>
            <a:endParaRPr b="1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4" name="Google Shape;894;p43"/>
          <p:cNvSpPr txBox="1"/>
          <p:nvPr/>
        </p:nvSpPr>
        <p:spPr>
          <a:xfrm>
            <a:off x="5156411" y="5120543"/>
            <a:ext cx="55656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cs-CZ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Klathrinový</a:t>
            </a:r>
            <a:endParaRPr b="1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cs-CZ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váček</a:t>
            </a:r>
            <a:endParaRPr b="1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44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cs-CZ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Cytoskelet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01" name="Google Shape;901;p44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http://www.mun.ca/biology/desmid/brian/BIOL2060/BIOL2060-15/15_01T.jpg" id="902" name="Google Shape;902;p44"/>
          <p:cNvPicPr preferRelativeResize="0"/>
          <p:nvPr/>
        </p:nvPicPr>
        <p:blipFill rotWithShape="1">
          <a:blip r:embed="rId3">
            <a:alphaModFix/>
          </a:blip>
          <a:srcRect b="42285" l="5867" r="0" t="8814"/>
          <a:stretch/>
        </p:blipFill>
        <p:spPr>
          <a:xfrm>
            <a:off x="947723" y="1070265"/>
            <a:ext cx="5424477" cy="280831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03" name="Google Shape;903;p44"/>
          <p:cNvGraphicFramePr/>
          <p:nvPr/>
        </p:nvGraphicFramePr>
        <p:xfrm>
          <a:off x="259542" y="431387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{8F02B68F-CAB4-4865-AF0A-3924CC48C82D}</a:tableStyleId>
              </a:tblPr>
              <a:tblGrid>
                <a:gridCol w="792075"/>
                <a:gridCol w="1728200"/>
                <a:gridCol w="1728200"/>
                <a:gridCol w="1728200"/>
              </a:tblGrid>
              <a:tr h="252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cs-CZ" sz="800" u="none" cap="none" strike="noStrike"/>
                        <a:t>Struktura</a:t>
                      </a:r>
                      <a:endParaRPr b="1" sz="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cs-CZ" sz="800" u="none" cap="none" strike="noStrike"/>
                        <a:t>Dutý válec, stěna z 13 protofilament</a:t>
                      </a:r>
                      <a:endParaRPr sz="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cs-CZ" sz="800" u="none" cap="none" strike="noStrike"/>
                        <a:t>Dva propletené řetězce F-aktinu</a:t>
                      </a:r>
                      <a:endParaRPr sz="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cs-CZ" sz="800" u="none" cap="none" strike="noStrike"/>
                        <a:t>8 protofilament</a:t>
                      </a:r>
                      <a:endParaRPr sz="800" u="none" cap="none" strike="noStrike"/>
                    </a:p>
                  </a:txBody>
                  <a:tcPr marT="45725" marB="45725" marR="91450" marL="91450" anchor="ctr"/>
                </a:tc>
              </a:tr>
              <a:tr h="252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cs-CZ" sz="800" u="none" cap="none" strike="noStrike"/>
                        <a:t>Monomery</a:t>
                      </a:r>
                      <a:endParaRPr b="1" sz="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cs-CZ" sz="800" u="none" cap="none" strike="noStrike"/>
                        <a:t>α-tubulin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cs-CZ" sz="800" u="none" cap="none" strike="noStrike"/>
                        <a:t>β-tubulin</a:t>
                      </a:r>
                      <a:endParaRPr sz="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cs-CZ" sz="800" u="none" cap="none" strike="noStrike"/>
                        <a:t>G-aktin</a:t>
                      </a:r>
                      <a:endParaRPr sz="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cs-CZ" sz="800" u="none" cap="none" strike="noStrike"/>
                        <a:t>Cytokeratin, vimentin, desmin, neurofilamenta, nestin, laminy</a:t>
                      </a:r>
                      <a:endParaRPr sz="800" u="none" cap="none" strike="noStrike"/>
                    </a:p>
                  </a:txBody>
                  <a:tcPr marT="45725" marB="45725" marR="91450" marL="91450" anchor="ctr"/>
                </a:tc>
              </a:tr>
              <a:tr h="252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cs-CZ" sz="800" u="none" cap="none" strike="noStrike"/>
                        <a:t>Polarita</a:t>
                      </a:r>
                      <a:endParaRPr b="1" sz="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cs-CZ" sz="800" u="none" cap="none" strike="noStrike"/>
                        <a:t>(+) a (-) konce</a:t>
                      </a:r>
                      <a:endParaRPr sz="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cs-CZ" sz="800" u="none" cap="none" strike="noStrike"/>
                        <a:t>(+) a (-) konce</a:t>
                      </a:r>
                      <a:endParaRPr sz="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cs-CZ" sz="800" u="none" cap="none" strike="noStrike"/>
                        <a:t>---</a:t>
                      </a:r>
                      <a:endParaRPr sz="800" u="none" cap="none" strike="noStrike"/>
                    </a:p>
                  </a:txBody>
                  <a:tcPr marT="45725" marB="45725" marR="91450" marL="91450" anchor="ctr"/>
                </a:tc>
              </a:tr>
              <a:tr h="252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cs-CZ" sz="800" u="none" cap="none" strike="noStrike"/>
                        <a:t>Funkce</a:t>
                      </a:r>
                      <a:endParaRPr b="1" sz="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cs-CZ" sz="800" u="none" cap="none" strike="noStrike"/>
                        <a:t>Organizace a udržení  tvaru </a:t>
                      </a:r>
                      <a:br>
                        <a:rPr lang="cs-CZ" sz="800" u="none" cap="none" strike="noStrike"/>
                      </a:br>
                      <a:r>
                        <a:rPr lang="cs-CZ" sz="800" u="none" cap="none" strike="noStrike"/>
                        <a:t>a polarity buňky</a:t>
                      </a:r>
                      <a:endParaRPr sz="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cs-CZ" sz="800" u="none" cap="none" strike="noStrike"/>
                        <a:t>Kontrakce svalů</a:t>
                      </a:r>
                      <a:endParaRPr sz="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cs-CZ" sz="800" u="none" cap="none" strike="noStrike"/>
                        <a:t>Podpora buněčných struktur</a:t>
                      </a:r>
                      <a:endParaRPr sz="800" u="none" cap="none" strike="noStrike"/>
                    </a:p>
                  </a:txBody>
                  <a:tcPr marT="45725" marB="45725" marR="91450" marL="91450" anchor="ctr"/>
                </a:tc>
              </a:tr>
              <a:tr h="252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cs-CZ" sz="800" u="none" cap="none" strike="noStrike"/>
                        <a:t>Pohyb chromozomů</a:t>
                      </a:r>
                      <a:endParaRPr sz="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cs-CZ" sz="800" u="none" cap="none" strike="noStrike"/>
                        <a:t>Pohyb buněk, cytokineze</a:t>
                      </a:r>
                      <a:endParaRPr sz="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cs-CZ" sz="800" u="none" cap="none" strike="noStrike"/>
                        <a:t>Udržení tvaru buňky</a:t>
                      </a:r>
                      <a:endParaRPr sz="800" u="none" cap="none" strike="noStrike"/>
                    </a:p>
                  </a:txBody>
                  <a:tcPr marT="45725" marB="45725" marR="91450" marL="91450" anchor="ctr"/>
                </a:tc>
              </a:tr>
              <a:tr h="252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cs-CZ" sz="800" u="none" cap="none" strike="noStrike"/>
                        <a:t>Intracelulární transport</a:t>
                      </a:r>
                      <a:endParaRPr sz="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cs-CZ" sz="800" u="none" cap="none" strike="noStrike"/>
                        <a:t>Proudění cytoplazmy</a:t>
                      </a:r>
                      <a:endParaRPr sz="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cs-CZ" sz="800" u="none" cap="none" strike="noStrike"/>
                        <a:t>Tvorba jaderné laminy a lešení</a:t>
                      </a:r>
                      <a:endParaRPr sz="800" u="none" cap="none" strike="noStrike"/>
                    </a:p>
                  </a:txBody>
                  <a:tcPr marT="45725" marB="45725" marR="91450" marL="91450" anchor="ctr"/>
                </a:tc>
              </a:tr>
              <a:tr h="252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cs-CZ" sz="800" u="none" cap="none" strike="noStrike"/>
                        <a:t>Pohyb organel</a:t>
                      </a:r>
                      <a:endParaRPr sz="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cs-CZ" sz="800" u="none" cap="none" strike="noStrike"/>
                        <a:t>Udržení tvaru buňky</a:t>
                      </a:r>
                      <a:endParaRPr sz="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cs-CZ" sz="800" u="none" cap="none" strike="noStrike"/>
                        <a:t>Zesílení axonů nervových buněk</a:t>
                      </a:r>
                      <a:endParaRPr sz="800" u="none" cap="none" strike="noStrike"/>
                    </a:p>
                  </a:txBody>
                  <a:tcPr marT="45725" marB="45725" marR="91450" marL="91450" anchor="ctr"/>
                </a:tc>
              </a:tr>
              <a:tr h="252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cs-CZ" sz="800" u="none" cap="none" strike="noStrike"/>
                        <a:t>Pohyblivost buněk (axonema)</a:t>
                      </a:r>
                      <a:endParaRPr sz="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cs-CZ" sz="800" u="none" cap="none" strike="noStrike"/>
                        <a:t>Intracelulární transport</a:t>
                      </a:r>
                      <a:endParaRPr sz="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cs-CZ" sz="800" u="none" cap="none" strike="noStrike"/>
                        <a:t>Organizace svalových vláken</a:t>
                      </a:r>
                      <a:endParaRPr sz="800" u="none" cap="none" strike="noStrike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904" name="Google Shape;904;p44"/>
          <p:cNvSpPr/>
          <p:nvPr/>
        </p:nvSpPr>
        <p:spPr>
          <a:xfrm>
            <a:off x="5148064" y="3836045"/>
            <a:ext cx="360040" cy="45719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5" name="Google Shape;905;p44"/>
          <p:cNvSpPr/>
          <p:nvPr/>
        </p:nvSpPr>
        <p:spPr>
          <a:xfrm>
            <a:off x="3124673" y="3850415"/>
            <a:ext cx="848955" cy="45719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6" name="Google Shape;906;p44"/>
          <p:cNvSpPr/>
          <p:nvPr/>
        </p:nvSpPr>
        <p:spPr>
          <a:xfrm>
            <a:off x="1330927" y="3882314"/>
            <a:ext cx="1027236" cy="45719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7" name="Google Shape;907;p44"/>
          <p:cNvSpPr/>
          <p:nvPr/>
        </p:nvSpPr>
        <p:spPr>
          <a:xfrm rot="5400000">
            <a:off x="497104" y="3396284"/>
            <a:ext cx="933851" cy="5029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8" name="Google Shape;908;p44"/>
          <p:cNvSpPr txBox="1"/>
          <p:nvPr/>
        </p:nvSpPr>
        <p:spPr>
          <a:xfrm>
            <a:off x="1522524" y="847345"/>
            <a:ext cx="84831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cs-CZ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Mikrotubuly</a:t>
            </a:r>
            <a:endParaRPr b="1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9" name="Google Shape;909;p44"/>
          <p:cNvSpPr txBox="1"/>
          <p:nvPr/>
        </p:nvSpPr>
        <p:spPr>
          <a:xfrm>
            <a:off x="3152241" y="843711"/>
            <a:ext cx="1015021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cs-CZ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Mikrofilamenta</a:t>
            </a:r>
            <a:endParaRPr b="1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0" name="Google Shape;910;p44"/>
          <p:cNvSpPr txBox="1"/>
          <p:nvPr/>
        </p:nvSpPr>
        <p:spPr>
          <a:xfrm>
            <a:off x="4667458" y="843711"/>
            <a:ext cx="1444627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cs-CZ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Intermediální filamenta</a:t>
            </a:r>
            <a:endParaRPr b="1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1" name="Google Shape;911;p44"/>
          <p:cNvSpPr txBox="1"/>
          <p:nvPr/>
        </p:nvSpPr>
        <p:spPr>
          <a:xfrm>
            <a:off x="1060028" y="3847454"/>
            <a:ext cx="1398140" cy="193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cs-CZ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αβ-tubulinové heterodimery</a:t>
            </a:r>
            <a:endParaRPr b="1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2" name="Google Shape;912;p44"/>
          <p:cNvSpPr txBox="1"/>
          <p:nvPr/>
        </p:nvSpPr>
        <p:spPr>
          <a:xfrm>
            <a:off x="2803235" y="3850283"/>
            <a:ext cx="1048685" cy="193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cs-CZ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Monomery G-aktinu</a:t>
            </a:r>
            <a:endParaRPr b="1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3" name="Google Shape;913;p44"/>
          <p:cNvSpPr txBox="1"/>
          <p:nvPr/>
        </p:nvSpPr>
        <p:spPr>
          <a:xfrm>
            <a:off x="4572000" y="3841375"/>
            <a:ext cx="1571264" cy="1908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cs-CZ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Dimery intermediálních filament</a:t>
            </a:r>
            <a:endParaRPr b="1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14" name="Google Shape;914;p44"/>
          <p:cNvGrpSpPr/>
          <p:nvPr/>
        </p:nvGrpSpPr>
        <p:grpSpPr>
          <a:xfrm>
            <a:off x="7173917" y="851904"/>
            <a:ext cx="1380494" cy="1699450"/>
            <a:chOff x="7173917" y="956679"/>
            <a:chExt cx="1380494" cy="1699450"/>
          </a:xfrm>
        </p:grpSpPr>
        <p:sp>
          <p:nvSpPr>
            <p:cNvPr id="915" name="Google Shape;915;p44"/>
            <p:cNvSpPr txBox="1"/>
            <p:nvPr/>
          </p:nvSpPr>
          <p:spPr>
            <a:xfrm>
              <a:off x="7440009" y="956679"/>
              <a:ext cx="848310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cs-CZ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Mikrotubuly</a:t>
              </a:r>
              <a:endParaRPr b="1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16" name="Google Shape;916;p44"/>
            <p:cNvPicPr preferRelativeResize="0"/>
            <p:nvPr/>
          </p:nvPicPr>
          <p:blipFill rotWithShape="1">
            <a:blip r:embed="rId4">
              <a:alphaModFix/>
            </a:blip>
            <a:srcRect b="73290" l="34261" r="34260" t="2172"/>
            <a:stretch/>
          </p:blipFill>
          <p:spPr>
            <a:xfrm>
              <a:off x="7173917" y="1196752"/>
              <a:ext cx="1380494" cy="10745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7" name="Google Shape;917;p44"/>
            <p:cNvPicPr preferRelativeResize="0"/>
            <p:nvPr/>
          </p:nvPicPr>
          <p:blipFill rotWithShape="1">
            <a:blip r:embed="rId4">
              <a:alphaModFix/>
            </a:blip>
            <a:srcRect b="57340" l="34261" r="34260" t="33872"/>
            <a:stretch/>
          </p:blipFill>
          <p:spPr>
            <a:xfrm>
              <a:off x="7173917" y="2271270"/>
              <a:ext cx="1380494" cy="38485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18" name="Google Shape;918;p44"/>
          <p:cNvGrpSpPr/>
          <p:nvPr/>
        </p:nvGrpSpPr>
        <p:grpSpPr>
          <a:xfrm>
            <a:off x="7173917" y="2811629"/>
            <a:ext cx="1383610" cy="1753545"/>
            <a:chOff x="7173917" y="3040229"/>
            <a:chExt cx="1383610" cy="1753545"/>
          </a:xfrm>
        </p:grpSpPr>
        <p:sp>
          <p:nvSpPr>
            <p:cNvPr id="919" name="Google Shape;919;p44"/>
            <p:cNvSpPr txBox="1"/>
            <p:nvPr/>
          </p:nvSpPr>
          <p:spPr>
            <a:xfrm>
              <a:off x="7356653" y="3040229"/>
              <a:ext cx="1015021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cs-CZ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Mikrofilamenta</a:t>
              </a:r>
              <a:endParaRPr b="1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20" name="Google Shape;920;p44"/>
            <p:cNvPicPr preferRelativeResize="0"/>
            <p:nvPr/>
          </p:nvPicPr>
          <p:blipFill rotWithShape="1">
            <a:blip r:embed="rId4">
              <a:alphaModFix/>
            </a:blip>
            <a:srcRect b="73499" l="67673" r="849" t="1965"/>
            <a:stretch/>
          </p:blipFill>
          <p:spPr>
            <a:xfrm>
              <a:off x="7173917" y="3286772"/>
              <a:ext cx="1380494" cy="10745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1" name="Google Shape;921;p44"/>
            <p:cNvPicPr preferRelativeResize="0"/>
            <p:nvPr/>
          </p:nvPicPr>
          <p:blipFill rotWithShape="1">
            <a:blip r:embed="rId4">
              <a:alphaModFix/>
            </a:blip>
            <a:srcRect b="56143" l="68066" r="456" t="35068"/>
            <a:stretch/>
          </p:blipFill>
          <p:spPr>
            <a:xfrm>
              <a:off x="7177033" y="4408915"/>
              <a:ext cx="1380494" cy="38485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22" name="Google Shape;922;p44"/>
          <p:cNvGrpSpPr/>
          <p:nvPr/>
        </p:nvGrpSpPr>
        <p:grpSpPr>
          <a:xfrm>
            <a:off x="7141850" y="4780672"/>
            <a:ext cx="1445430" cy="1735501"/>
            <a:chOff x="7141850" y="4761622"/>
            <a:chExt cx="1445430" cy="1735501"/>
          </a:xfrm>
        </p:grpSpPr>
        <p:pic>
          <p:nvPicPr>
            <p:cNvPr id="923" name="Google Shape;923;p44"/>
            <p:cNvPicPr preferRelativeResize="0"/>
            <p:nvPr/>
          </p:nvPicPr>
          <p:blipFill rotWithShape="1">
            <a:blip r:embed="rId4">
              <a:alphaModFix/>
            </a:blip>
            <a:srcRect b="73039" l="0" r="67166" t="1356"/>
            <a:stretch/>
          </p:blipFill>
          <p:spPr>
            <a:xfrm>
              <a:off x="7147280" y="4972953"/>
              <a:ext cx="1440000" cy="11213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4" name="Google Shape;924;p44"/>
            <p:cNvSpPr txBox="1"/>
            <p:nvPr/>
          </p:nvSpPr>
          <p:spPr>
            <a:xfrm>
              <a:off x="7141850" y="4761622"/>
              <a:ext cx="1444627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cs-CZ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Intermediální filamenta</a:t>
              </a:r>
              <a:endParaRPr b="1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25" name="Google Shape;925;p44"/>
            <p:cNvPicPr preferRelativeResize="0"/>
            <p:nvPr/>
          </p:nvPicPr>
          <p:blipFill rotWithShape="1">
            <a:blip r:embed="rId4">
              <a:alphaModFix/>
            </a:blip>
            <a:srcRect b="56736" l="-473" r="68995" t="34476"/>
            <a:stretch/>
          </p:blipFill>
          <p:spPr>
            <a:xfrm>
              <a:off x="7173917" y="6112264"/>
              <a:ext cx="1380494" cy="38485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45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cs-CZ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Spoje buněk</a:t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32" name="Google Shape;932;p45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33" name="Google Shape;933;p45"/>
          <p:cNvSpPr/>
          <p:nvPr/>
        </p:nvSpPr>
        <p:spPr>
          <a:xfrm>
            <a:off x="251520" y="889478"/>
            <a:ext cx="86400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0975" lvl="0" marL="1809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spojení sousedních buněk a spojení buněk s extracelulární matrix (ECM)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důležité pro morfologii a funkci epitelů s těsným uspořádáním buněk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vyžadují napojení na cytoskelet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34" name="Google Shape;934;p45"/>
          <p:cNvGrpSpPr/>
          <p:nvPr/>
        </p:nvGrpSpPr>
        <p:grpSpPr>
          <a:xfrm>
            <a:off x="5163562" y="1611035"/>
            <a:ext cx="3868633" cy="3160867"/>
            <a:chOff x="5276837" y="1609905"/>
            <a:chExt cx="3868633" cy="3160867"/>
          </a:xfrm>
        </p:grpSpPr>
        <p:pic>
          <p:nvPicPr>
            <p:cNvPr descr="Epithelial tissue architecture" id="935" name="Google Shape;935;p45"/>
            <p:cNvPicPr preferRelativeResize="0"/>
            <p:nvPr/>
          </p:nvPicPr>
          <p:blipFill rotWithShape="1">
            <a:blip r:embed="rId3">
              <a:alphaModFix/>
            </a:blip>
            <a:srcRect b="7378" l="6225" r="32135" t="2252"/>
            <a:stretch/>
          </p:blipFill>
          <p:spPr>
            <a:xfrm>
              <a:off x="5486406" y="1609905"/>
              <a:ext cx="3498574" cy="31608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6" name="Google Shape;936;p45"/>
            <p:cNvSpPr/>
            <p:nvPr/>
          </p:nvSpPr>
          <p:spPr>
            <a:xfrm>
              <a:off x="5782783" y="2049628"/>
              <a:ext cx="238043" cy="136815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45"/>
            <p:cNvSpPr/>
            <p:nvPr/>
          </p:nvSpPr>
          <p:spPr>
            <a:xfrm>
              <a:off x="6167940" y="1946308"/>
              <a:ext cx="238043" cy="7484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45"/>
            <p:cNvSpPr/>
            <p:nvPr/>
          </p:nvSpPr>
          <p:spPr>
            <a:xfrm>
              <a:off x="5485591" y="3456906"/>
              <a:ext cx="348519" cy="9961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45"/>
            <p:cNvSpPr/>
            <p:nvPr/>
          </p:nvSpPr>
          <p:spPr>
            <a:xfrm>
              <a:off x="6622562" y="4084482"/>
              <a:ext cx="561294" cy="160435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45"/>
            <p:cNvSpPr/>
            <p:nvPr/>
          </p:nvSpPr>
          <p:spPr>
            <a:xfrm>
              <a:off x="6625894" y="4581128"/>
              <a:ext cx="348519" cy="160435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45"/>
            <p:cNvSpPr/>
            <p:nvPr/>
          </p:nvSpPr>
          <p:spPr>
            <a:xfrm>
              <a:off x="6581481" y="1874407"/>
              <a:ext cx="679165" cy="16529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45"/>
            <p:cNvSpPr/>
            <p:nvPr/>
          </p:nvSpPr>
          <p:spPr>
            <a:xfrm>
              <a:off x="8795465" y="3256763"/>
              <a:ext cx="316835" cy="9056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45"/>
            <p:cNvSpPr/>
            <p:nvPr/>
          </p:nvSpPr>
          <p:spPr>
            <a:xfrm>
              <a:off x="8907427" y="2487610"/>
              <a:ext cx="238043" cy="9056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45"/>
            <p:cNvSpPr/>
            <p:nvPr/>
          </p:nvSpPr>
          <p:spPr>
            <a:xfrm>
              <a:off x="8908338" y="1716666"/>
              <a:ext cx="216403" cy="9056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45"/>
            <p:cNvSpPr txBox="1"/>
            <p:nvPr/>
          </p:nvSpPr>
          <p:spPr>
            <a:xfrm>
              <a:off x="5276837" y="3412784"/>
              <a:ext cx="652743" cy="1846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Bazální lamina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45"/>
            <p:cNvSpPr txBox="1"/>
            <p:nvPr/>
          </p:nvSpPr>
          <p:spPr>
            <a:xfrm>
              <a:off x="5747128" y="2415602"/>
              <a:ext cx="356188" cy="1846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Aktin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45"/>
            <p:cNvSpPr txBox="1"/>
            <p:nvPr/>
          </p:nvSpPr>
          <p:spPr>
            <a:xfrm>
              <a:off x="6169888" y="1900974"/>
              <a:ext cx="319319" cy="1846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Klky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45"/>
            <p:cNvSpPr txBox="1"/>
            <p:nvPr/>
          </p:nvSpPr>
          <p:spPr>
            <a:xfrm>
              <a:off x="6527747" y="4031494"/>
              <a:ext cx="62068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Intermediální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filamenta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45"/>
            <p:cNvSpPr txBox="1"/>
            <p:nvPr/>
          </p:nvSpPr>
          <p:spPr>
            <a:xfrm>
              <a:off x="6526850" y="4572458"/>
              <a:ext cx="328936" cy="1846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ECM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45"/>
            <p:cNvSpPr/>
            <p:nvPr/>
          </p:nvSpPr>
          <p:spPr>
            <a:xfrm>
              <a:off x="5586056" y="3638373"/>
              <a:ext cx="821790" cy="16529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45"/>
            <p:cNvSpPr/>
            <p:nvPr/>
          </p:nvSpPr>
          <p:spPr>
            <a:xfrm>
              <a:off x="7258285" y="3639738"/>
              <a:ext cx="679165" cy="16529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45"/>
            <p:cNvSpPr/>
            <p:nvPr/>
          </p:nvSpPr>
          <p:spPr>
            <a:xfrm>
              <a:off x="8050049" y="1658383"/>
              <a:ext cx="903969" cy="16529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45"/>
            <p:cNvSpPr/>
            <p:nvPr/>
          </p:nvSpPr>
          <p:spPr>
            <a:xfrm>
              <a:off x="8047532" y="2460257"/>
              <a:ext cx="903969" cy="13660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45"/>
            <p:cNvSpPr/>
            <p:nvPr/>
          </p:nvSpPr>
          <p:spPr>
            <a:xfrm>
              <a:off x="8162083" y="3236241"/>
              <a:ext cx="747082" cy="13660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45"/>
            <p:cNvSpPr txBox="1"/>
            <p:nvPr/>
          </p:nvSpPr>
          <p:spPr>
            <a:xfrm>
              <a:off x="5639555" y="3629166"/>
              <a:ext cx="793807" cy="1846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HEMIDESMOZOMY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45"/>
            <p:cNvSpPr txBox="1"/>
            <p:nvPr/>
          </p:nvSpPr>
          <p:spPr>
            <a:xfrm>
              <a:off x="7198878" y="3625876"/>
              <a:ext cx="748923" cy="1846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MEZEROVÉ SPOJE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45"/>
            <p:cNvSpPr txBox="1"/>
            <p:nvPr/>
          </p:nvSpPr>
          <p:spPr>
            <a:xfrm>
              <a:off x="8166128" y="3217256"/>
              <a:ext cx="620684" cy="1846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DESMOZOMY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45"/>
            <p:cNvSpPr txBox="1"/>
            <p:nvPr/>
          </p:nvSpPr>
          <p:spPr>
            <a:xfrm>
              <a:off x="8062044" y="2442032"/>
              <a:ext cx="835485" cy="1846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ADHERENTNÍ VAZBY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45"/>
            <p:cNvSpPr txBox="1"/>
            <p:nvPr/>
          </p:nvSpPr>
          <p:spPr>
            <a:xfrm>
              <a:off x="8183761" y="1663311"/>
              <a:ext cx="614271" cy="1846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TĚSNÉ VAZBY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0" name="Google Shape;960;p45"/>
          <p:cNvSpPr/>
          <p:nvPr/>
        </p:nvSpPr>
        <p:spPr>
          <a:xfrm>
            <a:off x="-39057" y="6632977"/>
            <a:ext cx="913555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http://csls-text3.c.u-tokyo.ac.jp/active/11_06.html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Google Shape;961;p45"/>
          <p:cNvSpPr/>
          <p:nvPr/>
        </p:nvSpPr>
        <p:spPr>
          <a:xfrm>
            <a:off x="380673" y="1923990"/>
            <a:ext cx="4728701" cy="2695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Těsné vazby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265113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brání průniku molekul a tekutiny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Adherentní vazby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265113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propojují mikrofilamenta sousedních buněk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Desmozomy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265113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propojují intermediální filamenta sousedních buněk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Mezerové spoje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265113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spojují cytoplazmy sousedních buněk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Hemidesmozomy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0975" lvl="0" marL="265113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připojují intermediální filamenta k bazální lamině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45"/>
          <p:cNvSpPr/>
          <p:nvPr/>
        </p:nvSpPr>
        <p:spPr>
          <a:xfrm>
            <a:off x="251520" y="4853091"/>
            <a:ext cx="8640000" cy="16722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Polarita epiteliálních buněk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apikální povrch - mikroklky a řasinky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           - pohyb hlenů v dýchací trubici, vajíčka ve vejcovodu, receptory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laterální povrch - adherentní, mezerové a těsné vazby a desmozomy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- spojení buněk přes speciální ligandy a cytoskelet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bazální povrch - hemidesmozomy a adhezivní plaky, ukotvení buněk v bazální lamině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46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cs-CZ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Spoje buněk</a:t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69" name="Google Shape;969;p46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70" name="Google Shape;970;p46"/>
          <p:cNvSpPr/>
          <p:nvPr/>
        </p:nvSpPr>
        <p:spPr>
          <a:xfrm>
            <a:off x="251520" y="889478"/>
            <a:ext cx="8640000" cy="2657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Adherentní spoje, desmozomy a hemidesmozomy obsahují plaky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destičky nahromaděných adaptorových proteinů na cytosolické straně plazmatické membrány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ukotvení transmembránových spojovacích proteinů, které váží ECM či proteiny sousední buňky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vazba cytoskeletu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Adherentní vazby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kadheriny - spojovací proteiny, homofilní vazby v přítomnosti Ca</a:t>
            </a:r>
            <a:r>
              <a:rPr b="0" baseline="3000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  - extracelulární domény v mezibuněčném prostoru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adaptorové proteiny - kateniny (α, β, p120), vinkulin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interakce s mikrofilamenty (F-aktin)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yxsj.baiduyy.com/whole/image/chapter7/7.26.jpg" id="971" name="Google Shape;971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46686" y="3632088"/>
            <a:ext cx="2672880" cy="2664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2" name="Google Shape;972;p46"/>
          <p:cNvGrpSpPr/>
          <p:nvPr/>
        </p:nvGrpSpPr>
        <p:grpSpPr>
          <a:xfrm>
            <a:off x="1222403" y="3775808"/>
            <a:ext cx="3476211" cy="2603633"/>
            <a:chOff x="852213" y="3879614"/>
            <a:chExt cx="3476211" cy="2603633"/>
          </a:xfrm>
        </p:grpSpPr>
        <p:pic>
          <p:nvPicPr>
            <p:cNvPr descr="https://upload.wikimedia.org/wikipedia/commons/thumb/6/6f/Desmosome_cell_junction_en.svg/2000px-Desmosome_cell_junction_en.svg.png" id="973" name="Google Shape;973;p46"/>
            <p:cNvPicPr preferRelativeResize="0"/>
            <p:nvPr/>
          </p:nvPicPr>
          <p:blipFill rotWithShape="1">
            <a:blip r:embed="rId4">
              <a:alphaModFix/>
            </a:blip>
            <a:srcRect b="0" l="0" r="0" t="27412"/>
            <a:stretch/>
          </p:blipFill>
          <p:spPr>
            <a:xfrm>
              <a:off x="1043608" y="3940968"/>
              <a:ext cx="3284816" cy="252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74" name="Google Shape;974;p46"/>
            <p:cNvSpPr/>
            <p:nvPr/>
          </p:nvSpPr>
          <p:spPr>
            <a:xfrm>
              <a:off x="1043608" y="4448988"/>
              <a:ext cx="720080" cy="144016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46"/>
            <p:cNvSpPr/>
            <p:nvPr/>
          </p:nvSpPr>
          <p:spPr>
            <a:xfrm>
              <a:off x="1708742" y="4094886"/>
              <a:ext cx="720080" cy="144016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46"/>
            <p:cNvSpPr/>
            <p:nvPr/>
          </p:nvSpPr>
          <p:spPr>
            <a:xfrm>
              <a:off x="1613126" y="6087358"/>
              <a:ext cx="654618" cy="144016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46"/>
            <p:cNvSpPr/>
            <p:nvPr/>
          </p:nvSpPr>
          <p:spPr>
            <a:xfrm>
              <a:off x="2555776" y="6258358"/>
              <a:ext cx="720080" cy="144016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46"/>
            <p:cNvSpPr/>
            <p:nvPr/>
          </p:nvSpPr>
          <p:spPr>
            <a:xfrm>
              <a:off x="3347864" y="3940968"/>
              <a:ext cx="792088" cy="153918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46"/>
            <p:cNvSpPr/>
            <p:nvPr/>
          </p:nvSpPr>
          <p:spPr>
            <a:xfrm>
              <a:off x="3500264" y="4093368"/>
              <a:ext cx="495672" cy="199728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46"/>
            <p:cNvSpPr txBox="1"/>
            <p:nvPr/>
          </p:nvSpPr>
          <p:spPr>
            <a:xfrm>
              <a:off x="2951444" y="3879614"/>
              <a:ext cx="86914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Plaky z adaptorových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proteinů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46"/>
            <p:cNvSpPr txBox="1"/>
            <p:nvPr/>
          </p:nvSpPr>
          <p:spPr>
            <a:xfrm>
              <a:off x="1545690" y="4078740"/>
              <a:ext cx="938078" cy="1846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Plazmatická membrána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46"/>
            <p:cNvSpPr txBox="1"/>
            <p:nvPr/>
          </p:nvSpPr>
          <p:spPr>
            <a:xfrm>
              <a:off x="852213" y="4509120"/>
              <a:ext cx="792205" cy="1846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Vlákna cytoskeletu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46"/>
            <p:cNvSpPr txBox="1"/>
            <p:nvPr/>
          </p:nvSpPr>
          <p:spPr>
            <a:xfrm>
              <a:off x="1754829" y="6034936"/>
              <a:ext cx="49244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Spojovací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proteiny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46"/>
            <p:cNvSpPr txBox="1"/>
            <p:nvPr/>
          </p:nvSpPr>
          <p:spPr>
            <a:xfrm>
              <a:off x="2422857" y="6206248"/>
              <a:ext cx="61427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Mezibuněčný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prostor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5" name="Google Shape;985;p46"/>
          <p:cNvSpPr/>
          <p:nvPr/>
        </p:nvSpPr>
        <p:spPr>
          <a:xfrm>
            <a:off x="-39057" y="6632977"/>
            <a:ext cx="913555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http://yxsj.baiduyy.com/whole/image/chapter7/7.26.jpg	https://en.wikipedia.org/wiki/Desmosome#/media/File:Desmosome_cell_junction_en.svg</a:t>
            </a:r>
            <a:endParaRPr b="0" i="0" sz="100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47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cs-CZ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Spoje buněk</a:t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92" name="Google Shape;992;p47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93" name="Google Shape;993;p47"/>
          <p:cNvSpPr/>
          <p:nvPr/>
        </p:nvSpPr>
        <p:spPr>
          <a:xfrm>
            <a:off x="251520" y="889478"/>
            <a:ext cx="8640000" cy="16722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Desmozomy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silná adheze buněk (střevní epitel, kůže, srdce)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spojovací proteiny - desmocolin a desmoglein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adaptorové proteiny - plakofilin, plakoglobin, desmoplakin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Pemphigus vulgaris - autoimuitní onemocnění kůže, tvorba protilátek proti desmogleinu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- narušena adheze epitelu, mezi buňky proniká tělní tekutina, tvorba puchýřů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yxsj.baiduyy.com/whole/image/chapter7/7.27.jpg" id="994" name="Google Shape;994;p47"/>
          <p:cNvPicPr preferRelativeResize="0"/>
          <p:nvPr/>
        </p:nvPicPr>
        <p:blipFill rotWithShape="1">
          <a:blip r:embed="rId3">
            <a:alphaModFix/>
          </a:blip>
          <a:srcRect b="44729" l="0" r="0" t="0"/>
          <a:stretch/>
        </p:blipFill>
        <p:spPr>
          <a:xfrm>
            <a:off x="368102" y="2974803"/>
            <a:ext cx="1646709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dermaamin.com/site/images/histo-pic/p/pemphigus-histopathology/pemphigus-histopathology26.jpg" id="995" name="Google Shape;995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06065" y="2974803"/>
            <a:ext cx="2397822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smosome" id="996" name="Google Shape;996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27176" y="2794803"/>
            <a:ext cx="3811763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7" name="Google Shape;997;p47"/>
          <p:cNvSpPr/>
          <p:nvPr/>
        </p:nvSpPr>
        <p:spPr>
          <a:xfrm>
            <a:off x="251520" y="5254451"/>
            <a:ext cx="8640000" cy="112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Hemidesmozomy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propojení buněk s bazální laminou (ECM)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1778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podobnost s desmozomy, jako spojovací proteiny využity integriny, které se váží k laminům bazální membrány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Google Shape;998;p47"/>
          <p:cNvSpPr/>
          <p:nvPr/>
        </p:nvSpPr>
        <p:spPr>
          <a:xfrm>
            <a:off x="-39057" y="6494799"/>
            <a:ext cx="913555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http://www.mun.ca/biology/desmid/brian/BIOL2060/BIOL2060-17/CB17.html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http://dermaamin.com/site/histopathology-of-the-skin/68-p/2023-pemphigis-vulgaris-.html    http://slideplayer.com/slide/4173835/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p47"/>
          <p:cNvSpPr txBox="1"/>
          <p:nvPr/>
        </p:nvSpPr>
        <p:spPr>
          <a:xfrm>
            <a:off x="6820149" y="2815078"/>
            <a:ext cx="156966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cs-CZ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Pemphigus vulgaris (kůže)</a:t>
            </a:r>
            <a:endParaRPr b="1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48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cs-CZ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Spoje buněk</a:t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06" name="Google Shape;1006;p48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07" name="Google Shape;1007;p48"/>
          <p:cNvSpPr/>
          <p:nvPr/>
        </p:nvSpPr>
        <p:spPr>
          <a:xfrm>
            <a:off x="251520" y="889478"/>
            <a:ext cx="7272808" cy="2462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Těsné vazby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spojovací proteiny - claudin, ocludin, JAM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	                  - homofilní interakce s proteiny sousední buňky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podíl na polarizaci buněk, brání laterálními pohybu membránových molekul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překážka pro průchod tekutin a molekul přes vrstvu buněk, oddělení tělních dutin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rozhodují o průchodu molekul transbuněčnou či parabuněčnou drahou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 glukózy přes střevní epitel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vstup do buňky na apikální straně přes Na</a:t>
            </a:r>
            <a:r>
              <a:rPr b="0" baseline="3000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/glukóza synportní protein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export glukózovým transportérem na bazolaterálním povrchu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phschool.com/science/biology_place/biocoach/biomembrane2/images/TightjnCL.gif" id="1008" name="Google Shape;1008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96336" y="1196752"/>
            <a:ext cx="12672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clinicalgate.com/wp-content/uploads/2015/02/B9781416022558500188_gr21.jpg" id="1009" name="Google Shape;1009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24724" y="3664588"/>
            <a:ext cx="2239321" cy="252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0" name="Google Shape;1010;p48"/>
          <p:cNvGrpSpPr/>
          <p:nvPr/>
        </p:nvGrpSpPr>
        <p:grpSpPr>
          <a:xfrm>
            <a:off x="41094" y="4186140"/>
            <a:ext cx="1932814" cy="1620000"/>
            <a:chOff x="115525" y="4434036"/>
            <a:chExt cx="1932814" cy="1620000"/>
          </a:xfrm>
        </p:grpSpPr>
        <p:pic>
          <p:nvPicPr>
            <p:cNvPr descr="http://www.uic.edu/classes/bios/bios100/f06pm/tj.jpg" id="1011" name="Google Shape;1011;p48"/>
            <p:cNvPicPr preferRelativeResize="0"/>
            <p:nvPr/>
          </p:nvPicPr>
          <p:blipFill rotWithShape="1">
            <a:blip r:embed="rId5">
              <a:alphaModFix/>
            </a:blip>
            <a:srcRect b="3295" l="0" r="0" t="6899"/>
            <a:stretch/>
          </p:blipFill>
          <p:spPr>
            <a:xfrm>
              <a:off x="131887" y="4434036"/>
              <a:ext cx="1916452" cy="162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12" name="Google Shape;1012;p48"/>
            <p:cNvSpPr/>
            <p:nvPr/>
          </p:nvSpPr>
          <p:spPr>
            <a:xfrm>
              <a:off x="271400" y="4760200"/>
              <a:ext cx="576064" cy="7390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48"/>
            <p:cNvSpPr/>
            <p:nvPr/>
          </p:nvSpPr>
          <p:spPr>
            <a:xfrm>
              <a:off x="250234" y="5191520"/>
              <a:ext cx="697037" cy="7390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48"/>
            <p:cNvSpPr/>
            <p:nvPr/>
          </p:nvSpPr>
          <p:spPr>
            <a:xfrm>
              <a:off x="219272" y="5280888"/>
              <a:ext cx="697037" cy="7390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48"/>
            <p:cNvSpPr/>
            <p:nvPr/>
          </p:nvSpPr>
          <p:spPr>
            <a:xfrm>
              <a:off x="196814" y="5517232"/>
              <a:ext cx="766741" cy="7390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48"/>
            <p:cNvSpPr/>
            <p:nvPr/>
          </p:nvSpPr>
          <p:spPr>
            <a:xfrm>
              <a:off x="117152" y="5610576"/>
              <a:ext cx="927757" cy="7390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48"/>
            <p:cNvSpPr txBox="1"/>
            <p:nvPr/>
          </p:nvSpPr>
          <p:spPr>
            <a:xfrm>
              <a:off x="369572" y="4712771"/>
              <a:ext cx="5741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Těsné vazby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48"/>
            <p:cNvSpPr txBox="1"/>
            <p:nvPr/>
          </p:nvSpPr>
          <p:spPr>
            <a:xfrm>
              <a:off x="115525" y="5132896"/>
              <a:ext cx="93647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Plazmatické membrány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sousedních buněk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48"/>
            <p:cNvSpPr txBox="1"/>
            <p:nvPr/>
          </p:nvSpPr>
          <p:spPr>
            <a:xfrm>
              <a:off x="274767" y="5460548"/>
              <a:ext cx="784190" cy="1846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Spojovací proteiny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0" name="Google Shape;1020;p48"/>
          <p:cNvGrpSpPr/>
          <p:nvPr/>
        </p:nvGrpSpPr>
        <p:grpSpPr>
          <a:xfrm>
            <a:off x="2165879" y="3933882"/>
            <a:ext cx="1924082" cy="1872258"/>
            <a:chOff x="2240310" y="4181778"/>
            <a:chExt cx="1924082" cy="1872258"/>
          </a:xfrm>
        </p:grpSpPr>
        <p:pic>
          <p:nvPicPr>
            <p:cNvPr descr="http://www.bio.davidson.edu/bernd/Lab/EpithelialInfoWeb/claudinoccludin.jpg" id="1021" name="Google Shape;1021;p48"/>
            <p:cNvPicPr preferRelativeResize="0"/>
            <p:nvPr/>
          </p:nvPicPr>
          <p:blipFill rotWithShape="1">
            <a:blip r:embed="rId6">
              <a:alphaModFix/>
            </a:blip>
            <a:srcRect b="0" l="50000" r="0" t="0"/>
            <a:stretch/>
          </p:blipFill>
          <p:spPr>
            <a:xfrm>
              <a:off x="2240310" y="4434036"/>
              <a:ext cx="1924082" cy="162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2" name="Google Shape;1022;p48"/>
            <p:cNvSpPr txBox="1"/>
            <p:nvPr/>
          </p:nvSpPr>
          <p:spPr>
            <a:xfrm>
              <a:off x="2614690" y="4181778"/>
              <a:ext cx="1175322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cs-CZ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Spojovací proteiny</a:t>
              </a:r>
              <a:endParaRPr b="1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3" name="Google Shape;1023;p48"/>
          <p:cNvGrpSpPr/>
          <p:nvPr/>
        </p:nvGrpSpPr>
        <p:grpSpPr>
          <a:xfrm>
            <a:off x="4327194" y="3664588"/>
            <a:ext cx="2182903" cy="2520000"/>
            <a:chOff x="4380359" y="4029447"/>
            <a:chExt cx="2182903" cy="2520000"/>
          </a:xfrm>
        </p:grpSpPr>
        <p:pic>
          <p:nvPicPr>
            <p:cNvPr descr="http://klinphys.charite.de/images/science/pathways%20trans%20and%20para.jpg" id="1024" name="Google Shape;1024;p4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380359" y="4029447"/>
              <a:ext cx="2182903" cy="252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5" name="Google Shape;1025;p48"/>
            <p:cNvSpPr/>
            <p:nvPr/>
          </p:nvSpPr>
          <p:spPr>
            <a:xfrm>
              <a:off x="5220072" y="4092084"/>
              <a:ext cx="504056" cy="8969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48"/>
            <p:cNvSpPr/>
            <p:nvPr/>
          </p:nvSpPr>
          <p:spPr>
            <a:xfrm>
              <a:off x="5219782" y="5964342"/>
              <a:ext cx="504056" cy="20096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48"/>
            <p:cNvSpPr/>
            <p:nvPr/>
          </p:nvSpPr>
          <p:spPr>
            <a:xfrm>
              <a:off x="6037990" y="4081297"/>
              <a:ext cx="389992" cy="20096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48"/>
            <p:cNvSpPr txBox="1"/>
            <p:nvPr/>
          </p:nvSpPr>
          <p:spPr>
            <a:xfrm>
              <a:off x="5108727" y="4060527"/>
              <a:ext cx="686406" cy="1846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Apikální povrch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48"/>
            <p:cNvSpPr txBox="1"/>
            <p:nvPr/>
          </p:nvSpPr>
          <p:spPr>
            <a:xfrm>
              <a:off x="5877642" y="4106698"/>
              <a:ext cx="5741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Těsné vazby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48"/>
            <p:cNvSpPr txBox="1"/>
            <p:nvPr/>
          </p:nvSpPr>
          <p:spPr>
            <a:xfrm>
              <a:off x="5036818" y="5884133"/>
              <a:ext cx="846707" cy="1846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Bazolaterální povrch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48"/>
            <p:cNvSpPr/>
            <p:nvPr/>
          </p:nvSpPr>
          <p:spPr>
            <a:xfrm>
              <a:off x="4380359" y="6272350"/>
              <a:ext cx="2182903" cy="257963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48"/>
            <p:cNvSpPr txBox="1"/>
            <p:nvPr/>
          </p:nvSpPr>
          <p:spPr>
            <a:xfrm>
              <a:off x="5466696" y="6270783"/>
              <a:ext cx="833882" cy="276999"/>
            </a:xfrm>
            <a:prstGeom prst="rect">
              <a:avLst/>
            </a:prstGeom>
            <a:noFill/>
            <a:ln cap="flat" cmpd="sng" w="19050">
              <a:solidFill>
                <a:srgbClr val="00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Paracelulární dráha: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přes těsné vazby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48"/>
            <p:cNvSpPr txBox="1"/>
            <p:nvPr/>
          </p:nvSpPr>
          <p:spPr>
            <a:xfrm>
              <a:off x="4499552" y="6272448"/>
              <a:ext cx="907621" cy="276999"/>
            </a:xfrm>
            <a:prstGeom prst="rect">
              <a:avLst/>
            </a:prstGeom>
            <a:noFill/>
            <a:ln cap="flat" cmpd="sng" w="19050">
              <a:solidFill>
                <a:srgbClr val="FF33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Transcelulární dráha: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přes membrány buněk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4" name="Google Shape;1034;p48"/>
          <p:cNvSpPr txBox="1"/>
          <p:nvPr/>
        </p:nvSpPr>
        <p:spPr>
          <a:xfrm>
            <a:off x="6958572" y="3429000"/>
            <a:ext cx="177163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cs-CZ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 glukózy ve střevech</a:t>
            </a:r>
            <a:endParaRPr b="1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5" name="Google Shape;1035;p48"/>
          <p:cNvSpPr/>
          <p:nvPr/>
        </p:nvSpPr>
        <p:spPr>
          <a:xfrm>
            <a:off x="-39057" y="6494799"/>
            <a:ext cx="913555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http://clinicalgate.com/membrane-physiology/	http://bio100.class.uic.edu/f06pm/lect06.htm	http://klinphys.charite.de/for721/f_summary_e.htm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http://www.phschool.com/science/biology_place/biocoach/biomembrane2/tight.html; http://www.bio.davidson.edu/bernd/Lab/EpithelialInfoWeb/Tight%20Junctions.html</a:t>
            </a:r>
            <a:endParaRPr b="0" i="0" sz="100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0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49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cs-CZ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Spoje buněk</a:t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42" name="Google Shape;1042;p49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43" name="Google Shape;1043;p49"/>
          <p:cNvSpPr/>
          <p:nvPr/>
        </p:nvSpPr>
        <p:spPr>
          <a:xfrm>
            <a:off x="251520" y="889478"/>
            <a:ext cx="5297173" cy="1774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Mezerové spoje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molekul konexinu uspořádaných do kruhu tvoří konexon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konexony dvou sousedních buněk tvoří hydrofilní kanál, který propojuje cytoplazmy buněk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přímá chemická a elektrochemická komunikace buněk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tok malých molekul mezi buňkami (ionty, cukry, cAMP)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Google Shape;1044;p49"/>
          <p:cNvSpPr/>
          <p:nvPr/>
        </p:nvSpPr>
        <p:spPr>
          <a:xfrm>
            <a:off x="251520" y="3020566"/>
            <a:ext cx="8640000" cy="112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Spojení buněk s ECM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fokální adheze a hemidesmozomy, integriny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rozdíl v napojení na cytosklelet - fokální adheze váží mikrofilamenta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                     -  hemidesmozomy váží intermediální filamenta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45" name="Google Shape;1045;p49"/>
          <p:cNvGrpSpPr/>
          <p:nvPr/>
        </p:nvGrpSpPr>
        <p:grpSpPr>
          <a:xfrm>
            <a:off x="6156176" y="777321"/>
            <a:ext cx="2883066" cy="3130615"/>
            <a:chOff x="6252103" y="777321"/>
            <a:chExt cx="2883066" cy="3130615"/>
          </a:xfrm>
        </p:grpSpPr>
        <p:pic>
          <p:nvPicPr>
            <p:cNvPr descr="http://www.mun.ca/biology/desmid/brian/BIOL2060/BIOL2060-17/17_12.jpg" id="1046" name="Google Shape;1046;p49"/>
            <p:cNvPicPr preferRelativeResize="0"/>
            <p:nvPr/>
          </p:nvPicPr>
          <p:blipFill rotWithShape="1">
            <a:blip r:embed="rId3">
              <a:alphaModFix/>
            </a:blip>
            <a:srcRect b="5415" l="0" r="39902" t="0"/>
            <a:stretch/>
          </p:blipFill>
          <p:spPr>
            <a:xfrm>
              <a:off x="6607952" y="792792"/>
              <a:ext cx="2527217" cy="30648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7" name="Google Shape;1047;p49"/>
            <p:cNvSpPr/>
            <p:nvPr/>
          </p:nvSpPr>
          <p:spPr>
            <a:xfrm>
              <a:off x="6607952" y="960609"/>
              <a:ext cx="412320" cy="9212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49"/>
            <p:cNvSpPr/>
            <p:nvPr/>
          </p:nvSpPr>
          <p:spPr>
            <a:xfrm>
              <a:off x="6536658" y="1052736"/>
              <a:ext cx="412320" cy="9212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49"/>
            <p:cNvSpPr/>
            <p:nvPr/>
          </p:nvSpPr>
          <p:spPr>
            <a:xfrm>
              <a:off x="6535944" y="1113009"/>
              <a:ext cx="412320" cy="9212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49"/>
            <p:cNvSpPr/>
            <p:nvPr/>
          </p:nvSpPr>
          <p:spPr>
            <a:xfrm>
              <a:off x="6542646" y="1888329"/>
              <a:ext cx="412320" cy="9212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49"/>
            <p:cNvSpPr/>
            <p:nvPr/>
          </p:nvSpPr>
          <p:spPr>
            <a:xfrm>
              <a:off x="6624646" y="1996314"/>
              <a:ext cx="412320" cy="9212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49"/>
            <p:cNvSpPr/>
            <p:nvPr/>
          </p:nvSpPr>
          <p:spPr>
            <a:xfrm>
              <a:off x="6623932" y="2056587"/>
              <a:ext cx="412320" cy="9212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49"/>
            <p:cNvSpPr/>
            <p:nvPr/>
          </p:nvSpPr>
          <p:spPr>
            <a:xfrm>
              <a:off x="7179144" y="811393"/>
              <a:ext cx="777232" cy="149216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49"/>
            <p:cNvSpPr/>
            <p:nvPr/>
          </p:nvSpPr>
          <p:spPr>
            <a:xfrm>
              <a:off x="8100392" y="963793"/>
              <a:ext cx="412320" cy="241343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49"/>
            <p:cNvSpPr/>
            <p:nvPr/>
          </p:nvSpPr>
          <p:spPr>
            <a:xfrm>
              <a:off x="7155440" y="3530043"/>
              <a:ext cx="412320" cy="9212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49"/>
            <p:cNvSpPr/>
            <p:nvPr/>
          </p:nvSpPr>
          <p:spPr>
            <a:xfrm>
              <a:off x="8388424" y="3797214"/>
              <a:ext cx="412320" cy="9212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49"/>
            <p:cNvSpPr/>
            <p:nvPr/>
          </p:nvSpPr>
          <p:spPr>
            <a:xfrm>
              <a:off x="7577372" y="3622170"/>
              <a:ext cx="620092" cy="17504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49"/>
            <p:cNvSpPr/>
            <p:nvPr/>
          </p:nvSpPr>
          <p:spPr>
            <a:xfrm>
              <a:off x="8244711" y="2083463"/>
              <a:ext cx="514857" cy="231791"/>
            </a:xfrm>
            <a:prstGeom prst="rect">
              <a:avLst/>
            </a:prstGeom>
            <a:solidFill>
              <a:srgbClr val="FFE0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49"/>
            <p:cNvSpPr/>
            <p:nvPr/>
          </p:nvSpPr>
          <p:spPr>
            <a:xfrm>
              <a:off x="8219839" y="1630892"/>
              <a:ext cx="622977" cy="280467"/>
            </a:xfrm>
            <a:prstGeom prst="rect">
              <a:avLst/>
            </a:prstGeom>
            <a:solidFill>
              <a:srgbClr val="FFE0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49"/>
            <p:cNvSpPr/>
            <p:nvPr/>
          </p:nvSpPr>
          <p:spPr>
            <a:xfrm>
              <a:off x="8209376" y="1841721"/>
              <a:ext cx="753803" cy="280467"/>
            </a:xfrm>
            <a:prstGeom prst="rect">
              <a:avLst/>
            </a:prstGeom>
            <a:solidFill>
              <a:srgbClr val="FFE0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49"/>
            <p:cNvSpPr/>
            <p:nvPr/>
          </p:nvSpPr>
          <p:spPr>
            <a:xfrm>
              <a:off x="8172400" y="2055562"/>
              <a:ext cx="753803" cy="280467"/>
            </a:xfrm>
            <a:prstGeom prst="rect">
              <a:avLst/>
            </a:prstGeom>
            <a:solidFill>
              <a:srgbClr val="FFE0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49"/>
            <p:cNvSpPr txBox="1"/>
            <p:nvPr/>
          </p:nvSpPr>
          <p:spPr>
            <a:xfrm>
              <a:off x="7081801" y="777321"/>
              <a:ext cx="851341" cy="2419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Plazmatické membrány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sousedních buněk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49"/>
            <p:cNvSpPr txBox="1"/>
            <p:nvPr/>
          </p:nvSpPr>
          <p:spPr>
            <a:xfrm>
              <a:off x="6474953" y="945657"/>
              <a:ext cx="769763" cy="2182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Cytosolická strana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membrány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49"/>
            <p:cNvSpPr txBox="1"/>
            <p:nvPr/>
          </p:nvSpPr>
          <p:spPr>
            <a:xfrm>
              <a:off x="7849915" y="953936"/>
              <a:ext cx="848309" cy="2400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Extracelulární strana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membrány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49"/>
            <p:cNvSpPr txBox="1"/>
            <p:nvPr/>
          </p:nvSpPr>
          <p:spPr>
            <a:xfrm>
              <a:off x="6252103" y="1810546"/>
              <a:ext cx="880369" cy="2419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Konexiny uspořádané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 konexonů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49"/>
            <p:cNvSpPr txBox="1"/>
            <p:nvPr/>
          </p:nvSpPr>
          <p:spPr>
            <a:xfrm>
              <a:off x="8171336" y="1720904"/>
              <a:ext cx="696024" cy="1680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Hydrofilní kanál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49"/>
            <p:cNvSpPr txBox="1"/>
            <p:nvPr/>
          </p:nvSpPr>
          <p:spPr>
            <a:xfrm>
              <a:off x="7223778" y="3485936"/>
              <a:ext cx="442750" cy="1680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Buňka 1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49"/>
            <p:cNvSpPr txBox="1"/>
            <p:nvPr/>
          </p:nvSpPr>
          <p:spPr>
            <a:xfrm>
              <a:off x="8397818" y="3739877"/>
              <a:ext cx="442750" cy="1680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Buňka 2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49"/>
            <p:cNvSpPr txBox="1"/>
            <p:nvPr/>
          </p:nvSpPr>
          <p:spPr>
            <a:xfrm>
              <a:off x="7626878" y="3560312"/>
              <a:ext cx="627095" cy="2419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Extracelulární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prostor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0" name="Google Shape;1070;p49"/>
          <p:cNvGrpSpPr/>
          <p:nvPr/>
        </p:nvGrpSpPr>
        <p:grpSpPr>
          <a:xfrm>
            <a:off x="837812" y="4057713"/>
            <a:ext cx="1717964" cy="2312942"/>
            <a:chOff x="273472" y="4057713"/>
            <a:chExt cx="1717964" cy="2312942"/>
          </a:xfrm>
        </p:grpSpPr>
        <p:pic>
          <p:nvPicPr>
            <p:cNvPr descr="http://www.mun.ca/biology/desmid/brian/BIOL2060/BIOL2060-17/17_22.jpg" id="1071" name="Google Shape;1071;p49"/>
            <p:cNvPicPr preferRelativeResize="0"/>
            <p:nvPr/>
          </p:nvPicPr>
          <p:blipFill rotWithShape="1">
            <a:blip r:embed="rId4">
              <a:alphaModFix/>
            </a:blip>
            <a:srcRect b="3828" l="0" r="0" t="0"/>
            <a:stretch/>
          </p:blipFill>
          <p:spPr>
            <a:xfrm>
              <a:off x="323528" y="4293336"/>
              <a:ext cx="1594516" cy="20773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72" name="Google Shape;1072;p49"/>
            <p:cNvSpPr txBox="1"/>
            <p:nvPr/>
          </p:nvSpPr>
          <p:spPr>
            <a:xfrm>
              <a:off x="819261" y="4057713"/>
              <a:ext cx="603050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cs-CZ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Integrin</a:t>
              </a:r>
              <a:endParaRPr b="1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49"/>
            <p:cNvSpPr/>
            <p:nvPr/>
          </p:nvSpPr>
          <p:spPr>
            <a:xfrm>
              <a:off x="1153965" y="4314567"/>
              <a:ext cx="740511" cy="149817"/>
            </a:xfrm>
            <a:prstGeom prst="rect">
              <a:avLst/>
            </a:prstGeom>
            <a:solidFill>
              <a:srgbClr val="B9CA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49"/>
            <p:cNvSpPr/>
            <p:nvPr/>
          </p:nvSpPr>
          <p:spPr>
            <a:xfrm>
              <a:off x="503170" y="6230778"/>
              <a:ext cx="689478" cy="92547"/>
            </a:xfrm>
            <a:prstGeom prst="rect">
              <a:avLst/>
            </a:prstGeom>
            <a:solidFill>
              <a:srgbClr val="FFE0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49"/>
            <p:cNvSpPr/>
            <p:nvPr/>
          </p:nvSpPr>
          <p:spPr>
            <a:xfrm>
              <a:off x="1390658" y="5871770"/>
              <a:ext cx="441843" cy="271458"/>
            </a:xfrm>
            <a:prstGeom prst="rect">
              <a:avLst/>
            </a:prstGeom>
            <a:solidFill>
              <a:srgbClr val="FFE0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49"/>
            <p:cNvSpPr txBox="1"/>
            <p:nvPr/>
          </p:nvSpPr>
          <p:spPr>
            <a:xfrm>
              <a:off x="1221673" y="5854569"/>
              <a:ext cx="769763" cy="2182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Cytosolická strana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membrány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49"/>
            <p:cNvSpPr txBox="1"/>
            <p:nvPr/>
          </p:nvSpPr>
          <p:spPr>
            <a:xfrm>
              <a:off x="273472" y="6204456"/>
              <a:ext cx="1468672" cy="1661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Vazebné místo pro adaptorové proteiny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49"/>
            <p:cNvSpPr/>
            <p:nvPr/>
          </p:nvSpPr>
          <p:spPr>
            <a:xfrm>
              <a:off x="1392553" y="4869160"/>
              <a:ext cx="439948" cy="288032"/>
            </a:xfrm>
            <a:prstGeom prst="rect">
              <a:avLst/>
            </a:prstGeom>
            <a:solidFill>
              <a:srgbClr val="B9CA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79" name="Google Shape;1079;p49"/>
            <p:cNvGrpSpPr/>
            <p:nvPr/>
          </p:nvGrpSpPr>
          <p:grpSpPr>
            <a:xfrm>
              <a:off x="1266889" y="5393351"/>
              <a:ext cx="569387" cy="241926"/>
              <a:chOff x="1955249" y="4869160"/>
              <a:chExt cx="569387" cy="241926"/>
            </a:xfrm>
          </p:grpSpPr>
          <p:sp>
            <p:nvSpPr>
              <p:cNvPr id="1080" name="Google Shape;1080;p49"/>
              <p:cNvSpPr/>
              <p:nvPr/>
            </p:nvSpPr>
            <p:spPr>
              <a:xfrm>
                <a:off x="2005917" y="4879696"/>
                <a:ext cx="468052" cy="210719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1" name="Google Shape;1081;p49"/>
              <p:cNvSpPr txBox="1"/>
              <p:nvPr/>
            </p:nvSpPr>
            <p:spPr>
              <a:xfrm>
                <a:off x="1955249" y="4869160"/>
                <a:ext cx="569387" cy="2419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rPr b="1" i="0" lang="cs-CZ" sz="6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Plazmatická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rPr b="1" i="0" lang="cs-CZ" sz="6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membrána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82" name="Google Shape;1082;p49"/>
            <p:cNvSpPr txBox="1"/>
            <p:nvPr/>
          </p:nvSpPr>
          <p:spPr>
            <a:xfrm>
              <a:off x="1321150" y="4872642"/>
              <a:ext cx="627095" cy="3139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Extracelulární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strana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membrány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49"/>
            <p:cNvSpPr/>
            <p:nvPr/>
          </p:nvSpPr>
          <p:spPr>
            <a:xfrm>
              <a:off x="855698" y="4338136"/>
              <a:ext cx="740511" cy="74908"/>
            </a:xfrm>
            <a:prstGeom prst="rect">
              <a:avLst/>
            </a:prstGeom>
            <a:solidFill>
              <a:srgbClr val="B9CA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49"/>
            <p:cNvSpPr txBox="1"/>
            <p:nvPr/>
          </p:nvSpPr>
          <p:spPr>
            <a:xfrm>
              <a:off x="636958" y="4285985"/>
              <a:ext cx="1239443" cy="1661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Vazebné místo pro proteiny ECM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5" name="Google Shape;1085;p49"/>
          <p:cNvGrpSpPr/>
          <p:nvPr/>
        </p:nvGrpSpPr>
        <p:grpSpPr>
          <a:xfrm>
            <a:off x="3311771" y="4537819"/>
            <a:ext cx="2729865" cy="1764036"/>
            <a:chOff x="5535478" y="4379192"/>
            <a:chExt cx="2729865" cy="1764036"/>
          </a:xfrm>
        </p:grpSpPr>
        <p:pic>
          <p:nvPicPr>
            <p:cNvPr descr="http://www.mun.ca/biology/desmid/brian/BIOL2060/BIOL2060-17/17_23.jpg" id="1086" name="Google Shape;1086;p49"/>
            <p:cNvPicPr preferRelativeResize="0"/>
            <p:nvPr/>
          </p:nvPicPr>
          <p:blipFill rotWithShape="1">
            <a:blip r:embed="rId5">
              <a:alphaModFix/>
            </a:blip>
            <a:srcRect b="53254" l="0" r="53365" t="13741"/>
            <a:stretch/>
          </p:blipFill>
          <p:spPr>
            <a:xfrm>
              <a:off x="5535478" y="4581128"/>
              <a:ext cx="2236922" cy="1562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87" name="Google Shape;1087;p49"/>
            <p:cNvSpPr txBox="1"/>
            <p:nvPr/>
          </p:nvSpPr>
          <p:spPr>
            <a:xfrm>
              <a:off x="7689005" y="4931029"/>
              <a:ext cx="561372" cy="1680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Cytoplazma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49"/>
            <p:cNvSpPr txBox="1"/>
            <p:nvPr/>
          </p:nvSpPr>
          <p:spPr>
            <a:xfrm>
              <a:off x="6164862" y="4379192"/>
              <a:ext cx="978153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cs-CZ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Fokální adheze</a:t>
              </a:r>
              <a:endParaRPr b="1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49"/>
            <p:cNvSpPr txBox="1"/>
            <p:nvPr/>
          </p:nvSpPr>
          <p:spPr>
            <a:xfrm>
              <a:off x="7676720" y="5344414"/>
              <a:ext cx="588623" cy="2419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Plazmatická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membrána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49"/>
            <p:cNvSpPr txBox="1"/>
            <p:nvPr/>
          </p:nvSpPr>
          <p:spPr>
            <a:xfrm>
              <a:off x="7697830" y="5675287"/>
              <a:ext cx="328936" cy="1680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ECM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1" name="Google Shape;1091;p49"/>
          <p:cNvGrpSpPr/>
          <p:nvPr/>
        </p:nvGrpSpPr>
        <p:grpSpPr>
          <a:xfrm>
            <a:off x="6300192" y="4281124"/>
            <a:ext cx="2445529" cy="2404320"/>
            <a:chOff x="2430439" y="4207027"/>
            <a:chExt cx="2445529" cy="2404320"/>
          </a:xfrm>
        </p:grpSpPr>
        <p:grpSp>
          <p:nvGrpSpPr>
            <p:cNvPr id="1092" name="Google Shape;1092;p49"/>
            <p:cNvGrpSpPr/>
            <p:nvPr/>
          </p:nvGrpSpPr>
          <p:grpSpPr>
            <a:xfrm>
              <a:off x="2430439" y="4437352"/>
              <a:ext cx="2445529" cy="2173995"/>
              <a:chOff x="2430439" y="4437352"/>
              <a:chExt cx="2445529" cy="2173995"/>
            </a:xfrm>
          </p:grpSpPr>
          <p:pic>
            <p:nvPicPr>
              <p:cNvPr descr="http://images.slideplayer.com/13/4173835/slides/slide_21.jpg" id="1093" name="Google Shape;1093;p49"/>
              <p:cNvPicPr preferRelativeResize="0"/>
              <p:nvPr/>
            </p:nvPicPr>
            <p:blipFill rotWithShape="1">
              <a:blip r:embed="rId6">
                <a:alphaModFix/>
              </a:blip>
              <a:srcRect b="5508" l="50000" r="0" t="31513"/>
              <a:stretch/>
            </p:blipFill>
            <p:spPr>
              <a:xfrm>
                <a:off x="2430439" y="4437352"/>
                <a:ext cx="2284495" cy="2160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94" name="Google Shape;1094;p49"/>
              <p:cNvSpPr txBox="1"/>
              <p:nvPr/>
            </p:nvSpPr>
            <p:spPr>
              <a:xfrm>
                <a:off x="2580896" y="4689511"/>
                <a:ext cx="561372" cy="1680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rPr b="1" i="0" lang="cs-CZ" sz="600" u="none" cap="none" strike="noStrike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Cytoplazma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49"/>
              <p:cNvSpPr/>
              <p:nvPr/>
            </p:nvSpPr>
            <p:spPr>
              <a:xfrm>
                <a:off x="2552437" y="4877666"/>
                <a:ext cx="507395" cy="156966"/>
              </a:xfrm>
              <a:prstGeom prst="rect">
                <a:avLst/>
              </a:prstGeom>
              <a:solidFill>
                <a:schemeClr val="lt1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6" name="Google Shape;1096;p49"/>
              <p:cNvSpPr txBox="1"/>
              <p:nvPr/>
            </p:nvSpPr>
            <p:spPr>
              <a:xfrm>
                <a:off x="2445368" y="4867618"/>
                <a:ext cx="569387" cy="2419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rPr b="1" i="0" lang="cs-CZ" sz="6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Plazmatická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rPr b="1" i="0" lang="cs-CZ" sz="6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membrána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49"/>
              <p:cNvSpPr/>
              <p:nvPr/>
            </p:nvSpPr>
            <p:spPr>
              <a:xfrm>
                <a:off x="3913880" y="4564161"/>
                <a:ext cx="464891" cy="166007"/>
              </a:xfrm>
              <a:prstGeom prst="rect">
                <a:avLst/>
              </a:prstGeom>
              <a:solidFill>
                <a:schemeClr val="lt1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8" name="Google Shape;1098;p49"/>
              <p:cNvSpPr txBox="1"/>
              <p:nvPr/>
            </p:nvSpPr>
            <p:spPr>
              <a:xfrm>
                <a:off x="3823968" y="4526201"/>
                <a:ext cx="619080" cy="2419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rPr b="1" i="0" lang="cs-CZ" sz="6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Intermediální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rPr b="1" i="0" lang="cs-CZ" sz="6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filamenta</a:t>
                </a:r>
                <a:endParaRPr b="1" i="0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9" name="Google Shape;1099;p49"/>
              <p:cNvSpPr/>
              <p:nvPr/>
            </p:nvSpPr>
            <p:spPr>
              <a:xfrm>
                <a:off x="4017446" y="4956149"/>
                <a:ext cx="697488" cy="201043"/>
              </a:xfrm>
              <a:prstGeom prst="rect">
                <a:avLst/>
              </a:prstGeom>
              <a:solidFill>
                <a:schemeClr val="lt1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0" name="Google Shape;1100;p49"/>
              <p:cNvSpPr txBox="1"/>
              <p:nvPr/>
            </p:nvSpPr>
            <p:spPr>
              <a:xfrm>
                <a:off x="3802795" y="4883525"/>
                <a:ext cx="857928" cy="2400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rPr b="1" i="0" lang="cs-CZ" sz="6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Adaptorové proteiny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rPr b="1" i="0" lang="cs-CZ" sz="6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tvořící plak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49"/>
              <p:cNvSpPr/>
              <p:nvPr/>
            </p:nvSpPr>
            <p:spPr>
              <a:xfrm>
                <a:off x="4335880" y="5181550"/>
                <a:ext cx="432048" cy="685196"/>
              </a:xfrm>
              <a:prstGeom prst="rect">
                <a:avLst/>
              </a:prstGeom>
              <a:solidFill>
                <a:schemeClr val="lt1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2" name="Google Shape;1102;p49"/>
              <p:cNvSpPr txBox="1"/>
              <p:nvPr/>
            </p:nvSpPr>
            <p:spPr>
              <a:xfrm>
                <a:off x="4237855" y="5109544"/>
                <a:ext cx="437940" cy="2419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rPr b="1" i="0" lang="cs-CZ" sz="6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Integrin</a:t>
                </a:r>
                <a:endParaRPr b="1" i="0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rPr b="1" i="0" lang="cs-CZ" sz="6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(α</a:t>
                </a:r>
                <a:r>
                  <a:rPr b="1" baseline="-25000" i="0" lang="cs-CZ" sz="6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6</a:t>
                </a:r>
                <a:r>
                  <a:rPr b="1" i="0" lang="cs-CZ" sz="6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β</a:t>
                </a:r>
                <a:r>
                  <a:rPr b="1" baseline="-25000" i="0" lang="cs-CZ" sz="6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</a:t>
                </a:r>
                <a:r>
                  <a:rPr b="1" i="0" lang="cs-CZ" sz="6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)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49"/>
              <p:cNvSpPr txBox="1"/>
              <p:nvPr/>
            </p:nvSpPr>
            <p:spPr>
              <a:xfrm>
                <a:off x="4223225" y="5430251"/>
                <a:ext cx="652743" cy="1680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rPr b="1" i="0" lang="cs-CZ" sz="6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Bazální lamina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49"/>
              <p:cNvSpPr txBox="1"/>
              <p:nvPr/>
            </p:nvSpPr>
            <p:spPr>
              <a:xfrm>
                <a:off x="4211445" y="5556271"/>
                <a:ext cx="439544" cy="1680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rPr b="1" i="0" lang="cs-CZ" sz="6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Laminin</a:t>
                </a:r>
                <a:endParaRPr b="1" i="0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5" name="Google Shape;1105;p49"/>
              <p:cNvSpPr/>
              <p:nvPr/>
            </p:nvSpPr>
            <p:spPr>
              <a:xfrm>
                <a:off x="3424896" y="6486902"/>
                <a:ext cx="916008" cy="92905"/>
              </a:xfrm>
              <a:prstGeom prst="rect">
                <a:avLst/>
              </a:prstGeom>
              <a:solidFill>
                <a:schemeClr val="lt1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6" name="Google Shape;1106;p49"/>
              <p:cNvSpPr/>
              <p:nvPr/>
            </p:nvSpPr>
            <p:spPr>
              <a:xfrm>
                <a:off x="3888136" y="6290851"/>
                <a:ext cx="335089" cy="150034"/>
              </a:xfrm>
              <a:prstGeom prst="rect">
                <a:avLst/>
              </a:prstGeom>
              <a:solidFill>
                <a:schemeClr val="lt1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7" name="Google Shape;1107;p49"/>
              <p:cNvSpPr txBox="1"/>
              <p:nvPr/>
            </p:nvSpPr>
            <p:spPr>
              <a:xfrm>
                <a:off x="3200496" y="6443288"/>
                <a:ext cx="764954" cy="1680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rPr b="1" i="0" lang="cs-CZ" sz="6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Kolagenové fibrily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49"/>
              <p:cNvSpPr txBox="1"/>
              <p:nvPr/>
            </p:nvSpPr>
            <p:spPr>
              <a:xfrm>
                <a:off x="3801231" y="6228933"/>
                <a:ext cx="559769" cy="2419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rPr b="1" i="0" lang="cs-CZ" sz="6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Kolagenová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rPr b="1" i="0" lang="cs-CZ" sz="6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vlákna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49"/>
              <p:cNvSpPr/>
              <p:nvPr/>
            </p:nvSpPr>
            <p:spPr>
              <a:xfrm>
                <a:off x="2445511" y="5782031"/>
                <a:ext cx="485377" cy="65626"/>
              </a:xfrm>
              <a:prstGeom prst="rect">
                <a:avLst/>
              </a:prstGeom>
              <a:solidFill>
                <a:schemeClr val="lt1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0" name="Google Shape;1110;p49"/>
              <p:cNvSpPr/>
              <p:nvPr/>
            </p:nvSpPr>
            <p:spPr>
              <a:xfrm>
                <a:off x="2530656" y="5877272"/>
                <a:ext cx="301381" cy="65626"/>
              </a:xfrm>
              <a:prstGeom prst="rect">
                <a:avLst/>
              </a:prstGeom>
              <a:solidFill>
                <a:schemeClr val="lt1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49"/>
              <p:cNvSpPr txBox="1"/>
              <p:nvPr/>
            </p:nvSpPr>
            <p:spPr>
              <a:xfrm>
                <a:off x="2576832" y="5773675"/>
                <a:ext cx="328936" cy="1680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rPr b="1" i="0" lang="cs-CZ" sz="600" u="none" cap="none" strike="noStrike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ECM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49"/>
              <p:cNvSpPr/>
              <p:nvPr/>
            </p:nvSpPr>
            <p:spPr>
              <a:xfrm>
                <a:off x="2791876" y="5253245"/>
                <a:ext cx="342000" cy="52405"/>
              </a:xfrm>
              <a:prstGeom prst="rect">
                <a:avLst/>
              </a:prstGeom>
              <a:solidFill>
                <a:schemeClr val="lt1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13" name="Google Shape;1113;p49"/>
            <p:cNvSpPr txBox="1"/>
            <p:nvPr/>
          </p:nvSpPr>
          <p:spPr>
            <a:xfrm>
              <a:off x="3049145" y="4207027"/>
              <a:ext cx="1047083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cs-CZ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Hemidesmozom</a:t>
              </a:r>
              <a:endParaRPr b="1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14" name="Google Shape;1114;p49"/>
          <p:cNvSpPr/>
          <p:nvPr/>
        </p:nvSpPr>
        <p:spPr>
          <a:xfrm>
            <a:off x="-39057" y="6654294"/>
            <a:ext cx="913555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http://www.mun.ca/biology/desmid/brian/BIOL2060/BIOL2060-17/CB17.html	https://quizlet.com/12976144/cell-bio-lecture-11-flash-cards/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118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upload.wikimedia.org/wikipedia/commons/5/5f/Animal_Cell_Cross_Section_Model.jpg" id="1119" name="Google Shape;1119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5656" y="620688"/>
            <a:ext cx="5895975" cy="580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/>
          <p:nvPr/>
        </p:nvSpPr>
        <p:spPr>
          <a:xfrm>
            <a:off x="251519" y="980728"/>
            <a:ext cx="5532342" cy="3272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78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dsDNA, histony , proteiny nehistonové povahy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177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dvoušroubovice DNA - nukleozomový řetězec - 30-nm chrom. vlákno - 600-nm chrom. vlákno - mitotický chromozom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177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euchromatin, heterochromatin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Chromozom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177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interfázním jádře rozprostřen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177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při mitóze ve formě mitotického chromozomu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177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haploidní sada chromozomů v pohlavních buňkách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177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diploidní sada chromozomů v somatických buňkách    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6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cs-CZ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Chromatin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6" name="Google Shape;156;p16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57" name="Google Shape;157;p16"/>
          <p:cNvGrpSpPr/>
          <p:nvPr/>
        </p:nvGrpSpPr>
        <p:grpSpPr>
          <a:xfrm>
            <a:off x="947523" y="5023260"/>
            <a:ext cx="1394431" cy="1323175"/>
            <a:chOff x="982639" y="5192972"/>
            <a:chExt cx="1394431" cy="1323175"/>
          </a:xfrm>
        </p:grpSpPr>
        <p:pic>
          <p:nvPicPr>
            <p:cNvPr descr="http://classes.midlandstech.edu/carterp/Courses/bio101/chap15/f15-05_levels_of_chroma_c.jpg" id="158" name="Google Shape;158;p16"/>
            <p:cNvPicPr preferRelativeResize="0"/>
            <p:nvPr/>
          </p:nvPicPr>
          <p:blipFill rotWithShape="1">
            <a:blip r:embed="rId3">
              <a:alphaModFix/>
            </a:blip>
            <a:srcRect b="52481" l="52714" r="1778" t="10776"/>
            <a:stretch/>
          </p:blipFill>
          <p:spPr>
            <a:xfrm>
              <a:off x="982639" y="5192972"/>
              <a:ext cx="1394431" cy="108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9" name="Google Shape;159;p16"/>
            <p:cNvSpPr txBox="1"/>
            <p:nvPr/>
          </p:nvSpPr>
          <p:spPr>
            <a:xfrm>
              <a:off x="1350276" y="6269926"/>
              <a:ext cx="659155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cs-CZ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Interfáze</a:t>
              </a:r>
              <a:endParaRPr b="1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" name="Google Shape;160;p16"/>
          <p:cNvGrpSpPr/>
          <p:nvPr/>
        </p:nvGrpSpPr>
        <p:grpSpPr>
          <a:xfrm>
            <a:off x="2736136" y="5023261"/>
            <a:ext cx="1550034" cy="1326221"/>
            <a:chOff x="2831910" y="5192973"/>
            <a:chExt cx="1550034" cy="1326221"/>
          </a:xfrm>
        </p:grpSpPr>
        <p:pic>
          <p:nvPicPr>
            <p:cNvPr descr="http://www.rrnursingschool.biz/unity-companies/images/8176_126_228-electron-chromosome.jpg" id="161" name="Google Shape;161;p16"/>
            <p:cNvPicPr preferRelativeResize="0"/>
            <p:nvPr/>
          </p:nvPicPr>
          <p:blipFill rotWithShape="1">
            <a:blip r:embed="rId4">
              <a:alphaModFix/>
            </a:blip>
            <a:srcRect b="11258" l="2526" r="2243" t="2139"/>
            <a:stretch/>
          </p:blipFill>
          <p:spPr>
            <a:xfrm>
              <a:off x="2831910" y="5192973"/>
              <a:ext cx="1550034" cy="108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2" name="Google Shape;162;p16"/>
            <p:cNvSpPr txBox="1"/>
            <p:nvPr/>
          </p:nvSpPr>
          <p:spPr>
            <a:xfrm>
              <a:off x="2896636" y="6272973"/>
              <a:ext cx="1420582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cs-CZ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Mitotické chromozomy</a:t>
              </a:r>
              <a:endParaRPr b="1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63;p16"/>
          <p:cNvGrpSpPr/>
          <p:nvPr/>
        </p:nvGrpSpPr>
        <p:grpSpPr>
          <a:xfrm>
            <a:off x="5155410" y="4725144"/>
            <a:ext cx="2954998" cy="1726176"/>
            <a:chOff x="4820866" y="4901373"/>
            <a:chExt cx="2954998" cy="1726176"/>
          </a:xfrm>
        </p:grpSpPr>
        <p:pic>
          <p:nvPicPr>
            <p:cNvPr descr="http://facweb.bhc.edu/academics/science/robertsk/biol100/celldivision_files/image023.jpg" id="164" name="Google Shape;164;p1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820866" y="4901373"/>
              <a:ext cx="2954998" cy="144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5" name="Google Shape;165;p16"/>
            <p:cNvSpPr/>
            <p:nvPr/>
          </p:nvSpPr>
          <p:spPr>
            <a:xfrm>
              <a:off x="5097322" y="6156041"/>
              <a:ext cx="2304256" cy="186385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6" name="Google Shape;166;p16"/>
            <p:cNvCxnSpPr/>
            <p:nvPr/>
          </p:nvCxnSpPr>
          <p:spPr>
            <a:xfrm>
              <a:off x="4820866" y="6381328"/>
              <a:ext cx="133531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7" name="Google Shape;167;p16"/>
            <p:cNvCxnSpPr/>
            <p:nvPr/>
          </p:nvCxnSpPr>
          <p:spPr>
            <a:xfrm>
              <a:off x="6584611" y="6381328"/>
              <a:ext cx="118764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68" name="Google Shape;168;p16"/>
            <p:cNvSpPr txBox="1"/>
            <p:nvPr/>
          </p:nvSpPr>
          <p:spPr>
            <a:xfrm>
              <a:off x="5158943" y="6381327"/>
              <a:ext cx="668773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cs-CZ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Diploidní</a:t>
              </a:r>
              <a:endParaRPr b="1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16"/>
            <p:cNvSpPr txBox="1"/>
            <p:nvPr/>
          </p:nvSpPr>
          <p:spPr>
            <a:xfrm>
              <a:off x="5189827" y="5394999"/>
              <a:ext cx="543739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cs-CZ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Replikace</a:t>
              </a:r>
              <a:endParaRPr b="1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6"/>
            <p:cNvSpPr txBox="1"/>
            <p:nvPr/>
          </p:nvSpPr>
          <p:spPr>
            <a:xfrm>
              <a:off x="6097650" y="5394482"/>
              <a:ext cx="420308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cs-CZ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1. MEI</a:t>
              </a:r>
              <a:endParaRPr b="1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6"/>
            <p:cNvSpPr txBox="1"/>
            <p:nvPr/>
          </p:nvSpPr>
          <p:spPr>
            <a:xfrm>
              <a:off x="6971890" y="5505659"/>
              <a:ext cx="420308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cs-CZ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2. MEI</a:t>
              </a:r>
              <a:endParaRPr b="1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6"/>
            <p:cNvSpPr txBox="1"/>
            <p:nvPr/>
          </p:nvSpPr>
          <p:spPr>
            <a:xfrm>
              <a:off x="6839449" y="6381328"/>
              <a:ext cx="699230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cs-CZ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Haploidní</a:t>
              </a:r>
              <a:endParaRPr b="1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3" name="Google Shape;173;p16"/>
          <p:cNvSpPr/>
          <p:nvPr/>
        </p:nvSpPr>
        <p:spPr>
          <a:xfrm>
            <a:off x="-39057" y="6632977"/>
            <a:ext cx="913555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http://www.mechanobio.info/figure/1389942033388.jpg.html     lookfordiagnosis.com        http://facweb.bhc.edu/academics/science/robertsk/biol100/celldivision.htm   </a:t>
            </a:r>
            <a:endParaRPr b="0" i="0" sz="100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4" name="Google Shape;174;p16"/>
          <p:cNvGrpSpPr/>
          <p:nvPr/>
        </p:nvGrpSpPr>
        <p:grpSpPr>
          <a:xfrm>
            <a:off x="6155747" y="956583"/>
            <a:ext cx="2648117" cy="3408521"/>
            <a:chOff x="6446253" y="956583"/>
            <a:chExt cx="2648117" cy="3408521"/>
          </a:xfrm>
        </p:grpSpPr>
        <p:pic>
          <p:nvPicPr>
            <p:cNvPr descr="https://unlockinglifescode.org/sites/default/files/chromatin_lg.jpg" id="175" name="Google Shape;175;p16"/>
            <p:cNvPicPr preferRelativeResize="0"/>
            <p:nvPr/>
          </p:nvPicPr>
          <p:blipFill rotWithShape="1">
            <a:blip r:embed="rId6">
              <a:alphaModFix/>
            </a:blip>
            <a:srcRect b="0" l="0" r="28260" t="0"/>
            <a:stretch/>
          </p:blipFill>
          <p:spPr>
            <a:xfrm>
              <a:off x="6446253" y="956583"/>
              <a:ext cx="2445266" cy="34085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16"/>
            <p:cNvSpPr txBox="1"/>
            <p:nvPr/>
          </p:nvSpPr>
          <p:spPr>
            <a:xfrm>
              <a:off x="7724972" y="3902169"/>
              <a:ext cx="652743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cs-CZ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2-nm dsDNA</a:t>
              </a:r>
              <a:endParaRPr b="1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6"/>
            <p:cNvSpPr txBox="1"/>
            <p:nvPr/>
          </p:nvSpPr>
          <p:spPr>
            <a:xfrm>
              <a:off x="7011378" y="2935577"/>
              <a:ext cx="1260281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cs-CZ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10-nm nukleozomové vlákno</a:t>
              </a:r>
              <a:endParaRPr b="1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6"/>
            <p:cNvSpPr txBox="1"/>
            <p:nvPr/>
          </p:nvSpPr>
          <p:spPr>
            <a:xfrm>
              <a:off x="6754846" y="1916832"/>
              <a:ext cx="1233030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cs-CZ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30-nm chromatinové vlákno</a:t>
              </a:r>
              <a:endParaRPr b="1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6"/>
            <p:cNvSpPr txBox="1"/>
            <p:nvPr/>
          </p:nvSpPr>
          <p:spPr>
            <a:xfrm>
              <a:off x="6670078" y="1029719"/>
              <a:ext cx="1277914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cs-CZ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600-nm chromatinové vlákno</a:t>
              </a:r>
              <a:endParaRPr b="1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16"/>
            <p:cNvSpPr txBox="1"/>
            <p:nvPr/>
          </p:nvSpPr>
          <p:spPr>
            <a:xfrm>
              <a:off x="8088967" y="1169013"/>
              <a:ext cx="1005403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cs-CZ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Mitotický chromozom</a:t>
              </a:r>
              <a:endParaRPr b="1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6"/>
            <p:cNvSpPr/>
            <p:nvPr/>
          </p:nvSpPr>
          <p:spPr>
            <a:xfrm>
              <a:off x="6446253" y="2366546"/>
              <a:ext cx="308593" cy="7920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6"/>
            <p:cNvSpPr txBox="1"/>
            <p:nvPr/>
          </p:nvSpPr>
          <p:spPr>
            <a:xfrm>
              <a:off x="6480213" y="2306122"/>
              <a:ext cx="468398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cs-CZ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Histony</a:t>
              </a:r>
              <a:endParaRPr b="1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/>
          <p:nvPr/>
        </p:nvSpPr>
        <p:spPr>
          <a:xfrm>
            <a:off x="251519" y="931995"/>
            <a:ext cx="8640000" cy="28879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Jaderný pór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3000 - 4000 póru v jádře savčích buněk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komplex cca 100 různých nukleoporinů, osmičetná symetrie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cytoplazmatická strana - kruh s vlákny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nukleoplazmatická strana - kruh v jaderné lamině, struktura ve tvaru koše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 molekul mezi jádrem a cytoplazmou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pasivní transport - volná difuze menších molekul rozpuštěných ve vodě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aktivní transport - selektivní transport molekul s třídícími signály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              - vazba molekuly na importin/exportin, translokace jaderným pórem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- jednostranný transport zajišťuje Ran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7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cs-CZ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 přes jaderný pór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0" name="Google Shape;190;p17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http://images.slideplayer.cz/11/3008839/slides/slide_13.jpg" id="191" name="Google Shape;191;p17"/>
          <p:cNvPicPr preferRelativeResize="0"/>
          <p:nvPr/>
        </p:nvPicPr>
        <p:blipFill rotWithShape="1">
          <a:blip r:embed="rId3">
            <a:alphaModFix/>
          </a:blip>
          <a:srcRect b="0" l="0" r="0" t="23500"/>
          <a:stretch/>
        </p:blipFill>
        <p:spPr>
          <a:xfrm>
            <a:off x="318194" y="4049382"/>
            <a:ext cx="3699225" cy="212151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7"/>
          <p:cNvSpPr/>
          <p:nvPr/>
        </p:nvSpPr>
        <p:spPr>
          <a:xfrm>
            <a:off x="7669636" y="278335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www.pha.jhu.edu/~ghzheng/old/webct/note6_4.files/F05-50.gif" id="193" name="Google Shape;19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90766" y="4019666"/>
            <a:ext cx="2200753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pha.jhu.edu/~ghzheng/old/webct/note6_4.files/12_010_2.jpg" id="194" name="Google Shape;194;p17"/>
          <p:cNvPicPr preferRelativeResize="0"/>
          <p:nvPr/>
        </p:nvPicPr>
        <p:blipFill rotWithShape="1">
          <a:blip r:embed="rId5">
            <a:alphaModFix/>
          </a:blip>
          <a:srcRect b="5808" l="0" r="40229" t="45735"/>
          <a:stretch/>
        </p:blipFill>
        <p:spPr>
          <a:xfrm>
            <a:off x="4763478" y="4284150"/>
            <a:ext cx="1249968" cy="9248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pha.jhu.edu/~ghzheng/old/webct/note6_4.files/12_010_2.jpg" id="195" name="Google Shape;195;p17"/>
          <p:cNvPicPr preferRelativeResize="0"/>
          <p:nvPr/>
        </p:nvPicPr>
        <p:blipFill rotWithShape="1">
          <a:blip r:embed="rId6">
            <a:alphaModFix/>
          </a:blip>
          <a:srcRect b="56835" l="-1260" r="-565" t="-608"/>
          <a:stretch/>
        </p:blipFill>
        <p:spPr>
          <a:xfrm>
            <a:off x="4323754" y="5287296"/>
            <a:ext cx="2129415" cy="83546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7"/>
          <p:cNvSpPr/>
          <p:nvPr/>
        </p:nvSpPr>
        <p:spPr>
          <a:xfrm>
            <a:off x="-39057" y="6632977"/>
            <a:ext cx="913555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http://slideplayer.cz/slide/3008839/                  http://www.pha.jhu.edu/~ghzheng/old/webct/note6_4.htm#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7"/>
          <p:cNvSpPr/>
          <p:nvPr/>
        </p:nvSpPr>
        <p:spPr>
          <a:xfrm>
            <a:off x="4706328" y="5072037"/>
            <a:ext cx="153704" cy="45719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7"/>
          <p:cNvSpPr/>
          <p:nvPr/>
        </p:nvSpPr>
        <p:spPr>
          <a:xfrm>
            <a:off x="4274280" y="5993218"/>
            <a:ext cx="153704" cy="5029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8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cs-CZ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 přes jaderný pór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5" name="Google Shape;205;p18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6" name="Google Shape;206;p18"/>
          <p:cNvSpPr/>
          <p:nvPr/>
        </p:nvSpPr>
        <p:spPr>
          <a:xfrm>
            <a:off x="251519" y="970095"/>
            <a:ext cx="6970984" cy="19312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 do jádra (import)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jaderná lokalizační sekvence (NLS)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NLS rozeznána importinem - vazba k póru - import do jádra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vazba Ran-GTP - vytěsnění přenášeného proteinu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export Ran-GTP/importin z jádra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hydrolýza GTP na GDP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disociace Ran-GDP/importin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mun.ca/biology/desmid/brian/BIOL2060/BIOL2060-18/18_31.jpg" id="207" name="Google Shape;207;p18"/>
          <p:cNvPicPr preferRelativeResize="0"/>
          <p:nvPr/>
        </p:nvPicPr>
        <p:blipFill rotWithShape="1">
          <a:blip r:embed="rId3">
            <a:alphaModFix/>
          </a:blip>
          <a:srcRect b="7355" l="50000" r="0" t="0"/>
          <a:stretch/>
        </p:blipFill>
        <p:spPr>
          <a:xfrm>
            <a:off x="7020272" y="3675486"/>
            <a:ext cx="1801537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mun.ca/biology/desmid/brian/BIOL2060/BIOL2060-18/18_31.jpg" id="208" name="Google Shape;208;p18"/>
          <p:cNvPicPr preferRelativeResize="0"/>
          <p:nvPr/>
        </p:nvPicPr>
        <p:blipFill rotWithShape="1">
          <a:blip r:embed="rId4">
            <a:alphaModFix/>
          </a:blip>
          <a:srcRect b="7308" l="0" r="50000" t="0"/>
          <a:stretch/>
        </p:blipFill>
        <p:spPr>
          <a:xfrm>
            <a:off x="7044715" y="733618"/>
            <a:ext cx="1800604" cy="28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8"/>
          <p:cNvSpPr/>
          <p:nvPr/>
        </p:nvSpPr>
        <p:spPr>
          <a:xfrm>
            <a:off x="-39057" y="6632977"/>
            <a:ext cx="913555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http://www.mun.ca/biology/desmid/brian/BIOL2060/BIOL2060-18/CB18.html   http://www.pha.jhu.edu/~ghzheng/old/webct/note6_4.htm#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8"/>
          <p:cNvSpPr/>
          <p:nvPr/>
        </p:nvSpPr>
        <p:spPr>
          <a:xfrm>
            <a:off x="251520" y="4161998"/>
            <a:ext cx="5828990" cy="19312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 z jádra (export)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jaderná exportní sekvence (NES)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vazba Ran-GTP k exportinu - naložení exportovaného proteinu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vazba k póru - export z jádra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hydrolýza GTP na GDP - uvolnění přenášené molekuly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mRNA exportována ve formě hnRNP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rRNA exportována ve formě podjednotek ribozomů</a:t>
            </a:r>
            <a:endParaRPr b="1" i="0" sz="16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1" name="Google Shape;211;p18"/>
          <p:cNvGrpSpPr/>
          <p:nvPr/>
        </p:nvGrpSpPr>
        <p:grpSpPr>
          <a:xfrm>
            <a:off x="4799129" y="2421096"/>
            <a:ext cx="1789095" cy="1872000"/>
            <a:chOff x="3407104" y="2590645"/>
            <a:chExt cx="1681067" cy="1758967"/>
          </a:xfrm>
        </p:grpSpPr>
        <p:pic>
          <p:nvPicPr>
            <p:cNvPr descr="http://www.pha.jhu.edu/~ghzheng/old/webct/note6_4.files/12_017_2.jpg" id="212" name="Google Shape;212;p18"/>
            <p:cNvPicPr preferRelativeResize="0"/>
            <p:nvPr/>
          </p:nvPicPr>
          <p:blipFill rotWithShape="1">
            <a:blip r:embed="rId5">
              <a:alphaModFix/>
            </a:blip>
            <a:srcRect b="8350" l="20232" r="16519" t="0"/>
            <a:stretch/>
          </p:blipFill>
          <p:spPr>
            <a:xfrm>
              <a:off x="3491880" y="2696267"/>
              <a:ext cx="1457358" cy="16533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Google Shape;213;p18"/>
            <p:cNvSpPr/>
            <p:nvPr/>
          </p:nvSpPr>
          <p:spPr>
            <a:xfrm>
              <a:off x="3635896" y="2679437"/>
              <a:ext cx="504056" cy="8466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18"/>
            <p:cNvSpPr/>
            <p:nvPr/>
          </p:nvSpPr>
          <p:spPr>
            <a:xfrm>
              <a:off x="4364433" y="2894075"/>
              <a:ext cx="554462" cy="6360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18"/>
            <p:cNvSpPr/>
            <p:nvPr/>
          </p:nvSpPr>
          <p:spPr>
            <a:xfrm>
              <a:off x="3417075" y="3670355"/>
              <a:ext cx="86025" cy="57825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18"/>
            <p:cNvSpPr/>
            <p:nvPr/>
          </p:nvSpPr>
          <p:spPr>
            <a:xfrm>
              <a:off x="4918895" y="2957682"/>
              <a:ext cx="86025" cy="183286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18"/>
            <p:cNvSpPr/>
            <p:nvPr/>
          </p:nvSpPr>
          <p:spPr>
            <a:xfrm>
              <a:off x="3715640" y="3399442"/>
              <a:ext cx="936000" cy="16200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8" name="Google Shape;218;p18"/>
            <p:cNvGrpSpPr/>
            <p:nvPr/>
          </p:nvGrpSpPr>
          <p:grpSpPr>
            <a:xfrm>
              <a:off x="4182078" y="3377024"/>
              <a:ext cx="510076" cy="200055"/>
              <a:chOff x="5013408" y="2486425"/>
              <a:chExt cx="510076" cy="200055"/>
            </a:xfrm>
          </p:grpSpPr>
          <p:sp>
            <p:nvSpPr>
              <p:cNvPr id="219" name="Google Shape;219;p18"/>
              <p:cNvSpPr/>
              <p:nvPr/>
            </p:nvSpPr>
            <p:spPr>
              <a:xfrm>
                <a:off x="5076056" y="2517548"/>
                <a:ext cx="396000" cy="144000"/>
              </a:xfrm>
              <a:prstGeom prst="rect">
                <a:avLst/>
              </a:prstGeom>
              <a:solidFill>
                <a:srgbClr val="FBD4B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18"/>
              <p:cNvSpPr txBox="1"/>
              <p:nvPr/>
            </p:nvSpPr>
            <p:spPr>
              <a:xfrm>
                <a:off x="5013408" y="2486425"/>
                <a:ext cx="510076" cy="2000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b="1" i="0" lang="cs-CZ" sz="7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Naložení</a:t>
                </a:r>
                <a:endParaRPr b="1" i="0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1" name="Google Shape;221;p18"/>
            <p:cNvGrpSpPr/>
            <p:nvPr/>
          </p:nvGrpSpPr>
          <p:grpSpPr>
            <a:xfrm>
              <a:off x="3751862" y="3377024"/>
              <a:ext cx="502061" cy="200055"/>
              <a:chOff x="5013408" y="2486425"/>
              <a:chExt cx="502061" cy="200055"/>
            </a:xfrm>
          </p:grpSpPr>
          <p:sp>
            <p:nvSpPr>
              <p:cNvPr id="222" name="Google Shape;222;p18"/>
              <p:cNvSpPr/>
              <p:nvPr/>
            </p:nvSpPr>
            <p:spPr>
              <a:xfrm>
                <a:off x="5076056" y="2517548"/>
                <a:ext cx="396000" cy="144000"/>
              </a:xfrm>
              <a:prstGeom prst="rect">
                <a:avLst/>
              </a:prstGeom>
              <a:solidFill>
                <a:srgbClr val="FBD4B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18"/>
              <p:cNvSpPr txBox="1"/>
              <p:nvPr/>
            </p:nvSpPr>
            <p:spPr>
              <a:xfrm>
                <a:off x="5013408" y="2486425"/>
                <a:ext cx="502061" cy="2000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b="1" i="0" lang="cs-CZ" sz="7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Vyložení</a:t>
                </a:r>
                <a:endParaRPr b="1" i="0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4" name="Google Shape;224;p18"/>
            <p:cNvSpPr txBox="1"/>
            <p:nvPr/>
          </p:nvSpPr>
          <p:spPr>
            <a:xfrm>
              <a:off x="3625869" y="2590645"/>
              <a:ext cx="519693" cy="2419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Přenášený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protein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18"/>
            <p:cNvSpPr txBox="1"/>
            <p:nvPr/>
          </p:nvSpPr>
          <p:spPr>
            <a:xfrm>
              <a:off x="4301499" y="2853216"/>
              <a:ext cx="466794" cy="1680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Importin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18"/>
            <p:cNvSpPr txBox="1"/>
            <p:nvPr/>
          </p:nvSpPr>
          <p:spPr>
            <a:xfrm>
              <a:off x="4783279" y="2997590"/>
              <a:ext cx="304892" cy="1680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NLS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18"/>
            <p:cNvSpPr txBox="1"/>
            <p:nvPr/>
          </p:nvSpPr>
          <p:spPr>
            <a:xfrm>
              <a:off x="3407104" y="3116925"/>
              <a:ext cx="308098" cy="1680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Ran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9"/>
          <p:cNvSpPr/>
          <p:nvPr/>
        </p:nvSpPr>
        <p:spPr>
          <a:xfrm>
            <a:off x="251519" y="931995"/>
            <a:ext cx="8640000" cy="2357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Syntéza molekul rRNA, sestavení ribozomálních podjednotek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Organizátor jadérka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krátká raménka chromozomů 13, 14, 15, 21, 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177800" marR="0" rtl="0" algn="just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tandemové repetice rDNA (geny pro rRNA)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177800" marR="0" rtl="0" algn="just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přepis rDNA do 45S pre-rRNA (RNA Pol I)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177800" marR="0" rtl="0" algn="just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štěpení na 18S, 5.8S a 28S rRNA (snoRNP)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5S rRNA přepisována mimo jadérko (RNA Pol III)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 ribozomálních proteinů - sestavení ribozomálních podjednotek - export podjednotek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9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cs-CZ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Jadérko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5" name="Google Shape;235;p19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36" name="Google Shape;236;p19"/>
          <p:cNvGrpSpPr/>
          <p:nvPr/>
        </p:nvGrpSpPr>
        <p:grpSpPr>
          <a:xfrm>
            <a:off x="2826043" y="3433534"/>
            <a:ext cx="1957500" cy="2700000"/>
            <a:chOff x="2990998" y="3738657"/>
            <a:chExt cx="2088000" cy="2880000"/>
          </a:xfrm>
        </p:grpSpPr>
        <p:pic>
          <p:nvPicPr>
            <p:cNvPr descr="http://www.pha.jhu.edu/~ghzheng/old/webct/note6_4.files/F11-49.gif" id="237" name="Google Shape;237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990998" y="4152606"/>
              <a:ext cx="2088000" cy="24660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://www.pha.jhu.edu/~ghzheng/old/webct/note6_4.files/F11-47.gif" id="238" name="Google Shape;238;p19"/>
            <p:cNvPicPr preferRelativeResize="0"/>
            <p:nvPr/>
          </p:nvPicPr>
          <p:blipFill rotWithShape="1">
            <a:blip r:embed="rId4">
              <a:alphaModFix/>
            </a:blip>
            <a:srcRect b="73729" l="35137" r="0" t="0"/>
            <a:stretch/>
          </p:blipFill>
          <p:spPr>
            <a:xfrm>
              <a:off x="2990998" y="3738657"/>
              <a:ext cx="2088000" cy="51919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https://www.uni-mainz.de/FB/Medizin/Anatomie/workshop/EM/eigeneEM/Hypophyse/Hy8k.jpg" id="239" name="Google Shape;239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00192" y="1049662"/>
            <a:ext cx="2160000" cy="14594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cryoem.berkeley.edu/%7Ebgreber/website/pictures/scheme_maturation_ppall.jpg" id="240" name="Google Shape;240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07789" y="3519259"/>
            <a:ext cx="3476394" cy="270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1" name="Google Shape;241;p19"/>
          <p:cNvGrpSpPr/>
          <p:nvPr/>
        </p:nvGrpSpPr>
        <p:grpSpPr>
          <a:xfrm>
            <a:off x="457387" y="3884890"/>
            <a:ext cx="1954977" cy="1995677"/>
            <a:chOff x="325654" y="4143081"/>
            <a:chExt cx="1954977" cy="1995677"/>
          </a:xfrm>
        </p:grpSpPr>
        <p:pic>
          <p:nvPicPr>
            <p:cNvPr descr="Jadro2" id="242" name="Google Shape;242;p19"/>
            <p:cNvPicPr preferRelativeResize="0"/>
            <p:nvPr/>
          </p:nvPicPr>
          <p:blipFill rotWithShape="1">
            <a:blip r:embed="rId7">
              <a:alphaModFix/>
            </a:blip>
            <a:srcRect b="8378" l="0" r="0" t="0"/>
            <a:stretch/>
          </p:blipFill>
          <p:spPr>
            <a:xfrm>
              <a:off x="467544" y="4152606"/>
              <a:ext cx="1704975" cy="18195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3" name="Google Shape;243;p19"/>
            <p:cNvSpPr/>
            <p:nvPr/>
          </p:nvSpPr>
          <p:spPr>
            <a:xfrm>
              <a:off x="683568" y="4143081"/>
              <a:ext cx="1368152" cy="284506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9"/>
            <p:cNvSpPr/>
            <p:nvPr/>
          </p:nvSpPr>
          <p:spPr>
            <a:xfrm>
              <a:off x="1808428" y="5905847"/>
              <a:ext cx="435935" cy="9971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9"/>
            <p:cNvSpPr txBox="1"/>
            <p:nvPr/>
          </p:nvSpPr>
          <p:spPr>
            <a:xfrm>
              <a:off x="584602" y="4156775"/>
              <a:ext cx="1479893" cy="289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chromozomy podílející se svojí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rDNA na tvorbě jadérka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9"/>
            <p:cNvSpPr txBox="1"/>
            <p:nvPr/>
          </p:nvSpPr>
          <p:spPr>
            <a:xfrm>
              <a:off x="1772158" y="5875590"/>
              <a:ext cx="508473" cy="193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jadérko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9"/>
            <p:cNvSpPr txBox="1"/>
            <p:nvPr/>
          </p:nvSpPr>
          <p:spPr>
            <a:xfrm>
              <a:off x="325654" y="5945435"/>
              <a:ext cx="998991" cy="193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jaderná membrána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8" name="Google Shape;248;p19"/>
          <p:cNvSpPr txBox="1"/>
          <p:nvPr/>
        </p:nvSpPr>
        <p:spPr>
          <a:xfrm>
            <a:off x="6588224" y="2587605"/>
            <a:ext cx="508473" cy="193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cs-CZ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jadérko</a:t>
            </a:r>
            <a:endParaRPr b="1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9" name="Google Shape;249;p19"/>
          <p:cNvCxnSpPr>
            <a:endCxn id="248" idx="0"/>
          </p:cNvCxnSpPr>
          <p:nvPr/>
        </p:nvCxnSpPr>
        <p:spPr>
          <a:xfrm flipH="1">
            <a:off x="6842461" y="1628805"/>
            <a:ext cx="646500" cy="9588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0" name="Google Shape;250;p19"/>
          <p:cNvSpPr txBox="1"/>
          <p:nvPr/>
        </p:nvSpPr>
        <p:spPr>
          <a:xfrm>
            <a:off x="7498604" y="2578079"/>
            <a:ext cx="998991" cy="193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cs-CZ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jaderná membrána</a:t>
            </a:r>
            <a:endParaRPr b="1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1" name="Google Shape;251;p19"/>
          <p:cNvCxnSpPr>
            <a:endCxn id="250" idx="0"/>
          </p:cNvCxnSpPr>
          <p:nvPr/>
        </p:nvCxnSpPr>
        <p:spPr>
          <a:xfrm>
            <a:off x="7748500" y="1907279"/>
            <a:ext cx="249600" cy="6708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2" name="Google Shape;252;p19"/>
          <p:cNvSpPr/>
          <p:nvPr/>
        </p:nvSpPr>
        <p:spPr>
          <a:xfrm>
            <a:off x="-39057" y="6504878"/>
            <a:ext cx="913555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http://www.pha.jhu.edu/~ghzheng/old/webct/note6_4.html	https://www.uni-mainz.de/FB/Medizin/Anatomie/workshop/EM/EMNucleolus.html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http://cryoem.berkeley.edu/~bgreber/website/pages/biogenesis.html</a:t>
            </a:r>
            <a:endParaRPr b="0" i="0" sz="100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0"/>
          <p:cNvSpPr/>
          <p:nvPr/>
        </p:nvSpPr>
        <p:spPr>
          <a:xfrm>
            <a:off x="251519" y="931995"/>
            <a:ext cx="8640000" cy="2410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0975" lvl="0" marL="1809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80S, bez membrány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volně v cytoplazmě, vázané na 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9375" lvl="0" marL="1809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podjednotky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vznik v jadérku, spojení v cytoplazmě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- 60S: 5S, 5.8S, 28S rRNA; 50 L proteinů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- 40S: 18S rRNA; 30 S proteinů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syntéza proteinů na základě genetické informace uložené v mRNA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polyribozom: řada ribozomů připojených na jedinou molekulu mRNA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0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cs-CZ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Ribozomy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0" name="Google Shape;260;p20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http://www.pha.jhu.edu/~ghzheng/old/webct/note6_4.files/F04-32.gif" id="261" name="Google Shape;261;p20"/>
          <p:cNvPicPr preferRelativeResize="0"/>
          <p:nvPr/>
        </p:nvPicPr>
        <p:blipFill rotWithShape="1">
          <a:blip r:embed="rId3">
            <a:alphaModFix/>
          </a:blip>
          <a:srcRect b="0" l="2646" r="0" t="52741"/>
          <a:stretch/>
        </p:blipFill>
        <p:spPr>
          <a:xfrm>
            <a:off x="4583872" y="1145615"/>
            <a:ext cx="4020576" cy="12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0"/>
          <p:cNvSpPr/>
          <p:nvPr/>
        </p:nvSpPr>
        <p:spPr>
          <a:xfrm>
            <a:off x="-39057" y="6487244"/>
            <a:ext cx="913555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http://www.ncbi.nlm.nih.gov/books/NBK26829/figure/A1090/?report=objectonly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http://www.pha.jhu.edu/~ghzheng/old/webct/note6_4.html  http://bio1151.nicerweb.com/Locked/media/ch06/ribosome.html</a:t>
            </a:r>
            <a:endParaRPr b="0" i="0" sz="100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3" name="Google Shape;263;p20"/>
          <p:cNvGrpSpPr/>
          <p:nvPr/>
        </p:nvGrpSpPr>
        <p:grpSpPr>
          <a:xfrm>
            <a:off x="383598" y="3703194"/>
            <a:ext cx="4898156" cy="2112040"/>
            <a:chOff x="394052" y="3602960"/>
            <a:chExt cx="4898156" cy="2112040"/>
          </a:xfrm>
        </p:grpSpPr>
        <p:pic>
          <p:nvPicPr>
            <p:cNvPr descr="http://bio1151.nicerweb.com/Locked/media/ch06/06_11Ribosomes_CL.jpg" id="264" name="Google Shape;264;p20"/>
            <p:cNvPicPr preferRelativeResize="0"/>
            <p:nvPr/>
          </p:nvPicPr>
          <p:blipFill rotWithShape="1">
            <a:blip r:embed="rId4">
              <a:alphaModFix/>
            </a:blip>
            <a:srcRect b="11539" l="0" r="0" t="0"/>
            <a:stretch/>
          </p:blipFill>
          <p:spPr>
            <a:xfrm>
              <a:off x="484936" y="3645024"/>
              <a:ext cx="4333332" cy="20699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5" name="Google Shape;265;p20"/>
            <p:cNvSpPr/>
            <p:nvPr/>
          </p:nvSpPr>
          <p:spPr>
            <a:xfrm>
              <a:off x="484936" y="3676774"/>
              <a:ext cx="630680" cy="8594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20"/>
            <p:cNvSpPr/>
            <p:nvPr/>
          </p:nvSpPr>
          <p:spPr>
            <a:xfrm>
              <a:off x="1468472" y="3683124"/>
              <a:ext cx="221050" cy="8594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20"/>
            <p:cNvSpPr/>
            <p:nvPr/>
          </p:nvSpPr>
          <p:spPr>
            <a:xfrm>
              <a:off x="3423354" y="3717032"/>
              <a:ext cx="1076638" cy="96298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20"/>
            <p:cNvSpPr/>
            <p:nvPr/>
          </p:nvSpPr>
          <p:spPr>
            <a:xfrm>
              <a:off x="4395668" y="4994832"/>
              <a:ext cx="466962" cy="640863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20"/>
            <p:cNvSpPr txBox="1"/>
            <p:nvPr/>
          </p:nvSpPr>
          <p:spPr>
            <a:xfrm>
              <a:off x="394052" y="3602960"/>
              <a:ext cx="603050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Ribozomy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20"/>
            <p:cNvSpPr txBox="1"/>
            <p:nvPr/>
          </p:nvSpPr>
          <p:spPr>
            <a:xfrm>
              <a:off x="1432963" y="3633869"/>
              <a:ext cx="2920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ER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20"/>
            <p:cNvSpPr txBox="1"/>
            <p:nvPr/>
          </p:nvSpPr>
          <p:spPr>
            <a:xfrm>
              <a:off x="3326656" y="4192172"/>
              <a:ext cx="851515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Volné ribozomy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20"/>
            <p:cNvSpPr txBox="1"/>
            <p:nvPr/>
          </p:nvSpPr>
          <p:spPr>
            <a:xfrm>
              <a:off x="3327638" y="4465740"/>
              <a:ext cx="914033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Vázané ribozomy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20"/>
            <p:cNvSpPr txBox="1"/>
            <p:nvPr/>
          </p:nvSpPr>
          <p:spPr>
            <a:xfrm>
              <a:off x="3327638" y="3867398"/>
              <a:ext cx="1348446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Endoplazmatické retikulum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20"/>
            <p:cNvSpPr txBox="1"/>
            <p:nvPr/>
          </p:nvSpPr>
          <p:spPr>
            <a:xfrm>
              <a:off x="3322464" y="3657724"/>
              <a:ext cx="683200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Cytoplazma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20"/>
            <p:cNvSpPr txBox="1"/>
            <p:nvPr/>
          </p:nvSpPr>
          <p:spPr>
            <a:xfrm>
              <a:off x="4306041" y="4887462"/>
              <a:ext cx="986167" cy="2918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Velká podjednotka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(60S)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20"/>
            <p:cNvSpPr txBox="1"/>
            <p:nvPr/>
          </p:nvSpPr>
          <p:spPr>
            <a:xfrm>
              <a:off x="4316553" y="5302563"/>
              <a:ext cx="965329" cy="2918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Malá podjednotka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(40S)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7" name="Google Shape;277;p20"/>
          <p:cNvGrpSpPr/>
          <p:nvPr/>
        </p:nvGrpSpPr>
        <p:grpSpPr>
          <a:xfrm>
            <a:off x="5585246" y="3609280"/>
            <a:ext cx="3172614" cy="2340000"/>
            <a:chOff x="5489996" y="3853153"/>
            <a:chExt cx="3172614" cy="2340000"/>
          </a:xfrm>
        </p:grpSpPr>
        <p:pic>
          <p:nvPicPr>
            <p:cNvPr descr="Figure 6-75. A polyribosome." id="278" name="Google Shape;278;p20"/>
            <p:cNvPicPr preferRelativeResize="0"/>
            <p:nvPr/>
          </p:nvPicPr>
          <p:blipFill rotWithShape="1">
            <a:blip r:embed="rId5">
              <a:alphaModFix/>
            </a:blip>
            <a:srcRect b="5026" l="0" r="0" t="0"/>
            <a:stretch/>
          </p:blipFill>
          <p:spPr>
            <a:xfrm>
              <a:off x="5508104" y="3853153"/>
              <a:ext cx="3154506" cy="234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9" name="Google Shape;279;p20"/>
            <p:cNvSpPr/>
            <p:nvPr/>
          </p:nvSpPr>
          <p:spPr>
            <a:xfrm>
              <a:off x="5643066" y="5895380"/>
              <a:ext cx="360040" cy="13671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20"/>
            <p:cNvSpPr/>
            <p:nvPr/>
          </p:nvSpPr>
          <p:spPr>
            <a:xfrm>
              <a:off x="6364179" y="4684748"/>
              <a:ext cx="475253" cy="13671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20"/>
            <p:cNvSpPr/>
            <p:nvPr/>
          </p:nvSpPr>
          <p:spPr>
            <a:xfrm>
              <a:off x="6972540" y="3865575"/>
              <a:ext cx="475253" cy="13671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20"/>
            <p:cNvSpPr/>
            <p:nvPr/>
          </p:nvSpPr>
          <p:spPr>
            <a:xfrm>
              <a:off x="6798563" y="4517750"/>
              <a:ext cx="221709" cy="15039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20"/>
            <p:cNvSpPr/>
            <p:nvPr/>
          </p:nvSpPr>
          <p:spPr>
            <a:xfrm>
              <a:off x="6159545" y="4509120"/>
              <a:ext cx="221709" cy="15039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20"/>
            <p:cNvSpPr/>
            <p:nvPr/>
          </p:nvSpPr>
          <p:spPr>
            <a:xfrm>
              <a:off x="6745109" y="4118154"/>
              <a:ext cx="179341" cy="4571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20"/>
            <p:cNvSpPr/>
            <p:nvPr/>
          </p:nvSpPr>
          <p:spPr>
            <a:xfrm>
              <a:off x="6732707" y="4252777"/>
              <a:ext cx="179341" cy="4571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20"/>
            <p:cNvSpPr/>
            <p:nvPr/>
          </p:nvSpPr>
          <p:spPr>
            <a:xfrm>
              <a:off x="6543802" y="4383212"/>
              <a:ext cx="179341" cy="4571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20"/>
            <p:cNvSpPr txBox="1"/>
            <p:nvPr/>
          </p:nvSpPr>
          <p:spPr>
            <a:xfrm>
              <a:off x="5489996" y="5833722"/>
              <a:ext cx="649537" cy="2419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Polypeptidový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řetězec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20"/>
            <p:cNvSpPr txBox="1"/>
            <p:nvPr/>
          </p:nvSpPr>
          <p:spPr>
            <a:xfrm>
              <a:off x="6968013" y="3901850"/>
              <a:ext cx="388248" cy="1680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mRNA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20"/>
            <p:cNvSpPr txBox="1"/>
            <p:nvPr/>
          </p:nvSpPr>
          <p:spPr>
            <a:xfrm>
              <a:off x="6652173" y="4460583"/>
              <a:ext cx="449161" cy="2419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Iniciační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kodon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20"/>
            <p:cNvSpPr txBox="1"/>
            <p:nvPr/>
          </p:nvSpPr>
          <p:spPr>
            <a:xfrm>
              <a:off x="6080769" y="4456734"/>
              <a:ext cx="388248" cy="2400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Stop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kodon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20"/>
            <p:cNvSpPr txBox="1"/>
            <p:nvPr/>
          </p:nvSpPr>
          <p:spPr>
            <a:xfrm>
              <a:off x="6217430" y="4636876"/>
              <a:ext cx="652743" cy="2419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PolyA vazebný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protein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20"/>
            <p:cNvSpPr txBox="1"/>
            <p:nvPr/>
          </p:nvSpPr>
          <p:spPr>
            <a:xfrm>
              <a:off x="6627835" y="4199528"/>
              <a:ext cx="383438" cy="1554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b="1" i="0" lang="cs-CZ" sz="5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čepička</a:t>
              </a:r>
              <a:endParaRPr b="1" i="0" sz="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20"/>
            <p:cNvSpPr txBox="1"/>
            <p:nvPr/>
          </p:nvSpPr>
          <p:spPr>
            <a:xfrm>
              <a:off x="6649645" y="4076709"/>
              <a:ext cx="354584" cy="1554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b="1" i="0" lang="cs-CZ" sz="5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eIF-4G</a:t>
              </a:r>
              <a:endParaRPr b="1" i="0" sz="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20"/>
            <p:cNvSpPr txBox="1"/>
            <p:nvPr/>
          </p:nvSpPr>
          <p:spPr>
            <a:xfrm>
              <a:off x="6469241" y="4330185"/>
              <a:ext cx="346570" cy="1554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b="1" i="0" lang="cs-CZ" sz="5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eIF-4E</a:t>
              </a:r>
              <a:endParaRPr b="1" i="0" sz="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1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cs-CZ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Semiautonomní organely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1" name="Google Shape;301;p21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2" name="Google Shape;302;p21"/>
          <p:cNvSpPr/>
          <p:nvPr/>
        </p:nvSpPr>
        <p:spPr>
          <a:xfrm>
            <a:off x="251519" y="993987"/>
            <a:ext cx="4257129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0975" lvl="0" marL="1809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energetická centra buňky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vlastní genom a proteosyntetický aparát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část proteinů řízena jadernými geny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endosymbiotická teorie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1"/>
          <p:cNvSpPr/>
          <p:nvPr/>
        </p:nvSpPr>
        <p:spPr>
          <a:xfrm>
            <a:off x="251520" y="2420888"/>
            <a:ext cx="8640000" cy="16209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Mitochondrie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organely buněčného dýchání, zisk ATP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dvě biomembrány - vnější hladká, vnitřní zvrásněna (kristy)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dva kompartmenty - mezi membránami, matrix mitochondrie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enzymy oxidativní fosforylace a dýchacího řetězce na vnitřní membráně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enzymy Krebsova cyklu a katabolismu MK v matrix                             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1"/>
          <p:cNvSpPr/>
          <p:nvPr/>
        </p:nvSpPr>
        <p:spPr>
          <a:xfrm>
            <a:off x="5123000" y="1009389"/>
            <a:ext cx="2401328" cy="47037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21"/>
          <p:cNvSpPr/>
          <p:nvPr/>
        </p:nvSpPr>
        <p:spPr>
          <a:xfrm>
            <a:off x="5724128" y="1448415"/>
            <a:ext cx="376720" cy="8278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21"/>
          <p:cNvSpPr/>
          <p:nvPr/>
        </p:nvSpPr>
        <p:spPr>
          <a:xfrm>
            <a:off x="6516216" y="1455524"/>
            <a:ext cx="376720" cy="12120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21"/>
          <p:cNvSpPr/>
          <p:nvPr/>
        </p:nvSpPr>
        <p:spPr>
          <a:xfrm>
            <a:off x="5147560" y="2189792"/>
            <a:ext cx="501414" cy="8278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21"/>
          <p:cNvSpPr/>
          <p:nvPr/>
        </p:nvSpPr>
        <p:spPr>
          <a:xfrm>
            <a:off x="7728978" y="1763730"/>
            <a:ext cx="443421" cy="15310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21"/>
          <p:cNvSpPr/>
          <p:nvPr/>
        </p:nvSpPr>
        <p:spPr>
          <a:xfrm>
            <a:off x="8302647" y="2189801"/>
            <a:ext cx="443421" cy="7655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21"/>
          <p:cNvSpPr/>
          <p:nvPr/>
        </p:nvSpPr>
        <p:spPr>
          <a:xfrm>
            <a:off x="8302647" y="1743289"/>
            <a:ext cx="805257" cy="13371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21"/>
          <p:cNvSpPr/>
          <p:nvPr/>
        </p:nvSpPr>
        <p:spPr>
          <a:xfrm>
            <a:off x="6012160" y="2225815"/>
            <a:ext cx="1152128" cy="29593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21"/>
          <p:cNvSpPr/>
          <p:nvPr/>
        </p:nvSpPr>
        <p:spPr>
          <a:xfrm>
            <a:off x="7185899" y="2257600"/>
            <a:ext cx="376720" cy="12120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21"/>
          <p:cNvSpPr/>
          <p:nvPr/>
        </p:nvSpPr>
        <p:spPr>
          <a:xfrm>
            <a:off x="5778654" y="1888406"/>
            <a:ext cx="136136" cy="10017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21"/>
          <p:cNvSpPr/>
          <p:nvPr/>
        </p:nvSpPr>
        <p:spPr>
          <a:xfrm>
            <a:off x="6586056" y="1881664"/>
            <a:ext cx="136136" cy="10017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21"/>
          <p:cNvSpPr/>
          <p:nvPr/>
        </p:nvSpPr>
        <p:spPr>
          <a:xfrm>
            <a:off x="7452320" y="1685736"/>
            <a:ext cx="136136" cy="10017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6" name="Google Shape;316;p21"/>
          <p:cNvGrpSpPr/>
          <p:nvPr/>
        </p:nvGrpSpPr>
        <p:grpSpPr>
          <a:xfrm>
            <a:off x="4314964" y="764704"/>
            <a:ext cx="4569204" cy="1944000"/>
            <a:chOff x="1285115" y="1605095"/>
            <a:chExt cx="4422851" cy="1881733"/>
          </a:xfrm>
        </p:grpSpPr>
        <p:pic>
          <p:nvPicPr>
            <p:cNvPr id="317" name="Google Shape;317;p21"/>
            <p:cNvPicPr preferRelativeResize="0"/>
            <p:nvPr/>
          </p:nvPicPr>
          <p:blipFill rotWithShape="1">
            <a:blip r:embed="rId3">
              <a:alphaModFix/>
            </a:blip>
            <a:srcRect b="5536" l="0" r="0" t="12589"/>
            <a:stretch/>
          </p:blipFill>
          <p:spPr>
            <a:xfrm>
              <a:off x="1475656" y="1610119"/>
              <a:ext cx="3984904" cy="16240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8" name="Google Shape;318;p21"/>
            <p:cNvSpPr/>
            <p:nvPr/>
          </p:nvSpPr>
          <p:spPr>
            <a:xfrm>
              <a:off x="1475656" y="1605095"/>
              <a:ext cx="2401328" cy="47037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21"/>
            <p:cNvSpPr/>
            <p:nvPr/>
          </p:nvSpPr>
          <p:spPr>
            <a:xfrm>
              <a:off x="2076784" y="2044121"/>
              <a:ext cx="376720" cy="82785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21"/>
            <p:cNvSpPr/>
            <p:nvPr/>
          </p:nvSpPr>
          <p:spPr>
            <a:xfrm>
              <a:off x="2868872" y="2051230"/>
              <a:ext cx="376720" cy="121206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21"/>
            <p:cNvSpPr/>
            <p:nvPr/>
          </p:nvSpPr>
          <p:spPr>
            <a:xfrm>
              <a:off x="1500216" y="2785498"/>
              <a:ext cx="501414" cy="82785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21"/>
            <p:cNvSpPr/>
            <p:nvPr/>
          </p:nvSpPr>
          <p:spPr>
            <a:xfrm>
              <a:off x="4081634" y="2359436"/>
              <a:ext cx="443421" cy="15310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21"/>
            <p:cNvSpPr/>
            <p:nvPr/>
          </p:nvSpPr>
          <p:spPr>
            <a:xfrm>
              <a:off x="4655303" y="2785507"/>
              <a:ext cx="443421" cy="7655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21"/>
            <p:cNvSpPr/>
            <p:nvPr/>
          </p:nvSpPr>
          <p:spPr>
            <a:xfrm>
              <a:off x="4655303" y="2338995"/>
              <a:ext cx="805257" cy="13371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21"/>
            <p:cNvSpPr/>
            <p:nvPr/>
          </p:nvSpPr>
          <p:spPr>
            <a:xfrm>
              <a:off x="2364816" y="2821521"/>
              <a:ext cx="1152128" cy="295935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21"/>
            <p:cNvSpPr/>
            <p:nvPr/>
          </p:nvSpPr>
          <p:spPr>
            <a:xfrm>
              <a:off x="3538555" y="2853306"/>
              <a:ext cx="376720" cy="121206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21"/>
            <p:cNvSpPr/>
            <p:nvPr/>
          </p:nvSpPr>
          <p:spPr>
            <a:xfrm>
              <a:off x="2131310" y="2484112"/>
              <a:ext cx="136136" cy="10017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21"/>
            <p:cNvSpPr/>
            <p:nvPr/>
          </p:nvSpPr>
          <p:spPr>
            <a:xfrm>
              <a:off x="2938712" y="2477370"/>
              <a:ext cx="136136" cy="10017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21"/>
            <p:cNvSpPr/>
            <p:nvPr/>
          </p:nvSpPr>
          <p:spPr>
            <a:xfrm>
              <a:off x="3804976" y="2281442"/>
              <a:ext cx="136136" cy="10017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21"/>
            <p:cNvSpPr txBox="1"/>
            <p:nvPr/>
          </p:nvSpPr>
          <p:spPr>
            <a:xfrm>
              <a:off x="1285115" y="2728693"/>
              <a:ext cx="901208" cy="2668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cs-CZ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Proto-eukaryotická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cs-CZ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buňka </a:t>
              </a:r>
              <a:endParaRPr b="1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21"/>
            <p:cNvSpPr txBox="1"/>
            <p:nvPr/>
          </p:nvSpPr>
          <p:spPr>
            <a:xfrm>
              <a:off x="2071020" y="2000134"/>
              <a:ext cx="388247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cs-CZ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Jádro</a:t>
              </a:r>
              <a:endParaRPr b="1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21"/>
            <p:cNvSpPr txBox="1"/>
            <p:nvPr/>
          </p:nvSpPr>
          <p:spPr>
            <a:xfrm>
              <a:off x="2755126" y="1941795"/>
              <a:ext cx="279244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cs-CZ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ER</a:t>
              </a:r>
              <a:endParaRPr b="1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21"/>
            <p:cNvSpPr txBox="1"/>
            <p:nvPr/>
          </p:nvSpPr>
          <p:spPr>
            <a:xfrm>
              <a:off x="3396312" y="2788790"/>
              <a:ext cx="495649" cy="2668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cs-CZ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Aerobní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cs-CZ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bakterie</a:t>
              </a:r>
              <a:endParaRPr b="1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21"/>
            <p:cNvSpPr txBox="1"/>
            <p:nvPr/>
          </p:nvSpPr>
          <p:spPr>
            <a:xfrm>
              <a:off x="3882473" y="2297476"/>
              <a:ext cx="795410" cy="2668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cs-CZ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Fotosyntetizující</a:t>
              </a:r>
              <a:endParaRPr b="1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cs-CZ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bakterie</a:t>
              </a:r>
              <a:endParaRPr b="1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21"/>
            <p:cNvSpPr txBox="1"/>
            <p:nvPr/>
          </p:nvSpPr>
          <p:spPr>
            <a:xfrm>
              <a:off x="4539315" y="2753436"/>
              <a:ext cx="692818" cy="1806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cs-CZ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Mitochondrie</a:t>
              </a:r>
              <a:endParaRPr b="1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21"/>
            <p:cNvSpPr txBox="1"/>
            <p:nvPr/>
          </p:nvSpPr>
          <p:spPr>
            <a:xfrm>
              <a:off x="3776401" y="3219960"/>
              <a:ext cx="986167" cy="2668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cs-CZ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Moderní heterotrofní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cs-CZ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eukaryotická buňka</a:t>
              </a:r>
              <a:endParaRPr b="1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21"/>
            <p:cNvSpPr txBox="1"/>
            <p:nvPr/>
          </p:nvSpPr>
          <p:spPr>
            <a:xfrm>
              <a:off x="4582337" y="2307001"/>
              <a:ext cx="1125629" cy="2646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cs-CZ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Moderní fotosyntetizující</a:t>
              </a:r>
              <a:endParaRPr b="1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cs-CZ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eukaryotická buňka</a:t>
              </a:r>
              <a:endParaRPr b="1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38" name="Google Shape;33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45846" y="4018642"/>
            <a:ext cx="2520000" cy="24164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t3.jpg" id="339" name="Google Shape;339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8162" y="4446086"/>
            <a:ext cx="1804100" cy="144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0" name="Google Shape;340;p21"/>
          <p:cNvGrpSpPr/>
          <p:nvPr/>
        </p:nvGrpSpPr>
        <p:grpSpPr>
          <a:xfrm>
            <a:off x="2910334" y="4393299"/>
            <a:ext cx="2880000" cy="1716814"/>
            <a:chOff x="2518267" y="4822961"/>
            <a:chExt cx="2880000" cy="1716814"/>
          </a:xfrm>
        </p:grpSpPr>
        <p:pic>
          <p:nvPicPr>
            <p:cNvPr descr="http://lh4.ggpht.com/-jtzki4B1m5w/US70H9fSnJI/AAAAAAAAEpg/90Tb8yNVQqc/mitochndria_thumb%25255B6%25255D.jpg?imgmax=800" id="341" name="Google Shape;341;p2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518267" y="4856698"/>
              <a:ext cx="2880000" cy="16521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2" name="Google Shape;342;p21"/>
            <p:cNvSpPr/>
            <p:nvPr/>
          </p:nvSpPr>
          <p:spPr>
            <a:xfrm>
              <a:off x="3149698" y="6165304"/>
              <a:ext cx="342182" cy="149686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21"/>
            <p:cNvSpPr/>
            <p:nvPr/>
          </p:nvSpPr>
          <p:spPr>
            <a:xfrm>
              <a:off x="3787176" y="6392547"/>
              <a:ext cx="568800" cy="11633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21"/>
            <p:cNvSpPr/>
            <p:nvPr/>
          </p:nvSpPr>
          <p:spPr>
            <a:xfrm>
              <a:off x="3745066" y="4873477"/>
              <a:ext cx="757073" cy="11633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21"/>
            <p:cNvSpPr/>
            <p:nvPr/>
          </p:nvSpPr>
          <p:spPr>
            <a:xfrm>
              <a:off x="3868891" y="5025877"/>
              <a:ext cx="757073" cy="11633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21"/>
            <p:cNvSpPr/>
            <p:nvPr/>
          </p:nvSpPr>
          <p:spPr>
            <a:xfrm>
              <a:off x="4083909" y="5194402"/>
              <a:ext cx="469041" cy="11633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21"/>
            <p:cNvSpPr/>
            <p:nvPr/>
          </p:nvSpPr>
          <p:spPr>
            <a:xfrm>
              <a:off x="4841735" y="5069565"/>
              <a:ext cx="469041" cy="12796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21"/>
            <p:cNvSpPr txBox="1"/>
            <p:nvPr/>
          </p:nvSpPr>
          <p:spPr>
            <a:xfrm>
              <a:off x="3645421" y="4822961"/>
              <a:ext cx="841897" cy="1806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cs-CZ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Vnější membrána</a:t>
              </a:r>
              <a:endParaRPr b="1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21"/>
            <p:cNvSpPr txBox="1"/>
            <p:nvPr/>
          </p:nvSpPr>
          <p:spPr>
            <a:xfrm>
              <a:off x="3752320" y="5013461"/>
              <a:ext cx="894797" cy="1785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cs-CZ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Vnitřní membrána</a:t>
              </a:r>
              <a:endParaRPr b="1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21"/>
            <p:cNvSpPr txBox="1"/>
            <p:nvPr/>
          </p:nvSpPr>
          <p:spPr>
            <a:xfrm>
              <a:off x="3994608" y="5200625"/>
              <a:ext cx="399468" cy="1806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cs-CZ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Krista</a:t>
              </a:r>
              <a:endParaRPr b="1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21"/>
            <p:cNvSpPr txBox="1"/>
            <p:nvPr/>
          </p:nvSpPr>
          <p:spPr>
            <a:xfrm>
              <a:off x="4838248" y="5076551"/>
              <a:ext cx="351378" cy="1806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cs-CZ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TEM</a:t>
              </a:r>
              <a:endParaRPr b="1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21"/>
            <p:cNvSpPr txBox="1"/>
            <p:nvPr/>
          </p:nvSpPr>
          <p:spPr>
            <a:xfrm>
              <a:off x="3285381" y="6178110"/>
              <a:ext cx="434735" cy="1806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cs-CZ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Matrix</a:t>
              </a:r>
              <a:endParaRPr b="1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21"/>
            <p:cNvSpPr txBox="1"/>
            <p:nvPr/>
          </p:nvSpPr>
          <p:spPr>
            <a:xfrm>
              <a:off x="3772441" y="6359085"/>
              <a:ext cx="554960" cy="1806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cs-CZ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Ribozomy</a:t>
              </a:r>
              <a:endParaRPr b="1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4" name="Google Shape;354;p21"/>
          <p:cNvSpPr/>
          <p:nvPr/>
        </p:nvSpPr>
        <p:spPr>
          <a:xfrm>
            <a:off x="-39057" y="6487244"/>
            <a:ext cx="913555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https://frombenchtobedside.wordpress.com/	http://archive.cnx.org/contents/420d9f1a-a15c-4ee5-b879-52dd4debf8d5@2/eukaryotic-origins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Michal Stoklasa, Mitochondrie anaerobních prvoků, Praha, 2015	http://www.biologyexams4u.com/2013/02/mitochondria-structure-and-function.html#.Vuar4Xqhlr8</a:t>
            </a:r>
            <a:endParaRPr b="0" i="0" sz="100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