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gQk+2/s/0yM3UgCGhKlvhqIgxc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B65CAF-BAD9-4E39-8F4B-12BF8D82C752}">
  <a:tblStyle styleId="{83B65CAF-BAD9-4E39-8F4B-12BF8D82C7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/>
          </a:p>
        </p:txBody>
      </p:sp>
      <p:sp>
        <p:nvSpPr>
          <p:cNvPr id="322" name="Google Shape;32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7" name="Google Shape;347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3" name="Google Shape;36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9" name="Google Shape;37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>
              <a:solidFill>
                <a:srgbClr val="538CD5"/>
              </a:solidFill>
            </a:endParaRPr>
          </a:p>
        </p:txBody>
      </p:sp>
      <p:sp>
        <p:nvSpPr>
          <p:cNvPr id="406" name="Google Shape;406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2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538CD5"/>
              </a:solidFill>
            </a:endParaRPr>
          </a:p>
        </p:txBody>
      </p:sp>
      <p:sp>
        <p:nvSpPr>
          <p:cNvPr id="425" name="Google Shape;425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>
              <a:solidFill>
                <a:srgbClr val="538CD5"/>
              </a:solidFill>
            </a:endParaRPr>
          </a:p>
        </p:txBody>
      </p:sp>
      <p:sp>
        <p:nvSpPr>
          <p:cNvPr id="438" name="Google Shape;438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2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>
              <a:solidFill>
                <a:srgbClr val="538CD5"/>
              </a:solidFill>
            </a:endParaRPr>
          </a:p>
        </p:txBody>
      </p:sp>
      <p:sp>
        <p:nvSpPr>
          <p:cNvPr id="458" name="Google Shape;458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>
              <a:solidFill>
                <a:srgbClr val="538CD5"/>
              </a:solidFill>
            </a:endParaRPr>
          </a:p>
        </p:txBody>
      </p:sp>
      <p:sp>
        <p:nvSpPr>
          <p:cNvPr id="469" name="Google Shape;469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>
              <a:solidFill>
                <a:srgbClr val="538CD5"/>
              </a:solidFill>
            </a:endParaRPr>
          </a:p>
        </p:txBody>
      </p:sp>
      <p:sp>
        <p:nvSpPr>
          <p:cNvPr id="483" name="Google Shape;483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>
              <a:solidFill>
                <a:srgbClr val="538CD5"/>
              </a:solidFill>
            </a:endParaRPr>
          </a:p>
        </p:txBody>
      </p:sp>
      <p:sp>
        <p:nvSpPr>
          <p:cNvPr id="518" name="Google Shape;518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569" name="Google Shape;569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a73850791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ca7385079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3" name="Google Shape;103;g2ca73850791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592" name="Google Shape;592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604" name="Google Shape;604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618" name="Google Shape;618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9" name="Google Shape;62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0" name="Google Shape;670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3" name="Google Shape;693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" name="Google Shape;70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04" name="Google Shape;704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15" name="Google Shape;715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0" name="Google Shape;74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41" name="Google Shape;741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76" name="Google Shape;776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9" name="Google Shape;799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825" name="Google Shape;825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853" name="Google Shape;853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9" name="Google Shape;88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0" name="Google Shape;890;p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a73850791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ca7385079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ca73850791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4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20.jp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7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7.jpg"/><Relationship Id="rId5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5" Type="http://schemas.openxmlformats.org/officeDocument/2006/relationships/image" Target="../media/image36.jpg"/><Relationship Id="rId6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jpg"/><Relationship Id="rId4" Type="http://schemas.openxmlformats.org/officeDocument/2006/relationships/image" Target="../media/image54.jpg"/><Relationship Id="rId5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49.jpg"/><Relationship Id="rId5" Type="http://schemas.openxmlformats.org/officeDocument/2006/relationships/image" Target="../media/image4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jpg"/><Relationship Id="rId4" Type="http://schemas.openxmlformats.org/officeDocument/2006/relationships/image" Target="../media/image5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jpg"/><Relationship Id="rId4" Type="http://schemas.openxmlformats.org/officeDocument/2006/relationships/image" Target="../media/image63.png"/><Relationship Id="rId5" Type="http://schemas.openxmlformats.org/officeDocument/2006/relationships/image" Target="../media/image5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1.png"/><Relationship Id="rId4" Type="http://schemas.openxmlformats.org/officeDocument/2006/relationships/image" Target="../media/image68.jpg"/><Relationship Id="rId5" Type="http://schemas.openxmlformats.org/officeDocument/2006/relationships/image" Target="../media/image6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jpg"/><Relationship Id="rId4" Type="http://schemas.openxmlformats.org/officeDocument/2006/relationships/image" Target="../media/image6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6.gif"/><Relationship Id="rId4" Type="http://schemas.openxmlformats.org/officeDocument/2006/relationships/image" Target="../media/image7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5.png"/><Relationship Id="rId4" Type="http://schemas.openxmlformats.org/officeDocument/2006/relationships/image" Target="../media/image79.jpg"/><Relationship Id="rId5" Type="http://schemas.openxmlformats.org/officeDocument/2006/relationships/image" Target="../media/image8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0.png"/><Relationship Id="rId4" Type="http://schemas.openxmlformats.org/officeDocument/2006/relationships/image" Target="../media/image8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0.jpg"/><Relationship Id="rId4" Type="http://schemas.openxmlformats.org/officeDocument/2006/relationships/image" Target="../media/image8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3.png"/><Relationship Id="rId4" Type="http://schemas.openxmlformats.org/officeDocument/2006/relationships/image" Target="../media/image8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1.jpg"/><Relationship Id="rId4" Type="http://schemas.openxmlformats.org/officeDocument/2006/relationships/image" Target="../media/image86.jpg"/><Relationship Id="rId5" Type="http://schemas.openxmlformats.org/officeDocument/2006/relationships/image" Target="../media/image8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6.png"/><Relationship Id="rId4" Type="http://schemas.openxmlformats.org/officeDocument/2006/relationships/image" Target="../media/image94.jpg"/><Relationship Id="rId5" Type="http://schemas.openxmlformats.org/officeDocument/2006/relationships/image" Target="../media/image104.jpg"/><Relationship Id="rId6" Type="http://schemas.openxmlformats.org/officeDocument/2006/relationships/image" Target="../media/image9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7.png"/><Relationship Id="rId4" Type="http://schemas.openxmlformats.org/officeDocument/2006/relationships/image" Target="../media/image9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2.jpg"/><Relationship Id="rId4" Type="http://schemas.openxmlformats.org/officeDocument/2006/relationships/image" Target="../media/image99.jpg"/><Relationship Id="rId5" Type="http://schemas.openxmlformats.org/officeDocument/2006/relationships/image" Target="../media/image10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1.jpg"/><Relationship Id="rId4" Type="http://schemas.openxmlformats.org/officeDocument/2006/relationships/image" Target="../media/image1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85800" y="134076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/>
              <a:t>Molekulární biologie pro informatiky - 8</a:t>
            </a:r>
            <a:endParaRPr b="1"/>
          </a:p>
        </p:txBody>
      </p:sp>
      <p:sp>
        <p:nvSpPr>
          <p:cNvPr id="90" name="Google Shape;90;p1"/>
          <p:cNvSpPr txBox="1"/>
          <p:nvPr/>
        </p:nvSpPr>
        <p:spPr>
          <a:xfrm>
            <a:off x="692995" y="33271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Molekulární mechanismy signalizace</a:t>
            </a:r>
            <a:r>
              <a:rPr b="0" i="0" lang="cs-CZ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8"/>
          <p:cNvGrpSpPr/>
          <p:nvPr/>
        </p:nvGrpSpPr>
        <p:grpSpPr>
          <a:xfrm>
            <a:off x="1043608" y="3797838"/>
            <a:ext cx="6472362" cy="2319841"/>
            <a:chOff x="1645921" y="4077072"/>
            <a:chExt cx="6472362" cy="2319841"/>
          </a:xfrm>
        </p:grpSpPr>
        <p:pic>
          <p:nvPicPr>
            <p:cNvPr id="251" name="Google Shape;251;p8"/>
            <p:cNvPicPr preferRelativeResize="0"/>
            <p:nvPr/>
          </p:nvPicPr>
          <p:blipFill rotWithShape="1">
            <a:blip r:embed="rId3">
              <a:alphaModFix/>
            </a:blip>
            <a:srcRect b="9969" l="9347" r="9591" t="60683"/>
            <a:stretch/>
          </p:blipFill>
          <p:spPr>
            <a:xfrm>
              <a:off x="1645921" y="4077072"/>
              <a:ext cx="6472362" cy="2319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8"/>
            <p:cNvSpPr txBox="1"/>
            <p:nvPr/>
          </p:nvSpPr>
          <p:spPr>
            <a:xfrm>
              <a:off x="1778521" y="6101529"/>
              <a:ext cx="1152000" cy="193323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endotelová buňka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5568515" y="6102779"/>
              <a:ext cx="1175322" cy="190821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buňky hladké svaloviny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2507621" y="4235797"/>
              <a:ext cx="976550" cy="289310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aktivované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nervové zakončení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699792" y="4801503"/>
              <a:ext cx="648072" cy="792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2635735" y="4751548"/>
              <a:ext cx="633507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acetylcholin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555776" y="5037029"/>
              <a:ext cx="1080120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2499870" y="4977205"/>
              <a:ext cx="1039067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aktivovaná NO syntáza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827745" y="5585640"/>
              <a:ext cx="360040" cy="792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 txBox="1"/>
            <p:nvPr/>
          </p:nvSpPr>
          <p:spPr>
            <a:xfrm>
              <a:off x="1822571" y="5517416"/>
              <a:ext cx="445956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arginin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475817" y="5759812"/>
              <a:ext cx="336187" cy="210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2546897" y="5677716"/>
              <a:ext cx="30489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 txBox="1"/>
            <p:nvPr/>
          </p:nvSpPr>
          <p:spPr>
            <a:xfrm>
              <a:off x="2949774" y="5777743"/>
              <a:ext cx="1210176" cy="30777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RYCHLÁ DIFÚZE 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MEMBRÁNAMI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 txBox="1"/>
            <p:nvPr/>
          </p:nvSpPr>
          <p:spPr>
            <a:xfrm>
              <a:off x="5186876" y="5649454"/>
              <a:ext cx="1260000" cy="288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RELAXACE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HLADKÉ SVALOVINY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4261949" y="4914944"/>
              <a:ext cx="918841" cy="30777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NO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 guanylátcyklázu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receptory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p8"/>
          <p:cNvSpPr/>
          <p:nvPr/>
        </p:nvSpPr>
        <p:spPr>
          <a:xfrm>
            <a:off x="252000" y="937192"/>
            <a:ext cx="5904176" cy="2641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Oxid dusnatý (NO)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parakrinní signál, volný průnik přes membrány buněk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syntáza - deaminace argininu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rychlý, lokální účinek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vazodilatátor - aplikace nitroglycerinu při angíně pektoris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- prodloužení účinku NO po aplikaci viagry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acetylcholin → vznik a uvolnění NO z endotelových buněk → difuze k buňkám hladké svaloviny → aktivace guanylátcyklázu → relaxace svalové buňky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apitola 10 - 02-13" id="269" name="Google Shape;2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0968" y="882355"/>
            <a:ext cx="2255528" cy="1754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hompson-lab-fzco.com/images/malegel.jpg" id="270" name="Google Shape;270;p8"/>
          <p:cNvPicPr preferRelativeResize="0"/>
          <p:nvPr/>
        </p:nvPicPr>
        <p:blipFill rotWithShape="1">
          <a:blip r:embed="rId5">
            <a:alphaModFix/>
          </a:blip>
          <a:srcRect b="0" l="0" r="2916" t="20406"/>
          <a:stretch/>
        </p:blipFill>
        <p:spPr>
          <a:xfrm>
            <a:off x="6427915" y="2944182"/>
            <a:ext cx="2499933" cy="142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http://27.109.7.67:1111/econtent/cell-communication/principles-part-2.php; http://fblt.cz/skripta/x-srdce-a-obeh-krve/2-krevni-obeh/; www.thompson-lab-fzco.com  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</a:t>
            </a: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kináz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9"/>
          <p:cNvSpPr/>
          <p:nvPr/>
        </p:nvSpPr>
        <p:spPr>
          <a:xfrm>
            <a:off x="252000" y="937192"/>
            <a:ext cx="61202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fosfátové skupiny na 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jako donor fosfátové skupiny slouží ATP, vznik ADP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yrosinkinázy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vazba fosfátu na fenolickou skupinu Tyr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erin/treoninkinázy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vazba fosfátu na hydroxylovou skupinu Ser či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4/48/PKARII.svg/1020px-PKARII.svg.png" id="280" name="Google Shape;280;p9"/>
          <p:cNvPicPr preferRelativeResize="0"/>
          <p:nvPr/>
        </p:nvPicPr>
        <p:blipFill rotWithShape="1">
          <a:blip r:embed="rId3">
            <a:alphaModFix/>
          </a:blip>
          <a:srcRect b="46108" l="5594" r="0" t="0"/>
          <a:stretch/>
        </p:blipFill>
        <p:spPr>
          <a:xfrm>
            <a:off x="3011893" y="4775399"/>
            <a:ext cx="3111373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9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https://commons.wikimedia.org/wiki/File:PKARII.svg		chemwiki.ucdavis.edu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ýsledek obrázku pro ATP fosforylace" id="282" name="Google Shape;2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3020" y="2043209"/>
            <a:ext cx="1208162" cy="1380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hemwiki.ucdavis.edu/@api/deki/files/2497/=image088.png?revision=1&amp;size=bestfit&amp;width=350&amp;height=180" id="283" name="Google Shape;283;p9"/>
          <p:cNvPicPr preferRelativeResize="0"/>
          <p:nvPr/>
        </p:nvPicPr>
        <p:blipFill rotWithShape="1">
          <a:blip r:embed="rId5">
            <a:alphaModFix/>
          </a:blip>
          <a:srcRect b="20885" l="10905" r="0" t="0"/>
          <a:stretch/>
        </p:blipFill>
        <p:spPr>
          <a:xfrm>
            <a:off x="6921077" y="823296"/>
            <a:ext cx="2072894" cy="94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9"/>
          <p:cNvSpPr/>
          <p:nvPr/>
        </p:nvSpPr>
        <p:spPr>
          <a:xfrm>
            <a:off x="251520" y="2740836"/>
            <a:ext cx="8640000" cy="1672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SERIN / TREONIN KINÁZY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A, PKA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 dependentní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homodimer, regulační (R) a katalytická (C) doména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vazbě cAMP na R jsou C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uvolněny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mohou fosforylovat cílové 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rozklad glykogenu ve svalových  vláknech, syntéza somatostatinu v D-buňkách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p1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10"/>
          <p:cNvSpPr/>
          <p:nvPr/>
        </p:nvSpPr>
        <p:spPr>
          <a:xfrm>
            <a:off x="252000" y="937192"/>
            <a:ext cx="6552248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proteinkináza G, PKG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cGMP dependentní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homodimer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doména: dimerizace, vazba cGMP, blok aktivního místa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doména: fosforylace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PKG-I - hladká svalovina, trombocyty, endotely, kardiomyocyty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PKG-II - buňky ledvin, střevní mukóza, pankreas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http://www.highlights-in-neurobiology.com/gallery-the-kinases-pka-pkg-and-pkc/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9678" y="891302"/>
            <a:ext cx="1380173" cy="73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9765" y="2004445"/>
            <a:ext cx="1800000" cy="124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0"/>
          <p:cNvSpPr/>
          <p:nvPr/>
        </p:nvSpPr>
        <p:spPr>
          <a:xfrm>
            <a:off x="251520" y="3498974"/>
            <a:ext cx="8640000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proteinkináza C, PKC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 v blízkosti plazmalemy, aktivace účinkem DAG, PtdSer a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 - vazba DAG, PtdSer a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blok aktivního místa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 - fosforylace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7" name="Google Shape;297;p10"/>
          <p:cNvGrpSpPr/>
          <p:nvPr/>
        </p:nvGrpSpPr>
        <p:grpSpPr>
          <a:xfrm>
            <a:off x="430799" y="4861367"/>
            <a:ext cx="8179436" cy="1375945"/>
            <a:chOff x="611560" y="4941168"/>
            <a:chExt cx="8179436" cy="1375945"/>
          </a:xfrm>
        </p:grpSpPr>
        <p:pic>
          <p:nvPicPr>
            <p:cNvPr id="298" name="Google Shape;29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1560" y="5062195"/>
              <a:ext cx="2356009" cy="11820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63888" y="5037906"/>
              <a:ext cx="2380298" cy="1230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400551" y="4989328"/>
              <a:ext cx="2347913" cy="13277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1" name="Google Shape;301;p10"/>
            <p:cNvCxnSpPr>
              <a:stCxn id="298" idx="3"/>
              <a:endCxn id="299" idx="1"/>
            </p:cNvCxnSpPr>
            <p:nvPr/>
          </p:nvCxnSpPr>
          <p:spPr>
            <a:xfrm>
              <a:off x="2967569" y="5653222"/>
              <a:ext cx="596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02" name="Google Shape;302;p10"/>
            <p:cNvCxnSpPr>
              <a:stCxn id="299" idx="3"/>
              <a:endCxn id="300" idx="1"/>
            </p:cNvCxnSpPr>
            <p:nvPr/>
          </p:nvCxnSpPr>
          <p:spPr>
            <a:xfrm>
              <a:off x="5944186" y="5653221"/>
              <a:ext cx="4563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03" name="Google Shape;303;p10"/>
            <p:cNvSpPr/>
            <p:nvPr/>
          </p:nvSpPr>
          <p:spPr>
            <a:xfrm>
              <a:off x="3544423" y="4989328"/>
              <a:ext cx="2480226" cy="4857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10770" y="4941168"/>
              <a:ext cx="2480226" cy="4857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5" name="Google Shape;305;p10"/>
          <p:cNvCxnSpPr>
            <a:stCxn id="294" idx="2"/>
            <a:endCxn id="295" idx="0"/>
          </p:cNvCxnSpPr>
          <p:nvPr/>
        </p:nvCxnSpPr>
        <p:spPr>
          <a:xfrm>
            <a:off x="8059765" y="1629394"/>
            <a:ext cx="0" cy="375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p1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3" name="Google Shape;313;p11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http://www.highlights-in-neurobiology.com/gallery-the-kinases-pka-pkg-and-pkc/        http://www.nature.com/nrn/journal/v3/n3/fig_tab/nrn753_F3.html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251520" y="3367042"/>
            <a:ext cx="8640000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Ca</a:t>
            </a:r>
            <a:r>
              <a:rPr b="1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dependentní proteinkináza II (CaMKII)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regulována komplexem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/kalmodulin, autofosforylace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 - fosforylace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 - pseudosubstrát, vazba monomerů do multimerů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specializované CaMKII - př. kináza lehkého řetězce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myosinu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highlights-in-neurobiology.com/wp-content/uploads/2012/02/pkc1.gif" id="315" name="Google Shape;315;p11"/>
          <p:cNvPicPr preferRelativeResize="0"/>
          <p:nvPr/>
        </p:nvPicPr>
        <p:blipFill rotWithShape="1">
          <a:blip r:embed="rId3">
            <a:alphaModFix/>
          </a:blip>
          <a:srcRect b="21478" l="0" r="0" t="9364"/>
          <a:stretch/>
        </p:blipFill>
        <p:spPr>
          <a:xfrm>
            <a:off x="5436096" y="1028610"/>
            <a:ext cx="3120123" cy="196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1"/>
          <p:cNvSpPr/>
          <p:nvPr/>
        </p:nvSpPr>
        <p:spPr>
          <a:xfrm>
            <a:off x="251520" y="965046"/>
            <a:ext cx="8640000" cy="2164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Struktura PKA, PKC a PKG je vysoce příbuzná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Regulační doména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pseudosubstrát blokující aktivní místo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leucinový zip pro dimerizaci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vazebná místa pro ligandy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Katalytická doména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aktivní místo enzymu s kinázovou aktivitou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542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ATP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 molecular basis of CaMKII function in synaptic and behavioural memory" id="317" name="Google Shape;317;p11"/>
          <p:cNvPicPr preferRelativeResize="0"/>
          <p:nvPr/>
        </p:nvPicPr>
        <p:blipFill rotWithShape="1">
          <a:blip r:embed="rId4">
            <a:alphaModFix/>
          </a:blip>
          <a:srcRect b="80455" l="12765" r="11141" t="1"/>
          <a:stretch/>
        </p:blipFill>
        <p:spPr>
          <a:xfrm>
            <a:off x="251520" y="4954065"/>
            <a:ext cx="4171674" cy="1301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molecular basis of CaMKII function in synaptic and behavioural memory" id="318" name="Google Shape;318;p11"/>
          <p:cNvPicPr preferRelativeResize="0"/>
          <p:nvPr/>
        </p:nvPicPr>
        <p:blipFill rotWithShape="1">
          <a:blip r:embed="rId4">
            <a:alphaModFix/>
          </a:blip>
          <a:srcRect b="56764" l="12765" r="11141" t="18981"/>
          <a:stretch/>
        </p:blipFill>
        <p:spPr>
          <a:xfrm>
            <a:off x="4719846" y="4797152"/>
            <a:ext cx="4171674" cy="161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1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12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http://www.ijbs.com/v08p1385.htm           http://www.angelfire.com/sc3/toxchick/molbiocancer/molbiocancer12.html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251520" y="965046"/>
            <a:ext cx="8640000" cy="2513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 KINÁZY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kinázová doména SH1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receptorové - vázané na plazmatickou membránu, součást receptorů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nereceptorové - asociují s receptory, děleny do rodin: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proteinkinázy Src-rodiny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SH1; regulační domény SH2, SH3; ukotvení k membráně přes SH4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c-Src - inaktivní: fosforylace Tyr-527, vazba SH2, blok SH1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aktivace: defosforylací či vyvázáním fosfátu na Tyr-527, fosforylace Tyr-416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asociace s receptory - receptorové tyrosinkinázy, receptory vázané s G-proteiny, adhezní receptory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angelfire.com/sc3/toxchick/images/S/src05.gif" id="328" name="Google Shape;3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554" y="3494284"/>
            <a:ext cx="3312694" cy="180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ational Journal of Biological Sciences 08: 1385 image No. 01" id="329" name="Google Shape;329;p12"/>
          <p:cNvPicPr preferRelativeResize="0"/>
          <p:nvPr/>
        </p:nvPicPr>
        <p:blipFill rotWithShape="1">
          <a:blip r:embed="rId4">
            <a:alphaModFix/>
          </a:blip>
          <a:srcRect b="62920" l="12726" r="0" t="0"/>
          <a:stretch/>
        </p:blipFill>
        <p:spPr>
          <a:xfrm>
            <a:off x="248838" y="3903328"/>
            <a:ext cx="2327605" cy="985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national Journal of Biological Sciences 08: 1385 image No. 02" id="330" name="Google Shape;330;p12"/>
          <p:cNvPicPr preferRelativeResize="0"/>
          <p:nvPr/>
        </p:nvPicPr>
        <p:blipFill rotWithShape="1">
          <a:blip r:embed="rId5">
            <a:alphaModFix/>
          </a:blip>
          <a:srcRect b="56058" l="8339" r="0" t="0"/>
          <a:stretch/>
        </p:blipFill>
        <p:spPr>
          <a:xfrm>
            <a:off x="2771800" y="3782752"/>
            <a:ext cx="2518161" cy="122998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2"/>
          <p:cNvSpPr/>
          <p:nvPr/>
        </p:nvSpPr>
        <p:spPr>
          <a:xfrm>
            <a:off x="251520" y="5396443"/>
            <a:ext cx="864000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proteinkinázy Jak-rodiny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přímá aktivace receptory pro interferon, Jak/STAT signální dráha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proteinkinázy Syk-rodiny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Přehled proteinkináz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p1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13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http://www.stylepinner.com/protein-receptor-map/cHJvdGVpbi1yZWNlcHRvci1tYXA/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251520" y="965046"/>
            <a:ext cx="5256584" cy="3159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MAP-PROTEINKINÁZY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aktivované mitogeny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MAP-kinázakinázakinázy (MAPKKK)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MAPKK přes Ser či Thr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Raf-proteinkináza přímo aktivovaná Ras proteinem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MAP-kinázakinázy (MAPKK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MAPK fosforylací Thr a Tyr (Thr-X-Tyr)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MAP/ERK-proteinkináza (MEK-proteinkináza)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MAP-kinázy (MAPK)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své aktivaci migrují k cílovým molekulám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lassconnection.s3.amazonaws.com/149/flashcards/2181149/jpg/kinase_cascade1351370321642.jpg" id="341" name="Google Shape;3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982901"/>
            <a:ext cx="2139326" cy="323818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3"/>
          <p:cNvSpPr/>
          <p:nvPr/>
        </p:nvSpPr>
        <p:spPr>
          <a:xfrm>
            <a:off x="630403" y="4781784"/>
            <a:ext cx="41044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SERIN / TREONIN KINÁZY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A (PAK)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G (PKG)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proteinkináza C (PKC)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26511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d. proteinkináza II (CaMKII)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5220072" y="4781784"/>
            <a:ext cx="32403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NERECEPTOROVÉ TYROSIN KINÁZY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Src-rodiny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Jak-rodiny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361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proteinkinázy Syk-rodiny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enzymy signálních drah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1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14"/>
          <p:cNvSpPr/>
          <p:nvPr/>
        </p:nvSpPr>
        <p:spPr>
          <a:xfrm>
            <a:off x="251525" y="987179"/>
            <a:ext cx="49686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Kde se bere fosfát pro fosforylaci?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Adenylátcykláza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ATP → bisfosfát + cyklický adenosinmonofosfátu (cAMP)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proteopedia.org/wiki/images/thumb/2/23/CAMP_synthesis.png/400px-CAMP_synthesis.png" id="352" name="Google Shape;3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8" y="891581"/>
            <a:ext cx="2549432" cy="1058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-content.springer.com/image/prt%3A978-1-4419-0461-4%2F8/MediaObjects/978-1-4419-0461-4_8_Part_Fig1-434_HTML.gif" id="353" name="Google Shape;353;p14"/>
          <p:cNvPicPr preferRelativeResize="0"/>
          <p:nvPr/>
        </p:nvPicPr>
        <p:blipFill rotWithShape="1">
          <a:blip r:embed="rId4">
            <a:alphaModFix/>
          </a:blip>
          <a:srcRect b="0" l="18717" r="13898" t="0"/>
          <a:stretch/>
        </p:blipFill>
        <p:spPr>
          <a:xfrm>
            <a:off x="5621356" y="2564904"/>
            <a:ext cx="2034896" cy="2569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tic-content.springer.com/image/chp%3A10.1385%2F0-89603-298-1%3A129/MediaObjects/978-1-59259-528-0_12_Fig1_HTML.jpg" id="354" name="Google Shape;35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016" y="5531180"/>
            <a:ext cx="2915816" cy="91119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/>
          <p:nvPr/>
        </p:nvSpPr>
        <p:spPr>
          <a:xfrm>
            <a:off x="251520" y="5373216"/>
            <a:ext cx="8640000" cy="636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cAMP-fosfodiesteráza, cGMP-fosfodiesteráza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hydrolýza cAMP / cGMP na AMP / GMP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cs.wikipedia.org		http://proteopedia.org/wiki/index.php/Adenylyl_cyclase 	wikirecent.in 	link.springer.com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251520" y="2371030"/>
            <a:ext cx="5112568" cy="2564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Guanylátcykláza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GTP → bisfosfát + cyklický guanosinmonofosfát (cGMP)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 1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homodimer, receptor pro různé ligandy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domény: extracelulární, transmembránová 	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kinázová, cyklázová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př. ANF: vyloučení Na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vody z ledvin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 2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rozpustný heterodimer (α, β)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aktivace vazbou 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domény: vazebná (hem), cyklázová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6/6c/CGMP.svg/200px-CGMP.svg.png" id="358" name="Google Shape;35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0352" y="1412776"/>
            <a:ext cx="1260139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4"/>
          <p:cNvSpPr txBox="1"/>
          <p:nvPr/>
        </p:nvSpPr>
        <p:spPr>
          <a:xfrm>
            <a:off x="8500033" y="2053270"/>
            <a:ext cx="43794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cGMP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Další enzymy signálních drah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15"/>
          <p:cNvCxnSpPr/>
          <p:nvPr/>
        </p:nvCxnSpPr>
        <p:spPr>
          <a:xfrm>
            <a:off x="0" y="81403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15"/>
          <p:cNvSpPr/>
          <p:nvPr/>
        </p:nvSpPr>
        <p:spPr>
          <a:xfrm>
            <a:off x="2012128" y="4940489"/>
            <a:ext cx="489893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Fosfolipáza C (PLC)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hydrolyzuje PIP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DAG a Ins(1,4,5)P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5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https://cardiovascres.oxfordjournals.org/content/82/2/286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d2npw7jqx38emt.cloudfront.net/content/cardiovascres/82/2/286/F1.large.jpg" id="369" name="Google Shape;3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658" y="1606124"/>
            <a:ext cx="3854184" cy="261496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5"/>
          <p:cNvSpPr txBox="1"/>
          <p:nvPr/>
        </p:nvSpPr>
        <p:spPr>
          <a:xfrm>
            <a:off x="5652120" y="2021329"/>
            <a:ext cx="266438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        fosfatidylinositol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      fosfatidylinositol-4-fosfát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</a:t>
            </a:r>
            <a:r>
              <a:rPr b="1" baseline="-2500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fosfatidylinositol-4,5-bisfosfát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</a:t>
            </a:r>
            <a:r>
              <a:rPr b="1" baseline="-2500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fosfatidylinositol-3,4,5-trisfosfát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                  diacylglycerol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Ins(1,4,5)P</a:t>
            </a:r>
            <a:r>
              <a:rPr b="1" baseline="-2500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       </a:t>
            </a:r>
            <a:r>
              <a:rPr b="1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inositol-1,4,5-trisfosfát</a:t>
            </a:r>
            <a:endParaRPr b="1" baseline="-2500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5"/>
          <p:cNvSpPr txBox="1"/>
          <p:nvPr/>
        </p:nvSpPr>
        <p:spPr>
          <a:xfrm>
            <a:off x="4057705" y="3692564"/>
            <a:ext cx="878767" cy="24622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Fosfolipáza C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5"/>
          <p:cNvSpPr txBox="1"/>
          <p:nvPr/>
        </p:nvSpPr>
        <p:spPr>
          <a:xfrm>
            <a:off x="4056678" y="3241042"/>
            <a:ext cx="809837" cy="24622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PI(4)-kináza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5"/>
          <p:cNvSpPr txBox="1"/>
          <p:nvPr/>
        </p:nvSpPr>
        <p:spPr>
          <a:xfrm>
            <a:off x="4060216" y="3467873"/>
            <a:ext cx="809837" cy="24622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PI(5)-kináza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5"/>
          <p:cNvSpPr txBox="1"/>
          <p:nvPr/>
        </p:nvSpPr>
        <p:spPr>
          <a:xfrm>
            <a:off x="4057311" y="3920292"/>
            <a:ext cx="809837" cy="24622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PI(3)-kináza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P0AAAB8CAMAAACVB0azAAABQVBMVEX///+ZzP+Ryf/z+f9ppGnv9O/v7+9paWnl5eV6enpNTU3/aWk2NjY2jTb/+vr/7+/y8v/2+fZ6ev/l5f//lJSUlP9NTf8qKonPz/9paf+enp66urr/VVXExP+tra2Xl//e6d6bv5vL3cuHh7RkZP//0tLb2+c+PpDq6vFxcajFxdk3N41Xm1dXV/+GhoYAAADT4tOJtYmRkbp8rnzFxcXn8v//o6MkhyT/t7fc3P+3t/9VVZrR0eFhYaC3t7dpaaSfn8Kmxqa5udJLS5asrMr/xMQMDIG50rm/1b+jo//W1v+8vP+MjP9oaGjV1dWUlJStrf9VVVUPgg8iIiKnp///d3ceHoUvLy//YGCDg/9RmVH/hYX/5eV0dP99fa8AAHIAAG//KCj/QUE+Pv9PT/8AAP8tLf//HR3/RUX/qqpAkUD+JRwlAAAJX0lEQVR4nO2di1/ayBbHzy0kYC1gRIriCgFWRHzxcEUFNCAF7QN8tN3atXVbu/dq//8/4J6ZhEheEDUkbMnvU0KYmTy+mTNnZk6mLfxnkgVO34CjIvTPJlMi/bM/PJOoP56J9B6YRHlcepfe6RtxRC69A/SnJ6/tvaC+nKE/2V+K7Nl6RX05Qn/6BjcLM3ZeUl+O0J8s4eZ3l95hOUKfmGh6mA173i/ZekV9OdTjfdl4Y+8F9eWOdlx6e+nR4Y3F43aGfmNm/q2tFzSQM/QLM/MRWy9oIJfepXfp7ZNLb+sFDeQM/e8TTX8K4XGY5JilP509NcyLyRv8mlrU5HentjVpkdl5Vcr85eXlrN2TXnP0+/vhfUP852TzJ92NbfvjatTutj+mTrucDydUYc3IaXgv/MXcTVsmU/S0kSaMbJXSvyCbgzhuun5FbpwYg0+ZRk+lqmj6NF7aPPo3T39iRH8Wj8cPKP1iXJtL6aeU9HqnSrzd39+3e/BvBf3BwcHic7+P7dGzvilJmCbRK9KkU4W/zEpCi09E3lwuYF+o9gcjlVWWv7XJnsmW75eFdX8A1PL7005Ey/eEZeHpETsR3pixNc5v0uud7g31eqwPvd6ivtfrqNLezu9F1F4P6U/38Xv86GH/0rjHo+YeE9t2bFPb48U2tT1e4lJt4UtY//Aelk6G3bGVsmy049fxeI9QxNYu3yp6duviwoLbufnnv2No+WGYCZs6n394kTGSSfoNs9MSKwzAPpmkx0lZwtT5XlhwT/bJpXfpXfoBculNne+XpJ/sHm8JZsxNPbXD/HGWgj68sbHxQ3c6c/JDW/Xd5zFN2uYZDvencMevzevX9O3uY+72AUp+TgKUcIdLGhdS0O9dggfe66yqwAm5pt13O7CtRsS0xTiN8fmnBt3ahxDcvRpO8AQlU5BKQgD3GK9xKSU9iSyRSbZKtM2/UU7IKXlXOXGn0Y04SzzfQPodQv4pZALisUqRCm/zP3HLmaa/iUQSCe10Rs/j6dFLka2tbrc7tTng3ij99MjpAcrJQqFgmn5h7/U/uDeL+zcve7rxyPQHzyW9uKeP36dJ9BedTmdxKP3o6x4gwOfzKS8YPgB1uyfWv/FDVeg1jespnX5Hp+63Cf3mcMu/Iy5vpHWfJ/RJavmMt543avsa+nBkBl6qSy2dLGnW1y3GtzVvKQ4wrUP7/MFeb2f31dyVSZDH6bh+XE9BGUSv127rl1LQ0z59L6ylBy08qWltvG4x3hH7fFYdyFRq9255KMDTlEJ4INAcfteP9QvpjnZuRnxnNqvOw7p+ji79gg23ZKdKnw0yrH6DrW0MeloOhkZt+ZAyUcZqenOznE+h5TmLLmiosokyVtObm+FO20AfMFHGpXfpXXorNF70XGlwmV+ank995rlBZX7pHq9eChT4QWWsph88vO/pCoKjneSAONrhDEa4PVlA/45szsR9359dbf6FOgC2++37tztNue/ftLG+QLkNTAF3jrWzNL5cZgAK+NEO4/N13NTzwChSS+WCWJaeEiyhv1+vx22y4ry/T+wUK877+0SiGzuquF5oWpr394lMTutthrgu7RyVx2QvD14CqPHvqfM2je31i8NWkBdjfbzkDa2iv1+vt80qcvXW6+nRz5GB/21QkVbicVM3oKcj2boRfX1dQ98m9nDM0IiHdfRn73w+n2K9XoekUL3rrVjz3yf54O52enouBFefpiV9Cor0vwXz3p7w9kWXxZzjr58i/Xovt90jLpGkc7p7fH9oKonVm8xzcvl1Ho7rtBQ527qFdc+yLPeis+WX6TlWlrxake1L29kNhbCWgyFZ0KPnGFk9et7LMVy9DedJfBI9cSI9h8aPPwL8Odbz/bEkrseX6inoP5tEH8Bi+RKQp2uZ5W/FsOmTNs9uKq18m6YpW4Pa6ol20Q2GPigtH5Gx7UuWXxJNVxZpFoSCWn4B1hUODum5Qklp+STWxxUYGuMv1RniVCygp0Z/AZ0uQY111St3dNL06GF3bmdOHehsJ5NJjichSSTnkrwis4CZINKXgU8qhjUkpsv8VE3xU3gAT/0FOSXxChbQd8TNJvnubGuXLWnTrnTDucuvtMmpFAMcD8TkZVfVE5cidHQwl1dH7hjpGKXyKZ6UBXpKYkmWjXYOYgPHlGoFhxdR6+eAC6QKmszBt5PMk17PsvV6Z76zBxQP3j74CgXvunGwat37WU07JLZTIJbk0N9CDv428ks4McM1KZd+xHLph8mld+ldehv1iP7+oXLiXY5ZjXbNEpHBK3uF3H9zxX764O23OQj+7/v3kTUArlQucfLaDSM5Qn/1F5r+ziivwCR54Avcg9br2SWb1mzx3IPW69kl29brnQcCgXLJvrUbpmRT3TPiuzxvnTd6q+EI/TK2+au5RwQ4TItPMsBIMTyvGCDUkzM+f/nDB00Mz1rxhVJBjOEx6ybX69mnK/3QnoVieAbEF1ncmFm+3SoZvcycCHpDufQuvUs/eXLpXXqXfvLk0uvQr2b1i9dU5Q7Fr3RG+n0E6h1UtQiQKT7tPkcjffpcS5++cd03Lc3Ie9WWtN+8llLSK31HrY0lOdET6r6veou9JyFDr/UdlEk/7R5HJw19urqC+6vsSoP8Eipke1TJgJAjZDXPSg6/Gker0GhVBKC1WmkKmVotl64JlD591MTHkFmhK5VWmiJ9Fr+LVfpwVisNmyENpaavXQuAxF+jiIuWnAseknoUqpXrJkk/XEEGqDYhswoVFpp/k0Mgd53JYrkorXv0AY0GXItPokL2CX2rSE+NaauZbDHnHLBCmron9ryGdY/kortKQzqXJYwkD7dCFWsyV1slD4N8iMcrZthilkAi3VfaCtboH9KAVmkG+RyJabXDw4zB3dgtI/qsTI8fQchS+gpp90ifFQT09gp6rGNy5ErP/xvTH45R56qhRws/zEr0IGToD9IKrhtkV6z7nADY8CueNKFHm8+0ohAU/gax7rOQa0j0WWwVTcimxYco0uMDbFSdA1ZIW/ekt2tE17LRj+i20sR3H0WbEKw1Wh5oRiuZ6EeoRj9mW42vR+Q35keL+JRonQtRfDyH0SJ+BCFKBgMtAeBjNIefai3aLEa/or3g6cZEupavp9qQE2WLBp3kOEtNL1zr++Nia7C1pv+N8Br6TEafwihdzv83wsv0E/2/gk72/wg7wZps+v8DLxsyw0Nzb28AAAAASUVORK5CYII=" id="375" name="Google Shape;375;p15"/>
          <p:cNvSpPr/>
          <p:nvPr/>
        </p:nvSpPr>
        <p:spPr>
          <a:xfrm>
            <a:off x="155575" y="-563563"/>
            <a:ext cx="2409825" cy="118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Povrchové 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1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" name="Google Shape;383;p16"/>
          <p:cNvSpPr/>
          <p:nvPr/>
        </p:nvSpPr>
        <p:spPr>
          <a:xfrm>
            <a:off x="251520" y="965046"/>
            <a:ext cx="8640000" cy="137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zprostředkovaná povrchovými receptory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mimobuněčný signál (ligand)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povrchový receptor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sekundární přenašeč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cílová molekula (efektor)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6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http://www.datehookup.com/Thread-690622.htm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349432" y="2636912"/>
            <a:ext cx="4464496" cy="3365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povrchových receptorů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spojené s iontovými kanály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55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průchodnost kanálů dle přítomnosti ligandu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změna permeability membrány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rychlá signalizace na synapsích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Katalytické receptory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55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zisk katalytické schopnosti po vazbě ligandu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transmembránové proteiny s PTK aktivitou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Receptory vázané na G 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55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 G-protein ovlivňují  aktivitu enzymů nebo průchodnost kanálů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6"/>
          <p:cNvGrpSpPr/>
          <p:nvPr/>
        </p:nvGrpSpPr>
        <p:grpSpPr>
          <a:xfrm>
            <a:off x="5076056" y="1737320"/>
            <a:ext cx="3754789" cy="4572000"/>
            <a:chOff x="5319210" y="2239384"/>
            <a:chExt cx="3515662" cy="4280825"/>
          </a:xfrm>
        </p:grpSpPr>
        <p:pic>
          <p:nvPicPr>
            <p:cNvPr descr="http://www.ncbi.nlm.nih.gov/books/NBK10989/bin/ch8f4.jpg" id="387" name="Google Shape;38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40338" y="2253122"/>
              <a:ext cx="3494534" cy="4267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6"/>
            <p:cNvSpPr/>
            <p:nvPr/>
          </p:nvSpPr>
          <p:spPr>
            <a:xfrm>
              <a:off x="5327648" y="2250086"/>
              <a:ext cx="1720343" cy="144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cs-CZ" sz="7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Receptory spojené s iontovými kanály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7048229" y="2239384"/>
              <a:ext cx="1152000" cy="144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cs-CZ" sz="7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Katalytické receptory</a:t>
              </a:r>
              <a:endParaRPr b="1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319210" y="4403361"/>
              <a:ext cx="1418978" cy="144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cs-CZ" sz="7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Receptory vázané na G-protein</a:t>
              </a:r>
              <a:endParaRPr b="1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7047991" y="4405990"/>
              <a:ext cx="1128835" cy="144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cs-CZ" sz="7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Intracelulární receptory</a:t>
              </a:r>
              <a:endParaRPr b="1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spojené s iontovým kanálem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8" name="Google Shape;398;p1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9" name="Google Shape;399;p17"/>
          <p:cNvSpPr/>
          <p:nvPr/>
        </p:nvSpPr>
        <p:spPr>
          <a:xfrm>
            <a:off x="251520" y="965046"/>
            <a:ext cx="5976664" cy="482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iontový kanál v plazmatické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→ konformační změna receptoru → otevření kanálu → pohyb iontů → disociace ligandu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receptoru →  uzavření kanálu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ligandy - neurotransmitery, peptidové hormony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molekuly procházející kanálem - ionty Na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Cl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na synapsích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převod chemických signálů na elektrické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excitovaný presynaptický neuron vypouští neurotransmiter, který se váže na receptor spojený s iontovým kanálem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otevřeným kanálem proudí ionty, které vyvolají excitaci postsynaptického neuronu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receptor pro serotonin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receptor pro GABA (γ-aminomáslená kyselina)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2.cedarcrest.edu/academic/bio/hale/bioT_EID/lectures/tetanus-synapse.jpg" id="400" name="Google Shape;4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248" y="4668990"/>
            <a:ext cx="1962006" cy="2000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on channel receptors" id="401" name="Google Shape;401;p17"/>
          <p:cNvPicPr preferRelativeResize="0"/>
          <p:nvPr/>
        </p:nvPicPr>
        <p:blipFill rotWithShape="1">
          <a:blip r:embed="rId4">
            <a:alphaModFix/>
          </a:blip>
          <a:srcRect b="0" l="8264" r="0" t="0"/>
          <a:stretch/>
        </p:blipFill>
        <p:spPr>
          <a:xfrm>
            <a:off x="6834909" y="764704"/>
            <a:ext cx="1900684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7"/>
          <p:cNvSpPr/>
          <p:nvPr/>
        </p:nvSpPr>
        <p:spPr>
          <a:xfrm>
            <a:off x="-37414" y="6485235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https://hodnett-ap.wikispaces.com/Chapter+11+Cell+Communication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http://www2.cedarcrest.edu/academic/bio/hale/bioT_EID/lectures/tetanus-neuron.html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alizace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2"/>
          <p:cNvSpPr/>
          <p:nvPr/>
        </p:nvSpPr>
        <p:spPr>
          <a:xfrm>
            <a:off x="467544" y="932603"/>
            <a:ext cx="8640000" cy="5283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 signalizace: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Syntéza a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uvolnění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signální molekuly signalizační buňkou.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sign. molekuly do cílové buňky.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Detekce signálu specifickým receptorovým proteinem.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Spuštění jedné nebo více signálních drah (transdukce signálu).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Specifický účinek na buněčný metabolismus, vývoj, diferenciaci atd.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Odstranění/ukončení signálu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molekula</a:t>
            </a:r>
            <a:r>
              <a:rPr lang="cs-CZ"/>
              <a:t> (signál)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zprostředkovává a předává  informaci.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Signály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hydrofilní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vazba na membránové receptory, krátkodobá odpověď.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Signály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lipofilní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vazba na intracelulární receptory, dlouhodobá odpověď.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signálu na cílovou molekulu mimo buňku,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signálu na cílovou molekulu uvnitř buňky.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Receptory: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vazba ligandu → konformační změna → převod signálu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5575" y="2735795"/>
            <a:ext cx="2064425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Katalytické receptory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Google Shape;409;p1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18"/>
          <p:cNvSpPr/>
          <p:nvPr/>
        </p:nvSpPr>
        <p:spPr>
          <a:xfrm>
            <a:off x="251520" y="965046"/>
            <a:ext cx="5256584" cy="4903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TYROSINPROTEINKINÁZOVÉ RECEPTORY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tyrosinproteinkinázová aktivita regulovaná ligandy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společné strukturní rysy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 doména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 N-konec, glykosylována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vazba ligandu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určuje typ signálu, na který bude buňka citlivá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transmembránová doména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krátká, hydrofobní, α-šroubovice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cytoplazmatická doména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C-konec, tyrosinproteinkinázová aktivita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- určuje typ signální dráhy a  tím i buněčnou odpověď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kolem 50 receptorů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rodin podle motivu v extraceluárních doménách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8"/>
          <p:cNvGrpSpPr/>
          <p:nvPr/>
        </p:nvGrpSpPr>
        <p:grpSpPr>
          <a:xfrm>
            <a:off x="5372744" y="873784"/>
            <a:ext cx="3300408" cy="5462832"/>
            <a:chOff x="5591112" y="768063"/>
            <a:chExt cx="3300408" cy="5462832"/>
          </a:xfrm>
        </p:grpSpPr>
        <p:pic>
          <p:nvPicPr>
            <p:cNvPr id="412" name="Google Shape;412;p18"/>
            <p:cNvPicPr preferRelativeResize="0"/>
            <p:nvPr/>
          </p:nvPicPr>
          <p:blipFill rotWithShape="1">
            <a:blip r:embed="rId3">
              <a:alphaModFix/>
            </a:blip>
            <a:srcRect b="39907" l="0" r="40138" t="0"/>
            <a:stretch/>
          </p:blipFill>
          <p:spPr>
            <a:xfrm>
              <a:off x="5591112" y="768063"/>
              <a:ext cx="3300408" cy="3471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 b="14239" l="36939" r="4874" t="73656"/>
            <a:stretch/>
          </p:blipFill>
          <p:spPr>
            <a:xfrm>
              <a:off x="5650914" y="5531586"/>
              <a:ext cx="3208099" cy="699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18"/>
            <p:cNvSpPr txBox="1"/>
            <p:nvPr/>
          </p:nvSpPr>
          <p:spPr>
            <a:xfrm rot="-5400000">
              <a:off x="5379065" y="4584492"/>
              <a:ext cx="103092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EGFR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8"/>
            <p:cNvSpPr txBox="1"/>
            <p:nvPr/>
          </p:nvSpPr>
          <p:spPr>
            <a:xfrm rot="-5400000">
              <a:off x="5924160" y="4549340"/>
              <a:ext cx="114127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inzulínových R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 txBox="1"/>
            <p:nvPr/>
          </p:nvSpPr>
          <p:spPr>
            <a:xfrm rot="-5400000">
              <a:off x="6576117" y="4588543"/>
              <a:ext cx="10043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PGFR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6988076" y="4563151"/>
              <a:ext cx="99149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VEFR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8"/>
            <p:cNvSpPr txBox="1"/>
            <p:nvPr/>
          </p:nvSpPr>
          <p:spPr>
            <a:xfrm rot="-5400000">
              <a:off x="7383795" y="4562656"/>
              <a:ext cx="991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FGFR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8"/>
            <p:cNvSpPr txBox="1"/>
            <p:nvPr/>
          </p:nvSpPr>
          <p:spPr>
            <a:xfrm rot="-5400000">
              <a:off x="7606160" y="4625224"/>
              <a:ext cx="1332288" cy="488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neurotrofinových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r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receptorů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8"/>
            <p:cNvSpPr txBox="1"/>
            <p:nvPr/>
          </p:nvSpPr>
          <p:spPr>
            <a:xfrm rot="-5400000">
              <a:off x="8160768" y="4580528"/>
              <a:ext cx="1020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cs-CZ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Rodina HGFR</a:t>
              </a:r>
              <a:endPara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1" name="Google Shape;421;p18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http://themedicalbiochemistrypage.org/signal-transduction.php#receptors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Katalytické receptory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p1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19"/>
          <p:cNvSpPr/>
          <p:nvPr/>
        </p:nvSpPr>
        <p:spPr>
          <a:xfrm>
            <a:off x="251520" y="965046"/>
            <a:ext cx="8640000" cy="145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tyrosinproteinkinázových receptorů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v extracelulární doméně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změna konformace a dimerizace receptoru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stimulace tyrosinproteinkinázové aktivity, autofosforylace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P-Tyr jsou vazebnými místy pro intracelulární proteiny, které předávají signál dál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14/14_16.jpg" id="430" name="Google Shape;430;p19"/>
          <p:cNvPicPr preferRelativeResize="0"/>
          <p:nvPr/>
        </p:nvPicPr>
        <p:blipFill rotWithShape="1">
          <a:blip r:embed="rId3">
            <a:alphaModFix/>
          </a:blip>
          <a:srcRect b="12325" l="0" r="0" t="0"/>
          <a:stretch/>
        </p:blipFill>
        <p:spPr>
          <a:xfrm>
            <a:off x="827584" y="3068959"/>
            <a:ext cx="4176464" cy="302489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9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	http://www.uic.edu/classes/bios/bios100/mike/spring2003/lect07.htm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uic.edu/classes/bios/bios100/mike/spring2003/tk01.jpg" id="432" name="Google Shape;432;p19"/>
          <p:cNvPicPr preferRelativeResize="0"/>
          <p:nvPr/>
        </p:nvPicPr>
        <p:blipFill rotWithShape="1">
          <a:blip r:embed="rId4">
            <a:alphaModFix/>
          </a:blip>
          <a:srcRect b="10870" l="0" r="0" t="0"/>
          <a:stretch/>
        </p:blipFill>
        <p:spPr>
          <a:xfrm>
            <a:off x="5796136" y="2681867"/>
            <a:ext cx="2520000" cy="1682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uic.edu/classes/bios/bios100/mike/spring2003/tk02.jpg" id="433" name="Google Shape;433;p19"/>
          <p:cNvPicPr preferRelativeResize="0"/>
          <p:nvPr/>
        </p:nvPicPr>
        <p:blipFill rotWithShape="1">
          <a:blip r:embed="rId5">
            <a:alphaModFix/>
          </a:blip>
          <a:srcRect b="10695" l="0" r="0" t="0"/>
          <a:stretch/>
        </p:blipFill>
        <p:spPr>
          <a:xfrm>
            <a:off x="5796136" y="4589338"/>
            <a:ext cx="2520000" cy="17226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19"/>
          <p:cNvCxnSpPr>
            <a:stCxn id="432" idx="2"/>
            <a:endCxn id="433" idx="0"/>
          </p:cNvCxnSpPr>
          <p:nvPr/>
        </p:nvCxnSpPr>
        <p:spPr>
          <a:xfrm>
            <a:off x="7056136" y="4364851"/>
            <a:ext cx="0" cy="224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Katalytické receptory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1" name="Google Shape;441;p2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20"/>
          <p:cNvSpPr/>
          <p:nvPr/>
        </p:nvSpPr>
        <p:spPr>
          <a:xfrm>
            <a:off x="251520" y="965046"/>
            <a:ext cx="8640000" cy="235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 PŘIDRUŽENOU TYROSINPROTEINKINÁZOVOU AKTIVITOU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vazbě ligandu dimerizují, aktivují nereceptorové tyrosinproteinkinázy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imunoglobulínové receptory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3" lvl="0" marL="446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BCR, TCR, vazba antigenů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3" lvl="0" marL="4460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asociace s kinázami Src- a Syk-rodin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pro cytokiny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 př. Epo, GM-CSF, HGF, IL2-10, interferony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-37414" y="6341219"/>
            <a:ext cx="920998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http://www.ijbs.com/v08p1385.htm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http://www.slideshare.net/many87/micr-304-s2010-lecture-10-b-ly-plasma-memppt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www.europeanmedical.info/haemolytic-anaemia/erythropoietin-and-the-erythropoietin-receptor.html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ternational Journal of Biological Sciences 08: 1385 image No. 02" id="444" name="Google Shape;444;p20"/>
          <p:cNvPicPr preferRelativeResize="0"/>
          <p:nvPr/>
        </p:nvPicPr>
        <p:blipFill rotWithShape="1">
          <a:blip r:embed="rId3">
            <a:alphaModFix/>
          </a:blip>
          <a:srcRect b="7586" l="6288" r="0" t="45568"/>
          <a:stretch/>
        </p:blipFill>
        <p:spPr>
          <a:xfrm>
            <a:off x="5406424" y="3642725"/>
            <a:ext cx="2413534" cy="122927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0"/>
          <p:cNvSpPr/>
          <p:nvPr/>
        </p:nvSpPr>
        <p:spPr>
          <a:xfrm>
            <a:off x="251520" y="3727966"/>
            <a:ext cx="4536504" cy="2149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asociované s proteinkinázami Src-rodiny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dimerizaci receptoru aktivována Src-kináza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adaptorových molekul na P-Tyr-416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asociované s proteinkinázami Jak-rodiny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dimerizaci receptoru aktivována Jak-kináza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 receptoru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 fosforylace STAT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20"/>
          <p:cNvGrpSpPr/>
          <p:nvPr/>
        </p:nvGrpSpPr>
        <p:grpSpPr>
          <a:xfrm>
            <a:off x="4564250" y="1772816"/>
            <a:ext cx="2964910" cy="1324431"/>
            <a:chOff x="4211960" y="1921564"/>
            <a:chExt cx="3287308" cy="1468447"/>
          </a:xfrm>
        </p:grpSpPr>
        <p:pic>
          <p:nvPicPr>
            <p:cNvPr descr="http://image.slidesharecdn.com/micr-304-s2010-lecture-10-b-ly-plasma-memppt174/95/micr-304-s2010-lecture-10-b-ly-plasma-memppt-6-728.jpg?cb=1287487580" id="447" name="Google Shape;447;p20"/>
            <p:cNvPicPr preferRelativeResize="0"/>
            <p:nvPr/>
          </p:nvPicPr>
          <p:blipFill rotWithShape="1">
            <a:blip r:embed="rId4">
              <a:alphaModFix/>
            </a:blip>
            <a:srcRect b="44589" l="67426" r="12530" t="27944"/>
            <a:stretch/>
          </p:blipFill>
          <p:spPr>
            <a:xfrm>
              <a:off x="4211960" y="1921564"/>
              <a:ext cx="1428819" cy="1468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image.slidesharecdn.com/micr-304-s2010-lecture-10-b-ly-plasma-memppt174/95/micr-304-s2010-lecture-10-b-ly-plasma-memppt-6-728.jpg?cb=1287487580" id="448" name="Google Shape;448;p20"/>
            <p:cNvPicPr preferRelativeResize="0"/>
            <p:nvPr/>
          </p:nvPicPr>
          <p:blipFill rotWithShape="1">
            <a:blip r:embed="rId4">
              <a:alphaModFix/>
            </a:blip>
            <a:srcRect b="9725" l="67692" r="12067" t="64466"/>
            <a:stretch/>
          </p:blipFill>
          <p:spPr>
            <a:xfrm>
              <a:off x="6056416" y="1965353"/>
              <a:ext cx="1442852" cy="1379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9" name="Google Shape;449;p20"/>
            <p:cNvCxnSpPr>
              <a:stCxn id="447" idx="3"/>
              <a:endCxn id="448" idx="1"/>
            </p:cNvCxnSpPr>
            <p:nvPr/>
          </p:nvCxnSpPr>
          <p:spPr>
            <a:xfrm flipH="1" rot="10800000">
              <a:off x="5640779" y="2655188"/>
              <a:ext cx="415500" cy="6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450" name="Google Shape;450;p20"/>
          <p:cNvGrpSpPr/>
          <p:nvPr/>
        </p:nvGrpSpPr>
        <p:grpSpPr>
          <a:xfrm>
            <a:off x="5236366" y="5229200"/>
            <a:ext cx="2753650" cy="1169490"/>
            <a:chOff x="5220072" y="5067822"/>
            <a:chExt cx="3491880" cy="1483020"/>
          </a:xfrm>
        </p:grpSpPr>
        <p:grpSp>
          <p:nvGrpSpPr>
            <p:cNvPr id="451" name="Google Shape;451;p20"/>
            <p:cNvGrpSpPr/>
            <p:nvPr/>
          </p:nvGrpSpPr>
          <p:grpSpPr>
            <a:xfrm>
              <a:off x="5220072" y="5067822"/>
              <a:ext cx="3283555" cy="1483020"/>
              <a:chOff x="3563888" y="4293096"/>
              <a:chExt cx="3283555" cy="1483020"/>
            </a:xfrm>
          </p:grpSpPr>
          <p:pic>
            <p:nvPicPr>
              <p:cNvPr descr="http://www.europeanmedical.info/haemolytic-anaemia/images/8919_33_24-jak2-transphosphorylation.jpg" id="452" name="Google Shape;452;p20"/>
              <p:cNvPicPr preferRelativeResize="0"/>
              <p:nvPr/>
            </p:nvPicPr>
            <p:blipFill rotWithShape="1">
              <a:blip r:embed="rId5">
                <a:alphaModFix/>
              </a:blip>
              <a:srcRect b="40116" l="0" r="41571" t="0"/>
              <a:stretch/>
            </p:blipFill>
            <p:spPr>
              <a:xfrm>
                <a:off x="3563888" y="4293096"/>
                <a:ext cx="3283555" cy="14830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3" name="Google Shape;453;p20"/>
              <p:cNvSpPr/>
              <p:nvPr/>
            </p:nvSpPr>
            <p:spPr>
              <a:xfrm>
                <a:off x="3923928" y="4303561"/>
                <a:ext cx="864096" cy="237626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0"/>
            <p:cNvSpPr/>
            <p:nvPr/>
          </p:nvSpPr>
          <p:spPr>
            <a:xfrm>
              <a:off x="8279904" y="5680872"/>
              <a:ext cx="432048" cy="1284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SH2 doména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461;p2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2" name="Google Shape;462;p21"/>
          <p:cNvSpPr/>
          <p:nvPr/>
        </p:nvSpPr>
        <p:spPr>
          <a:xfrm>
            <a:off x="251520" y="965046"/>
            <a:ext cx="8640000" cy="392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 </a:t>
            </a:r>
            <a:r>
              <a:rPr b="1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omology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strukturní doména (cca 100 AK) u většiny eukaryotických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organismů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na P-Tyr mění konformaci a aktivitu proteinu s SH2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podíl na interakcích signálních molekul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51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spojuje katalytické receptory s dalšími molekulami signálních drah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511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součástí enzymů (Src, Jak, Lck, Fyn, Syk, PLCG, PI3K)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511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adaptorových molekul (Grb2)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511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transkripčních faktorů (STAT)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511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regulátorů signalizace (SOCS)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511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dráha přes proteiny Ras = příklad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zapojení SH2 domény do signalizací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1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https://commons.wikimedia.org/wiki/File:1lkkA_SH2_domain.png       http://www.cellsignal.com/common/content/content.jsp?id=domains-sh2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1lkkA SH2 domain.png" id="464" name="Google Shape;4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966" y="764704"/>
            <a:ext cx="1792506" cy="1917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edia.cellsignal.com/www/images/resources/protein-domains/sh2g.gif" id="465" name="Google Shape;46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3307" y="4050754"/>
            <a:ext cx="366712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2"/>
          <p:cNvSpPr/>
          <p:nvPr/>
        </p:nvSpPr>
        <p:spPr>
          <a:xfrm>
            <a:off x="251520" y="888206"/>
            <a:ext cx="8640000" cy="3857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monomerní GTPázy, vazba GDP/GTP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plazmatick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-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 faktor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uvolnění GDP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 váže GTP a přenášejí signál na své efektory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inaktivaci -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 protein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hydrolýza GTP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nadrodina proteinů Ras - rodiny Ras (růst a diferenciace buněk)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           Rho (morfologie a pohyb buněk)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Rab a Arf (transport měchýřků)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Ran (jaderný transport)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přes Grb2-Sos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Grb2 - SH2: aktivovaný tyrosinproteinkinázový receptor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- SH3: vazba k 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 funguje jako GEF a zajišťuje aktivaci Ras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proteinů Ras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3" name="Google Shape;473;p2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22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pha.jhu.edu/%7Eghzheng/old/webct/note6_4.files/15_054.jpg" id="475" name="Google Shape;475;p22"/>
          <p:cNvPicPr preferRelativeResize="0"/>
          <p:nvPr/>
        </p:nvPicPr>
        <p:blipFill rotWithShape="1">
          <a:blip r:embed="rId3">
            <a:alphaModFix/>
          </a:blip>
          <a:srcRect b="8859" l="0" r="0" t="0"/>
          <a:stretch/>
        </p:blipFill>
        <p:spPr>
          <a:xfrm>
            <a:off x="6529272" y="908720"/>
            <a:ext cx="2204233" cy="2033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un.ca/biology/desmid/brian/BIOL2060/BIOL2060-14/14_17.jpg" id="476" name="Google Shape;476;p22"/>
          <p:cNvPicPr preferRelativeResize="0"/>
          <p:nvPr/>
        </p:nvPicPr>
        <p:blipFill rotWithShape="1">
          <a:blip r:embed="rId4">
            <a:alphaModFix/>
          </a:blip>
          <a:srcRect b="78540" l="0" r="0" t="0"/>
          <a:stretch/>
        </p:blipFill>
        <p:spPr>
          <a:xfrm>
            <a:off x="1926440" y="4784072"/>
            <a:ext cx="2400738" cy="165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ha.jhu.edu/%7Eghzheng/old/webct/note6_4.files/15_054.jpg" id="477" name="Google Shape;477;p22"/>
          <p:cNvPicPr preferRelativeResize="0"/>
          <p:nvPr/>
        </p:nvPicPr>
        <p:blipFill rotWithShape="1">
          <a:blip r:embed="rId3">
            <a:alphaModFix/>
          </a:blip>
          <a:srcRect b="0" l="0" r="0" t="94728"/>
          <a:stretch/>
        </p:blipFill>
        <p:spPr>
          <a:xfrm>
            <a:off x="4281545" y="6708454"/>
            <a:ext cx="2204233" cy="1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un.ca/biology/desmid/brian/BIOL2060/BIOL2060-14/14_17.jpg" id="478" name="Google Shape;478;p22"/>
          <p:cNvPicPr preferRelativeResize="0"/>
          <p:nvPr/>
        </p:nvPicPr>
        <p:blipFill rotWithShape="1">
          <a:blip r:embed="rId4">
            <a:alphaModFix/>
          </a:blip>
          <a:srcRect b="56825" l="0" r="0" t="23797"/>
          <a:stretch/>
        </p:blipFill>
        <p:spPr>
          <a:xfrm>
            <a:off x="4664648" y="4859205"/>
            <a:ext cx="2427632" cy="151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9" name="Google Shape;479;p22"/>
          <p:cNvCxnSpPr>
            <a:stCxn id="476" idx="3"/>
            <a:endCxn id="478" idx="1"/>
          </p:cNvCxnSpPr>
          <p:nvPr/>
        </p:nvCxnSpPr>
        <p:spPr>
          <a:xfrm>
            <a:off x="4327178" y="5612072"/>
            <a:ext cx="337500" cy="3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proteinů Ras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2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23"/>
          <p:cNvSpPr/>
          <p:nvPr/>
        </p:nvSpPr>
        <p:spPr>
          <a:xfrm>
            <a:off x="251520" y="965046"/>
            <a:ext cx="8640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MAPK dráha zahájená aktivací Raf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Raf - Ser/Thr MAPKKK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v inaktivním stavu udržuje faktor 14-3-3 konformaci blokující katalytické místo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- vazba Ras-GTP indukuje disociaci 14-3-3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14/14_17.jpg" id="488" name="Google Shape;488;p23"/>
          <p:cNvPicPr preferRelativeResize="0"/>
          <p:nvPr/>
        </p:nvPicPr>
        <p:blipFill rotWithShape="1">
          <a:blip r:embed="rId3">
            <a:alphaModFix/>
          </a:blip>
          <a:srcRect b="17527" l="0" r="0" t="44488"/>
          <a:stretch/>
        </p:blipFill>
        <p:spPr>
          <a:xfrm>
            <a:off x="6833723" y="4003047"/>
            <a:ext cx="2189579" cy="267323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3"/>
          <p:cNvSpPr/>
          <p:nvPr/>
        </p:nvSpPr>
        <p:spPr>
          <a:xfrm>
            <a:off x="251520" y="4061812"/>
            <a:ext cx="646953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MAPKK - MEK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MAPK - ERK, transport do jádra, aktivace transkripčních faktorů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transkripční faktory indukují transkripci specifických 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signálů od mitogenů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dominantní při signalizaci určující růst, vývoj a diferenciaci buněk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23"/>
          <p:cNvGrpSpPr/>
          <p:nvPr/>
        </p:nvGrpSpPr>
        <p:grpSpPr>
          <a:xfrm>
            <a:off x="1189534" y="2437276"/>
            <a:ext cx="3601942" cy="1251181"/>
            <a:chOff x="1259632" y="2589206"/>
            <a:chExt cx="3601942" cy="1251181"/>
          </a:xfrm>
        </p:grpSpPr>
        <p:pic>
          <p:nvPicPr>
            <p:cNvPr descr="File:C-Raf-architecture.png" id="491" name="Google Shape;491;p23"/>
            <p:cNvPicPr preferRelativeResize="0"/>
            <p:nvPr/>
          </p:nvPicPr>
          <p:blipFill rotWithShape="1">
            <a:blip r:embed="rId4">
              <a:alphaModFix/>
            </a:blip>
            <a:srcRect b="22394" l="3361" r="4440" t="36555"/>
            <a:stretch/>
          </p:blipFill>
          <p:spPr>
            <a:xfrm>
              <a:off x="1259632" y="2878508"/>
              <a:ext cx="3601942" cy="8735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23"/>
            <p:cNvSpPr/>
            <p:nvPr/>
          </p:nvSpPr>
          <p:spPr>
            <a:xfrm>
              <a:off x="1707582" y="2862606"/>
              <a:ext cx="576064" cy="1184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3"/>
            <p:cNvSpPr txBox="1"/>
            <p:nvPr/>
          </p:nvSpPr>
          <p:spPr>
            <a:xfrm>
              <a:off x="2526803" y="2589206"/>
              <a:ext cx="566181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Flexibilní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oblast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3"/>
            <p:cNvSpPr txBox="1"/>
            <p:nvPr/>
          </p:nvSpPr>
          <p:spPr>
            <a:xfrm>
              <a:off x="3413200" y="2589206"/>
              <a:ext cx="872354" cy="29181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Proteinkinázová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doména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3203848" y="3516910"/>
              <a:ext cx="288032" cy="2510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051593" y="3548714"/>
              <a:ext cx="288032" cy="2510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2238771" y="3626515"/>
              <a:ext cx="571122" cy="1625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1547664" y="3621171"/>
              <a:ext cx="571122" cy="1625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2454818" y="3315266"/>
              <a:ext cx="571122" cy="1625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4459862" y="3315266"/>
              <a:ext cx="328162" cy="31124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2290737" y="3391184"/>
              <a:ext cx="328162" cy="31124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3"/>
            <p:cNvSpPr txBox="1"/>
            <p:nvPr/>
          </p:nvSpPr>
          <p:spPr>
            <a:xfrm>
              <a:off x="1521002" y="3548576"/>
              <a:ext cx="53892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Ras-GTP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3"/>
            <p:cNvSpPr txBox="1"/>
            <p:nvPr/>
          </p:nvSpPr>
          <p:spPr>
            <a:xfrm>
              <a:off x="2525279" y="3256903"/>
              <a:ext cx="453970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Vazba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14-3-3</a:t>
              </a:r>
              <a:endParaRPr b="1" i="0" sz="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3"/>
            <p:cNvSpPr txBox="1"/>
            <p:nvPr/>
          </p:nvSpPr>
          <p:spPr>
            <a:xfrm>
              <a:off x="4390160" y="3269082"/>
              <a:ext cx="453970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Vazba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14-3-3</a:t>
              </a:r>
              <a:endParaRPr b="1" i="0" sz="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23"/>
          <p:cNvGrpSpPr/>
          <p:nvPr/>
        </p:nvGrpSpPr>
        <p:grpSpPr>
          <a:xfrm>
            <a:off x="5424595" y="2400299"/>
            <a:ext cx="2200003" cy="1199794"/>
            <a:chOff x="5794451" y="2645079"/>
            <a:chExt cx="2200003" cy="1199794"/>
          </a:xfrm>
        </p:grpSpPr>
        <p:pic>
          <p:nvPicPr>
            <p:cNvPr descr="https://upload.wikimedia.org/wikipedia/commons/8/8e/C-Raf-14-3-3-complex.png" id="506" name="Google Shape;506;p23"/>
            <p:cNvPicPr preferRelativeResize="0"/>
            <p:nvPr/>
          </p:nvPicPr>
          <p:blipFill rotWithShape="1">
            <a:blip r:embed="rId5">
              <a:alphaModFix/>
            </a:blip>
            <a:srcRect b="24612" l="22069" r="35443" t="28362"/>
            <a:stretch/>
          </p:blipFill>
          <p:spPr>
            <a:xfrm>
              <a:off x="5796136" y="2668932"/>
              <a:ext cx="1337158" cy="1175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23"/>
            <p:cNvSpPr txBox="1"/>
            <p:nvPr/>
          </p:nvSpPr>
          <p:spPr>
            <a:xfrm>
              <a:off x="7040346" y="3499967"/>
              <a:ext cx="954108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Blok autoinhibiční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doménou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5796136" y="3414987"/>
              <a:ext cx="144016" cy="22743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3"/>
            <p:cNvSpPr txBox="1"/>
            <p:nvPr/>
          </p:nvSpPr>
          <p:spPr>
            <a:xfrm>
              <a:off x="7058362" y="3081612"/>
              <a:ext cx="78899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Skryté aktivní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místo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7125343" y="2668932"/>
              <a:ext cx="45719" cy="19332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3"/>
            <p:cNvSpPr txBox="1"/>
            <p:nvPr/>
          </p:nvSpPr>
          <p:spPr>
            <a:xfrm>
              <a:off x="7010656" y="2669283"/>
              <a:ext cx="251992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3"/>
            <p:cNvSpPr txBox="1"/>
            <p:nvPr/>
          </p:nvSpPr>
          <p:spPr>
            <a:xfrm>
              <a:off x="5794451" y="3437810"/>
              <a:ext cx="239168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6472666" y="2645079"/>
              <a:ext cx="123509" cy="19332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23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	https://commons.wikimedia.org/wiki/File:C-Raf-architecture.png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4"/>
          <p:cNvGrpSpPr/>
          <p:nvPr/>
        </p:nvGrpSpPr>
        <p:grpSpPr>
          <a:xfrm>
            <a:off x="1812847" y="1478992"/>
            <a:ext cx="5509466" cy="2526072"/>
            <a:chOff x="683568" y="1983963"/>
            <a:chExt cx="5509466" cy="2526072"/>
          </a:xfrm>
        </p:grpSpPr>
        <p:pic>
          <p:nvPicPr>
            <p:cNvPr descr="Targeting protein prenylation for cancer therapy" id="521" name="Google Shape;521;p24"/>
            <p:cNvPicPr preferRelativeResize="0"/>
            <p:nvPr/>
          </p:nvPicPr>
          <p:blipFill rotWithShape="1">
            <a:blip r:embed="rId3">
              <a:alphaModFix/>
            </a:blip>
            <a:srcRect b="20534" l="0" r="0" t="0"/>
            <a:stretch/>
          </p:blipFill>
          <p:spPr>
            <a:xfrm>
              <a:off x="868542" y="1983963"/>
              <a:ext cx="4567554" cy="2525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24"/>
            <p:cNvSpPr txBox="1"/>
            <p:nvPr/>
          </p:nvSpPr>
          <p:spPr>
            <a:xfrm>
              <a:off x="683568" y="3979803"/>
              <a:ext cx="768159" cy="338554"/>
            </a:xfrm>
            <a:prstGeom prst="rect">
              <a:avLst/>
            </a:prstGeom>
            <a:solidFill>
              <a:srgbClr val="7030A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Proliferace</a:t>
              </a:r>
              <a:endParaRPr b="1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4"/>
            <p:cNvSpPr txBox="1"/>
            <p:nvPr/>
          </p:nvSpPr>
          <p:spPr>
            <a:xfrm>
              <a:off x="2771800" y="3802149"/>
              <a:ext cx="1000595" cy="707886"/>
            </a:xfrm>
            <a:prstGeom prst="rect">
              <a:avLst/>
            </a:prstGeom>
            <a:solidFill>
              <a:srgbClr val="89D8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Přežívání buněk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Růst buněk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migrace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Proliferace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4"/>
            <p:cNvSpPr txBox="1"/>
            <p:nvPr/>
          </p:nvSpPr>
          <p:spPr>
            <a:xfrm>
              <a:off x="3169622" y="3501588"/>
              <a:ext cx="756938" cy="215444"/>
            </a:xfrm>
            <a:prstGeom prst="rect">
              <a:avLst/>
            </a:prstGeom>
            <a:solidFill>
              <a:srgbClr val="CB976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Endocytóza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4"/>
            <p:cNvSpPr txBox="1"/>
            <p:nvPr/>
          </p:nvSpPr>
          <p:spPr>
            <a:xfrm>
              <a:off x="4071702" y="3557042"/>
              <a:ext cx="1000595" cy="338554"/>
            </a:xfrm>
            <a:prstGeom prst="rect">
              <a:avLst/>
            </a:prstGeom>
            <a:solidFill>
              <a:srgbClr val="CCC0D9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Cytoskelet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migrace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4"/>
            <p:cNvSpPr txBox="1"/>
            <p:nvPr/>
          </p:nvSpPr>
          <p:spPr>
            <a:xfrm>
              <a:off x="5220072" y="3418607"/>
              <a:ext cx="960519" cy="215444"/>
            </a:xfrm>
            <a:prstGeom prst="rect">
              <a:avLst/>
            </a:prstGeom>
            <a:solidFill>
              <a:srgbClr val="C2D59B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</a:t>
              </a:r>
              <a:r>
                <a:rPr b="1" baseline="30000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signalizace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4"/>
            <p:cNvSpPr txBox="1"/>
            <p:nvPr/>
          </p:nvSpPr>
          <p:spPr>
            <a:xfrm>
              <a:off x="5436096" y="2852356"/>
              <a:ext cx="756938" cy="215444"/>
            </a:xfrm>
            <a:prstGeom prst="rect">
              <a:avLst/>
            </a:prstGeom>
            <a:solidFill>
              <a:srgbClr val="00B0A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5725" lvl="0" marL="857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Char char="•"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Endocytóza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2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Rodina proteinů Ras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9" name="Google Shape;529;p2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0" name="Google Shape;530;p24"/>
          <p:cNvSpPr/>
          <p:nvPr/>
        </p:nvSpPr>
        <p:spPr>
          <a:xfrm>
            <a:off x="251520" y="965046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Efektory proteinů Ras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4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http://www.nature.com/nrc/journal/v11/n11/fig_tab/nrc3151_F1.html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4"/>
          <p:cNvSpPr/>
          <p:nvPr/>
        </p:nvSpPr>
        <p:spPr>
          <a:xfrm>
            <a:off x="251520" y="4820766"/>
            <a:ext cx="8640000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Nádorová onemocnění 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stále aktivní Ras-GTP, nemůže se vypnout (blok hydrolýzy GTP, mutace GAP proteinů) 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H-Ras, K-Ras a N-Ras nejčastější onkogeny nádorových onemocnění (u 20 - 30 % nádorů)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inhibitory Ras proteinů předmětem protinádorové léčby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Přímá aktivace transkripčních faktorů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9" name="Google Shape;539;p2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25"/>
          <p:cNvSpPr/>
          <p:nvPr/>
        </p:nvSpPr>
        <p:spPr>
          <a:xfrm>
            <a:off x="251520" y="965046"/>
            <a:ext cx="86400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dráha Jak/STAT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cs-CZ" sz="1600">
                <a:latin typeface="Calibri"/>
                <a:ea typeface="Calibri"/>
                <a:cs typeface="Calibri"/>
                <a:sym typeface="Calibri"/>
              </a:rPr>
              <a:t>AK (Just Another Kinase)</a:t>
            </a:r>
            <a:r>
              <a:rPr b="0" i="0" lang="cs-CZ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- asociuje s receptorem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 (Signal Transducer &amp;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Activator of Transcription) - transkripční faktory (SH2), translokace cytoplazma → jádro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cytokinu → dimerizace receptoru → fosforylace Jak, fosforylace receptoru → vazba a aktivace STAT → dimerizuje STAT → translokace do jádra → aktivace cílových 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negativní regulace dráhy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fosfatáza SHP1: vazba na P-Tyr receptoru (SH2), defosforylace Jak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- proteiny SOCS: vazba na P-Tyr receptoru (SH2), blok struktury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vazba ubikvitin ligázy, degradace Jak v proteazomu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ats: transcriptional control and biological impact" id="541" name="Google Shape;541;p25"/>
          <p:cNvPicPr preferRelativeResize="0"/>
          <p:nvPr/>
        </p:nvPicPr>
        <p:blipFill rotWithShape="1">
          <a:blip r:embed="rId3">
            <a:alphaModFix/>
          </a:blip>
          <a:srcRect b="16290" l="5715" r="6098" t="0"/>
          <a:stretch/>
        </p:blipFill>
        <p:spPr>
          <a:xfrm>
            <a:off x="558395" y="3717312"/>
            <a:ext cx="318572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5"/>
          <p:cNvPicPr preferRelativeResize="0"/>
          <p:nvPr/>
        </p:nvPicPr>
        <p:blipFill rotWithShape="1">
          <a:blip r:embed="rId4">
            <a:alphaModFix/>
          </a:blip>
          <a:srcRect b="0" l="1787" r="0" t="13239"/>
          <a:stretch/>
        </p:blipFill>
        <p:spPr>
          <a:xfrm>
            <a:off x="4048948" y="4005304"/>
            <a:ext cx="4842572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5"/>
          <p:cNvSpPr/>
          <p:nvPr/>
        </p:nvSpPr>
        <p:spPr>
          <a:xfrm>
            <a:off x="-37414" y="6493445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http://www.nature.com/nrm/journal/v3/n9/fig_tab/nrm909_F1.html  http://www.sp.uconn.edu/~ttc02001/MCB3201/Study%20Guide/%5BVII%5D%20Signal%20Transduction.ppt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8942" y="3853497"/>
            <a:ext cx="2072997" cy="260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Sekundární přenašeče signálu (pos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lové)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1" name="Google Shape;551;p2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2" name="Google Shape;552;p26"/>
          <p:cNvPicPr preferRelativeResize="0"/>
          <p:nvPr/>
        </p:nvPicPr>
        <p:blipFill rotWithShape="1">
          <a:blip r:embed="rId3">
            <a:alphaModFix/>
          </a:blip>
          <a:srcRect b="60730" l="0" r="53429" t="0"/>
          <a:stretch/>
        </p:blipFill>
        <p:spPr>
          <a:xfrm>
            <a:off x="4302283" y="761522"/>
            <a:ext cx="1543702" cy="1526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26"/>
          <p:cNvGrpSpPr/>
          <p:nvPr/>
        </p:nvGrpSpPr>
        <p:grpSpPr>
          <a:xfrm>
            <a:off x="4170537" y="5557230"/>
            <a:ext cx="1807194" cy="1148316"/>
            <a:chOff x="539552" y="2924944"/>
            <a:chExt cx="1807194" cy="1148316"/>
          </a:xfrm>
        </p:grpSpPr>
        <p:pic>
          <p:nvPicPr>
            <p:cNvPr id="554" name="Google Shape;554;p26"/>
            <p:cNvPicPr preferRelativeResize="0"/>
            <p:nvPr/>
          </p:nvPicPr>
          <p:blipFill rotWithShape="1">
            <a:blip r:embed="rId3">
              <a:alphaModFix/>
            </a:blip>
            <a:srcRect b="14454" l="0" r="45479" t="55996"/>
            <a:stretch/>
          </p:blipFill>
          <p:spPr>
            <a:xfrm>
              <a:off x="539552" y="2924944"/>
              <a:ext cx="1807194" cy="1148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" name="Google Shape;555;p26"/>
            <p:cNvSpPr/>
            <p:nvPr/>
          </p:nvSpPr>
          <p:spPr>
            <a:xfrm>
              <a:off x="832574" y="3717032"/>
              <a:ext cx="715090" cy="1402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1764854" y="3931285"/>
              <a:ext cx="432048" cy="1402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26"/>
          <p:cNvSpPr/>
          <p:nvPr/>
        </p:nvSpPr>
        <p:spPr>
          <a:xfrm>
            <a:off x="6106072" y="1324535"/>
            <a:ext cx="2604979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3´, 5´-cyklický adenosinmonofosfát (cAMP)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Aktivuje proteinkinázu A (PKA)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6167380" y="2672667"/>
            <a:ext cx="2526692" cy="789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3´, 5´-cyklický guanosinmonofosfát (cGMP)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Aktivuje proteinkinázu G (PKG)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6450963" y="5501565"/>
            <a:ext cx="1878620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1,2-diacylglycerol (DAG)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Aktivuje proteinkinázu C (PKC)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6187556" y="4258007"/>
            <a:ext cx="2431476" cy="73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Inositol-1,4,5-trisfosfát (Ins(1,4,5)P3) 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Otevírá Ca2+ kanály ER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26"/>
          <p:cNvPicPr preferRelativeResize="0"/>
          <p:nvPr/>
        </p:nvPicPr>
        <p:blipFill rotWithShape="1">
          <a:blip r:embed="rId3">
            <a:alphaModFix/>
          </a:blip>
          <a:srcRect b="60730" l="46199" r="0" t="0"/>
          <a:stretch/>
        </p:blipFill>
        <p:spPr>
          <a:xfrm>
            <a:off x="4309853" y="2348880"/>
            <a:ext cx="1783317" cy="1526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2" name="Google Shape;562;p26"/>
          <p:cNvGrpSpPr/>
          <p:nvPr/>
        </p:nvGrpSpPr>
        <p:grpSpPr>
          <a:xfrm>
            <a:off x="4617085" y="4149080"/>
            <a:ext cx="1168852" cy="1148316"/>
            <a:chOff x="2338865" y="2924944"/>
            <a:chExt cx="1168852" cy="1148316"/>
          </a:xfrm>
        </p:grpSpPr>
        <p:pic>
          <p:nvPicPr>
            <p:cNvPr id="563" name="Google Shape;563;p26"/>
            <p:cNvPicPr preferRelativeResize="0"/>
            <p:nvPr/>
          </p:nvPicPr>
          <p:blipFill rotWithShape="1">
            <a:blip r:embed="rId3">
              <a:alphaModFix/>
            </a:blip>
            <a:srcRect b="14454" l="54282" r="10455" t="55996"/>
            <a:stretch/>
          </p:blipFill>
          <p:spPr>
            <a:xfrm>
              <a:off x="2338865" y="2924944"/>
              <a:ext cx="1168852" cy="11483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26"/>
            <p:cNvSpPr/>
            <p:nvPr/>
          </p:nvSpPr>
          <p:spPr>
            <a:xfrm>
              <a:off x="2699792" y="3933056"/>
              <a:ext cx="432048" cy="1402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26"/>
          <p:cNvSpPr/>
          <p:nvPr/>
        </p:nvSpPr>
        <p:spPr>
          <a:xfrm>
            <a:off x="682086" y="1196752"/>
            <a:ext cx="3025818" cy="4929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nízká molekulová hmotnost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dobře rozpustné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krátký poločas rozpadu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intracelulární signály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Funkce: přenos, amplifikace a rozdělení signálu z receptorů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 přijetí signálu aktivovány enzymy zodpovědné za jejich tvorbu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jejich koncentrace v buňce stoupá a klesá v závislosti na přítomnosti mimobuněčného signálu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vyvolávají rychlou změnu aktivity enzymů nebo jiných proteinů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2" name="Google Shape;572;p2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3" name="Google Shape;573;p27"/>
          <p:cNvSpPr/>
          <p:nvPr/>
        </p:nvSpPr>
        <p:spPr>
          <a:xfrm>
            <a:off x="251520" y="926946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G-proteiny (trimerní)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classes.midlandstech.edu/carterp/Courses/bio211/chap16/figure_16_02_labeled.jpg" id="574" name="Google Shape;574;p27"/>
          <p:cNvPicPr preferRelativeResize="0"/>
          <p:nvPr/>
        </p:nvPicPr>
        <p:blipFill rotWithShape="1">
          <a:blip r:embed="rId3">
            <a:alphaModFix/>
          </a:blip>
          <a:srcRect b="78636" l="47239" r="13184" t="0"/>
          <a:stretch/>
        </p:blipFill>
        <p:spPr>
          <a:xfrm>
            <a:off x="396938" y="1484784"/>
            <a:ext cx="3238958" cy="12621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27"/>
          <p:cNvGrpSpPr/>
          <p:nvPr/>
        </p:nvGrpSpPr>
        <p:grpSpPr>
          <a:xfrm>
            <a:off x="3729405" y="1046076"/>
            <a:ext cx="5513590" cy="2206141"/>
            <a:chOff x="395536" y="1793420"/>
            <a:chExt cx="5513590" cy="2206141"/>
          </a:xfrm>
        </p:grpSpPr>
        <p:pic>
          <p:nvPicPr>
            <p:cNvPr descr="http://classes.midlandstech.edu/carterp/Courses/bio211/chap16/figure_16_02_labeled.jpg" id="576" name="Google Shape;576;p27"/>
            <p:cNvPicPr preferRelativeResize="0"/>
            <p:nvPr/>
          </p:nvPicPr>
          <p:blipFill rotWithShape="1">
            <a:blip r:embed="rId3">
              <a:alphaModFix/>
            </a:blip>
            <a:srcRect b="34795" l="0" r="13390" t="24001"/>
            <a:stretch/>
          </p:blipFill>
          <p:spPr>
            <a:xfrm>
              <a:off x="395536" y="2060848"/>
              <a:ext cx="4505090" cy="1547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27"/>
            <p:cNvSpPr/>
            <p:nvPr/>
          </p:nvSpPr>
          <p:spPr>
            <a:xfrm>
              <a:off x="438412" y="1793420"/>
              <a:ext cx="1160900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Vazba hormonu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na receptor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1159802" y="3609261"/>
              <a:ext cx="1160900" cy="3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Receptor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aktivuje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G-protein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1926754" y="3600834"/>
              <a:ext cx="1160900" cy="3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G-protein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aktivuje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adenlyátcyklázu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2724175" y="3609645"/>
              <a:ext cx="1160900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Adenlyátcykláza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mění ATP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na cAMP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3901890" y="3607929"/>
              <a:ext cx="1160900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Přenos signálu na cílovou strukturu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4748226" y="2805824"/>
              <a:ext cx="1160900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cAMP aktivuje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proteinkinázu 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p27"/>
          <p:cNvSpPr/>
          <p:nvPr/>
        </p:nvSpPr>
        <p:spPr>
          <a:xfrm>
            <a:off x="382866" y="3456870"/>
            <a:ext cx="590393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Podjednotka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vazba GDP/GTP, GTPáza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Podjednotky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βγ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ukotvení v plazmatické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stav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asociace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αβγ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podjednotek, GDP na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na receptor vede k výměně GDP za GTP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disociace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βγ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βγ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regulují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aktivitu specifických cílových proteinů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Inaktivace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hydrolýze GTP na GDP, návrat do trimerního stavu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7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http://classes.midlandstech.edu/carterp/Courses/bio211/chap16/chap16.htm    https://courses.washington.edu/conj/bess/gpcr/gpcr.htm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ourses.washington.edu/conj/bess/gpcr/7TM-protein.png" id="585" name="Google Shape;585;p27"/>
          <p:cNvPicPr preferRelativeResize="0"/>
          <p:nvPr/>
        </p:nvPicPr>
        <p:blipFill rotWithShape="1">
          <a:blip r:embed="rId4">
            <a:alphaModFix/>
          </a:blip>
          <a:srcRect b="20934" l="46551" r="4893" t="7806"/>
          <a:stretch/>
        </p:blipFill>
        <p:spPr>
          <a:xfrm>
            <a:off x="6075847" y="5229200"/>
            <a:ext cx="2123694" cy="1159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p27"/>
          <p:cNvGrpSpPr/>
          <p:nvPr/>
        </p:nvGrpSpPr>
        <p:grpSpPr>
          <a:xfrm>
            <a:off x="6128268" y="3507567"/>
            <a:ext cx="2018852" cy="1626870"/>
            <a:chOff x="6806783" y="3526617"/>
            <a:chExt cx="2018852" cy="1626870"/>
          </a:xfrm>
        </p:grpSpPr>
        <p:pic>
          <p:nvPicPr>
            <p:cNvPr descr="https://courses.washington.edu/conj/bess/gpcr/7TM-protein.png" id="587" name="Google Shape;587;p27"/>
            <p:cNvPicPr preferRelativeResize="0"/>
            <p:nvPr/>
          </p:nvPicPr>
          <p:blipFill rotWithShape="1">
            <a:blip r:embed="rId4">
              <a:alphaModFix/>
            </a:blip>
            <a:srcRect b="0" l="0" r="53843" t="0"/>
            <a:stretch/>
          </p:blipFill>
          <p:spPr>
            <a:xfrm>
              <a:off x="6806783" y="3526617"/>
              <a:ext cx="2018852" cy="1626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p27"/>
            <p:cNvSpPr/>
            <p:nvPr/>
          </p:nvSpPr>
          <p:spPr>
            <a:xfrm>
              <a:off x="8368084" y="3861048"/>
              <a:ext cx="428976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a73850791_0_7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ignální molekuly (liga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ndy)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g2ca73850791_0_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g2ca73850791_0_7"/>
          <p:cNvSpPr/>
          <p:nvPr/>
        </p:nvSpPr>
        <p:spPr>
          <a:xfrm>
            <a:off x="467544" y="932603"/>
            <a:ext cx="8640000" cy="52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 signálních molekul: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proteiny, peptidy, aminokyseliny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jejich deriváty - 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hydrofilní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ukleotidy, lipidy, steroidy, mastné kyseliny, plyny (např. NO, CO2)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hormony - odvozené od aminokyselin (adrenalin, thyroxin -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lipofilní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peptidy a proteiny (inzulín, glukagon, oxytocin)	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steroidní (testosteron, estrogen, kortizol)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lipofilní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-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D, kyselina retinová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cytokiny - interleukiny, interferony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- nádorové nekrotické faktory (TNF-α, TNF-β, TNF-γ)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- růstové faktory (EGF, PDGF, IGF-1, GM-CSF, GHF, NGF)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nervové mediátory (acetylcholin, GABA)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lokální mediátory (histamin, oxid dusnatý)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5" name="Google Shape;595;p2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6" name="Google Shape;596;p28"/>
          <p:cNvPicPr preferRelativeResize="0"/>
          <p:nvPr/>
        </p:nvPicPr>
        <p:blipFill rotWithShape="1">
          <a:blip r:embed="rId3">
            <a:alphaModFix/>
          </a:blip>
          <a:srcRect b="1810" l="1726" r="2931" t="55796"/>
          <a:stretch/>
        </p:blipFill>
        <p:spPr>
          <a:xfrm>
            <a:off x="4469487" y="2977610"/>
            <a:ext cx="4350985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5-21" id="597" name="Google Shape;597;p28"/>
          <p:cNvPicPr preferRelativeResize="0"/>
          <p:nvPr/>
        </p:nvPicPr>
        <p:blipFill rotWithShape="1">
          <a:blip r:embed="rId4">
            <a:alphaModFix/>
          </a:blip>
          <a:srcRect b="10548" l="0" r="0" t="0"/>
          <a:stretch/>
        </p:blipFill>
        <p:spPr>
          <a:xfrm>
            <a:off x="395536" y="3067610"/>
            <a:ext cx="3596782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8"/>
          <p:cNvSpPr/>
          <p:nvPr/>
        </p:nvSpPr>
        <p:spPr>
          <a:xfrm>
            <a:off x="1327700" y="5157192"/>
            <a:ext cx="6479760" cy="112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adenylátcykláza - nárůst cAMP - aktivace PKA, regulace iontových kanálů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fosfolipáza C - vznik DAG, Ins(1,4,5)P3 - aktivace PKC, otevření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9" name="Google Shape;599;p28"/>
          <p:cNvGraphicFramePr/>
          <p:nvPr/>
        </p:nvGraphicFramePr>
        <p:xfrm>
          <a:off x="1512944" y="9807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{83B65CAF-BAD9-4E39-8F4B-12BF8D82C752}</a:tableStyleId>
              </a:tblPr>
              <a:tblGrid>
                <a:gridCol w="720075"/>
                <a:gridCol w="504050"/>
                <a:gridCol w="4885125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s-CZ" sz="1200" u="none" cap="none" strike="noStrike"/>
                        <a:t>Gαs</a:t>
                      </a:r>
                      <a:endParaRPr b="1"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cap="none" strike="noStrike"/>
                        <a:t> α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cap="none" strike="noStrike"/>
                        <a:t>aktivace adenylátcyklázy, Ca</a:t>
                      </a:r>
                      <a:r>
                        <a:rPr baseline="30000" lang="cs-CZ" sz="1200" u="none" cap="none" strike="noStrike"/>
                        <a:t>2+ </a:t>
                      </a:r>
                      <a:r>
                        <a:rPr lang="cs-CZ" sz="1200" u="none" cap="none" strike="noStrike"/>
                        <a:t>kanálů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3240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s-CZ" sz="1200" u="none" cap="none" strike="noStrike"/>
                        <a:t>Gαi</a:t>
                      </a:r>
                      <a:endParaRPr b="1"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cap="none" strike="noStrike"/>
                        <a:t> α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cap="none" strike="noStrike"/>
                        <a:t>inaktivace adenylátcyklázy, aktivace fosfolipázy C a cGMP fosfodiesterázy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324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cap="none" strike="noStrike"/>
                        <a:t>βγ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cap="none" strike="noStrike"/>
                        <a:t>aktivace K</a:t>
                      </a:r>
                      <a:r>
                        <a:rPr baseline="30000" lang="cs-CZ" sz="1200" u="none" cap="none" strike="noStrike"/>
                        <a:t>+</a:t>
                      </a:r>
                      <a:r>
                        <a:rPr lang="cs-CZ" sz="1200" u="none" cap="none" strike="noStrike"/>
                        <a:t> kanálů a fosfolipázy C 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s-CZ" sz="1200" u="none" cap="none" strike="noStrike"/>
                        <a:t>Gαq</a:t>
                      </a:r>
                      <a:endParaRPr b="1"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cap="none" strike="noStrike"/>
                        <a:t> α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cap="none" strike="noStrike"/>
                        <a:t>aktivace fosfolipázy C 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cs-CZ" sz="1200" u="none" cap="none" strike="noStrike"/>
                        <a:t>Gα12</a:t>
                      </a:r>
                      <a:endParaRPr b="1"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200" u="none" cap="none" strike="noStrike"/>
                        <a:t> α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cs-CZ" sz="1200" u="none" cap="none" strike="noStrike"/>
                        <a:t>aktivace Rho 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600" name="Google Shape;600;p28"/>
          <p:cNvSpPr/>
          <p:nvPr/>
        </p:nvSpPr>
        <p:spPr>
          <a:xfrm>
            <a:off x="-37414" y="6504078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http://www.sp.uconn.edu/~ttc02001/MCB3201/Study%20Guide/%5BVII%5D%20Signal%20Transduction.ppt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http://cc.scu.edu.cn/G2S/Template/View.aspx?courseType=1&amp;courseId=17&amp;topMenuId=113301&amp;menuType=1&amp;action=view&amp;type=&amp;name=&amp;linkpageID=113472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7" name="Google Shape;607;p2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8" name="Google Shape;608;p29"/>
          <p:cNvSpPr/>
          <p:nvPr/>
        </p:nvSpPr>
        <p:spPr>
          <a:xfrm>
            <a:off x="252000" y="2219021"/>
            <a:ext cx="4608032" cy="3208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sedm α helixů (22-24 AK) v plazmatické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helixy spojeny variabilními smyčkami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extracelulární: vazba ligandu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intracelulární: vazba G-proteinu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5" marL="180975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ligandu mění konformaci intracelulární části receptoru, na kterou se váže a aktivuje G proteinu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Ligandy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neurotransmitery, neuropeptidy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odoranty, lipidy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9" name="Google Shape;609;p29"/>
          <p:cNvGrpSpPr/>
          <p:nvPr/>
        </p:nvGrpSpPr>
        <p:grpSpPr>
          <a:xfrm>
            <a:off x="1898179" y="949215"/>
            <a:ext cx="5239351" cy="900000"/>
            <a:chOff x="1475657" y="833415"/>
            <a:chExt cx="5239351" cy="900000"/>
          </a:xfrm>
        </p:grpSpPr>
        <p:sp>
          <p:nvSpPr>
            <p:cNvPr id="610" name="Google Shape;610;p29"/>
            <p:cNvSpPr/>
            <p:nvPr/>
          </p:nvSpPr>
          <p:spPr>
            <a:xfrm>
              <a:off x="1475657" y="971658"/>
              <a:ext cx="3672408" cy="584775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cs-CZ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Robert J. Lefkowitz,  Brian K. Kobilka</a:t>
              </a:r>
              <a:endPara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cs-CZ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2012 NC za chemii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ttps://upload.wikimedia.org/wikipedia/commons/3/35/Brian_Kobilka_and_Robert_Lefkowitz_1_2012.jpg" id="611" name="Google Shape;61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64088" y="833415"/>
              <a:ext cx="1350920" cy="900000"/>
            </a:xfrm>
            <a:prstGeom prst="rect">
              <a:avLst/>
            </a:prstGeom>
            <a:noFill/>
            <a:ln cap="flat" cmpd="sng" w="190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612" name="Google Shape;612;p29"/>
          <p:cNvPicPr preferRelativeResize="0"/>
          <p:nvPr/>
        </p:nvPicPr>
        <p:blipFill rotWithShape="1">
          <a:blip r:embed="rId4">
            <a:alphaModFix/>
          </a:blip>
          <a:srcRect b="25276" l="3875" r="3676" t="5582"/>
          <a:stretch/>
        </p:blipFill>
        <p:spPr>
          <a:xfrm>
            <a:off x="5076925" y="2264856"/>
            <a:ext cx="3764263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29"/>
          <p:cNvSpPr/>
          <p:nvPr/>
        </p:nvSpPr>
        <p:spPr>
          <a:xfrm>
            <a:off x="-37414" y="6504078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https://commons.wikimedia.org/wiki/File:Brian_Kobilka_and_Robert_Lefkowitz_1_2012.jpg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http://themedicalbiochemistrypage.org/signal-transduction.php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9"/>
          <p:cNvSpPr/>
          <p:nvPr/>
        </p:nvSpPr>
        <p:spPr>
          <a:xfrm>
            <a:off x="251520" y="5382741"/>
            <a:ext cx="8640960" cy="661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hormony - př. serotonin, epinefrin, glukagon, tyrotropin, kalcitonin, ACTH, prostaglandiny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ztráta citlivosti vlivem přetrvávající přítomnosti ligandu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vázané na G-protein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1" name="Google Shape;621;p3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2" name="Google Shape;622;p30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http://classes.midlandstech.edu/carterp/Courses/bio211/chap16/chap16.htm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0"/>
          <p:cNvSpPr/>
          <p:nvPr/>
        </p:nvSpPr>
        <p:spPr>
          <a:xfrm>
            <a:off x="251520" y="926946"/>
            <a:ext cx="8640000" cy="2359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Biologické účinky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růst a diferenciace buněk, chemotaxe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signálů z chuťových, pachových a světelným vjemů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nervová signalizace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regulace krevního tlaku, funkce endokrinních žláz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embryogeneze a vývoj organismu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93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 toho vyplývá, že jeden extracelulární podnět indukuje různou </a:t>
            </a:r>
            <a:endParaRPr/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odpověď v závislosti od cílové buňky.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upload.wikimedia.org/wikipedia/commons/c/c7/HIV_attachment.gif" id="624" name="Google Shape;6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3582" y="940049"/>
            <a:ext cx="2715440" cy="1501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nature.com/nrgastro/journal/v8/n12/images/nrgastro.2011.174-f2.jpg" id="625" name="Google Shape;6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144" y="2933328"/>
            <a:ext cx="3106316" cy="3472861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0"/>
          <p:cNvSpPr/>
          <p:nvPr/>
        </p:nvSpPr>
        <p:spPr>
          <a:xfrm>
            <a:off x="251520" y="3282696"/>
            <a:ext cx="5400600" cy="3495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Nemoci spjaté s G-proteiny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nádorová onemocnění (1/5 nádorů)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infekce virem HIV  (CXCR4 a CCR5)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cholera (</a:t>
            </a:r>
            <a:r>
              <a:rPr b="0" i="1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Vibrio cholerae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choleratoxin z podjednotek A a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podjednotka B: vazba na  povrch buněk (GM1)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podjednotka A: ADP-ribosylace Gαs, ne hydrolýza GTP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hyperaktivace adenylátcyklázy → vysoká koncentrace cAMP 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v epitelu střeva → propustnost iontových kanálů → únik 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vody a iontů do lumen střeva → prudké průjmy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1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3" name="Google Shape;633;p31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4" name="Google Shape;634;p31"/>
          <p:cNvSpPr/>
          <p:nvPr/>
        </p:nvSpPr>
        <p:spPr>
          <a:xfrm>
            <a:off x="251520" y="926946"/>
            <a:ext cx="8640000" cy="3131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Cyklický adenosinmonofosfát (cAMP)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koncentrace závislá na aktivitě: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adenylátcyklázy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cAMP fosfodiesterázy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PKA → fosforylace cílových substrátů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i) transkripční faktor CREB: vazba k sekvencím CRE, aktivace příslušných genů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ii) receptory steroidních hormonů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iii) kináza lehkého řetězce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myosinu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(MLCK) v buňkách hladké svaloviny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5" name="Google Shape;635;p31"/>
          <p:cNvGrpSpPr/>
          <p:nvPr/>
        </p:nvGrpSpPr>
        <p:grpSpPr>
          <a:xfrm>
            <a:off x="3576840" y="1124744"/>
            <a:ext cx="5322438" cy="1611086"/>
            <a:chOff x="1411238" y="3573016"/>
            <a:chExt cx="5322438" cy="1611086"/>
          </a:xfrm>
        </p:grpSpPr>
        <p:pic>
          <p:nvPicPr>
            <p:cNvPr descr="https://classconnection.s3.amazonaws.com/838/flashcards/2220838/png/untitled-13F54A5F10817BE574C.png" id="636" name="Google Shape;636;p31"/>
            <p:cNvPicPr preferRelativeResize="0"/>
            <p:nvPr/>
          </p:nvPicPr>
          <p:blipFill rotWithShape="1">
            <a:blip r:embed="rId3">
              <a:alphaModFix/>
            </a:blip>
            <a:srcRect b="22418" l="0" r="0" t="0"/>
            <a:stretch/>
          </p:blipFill>
          <p:spPr>
            <a:xfrm>
              <a:off x="1411238" y="3573016"/>
              <a:ext cx="5119142" cy="13418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7" name="Google Shape;637;p31"/>
            <p:cNvSpPr/>
            <p:nvPr/>
          </p:nvSpPr>
          <p:spPr>
            <a:xfrm>
              <a:off x="3576840" y="4837688"/>
              <a:ext cx="14029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3´, 5´-cyklický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adenosinmonofosfát (cAMP)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5148064" y="4768577"/>
              <a:ext cx="1382316" cy="1177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386225" y="4768577"/>
              <a:ext cx="809536" cy="10822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267528" y="4234433"/>
              <a:ext cx="404768" cy="25563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4645463" y="4240701"/>
              <a:ext cx="651884" cy="2812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2341262" y="4845548"/>
              <a:ext cx="11095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Adenosin  5´- trifosfát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(ATP)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5474998" y="4837688"/>
              <a:ext cx="125867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Adenosin  5´- monofosfát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(AMP)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150940" y="4161041"/>
              <a:ext cx="59984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Adenylát-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cykláza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4555112" y="4161125"/>
              <a:ext cx="83869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 cAMP 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fosfodiesteráza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6" name="Google Shape;646;p31"/>
          <p:cNvGrpSpPr/>
          <p:nvPr/>
        </p:nvGrpSpPr>
        <p:grpSpPr>
          <a:xfrm>
            <a:off x="1318712" y="4305308"/>
            <a:ext cx="3060282" cy="1972248"/>
            <a:chOff x="1041837" y="4279745"/>
            <a:chExt cx="3372699" cy="2173591"/>
          </a:xfrm>
        </p:grpSpPr>
        <p:pic>
          <p:nvPicPr>
            <p:cNvPr descr="http://www.mun.ca/biology/desmid/brian/BIOL2060/BIOL2060-23/23_26.jpg" id="647" name="Google Shape;647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2915" y="4279745"/>
              <a:ext cx="3223061" cy="21735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8" name="Google Shape;648;p31"/>
            <p:cNvSpPr/>
            <p:nvPr/>
          </p:nvSpPr>
          <p:spPr>
            <a:xfrm>
              <a:off x="3463317" y="6148953"/>
              <a:ext cx="892659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084137" y="6141435"/>
              <a:ext cx="1255615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614526" y="4518645"/>
              <a:ext cx="581236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1"/>
            <p:cNvSpPr txBox="1"/>
            <p:nvPr/>
          </p:nvSpPr>
          <p:spPr>
            <a:xfrm>
              <a:off x="3098150" y="6079491"/>
              <a:ext cx="131638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Transkripce je aktivní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1"/>
            <p:cNvSpPr txBox="1"/>
            <p:nvPr/>
          </p:nvSpPr>
          <p:spPr>
            <a:xfrm>
              <a:off x="1041837" y="6036748"/>
              <a:ext cx="1608132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cAMP responzivní element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31"/>
          <p:cNvGrpSpPr/>
          <p:nvPr/>
        </p:nvGrpSpPr>
        <p:grpSpPr>
          <a:xfrm>
            <a:off x="4860032" y="4191433"/>
            <a:ext cx="2867442" cy="2243978"/>
            <a:chOff x="4860032" y="4137350"/>
            <a:chExt cx="2867442" cy="2243978"/>
          </a:xfrm>
        </p:grpSpPr>
        <p:pic>
          <p:nvPicPr>
            <p:cNvPr descr="https://classconnection.s3.amazonaws.com/117/flashcards/693117/png/untitled1316275038582.png" id="654" name="Google Shape;654;p31"/>
            <p:cNvPicPr preferRelativeResize="0"/>
            <p:nvPr/>
          </p:nvPicPr>
          <p:blipFill rotWithShape="1">
            <a:blip r:embed="rId5">
              <a:alphaModFix/>
            </a:blip>
            <a:srcRect b="32807" l="0" r="0" t="9251"/>
            <a:stretch/>
          </p:blipFill>
          <p:spPr>
            <a:xfrm>
              <a:off x="4860032" y="4262988"/>
              <a:ext cx="2867442" cy="2118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5" name="Google Shape;655;p31"/>
            <p:cNvSpPr/>
            <p:nvPr/>
          </p:nvSpPr>
          <p:spPr>
            <a:xfrm>
              <a:off x="6396053" y="4276232"/>
              <a:ext cx="720080" cy="6693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6954986" y="6127939"/>
              <a:ext cx="588517" cy="2136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5364147" y="4495569"/>
              <a:ext cx="520434" cy="2136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5581237" y="5121007"/>
              <a:ext cx="520434" cy="2136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5126405" y="5657265"/>
              <a:ext cx="1167348" cy="823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5095783" y="5574900"/>
              <a:ext cx="531160" cy="8236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5343913" y="5994580"/>
              <a:ext cx="531160" cy="2799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1"/>
            <p:cNvSpPr txBox="1"/>
            <p:nvPr/>
          </p:nvSpPr>
          <p:spPr>
            <a:xfrm>
              <a:off x="6188429" y="4137350"/>
              <a:ext cx="766557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Lehké řetězce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myozinu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1"/>
            <p:cNvSpPr txBox="1"/>
            <p:nvPr/>
          </p:nvSpPr>
          <p:spPr>
            <a:xfrm>
              <a:off x="5201797" y="4559559"/>
              <a:ext cx="760144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Těžké řetězce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myozinu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1"/>
            <p:cNvSpPr txBox="1"/>
            <p:nvPr/>
          </p:nvSpPr>
          <p:spPr>
            <a:xfrm>
              <a:off x="5765736" y="5189119"/>
              <a:ext cx="428322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MLCK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1"/>
            <p:cNvSpPr txBox="1"/>
            <p:nvPr/>
          </p:nvSpPr>
          <p:spPr>
            <a:xfrm>
              <a:off x="5169608" y="5949280"/>
              <a:ext cx="808235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Vazebná místa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 aktin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31"/>
          <p:cNvSpPr/>
          <p:nvPr/>
        </p:nvSpPr>
        <p:spPr>
          <a:xfrm>
            <a:off x="-37414" y="6497009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https://www.studyblue.com/notes/note/n/2-section-6-atp-synthesis-and-atp-synthase-part-4/deck/6896187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http://www.mun.ca/biology/desmid/brian/BIOL2060/BIOL2060-23/CB23.html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2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3" name="Google Shape;673;p32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4" name="Google Shape;674;p32"/>
          <p:cNvSpPr/>
          <p:nvPr/>
        </p:nvSpPr>
        <p:spPr>
          <a:xfrm>
            <a:off x="251520" y="926946"/>
            <a:ext cx="512420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Cyklický adenosinmonofosfát (cAMP)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objeven při studiu metabolismu glykogenu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glykogen - zásobárna glukózy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při stresu se do krve produkuje adrenalin, který stimuluje svalové a jaterní buňky k uvolnění a štěpení glykogenu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glico.co.jp/en/material/bioglycogen/image/top/img1a.gif" id="675" name="Google Shape;6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812204"/>
            <a:ext cx="248584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32"/>
          <p:cNvSpPr/>
          <p:nvPr/>
        </p:nvSpPr>
        <p:spPr>
          <a:xfrm>
            <a:off x="251522" y="2695332"/>
            <a:ext cx="4073632" cy="3724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adrenalinu na β-adrenergní receptory svalových buněk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G-proteinu → aktivace adenylátcyklázy → zvýšení hladiny cAMP → aktivace PKA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fosforylace/aktivace fosforylázové kinázy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fosforylace/aktivace glykogenové fosforylázy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štěpení glykogenu na glukóza-1-fosfát, která je po defosforylaci uvolněna do krve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PKA zároveň fosforyluje/inaktivuje glykogen syntázu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32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http://namrataheda.blogspot.cz/2013/02/signal-transduction-pathway-camp-pathway.html	http://www.glico.co.jp/en/material/bioglycogen/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32"/>
          <p:cNvSpPr/>
          <p:nvPr/>
        </p:nvSpPr>
        <p:spPr>
          <a:xfrm>
            <a:off x="7812360" y="1748308"/>
            <a:ext cx="720080" cy="3483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9" name="Google Shape;679;p32"/>
          <p:cNvGrpSpPr/>
          <p:nvPr/>
        </p:nvGrpSpPr>
        <p:grpSpPr>
          <a:xfrm>
            <a:off x="4717552" y="3098420"/>
            <a:ext cx="4251244" cy="3220288"/>
            <a:chOff x="4499992" y="2996952"/>
            <a:chExt cx="4556584" cy="3451581"/>
          </a:xfrm>
        </p:grpSpPr>
        <p:pic>
          <p:nvPicPr>
            <p:cNvPr descr="http://4.bp.blogspot.com/-w_djGUsUW7o/US3dXnrY4GI/AAAAAAAAAQM/kOWDOPy3a2M/s1600/Regulation+by+Protein+kinase+A.jpg" id="680" name="Google Shape;680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99992" y="2996952"/>
              <a:ext cx="4556584" cy="3451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1" name="Google Shape;681;p32"/>
            <p:cNvSpPr/>
            <p:nvPr/>
          </p:nvSpPr>
          <p:spPr>
            <a:xfrm>
              <a:off x="7380312" y="5445224"/>
              <a:ext cx="1512168" cy="36004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8525125" y="4653136"/>
              <a:ext cx="432048" cy="25436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2"/>
            <p:cNvSpPr txBox="1"/>
            <p:nvPr/>
          </p:nvSpPr>
          <p:spPr>
            <a:xfrm>
              <a:off x="8442728" y="4631191"/>
              <a:ext cx="582211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Glykogen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syntáza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4629378" y="5941965"/>
              <a:ext cx="648072" cy="2160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2"/>
            <p:cNvSpPr txBox="1"/>
            <p:nvPr/>
          </p:nvSpPr>
          <p:spPr>
            <a:xfrm>
              <a:off x="4510560" y="5910252"/>
              <a:ext cx="73609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Glykogenová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fosforyláza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205442" y="4667766"/>
              <a:ext cx="648072" cy="19638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2"/>
            <p:cNvSpPr txBox="1"/>
            <p:nvPr/>
          </p:nvSpPr>
          <p:spPr>
            <a:xfrm>
              <a:off x="5099020" y="4645820"/>
              <a:ext cx="769763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Fosforylázová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kináza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7092280" y="3068960"/>
              <a:ext cx="720080" cy="2880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2"/>
            <p:cNvSpPr txBox="1"/>
            <p:nvPr/>
          </p:nvSpPr>
          <p:spPr>
            <a:xfrm>
              <a:off x="7010099" y="3083590"/>
              <a:ext cx="920445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Katalytická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podjednotka PKA</a:t>
              </a:r>
              <a:endParaRPr b="1" i="0" sz="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un.ca/biology/desmid/brian/BIOL2060/BIOL2060-14/14_23.jpg" id="695" name="Google Shape;695;p33"/>
          <p:cNvPicPr preferRelativeResize="0"/>
          <p:nvPr/>
        </p:nvPicPr>
        <p:blipFill rotWithShape="1">
          <a:blip r:embed="rId3">
            <a:alphaModFix/>
          </a:blip>
          <a:srcRect b="30472" l="0" r="0" t="0"/>
          <a:stretch/>
        </p:blipFill>
        <p:spPr>
          <a:xfrm>
            <a:off x="546348" y="3876800"/>
            <a:ext cx="4860032" cy="259970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3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přes inzulínový receptor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7" name="Google Shape;697;p3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8" name="Google Shape;698;p33"/>
          <p:cNvSpPr/>
          <p:nvPr/>
        </p:nvSpPr>
        <p:spPr>
          <a:xfrm>
            <a:off x="251520" y="926946"/>
            <a:ext cx="8640000" cy="2872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Inzulín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heterodimer, B buňky Langerhansových ostrůvků slinivky břišní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- snižuje hladinu glukózy v krvi, podporuje její využití buňkami a přeměnu na glykogen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Inzulínový receptor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IR, tyrosinproteinkinázový receptor, heteroteramer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inzulinu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autofosforylace/aktivace IR → fosforylace/aktivace IRS-1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IRS-1 se přes SH2 domény váží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i) Grb2-Sos → Ras-Raf-MAPK dráha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ii) PI(3)K → tvorba PIP3 → aktivace Akt - translokace glukózového transportéru GLUT4 k membráně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	                  - aktivace glykogen syntázy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3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http://www.mun.ca/biology/desmid/brian/BIOL2060/BIOL2060-14/14_23.jpg     http://www.123rf.com/photo_13207592_human-insulin-stylized-chemical-structure.html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previews.123rf.com/images/splinex/splinex1204/splinex120400010/13207592-Human-Insulin-Stylized-chemical-structure--Stock-Vector-insulin-amino-acid.jpg" id="700" name="Google Shape;700;p33"/>
          <p:cNvPicPr preferRelativeResize="0"/>
          <p:nvPr/>
        </p:nvPicPr>
        <p:blipFill rotWithShape="1">
          <a:blip r:embed="rId4">
            <a:alphaModFix/>
          </a:blip>
          <a:srcRect b="0" l="0" r="0" t="14396"/>
          <a:stretch/>
        </p:blipFill>
        <p:spPr>
          <a:xfrm>
            <a:off x="5766594" y="3857659"/>
            <a:ext cx="2683213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7" name="Google Shape;707;p3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8" name="Google Shape;708;p34"/>
          <p:cNvSpPr/>
          <p:nvPr/>
        </p:nvSpPr>
        <p:spPr>
          <a:xfrm>
            <a:off x="251520" y="926946"/>
            <a:ext cx="8640000" cy="2241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Cyklický guanosinmonofosfát (cGMP)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koncentrace závislá na aktivitě guanylátcyklázy a cGMP fosfodiesterázy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aktivuje PKG - stimulace iontových kanálů (Ca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- uvolnění hladké svaloviny, dilatace tepen, sekrece Na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vody v trávicí soustavě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mění propustnost iontových kanálů v tyčinkách oční sítnice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tma: guanylátcykláza tvoří cGMP, iontové kanály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otevřené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světlo: absorpce fotonu → aktivace rodopsinu → aktivace G-proteinu → aktivace fosfodiesterázy      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→ hydrolýza cGMP → zavření iontových kanálů → hyperpolarizace membrány → vizuální signál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openwetware.org/images/4/40/CGMP.jpg" id="709" name="Google Shape;7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1961" y="3342837"/>
            <a:ext cx="4346503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ook.bionumbers.org/wp-content/uploads/2014/08/295-f1-RodCellSignaling-11.png" id="710" name="Google Shape;71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59" y="3342134"/>
            <a:ext cx="361883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34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http://namrataheda.blogspot.cz/2013/02/signal-transduction-pathway-camp-pathway.html	http://www.glico.co.jp/en/material/bioglycogen/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8" name="Google Shape;718;p3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9" name="Google Shape;719;p35"/>
          <p:cNvSpPr/>
          <p:nvPr/>
        </p:nvSpPr>
        <p:spPr>
          <a:xfrm>
            <a:off x="251520" y="926946"/>
            <a:ext cx="86400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Dráha Ca</a:t>
            </a:r>
            <a:r>
              <a:rPr b="1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rozdílná koncentrace v cytoplazmě (10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-7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M) a mimobuněčné tekutině (10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buňka jej nepřijímá, aktivně vyčerpává, váže do organel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zvýšení koncentrace v cytoplazmě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1. depolarizace membrán akčním potenciálem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2. fosfolipáza C štěpí PIP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vzniklý Ins(1,4,5)P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otvírá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kanál endoplazmatického retikula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5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cílové proteiny - troponin C v buňkách kosterního svalstva (svalová kontrakce), kalmodulin</a:t>
            </a:r>
            <a:endParaRPr b="0" baseline="3000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14/14_12.jpg" id="720" name="Google Shape;720;p35"/>
          <p:cNvPicPr preferRelativeResize="0"/>
          <p:nvPr/>
        </p:nvPicPr>
        <p:blipFill rotWithShape="1">
          <a:blip r:embed="rId3">
            <a:alphaModFix/>
          </a:blip>
          <a:srcRect b="3231" l="0" r="0" t="0"/>
          <a:stretch/>
        </p:blipFill>
        <p:spPr>
          <a:xfrm>
            <a:off x="344712" y="3297643"/>
            <a:ext cx="4449403" cy="2996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un.ca/biology/desmid/brian/BIOL2060/BIOL2060-14/14_13.jpg" id="721" name="Google Shape;721;p35"/>
          <p:cNvPicPr preferRelativeResize="0"/>
          <p:nvPr/>
        </p:nvPicPr>
        <p:blipFill rotWithShape="1">
          <a:blip r:embed="rId4">
            <a:alphaModFix/>
          </a:blip>
          <a:srcRect b="66014" l="0" r="1628" t="0"/>
          <a:stretch/>
        </p:blipFill>
        <p:spPr>
          <a:xfrm>
            <a:off x="5010160" y="3337234"/>
            <a:ext cx="3699061" cy="844667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5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	https://www.studyblue.com/notes/note/n/chapter-9-muscles/deck/5997793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35"/>
          <p:cNvGrpSpPr/>
          <p:nvPr/>
        </p:nvGrpSpPr>
        <p:grpSpPr>
          <a:xfrm>
            <a:off x="5615908" y="4524539"/>
            <a:ext cx="2487564" cy="1856789"/>
            <a:chOff x="5615908" y="4413389"/>
            <a:chExt cx="2487564" cy="1856789"/>
          </a:xfrm>
        </p:grpSpPr>
        <p:pic>
          <p:nvPicPr>
            <p:cNvPr descr="https://classconnection.s3.amazonaws.com/551/flashcards/2812551/jpg/image131363625881395.jpg" id="724" name="Google Shape;724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15908" y="4486699"/>
              <a:ext cx="2487564" cy="1711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35"/>
            <p:cNvSpPr/>
            <p:nvPr/>
          </p:nvSpPr>
          <p:spPr>
            <a:xfrm>
              <a:off x="5615908" y="5013176"/>
              <a:ext cx="468260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5615908" y="6126162"/>
              <a:ext cx="612276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6040005" y="4483099"/>
              <a:ext cx="468260" cy="792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6666686" y="4493218"/>
              <a:ext cx="623255" cy="7200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5730328" y="4565376"/>
              <a:ext cx="319828" cy="7920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824582" y="5986144"/>
              <a:ext cx="515086" cy="1849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7494042" y="6005386"/>
              <a:ext cx="566595" cy="18492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5"/>
            <p:cNvSpPr txBox="1"/>
            <p:nvPr/>
          </p:nvSpPr>
          <p:spPr>
            <a:xfrm>
              <a:off x="5666335" y="4519052"/>
              <a:ext cx="442750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F-aktin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5"/>
            <p:cNvSpPr txBox="1"/>
            <p:nvPr/>
          </p:nvSpPr>
          <p:spPr>
            <a:xfrm>
              <a:off x="5943689" y="4413389"/>
              <a:ext cx="676788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Tropomyozin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5"/>
            <p:cNvSpPr txBox="1"/>
            <p:nvPr/>
          </p:nvSpPr>
          <p:spPr>
            <a:xfrm>
              <a:off x="6603985" y="4434377"/>
              <a:ext cx="524503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Troponin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5"/>
            <p:cNvSpPr txBox="1"/>
            <p:nvPr/>
          </p:nvSpPr>
          <p:spPr>
            <a:xfrm>
              <a:off x="7018517" y="5995034"/>
              <a:ext cx="896399" cy="266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Odhalené vazebné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místo pro myozin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5"/>
            <p:cNvSpPr txBox="1"/>
            <p:nvPr/>
          </p:nvSpPr>
          <p:spPr>
            <a:xfrm>
              <a:off x="6461402" y="5988526"/>
              <a:ext cx="646331" cy="264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</a:t>
              </a:r>
              <a:r>
                <a:rPr b="1" baseline="30000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vázaný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 troponinu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7" name="Google Shape;737;p35"/>
          <p:cNvSpPr txBox="1"/>
          <p:nvPr/>
        </p:nvSpPr>
        <p:spPr>
          <a:xfrm>
            <a:off x="5870695" y="3152859"/>
            <a:ext cx="182774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r>
              <a:rPr b="1" baseline="30000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signální vlna v oplozeném vajíčku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4" name="Google Shape;744;p3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5" name="Google Shape;745;p36"/>
          <p:cNvSpPr/>
          <p:nvPr/>
        </p:nvSpPr>
        <p:spPr>
          <a:xfrm>
            <a:off x="251520" y="926946"/>
            <a:ext cx="8640000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Kalmodulin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3" lvl="0" marL="18256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globulární domény (vazba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spojené flexibilní oblastí (vazba k různým substrátům)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6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čtyř iontů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mění jeho konformaci, vyšší afinita k proteinům, které mění svoji aktivitu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6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úloha v metabolismu (aktivace fosforylázové kinázy), kontrakci hladké svaloviny (aktivace MLCK), expresi genů (CREB), sekreci neurotransmiterů, zánětu, pohybu buněk, apoptóze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2060/BIOL2060-14/14_14.jpg" id="746" name="Google Shape;746;p36"/>
          <p:cNvPicPr preferRelativeResize="0"/>
          <p:nvPr/>
        </p:nvPicPr>
        <p:blipFill rotWithShape="1">
          <a:blip r:embed="rId3">
            <a:alphaModFix/>
          </a:blip>
          <a:srcRect b="65253" l="0" r="0" t="0"/>
          <a:stretch/>
        </p:blipFill>
        <p:spPr>
          <a:xfrm>
            <a:off x="899592" y="2875463"/>
            <a:ext cx="1490850" cy="1599766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36"/>
          <p:cNvSpPr/>
          <p:nvPr/>
        </p:nvSpPr>
        <p:spPr>
          <a:xfrm>
            <a:off x="251520" y="4927439"/>
            <a:ext cx="8640000" cy="152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Interakce cAMP a Ca</a:t>
            </a:r>
            <a:r>
              <a:rPr b="1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6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komplex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může vázat a regulovat aktivitu adenylátcyklázy a fosfodiesterázy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6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PKA může fosforylovat některé kanály určující obsah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cytosolu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6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CaMKII může být fosforylována PKA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6" marL="18097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PKA a CaMKII často fosforylují aminokyseliny stejného proteinu (např. CREB)</a:t>
            </a:r>
            <a:endParaRPr b="0" baseline="3000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6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http://www.mun.ca/biology/desmid/brian/BIOL2060/BIOL2060-14/CB14.html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9" name="Google Shape;749;p36"/>
          <p:cNvGrpSpPr/>
          <p:nvPr/>
        </p:nvGrpSpPr>
        <p:grpSpPr>
          <a:xfrm>
            <a:off x="3132105" y="3067106"/>
            <a:ext cx="5168227" cy="1253390"/>
            <a:chOff x="3132105" y="2943601"/>
            <a:chExt cx="5168227" cy="1253390"/>
          </a:xfrm>
        </p:grpSpPr>
        <p:grpSp>
          <p:nvGrpSpPr>
            <p:cNvPr id="750" name="Google Shape;750;p36"/>
            <p:cNvGrpSpPr/>
            <p:nvPr/>
          </p:nvGrpSpPr>
          <p:grpSpPr>
            <a:xfrm>
              <a:off x="3403423" y="2943601"/>
              <a:ext cx="1092696" cy="1130918"/>
              <a:chOff x="2817015" y="3248023"/>
              <a:chExt cx="1092696" cy="1130918"/>
            </a:xfrm>
          </p:grpSpPr>
          <p:pic>
            <p:nvPicPr>
              <p:cNvPr descr="http://www.mun.ca/biology/desmid/brian/BIOL2060/BIOL2060-14/14_14.jpg" id="751" name="Google Shape;751;p36"/>
              <p:cNvPicPr preferRelativeResize="0"/>
              <p:nvPr/>
            </p:nvPicPr>
            <p:blipFill rotWithShape="1">
              <a:blip r:embed="rId3">
                <a:alphaModFix/>
              </a:blip>
              <a:srcRect b="36989" l="11526" r="32407" t="41538"/>
              <a:stretch/>
            </p:blipFill>
            <p:spPr>
              <a:xfrm>
                <a:off x="2952749" y="3248023"/>
                <a:ext cx="956962" cy="11309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2" name="Google Shape;752;p36"/>
              <p:cNvSpPr/>
              <p:nvPr/>
            </p:nvSpPr>
            <p:spPr>
              <a:xfrm>
                <a:off x="2952749" y="3248023"/>
                <a:ext cx="611139" cy="252985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2875779" y="3613212"/>
                <a:ext cx="458739" cy="80392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36"/>
              <p:cNvSpPr txBox="1"/>
              <p:nvPr/>
            </p:nvSpPr>
            <p:spPr>
              <a:xfrm>
                <a:off x="2817015" y="3509026"/>
                <a:ext cx="635110" cy="2000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1" i="0" lang="cs-CZ" sz="7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Kalmodulin</a:t>
                </a:r>
                <a:endParaRPr b="1" i="0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3563888" y="3933056"/>
                <a:ext cx="345823" cy="445885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36"/>
            <p:cNvGrpSpPr/>
            <p:nvPr/>
          </p:nvGrpSpPr>
          <p:grpSpPr>
            <a:xfrm>
              <a:off x="5547716" y="2962092"/>
              <a:ext cx="994002" cy="1234899"/>
              <a:chOff x="4355974" y="3184164"/>
              <a:chExt cx="994002" cy="1234899"/>
            </a:xfrm>
          </p:grpSpPr>
          <p:pic>
            <p:nvPicPr>
              <p:cNvPr descr="http://www.mun.ca/biology/desmid/brian/BIOL2060/BIOL2060-14/14_14.jpg" id="757" name="Google Shape;757;p36"/>
              <p:cNvPicPr preferRelativeResize="0"/>
              <p:nvPr/>
            </p:nvPicPr>
            <p:blipFill rotWithShape="1">
              <a:blip r:embed="rId3">
                <a:alphaModFix/>
              </a:blip>
              <a:srcRect b="20787" l="43935" r="0" t="57740"/>
              <a:stretch/>
            </p:blipFill>
            <p:spPr>
              <a:xfrm>
                <a:off x="4355975" y="3248022"/>
                <a:ext cx="956962" cy="11309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8" name="Google Shape;758;p36"/>
              <p:cNvSpPr/>
              <p:nvPr/>
            </p:nvSpPr>
            <p:spPr>
              <a:xfrm>
                <a:off x="4567580" y="3220801"/>
                <a:ext cx="580484" cy="177693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4355974" y="3680931"/>
                <a:ext cx="164797" cy="324133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4590772" y="4256997"/>
                <a:ext cx="164797" cy="162066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6"/>
              <p:cNvSpPr txBox="1"/>
              <p:nvPr/>
            </p:nvSpPr>
            <p:spPr>
              <a:xfrm>
                <a:off x="4522505" y="3184164"/>
                <a:ext cx="827471" cy="266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1" i="0" lang="cs-CZ" sz="7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Ca2+/kalmodulin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1" i="0" lang="cs-CZ" sz="7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komplex</a:t>
                </a:r>
                <a:endParaRPr b="1" i="0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36"/>
            <p:cNvGrpSpPr/>
            <p:nvPr/>
          </p:nvGrpSpPr>
          <p:grpSpPr>
            <a:xfrm>
              <a:off x="7164288" y="2982247"/>
              <a:ext cx="1136044" cy="1174198"/>
              <a:chOff x="5698586" y="3204741"/>
              <a:chExt cx="1136044" cy="1174198"/>
            </a:xfrm>
          </p:grpSpPr>
          <p:pic>
            <p:nvPicPr>
              <p:cNvPr descr="http://www.mun.ca/biology/desmid/brian/BIOL2060/BIOL2060-14/14_14.jpg" id="763" name="Google Shape;763;p36"/>
              <p:cNvPicPr preferRelativeResize="0"/>
              <p:nvPr/>
            </p:nvPicPr>
            <p:blipFill rotWithShape="1">
              <a:blip r:embed="rId3">
                <a:alphaModFix/>
              </a:blip>
              <a:srcRect b="4392" l="4292" r="39643" t="74136"/>
              <a:stretch/>
            </p:blipFill>
            <p:spPr>
              <a:xfrm>
                <a:off x="5868143" y="3248021"/>
                <a:ext cx="956962" cy="11309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64" name="Google Shape;764;p36"/>
              <p:cNvSpPr/>
              <p:nvPr/>
            </p:nvSpPr>
            <p:spPr>
              <a:xfrm>
                <a:off x="5837298" y="3374515"/>
                <a:ext cx="245913" cy="234538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36"/>
              <p:cNvSpPr txBox="1"/>
              <p:nvPr/>
            </p:nvSpPr>
            <p:spPr>
              <a:xfrm>
                <a:off x="5698586" y="3260317"/>
                <a:ext cx="705642" cy="180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1" i="0" lang="cs-CZ" sz="7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Cílový protein</a:t>
                </a:r>
                <a:endParaRPr b="1" i="0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597749" y="3204741"/>
                <a:ext cx="236881" cy="863877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5837298" y="4109412"/>
                <a:ext cx="527174" cy="196813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8" name="Google Shape;768;p36"/>
            <p:cNvSpPr txBox="1"/>
            <p:nvPr/>
          </p:nvSpPr>
          <p:spPr>
            <a:xfrm>
              <a:off x="3132105" y="3397953"/>
              <a:ext cx="57419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Vazba čtyř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iontů Ca</a:t>
              </a:r>
              <a:r>
                <a:rPr b="1" baseline="30000" i="0" lang="cs-CZ" sz="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2+</a:t>
              </a:r>
              <a:endParaRPr b="1" baseline="30000" i="0" sz="7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6"/>
            <p:cNvSpPr txBox="1"/>
            <p:nvPr/>
          </p:nvSpPr>
          <p:spPr>
            <a:xfrm>
              <a:off x="4410141" y="3285320"/>
              <a:ext cx="12570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Změna konformace/aktivace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kalmodulinu</a:t>
              </a:r>
              <a:endParaRPr b="1" baseline="30000" i="0" sz="7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6"/>
            <p:cNvSpPr txBox="1"/>
            <p:nvPr/>
          </p:nvSpPr>
          <p:spPr>
            <a:xfrm>
              <a:off x="6343329" y="3278815"/>
              <a:ext cx="1111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Ovinutí vazebného místa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v cílovém proteinu</a:t>
              </a:r>
              <a:endParaRPr b="1" i="0" sz="7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1" name="Google Shape;771;p36"/>
            <p:cNvCxnSpPr/>
            <p:nvPr/>
          </p:nvCxnSpPr>
          <p:spPr>
            <a:xfrm>
              <a:off x="4587776" y="3591409"/>
              <a:ext cx="887015" cy="0"/>
            </a:xfrm>
            <a:prstGeom prst="straightConnector1">
              <a:avLst/>
            </a:prstGeom>
            <a:noFill/>
            <a:ln cap="flat" cmpd="sng" w="12700">
              <a:solidFill>
                <a:srgbClr val="4A7DBA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72" name="Google Shape;772;p36"/>
            <p:cNvCxnSpPr>
              <a:stCxn id="757" idx="3"/>
              <a:endCxn id="763" idx="1"/>
            </p:cNvCxnSpPr>
            <p:nvPr/>
          </p:nvCxnSpPr>
          <p:spPr>
            <a:xfrm flipH="1" rot="10800000">
              <a:off x="6504679" y="3591109"/>
              <a:ext cx="829200" cy="300"/>
            </a:xfrm>
            <a:prstGeom prst="straightConnector1">
              <a:avLst/>
            </a:prstGeom>
            <a:noFill/>
            <a:ln cap="flat" cmpd="sng" w="12700">
              <a:solidFill>
                <a:srgbClr val="4A7DBA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signální dráhy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9" name="Google Shape;779;p3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0" name="Google Shape;780;p37"/>
          <p:cNvSpPr/>
          <p:nvPr/>
        </p:nvSpPr>
        <p:spPr>
          <a:xfrm>
            <a:off x="251520" y="926946"/>
            <a:ext cx="864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Dráha inositolových fosfolipidů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37"/>
          <p:cNvSpPr/>
          <p:nvPr/>
        </p:nvSpPr>
        <p:spPr>
          <a:xfrm>
            <a:off x="251520" y="2242607"/>
            <a:ext cx="8640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PLCβ aktivována G-proteinem z rodiny Gαq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PLCγ aktivována po vazbě na tyrosinproteinkinázový receptor (SH2 doména)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Ins(1,4,5)P</a:t>
            </a:r>
            <a:r>
              <a:rPr b="0" baseline="-25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uvolňuje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buněčných zásob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 aktivuje PKC, PI3K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2" name="Google Shape;782;p37"/>
          <p:cNvGrpSpPr/>
          <p:nvPr/>
        </p:nvGrpSpPr>
        <p:grpSpPr>
          <a:xfrm>
            <a:off x="2009098" y="1340768"/>
            <a:ext cx="5076000" cy="692685"/>
            <a:chOff x="1547664" y="1447213"/>
            <a:chExt cx="5076000" cy="692685"/>
          </a:xfrm>
        </p:grpSpPr>
        <p:grpSp>
          <p:nvGrpSpPr>
            <p:cNvPr id="783" name="Google Shape;783;p37"/>
            <p:cNvGrpSpPr/>
            <p:nvPr/>
          </p:nvGrpSpPr>
          <p:grpSpPr>
            <a:xfrm>
              <a:off x="1606223" y="1447213"/>
              <a:ext cx="4996684" cy="618699"/>
              <a:chOff x="1606223" y="1447213"/>
              <a:chExt cx="4996684" cy="618699"/>
            </a:xfrm>
          </p:grpSpPr>
          <p:sp>
            <p:nvSpPr>
              <p:cNvPr id="784" name="Google Shape;784;p37"/>
              <p:cNvSpPr txBox="1"/>
              <p:nvPr/>
            </p:nvSpPr>
            <p:spPr>
              <a:xfrm>
                <a:off x="2300324" y="1550559"/>
                <a:ext cx="39946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PIP</a:t>
                </a:r>
                <a:r>
                  <a:rPr b="1" baseline="-25000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b="1" baseline="-2500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7"/>
              <p:cNvSpPr txBox="1"/>
              <p:nvPr/>
            </p:nvSpPr>
            <p:spPr>
              <a:xfrm>
                <a:off x="4114181" y="1550558"/>
                <a:ext cx="42351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DAG</a:t>
                </a:r>
                <a:endParaRPr b="1" baseline="-2500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7"/>
              <p:cNvSpPr txBox="1"/>
              <p:nvPr/>
            </p:nvSpPr>
            <p:spPr>
              <a:xfrm>
                <a:off x="5492507" y="1550557"/>
                <a:ext cx="81464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Ins(1,4,5)P</a:t>
                </a:r>
                <a:r>
                  <a:rPr b="1" baseline="-25000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b="1" baseline="-2500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7"/>
              <p:cNvSpPr txBox="1"/>
              <p:nvPr/>
            </p:nvSpPr>
            <p:spPr>
              <a:xfrm>
                <a:off x="5196753" y="1819691"/>
                <a:ext cx="140615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inositol-1,4,5-trisfosfát</a:t>
                </a:r>
                <a:endParaRPr b="1" baseline="-2500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7"/>
              <p:cNvSpPr txBox="1"/>
              <p:nvPr/>
            </p:nvSpPr>
            <p:spPr>
              <a:xfrm>
                <a:off x="3870524" y="1819690"/>
                <a:ext cx="91082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diacylglycerol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7"/>
              <p:cNvSpPr txBox="1"/>
              <p:nvPr/>
            </p:nvSpPr>
            <p:spPr>
              <a:xfrm>
                <a:off x="1606223" y="1819691"/>
                <a:ext cx="178766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fosfatidylinositol-4,5-bisfosfát</a:t>
                </a:r>
                <a:endParaRPr b="1" baseline="-2500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7"/>
              <p:cNvSpPr txBox="1"/>
              <p:nvPr/>
            </p:nvSpPr>
            <p:spPr>
              <a:xfrm>
                <a:off x="4909816" y="1550559"/>
                <a:ext cx="24878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</a:t>
                </a:r>
                <a:endParaRPr b="1" baseline="-2500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91" name="Google Shape;791;p37"/>
              <p:cNvCxnSpPr/>
              <p:nvPr/>
            </p:nvCxnSpPr>
            <p:spPr>
              <a:xfrm flipH="1" rot="10800000">
                <a:off x="3086387" y="1673669"/>
                <a:ext cx="684000" cy="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792" name="Google Shape;792;p37"/>
              <p:cNvSpPr txBox="1"/>
              <p:nvPr/>
            </p:nvSpPr>
            <p:spPr>
              <a:xfrm>
                <a:off x="3245205" y="1447213"/>
                <a:ext cx="375424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PLC</a:t>
                </a:r>
                <a:endParaRPr b="1" baseline="-25000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3" name="Google Shape;793;p37"/>
            <p:cNvSpPr/>
            <p:nvPr/>
          </p:nvSpPr>
          <p:spPr>
            <a:xfrm>
              <a:off x="1547664" y="1455898"/>
              <a:ext cx="5076000" cy="6840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ttps://droualb.faculty.mjc.edu/Course%20Materials/Physiology%20101/Chapter%20Notes/Fall%202007/figure_05_17_labeled.jpg" id="794" name="Google Shape;794;p37"/>
          <p:cNvPicPr preferRelativeResize="0"/>
          <p:nvPr/>
        </p:nvPicPr>
        <p:blipFill rotWithShape="1">
          <a:blip r:embed="rId3">
            <a:alphaModFix/>
          </a:blip>
          <a:srcRect b="4513" l="0" r="0" t="0"/>
          <a:stretch/>
        </p:blipFill>
        <p:spPr>
          <a:xfrm>
            <a:off x="2429836" y="3406012"/>
            <a:ext cx="4291558" cy="3120857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37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https://droualb.faculty.mjc.edu/Course%20Materials/Physiology%20101/Chapter%20Notes/Fall%202007/chapter_5%20Fall%202007%20for%202011%20with%20figures.htm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Extracelulární signalizace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3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3"/>
          <p:cNvSpPr/>
          <p:nvPr/>
        </p:nvSpPr>
        <p:spPr>
          <a:xfrm>
            <a:off x="252000" y="937192"/>
            <a:ext cx="8640000" cy="2482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signálu ze zdrojové buňky na receptor buňky cílové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různou vzdálenost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endokrinní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buňky vzdáleny, přenos signálu krví (např. hormony)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autokrinní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stejná buňka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parakrinní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produkce signálu do tělních tekutin, lokální účinek (např. histamin, NO)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dutý spoj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buňky v těsném kontaktu, tubulární struktura (např.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cAMP)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přímý kontakt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ligand i receptor na povrchu buněk v přímého kontaktu (např. FasL)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synapse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nervová soustava, permeabilita membrán (např. acetylcholin)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Výsledek obrázku pro signal endocrine paracrine autocrine" id="116" name="Google Shape;116;p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3"/>
          <p:cNvGrpSpPr/>
          <p:nvPr/>
        </p:nvGrpSpPr>
        <p:grpSpPr>
          <a:xfrm>
            <a:off x="287095" y="3861048"/>
            <a:ext cx="8310130" cy="1817139"/>
            <a:chOff x="287095" y="4486635"/>
            <a:chExt cx="8310130" cy="1817139"/>
          </a:xfrm>
        </p:grpSpPr>
        <p:grpSp>
          <p:nvGrpSpPr>
            <p:cNvPr id="118" name="Google Shape;118;p3"/>
            <p:cNvGrpSpPr/>
            <p:nvPr/>
          </p:nvGrpSpPr>
          <p:grpSpPr>
            <a:xfrm>
              <a:off x="287095" y="4502278"/>
              <a:ext cx="2069244" cy="687055"/>
              <a:chOff x="406034" y="4539708"/>
              <a:chExt cx="2069244" cy="687055"/>
            </a:xfrm>
          </p:grpSpPr>
          <p:pic>
            <p:nvPicPr>
              <p:cNvPr descr="https://figures.boundless.com/18866/large/figure-09-01-01.jpe" id="119" name="Google Shape;119;p3"/>
              <p:cNvPicPr preferRelativeResize="0"/>
              <p:nvPr/>
            </p:nvPicPr>
            <p:blipFill rotWithShape="1">
              <a:blip r:embed="rId3">
                <a:alphaModFix/>
              </a:blip>
              <a:srcRect b="1610" l="29179" r="25860" t="81182"/>
              <a:stretch/>
            </p:blipFill>
            <p:spPr>
              <a:xfrm>
                <a:off x="611560" y="4539708"/>
                <a:ext cx="1863718" cy="6870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3"/>
              <p:cNvSpPr txBox="1"/>
              <p:nvPr/>
            </p:nvSpPr>
            <p:spPr>
              <a:xfrm>
                <a:off x="406034" y="4570339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1.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761691" y="5481711"/>
              <a:ext cx="1325578" cy="727474"/>
              <a:chOff x="1288006" y="5405844"/>
              <a:chExt cx="1325578" cy="727474"/>
            </a:xfrm>
          </p:grpSpPr>
          <p:pic>
            <p:nvPicPr>
              <p:cNvPr descr="https://figures.boundless.com/18866/large/figure-09-01-01.jpe" id="122" name="Google Shape;122;p3"/>
              <p:cNvPicPr preferRelativeResize="0"/>
              <p:nvPr/>
            </p:nvPicPr>
            <p:blipFill rotWithShape="1">
              <a:blip r:embed="rId3">
                <a:alphaModFix/>
              </a:blip>
              <a:srcRect b="71919" l="31072" r="36950" t="10193"/>
              <a:stretch/>
            </p:blipFill>
            <p:spPr>
              <a:xfrm>
                <a:off x="1288006" y="5419082"/>
                <a:ext cx="1325578" cy="7142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123;p3"/>
              <p:cNvSpPr txBox="1"/>
              <p:nvPr/>
            </p:nvSpPr>
            <p:spPr>
              <a:xfrm>
                <a:off x="1344243" y="5405844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2.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2718028" y="4521517"/>
              <a:ext cx="1546900" cy="648576"/>
              <a:chOff x="2753311" y="4680834"/>
              <a:chExt cx="1546900" cy="648576"/>
            </a:xfrm>
          </p:grpSpPr>
          <p:pic>
            <p:nvPicPr>
              <p:cNvPr descr="https://figures.boundless.com/18866/large/figure-09-01-01.jpe" id="125" name="Google Shape;125;p3"/>
              <p:cNvPicPr preferRelativeResize="0"/>
              <p:nvPr/>
            </p:nvPicPr>
            <p:blipFill rotWithShape="1">
              <a:blip r:embed="rId3">
                <a:alphaModFix/>
              </a:blip>
              <a:srcRect b="25585" l="35885" r="32136" t="58520"/>
              <a:stretch/>
            </p:blipFill>
            <p:spPr>
              <a:xfrm>
                <a:off x="2974633" y="4694742"/>
                <a:ext cx="1325578" cy="6346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" name="Google Shape;126;p3"/>
              <p:cNvSpPr txBox="1"/>
              <p:nvPr/>
            </p:nvSpPr>
            <p:spPr>
              <a:xfrm>
                <a:off x="2753311" y="4680834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3.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2907292" y="5534733"/>
              <a:ext cx="1389693" cy="634668"/>
              <a:chOff x="2857313" y="5645630"/>
              <a:chExt cx="1389693" cy="634668"/>
            </a:xfrm>
          </p:grpSpPr>
          <p:pic>
            <p:nvPicPr>
              <p:cNvPr descr="https://figures.boundless.com/18866/large/figure-09-01-01.jpe" id="128" name="Google Shape;128;p3"/>
              <p:cNvPicPr preferRelativeResize="0"/>
              <p:nvPr/>
            </p:nvPicPr>
            <p:blipFill rotWithShape="1">
              <a:blip r:embed="rId3">
                <a:alphaModFix/>
              </a:blip>
              <a:srcRect b="49761" l="36886" r="33703" t="34342"/>
              <a:stretch/>
            </p:blipFill>
            <p:spPr>
              <a:xfrm>
                <a:off x="3027838" y="5645630"/>
                <a:ext cx="1219168" cy="63466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3"/>
              <p:cNvSpPr txBox="1"/>
              <p:nvPr/>
            </p:nvSpPr>
            <p:spPr>
              <a:xfrm>
                <a:off x="2857313" y="5655915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4.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3"/>
            <p:cNvGrpSpPr/>
            <p:nvPr/>
          </p:nvGrpSpPr>
          <p:grpSpPr>
            <a:xfrm>
              <a:off x="4679295" y="4486635"/>
              <a:ext cx="1047007" cy="1779224"/>
              <a:chOff x="4833447" y="4624561"/>
              <a:chExt cx="1047007" cy="1779224"/>
            </a:xfrm>
          </p:grpSpPr>
          <p:pic>
            <p:nvPicPr>
              <p:cNvPr descr="https://s3.amazonaws.com/classconnection/812/flashcards/3997812/jpg/picture2-14B5BF24FC767818A66.jpg" id="131" name="Google Shape;131;p3"/>
              <p:cNvPicPr preferRelativeResize="0"/>
              <p:nvPr/>
            </p:nvPicPr>
            <p:blipFill rotWithShape="1">
              <a:blip r:embed="rId4">
                <a:alphaModFix/>
              </a:blip>
              <a:srcRect b="23342" l="17627" r="15277" t="3410"/>
              <a:stretch/>
            </p:blipFill>
            <p:spPr>
              <a:xfrm rot="5400000">
                <a:off x="4578251" y="5101582"/>
                <a:ext cx="1728000" cy="87640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3"/>
              <p:cNvSpPr txBox="1"/>
              <p:nvPr/>
            </p:nvSpPr>
            <p:spPr>
              <a:xfrm>
                <a:off x="4833447" y="4624561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5.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040735" y="4499574"/>
              <a:ext cx="2556490" cy="1804200"/>
              <a:chOff x="6144187" y="4599585"/>
              <a:chExt cx="2556490" cy="1804200"/>
            </a:xfrm>
          </p:grpSpPr>
          <p:pic>
            <p:nvPicPr>
              <p:cNvPr descr="Graphic Illustration of Neurons, Brain Synapses and Neurotransmitters" id="134" name="Google Shape;134;p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400776" y="4675785"/>
                <a:ext cx="2299901" cy="172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3"/>
              <p:cNvSpPr txBox="1"/>
              <p:nvPr/>
            </p:nvSpPr>
            <p:spPr>
              <a:xfrm>
                <a:off x="6144187" y="4599585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cs-CZ" sz="10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6.</a:t>
                </a:r>
                <a:endParaRPr b="1" i="0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6" name="Google Shape;136;p3"/>
          <p:cNvSpPr/>
          <p:nvPr/>
        </p:nvSpPr>
        <p:spPr>
          <a:xfrm>
            <a:off x="-37414" y="6496769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https://www.boundless.com/biology/textbooks/boundless-biology-textbook/cell-communication-9/signaling-molecules-and-cellular-receptors-83/forms-of-signaling-380-11606/   https://www.alz.org/braintour/synapses_neurotransmitters.asp     https://www.studyblue.com/notes/note/n/chapter-11-cell-communication/deck/13660625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8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Oxid dusnatý při vazodilataci - mechanismus účinku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2" name="Google Shape;802;p38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3" name="Google Shape;803;p38"/>
          <p:cNvSpPr/>
          <p:nvPr/>
        </p:nvSpPr>
        <p:spPr>
          <a:xfrm>
            <a:off x="251520" y="926946"/>
            <a:ext cx="6912768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Nervová zakončení signalizující uvolnění hladké svaloviny uvolňují acetylcholin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endotelu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vazba acetylcholinu na receptor vázaný na G-protein,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Gαq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PLCβ, produkce 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Ins(1,4,5)P</a:t>
            </a:r>
            <a:r>
              <a:rPr b="0" baseline="-2500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uvolnění Ca</a:t>
            </a:r>
            <a:r>
              <a:rPr b="1" baseline="3000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2+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endoplazmatického retikula, tvorba komplexu Ca</a:t>
            </a:r>
            <a:r>
              <a:rPr b="0" baseline="3000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/kalmodulin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aktivace </a:t>
            </a: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syntázy, produkce NO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který difunduje k buňkám hladké svaloviny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hladké svaloviny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prostup NO membránou, </a:t>
            </a: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aktivace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rozpustné </a:t>
            </a: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guanylátcyklázy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produkce 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cGMP</a:t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aktivace PKG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fosforylace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řady svalových proteinů, </a:t>
            </a:r>
            <a:r>
              <a:rPr b="0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relaxace svalové buňky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lassconnection.s3.amazonaws.com/587/flashcards/1781587/png/smooth1350524977973.png" id="804" name="Google Shape;804;p38"/>
          <p:cNvPicPr preferRelativeResize="0"/>
          <p:nvPr/>
        </p:nvPicPr>
        <p:blipFill rotWithShape="1">
          <a:blip r:embed="rId3">
            <a:alphaModFix/>
          </a:blip>
          <a:srcRect b="0" l="0" r="0" t="16197"/>
          <a:stretch/>
        </p:blipFill>
        <p:spPr>
          <a:xfrm>
            <a:off x="1619672" y="3696578"/>
            <a:ext cx="4202991" cy="28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5" name="Google Shape;805;p38"/>
          <p:cNvGrpSpPr/>
          <p:nvPr/>
        </p:nvGrpSpPr>
        <p:grpSpPr>
          <a:xfrm>
            <a:off x="6056151" y="4006564"/>
            <a:ext cx="2031440" cy="2401484"/>
            <a:chOff x="5404859" y="3648131"/>
            <a:chExt cx="2447518" cy="2893353"/>
          </a:xfrm>
        </p:grpSpPr>
        <p:pic>
          <p:nvPicPr>
            <p:cNvPr descr="http://www.mun.ca/biology/desmid/brian/BIOL2060/BIOL2060-14/14_14A.jpg" id="806" name="Google Shape;806;p38"/>
            <p:cNvPicPr preferRelativeResize="0"/>
            <p:nvPr/>
          </p:nvPicPr>
          <p:blipFill rotWithShape="1">
            <a:blip r:embed="rId4">
              <a:alphaModFix/>
            </a:blip>
            <a:srcRect b="69143" l="27203" r="21993" t="0"/>
            <a:stretch/>
          </p:blipFill>
          <p:spPr>
            <a:xfrm rot="3836689">
              <a:off x="5387646" y="4339353"/>
              <a:ext cx="2481943" cy="15109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7" name="Google Shape;807;p38"/>
            <p:cNvSpPr/>
            <p:nvPr/>
          </p:nvSpPr>
          <p:spPr>
            <a:xfrm>
              <a:off x="5724128" y="3933056"/>
              <a:ext cx="908681" cy="4320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8"/>
            <p:cNvSpPr/>
            <p:nvPr/>
          </p:nvSpPr>
          <p:spPr>
            <a:xfrm rot="3809570">
              <a:off x="6469004" y="4273915"/>
              <a:ext cx="908681" cy="4320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38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https://www.studyblue.com/notes/note/n/unit-3/deck/4896946	http://www.lookfordiagnosis.com/mesh_info.php?term=Vasodilatateurs&amp;lang=4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mages.slideplayer.fr/2/496795/slides/slide_56.jpg" id="810" name="Google Shape;810;p38"/>
          <p:cNvPicPr preferRelativeResize="0"/>
          <p:nvPr/>
        </p:nvPicPr>
        <p:blipFill rotWithShape="1">
          <a:blip r:embed="rId5">
            <a:alphaModFix/>
          </a:blip>
          <a:srcRect b="29829" l="4683" r="69840" t="40225"/>
          <a:stretch/>
        </p:blipFill>
        <p:spPr>
          <a:xfrm>
            <a:off x="7668344" y="1087318"/>
            <a:ext cx="9792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slideplayer.fr/2/496795/slides/slide_56.jpg" id="811" name="Google Shape;811;p38"/>
          <p:cNvPicPr preferRelativeResize="0"/>
          <p:nvPr/>
        </p:nvPicPr>
        <p:blipFill rotWithShape="1">
          <a:blip r:embed="rId6">
            <a:alphaModFix/>
          </a:blip>
          <a:srcRect b="25219" l="64753" r="5839" t="40291"/>
          <a:stretch/>
        </p:blipFill>
        <p:spPr>
          <a:xfrm>
            <a:off x="7594956" y="2514328"/>
            <a:ext cx="1125976" cy="990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38"/>
          <p:cNvCxnSpPr/>
          <p:nvPr/>
        </p:nvCxnSpPr>
        <p:spPr>
          <a:xfrm>
            <a:off x="8157944" y="2057325"/>
            <a:ext cx="0" cy="46529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13" name="Google Shape;813;p38"/>
          <p:cNvSpPr txBox="1"/>
          <p:nvPr/>
        </p:nvSpPr>
        <p:spPr>
          <a:xfrm>
            <a:off x="7474684" y="2161611"/>
            <a:ext cx="71686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cs-CZ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vazodilatace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8"/>
          <p:cNvSpPr/>
          <p:nvPr/>
        </p:nvSpPr>
        <p:spPr>
          <a:xfrm>
            <a:off x="1619672" y="3696578"/>
            <a:ext cx="765039" cy="3173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8"/>
          <p:cNvSpPr/>
          <p:nvPr/>
        </p:nvSpPr>
        <p:spPr>
          <a:xfrm>
            <a:off x="1673821" y="6319430"/>
            <a:ext cx="998922" cy="1586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38"/>
          <p:cNvSpPr/>
          <p:nvPr/>
        </p:nvSpPr>
        <p:spPr>
          <a:xfrm>
            <a:off x="3692440" y="6304305"/>
            <a:ext cx="841543" cy="27227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8"/>
          <p:cNvSpPr txBox="1"/>
          <p:nvPr/>
        </p:nvSpPr>
        <p:spPr>
          <a:xfrm>
            <a:off x="1688581" y="3812738"/>
            <a:ext cx="545342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cévy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38"/>
          <p:cNvSpPr txBox="1"/>
          <p:nvPr/>
        </p:nvSpPr>
        <p:spPr>
          <a:xfrm>
            <a:off x="6186913" y="5832784"/>
            <a:ext cx="1430200" cy="218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hladké svaloviny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38"/>
          <p:cNvSpPr txBox="1"/>
          <p:nvPr/>
        </p:nvSpPr>
        <p:spPr>
          <a:xfrm>
            <a:off x="3398156" y="6257794"/>
            <a:ext cx="14414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Relaxace svalové buňky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38"/>
          <p:cNvSpPr txBox="1"/>
          <p:nvPr/>
        </p:nvSpPr>
        <p:spPr>
          <a:xfrm>
            <a:off x="5820344" y="4373606"/>
            <a:ext cx="1026243" cy="218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endotelu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38"/>
          <p:cNvSpPr txBox="1"/>
          <p:nvPr/>
        </p:nvSpPr>
        <p:spPr>
          <a:xfrm>
            <a:off x="1631431" y="6260187"/>
            <a:ext cx="1430200" cy="218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Buňky hladké svaloviny</a:t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9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Utlumení signálních drah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8" name="Google Shape;828;p39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9" name="Google Shape;829;p39"/>
          <p:cNvSpPr/>
          <p:nvPr/>
        </p:nvSpPr>
        <p:spPr>
          <a:xfrm>
            <a:off x="251520" y="959462"/>
            <a:ext cx="4896544" cy="192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snížení hladiny hormonů, defosforylace složek signálních drah, degradace  sekundárních přenašečů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nitrobuněčné negativní regulátory (SOCS)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odstranění receptorů z povrchu buňky endocytózou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pohlcení EGFR do klatrinových váčků, degradace 	v lysozomu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0" name="Google Shape;830;p39"/>
          <p:cNvPicPr preferRelativeResize="0"/>
          <p:nvPr/>
        </p:nvPicPr>
        <p:blipFill rotWithShape="1">
          <a:blip r:embed="rId3">
            <a:alphaModFix/>
          </a:blip>
          <a:srcRect b="55487" l="0" r="0" t="8375"/>
          <a:stretch/>
        </p:blipFill>
        <p:spPr>
          <a:xfrm>
            <a:off x="2337478" y="4042441"/>
            <a:ext cx="1950035" cy="140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9"/>
          <p:cNvPicPr preferRelativeResize="0"/>
          <p:nvPr/>
        </p:nvPicPr>
        <p:blipFill rotWithShape="1">
          <a:blip r:embed="rId3">
            <a:alphaModFix/>
          </a:blip>
          <a:srcRect b="1083" l="392" r="-390" t="64871"/>
          <a:stretch/>
        </p:blipFill>
        <p:spPr>
          <a:xfrm>
            <a:off x="4647528" y="4042440"/>
            <a:ext cx="2069805" cy="14027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2" name="Google Shape;832;p39"/>
          <p:cNvGrpSpPr/>
          <p:nvPr/>
        </p:nvGrpSpPr>
        <p:grpSpPr>
          <a:xfrm>
            <a:off x="5794039" y="980132"/>
            <a:ext cx="3312368" cy="2239133"/>
            <a:chOff x="2411760" y="2192362"/>
            <a:chExt cx="3312368" cy="2239133"/>
          </a:xfrm>
        </p:grpSpPr>
        <p:pic>
          <p:nvPicPr>
            <p:cNvPr descr="Mechanism of clathrin-dependent endocytosase fig2" id="833" name="Google Shape;833;p39"/>
            <p:cNvPicPr preferRelativeResize="0"/>
            <p:nvPr/>
          </p:nvPicPr>
          <p:blipFill rotWithShape="1">
            <a:blip r:embed="rId4">
              <a:alphaModFix/>
            </a:blip>
            <a:srcRect b="19297" l="0" r="14933" t="9112"/>
            <a:stretch/>
          </p:blipFill>
          <p:spPr>
            <a:xfrm>
              <a:off x="2411761" y="2192362"/>
              <a:ext cx="3171744" cy="1997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4" name="Google Shape;834;p39"/>
            <p:cNvSpPr/>
            <p:nvPr/>
          </p:nvSpPr>
          <p:spPr>
            <a:xfrm>
              <a:off x="2411760" y="2245068"/>
              <a:ext cx="504056" cy="14401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9"/>
            <p:cNvSpPr txBox="1"/>
            <p:nvPr/>
          </p:nvSpPr>
          <p:spPr>
            <a:xfrm>
              <a:off x="2428919" y="2234246"/>
              <a:ext cx="40427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EGFR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2428919" y="2924944"/>
              <a:ext cx="630913" cy="126475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2663788" y="3253180"/>
              <a:ext cx="630913" cy="2723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2833197" y="3528602"/>
              <a:ext cx="630913" cy="66109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9"/>
            <p:cNvSpPr txBox="1"/>
            <p:nvPr/>
          </p:nvSpPr>
          <p:spPr>
            <a:xfrm>
              <a:off x="2453404" y="2857195"/>
              <a:ext cx="68480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Adaptorový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9"/>
            <p:cNvSpPr txBox="1"/>
            <p:nvPr/>
          </p:nvSpPr>
          <p:spPr>
            <a:xfrm>
              <a:off x="2909668" y="3196625"/>
              <a:ext cx="470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Klatrin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4014796" y="2269370"/>
              <a:ext cx="1413349" cy="30418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9"/>
            <p:cNvSpPr txBox="1"/>
            <p:nvPr/>
          </p:nvSpPr>
          <p:spPr>
            <a:xfrm>
              <a:off x="4159231" y="2331694"/>
              <a:ext cx="98135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klatrinových váčků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08104" y="2621258"/>
              <a:ext cx="216024" cy="23593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227430" y="3292037"/>
              <a:ext cx="464971" cy="23593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4729420" y="3993103"/>
              <a:ext cx="282130" cy="2045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9"/>
            <p:cNvSpPr txBox="1"/>
            <p:nvPr/>
          </p:nvSpPr>
          <p:spPr>
            <a:xfrm>
              <a:off x="4618175" y="4139684"/>
              <a:ext cx="96532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Degradace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 endolyzozomech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7" name="Google Shape;847;p39"/>
          <p:cNvSpPr/>
          <p:nvPr/>
        </p:nvSpPr>
        <p:spPr>
          <a:xfrm>
            <a:off x="251520" y="3206212"/>
            <a:ext cx="8640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přítomnost mutantních složek signálních drah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- př. dominantně negativní mutace receptoru pro FGF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39"/>
          <p:cNvSpPr/>
          <p:nvPr/>
        </p:nvSpPr>
        <p:spPr>
          <a:xfrm>
            <a:off x="251520" y="5686072"/>
            <a:ext cx="864000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sekrece proteinů, které vychytávají hormony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př. kontrola resorpce kostí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39"/>
          <p:cNvSpPr/>
          <p:nvPr/>
        </p:nvSpPr>
        <p:spPr>
          <a:xfrm>
            <a:off x="-37414" y="6639884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http://www.wormbook.org/chapters/www_intracellulartrafficking/intracellulartrafficking.html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0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kostí u savců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40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7" name="Google Shape;857;p40"/>
          <p:cNvSpPr/>
          <p:nvPr/>
        </p:nvSpPr>
        <p:spPr>
          <a:xfrm>
            <a:off x="251520" y="959462"/>
            <a:ext cx="8640000" cy="309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osteoklasty: odbourávání kostní hmoty, receptor RANK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osteoblasty: tvorba mezibuněčné hmoty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produkce ligandu RANKL a osteoprotegerinu (OPG)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3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osteocyty: klidová forma osteoblastu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RANKL na RANK aktivuje diferenciaci osteoklastů, resorpci kostí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útlum resorpce kosti přes sekreci OPG, který brání vazbě RANKL na RANK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poruchy tvorby kostí u člověka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i) osteoporóza: přílišná resorpce kosti, nedostatečná denzita kostní tkáně, zvýšená křehkost kostí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ii) osteopetróza: abnormálně nízká resorpce kosti, zvýšená denzita kostní tkáně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lámání kostí, poškození kostní dřeně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8" name="Google Shape;858;p40"/>
          <p:cNvGrpSpPr/>
          <p:nvPr/>
        </p:nvGrpSpPr>
        <p:grpSpPr>
          <a:xfrm>
            <a:off x="815909" y="4302914"/>
            <a:ext cx="2619890" cy="1905655"/>
            <a:chOff x="5796136" y="4503241"/>
            <a:chExt cx="2619890" cy="1905655"/>
          </a:xfrm>
        </p:grpSpPr>
        <p:pic>
          <p:nvPicPr>
            <p:cNvPr descr="http://www.zdravotnickydenik.cz/wp-content/uploads/2014/10/Bone-density-340x231.jpg" id="859" name="Google Shape;859;p40"/>
            <p:cNvPicPr preferRelativeResize="0"/>
            <p:nvPr/>
          </p:nvPicPr>
          <p:blipFill rotWithShape="1">
            <a:blip r:embed="rId3">
              <a:alphaModFix/>
            </a:blip>
            <a:srcRect b="6773" l="0" r="0" t="0"/>
            <a:stretch/>
          </p:blipFill>
          <p:spPr>
            <a:xfrm>
              <a:off x="5796136" y="4503241"/>
              <a:ext cx="2619890" cy="16594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0" name="Google Shape;860;p40"/>
            <p:cNvSpPr txBox="1"/>
            <p:nvPr/>
          </p:nvSpPr>
          <p:spPr>
            <a:xfrm>
              <a:off x="5942132" y="6162675"/>
              <a:ext cx="93166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Normální stav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0"/>
            <p:cNvSpPr txBox="1"/>
            <p:nvPr/>
          </p:nvSpPr>
          <p:spPr>
            <a:xfrm>
              <a:off x="7302764" y="6160114"/>
              <a:ext cx="86594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cs-CZ" sz="1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Osteoporóza</a:t>
              </a:r>
              <a:endParaRPr b="1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40"/>
          <p:cNvGrpSpPr/>
          <p:nvPr/>
        </p:nvGrpSpPr>
        <p:grpSpPr>
          <a:xfrm>
            <a:off x="6508635" y="1051886"/>
            <a:ext cx="2643035" cy="1833526"/>
            <a:chOff x="3577721" y="553426"/>
            <a:chExt cx="2643035" cy="1833526"/>
          </a:xfrm>
        </p:grpSpPr>
        <p:pic>
          <p:nvPicPr>
            <p:cNvPr descr="https://classconnection.s3.amazonaws.com/796/flashcards/1295796/jpg/trabeculae_labeled_blank1339961432080.jpg" id="863" name="Google Shape;863;p40"/>
            <p:cNvPicPr preferRelativeResize="0"/>
            <p:nvPr/>
          </p:nvPicPr>
          <p:blipFill rotWithShape="1">
            <a:blip r:embed="rId4">
              <a:alphaModFix/>
            </a:blip>
            <a:srcRect b="17747" l="7561" r="8186" t="0"/>
            <a:stretch/>
          </p:blipFill>
          <p:spPr>
            <a:xfrm>
              <a:off x="3851920" y="620688"/>
              <a:ext cx="2117713" cy="1766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40"/>
            <p:cNvSpPr/>
            <p:nvPr/>
          </p:nvSpPr>
          <p:spPr>
            <a:xfrm>
              <a:off x="3851920" y="1475245"/>
              <a:ext cx="216024" cy="4934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3823345" y="740963"/>
              <a:ext cx="216024" cy="1805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4572000" y="553426"/>
              <a:ext cx="216024" cy="1805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5175734" y="569889"/>
              <a:ext cx="216024" cy="1805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5791709" y="1325808"/>
              <a:ext cx="216024" cy="1805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4255393" y="2006081"/>
              <a:ext cx="216024" cy="1805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0"/>
            <p:cNvSpPr txBox="1"/>
            <p:nvPr/>
          </p:nvSpPr>
          <p:spPr>
            <a:xfrm>
              <a:off x="4355938" y="583549"/>
              <a:ext cx="48923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Lakuna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0"/>
            <p:cNvSpPr txBox="1"/>
            <p:nvPr/>
          </p:nvSpPr>
          <p:spPr>
            <a:xfrm>
              <a:off x="3908222" y="1980761"/>
              <a:ext cx="64472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Osteoblast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0"/>
            <p:cNvSpPr txBox="1"/>
            <p:nvPr/>
          </p:nvSpPr>
          <p:spPr>
            <a:xfrm>
              <a:off x="3577721" y="1712422"/>
              <a:ext cx="639919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Osteoklast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0"/>
            <p:cNvSpPr txBox="1"/>
            <p:nvPr/>
          </p:nvSpPr>
          <p:spPr>
            <a:xfrm>
              <a:off x="3608532" y="1425632"/>
              <a:ext cx="56297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Osteocyt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0"/>
            <p:cNvSpPr txBox="1"/>
            <p:nvPr/>
          </p:nvSpPr>
          <p:spPr>
            <a:xfrm>
              <a:off x="4902540" y="563619"/>
              <a:ext cx="487634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Lamely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0"/>
            <p:cNvSpPr txBox="1"/>
            <p:nvPr/>
          </p:nvSpPr>
          <p:spPr>
            <a:xfrm>
              <a:off x="5699459" y="1316283"/>
              <a:ext cx="521297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Kanálky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0"/>
          <p:cNvGrpSpPr/>
          <p:nvPr/>
        </p:nvGrpSpPr>
        <p:grpSpPr>
          <a:xfrm>
            <a:off x="4135079" y="4181920"/>
            <a:ext cx="4464496" cy="2233160"/>
            <a:chOff x="611560" y="4435422"/>
            <a:chExt cx="4464496" cy="2233160"/>
          </a:xfrm>
        </p:grpSpPr>
        <p:pic>
          <p:nvPicPr>
            <p:cNvPr descr="Genetics of osteoporosis from genome-wide association studies: advances and challenges" id="877" name="Google Shape;877;p40"/>
            <p:cNvPicPr preferRelativeResize="0"/>
            <p:nvPr/>
          </p:nvPicPr>
          <p:blipFill rotWithShape="1">
            <a:blip r:embed="rId5">
              <a:alphaModFix/>
            </a:blip>
            <a:srcRect b="15198" l="0" r="0" t="4507"/>
            <a:stretch/>
          </p:blipFill>
          <p:spPr>
            <a:xfrm>
              <a:off x="611560" y="4671839"/>
              <a:ext cx="4464496" cy="178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8" name="Google Shape;878;p40"/>
            <p:cNvSpPr/>
            <p:nvPr/>
          </p:nvSpPr>
          <p:spPr>
            <a:xfrm>
              <a:off x="611560" y="4671839"/>
              <a:ext cx="1440160" cy="533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4149477" y="5161916"/>
              <a:ext cx="720080" cy="5532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0"/>
            <p:cNvSpPr txBox="1"/>
            <p:nvPr/>
          </p:nvSpPr>
          <p:spPr>
            <a:xfrm>
              <a:off x="621085" y="4615036"/>
              <a:ext cx="598241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Makrofág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0"/>
            <p:cNvSpPr txBox="1"/>
            <p:nvPr/>
          </p:nvSpPr>
          <p:spPr>
            <a:xfrm>
              <a:off x="1451273" y="4557886"/>
              <a:ext cx="9685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Nezralý osteoklast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0"/>
            <p:cNvSpPr txBox="1"/>
            <p:nvPr/>
          </p:nvSpPr>
          <p:spPr>
            <a:xfrm>
              <a:off x="2891433" y="4435422"/>
              <a:ext cx="859531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Zralý osteoklast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0"/>
            <p:cNvSpPr txBox="1"/>
            <p:nvPr/>
          </p:nvSpPr>
          <p:spPr>
            <a:xfrm>
              <a:off x="3932890" y="5020469"/>
              <a:ext cx="11256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Aktivovaný osteoklast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0"/>
            <p:cNvSpPr txBox="1"/>
            <p:nvPr/>
          </p:nvSpPr>
          <p:spPr>
            <a:xfrm>
              <a:off x="1451273" y="6453138"/>
              <a:ext cx="710451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Tvorba kosti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0"/>
            <p:cNvSpPr txBox="1"/>
            <p:nvPr/>
          </p:nvSpPr>
          <p:spPr>
            <a:xfrm>
              <a:off x="4093189" y="6453138"/>
              <a:ext cx="8050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Resorpce kosti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6" name="Google Shape;886;p40"/>
          <p:cNvSpPr/>
          <p:nvPr/>
        </p:nvSpPr>
        <p:spPr>
          <a:xfrm>
            <a:off x="-37414" y="6516059"/>
            <a:ext cx="9209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http://www.nature.com/nrg/journal/v13/n8/fig_tab/nrg3228_F2.html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https://www.studyblue.com/notes/note/n/1c-osseous-tissue-images/deck/3142177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" name="Google Shape;89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8" y="1813560"/>
            <a:ext cx="8996362" cy="210026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43"/>
          <p:cNvSpPr/>
          <p:nvPr/>
        </p:nvSpPr>
        <p:spPr>
          <a:xfrm>
            <a:off x="6112605" y="1583072"/>
            <a:ext cx="98365" cy="2664296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43"/>
          <p:cNvSpPr/>
          <p:nvPr/>
        </p:nvSpPr>
        <p:spPr>
          <a:xfrm>
            <a:off x="3068866" y="1674512"/>
            <a:ext cx="119022" cy="2422087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5" name="Google Shape;89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2033" y="3962094"/>
            <a:ext cx="5076056" cy="263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 - 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účinek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4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4"/>
          <p:cNvSpPr/>
          <p:nvPr/>
        </p:nvSpPr>
        <p:spPr>
          <a:xfrm>
            <a:off x="252475" y="1222296"/>
            <a:ext cx="8640000" cy="23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Odpověď buňky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3" lvl="2" marL="176213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genová exprese, aktivita metabolických enzymů, konfigurace cytoskeletu, permeabilita membrány, syntéza DNA, indukce apoptózy</a:t>
            </a:r>
            <a:endParaRPr b="0" i="0" sz="16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4625" lvl="2" marL="1746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přítomnost receptorů a výbava buňky rozhoduje o tom, na který signál bude buňka reagovat</a:t>
            </a:r>
            <a:endParaRPr b="0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4625" lvl="2" marL="1746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stejný signál může mít různé účinky u různých buněk (např. acetylcholin)</a:t>
            </a:r>
            <a:endParaRPr b="0" i="0" sz="16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4625" lvl="0" marL="17462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</a:pPr>
            <a:r>
              <a:rPr b="1" i="0" lang="cs-CZ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rychlost reakce - změna funkce proteinů (s - min), změna v expresi genů (min - hod) </a:t>
            </a:r>
            <a:endParaRPr b="1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651479" y="3861048"/>
            <a:ext cx="2736000" cy="2325379"/>
            <a:chOff x="5796136" y="2677668"/>
            <a:chExt cx="2866672" cy="2436440"/>
          </a:xfrm>
        </p:grpSpPr>
        <p:pic>
          <p:nvPicPr>
            <p:cNvPr descr="http://www.mun.ca/biology/desmid/brian/BIOL2060/BIOL2060-14/14_02.jpg" id="146" name="Google Shape;146;p4"/>
            <p:cNvPicPr preferRelativeResize="0"/>
            <p:nvPr/>
          </p:nvPicPr>
          <p:blipFill rotWithShape="1">
            <a:blip r:embed="rId3">
              <a:alphaModFix/>
            </a:blip>
            <a:srcRect b="52913" l="3435" r="5387" t="5382"/>
            <a:stretch/>
          </p:blipFill>
          <p:spPr>
            <a:xfrm>
              <a:off x="5796136" y="2677668"/>
              <a:ext cx="2846174" cy="2436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4"/>
            <p:cNvSpPr/>
            <p:nvPr/>
          </p:nvSpPr>
          <p:spPr>
            <a:xfrm>
              <a:off x="7452320" y="2780928"/>
              <a:ext cx="576064" cy="360040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7080192" y="3346095"/>
              <a:ext cx="495672" cy="112714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03452" y="3618770"/>
              <a:ext cx="756000" cy="144000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004429" y="3718174"/>
              <a:ext cx="383802" cy="140308"/>
            </a:xfrm>
            <a:prstGeom prst="rect">
              <a:avLst/>
            </a:prstGeom>
            <a:solidFill>
              <a:srgbClr val="C5D8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5937169" y="3571632"/>
              <a:ext cx="779381" cy="28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Vazba ligandu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 receptor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7385546" y="2749655"/>
              <a:ext cx="461986" cy="190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Ligand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6995945" y="3297234"/>
              <a:ext cx="569387" cy="190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7770711" y="3439169"/>
              <a:ext cx="844372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438672" y="4046927"/>
              <a:ext cx="936104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207399" y="4556888"/>
              <a:ext cx="625271" cy="504056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7888237" y="3397534"/>
              <a:ext cx="774571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CYTOPLAZMA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6125511" y="4507994"/>
              <a:ext cx="506870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Převod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signálu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7358250" y="3998033"/>
              <a:ext cx="952505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Buněčná odpověď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8061510" y="4330250"/>
              <a:ext cx="514802" cy="150461"/>
            </a:xfrm>
            <a:prstGeom prst="rect">
              <a:avLst/>
            </a:prstGeom>
            <a:solidFill>
              <a:srgbClr val="C3B5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809713" y="4838205"/>
              <a:ext cx="791722" cy="243211"/>
            </a:xfrm>
            <a:prstGeom prst="rect">
              <a:avLst/>
            </a:prstGeom>
            <a:solidFill>
              <a:srgbClr val="C3B5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8145798" y="4306744"/>
              <a:ext cx="471604" cy="19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JÁDRO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7768769" y="4802092"/>
              <a:ext cx="853119" cy="2918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Změna exprese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genů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4"/>
          <p:cNvSpPr/>
          <p:nvPr/>
        </p:nvSpPr>
        <p:spPr>
          <a:xfrm rot="1904">
            <a:off x="-37287" y="6639002"/>
            <a:ext cx="9210001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http://www.mun.ca/biology/desmid/brian/BIOL2060/BIOL2060-14/14_02.jpg                 http://27.109.7.67:1111/econtent/cell-communication/principles-part-2.php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4"/>
          <p:cNvGrpSpPr/>
          <p:nvPr/>
        </p:nvGrpSpPr>
        <p:grpSpPr>
          <a:xfrm>
            <a:off x="3768924" y="4208697"/>
            <a:ext cx="4998336" cy="1605927"/>
            <a:chOff x="3768924" y="4438296"/>
            <a:chExt cx="4998336" cy="1605927"/>
          </a:xfrm>
        </p:grpSpPr>
        <p:grpSp>
          <p:nvGrpSpPr>
            <p:cNvPr id="166" name="Google Shape;166;p4"/>
            <p:cNvGrpSpPr/>
            <p:nvPr/>
          </p:nvGrpSpPr>
          <p:grpSpPr>
            <a:xfrm>
              <a:off x="3819227" y="4438296"/>
              <a:ext cx="4948033" cy="1605927"/>
              <a:chOff x="3872392" y="4417030"/>
              <a:chExt cx="4948033" cy="1605927"/>
            </a:xfrm>
          </p:grpSpPr>
          <p:pic>
            <p:nvPicPr>
              <p:cNvPr id="167" name="Google Shape;167;p4"/>
              <p:cNvPicPr preferRelativeResize="0"/>
              <p:nvPr/>
            </p:nvPicPr>
            <p:blipFill rotWithShape="1">
              <a:blip r:embed="rId4">
                <a:alphaModFix/>
              </a:blip>
              <a:srcRect b="47335" l="3203" r="7218" t="0"/>
              <a:stretch/>
            </p:blipFill>
            <p:spPr>
              <a:xfrm>
                <a:off x="3955315" y="4425267"/>
                <a:ext cx="4837814" cy="15976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4"/>
              <p:cNvSpPr txBox="1"/>
              <p:nvPr/>
            </p:nvSpPr>
            <p:spPr>
              <a:xfrm>
                <a:off x="3872392" y="4418282"/>
                <a:ext cx="915635" cy="193323"/>
              </a:xfrm>
              <a:prstGeom prst="rect">
                <a:avLst/>
              </a:prstGeom>
              <a:solidFill>
                <a:srgbClr val="FDE9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i="0" lang="cs-CZ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srdeční svalovina</a:t>
                </a:r>
                <a:endParaRPr b="1" i="0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 txBox="1"/>
              <p:nvPr/>
            </p:nvSpPr>
            <p:spPr>
              <a:xfrm>
                <a:off x="5458586" y="4418282"/>
                <a:ext cx="998991" cy="190821"/>
              </a:xfrm>
              <a:prstGeom prst="rect">
                <a:avLst/>
              </a:prstGeom>
              <a:solidFill>
                <a:srgbClr val="FDE9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i="0" lang="cs-CZ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buňka slinných žláz</a:t>
                </a:r>
                <a:endParaRPr b="1" i="0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4"/>
              <p:cNvSpPr txBox="1"/>
              <p:nvPr/>
            </p:nvSpPr>
            <p:spPr>
              <a:xfrm>
                <a:off x="7146872" y="4417030"/>
                <a:ext cx="902811" cy="193323"/>
              </a:xfrm>
              <a:prstGeom prst="rect">
                <a:avLst/>
              </a:prstGeom>
              <a:solidFill>
                <a:srgbClr val="FDE9D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i="0" lang="cs-CZ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kosterní svalstvo</a:t>
                </a:r>
                <a:endParaRPr b="1" i="0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4"/>
              <p:cNvSpPr txBox="1"/>
              <p:nvPr/>
            </p:nvSpPr>
            <p:spPr>
              <a:xfrm>
                <a:off x="4471183" y="5502469"/>
                <a:ext cx="966931" cy="291811"/>
              </a:xfrm>
              <a:prstGeom prst="rect">
                <a:avLst/>
              </a:prstGeom>
              <a:solidFill>
                <a:srgbClr val="E5B8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i="0" lang="cs-CZ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snížená frekvence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i="0" lang="cs-CZ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 míra kontrakce</a:t>
                </a:r>
                <a:endParaRPr b="1" i="0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 txBox="1"/>
              <p:nvPr/>
            </p:nvSpPr>
            <p:spPr>
              <a:xfrm>
                <a:off x="6104640" y="5143854"/>
                <a:ext cx="510076" cy="193323"/>
              </a:xfrm>
              <a:prstGeom prst="rect">
                <a:avLst/>
              </a:prstGeom>
              <a:solidFill>
                <a:srgbClr val="E5B8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i="0" lang="cs-CZ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sekrece</a:t>
                </a:r>
                <a:endParaRPr b="1" i="0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4"/>
              <p:cNvSpPr txBox="1"/>
              <p:nvPr/>
            </p:nvSpPr>
            <p:spPr>
              <a:xfrm>
                <a:off x="8209360" y="5738326"/>
                <a:ext cx="611065" cy="193323"/>
              </a:xfrm>
              <a:prstGeom prst="rect">
                <a:avLst/>
              </a:prstGeom>
              <a:solidFill>
                <a:srgbClr val="E5B8B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i="0" lang="cs-CZ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kontrakce</a:t>
                </a:r>
                <a:endParaRPr b="1" i="0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4"/>
            <p:cNvSpPr txBox="1"/>
            <p:nvPr/>
          </p:nvSpPr>
          <p:spPr>
            <a:xfrm>
              <a:off x="3768924" y="5267708"/>
              <a:ext cx="665567" cy="2077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cs-CZ" sz="7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acetylcholin</a:t>
              </a:r>
              <a:endParaRPr b="1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5278336" y="5077895"/>
              <a:ext cx="524503" cy="2077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1" i="0" lang="cs-CZ" sz="75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b="1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Signální dráhy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5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3" name="Google Shape;183;p5"/>
          <p:cNvSpPr/>
          <p:nvPr/>
        </p:nvSpPr>
        <p:spPr>
          <a:xfrm>
            <a:off x="252000" y="937192"/>
            <a:ext cx="8640000" cy="2513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přenašeč signálu: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prvotní signál zachycený buňkou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Druhé (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sekundární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přenašeče signálu: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malé molekuly produkované uvnitř buňky po vazbě ligandu na receptor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Patří sem: cyklický adenosinmonofosfát (cAMP), cyklický guanosinmonofosfát (cGMP), inositol-1,4,5-tris-fosfát, 1,2-diacylglycerol, calcium, NO, kyslíkové radikály.</a:t>
            </a:r>
            <a:b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 signalizace zahrnuje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přenos signálu a jeho převod do srozumitelné podoby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zesílení, rozdělení signálu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2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propojení signálních drah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přijetí signálu se rovnováha signálních molekul velmi rychle obnovuje.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5"/>
          <p:cNvGrpSpPr/>
          <p:nvPr/>
        </p:nvGrpSpPr>
        <p:grpSpPr>
          <a:xfrm>
            <a:off x="1403648" y="4279285"/>
            <a:ext cx="2255062" cy="1525979"/>
            <a:chOff x="5269266" y="2553195"/>
            <a:chExt cx="2255062" cy="1525979"/>
          </a:xfrm>
        </p:grpSpPr>
        <p:pic>
          <p:nvPicPr>
            <p:cNvPr descr="http://www.mun.ca/biology/desmid/brian/BIOL2060/BIOL2060-14/14_02.jpg" id="185" name="Google Shape;185;p5"/>
            <p:cNvPicPr preferRelativeResize="0"/>
            <p:nvPr/>
          </p:nvPicPr>
          <p:blipFill rotWithShape="1">
            <a:blip r:embed="rId3">
              <a:alphaModFix/>
            </a:blip>
            <a:srcRect b="11242" l="0" r="0" t="52599"/>
            <a:stretch/>
          </p:blipFill>
          <p:spPr>
            <a:xfrm>
              <a:off x="5269266" y="2553195"/>
              <a:ext cx="2255062" cy="1525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5"/>
            <p:cNvSpPr/>
            <p:nvPr/>
          </p:nvSpPr>
          <p:spPr>
            <a:xfrm>
              <a:off x="5333646" y="3590598"/>
              <a:ext cx="606506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027314" y="3641842"/>
              <a:ext cx="606506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726302" y="3832798"/>
              <a:ext cx="615600" cy="179601"/>
            </a:xfrm>
            <a:prstGeom prst="rect">
              <a:avLst/>
            </a:prstGeom>
            <a:solidFill>
              <a:srgbClr val="FDDF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5305774" y="3592732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5585546" y="3592732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#2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6659322" y="3827015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#1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6998474" y="3827015"/>
              <a:ext cx="378629" cy="2400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#2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6127446" y="3641842"/>
              <a:ext cx="370614" cy="241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Jedna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cs-CZ" sz="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dráha</a:t>
              </a:r>
              <a:endParaRPr b="1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5"/>
          <p:cNvGrpSpPr/>
          <p:nvPr/>
        </p:nvGrpSpPr>
        <p:grpSpPr>
          <a:xfrm>
            <a:off x="4378581" y="3964422"/>
            <a:ext cx="3527912" cy="2593856"/>
            <a:chOff x="5364088" y="3573016"/>
            <a:chExt cx="3527912" cy="2593856"/>
          </a:xfrm>
        </p:grpSpPr>
        <p:pic>
          <p:nvPicPr>
            <p:cNvPr descr="http://image.slidesharecdn.com/chapter45-111213085703-phpapp02/95/chapter-45-endocrine-system-and-hormones-10-728.jpg?cb=1323769005" id="195" name="Google Shape;195;p5"/>
            <p:cNvPicPr preferRelativeResize="0"/>
            <p:nvPr/>
          </p:nvPicPr>
          <p:blipFill rotWithShape="1">
            <a:blip r:embed="rId4">
              <a:alphaModFix/>
            </a:blip>
            <a:srcRect b="2007" l="13547" r="11733" t="23687"/>
            <a:stretch/>
          </p:blipFill>
          <p:spPr>
            <a:xfrm>
              <a:off x="5414392" y="3573016"/>
              <a:ext cx="3477608" cy="2593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5"/>
            <p:cNvSpPr/>
            <p:nvPr/>
          </p:nvSpPr>
          <p:spPr>
            <a:xfrm>
              <a:off x="5426268" y="5229200"/>
              <a:ext cx="1393584" cy="937672"/>
            </a:xfrm>
            <a:prstGeom prst="rect">
              <a:avLst/>
            </a:prstGeom>
            <a:solidFill>
              <a:srgbClr val="FFED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364088" y="3573016"/>
              <a:ext cx="50304" cy="25938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http://www.mun.ca/biology/desmid/brian/BIOL2060/BIOL2060-14/14_02.jpg    http://www.slideshare.net/mousvi786/hormones-lecture-h02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</a:t>
            </a:r>
            <a:r>
              <a:rPr b="1" lang="cs-CZ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signalizace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6"/>
          <p:cNvSpPr/>
          <p:nvPr/>
        </p:nvSpPr>
        <p:spPr>
          <a:xfrm>
            <a:off x="252000" y="937192"/>
            <a:ext cx="8640000" cy="2513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buněčného jádra může prostupovat skrze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jadernou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membránu: ligand, receptor, transkripční faktor (TF), jiná signální molekula (druhý přenašeč signálu - posel).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receptory steroidních a tyroidních hormonů, vitamínu D, kyseliny retinové, oxidu dusnatého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difuze </a:t>
            </a: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ligandu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jaderný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receptor (např.  receptor pro vitamin D,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kyseliny retinové, thyroxin) </a:t>
            </a: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cytoplazmatickou membránou → vazba na receptor →  změna konformace receptoru → regulace transkripce cílových genů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difuze 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jaderného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receptoru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např.  receptor pro glukokortikoidy, estrogen)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difuze </a:t>
            </a:r>
            <a:r>
              <a:rPr b="1"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</a:t>
            </a: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(cytoplazmatický receptor aktivuje transkripční faktor, který translokuje do jádra) např. JAK/STAT → tvorba cytokinů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93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jiná signální molekula - např. normoxie/hypoxie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pomocí Hypoxia-inducible factor (HIF)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625" y="4315850"/>
            <a:ext cx="3503301" cy="23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a73850791_0_26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receptory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g2ca73850791_0_26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g2ca73850791_0_26"/>
          <p:cNvSpPr/>
          <p:nvPr/>
        </p:nvSpPr>
        <p:spPr>
          <a:xfrm>
            <a:off x="252000" y="1035317"/>
            <a:ext cx="86400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Funkční domény receptorů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doména pro vazbu ligandu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doména pro dimerizaci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aktivační doména - vazba k TFIID, TFIIB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vazebná doména - motiv dvou zinkových prstů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le:Human androgen receptor and androgen binding.svg" id="216" name="Google Shape;216;g2ca73850791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1349" y="1116743"/>
            <a:ext cx="4178080" cy="2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ca73850791_0_26"/>
          <p:cNvSpPr/>
          <p:nvPr/>
        </p:nvSpPr>
        <p:spPr>
          <a:xfrm>
            <a:off x="-37414" y="6639163"/>
            <a:ext cx="921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https://commons.wikimedia.org/wiki/File:Human_androgen_receptor_and_androgen_binding.svg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ca73850791_0_26"/>
          <p:cNvSpPr/>
          <p:nvPr/>
        </p:nvSpPr>
        <p:spPr>
          <a:xfrm>
            <a:off x="251525" y="3075955"/>
            <a:ext cx="43206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Cytoplazmatické receptory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steroidní hormony, glukokortikoidy, testosteron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vazba HSP90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tvorba homodimeru, přechod do jádra, aktivace příslušných genů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androgenní receptor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dvoustupňová reakce na steroidní hormony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g2ca73850791_0_26"/>
          <p:cNvGrpSpPr/>
          <p:nvPr/>
        </p:nvGrpSpPr>
        <p:grpSpPr>
          <a:xfrm>
            <a:off x="4338823" y="4528788"/>
            <a:ext cx="4312961" cy="1950291"/>
            <a:chOff x="3385013" y="1583440"/>
            <a:chExt cx="4312961" cy="1950291"/>
          </a:xfrm>
        </p:grpSpPr>
        <p:pic>
          <p:nvPicPr>
            <p:cNvPr id="220" name="Google Shape;220;g2ca73850791_0_26"/>
            <p:cNvPicPr preferRelativeResize="0"/>
            <p:nvPr/>
          </p:nvPicPr>
          <p:blipFill rotWithShape="1">
            <a:blip r:embed="rId4">
              <a:alphaModFix/>
            </a:blip>
            <a:srcRect b="52841" l="6138" r="5153" t="8677"/>
            <a:stretch/>
          </p:blipFill>
          <p:spPr>
            <a:xfrm>
              <a:off x="3561907" y="1776763"/>
              <a:ext cx="4136067" cy="1496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g2ca73850791_0_26"/>
            <p:cNvSpPr txBox="1"/>
            <p:nvPr/>
          </p:nvSpPr>
          <p:spPr>
            <a:xfrm>
              <a:off x="4572000" y="1583440"/>
              <a:ext cx="954000" cy="190800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primární odpověď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g2ca73850791_0_26"/>
            <p:cNvSpPr txBox="1"/>
            <p:nvPr/>
          </p:nvSpPr>
          <p:spPr>
            <a:xfrm>
              <a:off x="5713495" y="1583440"/>
              <a:ext cx="1059900" cy="190800"/>
            </a:xfrm>
            <a:prstGeom prst="rect">
              <a:avLst/>
            </a:prstGeom>
            <a:solidFill>
              <a:srgbClr val="FDE9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cs-CZ" sz="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sekundární odpověď</a:t>
              </a:r>
              <a:endParaRPr b="1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g2ca73850791_0_26"/>
            <p:cNvSpPr txBox="1"/>
            <p:nvPr/>
          </p:nvSpPr>
          <p:spPr>
            <a:xfrm>
              <a:off x="3975458" y="1628351"/>
              <a:ext cx="5022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receptor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g2ca73850791_0_26"/>
            <p:cNvSpPr txBox="1"/>
            <p:nvPr/>
          </p:nvSpPr>
          <p:spPr>
            <a:xfrm>
              <a:off x="3589377" y="1628350"/>
              <a:ext cx="482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hormon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g2ca73850791_0_26"/>
            <p:cNvSpPr txBox="1"/>
            <p:nvPr/>
          </p:nvSpPr>
          <p:spPr>
            <a:xfrm>
              <a:off x="3428354" y="2400349"/>
              <a:ext cx="1152000" cy="351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komplex hormon-receptor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aktivuje primární geny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g2ca73850791_0_26"/>
            <p:cNvSpPr txBox="1"/>
            <p:nvPr/>
          </p:nvSpPr>
          <p:spPr>
            <a:xfrm>
              <a:off x="3385013" y="3235032"/>
              <a:ext cx="12171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 primární odpovědi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2ca73850791_0_26"/>
            <p:cNvSpPr txBox="1"/>
            <p:nvPr/>
          </p:nvSpPr>
          <p:spPr>
            <a:xfrm>
              <a:off x="5415849" y="3225931"/>
              <a:ext cx="843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potlačení exprese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primárních genů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g2ca73850791_0_26"/>
            <p:cNvSpPr txBox="1"/>
            <p:nvPr/>
          </p:nvSpPr>
          <p:spPr>
            <a:xfrm>
              <a:off x="6306327" y="3225930"/>
              <a:ext cx="806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aktivace exprese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sekundární genů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g2ca73850791_0_26"/>
            <p:cNvSpPr txBox="1"/>
            <p:nvPr/>
          </p:nvSpPr>
          <p:spPr>
            <a:xfrm>
              <a:off x="6369291" y="2220333"/>
              <a:ext cx="1308300" cy="17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cs-CZ" sz="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proteiny sekundární odpovědi</a:t>
              </a:r>
              <a:endParaRPr b="1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Intracelulární receptory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7"/>
          <p:cNvCxnSpPr/>
          <p:nvPr/>
        </p:nvCxnSpPr>
        <p:spPr>
          <a:xfrm>
            <a:off x="0" y="692696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7"/>
          <p:cNvSpPr/>
          <p:nvPr/>
        </p:nvSpPr>
        <p:spPr>
          <a:xfrm>
            <a:off x="251525" y="985079"/>
            <a:ext cx="4320600" cy="30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jaderné receptory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tyroidní hormony, vit D, kyselina retinová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tvoří heterodimery (RXR)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975" lvl="0" marL="1809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př. vitamín D - v krvi vázán na DBP protein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- jaderný receptor VDR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d3fscbzjxjshr5.cloudfront.net/content/ajprenal/289/1/F8/F1.large.jpg" id="238" name="Google Shape;2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352" y="2941420"/>
            <a:ext cx="3900950" cy="2242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jofem.org/index.php/jofem/article/viewFile/23/32/224" id="239" name="Google Shape;2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7190" y="2234992"/>
            <a:ext cx="3900951" cy="303246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6514333" y="5267457"/>
            <a:ext cx="739200" cy="2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cs-CZ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cílové proteiny</a:t>
            </a:r>
            <a:endParaRPr b="1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 txBox="1"/>
          <p:nvPr/>
        </p:nvSpPr>
        <p:spPr>
          <a:xfrm>
            <a:off x="7615183" y="5267466"/>
            <a:ext cx="784200" cy="2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cs-CZ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translace mRNA</a:t>
            </a:r>
            <a:endParaRPr b="1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5262731" y="3020272"/>
            <a:ext cx="702300" cy="2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cs-CZ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CYTOPLAZMA</a:t>
            </a:r>
            <a:endParaRPr b="1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5262721" y="4528619"/>
            <a:ext cx="437940" cy="2000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cs-CZ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JÁDRO</a:t>
            </a:r>
            <a:endParaRPr b="1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-37414" y="6639163"/>
            <a:ext cx="9209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http://27.109.7.67:1111/econtent/cell-communication/principles-part-2.php; http://ajprenal.physiology.org/content/289/1/F8; ttp://jofem.org/index.php/jofem/article/view</a:t>
            </a:r>
            <a:endParaRPr b="0" i="0" sz="10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2016-02-12T11:33:03Z</dcterms:created>
  <dc:creator>Lenka Tesařová</dc:creator>
</cp:coreProperties>
</file>