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61" r:id="rId4"/>
    <p:sldId id="262" r:id="rId5"/>
    <p:sldId id="272" r:id="rId6"/>
    <p:sldId id="263" r:id="rId7"/>
    <p:sldId id="267" r:id="rId8"/>
  </p:sldIdLst>
  <p:sldSz cx="9144000" cy="6858000" type="screen4x3"/>
  <p:notesSz cx="6858000" cy="9144000"/>
  <p:embeddedFontLst>
    <p:embeddedFont>
      <p:font typeface="Century Schoolbook" pitchFamily="18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r3PgWQSSxP5w4ge39q769IjHa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33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" name="Google Shape;27;p16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" name="Google Shape;28;p16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" name="Google Shape;29;p16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30" name="Google Shape;30;p16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16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2;p16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3;p16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34;p16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35;p16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16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16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16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" name="Google Shape;39;p16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0" name="Google Shape;40;p16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1" name="Google Shape;41;p16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 rot="5400000">
            <a:off x="4541838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bg>
      <p:bgPr>
        <a:solidFill>
          <a:schemeClr val="dk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6" name="Google Shape;66;p20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7" name="Google Shape;67;p20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8" name="Google Shape;68;p20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9" name="Google Shape;69;p20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20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" name="Google Shape;71;p20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" name="Google Shape;72;p20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Google Shape;73;p20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" name="Google Shape;74;p20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5" name="Google Shape;75;p20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6" name="Google Shape;76;p20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7" name="Google Shape;77;p20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8" name="Google Shape;78;p20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9" name="Google Shape;79;p20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80" name="Google Shape;80;p20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23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23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0" name="Google Shape;100;p23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Google Shape;101;p23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23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2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4" name="Google Shape;104;p23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2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2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4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24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5" name="Google Shape;115;p24"/>
          <p:cNvSpPr txBox="1">
            <a:spLocks noGrp="1"/>
          </p:cNvSpPr>
          <p:nvPr>
            <p:ph type="body" idx="1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marL="914400" lvl="1" indent="-28956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marL="1371600" lvl="2" indent="-2667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62889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marL="2286000" lvl="4" indent="-267461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6" name="Google Shape;116;p24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24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8" name="Google Shape;118;p24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Google Shape;119;p24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" name="Google Shape;120;p24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5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5" name="Google Shape;15;p15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15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15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8" name="Google Shape;18;p15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15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>
            <a:spLocks noGrp="1"/>
          </p:cNvSpPr>
          <p:nvPr>
            <p:ph type="ctrTitle"/>
          </p:nvPr>
        </p:nvSpPr>
        <p:spPr>
          <a:xfrm>
            <a:off x="1857356" y="164305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dirty="0" smtClean="0">
                <a:latin typeface="Arial"/>
                <a:ea typeface="Arial"/>
                <a:cs typeface="Arial"/>
                <a:sym typeface="Arial"/>
              </a:rPr>
              <a:t>VB036</a:t>
            </a: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Session </a:t>
            </a:r>
            <a:r>
              <a:rPr lang="en-US" sz="3600" dirty="0" smtClean="0">
                <a:latin typeface="Arial"/>
                <a:ea typeface="Arial"/>
                <a:cs typeface="Arial"/>
                <a:sym typeface="Arial"/>
              </a:rPr>
              <a:t>3</a:t>
            </a:r>
            <a:br>
              <a:rPr lang="en-US" sz="3600" dirty="0" smtClean="0">
                <a:latin typeface="Arial"/>
                <a:ea typeface="Arial"/>
                <a:cs typeface="Arial"/>
                <a:sym typeface="Arial"/>
              </a:rPr>
            </a:b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5233"/>
            <a:ext cx="7467600" cy="61287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b="1" dirty="0" smtClean="0"/>
              <a:t>  </a:t>
            </a:r>
            <a:r>
              <a:rPr lang="uk-UA" sz="1800" b="1" dirty="0" smtClean="0"/>
              <a:t>You might have heard of the sandwich feedback approach. What do you think it means? Would you like to be given feedback this way? Why? Why not? </a:t>
            </a:r>
            <a:r>
              <a:rPr lang="uk-UA" sz="3800" b="1" dirty="0" smtClean="0"/>
              <a:t/>
            </a:r>
            <a:br>
              <a:rPr lang="uk-UA" sz="3800" b="1" dirty="0" smtClean="0"/>
            </a:br>
            <a:endParaRPr lang="en-US" sz="3800" b="1" dirty="0" smtClean="0"/>
          </a:p>
          <a:p>
            <a:pPr>
              <a:buNone/>
            </a:pPr>
            <a:endParaRPr lang="en-US" sz="3800" b="1" dirty="0" smtClean="0"/>
          </a:p>
          <a:p>
            <a:pPr>
              <a:buNone/>
            </a:pPr>
            <a:endParaRPr lang="en-US" sz="3800" b="1" dirty="0" smtClean="0"/>
          </a:p>
          <a:p>
            <a:pPr>
              <a:buNone/>
            </a:pPr>
            <a:endParaRPr lang="uk-UA" sz="3800" dirty="0" smtClean="0"/>
          </a:p>
          <a:p>
            <a:pPr>
              <a:buNone/>
            </a:pPr>
            <a:r>
              <a:rPr lang="en-US" sz="2000" dirty="0" smtClean="0"/>
              <a:t>1. ____________________</a:t>
            </a:r>
          </a:p>
          <a:p>
            <a:pPr>
              <a:buNone/>
            </a:pPr>
            <a:r>
              <a:rPr lang="en-US" sz="2000" dirty="0" smtClean="0"/>
              <a:t>2_____________________</a:t>
            </a:r>
          </a:p>
          <a:p>
            <a:pPr>
              <a:buNone/>
            </a:pPr>
            <a:r>
              <a:rPr lang="en-US" sz="2000" dirty="0" smtClean="0"/>
              <a:t>3._____________________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uk-UA" dirty="0"/>
          </a:p>
        </p:txBody>
      </p:sp>
      <p:pic>
        <p:nvPicPr>
          <p:cNvPr id="4" name="image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332370" y="2348769"/>
            <a:ext cx="2687781" cy="1787236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300" y="304800"/>
            <a:ext cx="524256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522514" y="134679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              Strategies to give feedback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Provide both positive and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negative aspects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of a performance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b="1" dirty="0" smtClean="0"/>
              <a:t>Language to praise</a:t>
            </a:r>
            <a:r>
              <a:rPr lang="en-US" dirty="0" smtClean="0"/>
              <a:t>: I appreciate how you…</a:t>
            </a:r>
          </a:p>
          <a:p>
            <a:pPr marL="274320" indent="-274320">
              <a:buSzPts val="1680"/>
              <a:buNone/>
            </a:pPr>
            <a:r>
              <a:rPr lang="uk-UA" dirty="0" smtClean="0"/>
              <a:t>I was impressed by…</a:t>
            </a:r>
            <a:r>
              <a:rPr lang="en-US" dirty="0" smtClean="0"/>
              <a:t> </a:t>
            </a:r>
            <a:r>
              <a:rPr lang="uk-UA" dirty="0" smtClean="0"/>
              <a:t>You did well with…</a:t>
            </a:r>
            <a:r>
              <a:rPr lang="en-US" dirty="0" smtClean="0"/>
              <a:t> </a:t>
            </a:r>
            <a:r>
              <a:rPr lang="uk-UA" dirty="0" smtClean="0"/>
              <a:t>Great job on…</a:t>
            </a:r>
          </a:p>
          <a:p>
            <a:r>
              <a:rPr lang="en-US" b="1" dirty="0" smtClean="0"/>
              <a:t>Language to express criticism and suggestion</a:t>
            </a:r>
            <a:r>
              <a:rPr lang="en-US" dirty="0" smtClean="0"/>
              <a:t>: </a:t>
            </a:r>
            <a:r>
              <a:rPr lang="en-US" sz="2400" dirty="0" smtClean="0"/>
              <a:t>You </a:t>
            </a:r>
            <a:r>
              <a:rPr lang="en-US" sz="2400" dirty="0"/>
              <a:t>could … </a:t>
            </a:r>
            <a:r>
              <a:rPr lang="en-US" sz="2400" dirty="0" smtClean="0"/>
              <a:t> </a:t>
            </a:r>
            <a:r>
              <a:rPr lang="en-US" sz="2400" dirty="0"/>
              <a:t>I would like to see more … I think you </a:t>
            </a:r>
            <a:r>
              <a:rPr lang="en-US" sz="2400" dirty="0" smtClean="0"/>
              <a:t>should…</a:t>
            </a:r>
            <a:r>
              <a:rPr lang="uk-UA" b="1" dirty="0" smtClean="0"/>
              <a:t> </a:t>
            </a:r>
            <a:r>
              <a:rPr lang="uk-UA" dirty="0" smtClean="0"/>
              <a:t>One area to work on</a:t>
            </a:r>
            <a:r>
              <a:rPr lang="en-US" dirty="0" smtClean="0"/>
              <a:t> …. </a:t>
            </a:r>
            <a:r>
              <a:rPr lang="uk-UA" dirty="0" smtClean="0"/>
              <a:t>One suggestion is…</a:t>
            </a:r>
            <a:r>
              <a:rPr lang="uk-UA" b="1" dirty="0" smtClean="0"/>
              <a:t> </a:t>
            </a:r>
            <a:r>
              <a:rPr lang="uk-UA" dirty="0" smtClean="0"/>
              <a:t>It might help to…</a:t>
            </a:r>
          </a:p>
          <a:p>
            <a:r>
              <a:rPr lang="uk-UA" dirty="0" smtClean="0"/>
              <a:t> </a:t>
            </a:r>
          </a:p>
          <a:p>
            <a:pPr marL="274320" lvl="0" indent="-274320">
              <a:buSzPts val="1680"/>
              <a:buNone/>
            </a:pP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uk-UA" dirty="0" smtClean="0"/>
              <a:t>“Something I really appreciate about you is...." ..</a:t>
            </a:r>
          </a:p>
          <a:p>
            <a:pPr lvl="0"/>
            <a:r>
              <a:rPr lang="uk-UA" dirty="0" smtClean="0"/>
              <a:t>“I think you did a great job when you… ...</a:t>
            </a:r>
          </a:p>
          <a:p>
            <a:pPr lvl="0"/>
            <a:r>
              <a:rPr lang="uk-UA" dirty="0" smtClean="0"/>
              <a:t>“I would love to see you do more of X as it relates to Y” ...</a:t>
            </a:r>
          </a:p>
          <a:p>
            <a:pPr lvl="0"/>
            <a:r>
              <a:rPr lang="uk-UA" dirty="0" smtClean="0"/>
              <a:t>“One of the things I admire about you is…”</a:t>
            </a:r>
          </a:p>
          <a:p>
            <a:r>
              <a:rPr lang="en-GB" dirty="0" smtClean="0"/>
              <a:t> 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/>
          <p:nvPr/>
        </p:nvSpPr>
        <p:spPr>
          <a:xfrm>
            <a:off x="428596" y="500042"/>
            <a:ext cx="828680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</a:t>
            </a:r>
            <a:r>
              <a:rPr lang="en-US" sz="24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 </a:t>
            </a:r>
            <a:r>
              <a:rPr lang="en-US" sz="2400" b="1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Describe </a:t>
            </a:r>
            <a:r>
              <a:rPr lang="en-US" sz="24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your peer did rather than pass judgment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</a:t>
            </a:r>
            <a:r>
              <a:rPr lang="en-US" sz="2400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ie</a:t>
            </a:r>
            <a:r>
              <a:rPr lang="en-US" sz="24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Instead of saying “it’s good”, say something like “you used a wide 	variety of sentence structures that made it more interesting </a:t>
            </a: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to </a:t>
            </a:r>
            <a:r>
              <a:rPr lang="en-US" sz="240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listen to </a:t>
            </a:r>
            <a:r>
              <a:rPr lang="en-US" sz="24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you” </a:t>
            </a: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428596" y="2274838"/>
            <a:ext cx="8072494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2) </a:t>
            </a:r>
            <a:r>
              <a:rPr lang="en-US" sz="2400" b="1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Praise</a:t>
            </a:r>
            <a:r>
              <a:rPr lang="en-US" sz="24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T</a:t>
            </a:r>
            <a:r>
              <a:rPr lang="en-US" sz="24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ell your peer what they did well!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 think you used a lot of good details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 liked when you used the word ______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My favorite part was ________ because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…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/>
          <p:nvPr/>
        </p:nvSpPr>
        <p:spPr>
          <a:xfrm>
            <a:off x="1785918" y="1714488"/>
            <a:ext cx="600079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Be specific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Stay positive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Your goal is to help your peer </a:t>
            </a:r>
            <a:r>
              <a:rPr lang="en-US" sz="2400" u="sng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improve</a:t>
            </a: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9" name="Google Shape;209;p12"/>
          <p:cNvSpPr/>
          <p:nvPr/>
        </p:nvSpPr>
        <p:spPr>
          <a:xfrm>
            <a:off x="2571736" y="857232"/>
            <a:ext cx="34290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Take-aways</a:t>
            </a:r>
            <a:r>
              <a:rPr lang="en-US" sz="18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1800" b="1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690" y="4777271"/>
            <a:ext cx="7156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Feedback is not about correcting mistakes and editing</a:t>
            </a:r>
            <a:endParaRPr lang="en-US" sz="2400" dirty="0" smtClean="0"/>
          </a:p>
          <a:p>
            <a:pPr lvl="0"/>
            <a:r>
              <a:rPr lang="en-US" sz="2400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Feedback is providing guidance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233</Words>
  <PresentationFormat>On-screen Show (4:3)</PresentationFormat>
  <Paragraphs>47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Schoolbook</vt:lpstr>
      <vt:lpstr>Noto Sans Symbols</vt:lpstr>
      <vt:lpstr>Calibri</vt:lpstr>
      <vt:lpstr>Эркер</vt:lpstr>
      <vt:lpstr>VB036 Session 3 </vt:lpstr>
      <vt:lpstr>Slide 2</vt:lpstr>
      <vt:lpstr>Slide 3</vt:lpstr>
      <vt:lpstr>               Strategies to give feedback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VB035 Session 4</dc:title>
  <dc:creator>Roksolana Vikovych</dc:creator>
  <cp:lastModifiedBy>vikov</cp:lastModifiedBy>
  <cp:revision>42</cp:revision>
  <dcterms:created xsi:type="dcterms:W3CDTF">2022-10-29T23:11:22Z</dcterms:created>
  <dcterms:modified xsi:type="dcterms:W3CDTF">2025-03-02T21:18:23Z</dcterms:modified>
</cp:coreProperties>
</file>