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33"/>
  </p:notesMasterIdLst>
  <p:handoutMasterIdLst>
    <p:handoutMasterId r:id="rId34"/>
  </p:handoutMasterIdLst>
  <p:sldIdLst>
    <p:sldId id="256" r:id="rId2"/>
    <p:sldId id="391" r:id="rId3"/>
    <p:sldId id="260" r:id="rId4"/>
    <p:sldId id="400" r:id="rId5"/>
    <p:sldId id="404" r:id="rId6"/>
    <p:sldId id="406" r:id="rId7"/>
    <p:sldId id="407" r:id="rId8"/>
    <p:sldId id="410" r:id="rId9"/>
    <p:sldId id="409" r:id="rId10"/>
    <p:sldId id="411" r:id="rId11"/>
    <p:sldId id="403" r:id="rId12"/>
    <p:sldId id="402" r:id="rId13"/>
    <p:sldId id="394" r:id="rId14"/>
    <p:sldId id="419" r:id="rId15"/>
    <p:sldId id="414" r:id="rId16"/>
    <p:sldId id="426" r:id="rId17"/>
    <p:sldId id="427" r:id="rId18"/>
    <p:sldId id="395" r:id="rId19"/>
    <p:sldId id="396" r:id="rId20"/>
    <p:sldId id="397" r:id="rId21"/>
    <p:sldId id="421" r:id="rId22"/>
    <p:sldId id="417" r:id="rId23"/>
    <p:sldId id="418" r:id="rId24"/>
    <p:sldId id="420" r:id="rId25"/>
    <p:sldId id="284" r:id="rId26"/>
    <p:sldId id="422" r:id="rId27"/>
    <p:sldId id="423" r:id="rId28"/>
    <p:sldId id="425" r:id="rId29"/>
    <p:sldId id="274" r:id="rId30"/>
    <p:sldId id="428" r:id="rId31"/>
    <p:sldId id="431" r:id="rId32"/>
  </p:sldIdLst>
  <p:sldSz cx="10693400" cy="756126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500" b="1" kern="1200">
        <a:solidFill>
          <a:srgbClr val="ED1B1B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500" b="1" kern="1200">
        <a:solidFill>
          <a:srgbClr val="ED1B1B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500" b="1" kern="1200">
        <a:solidFill>
          <a:srgbClr val="ED1B1B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500" b="1" kern="1200">
        <a:solidFill>
          <a:srgbClr val="ED1B1B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00"/>
    <a:srgbClr val="FF0000"/>
    <a:srgbClr val="F6C060"/>
    <a:srgbClr val="E82C06"/>
    <a:srgbClr val="0033CC"/>
    <a:srgbClr val="000099"/>
    <a:srgbClr val="6699FF"/>
    <a:srgbClr val="3366FF"/>
    <a:srgbClr val="009900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93833" autoAdjust="0"/>
  </p:normalViewPr>
  <p:slideViewPr>
    <p:cSldViewPr snapToGrid="0">
      <p:cViewPr varScale="1">
        <p:scale>
          <a:sx n="67" d="100"/>
          <a:sy n="67" d="100"/>
        </p:scale>
        <p:origin x="-930" y="-102"/>
      </p:cViewPr>
      <p:guideLst>
        <p:guide orient="horz" pos="2381"/>
        <p:guide pos="3368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\AppData\Local\Microsoft\Windows\Temporary%20Internet%20Files\Content.Outlook\U2SWBIUX\Prozeny%20-%20soci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as\AppData\Local\Microsoft\Windows\Temporary%20Internet%20Files\Content.Outlook\U2SWBIUX\Prozeny%20-%20soc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RU</a:t>
            </a:r>
            <a:r>
              <a:rPr lang="cs-CZ" dirty="0" smtClean="0"/>
              <a:t> - celkem</a:t>
            </a:r>
            <a:endParaRPr lang="cs-CZ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Měsíce!$B$4</c:f>
              <c:strCache>
                <c:ptCount val="1"/>
                <c:pt idx="0">
                  <c:v>RU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chemeClr val="bg1">
                  <a:lumMod val="85000"/>
                </a:schemeClr>
              </a:solidFill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Měsíce!$A$5:$A$7</c:f>
              <c:strCache>
                <c:ptCount val="3"/>
                <c:pt idx="0">
                  <c:v>Prozeny.cz</c:v>
                </c:pt>
                <c:pt idx="1">
                  <c:v>Zena.cz</c:v>
                </c:pt>
                <c:pt idx="2">
                  <c:v>Ona iDNES</c:v>
                </c:pt>
              </c:strCache>
            </c:strRef>
          </c:cat>
          <c:val>
            <c:numRef>
              <c:f>Měsíce!$B$5:$B$7</c:f>
              <c:numCache>
                <c:formatCode>#,##0</c:formatCode>
                <c:ptCount val="3"/>
                <c:pt idx="0">
                  <c:v>565441</c:v>
                </c:pt>
                <c:pt idx="1">
                  <c:v>530194</c:v>
                </c:pt>
                <c:pt idx="2">
                  <c:v>322274</c:v>
                </c:pt>
              </c:numCache>
            </c:numRef>
          </c:val>
        </c:ser>
        <c:shape val="cylinder"/>
        <c:axId val="65346944"/>
        <c:axId val="65365120"/>
        <c:axId val="0"/>
      </c:bar3DChart>
      <c:catAx>
        <c:axId val="65346944"/>
        <c:scaling>
          <c:orientation val="minMax"/>
        </c:scaling>
        <c:axPos val="b"/>
        <c:tickLblPos val="nextTo"/>
        <c:crossAx val="65365120"/>
        <c:crosses val="autoZero"/>
        <c:auto val="1"/>
        <c:lblAlgn val="ctr"/>
        <c:lblOffset val="100"/>
      </c:catAx>
      <c:valAx>
        <c:axId val="65365120"/>
        <c:scaling>
          <c:orientation val="minMax"/>
        </c:scaling>
        <c:axPos val="l"/>
        <c:majorGridlines/>
        <c:numFmt formatCode="#,##0" sourceLinked="1"/>
        <c:tickLblPos val="nextTo"/>
        <c:crossAx val="6534694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RU - ženy</a:t>
            </a:r>
            <a:endParaRPr lang="cs-CZ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Měsíce!$B$10</c:f>
              <c:strCache>
                <c:ptCount val="1"/>
                <c:pt idx="0">
                  <c:v>RU</c:v>
                </c:pt>
              </c:strCache>
            </c:strRef>
          </c:tx>
          <c:spPr>
            <a:solidFill>
              <a:srgbClr val="FF3300"/>
            </a:solidFill>
          </c:spPr>
          <c:dPt>
            <c:idx val="1"/>
            <c:spPr>
              <a:solidFill>
                <a:schemeClr val="bg1">
                  <a:lumMod val="85000"/>
                </a:schemeClr>
              </a:solidFill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</c:spPr>
          </c:dPt>
          <c:cat>
            <c:strRef>
              <c:f>Měsíce!$A$11:$A$13</c:f>
              <c:strCache>
                <c:ptCount val="3"/>
                <c:pt idx="0">
                  <c:v>Prozeny.cz</c:v>
                </c:pt>
                <c:pt idx="1">
                  <c:v>Zena.cz</c:v>
                </c:pt>
                <c:pt idx="2">
                  <c:v>Ona iDNES</c:v>
                </c:pt>
              </c:strCache>
            </c:strRef>
          </c:cat>
          <c:val>
            <c:numRef>
              <c:f>Měsíce!$B$11:$B$13</c:f>
              <c:numCache>
                <c:formatCode>#,##0</c:formatCode>
                <c:ptCount val="3"/>
                <c:pt idx="0">
                  <c:v>382771</c:v>
                </c:pt>
                <c:pt idx="1">
                  <c:v>284422</c:v>
                </c:pt>
                <c:pt idx="2">
                  <c:v>158215</c:v>
                </c:pt>
              </c:numCache>
            </c:numRef>
          </c:val>
        </c:ser>
        <c:shape val="cylinder"/>
        <c:axId val="65381888"/>
        <c:axId val="65383424"/>
        <c:axId val="0"/>
      </c:bar3DChart>
      <c:catAx>
        <c:axId val="65381888"/>
        <c:scaling>
          <c:orientation val="minMax"/>
        </c:scaling>
        <c:axPos val="b"/>
        <c:tickLblPos val="nextTo"/>
        <c:crossAx val="65383424"/>
        <c:crosses val="autoZero"/>
        <c:auto val="1"/>
        <c:lblAlgn val="ctr"/>
        <c:lblOffset val="100"/>
      </c:catAx>
      <c:valAx>
        <c:axId val="65383424"/>
        <c:scaling>
          <c:orientation val="minMax"/>
        </c:scaling>
        <c:axPos val="l"/>
        <c:majorGridlines/>
        <c:numFmt formatCode="#,##0" sourceLinked="1"/>
        <c:tickLblPos val="nextTo"/>
        <c:crossAx val="65381888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C7A753A-91C3-497E-8613-33CA54C095F3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0713" y="509588"/>
            <a:ext cx="3605212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0C3F73-E963-459A-980C-E8B87494BDB8}" type="slidenum">
              <a:rPr lang="en-GB" sz="1200" b="0">
                <a:solidFill>
                  <a:schemeClr val="tx1"/>
                </a:solidFill>
                <a:latin typeface="Times New Roman" pitchFamily="18" charset="0"/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GB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0713" y="509588"/>
            <a:ext cx="3605212" cy="2549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Display 3,3 mld.</a:t>
            </a:r>
          </a:p>
          <a:p>
            <a:r>
              <a:rPr lang="cs-CZ" dirty="0" smtClean="0"/>
              <a:t>Vyhledávání</a:t>
            </a:r>
            <a:r>
              <a:rPr lang="cs-CZ" baseline="0" dirty="0" smtClean="0"/>
              <a:t> 1,0 mld.</a:t>
            </a:r>
          </a:p>
          <a:p>
            <a:r>
              <a:rPr lang="cs-CZ" baseline="0" dirty="0" smtClean="0"/>
              <a:t>Katalogy 0,7 mld.</a:t>
            </a:r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Internet má cca 3,5</a:t>
            </a:r>
            <a:r>
              <a:rPr lang="cs-CZ" baseline="0" dirty="0" smtClean="0"/>
              <a:t> mld.</a:t>
            </a:r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621949" y="6456398"/>
            <a:ext cx="4302442" cy="340116"/>
          </a:xfrm>
          <a:prstGeom prst="rect">
            <a:avLst/>
          </a:prstGeom>
          <a:ln/>
        </p:spPr>
        <p:txBody>
          <a:bodyPr/>
          <a:lstStyle/>
          <a:p>
            <a:fld id="{7D5BB0A0-2022-4E99-8CAC-114BD06359ED}" type="slidenum">
              <a:rPr lang="cs-CZ"/>
              <a:pPr/>
              <a:t>15</a:t>
            </a:fld>
            <a:endParaRPr lang="cs-CZ"/>
          </a:p>
        </p:txBody>
      </p:sp>
      <p:sp>
        <p:nvSpPr>
          <p:cNvPr id="33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4003" y="3228200"/>
            <a:ext cx="7278635" cy="3059882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6177" cy="1260475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grpSp>
        <p:nvGrpSpPr>
          <p:cNvPr id="251923" name="Group 19"/>
          <p:cNvGrpSpPr>
            <a:grpSpLocks/>
          </p:cNvGrpSpPr>
          <p:nvPr/>
        </p:nvGrpSpPr>
        <p:grpSpPr bwMode="auto">
          <a:xfrm>
            <a:off x="0" y="7169150"/>
            <a:ext cx="10693400" cy="392113"/>
            <a:chOff x="0" y="4516"/>
            <a:chExt cx="6736" cy="247"/>
          </a:xfrm>
        </p:grpSpPr>
        <p:pic>
          <p:nvPicPr>
            <p:cNvPr id="251915" name="Picture 11" descr="pruh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4516"/>
              <a:ext cx="6736" cy="247"/>
            </a:xfrm>
            <a:prstGeom prst="rect">
              <a:avLst/>
            </a:prstGeom>
            <a:noFill/>
          </p:spPr>
        </p:pic>
        <p:sp>
          <p:nvSpPr>
            <p:cNvPr id="251919" name="Text Box 15"/>
            <p:cNvSpPr txBox="1">
              <a:spLocks noChangeArrowheads="1"/>
            </p:cNvSpPr>
            <p:nvPr userDrawn="1"/>
          </p:nvSpPr>
          <p:spPr bwMode="auto">
            <a:xfrm>
              <a:off x="100" y="4547"/>
              <a:ext cx="84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200">
                  <a:solidFill>
                    <a:schemeClr val="bg1"/>
                  </a:solidFill>
                </a:rPr>
                <a:t>www.seznam.cz</a:t>
              </a:r>
            </a:p>
          </p:txBody>
        </p:sp>
        <p:sp>
          <p:nvSpPr>
            <p:cNvPr id="251920" name="Text Box 16"/>
            <p:cNvSpPr txBox="1">
              <a:spLocks noChangeArrowheads="1"/>
            </p:cNvSpPr>
            <p:nvPr userDrawn="1"/>
          </p:nvSpPr>
          <p:spPr bwMode="auto">
            <a:xfrm>
              <a:off x="5239" y="4550"/>
              <a:ext cx="1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cs-CZ" sz="1200">
                  <a:solidFill>
                    <a:schemeClr val="bg1"/>
                  </a:solidFill>
                </a:rPr>
                <a:t>… najdu tam, co neznám !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pir.cz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tmonitor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trendmarketing.ihned.cz/" TargetMode="External"/><Relationship Id="rId3" Type="http://schemas.openxmlformats.org/officeDocument/2006/relationships/hyperlink" Target="http://www.netmonitor.cz/" TargetMode="External"/><Relationship Id="rId7" Type="http://schemas.openxmlformats.org/officeDocument/2006/relationships/hyperlink" Target="http://www.starmedia.cz/" TargetMode="External"/><Relationship Id="rId2" Type="http://schemas.openxmlformats.org/officeDocument/2006/relationships/hyperlink" Target="http://www.spi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nsible.com/" TargetMode="External"/><Relationship Id="rId5" Type="http://schemas.openxmlformats.org/officeDocument/2006/relationships/hyperlink" Target="http://blog.h1.cz/category/marketing/" TargetMode="External"/><Relationship Id="rId10" Type="http://schemas.openxmlformats.org/officeDocument/2006/relationships/hyperlink" Target="http://www.strategie.cz/" TargetMode="External"/><Relationship Id="rId4" Type="http://schemas.openxmlformats.org/officeDocument/2006/relationships/hyperlink" Target="http://iac.spir.cz/index.php?option=com_docman&amp;Itemid=47" TargetMode="External"/><Relationship Id="rId9" Type="http://schemas.openxmlformats.org/officeDocument/2006/relationships/hyperlink" Target="http://mam.ihned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freakonomics.blogs.nytimes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.picek@firma.seznam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161824" y="2344553"/>
            <a:ext cx="8326419" cy="86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 algn="ctr" defTabSz="995363" eaLnBrk="0" hangingPunct="0">
              <a:spcBef>
                <a:spcPct val="50000"/>
              </a:spcBef>
            </a:pPr>
            <a:r>
              <a:rPr lang="cs-CZ" sz="5000" dirty="0" smtClean="0"/>
              <a:t>Reklama na internetu I. 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731520" y="4174514"/>
            <a:ext cx="9380667" cy="55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 algn="ctr" defTabSz="995363" eaLnBrk="0" hangingPunct="0">
              <a:spcBef>
                <a:spcPct val="50000"/>
              </a:spcBef>
            </a:pPr>
            <a:r>
              <a:rPr lang="cs-CZ" sz="3000" dirty="0" smtClean="0">
                <a:solidFill>
                  <a:schemeClr val="tx1"/>
                </a:solidFill>
              </a:rPr>
              <a:t>Produkt a jeho reálný přínos pro zadavatele </a:t>
            </a:r>
            <a:endParaRPr lang="cs-CZ" sz="3000" dirty="0">
              <a:solidFill>
                <a:schemeClr val="tx1"/>
              </a:solidFill>
            </a:endParaRPr>
          </a:p>
        </p:txBody>
      </p:sp>
      <p:pic>
        <p:nvPicPr>
          <p:cNvPr id="3128" name="Picture 56" descr="pru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69150"/>
            <a:ext cx="10693400" cy="392113"/>
          </a:xfrm>
          <a:prstGeom prst="rect">
            <a:avLst/>
          </a:prstGeom>
          <a:noFill/>
        </p:spPr>
      </p:pic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158750" y="7218363"/>
            <a:ext cx="1344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www.seznam.cz</a:t>
            </a:r>
          </a:p>
        </p:txBody>
      </p:sp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8316913" y="7213600"/>
            <a:ext cx="225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1200">
                <a:solidFill>
                  <a:schemeClr val="bg1"/>
                </a:solidFill>
              </a:rPr>
              <a:t>… najdu tam, co neznám !</a:t>
            </a:r>
          </a:p>
        </p:txBody>
      </p:sp>
      <p:pic>
        <p:nvPicPr>
          <p:cNvPr id="3134" name="Picture 62" descr="pes2008_lupa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3350" y="5124450"/>
            <a:ext cx="3121025" cy="20415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Výhody internetové reklamy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Interaktivita</a:t>
            </a:r>
            <a:endParaRPr lang="cs-CZ" dirty="0" smtClean="0"/>
          </a:p>
          <a:p>
            <a:r>
              <a:rPr lang="cs-CZ" dirty="0" smtClean="0"/>
              <a:t>Měřitelnost</a:t>
            </a:r>
          </a:p>
          <a:p>
            <a:r>
              <a:rPr lang="cs-CZ" dirty="0" smtClean="0"/>
              <a:t>Cílení</a:t>
            </a:r>
          </a:p>
          <a:p>
            <a:pPr lvl="1"/>
            <a:r>
              <a:rPr lang="cs-CZ" dirty="0" err="1" smtClean="0"/>
              <a:t>sociodemografické</a:t>
            </a:r>
            <a:endParaRPr lang="cs-CZ" dirty="0" smtClean="0"/>
          </a:p>
          <a:p>
            <a:pPr lvl="1"/>
            <a:r>
              <a:rPr lang="cs-CZ" dirty="0" smtClean="0"/>
              <a:t>behaviorální</a:t>
            </a:r>
          </a:p>
          <a:p>
            <a:r>
              <a:rPr lang="cs-CZ" dirty="0" smtClean="0"/>
              <a:t>Flexibilita a možnost okamžité reakce v kampani</a:t>
            </a:r>
          </a:p>
          <a:p>
            <a:r>
              <a:rPr lang="cs-CZ" dirty="0" smtClean="0"/>
              <a:t>Nízké vstupní náklady</a:t>
            </a:r>
          </a:p>
          <a:p>
            <a:endParaRPr lang="cs-CZ" dirty="0" smtClean="0"/>
          </a:p>
          <a:p>
            <a:pPr algn="ctr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 je třetím nejsilnějším </a:t>
            </a:r>
            <a:r>
              <a:rPr lang="cs-CZ" dirty="0" err="1" smtClean="0"/>
              <a:t>mediatypem</a:t>
            </a:r>
            <a:endParaRPr lang="cs-CZ" dirty="0" smtClean="0"/>
          </a:p>
        </p:txBody>
      </p:sp>
      <p:pic>
        <p:nvPicPr>
          <p:cNvPr id="4" name="Obrázek 3" descr="Podíl výdajů na reklamu 20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9942" y="1451741"/>
            <a:ext cx="6591300" cy="489404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7157" y="6597557"/>
            <a:ext cx="4250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 smtClean="0">
                <a:solidFill>
                  <a:schemeClr val="tx1"/>
                </a:solidFill>
              </a:rPr>
              <a:t>Zdroj: </a:t>
            </a:r>
            <a:r>
              <a:rPr lang="cs-CZ" sz="1200" b="0" dirty="0" err="1" smtClean="0">
                <a:solidFill>
                  <a:schemeClr val="tx1"/>
                </a:solidFill>
              </a:rPr>
              <a:t>Factum</a:t>
            </a:r>
            <a:r>
              <a:rPr lang="cs-CZ" sz="1200" b="0" dirty="0" smtClean="0">
                <a:solidFill>
                  <a:schemeClr val="tx1"/>
                </a:solidFill>
              </a:rPr>
              <a:t> </a:t>
            </a:r>
            <a:r>
              <a:rPr lang="cs-CZ" sz="1200" b="0" dirty="0" err="1" smtClean="0">
                <a:solidFill>
                  <a:schemeClr val="tx1"/>
                </a:solidFill>
              </a:rPr>
              <a:t>Invenio</a:t>
            </a:r>
            <a:r>
              <a:rPr lang="cs-CZ" sz="1200" b="0" dirty="0" smtClean="0">
                <a:solidFill>
                  <a:schemeClr val="tx1"/>
                </a:solidFill>
              </a:rPr>
              <a:t>, SPIR, </a:t>
            </a:r>
            <a:r>
              <a:rPr lang="cs-CZ" sz="1200" b="0" dirty="0" smtClean="0">
                <a:solidFill>
                  <a:schemeClr val="tx1"/>
                </a:solidFill>
                <a:hlinkClick r:id="rId4"/>
              </a:rPr>
              <a:t>www.</a:t>
            </a:r>
            <a:r>
              <a:rPr lang="cs-CZ" sz="1200" b="0" dirty="0" err="1" smtClean="0">
                <a:solidFill>
                  <a:schemeClr val="tx1"/>
                </a:solidFill>
                <a:hlinkClick r:id="rId4"/>
              </a:rPr>
              <a:t>spir.cz</a:t>
            </a:r>
            <a:r>
              <a:rPr lang="cs-CZ" sz="1200" b="0" dirty="0" smtClean="0">
                <a:solidFill>
                  <a:schemeClr val="tx1"/>
                </a:solidFill>
              </a:rPr>
              <a:t> (hrubé investice)</a:t>
            </a:r>
            <a:endParaRPr lang="cs-CZ" sz="1200" b="0" dirty="0">
              <a:solidFill>
                <a:schemeClr val="tx1"/>
              </a:solidFill>
            </a:endParaRPr>
          </a:p>
        </p:txBody>
      </p:sp>
      <p:sp>
        <p:nvSpPr>
          <p:cNvPr id="6" name="Oválný popisek 5"/>
          <p:cNvSpPr/>
          <p:nvPr/>
        </p:nvSpPr>
        <p:spPr bwMode="auto">
          <a:xfrm>
            <a:off x="7206916" y="4944979"/>
            <a:ext cx="3308684" cy="1371600"/>
          </a:xfrm>
          <a:prstGeom prst="wedgeEllipseCallout">
            <a:avLst>
              <a:gd name="adj1" fmla="val -70000"/>
              <a:gd name="adj2" fmla="val -601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  <a:t> display 3,3 mld.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1600" dirty="0" smtClean="0"/>
              <a:t> vyhledávání 1,0 mld.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  <a:t> katalog 0,7 mld.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Internet v porovnání s ostatními medii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cs-CZ" sz="5400" dirty="0" smtClean="0"/>
          </a:p>
          <a:p>
            <a:pPr algn="ctr">
              <a:buNone/>
            </a:pPr>
            <a:endParaRPr lang="cs-CZ" sz="5400" dirty="0"/>
          </a:p>
        </p:txBody>
      </p:sp>
      <p:pic>
        <p:nvPicPr>
          <p:cNvPr id="5" name="Obrázek 4" descr="OMD_odhad_výdajů_v reklamě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7201" y="1631458"/>
            <a:ext cx="7143750" cy="471487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57156" y="6597557"/>
            <a:ext cx="7427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 smtClean="0">
                <a:solidFill>
                  <a:schemeClr val="tx1"/>
                </a:solidFill>
              </a:rPr>
              <a:t>Zdroj: OMD (čisté investice vč. barterů – před odečtením bez agenturní provize a bez </a:t>
            </a:r>
            <a:r>
              <a:rPr lang="cs-CZ" sz="1200" b="0" dirty="0" err="1" smtClean="0">
                <a:solidFill>
                  <a:schemeClr val="tx1"/>
                </a:solidFill>
              </a:rPr>
              <a:t>self</a:t>
            </a:r>
            <a:r>
              <a:rPr lang="cs-CZ" sz="1200" b="0" dirty="0" smtClean="0">
                <a:solidFill>
                  <a:schemeClr val="tx1"/>
                </a:solidFill>
              </a:rPr>
              <a:t> </a:t>
            </a:r>
            <a:r>
              <a:rPr lang="cs-CZ" sz="1200" b="0" dirty="0" err="1" smtClean="0">
                <a:solidFill>
                  <a:schemeClr val="tx1"/>
                </a:solidFill>
              </a:rPr>
              <a:t>promo</a:t>
            </a:r>
            <a:r>
              <a:rPr lang="cs-CZ" sz="1200" b="0" dirty="0" smtClean="0">
                <a:solidFill>
                  <a:schemeClr val="tx1"/>
                </a:solidFill>
              </a:rPr>
              <a:t> medií) </a:t>
            </a:r>
            <a:endParaRPr lang="cs-CZ" sz="1200" b="0" dirty="0">
              <a:solidFill>
                <a:schemeClr val="tx1"/>
              </a:solidFill>
            </a:endParaRPr>
          </a:p>
        </p:txBody>
      </p:sp>
      <p:sp>
        <p:nvSpPr>
          <p:cNvPr id="7" name="Oválný popisek 6"/>
          <p:cNvSpPr/>
          <p:nvPr/>
        </p:nvSpPr>
        <p:spPr bwMode="auto">
          <a:xfrm>
            <a:off x="7691120" y="2079859"/>
            <a:ext cx="2956560" cy="1044341"/>
          </a:xfrm>
          <a:prstGeom prst="wedgeEllipseCallout">
            <a:avLst>
              <a:gd name="adj1" fmla="val -40619"/>
              <a:gd name="adj2" fmla="val 13398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  <a:t>internet je jediné neklesající medium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Kdy má jaká forma reklamy smysl?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263316"/>
            <a:ext cx="9623425" cy="5823283"/>
          </a:xfrm>
        </p:spPr>
        <p:txBody>
          <a:bodyPr/>
          <a:lstStyle/>
          <a:p>
            <a:r>
              <a:rPr lang="cs-CZ" sz="2800" dirty="0" smtClean="0"/>
              <a:t>Rozhodující je </a:t>
            </a:r>
            <a:r>
              <a:rPr lang="cs-CZ" sz="2800" b="1" dirty="0" smtClean="0"/>
              <a:t>co je cílem </a:t>
            </a:r>
            <a:r>
              <a:rPr lang="cs-CZ" sz="2800" dirty="0" smtClean="0"/>
              <a:t>kampaně</a:t>
            </a:r>
          </a:p>
          <a:p>
            <a:pPr lvl="1"/>
            <a:r>
              <a:rPr lang="cs-CZ" sz="2000" dirty="0" smtClean="0"/>
              <a:t>Rychlé rozšíření </a:t>
            </a:r>
            <a:r>
              <a:rPr lang="cs-CZ" sz="2000" b="1" dirty="0" smtClean="0"/>
              <a:t>povědomí o značce</a:t>
            </a:r>
            <a:r>
              <a:rPr lang="cs-CZ" sz="2000" dirty="0" smtClean="0"/>
              <a:t>, produktu, službě?</a:t>
            </a:r>
          </a:p>
          <a:p>
            <a:pPr lvl="2"/>
            <a:r>
              <a:rPr lang="cs-CZ" sz="2000" dirty="0" err="1" smtClean="0"/>
              <a:t>Launch</a:t>
            </a:r>
            <a:r>
              <a:rPr lang="cs-CZ" sz="2000" dirty="0" smtClean="0"/>
              <a:t> produktu/služby/značky</a:t>
            </a:r>
          </a:p>
          <a:p>
            <a:pPr lvl="2"/>
            <a:r>
              <a:rPr lang="cs-CZ" sz="2000" dirty="0" smtClean="0"/>
              <a:t>Výprodeje, </a:t>
            </a:r>
            <a:r>
              <a:rPr lang="cs-CZ" sz="2000" dirty="0" err="1" smtClean="0"/>
              <a:t>promo</a:t>
            </a:r>
            <a:r>
              <a:rPr lang="cs-CZ" sz="2000" dirty="0" smtClean="0"/>
              <a:t> akce</a:t>
            </a:r>
          </a:p>
          <a:p>
            <a:pPr lvl="1"/>
            <a:r>
              <a:rPr lang="cs-CZ" sz="2000" b="1" dirty="0" smtClean="0"/>
              <a:t>Prodej</a:t>
            </a:r>
            <a:r>
              <a:rPr lang="cs-CZ" sz="2000" dirty="0" smtClean="0"/>
              <a:t> přes levný distribuční kanál</a:t>
            </a:r>
          </a:p>
          <a:p>
            <a:pPr lvl="2"/>
            <a:r>
              <a:rPr lang="cs-CZ" sz="2000" dirty="0" smtClean="0"/>
              <a:t>Online prodej, e-</a:t>
            </a:r>
            <a:r>
              <a:rPr lang="cs-CZ" sz="2000" dirty="0" err="1" smtClean="0"/>
              <a:t>shopy</a:t>
            </a:r>
            <a:r>
              <a:rPr lang="cs-CZ" sz="2000" dirty="0" smtClean="0"/>
              <a:t> atd. </a:t>
            </a:r>
          </a:p>
          <a:p>
            <a:pPr lvl="1"/>
            <a:r>
              <a:rPr lang="cs-CZ" sz="2000" dirty="0" smtClean="0"/>
              <a:t>Oslovení </a:t>
            </a:r>
            <a:r>
              <a:rPr lang="cs-CZ" sz="2000" b="1" dirty="0" smtClean="0"/>
              <a:t>úzké cílové skupiny </a:t>
            </a:r>
            <a:r>
              <a:rPr lang="cs-CZ" sz="2000" dirty="0" smtClean="0"/>
              <a:t>a/nebo komunity svých zákazníků?</a:t>
            </a:r>
          </a:p>
          <a:p>
            <a:pPr lvl="2"/>
            <a:r>
              <a:rPr lang="cs-CZ" sz="2000" dirty="0" err="1" smtClean="0"/>
              <a:t>Sociodemografické</a:t>
            </a:r>
            <a:r>
              <a:rPr lang="cs-CZ" sz="2000" dirty="0" smtClean="0"/>
              <a:t> cílení </a:t>
            </a:r>
          </a:p>
          <a:p>
            <a:pPr lvl="2"/>
            <a:r>
              <a:rPr lang="cs-CZ" sz="2000" dirty="0" smtClean="0"/>
              <a:t>Cílení dle oblasti zájmu či behaviorální cílení </a:t>
            </a:r>
          </a:p>
          <a:p>
            <a:pPr lvl="2"/>
            <a:r>
              <a:rPr lang="cs-CZ" sz="2000" dirty="0" err="1" smtClean="0"/>
              <a:t>Newslettery</a:t>
            </a:r>
            <a:r>
              <a:rPr lang="cs-CZ" sz="2000" dirty="0" smtClean="0"/>
              <a:t>, </a:t>
            </a:r>
            <a:r>
              <a:rPr lang="cs-CZ" sz="2000" dirty="0" err="1" smtClean="0"/>
              <a:t>emailing</a:t>
            </a:r>
            <a:r>
              <a:rPr lang="cs-CZ" sz="2000" dirty="0" smtClean="0"/>
              <a:t> atd.</a:t>
            </a:r>
          </a:p>
          <a:p>
            <a:pPr lvl="1"/>
            <a:r>
              <a:rPr lang="cs-CZ" sz="2000" b="1" dirty="0" smtClean="0"/>
              <a:t>Zapojit uživatele </a:t>
            </a:r>
            <a:r>
              <a:rPr lang="cs-CZ" sz="2000" dirty="0" smtClean="0"/>
              <a:t>do procesu tvorby produktu/služby?</a:t>
            </a:r>
          </a:p>
          <a:p>
            <a:pPr lvl="2"/>
            <a:r>
              <a:rPr lang="cs-CZ" sz="2000" dirty="0" smtClean="0"/>
              <a:t>Získat zpětnou vazbu od uživatelů</a:t>
            </a:r>
          </a:p>
          <a:p>
            <a:pPr lvl="1"/>
            <a:r>
              <a:rPr lang="cs-CZ" sz="2000" b="1" dirty="0" err="1" smtClean="0"/>
              <a:t>Lead</a:t>
            </a:r>
            <a:r>
              <a:rPr lang="cs-CZ" sz="2000" b="1" dirty="0" smtClean="0"/>
              <a:t> management</a:t>
            </a:r>
            <a:r>
              <a:rPr lang="cs-CZ" sz="2000" dirty="0" smtClean="0"/>
              <a:t>?</a:t>
            </a:r>
          </a:p>
          <a:p>
            <a:pPr lvl="2"/>
            <a:r>
              <a:rPr lang="cs-CZ" sz="2000" dirty="0" smtClean="0"/>
              <a:t>Získávání kontaktů na potenciální zákazníky</a:t>
            </a:r>
          </a:p>
          <a:p>
            <a:pPr lvl="1"/>
            <a:r>
              <a:rPr lang="cs-CZ" sz="2000" dirty="0" smtClean="0"/>
              <a:t>další marketingové cíle….</a:t>
            </a:r>
          </a:p>
          <a:p>
            <a:pPr lvl="1"/>
            <a:endParaRPr lang="cs-CZ" sz="2400" dirty="0" smtClean="0"/>
          </a:p>
          <a:p>
            <a:pPr algn="ctr">
              <a:buNone/>
            </a:pP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2323129"/>
            <a:ext cx="9623425" cy="37226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Role internetu v celkovém </a:t>
            </a:r>
            <a:r>
              <a:rPr lang="cs-CZ" dirty="0" err="1" smtClean="0"/>
              <a:t>mediamixu</a:t>
            </a:r>
            <a:r>
              <a:rPr lang="cs-CZ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Plánování a vyhodnocování kampaní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Případová studie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Zdroje pro studium a sebezdokonalování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8640" y="2822439"/>
            <a:ext cx="9016465" cy="784830"/>
          </a:xfrm>
          <a:prstGeom prst="rect">
            <a:avLst/>
          </a:prstGeom>
          <a:solidFill>
            <a:srgbClr val="FF0000">
              <a:alpha val="54000"/>
            </a:srgbClr>
          </a:solidFill>
          <a:ln w="0">
            <a:noFill/>
          </a:ln>
          <a:effectLst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0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693400" cy="7549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360771" name="AutoShape 3"/>
          <p:cNvSpPr>
            <a:spLocks noChangeArrowheads="1"/>
          </p:cNvSpPr>
          <p:nvPr/>
        </p:nvSpPr>
        <p:spPr bwMode="auto">
          <a:xfrm>
            <a:off x="6735357" y="73513"/>
            <a:ext cx="3958043" cy="2028589"/>
          </a:xfrm>
          <a:prstGeom prst="wedgeEllipseCallout">
            <a:avLst>
              <a:gd name="adj1" fmla="val -63463"/>
              <a:gd name="adj2" fmla="val 55093"/>
            </a:avLst>
          </a:prstGeom>
          <a:solidFill>
            <a:srgbClr val="FF0000">
              <a:alpha val="78000"/>
            </a:srgbClr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102663" tIns="53385" rIns="102663" bIns="53385"/>
          <a:lstStyle/>
          <a:p>
            <a:pPr algn="ctr">
              <a:spcBef>
                <a:spcPct val="50000"/>
              </a:spcBef>
            </a:pPr>
            <a:endParaRPr lang="cs-CZ" i="0">
              <a:latin typeface="Arial" charset="0"/>
            </a:endParaRPr>
          </a:p>
        </p:txBody>
      </p:sp>
      <p:sp>
        <p:nvSpPr>
          <p:cNvPr id="3360772" name="Rectangle 4"/>
          <p:cNvSpPr>
            <a:spLocks noChangeArrowheads="1"/>
          </p:cNvSpPr>
          <p:nvPr/>
        </p:nvSpPr>
        <p:spPr bwMode="auto">
          <a:xfrm>
            <a:off x="7086601" y="533840"/>
            <a:ext cx="3263900" cy="10311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2663" tIns="53385" rIns="102663" bIns="53385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cs-CZ" sz="2000" b="1" i="0" dirty="0" smtClean="0">
                <a:solidFill>
                  <a:schemeClr val="bg1"/>
                </a:solidFill>
                <a:latin typeface="Arial" charset="0"/>
              </a:rPr>
              <a:t>„Řekněte mi, co je cílem kampaně a já vám řeknu, jak změřit její úspěšnost“  </a:t>
            </a:r>
            <a:endParaRPr lang="cs-CZ" sz="2000" b="1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63172" y="7126948"/>
            <a:ext cx="4996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 smtClean="0">
                <a:solidFill>
                  <a:schemeClr val="bg1"/>
                </a:solidFill>
              </a:rPr>
              <a:t>Zdroj: obrázek i citát zapůjčen od kolegů z branže (</a:t>
            </a:r>
            <a:r>
              <a:rPr lang="cs-CZ" sz="1200" b="0" dirty="0" err="1" smtClean="0">
                <a:solidFill>
                  <a:schemeClr val="bg1"/>
                </a:solidFill>
              </a:rPr>
              <a:t>Ogilvy</a:t>
            </a:r>
            <a:r>
              <a:rPr lang="cs-CZ" sz="1200" b="0" dirty="0" smtClean="0">
                <a:solidFill>
                  <a:schemeClr val="bg1"/>
                </a:solidFill>
              </a:rPr>
              <a:t> </a:t>
            </a:r>
            <a:r>
              <a:rPr lang="cs-CZ" sz="1200" b="0" dirty="0" err="1" smtClean="0">
                <a:solidFill>
                  <a:schemeClr val="bg1"/>
                </a:solidFill>
              </a:rPr>
              <a:t>Interactive</a:t>
            </a:r>
            <a:r>
              <a:rPr lang="cs-CZ" sz="1200" b="0" dirty="0" smtClean="0">
                <a:solidFill>
                  <a:schemeClr val="bg1"/>
                </a:solidFill>
              </a:rPr>
              <a:t>)</a:t>
            </a:r>
            <a:endParaRPr lang="cs-CZ" sz="12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Malý slovníček internetové reklamy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240112"/>
            <a:ext cx="9623425" cy="5939621"/>
          </a:xfrm>
        </p:spPr>
        <p:txBody>
          <a:bodyPr/>
          <a:lstStyle/>
          <a:p>
            <a:r>
              <a:rPr lang="cs-CZ" sz="2800" dirty="0" smtClean="0"/>
              <a:t>Návštěvnost</a:t>
            </a:r>
          </a:p>
          <a:p>
            <a:pPr lvl="1"/>
            <a:r>
              <a:rPr lang="cs-CZ" sz="2400" dirty="0" smtClean="0"/>
              <a:t>Návštěvy (</a:t>
            </a:r>
            <a:r>
              <a:rPr lang="cs-CZ" sz="2400" dirty="0" err="1" smtClean="0"/>
              <a:t>Visits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smtClean="0"/>
              <a:t>RU</a:t>
            </a:r>
          </a:p>
          <a:p>
            <a:pPr lvl="1"/>
            <a:r>
              <a:rPr lang="cs-CZ" sz="2400" dirty="0" err="1" smtClean="0"/>
              <a:t>Page</a:t>
            </a:r>
            <a:r>
              <a:rPr lang="cs-CZ" sz="2400" dirty="0" smtClean="0"/>
              <a:t> </a:t>
            </a:r>
            <a:r>
              <a:rPr lang="cs-CZ" sz="2400" dirty="0" err="1" smtClean="0"/>
              <a:t>Views</a:t>
            </a:r>
            <a:endParaRPr lang="cs-CZ" sz="2400" dirty="0" smtClean="0"/>
          </a:p>
          <a:p>
            <a:r>
              <a:rPr lang="cs-CZ" sz="2800" dirty="0" smtClean="0"/>
              <a:t>Imprese alias zobrazení (IMP)</a:t>
            </a:r>
          </a:p>
          <a:p>
            <a:r>
              <a:rPr lang="cs-CZ" sz="2800" dirty="0" smtClean="0"/>
              <a:t>kliknutí</a:t>
            </a:r>
          </a:p>
          <a:p>
            <a:r>
              <a:rPr lang="cs-CZ" sz="2800" dirty="0" smtClean="0"/>
              <a:t>Frekvence = IMP/RU</a:t>
            </a:r>
          </a:p>
          <a:p>
            <a:r>
              <a:rPr lang="cs-CZ" sz="2800" dirty="0" smtClean="0"/>
              <a:t>CPT/CPM = </a:t>
            </a:r>
            <a:r>
              <a:rPr lang="cs-CZ" sz="2800" dirty="0" err="1" smtClean="0"/>
              <a:t>cost</a:t>
            </a:r>
            <a:r>
              <a:rPr lang="cs-CZ" sz="2800" dirty="0" smtClean="0"/>
              <a:t> per </a:t>
            </a:r>
            <a:r>
              <a:rPr lang="cs-CZ" sz="2800" dirty="0" err="1" smtClean="0"/>
              <a:t>thousand</a:t>
            </a:r>
            <a:r>
              <a:rPr lang="cs-CZ" sz="2800" dirty="0" smtClean="0"/>
              <a:t> (</a:t>
            </a:r>
            <a:r>
              <a:rPr lang="cs-CZ" sz="2800" dirty="0" err="1" smtClean="0"/>
              <a:t>cost</a:t>
            </a:r>
            <a:r>
              <a:rPr lang="cs-CZ" sz="2800" dirty="0" smtClean="0"/>
              <a:t> per mile)</a:t>
            </a:r>
          </a:p>
          <a:p>
            <a:r>
              <a:rPr lang="cs-CZ" sz="2800" dirty="0" smtClean="0"/>
              <a:t>CPC = </a:t>
            </a:r>
            <a:r>
              <a:rPr lang="cs-CZ" sz="2800" dirty="0" err="1" smtClean="0"/>
              <a:t>cost</a:t>
            </a:r>
            <a:r>
              <a:rPr lang="cs-CZ" sz="2800" dirty="0" smtClean="0"/>
              <a:t> per </a:t>
            </a:r>
            <a:r>
              <a:rPr lang="cs-CZ" sz="2800" dirty="0" err="1" smtClean="0"/>
              <a:t>click</a:t>
            </a:r>
            <a:endParaRPr lang="cs-CZ" sz="2800" dirty="0" smtClean="0"/>
          </a:p>
          <a:p>
            <a:r>
              <a:rPr lang="cs-CZ" sz="2800" dirty="0" smtClean="0"/>
              <a:t>CPA = </a:t>
            </a:r>
            <a:r>
              <a:rPr lang="cs-CZ" sz="2800" dirty="0" err="1" smtClean="0"/>
              <a:t>cost</a:t>
            </a:r>
            <a:r>
              <a:rPr lang="cs-CZ" sz="2800" dirty="0" smtClean="0"/>
              <a:t> per </a:t>
            </a:r>
            <a:r>
              <a:rPr lang="cs-CZ" sz="2800" dirty="0" err="1" smtClean="0"/>
              <a:t>action</a:t>
            </a:r>
            <a:endParaRPr lang="cs-CZ" sz="2800" dirty="0" smtClean="0"/>
          </a:p>
          <a:p>
            <a:r>
              <a:rPr lang="cs-CZ" sz="2800" dirty="0" smtClean="0"/>
              <a:t>CTR = </a:t>
            </a:r>
            <a:r>
              <a:rPr lang="cs-CZ" sz="2800" dirty="0" err="1" smtClean="0"/>
              <a:t>click</a:t>
            </a:r>
            <a:r>
              <a:rPr lang="cs-CZ" sz="2800" dirty="0" smtClean="0"/>
              <a:t> </a:t>
            </a:r>
            <a:r>
              <a:rPr lang="cs-CZ" sz="2800" dirty="0" err="1" smtClean="0"/>
              <a:t>through</a:t>
            </a:r>
            <a:r>
              <a:rPr lang="cs-CZ" sz="2800" dirty="0" smtClean="0"/>
              <a:t> </a:t>
            </a:r>
            <a:r>
              <a:rPr lang="cs-CZ" sz="2800" dirty="0" err="1" smtClean="0"/>
              <a:t>rate</a:t>
            </a:r>
            <a:r>
              <a:rPr lang="cs-CZ" sz="2800" dirty="0" smtClean="0"/>
              <a:t> (%) </a:t>
            </a:r>
          </a:p>
          <a:p>
            <a:r>
              <a:rPr lang="cs-CZ" sz="2800" dirty="0" smtClean="0"/>
              <a:t>afinita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pPr algn="ctr">
              <a:buNone/>
            </a:pP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63085" y="3438184"/>
            <a:ext cx="2354469" cy="1525587"/>
          </a:xfrm>
        </p:spPr>
        <p:txBody>
          <a:bodyPr/>
          <a:lstStyle/>
          <a:p>
            <a:r>
              <a:rPr lang="cs-CZ" sz="4400" kern="1200" dirty="0" err="1" smtClean="0"/>
              <a:t>CTR</a:t>
            </a:r>
            <a:r>
              <a:rPr lang="cs-CZ" sz="4400" kern="1200" dirty="0" smtClean="0"/>
              <a:t> 0,22 %</a:t>
            </a:r>
            <a:endParaRPr lang="cs-CZ" sz="4400" kern="12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7789" y="1387357"/>
            <a:ext cx="1524964" cy="56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419" y="1481468"/>
            <a:ext cx="1486522" cy="556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Nadpis 1"/>
          <p:cNvSpPr txBox="1">
            <a:spLocks/>
          </p:cNvSpPr>
          <p:nvPr/>
        </p:nvSpPr>
        <p:spPr bwMode="auto">
          <a:xfrm>
            <a:off x="7240195" y="3443444"/>
            <a:ext cx="2354469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CTR 0,84 %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534988" y="303213"/>
            <a:ext cx="961617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cs-CZ" sz="3600" dirty="0" smtClean="0"/>
              <a:t>Dobrý banner zvyšuje efektivitu kampaně</a:t>
            </a:r>
            <a:endParaRPr kumimoji="0" lang="cs-CZ" sz="36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Co je dobré znát pro plánování kampaně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511040"/>
            <a:ext cx="9623425" cy="5455243"/>
          </a:xfrm>
        </p:spPr>
        <p:txBody>
          <a:bodyPr/>
          <a:lstStyle/>
          <a:p>
            <a:r>
              <a:rPr lang="cs-CZ" sz="2800" dirty="0" smtClean="0"/>
              <a:t>Návštěvnost serverů (zásah) </a:t>
            </a:r>
          </a:p>
          <a:p>
            <a:pPr lvl="1"/>
            <a:r>
              <a:rPr lang="cs-CZ" sz="2400" dirty="0" smtClean="0"/>
              <a:t>Např. Seznam.cz – 2.000.000 reálných uživatelů denně</a:t>
            </a:r>
          </a:p>
          <a:p>
            <a:pPr lvl="1"/>
            <a:r>
              <a:rPr lang="cs-CZ" sz="2400" dirty="0" smtClean="0">
                <a:hlinkClick r:id="rId2"/>
              </a:rPr>
              <a:t>www.</a:t>
            </a:r>
            <a:r>
              <a:rPr lang="cs-CZ" sz="2400" dirty="0" err="1" smtClean="0">
                <a:hlinkClick r:id="rId2"/>
              </a:rPr>
              <a:t>netmonitor.cz</a:t>
            </a:r>
            <a:r>
              <a:rPr lang="cs-CZ" sz="2400" dirty="0" smtClean="0"/>
              <a:t> </a:t>
            </a:r>
          </a:p>
          <a:p>
            <a:endParaRPr lang="cs-CZ" sz="2800" dirty="0" smtClean="0"/>
          </a:p>
          <a:p>
            <a:r>
              <a:rPr lang="cs-CZ" sz="2800" dirty="0" smtClean="0"/>
              <a:t>Afinita webu</a:t>
            </a:r>
          </a:p>
          <a:p>
            <a:pPr lvl="1"/>
            <a:r>
              <a:rPr lang="cs-CZ" sz="2400" dirty="0" smtClean="0"/>
              <a:t>Afinita = (podíl CS serveru/podíl </a:t>
            </a:r>
            <a:r>
              <a:rPr lang="cs-CZ" sz="2400" dirty="0" err="1" smtClean="0"/>
              <a:t>podíl</a:t>
            </a:r>
            <a:r>
              <a:rPr lang="cs-CZ" sz="2400" dirty="0" smtClean="0"/>
              <a:t> CS na internetu)</a:t>
            </a:r>
            <a:r>
              <a:rPr lang="en-US" sz="2400" dirty="0" smtClean="0"/>
              <a:t>x</a:t>
            </a:r>
            <a:r>
              <a:rPr lang="cs-CZ" sz="2400" dirty="0" smtClean="0"/>
              <a:t>100</a:t>
            </a:r>
            <a:r>
              <a:rPr lang="en-US" sz="2400" dirty="0" smtClean="0"/>
              <a:t>%</a:t>
            </a:r>
            <a:endParaRPr lang="cs-CZ" sz="2400" dirty="0" smtClean="0"/>
          </a:p>
          <a:p>
            <a:pPr lvl="2"/>
            <a:r>
              <a:rPr lang="cs-CZ" sz="2000" dirty="0" smtClean="0"/>
              <a:t>Čím větší afinita, tím přesněji cílím</a:t>
            </a:r>
          </a:p>
          <a:p>
            <a:pPr lvl="2"/>
            <a:r>
              <a:rPr lang="cs-CZ" sz="2000" dirty="0" smtClean="0"/>
              <a:t>Čím větší afinita tím menší celkový zásah</a:t>
            </a:r>
          </a:p>
          <a:p>
            <a:pPr lvl="2"/>
            <a:r>
              <a:rPr lang="cs-CZ" sz="2000" dirty="0" smtClean="0"/>
              <a:t>Ale cílení stojí něco navíc </a:t>
            </a:r>
          </a:p>
          <a:p>
            <a:r>
              <a:rPr lang="cs-CZ" sz="2800" dirty="0" smtClean="0"/>
              <a:t>Další možnost cílení (regionální, behaviorální apod.)</a:t>
            </a:r>
          </a:p>
          <a:p>
            <a:r>
              <a:rPr lang="cs-CZ" sz="2800" dirty="0" smtClean="0"/>
              <a:t>Obsahová vhodnost (</a:t>
            </a:r>
            <a:r>
              <a:rPr lang="cs-CZ" sz="2800" dirty="0" err="1" smtClean="0"/>
              <a:t>content</a:t>
            </a:r>
            <a:r>
              <a:rPr lang="cs-CZ" sz="2800" dirty="0" smtClean="0"/>
              <a:t> vs. </a:t>
            </a:r>
            <a:r>
              <a:rPr lang="cs-CZ" sz="2800" dirty="0" err="1" smtClean="0"/>
              <a:t>brand</a:t>
            </a:r>
            <a:r>
              <a:rPr lang="cs-CZ" sz="2800" dirty="0" smtClean="0"/>
              <a:t> </a:t>
            </a:r>
            <a:r>
              <a:rPr lang="cs-CZ" sz="2800" dirty="0" err="1" smtClean="0"/>
              <a:t>positioning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Ceny reklamních pozic </a:t>
            </a:r>
          </a:p>
          <a:p>
            <a:endParaRPr lang="cs-CZ" sz="2800" dirty="0" smtClean="0"/>
          </a:p>
          <a:p>
            <a:pPr algn="ctr">
              <a:buNone/>
            </a:pP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</a:t>
            </a:r>
            <a:r>
              <a:rPr lang="cs-CZ" dirty="0" err="1" smtClean="0"/>
              <a:t>ánování</a:t>
            </a:r>
            <a:r>
              <a:rPr lang="cs-CZ" dirty="0" smtClean="0"/>
              <a:t> kampaně zaměřené na ženy (1/2)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dirty="0" smtClean="0"/>
              <a:t>Zadání pro triviální kampaň:</a:t>
            </a:r>
          </a:p>
          <a:p>
            <a:pPr lvl="1"/>
            <a:r>
              <a:rPr lang="cs-CZ" dirty="0" smtClean="0"/>
              <a:t>Uvedení nového produktu na trh (např. čaj)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Cíl kampaně pro internet: </a:t>
            </a:r>
          </a:p>
          <a:p>
            <a:pPr lvl="2"/>
            <a:r>
              <a:rPr lang="cs-CZ" dirty="0" smtClean="0"/>
              <a:t>s co nejnižšími náklady oslovit co nejvíce žen na internetu 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Předem vybrané servery se zaměřením na ženy: </a:t>
            </a:r>
          </a:p>
          <a:p>
            <a:pPr lvl="2"/>
            <a:r>
              <a:rPr lang="cs-CZ" dirty="0" err="1" smtClean="0"/>
              <a:t>Proženy.cz</a:t>
            </a:r>
            <a:endParaRPr lang="cs-CZ" dirty="0" smtClean="0"/>
          </a:p>
          <a:p>
            <a:pPr lvl="2"/>
            <a:r>
              <a:rPr lang="cs-CZ" dirty="0" smtClean="0"/>
              <a:t>Žena.cz</a:t>
            </a:r>
          </a:p>
          <a:p>
            <a:pPr lvl="2"/>
            <a:r>
              <a:rPr lang="cs-CZ" dirty="0" smtClean="0"/>
              <a:t>Ona </a:t>
            </a:r>
            <a:r>
              <a:rPr lang="cs-CZ" dirty="0" err="1" smtClean="0"/>
              <a:t>iDnes</a:t>
            </a:r>
            <a:r>
              <a:rPr lang="cs-CZ" dirty="0" smtClean="0"/>
              <a:t> 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algn="ctr">
              <a:buNone/>
            </a:pP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…dialog, nikoliv monolog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cs-CZ" sz="5400" dirty="0" smtClean="0"/>
          </a:p>
          <a:p>
            <a:pPr>
              <a:buNone/>
            </a:pPr>
            <a:r>
              <a:rPr lang="cs-CZ" sz="2800" i="1" dirty="0" smtClean="0"/>
              <a:t>	„Podstatou jakékoliv výchovy, pokud má mít cenu, je i to, že u mladého člověka rozvíjí samostatné kritické myšlení.“</a:t>
            </a:r>
          </a:p>
          <a:p>
            <a:pPr algn="r">
              <a:buNone/>
            </a:pPr>
            <a:endParaRPr lang="cs-CZ" sz="2800" dirty="0" smtClean="0"/>
          </a:p>
          <a:p>
            <a:pPr algn="r">
              <a:buNone/>
            </a:pPr>
            <a:r>
              <a:rPr lang="cs-CZ" sz="2800" dirty="0" smtClean="0"/>
              <a:t>Albert Einstein</a:t>
            </a:r>
          </a:p>
          <a:p>
            <a:pPr algn="ctr">
              <a:buNone/>
            </a:pP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</a:t>
            </a:r>
            <a:r>
              <a:rPr lang="cs-CZ" dirty="0" err="1" smtClean="0"/>
              <a:t>ánování</a:t>
            </a:r>
            <a:r>
              <a:rPr lang="cs-CZ" dirty="0" smtClean="0"/>
              <a:t> kampaně zaměřené na ženy (2/2)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 noChangeAspect="1"/>
          </p:cNvGraphicFramePr>
          <p:nvPr/>
        </p:nvGraphicFramePr>
        <p:xfrm>
          <a:off x="712832" y="1289763"/>
          <a:ext cx="3470256" cy="256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 noChangeAspect="1"/>
          </p:cNvGraphicFramePr>
          <p:nvPr/>
        </p:nvGraphicFramePr>
        <p:xfrm>
          <a:off x="4941224" y="1301794"/>
          <a:ext cx="3270062" cy="256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5991726" y="3732304"/>
            <a:ext cx="4631188" cy="17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cs-CZ" sz="1100" b="1" dirty="0">
                <a:solidFill>
                  <a:schemeClr val="tx1"/>
                </a:solidFill>
                <a:latin typeface="Arial" charset="0"/>
                <a:cs typeface="Arial" charset="0"/>
              </a:rPr>
              <a:t>Zdroj: </a:t>
            </a:r>
            <a:r>
              <a:rPr lang="cs-CZ" sz="11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NetMonitor</a:t>
            </a:r>
            <a:r>
              <a:rPr lang="cs-CZ" sz="1100" b="1" dirty="0">
                <a:solidFill>
                  <a:schemeClr val="tx1"/>
                </a:solidFill>
                <a:latin typeface="Arial" charset="0"/>
                <a:cs typeface="Arial" charset="0"/>
              </a:rPr>
              <a:t> - SPIR - </a:t>
            </a:r>
            <a:r>
              <a:rPr lang="cs-CZ" sz="11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Mediaresearch</a:t>
            </a:r>
            <a:r>
              <a:rPr lang="cs-CZ" sz="11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100" b="1" dirty="0">
                <a:solidFill>
                  <a:schemeClr val="tx1"/>
                </a:solidFill>
                <a:latin typeface="Arial" charset="0"/>
                <a:cs typeface="Arial" charset="0"/>
              </a:rPr>
              <a:t>&amp;</a:t>
            </a:r>
            <a:r>
              <a:rPr lang="cs-CZ" sz="11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1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Gemius</a:t>
            </a:r>
            <a:r>
              <a:rPr lang="cs-CZ" sz="1100" b="1" dirty="0">
                <a:solidFill>
                  <a:schemeClr val="tx1"/>
                </a:solidFill>
                <a:latin typeface="Arial" charset="0"/>
                <a:cs typeface="Arial" charset="0"/>
              </a:rPr>
              <a:t>, listopad 2008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7388" y="4142033"/>
            <a:ext cx="9623425" cy="134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sz="2000" kern="0" dirty="0" smtClean="0">
                <a:solidFill>
                  <a:schemeClr val="tx1"/>
                </a:solidFill>
                <a:latin typeface="+mn-lt"/>
              </a:rPr>
              <a:t>Analýza návštěvnost: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cs-CZ" sz="2000" b="0" kern="0" dirty="0" smtClean="0">
                <a:solidFill>
                  <a:schemeClr val="tx1"/>
                </a:solidFill>
                <a:latin typeface="+mn-lt"/>
              </a:rPr>
              <a:t>Žena.cz a </a:t>
            </a:r>
            <a:r>
              <a:rPr lang="cs-CZ" sz="2000" b="0" kern="0" dirty="0" err="1" smtClean="0">
                <a:solidFill>
                  <a:schemeClr val="tx1"/>
                </a:solidFill>
                <a:latin typeface="+mn-lt"/>
              </a:rPr>
              <a:t>Proženy.cz</a:t>
            </a:r>
            <a:r>
              <a:rPr lang="cs-CZ" sz="2000" b="0" kern="0" dirty="0" smtClean="0">
                <a:solidFill>
                  <a:schemeClr val="tx1"/>
                </a:solidFill>
                <a:latin typeface="+mn-lt"/>
              </a:rPr>
              <a:t> mají srovnatelnou celkovou návštěvnost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cs-CZ" sz="2000" b="0" kern="0" dirty="0" smtClean="0">
                <a:solidFill>
                  <a:schemeClr val="tx1"/>
                </a:solidFill>
                <a:latin typeface="+mn-lt"/>
              </a:rPr>
              <a:t>Cílová skupina „ženy“ je ale lépe zastoupena na </a:t>
            </a:r>
            <a:r>
              <a:rPr lang="cs-CZ" sz="2000" b="0" kern="0" dirty="0" err="1" smtClean="0">
                <a:solidFill>
                  <a:schemeClr val="tx1"/>
                </a:solidFill>
                <a:latin typeface="+mn-lt"/>
              </a:rPr>
              <a:t>Proženy.cz</a:t>
            </a:r>
            <a:endParaRPr lang="cs-CZ" sz="2000" b="0" kern="0" dirty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07436" y="5617965"/>
            <a:ext cx="9623425" cy="138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cs-CZ" sz="2000" kern="0" dirty="0" err="1" smtClean="0">
                <a:solidFill>
                  <a:schemeClr val="tx1"/>
                </a:solidFill>
                <a:latin typeface="+mn-lt"/>
              </a:rPr>
              <a:t>Resume</a:t>
            </a:r>
            <a:r>
              <a:rPr lang="cs-CZ" sz="2000" kern="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cs-CZ" sz="2000" b="0" kern="0" dirty="0" err="1" smtClean="0">
                <a:solidFill>
                  <a:schemeClr val="tx1"/>
                </a:solidFill>
                <a:latin typeface="+mn-lt"/>
              </a:rPr>
              <a:t>Affinita</a:t>
            </a:r>
            <a:r>
              <a:rPr lang="cs-CZ" sz="2000" b="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b="0" kern="0" dirty="0" err="1" smtClean="0">
                <a:solidFill>
                  <a:schemeClr val="tx1"/>
                </a:solidFill>
                <a:latin typeface="+mn-lt"/>
              </a:rPr>
              <a:t>Proženy.cz</a:t>
            </a:r>
            <a:r>
              <a:rPr lang="cs-CZ" sz="2000" b="0" kern="0" dirty="0" smtClean="0">
                <a:solidFill>
                  <a:schemeClr val="tx1"/>
                </a:solidFill>
                <a:latin typeface="+mn-lt"/>
              </a:rPr>
              <a:t> = 140%, Afinita Žena.cz = 100%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cs-CZ" sz="2000" b="0" kern="0" dirty="0" smtClean="0">
                <a:solidFill>
                  <a:schemeClr val="tx1"/>
                </a:solidFill>
                <a:latin typeface="+mn-lt"/>
              </a:rPr>
              <a:t>Za předpokladu, že bannery se prodávají za stejnou cenu (CPT),  je reklama na </a:t>
            </a:r>
            <a:r>
              <a:rPr lang="cs-CZ" sz="2000" b="0" kern="0" dirty="0" err="1" smtClean="0">
                <a:solidFill>
                  <a:schemeClr val="tx1"/>
                </a:solidFill>
                <a:latin typeface="+mn-lt"/>
              </a:rPr>
              <a:t>Proženy.cz</a:t>
            </a:r>
            <a:r>
              <a:rPr lang="cs-CZ" sz="2000" b="0" kern="0" dirty="0" smtClean="0">
                <a:solidFill>
                  <a:schemeClr val="tx1"/>
                </a:solidFill>
                <a:latin typeface="+mn-lt"/>
              </a:rPr>
              <a:t> cca 1,4x efektivnější než na Žena.cz vzhledem k dané CS</a:t>
            </a:r>
            <a:endParaRPr kumimoji="0" lang="cs-CZ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…hledání „dobré půlky“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cs-CZ" sz="2800" i="1" dirty="0" smtClean="0"/>
          </a:p>
          <a:p>
            <a:pPr>
              <a:buNone/>
            </a:pPr>
            <a:endParaRPr lang="cs-CZ" sz="2800" i="1" dirty="0" smtClean="0"/>
          </a:p>
          <a:p>
            <a:pPr>
              <a:buNone/>
            </a:pPr>
            <a:r>
              <a:rPr lang="cs-CZ" sz="2800" i="1" dirty="0" smtClean="0"/>
              <a:t>	„Vím, že polovina peněz, které dám na reklamu je zbytečná, ale pořád nevím, která polovina to je.“</a:t>
            </a:r>
          </a:p>
          <a:p>
            <a:pPr algn="r">
              <a:buNone/>
            </a:pPr>
            <a:endParaRPr lang="cs-CZ" sz="2800" dirty="0" smtClean="0"/>
          </a:p>
          <a:p>
            <a:pPr algn="r">
              <a:buNone/>
            </a:pPr>
            <a:r>
              <a:rPr lang="cs-CZ" sz="2800" dirty="0" smtClean="0"/>
              <a:t>John </a:t>
            </a:r>
            <a:r>
              <a:rPr lang="cs-CZ" sz="2800" dirty="0" err="1" smtClean="0"/>
              <a:t>Wanamaker</a:t>
            </a:r>
            <a:r>
              <a:rPr lang="cs-CZ" sz="2800" dirty="0" smtClean="0"/>
              <a:t> (1828 – 1922) 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Revoluce - prodej za jednu cenu a možnost vrácení zboží</a:t>
            </a:r>
          </a:p>
          <a:p>
            <a:r>
              <a:rPr lang="cs-CZ" sz="2000" dirty="0" smtClean="0"/>
              <a:t>První, kdo ve velkém inzeroval (a sledoval návratnost)</a:t>
            </a:r>
          </a:p>
          <a:p>
            <a:r>
              <a:rPr lang="cs-CZ" sz="2000" dirty="0" smtClean="0"/>
              <a:t>Důvěryhodný a spokojený vztah (etická reklama)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Vyhodnocení kampaně (post-</a:t>
            </a:r>
            <a:r>
              <a:rPr lang="cs-CZ" dirty="0" err="1" smtClean="0"/>
              <a:t>buy</a:t>
            </a:r>
            <a:r>
              <a:rPr lang="cs-CZ" dirty="0" smtClean="0"/>
              <a:t> analýza)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366657"/>
            <a:ext cx="9623425" cy="3891143"/>
          </a:xfrm>
        </p:spPr>
        <p:txBody>
          <a:bodyPr/>
          <a:lstStyle/>
          <a:p>
            <a:r>
              <a:rPr lang="cs-CZ" sz="2000" b="1" dirty="0" smtClean="0"/>
              <a:t>Cíl: </a:t>
            </a:r>
            <a:r>
              <a:rPr lang="cs-CZ" sz="2000" dirty="0" smtClean="0"/>
              <a:t>co nejvíce lidí na stránky za co nejméně peněz</a:t>
            </a:r>
          </a:p>
          <a:p>
            <a:endParaRPr lang="cs-CZ" sz="2000" dirty="0" smtClean="0"/>
          </a:p>
          <a:p>
            <a:r>
              <a:rPr lang="cs-CZ" sz="2000" b="1" dirty="0" smtClean="0"/>
              <a:t>Kampaň na serveru A:</a:t>
            </a:r>
          </a:p>
          <a:p>
            <a:pPr lvl="1"/>
            <a:r>
              <a:rPr lang="cs-CZ" sz="2000" dirty="0" smtClean="0"/>
              <a:t>Počet zobrazení reklamy = 1.000.000 </a:t>
            </a:r>
            <a:r>
              <a:rPr lang="cs-CZ" sz="2000" dirty="0" err="1" smtClean="0"/>
              <a:t>imps</a:t>
            </a:r>
            <a:endParaRPr lang="cs-CZ" sz="2000" dirty="0" smtClean="0"/>
          </a:p>
          <a:p>
            <a:pPr lvl="1"/>
            <a:r>
              <a:rPr lang="cs-CZ" sz="2000" dirty="0" smtClean="0"/>
              <a:t>CPT = 100 Kč (za 1000 zobrazení)</a:t>
            </a:r>
          </a:p>
          <a:p>
            <a:pPr lvl="1"/>
            <a:r>
              <a:rPr lang="cs-CZ" sz="2000" dirty="0" smtClean="0"/>
              <a:t>CTR = 0,20</a:t>
            </a:r>
            <a:r>
              <a:rPr lang="en-US" sz="2000" dirty="0" smtClean="0"/>
              <a:t>%</a:t>
            </a:r>
            <a:endParaRPr lang="cs-CZ" sz="2000" dirty="0" smtClean="0"/>
          </a:p>
          <a:p>
            <a:r>
              <a:rPr lang="cs-CZ" sz="2000" b="1" dirty="0" smtClean="0"/>
              <a:t>Kampaň na serveru B:</a:t>
            </a:r>
          </a:p>
          <a:p>
            <a:pPr lvl="1"/>
            <a:r>
              <a:rPr lang="cs-CZ" sz="2000" dirty="0" smtClean="0"/>
              <a:t>Počet zobrazení reklamy = 1.000.000 </a:t>
            </a:r>
            <a:r>
              <a:rPr lang="cs-CZ" sz="2000" dirty="0" err="1" smtClean="0"/>
              <a:t>imps</a:t>
            </a:r>
            <a:endParaRPr lang="cs-CZ" sz="2000" dirty="0" smtClean="0"/>
          </a:p>
          <a:p>
            <a:pPr lvl="1"/>
            <a:r>
              <a:rPr lang="cs-CZ" sz="2000" dirty="0" smtClean="0"/>
              <a:t>CPT = 150 Kč (za tisíc zobrazení) </a:t>
            </a:r>
          </a:p>
          <a:p>
            <a:pPr lvl="1"/>
            <a:r>
              <a:rPr lang="cs-CZ" sz="2000" dirty="0" smtClean="0"/>
              <a:t>CTR = 0,35% (díky větší afinitě, lepšímu cílení či atraktivnějšímu banneru)</a:t>
            </a:r>
          </a:p>
          <a:p>
            <a:pPr lvl="1">
              <a:buNone/>
            </a:pPr>
            <a:endParaRPr lang="cs-CZ" dirty="0" smtClean="0"/>
          </a:p>
          <a:p>
            <a:pPr lvl="1" algn="ctr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algn="ctr">
              <a:buNone/>
            </a:pPr>
            <a:endParaRPr lang="cs-CZ" sz="5400" dirty="0"/>
          </a:p>
        </p:txBody>
      </p:sp>
      <p:sp>
        <p:nvSpPr>
          <p:cNvPr id="5" name="Vývojový diagram: sloučení 4"/>
          <p:cNvSpPr/>
          <p:nvPr/>
        </p:nvSpPr>
        <p:spPr bwMode="auto">
          <a:xfrm>
            <a:off x="2213797" y="5137481"/>
            <a:ext cx="6015790" cy="625653"/>
          </a:xfrm>
          <a:prstGeom prst="flowChartMerg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500" b="1" i="0" u="none" strike="noStrike" cap="none" normalizeH="0" baseline="0" smtClean="0">
              <a:ln>
                <a:noFill/>
              </a:ln>
              <a:solidFill>
                <a:srgbClr val="ED1B1B"/>
              </a:solidFill>
              <a:effectLst/>
              <a:latin typeface="Arial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9389" y="5907508"/>
            <a:ext cx="9420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2400" dirty="0" smtClean="0"/>
              <a:t>Na kterém serveru bylo efektivnější</a:t>
            </a:r>
            <a:r>
              <a:rPr lang="en-US" sz="2400" dirty="0" smtClean="0"/>
              <a:t>*</a:t>
            </a:r>
            <a:r>
              <a:rPr lang="cs-CZ" sz="2400" dirty="0" smtClean="0"/>
              <a:t> inzerovat z pohledu nižší ceny za </a:t>
            </a:r>
            <a:r>
              <a:rPr lang="cs-CZ" sz="2400" dirty="0" err="1" smtClean="0"/>
              <a:t>proklik</a:t>
            </a:r>
            <a:r>
              <a:rPr lang="cs-CZ" sz="2400" dirty="0" smtClean="0"/>
              <a:t> (CPC)?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0" y="6761747"/>
            <a:ext cx="243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*</a:t>
            </a:r>
            <a:r>
              <a:rPr lang="cs-CZ" sz="1400" b="0" dirty="0" smtClean="0">
                <a:solidFill>
                  <a:schemeClr val="tx1"/>
                </a:solidFill>
              </a:rPr>
              <a:t> </a:t>
            </a:r>
            <a:r>
              <a:rPr lang="cs-CZ" sz="1400" b="0" dirty="0" err="1" smtClean="0">
                <a:solidFill>
                  <a:schemeClr val="tx1"/>
                </a:solidFill>
              </a:rPr>
              <a:t>ceteris</a:t>
            </a:r>
            <a:r>
              <a:rPr lang="cs-CZ" sz="1400" b="0" dirty="0" smtClean="0">
                <a:solidFill>
                  <a:schemeClr val="tx1"/>
                </a:solidFill>
              </a:rPr>
              <a:t> </a:t>
            </a:r>
            <a:r>
              <a:rPr lang="cs-CZ" sz="1400" b="0" dirty="0" err="1" smtClean="0">
                <a:solidFill>
                  <a:schemeClr val="tx1"/>
                </a:solidFill>
              </a:rPr>
              <a:t>paribus</a:t>
            </a:r>
            <a:endParaRPr lang="cs-CZ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Vyhodnocení kampaně (post-</a:t>
            </a:r>
            <a:r>
              <a:rPr lang="cs-CZ" dirty="0" err="1" smtClean="0"/>
              <a:t>buy</a:t>
            </a:r>
            <a:r>
              <a:rPr lang="cs-CZ" dirty="0" smtClean="0"/>
              <a:t> analýza)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366658"/>
            <a:ext cx="9623425" cy="3506132"/>
          </a:xfrm>
        </p:spPr>
        <p:txBody>
          <a:bodyPr/>
          <a:lstStyle/>
          <a:p>
            <a:r>
              <a:rPr lang="cs-CZ" sz="2000" b="1" dirty="0" smtClean="0"/>
              <a:t>Výsledek </a:t>
            </a:r>
            <a:r>
              <a:rPr lang="en-US" sz="2000" b="1" dirty="0" err="1" smtClean="0"/>
              <a:t>kampan</a:t>
            </a:r>
            <a:r>
              <a:rPr lang="cs-CZ" sz="2000" b="1" dirty="0" smtClean="0"/>
              <a:t>ě na serveru A:</a:t>
            </a:r>
          </a:p>
          <a:p>
            <a:pPr lvl="1"/>
            <a:r>
              <a:rPr lang="cs-CZ" sz="2000" dirty="0" smtClean="0"/>
              <a:t>Celkové náklady na reklamu = 100 Kč x 1000 </a:t>
            </a:r>
            <a:r>
              <a:rPr lang="cs-CZ" sz="2000" dirty="0" err="1" smtClean="0"/>
              <a:t>imps</a:t>
            </a:r>
            <a:r>
              <a:rPr lang="cs-CZ" sz="2000" dirty="0" smtClean="0"/>
              <a:t> = 100.000 Kč</a:t>
            </a:r>
          </a:p>
          <a:p>
            <a:pPr lvl="1"/>
            <a:r>
              <a:rPr lang="cs-CZ" sz="2000" dirty="0" smtClean="0"/>
              <a:t>Celkový počet </a:t>
            </a:r>
            <a:r>
              <a:rPr lang="cs-CZ" sz="2000" dirty="0" err="1" smtClean="0"/>
              <a:t>prokliků</a:t>
            </a:r>
            <a:r>
              <a:rPr lang="cs-CZ" sz="2000" dirty="0" smtClean="0"/>
              <a:t> = 1.000.000 </a:t>
            </a:r>
            <a:r>
              <a:rPr lang="cs-CZ" sz="2000" dirty="0" err="1" smtClean="0"/>
              <a:t>imp</a:t>
            </a:r>
            <a:r>
              <a:rPr lang="cs-CZ" sz="2000" dirty="0" smtClean="0"/>
              <a:t> x 0,2</a:t>
            </a:r>
            <a:r>
              <a:rPr lang="en-US" sz="2000" dirty="0" smtClean="0"/>
              <a:t>% </a:t>
            </a:r>
            <a:r>
              <a:rPr lang="cs-CZ" sz="2000" dirty="0" smtClean="0"/>
              <a:t>= 2.000 </a:t>
            </a:r>
            <a:r>
              <a:rPr lang="cs-CZ" sz="2000" dirty="0" err="1" smtClean="0"/>
              <a:t>prokliků</a:t>
            </a:r>
            <a:endParaRPr lang="cs-CZ" sz="2000" dirty="0" smtClean="0"/>
          </a:p>
          <a:p>
            <a:pPr lvl="1"/>
            <a:r>
              <a:rPr lang="cs-CZ" sz="2000" dirty="0" smtClean="0"/>
              <a:t>Cena za 1 </a:t>
            </a:r>
            <a:r>
              <a:rPr lang="cs-CZ" sz="2000" dirty="0" err="1" smtClean="0"/>
              <a:t>proklik</a:t>
            </a:r>
            <a:r>
              <a:rPr lang="cs-CZ" sz="2000" dirty="0" smtClean="0"/>
              <a:t> (CPC) = 50 Kč </a:t>
            </a:r>
          </a:p>
          <a:p>
            <a:endParaRPr lang="cs-CZ" sz="2000" dirty="0" smtClean="0"/>
          </a:p>
          <a:p>
            <a:r>
              <a:rPr lang="cs-CZ" sz="2000" b="1" dirty="0" smtClean="0"/>
              <a:t>Výsledek kampaně na serveru B:</a:t>
            </a:r>
          </a:p>
          <a:p>
            <a:pPr lvl="1"/>
            <a:r>
              <a:rPr lang="cs-CZ" sz="2000" dirty="0" smtClean="0"/>
              <a:t>Celkové náklady na reklamu = 150 Kč x 1000 </a:t>
            </a:r>
            <a:r>
              <a:rPr lang="cs-CZ" sz="2000" dirty="0" err="1" smtClean="0"/>
              <a:t>imps</a:t>
            </a:r>
            <a:r>
              <a:rPr lang="cs-CZ" sz="2000" dirty="0" smtClean="0"/>
              <a:t> = 150.000 Kč</a:t>
            </a:r>
          </a:p>
          <a:p>
            <a:pPr lvl="1"/>
            <a:r>
              <a:rPr lang="cs-CZ" sz="2000" dirty="0" smtClean="0"/>
              <a:t>Celkový počet </a:t>
            </a:r>
            <a:r>
              <a:rPr lang="cs-CZ" sz="2000" dirty="0" err="1" smtClean="0"/>
              <a:t>prokliků</a:t>
            </a:r>
            <a:r>
              <a:rPr lang="cs-CZ" sz="2000" dirty="0" smtClean="0"/>
              <a:t> = 1.000.000 </a:t>
            </a:r>
            <a:r>
              <a:rPr lang="cs-CZ" sz="2000" dirty="0" err="1" smtClean="0"/>
              <a:t>imp</a:t>
            </a:r>
            <a:r>
              <a:rPr lang="cs-CZ" sz="2000" dirty="0" smtClean="0"/>
              <a:t> x 0,35</a:t>
            </a:r>
            <a:r>
              <a:rPr lang="en-US" sz="2000" dirty="0" smtClean="0"/>
              <a:t>% </a:t>
            </a:r>
            <a:r>
              <a:rPr lang="cs-CZ" sz="2000" dirty="0" smtClean="0"/>
              <a:t>= 3.500 </a:t>
            </a:r>
            <a:r>
              <a:rPr lang="cs-CZ" sz="2000" dirty="0" err="1" smtClean="0"/>
              <a:t>prokliků</a:t>
            </a:r>
            <a:endParaRPr lang="cs-CZ" sz="2000" dirty="0" smtClean="0"/>
          </a:p>
          <a:p>
            <a:pPr lvl="1"/>
            <a:r>
              <a:rPr lang="cs-CZ" sz="2000" dirty="0" smtClean="0"/>
              <a:t>Cena za 1 </a:t>
            </a:r>
            <a:r>
              <a:rPr lang="cs-CZ" sz="2000" dirty="0" err="1" smtClean="0"/>
              <a:t>proklik</a:t>
            </a:r>
            <a:r>
              <a:rPr lang="cs-CZ" sz="2000" dirty="0" smtClean="0"/>
              <a:t> (CPC) = 42,9 Kč 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algn="ctr">
              <a:buNone/>
            </a:pPr>
            <a:endParaRPr lang="cs-CZ" sz="5400" dirty="0"/>
          </a:p>
        </p:txBody>
      </p:sp>
      <p:sp>
        <p:nvSpPr>
          <p:cNvPr id="4" name="Vývojový diagram: sloučení 3"/>
          <p:cNvSpPr/>
          <p:nvPr/>
        </p:nvSpPr>
        <p:spPr bwMode="auto">
          <a:xfrm>
            <a:off x="2213797" y="4920905"/>
            <a:ext cx="6015790" cy="625653"/>
          </a:xfrm>
          <a:prstGeom prst="flowChartMerg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500" b="1" i="0" u="none" strike="noStrike" cap="none" normalizeH="0" baseline="0" smtClean="0">
              <a:ln>
                <a:noFill/>
              </a:ln>
              <a:solidFill>
                <a:srgbClr val="ED1B1B"/>
              </a:solidFill>
              <a:effectLst/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9389" y="5823284"/>
            <a:ext cx="9420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Reklama na serveru B je efektivnější </a:t>
            </a:r>
            <a:r>
              <a:rPr lang="cs-CZ" sz="2400" dirty="0" smtClean="0">
                <a:sym typeface="Wingdings" pitchFamily="2" charset="2"/>
              </a:rPr>
              <a:t></a:t>
            </a:r>
            <a:r>
              <a:rPr lang="cs-CZ" sz="2400" dirty="0" smtClean="0"/>
              <a:t> 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2323129"/>
            <a:ext cx="9623425" cy="37226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Role internetu v celkovém </a:t>
            </a:r>
            <a:r>
              <a:rPr lang="cs-CZ" dirty="0" err="1" smtClean="0"/>
              <a:t>mediamixu</a:t>
            </a:r>
            <a:r>
              <a:rPr lang="cs-CZ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Plánování a vyhodnocování kampaní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Případová studie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Zdroje pro studium a sebezdokonalování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8640" y="3477759"/>
            <a:ext cx="9016465" cy="784830"/>
          </a:xfrm>
          <a:prstGeom prst="rect">
            <a:avLst/>
          </a:prstGeom>
          <a:solidFill>
            <a:srgbClr val="FF0000">
              <a:alpha val="54000"/>
            </a:srgbClr>
          </a:solidFill>
          <a:ln w="0">
            <a:noFill/>
          </a:ln>
          <a:effectLst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Případová studie SAAB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299410"/>
            <a:ext cx="9623425" cy="5739063"/>
          </a:xfrm>
        </p:spPr>
        <p:txBody>
          <a:bodyPr/>
          <a:lstStyle/>
          <a:p>
            <a:r>
              <a:rPr lang="cs-CZ" sz="1800" b="1" dirty="0" smtClean="0"/>
              <a:t>Zadání a cíle kampaně:  </a:t>
            </a:r>
          </a:p>
          <a:p>
            <a:pPr lvl="1"/>
            <a:r>
              <a:rPr lang="cs-CZ" sz="1800" dirty="0" smtClean="0"/>
              <a:t>oslovit potencionální kupce </a:t>
            </a:r>
            <a:r>
              <a:rPr lang="cs-CZ" sz="1800" dirty="0" err="1" smtClean="0"/>
              <a:t>Saabu</a:t>
            </a:r>
            <a:r>
              <a:rPr lang="cs-CZ" sz="1800" dirty="0" smtClean="0"/>
              <a:t> a představit jim model využívající technologii dvojstupňového turbo motoru </a:t>
            </a:r>
            <a:r>
              <a:rPr lang="cs-CZ" sz="1800" dirty="0" err="1" smtClean="0"/>
              <a:t>TTiD</a:t>
            </a:r>
            <a:r>
              <a:rPr lang="cs-CZ" sz="1800" dirty="0" smtClean="0"/>
              <a:t>.</a:t>
            </a:r>
          </a:p>
          <a:p>
            <a:pPr lvl="1"/>
            <a:r>
              <a:rPr lang="cs-CZ" sz="1800" dirty="0" smtClean="0"/>
              <a:t>Mediálními cíli bylo minimalizovat cenu za oslovení unikátního uživatele a dovést uživatele na stránky zadavatele.</a:t>
            </a:r>
          </a:p>
          <a:p>
            <a:r>
              <a:rPr lang="cs-CZ" sz="1800" b="1" dirty="0" smtClean="0"/>
              <a:t>Řešení:</a:t>
            </a:r>
          </a:p>
          <a:p>
            <a:pPr lvl="1"/>
            <a:r>
              <a:rPr lang="cs-CZ" sz="1800" dirty="0" smtClean="0"/>
              <a:t>bylo potřeba zvolit média s vysokým zásahem avšak dostatečně afinitní </a:t>
            </a:r>
            <a:r>
              <a:rPr lang="cs-CZ" sz="1800" i="1" dirty="0" smtClean="0"/>
              <a:t>(kvůli požadavku minimalizace ceny za oslovení 1 RU)</a:t>
            </a:r>
          </a:p>
          <a:p>
            <a:pPr lvl="1"/>
            <a:r>
              <a:rPr lang="cs-CZ" sz="1800" dirty="0" smtClean="0"/>
              <a:t>Na internetu byl tedy zařazen zpravodajský serveru Novinky.cz </a:t>
            </a:r>
          </a:p>
          <a:p>
            <a:pPr lvl="1"/>
            <a:r>
              <a:rPr lang="cs-CZ" sz="1800" dirty="0" smtClean="0"/>
              <a:t>Komunikace byla omezena na sekce Auto-</a:t>
            </a:r>
            <a:r>
              <a:rPr lang="cs-CZ" sz="1800" dirty="0" err="1" smtClean="0"/>
              <a:t>moto</a:t>
            </a:r>
            <a:r>
              <a:rPr lang="cs-CZ" sz="1800" dirty="0" smtClean="0"/>
              <a:t>, Ekonomika a Zpravodajství, které vykazovaly v rámci Novinek nejvyšší míru afinitního indexu a stejně tak téměř nejvyšší absolutní počet uživatelů z cílové skupiny z hlediska celé kampaně.</a:t>
            </a:r>
          </a:p>
          <a:p>
            <a:r>
              <a:rPr lang="cs-CZ" sz="1800" b="1" dirty="0" smtClean="0"/>
              <a:t>Výsledky kampaně:</a:t>
            </a:r>
          </a:p>
          <a:p>
            <a:pPr lvl="1"/>
            <a:r>
              <a:rPr lang="cs-CZ" sz="1800" dirty="0" smtClean="0"/>
              <a:t>Počet oslovených RU: 1 267 000 unikátních uživatelů </a:t>
            </a:r>
          </a:p>
          <a:p>
            <a:pPr lvl="1"/>
            <a:r>
              <a:rPr lang="cs-CZ" sz="1800" dirty="0" smtClean="0"/>
              <a:t>Frekvence: 2,7</a:t>
            </a:r>
          </a:p>
          <a:p>
            <a:pPr lvl="1"/>
            <a:r>
              <a:rPr lang="cs-CZ" sz="1800" dirty="0" smtClean="0"/>
              <a:t>Cena za oslovení jednoho uživatele byla 0,10 Kč.</a:t>
            </a:r>
          </a:p>
          <a:p>
            <a:pPr lvl="1"/>
            <a:r>
              <a:rPr lang="cs-CZ" sz="1800" dirty="0" smtClean="0"/>
              <a:t>CPC = 6,30 Kč </a:t>
            </a:r>
          </a:p>
          <a:p>
            <a:pPr lvl="1"/>
            <a:r>
              <a:rPr lang="cs-CZ" sz="1800" dirty="0" smtClean="0"/>
              <a:t>průměrné CTR 0,55 %</a:t>
            </a:r>
            <a:endParaRPr lang="cs-CZ" sz="1800" dirty="0"/>
          </a:p>
        </p:txBody>
      </p:sp>
      <p:sp>
        <p:nvSpPr>
          <p:cNvPr id="4" name="Elipsa 3"/>
          <p:cNvSpPr/>
          <p:nvPr/>
        </p:nvSpPr>
        <p:spPr bwMode="auto">
          <a:xfrm rot="19979239">
            <a:off x="7139761" y="5137268"/>
            <a:ext cx="3404282" cy="147538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ED1B1B"/>
                </a:solidFill>
                <a:effectLst/>
                <a:latin typeface="Arial" charset="0"/>
              </a:rPr>
              <a:t>Je to dobře nebo špatně?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2323129"/>
            <a:ext cx="9623425" cy="37226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Role internetu v celkovém </a:t>
            </a:r>
            <a:r>
              <a:rPr lang="cs-CZ" dirty="0" err="1" smtClean="0"/>
              <a:t>mediamixu</a:t>
            </a:r>
            <a:r>
              <a:rPr lang="cs-CZ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Plánování a vyhodnocování kampaní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Případová studie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Zdroje pro studium a sebezdokonalování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8640" y="4148319"/>
            <a:ext cx="9016465" cy="784830"/>
          </a:xfrm>
          <a:prstGeom prst="rect">
            <a:avLst/>
          </a:prstGeom>
          <a:solidFill>
            <a:srgbClr val="FF0000">
              <a:alpha val="54000"/>
            </a:srgbClr>
          </a:solidFill>
          <a:ln w="0">
            <a:noFill/>
          </a:ln>
          <a:effectLst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Další možné zdroje informací 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763713"/>
            <a:ext cx="9623425" cy="517850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hlinkClick r:id="rId2"/>
              </a:rPr>
              <a:t>www.</a:t>
            </a:r>
            <a:r>
              <a:rPr lang="cs-CZ" sz="2000" dirty="0" err="1" smtClean="0">
                <a:hlinkClick r:id="rId2"/>
              </a:rPr>
              <a:t>spir.cz</a:t>
            </a:r>
            <a:r>
              <a:rPr lang="cs-CZ" sz="2000" dirty="0" smtClean="0"/>
              <a:t> – Sdružení pro internetovou reklamu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hlinkClick r:id="rId3"/>
              </a:rPr>
              <a:t>www.</a:t>
            </a:r>
            <a:r>
              <a:rPr lang="cs-CZ" sz="2000" dirty="0" err="1" smtClean="0">
                <a:hlinkClick r:id="rId3"/>
              </a:rPr>
              <a:t>netmonitor.cz</a:t>
            </a:r>
            <a:r>
              <a:rPr lang="cs-CZ" sz="2000" dirty="0" smtClean="0"/>
              <a:t> – měření návštěvnosti a analýzy českého internetu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Reklama na internetu – Petr Stuchlík, Martin Dvořáček (</a:t>
            </a:r>
            <a:r>
              <a:rPr lang="cs-CZ" sz="2000" dirty="0" err="1" smtClean="0"/>
              <a:t>Grada</a:t>
            </a:r>
            <a:r>
              <a:rPr lang="cs-CZ" sz="2000" dirty="0" smtClean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hlinkClick r:id="rId4"/>
              </a:rPr>
              <a:t>http://iac.spir.cz/index.php?option=com_docman&amp;Itemid=47</a:t>
            </a:r>
            <a:r>
              <a:rPr lang="cs-CZ" sz="2000" dirty="0" smtClean="0"/>
              <a:t> - Prezentace přednášejících z IAC </a:t>
            </a:r>
            <a:r>
              <a:rPr lang="cs-CZ" sz="2000" dirty="0" smtClean="0"/>
              <a:t>2009 (Internet </a:t>
            </a:r>
            <a:r>
              <a:rPr lang="cs-CZ" sz="2000" dirty="0" err="1" smtClean="0"/>
              <a:t>Advertising</a:t>
            </a:r>
            <a:r>
              <a:rPr lang="cs-CZ" sz="2000" dirty="0" smtClean="0"/>
              <a:t> </a:t>
            </a:r>
            <a:r>
              <a:rPr lang="cs-CZ" sz="2000" dirty="0" err="1" smtClean="0"/>
              <a:t>Conference</a:t>
            </a:r>
            <a:r>
              <a:rPr lang="cs-CZ" sz="2000" smtClean="0"/>
              <a:t> – Praha)</a:t>
            </a:r>
            <a:endParaRPr lang="cs-CZ" sz="20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hlinkClick r:id="rId5"/>
              </a:rPr>
              <a:t>http://blog.h1.cz/</a:t>
            </a:r>
            <a:r>
              <a:rPr lang="cs-CZ" sz="2000" dirty="0" err="1" smtClean="0">
                <a:hlinkClick r:id="rId5"/>
              </a:rPr>
              <a:t>category</a:t>
            </a:r>
            <a:r>
              <a:rPr lang="cs-CZ" sz="2000" dirty="0" smtClean="0">
                <a:hlinkClick r:id="rId5"/>
              </a:rPr>
              <a:t>/marketing/</a:t>
            </a:r>
            <a:r>
              <a:rPr lang="cs-CZ" sz="2000" dirty="0" smtClean="0"/>
              <a:t> - firemní blog poradenské společnosti H1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Nenuťte uživatele přemýšlet – </a:t>
            </a:r>
            <a:r>
              <a:rPr lang="cs-CZ" sz="2000" dirty="0" err="1" smtClean="0"/>
              <a:t>Steve</a:t>
            </a:r>
            <a:r>
              <a:rPr lang="cs-CZ" sz="2000" dirty="0" smtClean="0"/>
              <a:t> </a:t>
            </a:r>
            <a:r>
              <a:rPr lang="cs-CZ" sz="2000" dirty="0" err="1" smtClean="0"/>
              <a:t>Krug</a:t>
            </a:r>
            <a:r>
              <a:rPr lang="cs-CZ" sz="2000" dirty="0" smtClean="0"/>
              <a:t> (</a:t>
            </a:r>
            <a:r>
              <a:rPr lang="cs-CZ" sz="2000" dirty="0" smtClean="0">
                <a:hlinkClick r:id="rId6"/>
              </a:rPr>
              <a:t>www.</a:t>
            </a:r>
            <a:r>
              <a:rPr lang="cs-CZ" sz="2000" dirty="0" err="1" smtClean="0">
                <a:hlinkClick r:id="rId6"/>
              </a:rPr>
              <a:t>sensible.com</a:t>
            </a:r>
            <a:r>
              <a:rPr lang="cs-CZ" sz="2000" dirty="0" smtClean="0"/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hlinkClick r:id="rId7"/>
              </a:rPr>
              <a:t>http://www.</a:t>
            </a:r>
            <a:r>
              <a:rPr lang="cs-CZ" sz="2000" dirty="0" err="1" smtClean="0">
                <a:hlinkClick r:id="rId7"/>
              </a:rPr>
              <a:t>starmedia.cz</a:t>
            </a:r>
            <a:r>
              <a:rPr lang="cs-CZ" sz="2000" dirty="0" smtClean="0">
                <a:hlinkClick r:id="rId7"/>
              </a:rPr>
              <a:t>/</a:t>
            </a:r>
            <a:r>
              <a:rPr lang="cs-CZ" sz="2000" dirty="0" smtClean="0"/>
              <a:t> - pro </a:t>
            </a:r>
            <a:r>
              <a:rPr lang="cs-CZ" sz="2000" dirty="0" err="1" smtClean="0"/>
              <a:t>reklamožrouty</a:t>
            </a:r>
            <a:endParaRPr lang="cs-CZ" sz="20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/>
              <a:t>Časopisy: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Trend Marketing (</a:t>
            </a:r>
            <a:r>
              <a:rPr lang="cs-CZ" sz="1600" dirty="0" err="1" smtClean="0"/>
              <a:t>Economia</a:t>
            </a:r>
            <a:r>
              <a:rPr lang="cs-CZ" sz="1600" dirty="0" smtClean="0"/>
              <a:t>) </a:t>
            </a:r>
            <a:r>
              <a:rPr lang="cs-CZ" sz="1600" dirty="0" smtClean="0">
                <a:hlinkClick r:id="rId8"/>
              </a:rPr>
              <a:t>http://trendmarketing.ihned.cz/</a:t>
            </a:r>
            <a:r>
              <a:rPr lang="cs-CZ" sz="1600" dirty="0" smtClean="0"/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Marketing</a:t>
            </a:r>
            <a:r>
              <a:rPr lang="en-US" sz="1600" dirty="0" smtClean="0"/>
              <a:t>&amp;Media </a:t>
            </a:r>
            <a:r>
              <a:rPr lang="cs-CZ" sz="1600" dirty="0" smtClean="0"/>
              <a:t>(</a:t>
            </a:r>
            <a:r>
              <a:rPr lang="en-US" sz="1600" dirty="0" err="1" smtClean="0"/>
              <a:t>Economia</a:t>
            </a:r>
            <a:r>
              <a:rPr lang="cs-CZ" sz="1600" dirty="0" smtClean="0"/>
              <a:t>) </a:t>
            </a:r>
            <a:r>
              <a:rPr lang="cs-CZ" sz="1600" dirty="0" smtClean="0">
                <a:hlinkClick r:id="rId9"/>
              </a:rPr>
              <a:t>http://mam.ihned.cz/</a:t>
            </a:r>
            <a:r>
              <a:rPr lang="cs-CZ" sz="1600" dirty="0" smtClean="0"/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Strategie </a:t>
            </a:r>
            <a:r>
              <a:rPr lang="cs-CZ" sz="1600" dirty="0" smtClean="0">
                <a:hlinkClick r:id="rId10"/>
              </a:rPr>
              <a:t>http://www.strategie.cz/</a:t>
            </a:r>
            <a:r>
              <a:rPr lang="cs-CZ" sz="1600" dirty="0" smtClean="0"/>
              <a:t> </a:t>
            </a:r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Pro ty, co na sobě chtějí pracovat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295400"/>
            <a:ext cx="9623425" cy="5943600"/>
          </a:xfrm>
        </p:spPr>
        <p:txBody>
          <a:bodyPr/>
          <a:lstStyle/>
          <a:p>
            <a:r>
              <a:rPr lang="cs-CZ" sz="2000" dirty="0" smtClean="0"/>
              <a:t>7 návyků skutečně efektivních lidí – </a:t>
            </a:r>
            <a:r>
              <a:rPr lang="cs-CZ" sz="2000" dirty="0" err="1" smtClean="0"/>
              <a:t>Stephen</a:t>
            </a:r>
            <a:r>
              <a:rPr lang="cs-CZ" sz="2000" dirty="0" smtClean="0"/>
              <a:t> R. </a:t>
            </a:r>
            <a:r>
              <a:rPr lang="cs-CZ" sz="2000" dirty="0" err="1" smtClean="0"/>
              <a:t>Covey</a:t>
            </a:r>
            <a:endParaRPr lang="cs-CZ" sz="2000" dirty="0" smtClean="0"/>
          </a:p>
          <a:p>
            <a:r>
              <a:rPr lang="cs-CZ" sz="2000" dirty="0" smtClean="0"/>
              <a:t>Jak z dobré firmy udělat skvělou (</a:t>
            </a:r>
            <a:r>
              <a:rPr lang="cs-CZ" sz="2000" dirty="0" err="1" smtClean="0"/>
              <a:t>Good</a:t>
            </a:r>
            <a:r>
              <a:rPr lang="cs-CZ" sz="2000" dirty="0" smtClean="0"/>
              <a:t> to Great) - Jim </a:t>
            </a:r>
            <a:r>
              <a:rPr lang="cs-CZ" sz="2000" dirty="0" err="1" smtClean="0"/>
              <a:t>Collins</a:t>
            </a:r>
            <a:endParaRPr lang="cs-CZ" sz="2000" dirty="0" smtClean="0"/>
          </a:p>
          <a:p>
            <a:r>
              <a:rPr lang="cs-CZ" sz="2000" dirty="0" smtClean="0"/>
              <a:t>Hledání dokonalost – Tom </a:t>
            </a:r>
            <a:r>
              <a:rPr lang="cs-CZ" sz="2000" dirty="0" err="1" smtClean="0"/>
              <a:t>Peters</a:t>
            </a:r>
            <a:endParaRPr lang="cs-CZ" sz="2000" dirty="0" smtClean="0"/>
          </a:p>
          <a:p>
            <a:r>
              <a:rPr lang="cs-CZ" sz="2000" dirty="0" smtClean="0"/>
              <a:t>Konflikty mezi lidmi – Jaro </a:t>
            </a:r>
            <a:r>
              <a:rPr lang="cs-CZ" sz="2000" dirty="0" err="1" smtClean="0"/>
              <a:t>Křivohlavý</a:t>
            </a:r>
            <a:endParaRPr lang="cs-CZ" sz="2000" dirty="0" smtClean="0"/>
          </a:p>
          <a:p>
            <a:r>
              <a:rPr lang="cs-CZ" sz="2000" dirty="0" smtClean="0"/>
              <a:t>Ekonomie dobra a zla – Tomáš Sedláček</a:t>
            </a:r>
          </a:p>
          <a:p>
            <a:r>
              <a:rPr lang="cs-CZ" sz="2000" dirty="0" smtClean="0"/>
              <a:t>Mimo řadu – </a:t>
            </a:r>
            <a:r>
              <a:rPr lang="cs-CZ" sz="2000" dirty="0" err="1" smtClean="0"/>
              <a:t>Malcolm</a:t>
            </a:r>
            <a:r>
              <a:rPr lang="cs-CZ" sz="2000" dirty="0" smtClean="0"/>
              <a:t> </a:t>
            </a:r>
            <a:r>
              <a:rPr lang="cs-CZ" sz="2000" dirty="0" err="1" smtClean="0"/>
              <a:t>Gladwell</a:t>
            </a:r>
            <a:endParaRPr lang="cs-CZ" sz="2000" dirty="0" smtClean="0"/>
          </a:p>
          <a:p>
            <a:r>
              <a:rPr lang="cs-CZ" sz="2000" dirty="0" smtClean="0"/>
              <a:t>Jak život napodobuje šachy – </a:t>
            </a:r>
            <a:r>
              <a:rPr lang="cs-CZ" sz="2000" dirty="0" err="1" smtClean="0"/>
              <a:t>Gary</a:t>
            </a:r>
            <a:r>
              <a:rPr lang="cs-CZ" sz="2000" dirty="0" smtClean="0"/>
              <a:t> </a:t>
            </a:r>
            <a:r>
              <a:rPr lang="cs-CZ" sz="2000" dirty="0" err="1" smtClean="0"/>
              <a:t>Kasparov</a:t>
            </a:r>
            <a:endParaRPr lang="cs-CZ" sz="2000" dirty="0" smtClean="0"/>
          </a:p>
          <a:p>
            <a:r>
              <a:rPr lang="cs-CZ" sz="2000" dirty="0" err="1" smtClean="0"/>
              <a:t>Freakonomics</a:t>
            </a:r>
            <a:r>
              <a:rPr lang="cs-CZ" sz="2000" dirty="0" smtClean="0"/>
              <a:t> (</a:t>
            </a:r>
            <a:r>
              <a:rPr lang="cs-CZ" sz="2000" dirty="0" err="1" smtClean="0"/>
              <a:t>Hidden</a:t>
            </a:r>
            <a:r>
              <a:rPr lang="cs-CZ" sz="2000" dirty="0" smtClean="0"/>
              <a:t> </a:t>
            </a:r>
            <a:r>
              <a:rPr lang="cs-CZ" sz="2000" dirty="0" err="1" smtClean="0"/>
              <a:t>side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everything</a:t>
            </a:r>
            <a:r>
              <a:rPr lang="cs-CZ" sz="2000" dirty="0" smtClean="0"/>
              <a:t>) – </a:t>
            </a:r>
            <a:r>
              <a:rPr lang="cs-CZ" sz="2000" dirty="0" err="1" smtClean="0"/>
              <a:t>Steven</a:t>
            </a:r>
            <a:r>
              <a:rPr lang="cs-CZ" sz="2000" dirty="0" smtClean="0"/>
              <a:t> D. </a:t>
            </a:r>
            <a:r>
              <a:rPr lang="cs-CZ" sz="2000" dirty="0" err="1" smtClean="0"/>
              <a:t>Levitt</a:t>
            </a:r>
            <a:r>
              <a:rPr lang="cs-CZ" sz="2000" dirty="0" smtClean="0"/>
              <a:t>, </a:t>
            </a:r>
            <a:r>
              <a:rPr lang="cs-CZ" sz="2000" dirty="0" err="1" smtClean="0"/>
              <a:t>Stephen</a:t>
            </a:r>
            <a:r>
              <a:rPr lang="cs-CZ" sz="2000" dirty="0" smtClean="0"/>
              <a:t> J. </a:t>
            </a:r>
            <a:r>
              <a:rPr lang="cs-CZ" sz="2000" dirty="0" err="1" smtClean="0"/>
              <a:t>Dubner</a:t>
            </a:r>
            <a:endParaRPr lang="cs-CZ" sz="2000" dirty="0" smtClean="0"/>
          </a:p>
          <a:p>
            <a:pPr lvl="1"/>
            <a:r>
              <a:rPr lang="cs-CZ" sz="2000" dirty="0" smtClean="0">
                <a:hlinkClick r:id="rId2"/>
              </a:rPr>
              <a:t>http://freakonomics.blogs.nytimes.com/</a:t>
            </a:r>
            <a:endParaRPr lang="cs-CZ" sz="2000" dirty="0" smtClean="0"/>
          </a:p>
          <a:p>
            <a:r>
              <a:rPr lang="cs-CZ" sz="2000" dirty="0" err="1" smtClean="0"/>
              <a:t>The</a:t>
            </a:r>
            <a:r>
              <a:rPr lang="cs-CZ" sz="2000" dirty="0" smtClean="0"/>
              <a:t> Leader</a:t>
            </a:r>
            <a:r>
              <a:rPr lang="en-US" sz="2000" dirty="0" smtClean="0"/>
              <a:t>’</a:t>
            </a:r>
            <a:r>
              <a:rPr lang="cs-CZ" sz="2000" dirty="0" smtClean="0"/>
              <a:t>s</a:t>
            </a:r>
            <a:r>
              <a:rPr lang="en-US" sz="2000" dirty="0" smtClean="0"/>
              <a:t> Way </a:t>
            </a:r>
            <a:r>
              <a:rPr lang="cs-CZ" sz="2000" dirty="0" smtClean="0"/>
              <a:t>– </a:t>
            </a:r>
            <a:r>
              <a:rPr lang="cs-CZ" sz="2000" dirty="0" err="1" smtClean="0"/>
              <a:t>Dalai</a:t>
            </a:r>
            <a:r>
              <a:rPr lang="cs-CZ" sz="2000" dirty="0" smtClean="0"/>
              <a:t> Lama</a:t>
            </a:r>
          </a:p>
          <a:p>
            <a:r>
              <a:rPr lang="cs-CZ" sz="2000" dirty="0" err="1" smtClean="0"/>
              <a:t>Spiral</a:t>
            </a:r>
            <a:r>
              <a:rPr lang="cs-CZ" sz="2000" dirty="0" smtClean="0"/>
              <a:t> Dynamics (</a:t>
            </a:r>
            <a:r>
              <a:rPr lang="cs-CZ" sz="2000" dirty="0" err="1" smtClean="0"/>
              <a:t>Mastering</a:t>
            </a:r>
            <a:r>
              <a:rPr lang="cs-CZ" sz="2000" dirty="0" smtClean="0"/>
              <a:t> </a:t>
            </a:r>
            <a:r>
              <a:rPr lang="cs-CZ" sz="2000" dirty="0" err="1" smtClean="0"/>
              <a:t>Values</a:t>
            </a:r>
            <a:r>
              <a:rPr lang="cs-CZ" sz="2000" dirty="0" smtClean="0"/>
              <a:t>, </a:t>
            </a:r>
            <a:r>
              <a:rPr lang="cs-CZ" sz="2000" dirty="0" err="1" smtClean="0"/>
              <a:t>Leadership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Change</a:t>
            </a:r>
            <a:r>
              <a:rPr lang="cs-CZ" sz="2000" dirty="0" smtClean="0"/>
              <a:t>) – D. E. </a:t>
            </a:r>
            <a:r>
              <a:rPr lang="cs-CZ" sz="2000" dirty="0" err="1" smtClean="0"/>
              <a:t>Beck</a:t>
            </a:r>
            <a:r>
              <a:rPr lang="cs-CZ" sz="2000" dirty="0" smtClean="0"/>
              <a:t>, </a:t>
            </a:r>
          </a:p>
          <a:p>
            <a:r>
              <a:rPr lang="cs-CZ" sz="2000" dirty="0" err="1" smtClean="0"/>
              <a:t>Six</a:t>
            </a:r>
            <a:r>
              <a:rPr lang="cs-CZ" sz="2000" dirty="0" smtClean="0"/>
              <a:t> </a:t>
            </a:r>
            <a:r>
              <a:rPr lang="cs-CZ" sz="2000" dirty="0" err="1" smtClean="0"/>
              <a:t>Thinking</a:t>
            </a:r>
            <a:r>
              <a:rPr lang="cs-CZ" sz="2000" dirty="0" smtClean="0"/>
              <a:t> </a:t>
            </a:r>
            <a:r>
              <a:rPr lang="cs-CZ" sz="2000" dirty="0" err="1" smtClean="0"/>
              <a:t>Hats</a:t>
            </a:r>
            <a:r>
              <a:rPr lang="cs-CZ" sz="2000" dirty="0" smtClean="0"/>
              <a:t> – Edward de Bono</a:t>
            </a:r>
          </a:p>
          <a:p>
            <a:r>
              <a:rPr lang="cs-CZ" sz="2000" dirty="0" err="1" smtClean="0"/>
              <a:t>Undercover</a:t>
            </a:r>
            <a:r>
              <a:rPr lang="cs-CZ" sz="2000" dirty="0" smtClean="0"/>
              <a:t> </a:t>
            </a:r>
            <a:r>
              <a:rPr lang="cs-CZ" sz="2000" dirty="0" err="1" smtClean="0"/>
              <a:t>Economist</a:t>
            </a:r>
            <a:r>
              <a:rPr lang="cs-CZ" sz="2000" dirty="0" smtClean="0"/>
              <a:t> – </a:t>
            </a:r>
            <a:r>
              <a:rPr lang="cs-CZ" sz="2000" dirty="0" err="1" smtClean="0"/>
              <a:t>Tim</a:t>
            </a:r>
            <a:r>
              <a:rPr lang="cs-CZ" sz="2000" dirty="0" smtClean="0"/>
              <a:t> </a:t>
            </a:r>
            <a:r>
              <a:rPr lang="cs-CZ" sz="2000" dirty="0" err="1" smtClean="0"/>
              <a:t>Harford</a:t>
            </a:r>
            <a:endParaRPr lang="cs-CZ" sz="2000" dirty="0" smtClean="0"/>
          </a:p>
          <a:p>
            <a:r>
              <a:rPr lang="en-US" sz="2000" dirty="0" smtClean="0"/>
              <a:t>Leadership and the One Minute Manager: Increasing Effectiveness Through Situational Leadership </a:t>
            </a:r>
            <a:r>
              <a:rPr lang="cs-CZ" sz="2000" dirty="0" smtClean="0"/>
              <a:t>– K. </a:t>
            </a:r>
            <a:r>
              <a:rPr lang="cs-CZ" sz="2000" dirty="0" err="1" smtClean="0"/>
              <a:t>Blanchard</a:t>
            </a:r>
            <a:r>
              <a:rPr lang="cs-CZ" sz="2000" dirty="0" smtClean="0"/>
              <a:t>, P. </a:t>
            </a:r>
            <a:r>
              <a:rPr lang="cs-CZ" sz="2000" dirty="0" err="1" smtClean="0"/>
              <a:t>Zigarmi</a:t>
            </a:r>
            <a:r>
              <a:rPr lang="cs-CZ" sz="2000" dirty="0" smtClean="0"/>
              <a:t>, D. </a:t>
            </a:r>
            <a:r>
              <a:rPr lang="cs-CZ" sz="2000" dirty="0" err="1" smtClean="0"/>
              <a:t>Zagirmi</a:t>
            </a:r>
            <a:endParaRPr lang="cs-CZ" sz="2000" dirty="0" smtClean="0"/>
          </a:p>
          <a:p>
            <a:r>
              <a:rPr lang="cs-CZ" sz="2000" dirty="0" err="1" smtClean="0"/>
              <a:t>Snakes</a:t>
            </a:r>
            <a:r>
              <a:rPr lang="cs-CZ" sz="2000" dirty="0" smtClean="0"/>
              <a:t> in </a:t>
            </a:r>
            <a:r>
              <a:rPr lang="cs-CZ" sz="2000" dirty="0" err="1" smtClean="0"/>
              <a:t>Suits</a:t>
            </a:r>
            <a:r>
              <a:rPr lang="cs-CZ" sz="2000" dirty="0" smtClean="0"/>
              <a:t>: </a:t>
            </a:r>
            <a:r>
              <a:rPr lang="cs-CZ" sz="2000" dirty="0" err="1" smtClean="0"/>
              <a:t>When</a:t>
            </a:r>
            <a:r>
              <a:rPr lang="cs-CZ" sz="2000" dirty="0" smtClean="0"/>
              <a:t> </a:t>
            </a:r>
            <a:r>
              <a:rPr lang="cs-CZ" sz="2000" dirty="0" err="1" smtClean="0"/>
              <a:t>Psychopats</a:t>
            </a:r>
            <a:r>
              <a:rPr lang="cs-CZ" sz="2000" dirty="0" smtClean="0"/>
              <a:t> Go to </a:t>
            </a:r>
            <a:r>
              <a:rPr lang="cs-CZ" sz="2000" dirty="0" err="1" smtClean="0"/>
              <a:t>Work</a:t>
            </a:r>
            <a:r>
              <a:rPr lang="cs-CZ" sz="2000" dirty="0" smtClean="0"/>
              <a:t> – </a:t>
            </a:r>
            <a:r>
              <a:rPr lang="cs-CZ" sz="2000" dirty="0" err="1" smtClean="0"/>
              <a:t>P.Babiak</a:t>
            </a:r>
            <a:r>
              <a:rPr lang="cs-CZ" sz="2000" dirty="0" smtClean="0"/>
              <a:t>, R. de </a:t>
            </a:r>
            <a:r>
              <a:rPr lang="cs-CZ" sz="2000" dirty="0" err="1" smtClean="0"/>
              <a:t>Hare</a:t>
            </a:r>
            <a:r>
              <a:rPr lang="cs-CZ" sz="2000" dirty="0" smtClean="0"/>
              <a:t>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2293443"/>
            <a:ext cx="9623425" cy="1260475"/>
          </a:xfrm>
        </p:spPr>
        <p:txBody>
          <a:bodyPr/>
          <a:lstStyle/>
          <a:p>
            <a:r>
              <a:rPr lang="cs-CZ" dirty="0" smtClean="0"/>
              <a:t>Hodně štěstí při zápočtu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4173505"/>
            <a:ext cx="9623425" cy="18938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Martin Picek </a:t>
            </a:r>
            <a:r>
              <a:rPr lang="en-US" dirty="0" smtClean="0">
                <a:hlinkClick r:id="rId2"/>
              </a:rPr>
              <a:t>martin.picek@firma.seznam.cz</a:t>
            </a:r>
            <a:r>
              <a:rPr lang="en-US" dirty="0" smtClean="0"/>
              <a:t>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Agenda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2323129"/>
            <a:ext cx="9623425" cy="37226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Role internetu v celkovém </a:t>
            </a:r>
            <a:r>
              <a:rPr lang="cs-CZ" dirty="0" err="1" smtClean="0"/>
              <a:t>mediamixu</a:t>
            </a:r>
            <a:r>
              <a:rPr lang="cs-CZ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Plánování a vyhodnocování kampaní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Případová studie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Zdroje pro studium a sebezdokonalování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48640" y="2167119"/>
            <a:ext cx="9016465" cy="784830"/>
          </a:xfrm>
          <a:prstGeom prst="rect">
            <a:avLst/>
          </a:prstGeom>
          <a:solidFill>
            <a:srgbClr val="FF0000">
              <a:alpha val="54000"/>
            </a:srgbClr>
          </a:solidFill>
          <a:ln w="0">
            <a:noFill/>
          </a:ln>
          <a:effectLst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2293443"/>
            <a:ext cx="9623425" cy="1260475"/>
          </a:xfrm>
        </p:spPr>
        <p:txBody>
          <a:bodyPr/>
          <a:lstStyle/>
          <a:p>
            <a:r>
              <a:rPr lang="cs-CZ" dirty="0" err="1" smtClean="0"/>
              <a:t>Back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135053"/>
            <a:ext cx="9616177" cy="1260475"/>
          </a:xfrm>
        </p:spPr>
        <p:txBody>
          <a:bodyPr/>
          <a:lstStyle/>
          <a:p>
            <a:pPr algn="l"/>
            <a:r>
              <a:rPr lang="cs-CZ" dirty="0" smtClean="0"/>
              <a:t>…bannery a hledání jdou ruku v ruce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283" y="1304808"/>
            <a:ext cx="8529638" cy="530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lidé používají internet?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39" y="1270545"/>
            <a:ext cx="9743101" cy="575451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57158" y="6597556"/>
            <a:ext cx="1715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0" dirty="0" err="1" smtClean="0">
                <a:solidFill>
                  <a:schemeClr val="tx1"/>
                </a:solidFill>
              </a:rPr>
              <a:t>Source</a:t>
            </a:r>
            <a:r>
              <a:rPr lang="cs-CZ" sz="1200" b="0" dirty="0" smtClean="0">
                <a:solidFill>
                  <a:schemeClr val="tx1"/>
                </a:solidFill>
              </a:rPr>
              <a:t>: </a:t>
            </a:r>
            <a:r>
              <a:rPr lang="cs-CZ" sz="1200" b="0" dirty="0" err="1" smtClean="0">
                <a:solidFill>
                  <a:schemeClr val="tx1"/>
                </a:solidFill>
              </a:rPr>
              <a:t>Gartner</a:t>
            </a:r>
            <a:r>
              <a:rPr lang="cs-CZ" sz="1200" b="0" dirty="0" smtClean="0">
                <a:solidFill>
                  <a:schemeClr val="tx1"/>
                </a:solidFill>
              </a:rPr>
              <a:t> 2008</a:t>
            </a:r>
            <a:endParaRPr lang="cs-CZ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Základní formy internetové reklamy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cs-CZ" sz="5400" dirty="0" smtClean="0"/>
          </a:p>
          <a:p>
            <a:r>
              <a:rPr lang="cs-CZ" sz="2800" dirty="0" err="1" smtClean="0"/>
              <a:t>Bannerová</a:t>
            </a:r>
            <a:r>
              <a:rPr lang="cs-CZ" sz="2800" dirty="0" smtClean="0"/>
              <a:t> tzv. display reklama (vč. videoreklamy)</a:t>
            </a:r>
          </a:p>
          <a:p>
            <a:r>
              <a:rPr lang="cs-CZ" sz="2800" dirty="0" smtClean="0"/>
              <a:t>Zápis v katalogu</a:t>
            </a:r>
          </a:p>
          <a:p>
            <a:r>
              <a:rPr lang="cs-CZ" sz="2800" dirty="0" smtClean="0"/>
              <a:t>Reklama ve vyhledávání</a:t>
            </a:r>
          </a:p>
          <a:p>
            <a:r>
              <a:rPr lang="cs-CZ" sz="2800" dirty="0" smtClean="0"/>
              <a:t>Další formy internetové reklamy</a:t>
            </a:r>
          </a:p>
          <a:p>
            <a:pPr lvl="1"/>
            <a:r>
              <a:rPr lang="cs-CZ" sz="2400" dirty="0" smtClean="0"/>
              <a:t> (sociální sítě, komunitní služby, hry, internet v mobilu atd.)</a:t>
            </a:r>
          </a:p>
          <a:p>
            <a:pPr algn="ctr">
              <a:buNone/>
            </a:pP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Display reklama poprvé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cs-CZ" sz="5400" dirty="0" smtClean="0"/>
          </a:p>
          <a:p>
            <a:pPr algn="ctr">
              <a:buNone/>
            </a:pPr>
            <a:endParaRPr lang="cs-CZ" sz="5400" dirty="0"/>
          </a:p>
        </p:txBody>
      </p:sp>
      <p:pic>
        <p:nvPicPr>
          <p:cNvPr id="4" name="Obrázek 3" descr="2009_04_28_Prozeny_Zdraviazivotnostyl_300x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206" y="1383680"/>
            <a:ext cx="6705600" cy="536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Display reklama podruhé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cs-CZ" sz="5400" dirty="0" smtClean="0"/>
          </a:p>
          <a:p>
            <a:pPr algn="ctr">
              <a:buNone/>
            </a:pPr>
            <a:endParaRPr lang="cs-CZ" sz="5400" dirty="0"/>
          </a:p>
        </p:txBody>
      </p:sp>
      <p:pic>
        <p:nvPicPr>
          <p:cNvPr id="4" name="Obrázek 3" descr="co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5304" y="372992"/>
            <a:ext cx="3214497" cy="6419088"/>
          </a:xfrm>
          <a:prstGeom prst="rect">
            <a:avLst/>
          </a:prstGeom>
        </p:spPr>
      </p:pic>
      <p:pic>
        <p:nvPicPr>
          <p:cNvPr id="7" name="Obrázek 6" descr="2009_10_06_ČP_Seznam_Novinky_rám_brand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194" y="1900990"/>
            <a:ext cx="6096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Zápis v katalogu</a:t>
            </a:r>
            <a:endParaRPr lang="cs-CZ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308" y="3318884"/>
            <a:ext cx="48958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7030" y="149563"/>
            <a:ext cx="4774883" cy="384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 bwMode="auto">
          <a:xfrm>
            <a:off x="7386720" y="2749215"/>
            <a:ext cx="2730500" cy="977900"/>
          </a:xfrm>
          <a:prstGeom prst="ellipse">
            <a:avLst/>
          </a:prstGeom>
          <a:solidFill>
            <a:srgbClr val="FFC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cs-CZ" sz="2800" dirty="0" err="1" smtClean="0">
                <a:solidFill>
                  <a:schemeClr val="tx1"/>
                </a:solidFill>
              </a:rPr>
              <a:t>Klikači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</a:p>
        </p:txBody>
      </p:sp>
      <p:sp>
        <p:nvSpPr>
          <p:cNvPr id="12" name="Šipka doprava 11"/>
          <p:cNvSpPr/>
          <p:nvPr/>
        </p:nvSpPr>
        <p:spPr bwMode="auto">
          <a:xfrm rot="20361316" flipH="1">
            <a:off x="4418415" y="4118908"/>
            <a:ext cx="3788492" cy="58088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500" b="1" i="0" u="none" strike="noStrike" cap="none" normalizeH="0" baseline="0" smtClean="0">
              <a:ln>
                <a:noFill/>
              </a:ln>
              <a:solidFill>
                <a:srgbClr val="ED1B1B"/>
              </a:solidFill>
              <a:effectLst/>
              <a:latin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33136" y="1576136"/>
            <a:ext cx="4226845" cy="1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Denně 200.000+</a:t>
            </a:r>
            <a:r>
              <a:rPr kumimoji="0" lang="cs-CZ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reálných uživatelů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Více než 500.000 firem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5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Reklama ve vyhledávání </a:t>
            </a:r>
            <a:endParaRPr lang="cs-CZ" dirty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cs-CZ" sz="5400" dirty="0" smtClean="0"/>
          </a:p>
          <a:p>
            <a:pPr algn="ctr">
              <a:buNone/>
            </a:pPr>
            <a:endParaRPr lang="cs-CZ" sz="5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9173" y="2598057"/>
            <a:ext cx="4827527" cy="399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42" y="2642118"/>
            <a:ext cx="4886706" cy="392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a 8"/>
          <p:cNvSpPr/>
          <p:nvPr/>
        </p:nvSpPr>
        <p:spPr bwMode="auto">
          <a:xfrm>
            <a:off x="216569" y="2292014"/>
            <a:ext cx="4211052" cy="977900"/>
          </a:xfrm>
          <a:prstGeom prst="ellipse">
            <a:avLst/>
          </a:prstGeom>
          <a:solidFill>
            <a:srgbClr val="FFC000">
              <a:alpha val="2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„Vyhledávači“</a:t>
            </a:r>
          </a:p>
        </p:txBody>
      </p:sp>
      <p:sp>
        <p:nvSpPr>
          <p:cNvPr id="10" name="Šipka doprava 9"/>
          <p:cNvSpPr/>
          <p:nvPr/>
        </p:nvSpPr>
        <p:spPr bwMode="auto">
          <a:xfrm rot="10800000" flipH="1">
            <a:off x="4788570" y="4804028"/>
            <a:ext cx="1467852" cy="58253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500" b="1" i="0" u="none" strike="noStrike" cap="none" normalizeH="0" baseline="0" smtClean="0">
              <a:ln>
                <a:noFill/>
              </a:ln>
              <a:solidFill>
                <a:srgbClr val="ED1B1B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~6597833">
  <a:themeElements>
    <a:clrScheme name="~659783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~65978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500" b="1" i="0" u="none" strike="noStrike" cap="none" normalizeH="0" baseline="0" smtClean="0">
            <a:ln>
              <a:noFill/>
            </a:ln>
            <a:solidFill>
              <a:srgbClr val="ED1B1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500" b="1" i="0" u="none" strike="noStrike" cap="none" normalizeH="0" baseline="0" smtClean="0">
            <a:ln>
              <a:noFill/>
            </a:ln>
            <a:solidFill>
              <a:srgbClr val="ED1B1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65978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~6597833</Template>
  <TotalTime>1645</TotalTime>
  <Words>1276</Words>
  <Application>Microsoft Office PowerPoint</Application>
  <PresentationFormat>Vlastní</PresentationFormat>
  <Paragraphs>222</Paragraphs>
  <Slides>31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~6597833</vt:lpstr>
      <vt:lpstr>Snímek 1</vt:lpstr>
      <vt:lpstr>…dialog, nikoliv monolog</vt:lpstr>
      <vt:lpstr>Agenda</vt:lpstr>
      <vt:lpstr>Proč lidé používají internet? </vt:lpstr>
      <vt:lpstr>Základní formy internetové reklamy</vt:lpstr>
      <vt:lpstr>Display reklama poprvé</vt:lpstr>
      <vt:lpstr>Display reklama podruhé</vt:lpstr>
      <vt:lpstr>Zápis v katalogu</vt:lpstr>
      <vt:lpstr>Reklama ve vyhledávání </vt:lpstr>
      <vt:lpstr>Výhody internetové reklamy</vt:lpstr>
      <vt:lpstr>Internet je třetím nejsilnějším mediatypem</vt:lpstr>
      <vt:lpstr>Internet v porovnání s ostatními medii</vt:lpstr>
      <vt:lpstr>Kdy má jaká forma reklamy smysl?</vt:lpstr>
      <vt:lpstr>Agenda</vt:lpstr>
      <vt:lpstr>Snímek 15</vt:lpstr>
      <vt:lpstr>Malý slovníček internetové reklamy</vt:lpstr>
      <vt:lpstr>CTR 0,22 %</vt:lpstr>
      <vt:lpstr>Co je dobré znát pro plánování kampaně</vt:lpstr>
      <vt:lpstr>Plánování kampaně zaměřené na ženy (1/2)</vt:lpstr>
      <vt:lpstr>Plánování kampaně zaměřené na ženy (2/2)</vt:lpstr>
      <vt:lpstr>…hledání „dobré půlky“</vt:lpstr>
      <vt:lpstr>Vyhodnocení kampaně (post-buy analýza)</vt:lpstr>
      <vt:lpstr>Vyhodnocení kampaně (post-buy analýza)</vt:lpstr>
      <vt:lpstr>Agenda</vt:lpstr>
      <vt:lpstr>Případová studie SAAB</vt:lpstr>
      <vt:lpstr>Agenda</vt:lpstr>
      <vt:lpstr>Další možné zdroje informací </vt:lpstr>
      <vt:lpstr>Pro ty, co na sobě chtějí pracovat</vt:lpstr>
      <vt:lpstr>Hodně štěstí při zápočtu</vt:lpstr>
      <vt:lpstr>Back up</vt:lpstr>
      <vt:lpstr>…bannery a hledání jdou ruku v ruce</vt:lpstr>
    </vt:vector>
  </TitlesOfParts>
  <Company>Seznam.cz,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Seznam</dc:creator>
  <cp:lastModifiedBy>martin.picek</cp:lastModifiedBy>
  <cp:revision>61</cp:revision>
  <dcterms:created xsi:type="dcterms:W3CDTF">2008-05-12T12:48:30Z</dcterms:created>
  <dcterms:modified xsi:type="dcterms:W3CDTF">2009-11-04T08:03:49Z</dcterms:modified>
</cp:coreProperties>
</file>