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9.xml" ContentType="application/vnd.openxmlformats-officedocument.presentationml.notesSlide+xml"/>
  <Override PartName="/ppt/diagrams/layout1.xml" ContentType="application/vnd.openxmlformats-officedocument.drawingml.diagramLayout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Default Extension="bin" ContentType="application/vnd.openxmlformats-officedocument.oleObject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6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56" r:id="rId1"/>
  </p:sldMasterIdLst>
  <p:notesMasterIdLst>
    <p:notesMasterId r:id="rId45"/>
  </p:notesMasterIdLst>
  <p:handoutMasterIdLst>
    <p:handoutMasterId r:id="rId46"/>
  </p:handoutMasterIdLst>
  <p:sldIdLst>
    <p:sldId id="256" r:id="rId2"/>
    <p:sldId id="298" r:id="rId3"/>
    <p:sldId id="304" r:id="rId4"/>
    <p:sldId id="308" r:id="rId5"/>
    <p:sldId id="309" r:id="rId6"/>
    <p:sldId id="261" r:id="rId7"/>
    <p:sldId id="307" r:id="rId8"/>
    <p:sldId id="301" r:id="rId9"/>
    <p:sldId id="272" r:id="rId10"/>
    <p:sldId id="311" r:id="rId11"/>
    <p:sldId id="262" r:id="rId12"/>
    <p:sldId id="263" r:id="rId13"/>
    <p:sldId id="277" r:id="rId14"/>
    <p:sldId id="275" r:id="rId15"/>
    <p:sldId id="271" r:id="rId16"/>
    <p:sldId id="264" r:id="rId17"/>
    <p:sldId id="265" r:id="rId18"/>
    <p:sldId id="276" r:id="rId19"/>
    <p:sldId id="270" r:id="rId20"/>
    <p:sldId id="266" r:id="rId21"/>
    <p:sldId id="312" r:id="rId22"/>
    <p:sldId id="279" r:id="rId23"/>
    <p:sldId id="278" r:id="rId24"/>
    <p:sldId id="273" r:id="rId25"/>
    <p:sldId id="283" r:id="rId26"/>
    <p:sldId id="282" r:id="rId27"/>
    <p:sldId id="281" r:id="rId28"/>
    <p:sldId id="284" r:id="rId29"/>
    <p:sldId id="306" r:id="rId30"/>
    <p:sldId id="285" r:id="rId31"/>
    <p:sldId id="287" r:id="rId32"/>
    <p:sldId id="299" r:id="rId33"/>
    <p:sldId id="300" r:id="rId34"/>
    <p:sldId id="293" r:id="rId35"/>
    <p:sldId id="310" r:id="rId36"/>
    <p:sldId id="303" r:id="rId37"/>
    <p:sldId id="294" r:id="rId38"/>
    <p:sldId id="295" r:id="rId39"/>
    <p:sldId id="296" r:id="rId40"/>
    <p:sldId id="297" r:id="rId41"/>
    <p:sldId id="305" r:id="rId42"/>
    <p:sldId id="302" r:id="rId43"/>
    <p:sldId id="268" r:id="rId44"/>
  </p:sldIdLst>
  <p:sldSz cx="10693400" cy="7561263"/>
  <p:notesSz cx="9926638" cy="6797675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sz="4500" b="1" kern="1200">
        <a:solidFill>
          <a:srgbClr val="ED1B1B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4500" b="1" kern="1200">
        <a:solidFill>
          <a:srgbClr val="ED1B1B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4500" b="1" kern="1200">
        <a:solidFill>
          <a:srgbClr val="ED1B1B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4500" b="1" kern="1200">
        <a:solidFill>
          <a:srgbClr val="ED1B1B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4500" b="1" kern="1200">
        <a:solidFill>
          <a:srgbClr val="ED1B1B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4500" b="1" kern="1200">
        <a:solidFill>
          <a:srgbClr val="ED1B1B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4500" b="1" kern="1200">
        <a:solidFill>
          <a:srgbClr val="ED1B1B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4500" b="1" kern="1200">
        <a:solidFill>
          <a:srgbClr val="ED1B1B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4500" b="1" kern="1200">
        <a:solidFill>
          <a:srgbClr val="ED1B1B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</p:showPr>
  <p:clrMru>
    <a:srgbClr val="0033CC"/>
    <a:srgbClr val="F9D6CF"/>
    <a:srgbClr val="000099"/>
    <a:srgbClr val="009900"/>
    <a:srgbClr val="CC0000"/>
    <a:srgbClr val="6699FF"/>
    <a:srgbClr val="3366FF"/>
    <a:srgbClr val="FF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93" autoAdjust="0"/>
    <p:restoredTop sz="94556" autoAdjust="0"/>
  </p:normalViewPr>
  <p:slideViewPr>
    <p:cSldViewPr snapToGrid="0">
      <p:cViewPr>
        <p:scale>
          <a:sx n="73" d="100"/>
          <a:sy n="73" d="100"/>
        </p:scale>
        <p:origin x="-720" y="-600"/>
      </p:cViewPr>
      <p:guideLst>
        <p:guide orient="horz" pos="2381"/>
        <p:guide pos="3368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37463D2-3158-4302-B19B-65322369C3A4}" type="doc">
      <dgm:prSet loTypeId="urn:microsoft.com/office/officeart/2005/8/layout/cycle1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864601E1-D7C5-47E0-B7A7-551EBD7BE708}">
      <dgm:prSet phldrT="[Text]" custT="1"/>
      <dgm:spPr/>
      <dgm:t>
        <a:bodyPr/>
        <a:lstStyle/>
        <a:p>
          <a:r>
            <a:rPr lang="cs-CZ" sz="1300" b="1" dirty="0" err="1" smtClean="0">
              <a:solidFill>
                <a:srgbClr val="0070C0"/>
              </a:solidFill>
            </a:rPr>
            <a:t>MobileDetect</a:t>
          </a:r>
          <a:endParaRPr lang="cs-CZ" sz="1300" b="1" dirty="0">
            <a:solidFill>
              <a:srgbClr val="0070C0"/>
            </a:solidFill>
          </a:endParaRPr>
        </a:p>
      </dgm:t>
    </dgm:pt>
    <dgm:pt modelId="{48772D09-B360-44A2-B622-70EADE36EC44}" type="parTrans" cxnId="{46D5BBCF-D694-44C8-8DF6-61EB1266B593}">
      <dgm:prSet/>
      <dgm:spPr/>
      <dgm:t>
        <a:bodyPr/>
        <a:lstStyle/>
        <a:p>
          <a:endParaRPr lang="cs-CZ">
            <a:solidFill>
              <a:schemeClr val="accent2">
                <a:lumMod val="60000"/>
                <a:lumOff val="40000"/>
              </a:schemeClr>
            </a:solidFill>
          </a:endParaRPr>
        </a:p>
      </dgm:t>
    </dgm:pt>
    <dgm:pt modelId="{E225D1EE-8990-48B5-B1E3-24B6C8B08716}" type="sibTrans" cxnId="{46D5BBCF-D694-44C8-8DF6-61EB1266B593}">
      <dgm:prSet/>
      <dgm:spPr/>
      <dgm:t>
        <a:bodyPr/>
        <a:lstStyle/>
        <a:p>
          <a:endParaRPr lang="cs-CZ">
            <a:solidFill>
              <a:schemeClr val="accent2">
                <a:lumMod val="60000"/>
                <a:lumOff val="40000"/>
              </a:schemeClr>
            </a:solidFill>
          </a:endParaRPr>
        </a:p>
      </dgm:t>
    </dgm:pt>
    <dgm:pt modelId="{9F098357-5201-4A80-A428-5C47AF4A4C4B}">
      <dgm:prSet phldrT="[Text]" custT="1"/>
      <dgm:spPr/>
      <dgm:t>
        <a:bodyPr/>
        <a:lstStyle/>
        <a:p>
          <a:r>
            <a:rPr lang="cs-CZ" sz="1300" b="1" dirty="0" err="1" smtClean="0">
              <a:solidFill>
                <a:srgbClr val="0070C0"/>
              </a:solidFill>
            </a:rPr>
            <a:t>PageBuilder</a:t>
          </a:r>
          <a:endParaRPr lang="cs-CZ" sz="1300" b="1" dirty="0">
            <a:solidFill>
              <a:srgbClr val="0070C0"/>
            </a:solidFill>
          </a:endParaRPr>
        </a:p>
      </dgm:t>
    </dgm:pt>
    <dgm:pt modelId="{48FFE11F-D43A-4CAB-8A0E-1AAB26BD9D96}" type="parTrans" cxnId="{8734411B-A505-4D94-AFB5-B82FE4FFFC4D}">
      <dgm:prSet/>
      <dgm:spPr/>
      <dgm:t>
        <a:bodyPr/>
        <a:lstStyle/>
        <a:p>
          <a:endParaRPr lang="cs-CZ">
            <a:solidFill>
              <a:schemeClr val="accent2">
                <a:lumMod val="60000"/>
                <a:lumOff val="40000"/>
              </a:schemeClr>
            </a:solidFill>
          </a:endParaRPr>
        </a:p>
      </dgm:t>
    </dgm:pt>
    <dgm:pt modelId="{5C0B6A57-BCDC-401A-BD6B-3D59DE3D2F54}" type="sibTrans" cxnId="{8734411B-A505-4D94-AFB5-B82FE4FFFC4D}">
      <dgm:prSet/>
      <dgm:spPr/>
      <dgm:t>
        <a:bodyPr/>
        <a:lstStyle/>
        <a:p>
          <a:endParaRPr lang="cs-CZ">
            <a:solidFill>
              <a:schemeClr val="accent2">
                <a:lumMod val="60000"/>
                <a:lumOff val="40000"/>
              </a:schemeClr>
            </a:solidFill>
          </a:endParaRPr>
        </a:p>
      </dgm:t>
    </dgm:pt>
    <dgm:pt modelId="{EB0E5FF4-3B03-4B39-ABB4-EA34DF3CC092}">
      <dgm:prSet phldrT="[Text]" custT="1"/>
      <dgm:spPr/>
      <dgm:t>
        <a:bodyPr/>
        <a:lstStyle/>
        <a:p>
          <a:r>
            <a:rPr lang="cs-CZ" sz="1300" b="1" dirty="0" err="1" smtClean="0">
              <a:solidFill>
                <a:srgbClr val="0070C0"/>
              </a:solidFill>
            </a:rPr>
            <a:t>imageResizer</a:t>
          </a:r>
          <a:endParaRPr lang="cs-CZ" sz="1300" b="1" dirty="0">
            <a:solidFill>
              <a:srgbClr val="0070C0"/>
            </a:solidFill>
          </a:endParaRPr>
        </a:p>
      </dgm:t>
    </dgm:pt>
    <dgm:pt modelId="{923C00D3-8F54-4935-8CF6-5BC3CAD791D8}" type="parTrans" cxnId="{09B4D8CA-F4CB-4208-AAEA-40D9FDAA55F6}">
      <dgm:prSet/>
      <dgm:spPr/>
      <dgm:t>
        <a:bodyPr/>
        <a:lstStyle/>
        <a:p>
          <a:endParaRPr lang="cs-CZ">
            <a:solidFill>
              <a:schemeClr val="accent2">
                <a:lumMod val="60000"/>
                <a:lumOff val="40000"/>
              </a:schemeClr>
            </a:solidFill>
          </a:endParaRPr>
        </a:p>
      </dgm:t>
    </dgm:pt>
    <dgm:pt modelId="{1D28BC41-1AC0-45AF-A8E0-58DD226EE43A}" type="sibTrans" cxnId="{09B4D8CA-F4CB-4208-AAEA-40D9FDAA55F6}">
      <dgm:prSet/>
      <dgm:spPr/>
      <dgm:t>
        <a:bodyPr/>
        <a:lstStyle/>
        <a:p>
          <a:endParaRPr lang="cs-CZ">
            <a:solidFill>
              <a:srgbClr val="0070C0"/>
            </a:solidFill>
          </a:endParaRPr>
        </a:p>
      </dgm:t>
    </dgm:pt>
    <dgm:pt modelId="{05B63853-9DEE-4785-9EF0-28DBF64D66DC}">
      <dgm:prSet phldrT="[Text]" custT="1"/>
      <dgm:spPr/>
      <dgm:t>
        <a:bodyPr/>
        <a:lstStyle/>
        <a:p>
          <a:r>
            <a:rPr lang="cs-CZ" sz="1300" b="1" dirty="0" err="1" smtClean="0">
              <a:solidFill>
                <a:srgbClr val="0070C0"/>
              </a:solidFill>
            </a:rPr>
            <a:t>StatsCollector</a:t>
          </a:r>
          <a:endParaRPr lang="cs-CZ" sz="1300" b="1" dirty="0">
            <a:solidFill>
              <a:srgbClr val="0070C0"/>
            </a:solidFill>
          </a:endParaRPr>
        </a:p>
      </dgm:t>
    </dgm:pt>
    <dgm:pt modelId="{1476780A-03F1-4279-84E6-623041103C4A}" type="parTrans" cxnId="{3476A0C5-700A-4641-AA98-F2268A879833}">
      <dgm:prSet/>
      <dgm:spPr/>
      <dgm:t>
        <a:bodyPr/>
        <a:lstStyle/>
        <a:p>
          <a:endParaRPr lang="cs-CZ">
            <a:solidFill>
              <a:schemeClr val="accent2">
                <a:lumMod val="60000"/>
                <a:lumOff val="40000"/>
              </a:schemeClr>
            </a:solidFill>
          </a:endParaRPr>
        </a:p>
      </dgm:t>
    </dgm:pt>
    <dgm:pt modelId="{20C4C3D3-BB9F-4DD2-9EA6-3238D71F314D}" type="sibTrans" cxnId="{3476A0C5-700A-4641-AA98-F2268A879833}">
      <dgm:prSet/>
      <dgm:spPr/>
      <dgm:t>
        <a:bodyPr/>
        <a:lstStyle/>
        <a:p>
          <a:endParaRPr lang="cs-CZ">
            <a:solidFill>
              <a:schemeClr val="accent2">
                <a:lumMod val="60000"/>
                <a:lumOff val="40000"/>
              </a:schemeClr>
            </a:solidFill>
          </a:endParaRPr>
        </a:p>
      </dgm:t>
    </dgm:pt>
    <dgm:pt modelId="{6707CD1E-B8C6-4671-8985-CB7B9EB4FDB9}">
      <dgm:prSet phldrT="[Text]" custT="1"/>
      <dgm:spPr>
        <a:noFill/>
      </dgm:spPr>
      <dgm:t>
        <a:bodyPr vert="horz"/>
        <a:lstStyle/>
        <a:p>
          <a:r>
            <a:rPr lang="cs-CZ" sz="1300" b="1" dirty="0" err="1" smtClean="0">
              <a:solidFill>
                <a:srgbClr val="0070C0"/>
              </a:solidFill>
            </a:rPr>
            <a:t>WapPROXY</a:t>
          </a:r>
          <a:endParaRPr lang="cs-CZ" sz="1300" b="1" dirty="0">
            <a:solidFill>
              <a:srgbClr val="0070C0"/>
            </a:solidFill>
          </a:endParaRPr>
        </a:p>
      </dgm:t>
    </dgm:pt>
    <dgm:pt modelId="{308DDFDF-8F7E-48A6-B705-461C43F9AD41}" type="parTrans" cxnId="{EA4495B0-41F5-4793-B751-EF59FFF262CF}">
      <dgm:prSet/>
      <dgm:spPr/>
      <dgm:t>
        <a:bodyPr/>
        <a:lstStyle/>
        <a:p>
          <a:endParaRPr lang="cs-CZ">
            <a:solidFill>
              <a:schemeClr val="accent2">
                <a:lumMod val="60000"/>
                <a:lumOff val="40000"/>
              </a:schemeClr>
            </a:solidFill>
          </a:endParaRPr>
        </a:p>
      </dgm:t>
    </dgm:pt>
    <dgm:pt modelId="{5372DD51-4E19-4146-890A-D9C792A4D10A}" type="sibTrans" cxnId="{EA4495B0-41F5-4793-B751-EF59FFF262CF}">
      <dgm:prSet/>
      <dgm:spPr/>
      <dgm:t>
        <a:bodyPr/>
        <a:lstStyle/>
        <a:p>
          <a:endParaRPr lang="cs-CZ">
            <a:solidFill>
              <a:schemeClr val="accent2">
                <a:lumMod val="60000"/>
                <a:lumOff val="40000"/>
              </a:schemeClr>
            </a:solidFill>
          </a:endParaRPr>
        </a:p>
      </dgm:t>
    </dgm:pt>
    <dgm:pt modelId="{6F832117-F91E-40F2-9C5A-739F446E85FE}" type="pres">
      <dgm:prSet presAssocID="{037463D2-3158-4302-B19B-65322369C3A4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cs-CZ"/>
        </a:p>
      </dgm:t>
    </dgm:pt>
    <dgm:pt modelId="{1DE22664-01A3-4AA0-883C-065597C9DBE1}" type="pres">
      <dgm:prSet presAssocID="{864601E1-D7C5-47E0-B7A7-551EBD7BE708}" presName="dummy" presStyleCnt="0"/>
      <dgm:spPr/>
    </dgm:pt>
    <dgm:pt modelId="{6C46598B-3EB5-465C-95EC-5AE3438D831D}" type="pres">
      <dgm:prSet presAssocID="{864601E1-D7C5-47E0-B7A7-551EBD7BE708}" presName="node" presStyleLbl="revTx" presStyleIdx="0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33CECF56-125A-4DF4-AF19-985548787F64}" type="pres">
      <dgm:prSet presAssocID="{E225D1EE-8990-48B5-B1E3-24B6C8B08716}" presName="sibTrans" presStyleLbl="node1" presStyleIdx="0" presStyleCnt="5"/>
      <dgm:spPr/>
      <dgm:t>
        <a:bodyPr/>
        <a:lstStyle/>
        <a:p>
          <a:endParaRPr lang="cs-CZ"/>
        </a:p>
      </dgm:t>
    </dgm:pt>
    <dgm:pt modelId="{BF23CAEF-2545-45C8-8F5B-D39D823D5E2A}" type="pres">
      <dgm:prSet presAssocID="{9F098357-5201-4A80-A428-5C47AF4A4C4B}" presName="dummy" presStyleCnt="0"/>
      <dgm:spPr/>
    </dgm:pt>
    <dgm:pt modelId="{7B7683A1-69D9-422C-BBCD-3AFDFBDCE2EA}" type="pres">
      <dgm:prSet presAssocID="{9F098357-5201-4A80-A428-5C47AF4A4C4B}" presName="node" presStyleLbl="revTx" presStyleIdx="1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3D9B9736-684F-4935-9AD1-991FB88820D6}" type="pres">
      <dgm:prSet presAssocID="{5C0B6A57-BCDC-401A-BD6B-3D59DE3D2F54}" presName="sibTrans" presStyleLbl="node1" presStyleIdx="1" presStyleCnt="5"/>
      <dgm:spPr/>
      <dgm:t>
        <a:bodyPr/>
        <a:lstStyle/>
        <a:p>
          <a:endParaRPr lang="cs-CZ"/>
        </a:p>
      </dgm:t>
    </dgm:pt>
    <dgm:pt modelId="{52086757-84D7-4E40-A6C7-F39F183A1DD9}" type="pres">
      <dgm:prSet presAssocID="{EB0E5FF4-3B03-4B39-ABB4-EA34DF3CC092}" presName="dummy" presStyleCnt="0"/>
      <dgm:spPr/>
    </dgm:pt>
    <dgm:pt modelId="{4239FADA-A387-47A4-B688-4A0E4F425B45}" type="pres">
      <dgm:prSet presAssocID="{EB0E5FF4-3B03-4B39-ABB4-EA34DF3CC092}" presName="node" presStyleLbl="revTx" presStyleIdx="2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1926CF6B-98F9-4AD1-8009-27EBA59BDF81}" type="pres">
      <dgm:prSet presAssocID="{1D28BC41-1AC0-45AF-A8E0-58DD226EE43A}" presName="sibTrans" presStyleLbl="node1" presStyleIdx="2" presStyleCnt="5"/>
      <dgm:spPr/>
      <dgm:t>
        <a:bodyPr/>
        <a:lstStyle/>
        <a:p>
          <a:endParaRPr lang="cs-CZ"/>
        </a:p>
      </dgm:t>
    </dgm:pt>
    <dgm:pt modelId="{DF23A994-F517-442D-9CDC-3BD86627BAAE}" type="pres">
      <dgm:prSet presAssocID="{05B63853-9DEE-4785-9EF0-28DBF64D66DC}" presName="dummy" presStyleCnt="0"/>
      <dgm:spPr/>
    </dgm:pt>
    <dgm:pt modelId="{942A054F-10A2-461B-9623-73702E2C1052}" type="pres">
      <dgm:prSet presAssocID="{05B63853-9DEE-4785-9EF0-28DBF64D66DC}" presName="node" presStyleLbl="revTx" presStyleIdx="3" presStyleCnt="5" custScaleX="131432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7249A85A-37E5-4C16-8140-7B2E16CDDC3B}" type="pres">
      <dgm:prSet presAssocID="{20C4C3D3-BB9F-4DD2-9EA6-3238D71F314D}" presName="sibTrans" presStyleLbl="node1" presStyleIdx="3" presStyleCnt="5"/>
      <dgm:spPr/>
      <dgm:t>
        <a:bodyPr/>
        <a:lstStyle/>
        <a:p>
          <a:endParaRPr lang="cs-CZ"/>
        </a:p>
      </dgm:t>
    </dgm:pt>
    <dgm:pt modelId="{89A3C301-9105-4EA5-A776-8B4CB4D8B146}" type="pres">
      <dgm:prSet presAssocID="{6707CD1E-B8C6-4671-8985-CB7B9EB4FDB9}" presName="dummy" presStyleCnt="0"/>
      <dgm:spPr/>
    </dgm:pt>
    <dgm:pt modelId="{68356B03-BF8E-405F-B6B7-22898D980F35}" type="pres">
      <dgm:prSet presAssocID="{6707CD1E-B8C6-4671-8985-CB7B9EB4FDB9}" presName="node" presStyleLbl="revTx" presStyleIdx="4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2AA4B7B8-74CB-4F46-9485-608CFC7E12EA}" type="pres">
      <dgm:prSet presAssocID="{5372DD51-4E19-4146-890A-D9C792A4D10A}" presName="sibTrans" presStyleLbl="node1" presStyleIdx="4" presStyleCnt="5"/>
      <dgm:spPr/>
      <dgm:t>
        <a:bodyPr/>
        <a:lstStyle/>
        <a:p>
          <a:endParaRPr lang="cs-CZ"/>
        </a:p>
      </dgm:t>
    </dgm:pt>
  </dgm:ptLst>
  <dgm:cxnLst>
    <dgm:cxn modelId="{8734411B-A505-4D94-AFB5-B82FE4FFFC4D}" srcId="{037463D2-3158-4302-B19B-65322369C3A4}" destId="{9F098357-5201-4A80-A428-5C47AF4A4C4B}" srcOrd="1" destOrd="0" parTransId="{48FFE11F-D43A-4CAB-8A0E-1AAB26BD9D96}" sibTransId="{5C0B6A57-BCDC-401A-BD6B-3D59DE3D2F54}"/>
    <dgm:cxn modelId="{C6853097-FCB3-490C-B5F1-C8569B72EA2E}" type="presOf" srcId="{037463D2-3158-4302-B19B-65322369C3A4}" destId="{6F832117-F91E-40F2-9C5A-739F446E85FE}" srcOrd="0" destOrd="0" presId="urn:microsoft.com/office/officeart/2005/8/layout/cycle1"/>
    <dgm:cxn modelId="{BE2A2D90-9FCE-4316-8731-D292ADF0659C}" type="presOf" srcId="{05B63853-9DEE-4785-9EF0-28DBF64D66DC}" destId="{942A054F-10A2-461B-9623-73702E2C1052}" srcOrd="0" destOrd="0" presId="urn:microsoft.com/office/officeart/2005/8/layout/cycle1"/>
    <dgm:cxn modelId="{DF9A4C79-A86B-4C62-B7F9-FFC91E9C568F}" type="presOf" srcId="{9F098357-5201-4A80-A428-5C47AF4A4C4B}" destId="{7B7683A1-69D9-422C-BBCD-3AFDFBDCE2EA}" srcOrd="0" destOrd="0" presId="urn:microsoft.com/office/officeart/2005/8/layout/cycle1"/>
    <dgm:cxn modelId="{09B4D8CA-F4CB-4208-AAEA-40D9FDAA55F6}" srcId="{037463D2-3158-4302-B19B-65322369C3A4}" destId="{EB0E5FF4-3B03-4B39-ABB4-EA34DF3CC092}" srcOrd="2" destOrd="0" parTransId="{923C00D3-8F54-4935-8CF6-5BC3CAD791D8}" sibTransId="{1D28BC41-1AC0-45AF-A8E0-58DD226EE43A}"/>
    <dgm:cxn modelId="{05F714D0-7509-4521-8DFC-55574F177B8B}" type="presOf" srcId="{E225D1EE-8990-48B5-B1E3-24B6C8B08716}" destId="{33CECF56-125A-4DF4-AF19-985548787F64}" srcOrd="0" destOrd="0" presId="urn:microsoft.com/office/officeart/2005/8/layout/cycle1"/>
    <dgm:cxn modelId="{707DEDA2-AC31-421E-8F3A-59F3FE122A85}" type="presOf" srcId="{6707CD1E-B8C6-4671-8985-CB7B9EB4FDB9}" destId="{68356B03-BF8E-405F-B6B7-22898D980F35}" srcOrd="0" destOrd="0" presId="urn:microsoft.com/office/officeart/2005/8/layout/cycle1"/>
    <dgm:cxn modelId="{C3842201-209F-436D-8807-9A70A56B4ABC}" type="presOf" srcId="{1D28BC41-1AC0-45AF-A8E0-58DD226EE43A}" destId="{1926CF6B-98F9-4AD1-8009-27EBA59BDF81}" srcOrd="0" destOrd="0" presId="urn:microsoft.com/office/officeart/2005/8/layout/cycle1"/>
    <dgm:cxn modelId="{46D5BBCF-D694-44C8-8DF6-61EB1266B593}" srcId="{037463D2-3158-4302-B19B-65322369C3A4}" destId="{864601E1-D7C5-47E0-B7A7-551EBD7BE708}" srcOrd="0" destOrd="0" parTransId="{48772D09-B360-44A2-B622-70EADE36EC44}" sibTransId="{E225D1EE-8990-48B5-B1E3-24B6C8B08716}"/>
    <dgm:cxn modelId="{03FFAB45-DD0B-47F6-82B3-D5D48074CEDB}" type="presOf" srcId="{5C0B6A57-BCDC-401A-BD6B-3D59DE3D2F54}" destId="{3D9B9736-684F-4935-9AD1-991FB88820D6}" srcOrd="0" destOrd="0" presId="urn:microsoft.com/office/officeart/2005/8/layout/cycle1"/>
    <dgm:cxn modelId="{B3BF718D-803B-4734-96CF-81582EDE53DC}" type="presOf" srcId="{20C4C3D3-BB9F-4DD2-9EA6-3238D71F314D}" destId="{7249A85A-37E5-4C16-8140-7B2E16CDDC3B}" srcOrd="0" destOrd="0" presId="urn:microsoft.com/office/officeart/2005/8/layout/cycle1"/>
    <dgm:cxn modelId="{4EAE226C-84F9-434F-974B-72379710A4AB}" type="presOf" srcId="{5372DD51-4E19-4146-890A-D9C792A4D10A}" destId="{2AA4B7B8-74CB-4F46-9485-608CFC7E12EA}" srcOrd="0" destOrd="0" presId="urn:microsoft.com/office/officeart/2005/8/layout/cycle1"/>
    <dgm:cxn modelId="{EA4495B0-41F5-4793-B751-EF59FFF262CF}" srcId="{037463D2-3158-4302-B19B-65322369C3A4}" destId="{6707CD1E-B8C6-4671-8985-CB7B9EB4FDB9}" srcOrd="4" destOrd="0" parTransId="{308DDFDF-8F7E-48A6-B705-461C43F9AD41}" sibTransId="{5372DD51-4E19-4146-890A-D9C792A4D10A}"/>
    <dgm:cxn modelId="{849BA9CE-85A3-4CD1-8F24-0A626FDACEB4}" type="presOf" srcId="{EB0E5FF4-3B03-4B39-ABB4-EA34DF3CC092}" destId="{4239FADA-A387-47A4-B688-4A0E4F425B45}" srcOrd="0" destOrd="0" presId="urn:microsoft.com/office/officeart/2005/8/layout/cycle1"/>
    <dgm:cxn modelId="{BB37FEC3-50E7-4164-BE1D-BF50519EC8B6}" type="presOf" srcId="{864601E1-D7C5-47E0-B7A7-551EBD7BE708}" destId="{6C46598B-3EB5-465C-95EC-5AE3438D831D}" srcOrd="0" destOrd="0" presId="urn:microsoft.com/office/officeart/2005/8/layout/cycle1"/>
    <dgm:cxn modelId="{3476A0C5-700A-4641-AA98-F2268A879833}" srcId="{037463D2-3158-4302-B19B-65322369C3A4}" destId="{05B63853-9DEE-4785-9EF0-28DBF64D66DC}" srcOrd="3" destOrd="0" parTransId="{1476780A-03F1-4279-84E6-623041103C4A}" sibTransId="{20C4C3D3-BB9F-4DD2-9EA6-3238D71F314D}"/>
    <dgm:cxn modelId="{D874E6D4-B269-46AD-BE20-C339D2CD2BCF}" type="presParOf" srcId="{6F832117-F91E-40F2-9C5A-739F446E85FE}" destId="{1DE22664-01A3-4AA0-883C-065597C9DBE1}" srcOrd="0" destOrd="0" presId="urn:microsoft.com/office/officeart/2005/8/layout/cycle1"/>
    <dgm:cxn modelId="{2B7352E9-F639-4F96-9858-966D6F389B6C}" type="presParOf" srcId="{6F832117-F91E-40F2-9C5A-739F446E85FE}" destId="{6C46598B-3EB5-465C-95EC-5AE3438D831D}" srcOrd="1" destOrd="0" presId="urn:microsoft.com/office/officeart/2005/8/layout/cycle1"/>
    <dgm:cxn modelId="{F7265BF2-1B84-472A-8DA5-A03B138D45EF}" type="presParOf" srcId="{6F832117-F91E-40F2-9C5A-739F446E85FE}" destId="{33CECF56-125A-4DF4-AF19-985548787F64}" srcOrd="2" destOrd="0" presId="urn:microsoft.com/office/officeart/2005/8/layout/cycle1"/>
    <dgm:cxn modelId="{90CC455D-805F-44CA-8402-36AFEB37C4AB}" type="presParOf" srcId="{6F832117-F91E-40F2-9C5A-739F446E85FE}" destId="{BF23CAEF-2545-45C8-8F5B-D39D823D5E2A}" srcOrd="3" destOrd="0" presId="urn:microsoft.com/office/officeart/2005/8/layout/cycle1"/>
    <dgm:cxn modelId="{5FA568DD-557B-4558-BB8E-FD922288891F}" type="presParOf" srcId="{6F832117-F91E-40F2-9C5A-739F446E85FE}" destId="{7B7683A1-69D9-422C-BBCD-3AFDFBDCE2EA}" srcOrd="4" destOrd="0" presId="urn:microsoft.com/office/officeart/2005/8/layout/cycle1"/>
    <dgm:cxn modelId="{D8F650E1-E02E-4DD6-9D7F-290D8E107034}" type="presParOf" srcId="{6F832117-F91E-40F2-9C5A-739F446E85FE}" destId="{3D9B9736-684F-4935-9AD1-991FB88820D6}" srcOrd="5" destOrd="0" presId="urn:microsoft.com/office/officeart/2005/8/layout/cycle1"/>
    <dgm:cxn modelId="{9530271E-19B6-457E-91C7-FEC09A6DA002}" type="presParOf" srcId="{6F832117-F91E-40F2-9C5A-739F446E85FE}" destId="{52086757-84D7-4E40-A6C7-F39F183A1DD9}" srcOrd="6" destOrd="0" presId="urn:microsoft.com/office/officeart/2005/8/layout/cycle1"/>
    <dgm:cxn modelId="{D9E813B7-AF89-4E85-B04A-CAD2552BFBF7}" type="presParOf" srcId="{6F832117-F91E-40F2-9C5A-739F446E85FE}" destId="{4239FADA-A387-47A4-B688-4A0E4F425B45}" srcOrd="7" destOrd="0" presId="urn:microsoft.com/office/officeart/2005/8/layout/cycle1"/>
    <dgm:cxn modelId="{80F30EB3-A054-4F93-AA1F-BB81E3BBAEDE}" type="presParOf" srcId="{6F832117-F91E-40F2-9C5A-739F446E85FE}" destId="{1926CF6B-98F9-4AD1-8009-27EBA59BDF81}" srcOrd="8" destOrd="0" presId="urn:microsoft.com/office/officeart/2005/8/layout/cycle1"/>
    <dgm:cxn modelId="{E7BBAFD1-5BBB-4241-8D0A-D237E77AA388}" type="presParOf" srcId="{6F832117-F91E-40F2-9C5A-739F446E85FE}" destId="{DF23A994-F517-442D-9CDC-3BD86627BAAE}" srcOrd="9" destOrd="0" presId="urn:microsoft.com/office/officeart/2005/8/layout/cycle1"/>
    <dgm:cxn modelId="{6A7F1AD4-1430-48FB-AC26-9C2D3892F966}" type="presParOf" srcId="{6F832117-F91E-40F2-9C5A-739F446E85FE}" destId="{942A054F-10A2-461B-9623-73702E2C1052}" srcOrd="10" destOrd="0" presId="urn:microsoft.com/office/officeart/2005/8/layout/cycle1"/>
    <dgm:cxn modelId="{4E6BCFDC-2019-4E56-BE88-AF6FC9E1A5C5}" type="presParOf" srcId="{6F832117-F91E-40F2-9C5A-739F446E85FE}" destId="{7249A85A-37E5-4C16-8140-7B2E16CDDC3B}" srcOrd="11" destOrd="0" presId="urn:microsoft.com/office/officeart/2005/8/layout/cycle1"/>
    <dgm:cxn modelId="{F225EF16-2FE0-45BA-8A78-E1A8BE8EB13F}" type="presParOf" srcId="{6F832117-F91E-40F2-9C5A-739F446E85FE}" destId="{89A3C301-9105-4EA5-A776-8B4CB4D8B146}" srcOrd="12" destOrd="0" presId="urn:microsoft.com/office/officeart/2005/8/layout/cycle1"/>
    <dgm:cxn modelId="{876DD06A-D3F7-49E8-9945-19519538FDF8}" type="presParOf" srcId="{6F832117-F91E-40F2-9C5A-739F446E85FE}" destId="{68356B03-BF8E-405F-B6B7-22898D980F35}" srcOrd="13" destOrd="0" presId="urn:microsoft.com/office/officeart/2005/8/layout/cycle1"/>
    <dgm:cxn modelId="{221DDB93-EF5B-428F-B2F5-72142D5EA3C9}" type="presParOf" srcId="{6F832117-F91E-40F2-9C5A-739F446E85FE}" destId="{2AA4B7B8-74CB-4F46-9485-608CFC7E12EA}" srcOrd="14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6C46598B-3EB5-465C-95EC-5AE3438D831D}">
      <dsp:nvSpPr>
        <dsp:cNvPr id="0" name=""/>
        <dsp:cNvSpPr/>
      </dsp:nvSpPr>
      <dsp:spPr>
        <a:xfrm>
          <a:off x="4181899" y="32385"/>
          <a:ext cx="1108674" cy="11086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300" b="1" kern="1200" dirty="0" err="1" smtClean="0">
              <a:solidFill>
                <a:srgbClr val="0070C0"/>
              </a:solidFill>
            </a:rPr>
            <a:t>MobileDetect</a:t>
          </a:r>
          <a:endParaRPr lang="cs-CZ" sz="1300" b="1" kern="1200" dirty="0">
            <a:solidFill>
              <a:srgbClr val="0070C0"/>
            </a:solidFill>
          </a:endParaRPr>
        </a:p>
      </dsp:txBody>
      <dsp:txXfrm>
        <a:off x="4181899" y="32385"/>
        <a:ext cx="1108674" cy="1108674"/>
      </dsp:txXfrm>
    </dsp:sp>
    <dsp:sp modelId="{33CECF56-125A-4DF4-AF19-985548787F64}">
      <dsp:nvSpPr>
        <dsp:cNvPr id="0" name=""/>
        <dsp:cNvSpPr/>
      </dsp:nvSpPr>
      <dsp:spPr>
        <a:xfrm>
          <a:off x="1572060" y="90"/>
          <a:ext cx="4159051" cy="4159051"/>
        </a:xfrm>
        <a:prstGeom prst="circularArrow">
          <a:avLst>
            <a:gd name="adj1" fmla="val 5198"/>
            <a:gd name="adj2" fmla="val 335763"/>
            <a:gd name="adj3" fmla="val 21293854"/>
            <a:gd name="adj4" fmla="val 19765703"/>
            <a:gd name="adj5" fmla="val 6064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B7683A1-69D9-422C-BBCD-3AFDFBDCE2EA}">
      <dsp:nvSpPr>
        <dsp:cNvPr id="0" name=""/>
        <dsp:cNvSpPr/>
      </dsp:nvSpPr>
      <dsp:spPr>
        <a:xfrm>
          <a:off x="4852250" y="2095513"/>
          <a:ext cx="1108674" cy="11086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300" b="1" kern="1200" dirty="0" err="1" smtClean="0">
              <a:solidFill>
                <a:srgbClr val="0070C0"/>
              </a:solidFill>
            </a:rPr>
            <a:t>PageBuilder</a:t>
          </a:r>
          <a:endParaRPr lang="cs-CZ" sz="1300" b="1" kern="1200" dirty="0">
            <a:solidFill>
              <a:srgbClr val="0070C0"/>
            </a:solidFill>
          </a:endParaRPr>
        </a:p>
      </dsp:txBody>
      <dsp:txXfrm>
        <a:off x="4852250" y="2095513"/>
        <a:ext cx="1108674" cy="1108674"/>
      </dsp:txXfrm>
    </dsp:sp>
    <dsp:sp modelId="{3D9B9736-684F-4935-9AD1-991FB88820D6}">
      <dsp:nvSpPr>
        <dsp:cNvPr id="0" name=""/>
        <dsp:cNvSpPr/>
      </dsp:nvSpPr>
      <dsp:spPr>
        <a:xfrm>
          <a:off x="1572060" y="90"/>
          <a:ext cx="4159051" cy="4159051"/>
        </a:xfrm>
        <a:prstGeom prst="circularArrow">
          <a:avLst>
            <a:gd name="adj1" fmla="val 5198"/>
            <a:gd name="adj2" fmla="val 335763"/>
            <a:gd name="adj3" fmla="val 4015332"/>
            <a:gd name="adj4" fmla="val 2252850"/>
            <a:gd name="adj5" fmla="val 6064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239FADA-A387-47A4-B688-4A0E4F425B45}">
      <dsp:nvSpPr>
        <dsp:cNvPr id="0" name=""/>
        <dsp:cNvSpPr/>
      </dsp:nvSpPr>
      <dsp:spPr>
        <a:xfrm>
          <a:off x="3097248" y="3370597"/>
          <a:ext cx="1108674" cy="11086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300" b="1" kern="1200" dirty="0" err="1" smtClean="0">
              <a:solidFill>
                <a:srgbClr val="0070C0"/>
              </a:solidFill>
            </a:rPr>
            <a:t>imageResizer</a:t>
          </a:r>
          <a:endParaRPr lang="cs-CZ" sz="1300" b="1" kern="1200" dirty="0">
            <a:solidFill>
              <a:srgbClr val="0070C0"/>
            </a:solidFill>
          </a:endParaRPr>
        </a:p>
      </dsp:txBody>
      <dsp:txXfrm>
        <a:off x="3097248" y="3370597"/>
        <a:ext cx="1108674" cy="1108674"/>
      </dsp:txXfrm>
    </dsp:sp>
    <dsp:sp modelId="{1926CF6B-98F9-4AD1-8009-27EBA59BDF81}">
      <dsp:nvSpPr>
        <dsp:cNvPr id="0" name=""/>
        <dsp:cNvSpPr/>
      </dsp:nvSpPr>
      <dsp:spPr>
        <a:xfrm>
          <a:off x="1572060" y="90"/>
          <a:ext cx="4159051" cy="4159051"/>
        </a:xfrm>
        <a:prstGeom prst="circularArrow">
          <a:avLst>
            <a:gd name="adj1" fmla="val 5198"/>
            <a:gd name="adj2" fmla="val 335763"/>
            <a:gd name="adj3" fmla="val 8211387"/>
            <a:gd name="adj4" fmla="val 6448905"/>
            <a:gd name="adj5" fmla="val 6064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42A054F-10A2-461B-9623-73702E2C1052}">
      <dsp:nvSpPr>
        <dsp:cNvPr id="0" name=""/>
        <dsp:cNvSpPr/>
      </dsp:nvSpPr>
      <dsp:spPr>
        <a:xfrm>
          <a:off x="1168007" y="2095513"/>
          <a:ext cx="1457152" cy="11086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300" b="1" kern="1200" dirty="0" err="1" smtClean="0">
              <a:solidFill>
                <a:srgbClr val="0070C0"/>
              </a:solidFill>
            </a:rPr>
            <a:t>StatsCollector</a:t>
          </a:r>
          <a:endParaRPr lang="cs-CZ" sz="1300" b="1" kern="1200" dirty="0">
            <a:solidFill>
              <a:srgbClr val="0070C0"/>
            </a:solidFill>
          </a:endParaRPr>
        </a:p>
      </dsp:txBody>
      <dsp:txXfrm>
        <a:off x="1168007" y="2095513"/>
        <a:ext cx="1457152" cy="1108674"/>
      </dsp:txXfrm>
    </dsp:sp>
    <dsp:sp modelId="{7249A85A-37E5-4C16-8140-7B2E16CDDC3B}">
      <dsp:nvSpPr>
        <dsp:cNvPr id="0" name=""/>
        <dsp:cNvSpPr/>
      </dsp:nvSpPr>
      <dsp:spPr>
        <a:xfrm>
          <a:off x="1572060" y="90"/>
          <a:ext cx="4159051" cy="4159051"/>
        </a:xfrm>
        <a:prstGeom prst="circularArrow">
          <a:avLst>
            <a:gd name="adj1" fmla="val 5198"/>
            <a:gd name="adj2" fmla="val 335763"/>
            <a:gd name="adj3" fmla="val 12298535"/>
            <a:gd name="adj4" fmla="val 10770383"/>
            <a:gd name="adj5" fmla="val 6064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8356B03-BF8E-405F-B6B7-22898D980F35}">
      <dsp:nvSpPr>
        <dsp:cNvPr id="0" name=""/>
        <dsp:cNvSpPr/>
      </dsp:nvSpPr>
      <dsp:spPr>
        <a:xfrm>
          <a:off x="2012598" y="32385"/>
          <a:ext cx="1108674" cy="11086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300" b="1" kern="1200" dirty="0" err="1" smtClean="0">
              <a:solidFill>
                <a:srgbClr val="0070C0"/>
              </a:solidFill>
            </a:rPr>
            <a:t>WapPROXY</a:t>
          </a:r>
          <a:endParaRPr lang="cs-CZ" sz="1300" b="1" kern="1200" dirty="0">
            <a:solidFill>
              <a:srgbClr val="0070C0"/>
            </a:solidFill>
          </a:endParaRPr>
        </a:p>
      </dsp:txBody>
      <dsp:txXfrm>
        <a:off x="2012598" y="32385"/>
        <a:ext cx="1108674" cy="1108674"/>
      </dsp:txXfrm>
    </dsp:sp>
    <dsp:sp modelId="{2AA4B7B8-74CB-4F46-9485-608CFC7E12EA}">
      <dsp:nvSpPr>
        <dsp:cNvPr id="0" name=""/>
        <dsp:cNvSpPr/>
      </dsp:nvSpPr>
      <dsp:spPr>
        <a:xfrm>
          <a:off x="1572060" y="90"/>
          <a:ext cx="4159051" cy="4159051"/>
        </a:xfrm>
        <a:prstGeom prst="circularArrow">
          <a:avLst>
            <a:gd name="adj1" fmla="val 5198"/>
            <a:gd name="adj2" fmla="val 335763"/>
            <a:gd name="adj3" fmla="val 16866319"/>
            <a:gd name="adj4" fmla="val 15197918"/>
            <a:gd name="adj5" fmla="val 6064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87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302125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2083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622925" y="0"/>
            <a:ext cx="4302125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2083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456363"/>
            <a:ext cx="4302125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2083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622925" y="6456363"/>
            <a:ext cx="4302125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CE50EFB7-52AA-42A3-9210-1C2B9FEBEA5C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AutoShape 1"/>
          <p:cNvSpPr>
            <a:spLocks noChangeArrowheads="1"/>
          </p:cNvSpPr>
          <p:nvPr/>
        </p:nvSpPr>
        <p:spPr bwMode="auto">
          <a:xfrm>
            <a:off x="0" y="0"/>
            <a:ext cx="9926638" cy="6797675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cs-CZ"/>
          </a:p>
        </p:txBody>
      </p:sp>
      <p:sp>
        <p:nvSpPr>
          <p:cNvPr id="2050" name="Text Box 2"/>
          <p:cNvSpPr txBox="1">
            <a:spLocks noChangeArrowheads="1"/>
          </p:cNvSpPr>
          <p:nvPr/>
        </p:nvSpPr>
        <p:spPr bwMode="auto">
          <a:xfrm>
            <a:off x="0" y="0"/>
            <a:ext cx="4302125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cs-CZ"/>
          </a:p>
        </p:txBody>
      </p:sp>
      <p:sp>
        <p:nvSpPr>
          <p:cNvPr id="2051" name="Text Box 3"/>
          <p:cNvSpPr txBox="1">
            <a:spLocks noChangeArrowheads="1"/>
          </p:cNvSpPr>
          <p:nvPr/>
        </p:nvSpPr>
        <p:spPr bwMode="auto">
          <a:xfrm>
            <a:off x="5621338" y="0"/>
            <a:ext cx="4303712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cs-CZ"/>
          </a:p>
        </p:txBody>
      </p:sp>
      <p:sp>
        <p:nvSpPr>
          <p:cNvPr id="19461" name="Rectangle 4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160713" y="509588"/>
            <a:ext cx="3605212" cy="254952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53" name="Rectangle 5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92188" y="3228975"/>
            <a:ext cx="7942262" cy="305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endParaRPr lang="cs-CZ" noProof="0" smtClean="0"/>
          </a:p>
        </p:txBody>
      </p:sp>
      <p:sp>
        <p:nvSpPr>
          <p:cNvPr id="2054" name="Text Box 6"/>
          <p:cNvSpPr txBox="1">
            <a:spLocks noChangeArrowheads="1"/>
          </p:cNvSpPr>
          <p:nvPr/>
        </p:nvSpPr>
        <p:spPr bwMode="auto">
          <a:xfrm>
            <a:off x="0" y="6456363"/>
            <a:ext cx="4302125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cs-CZ"/>
          </a:p>
        </p:txBody>
      </p:sp>
      <p:sp>
        <p:nvSpPr>
          <p:cNvPr id="2055" name="Text Box 7"/>
          <p:cNvSpPr txBox="1">
            <a:spLocks noChangeArrowheads="1"/>
          </p:cNvSpPr>
          <p:nvPr/>
        </p:nvSpPr>
        <p:spPr bwMode="auto">
          <a:xfrm>
            <a:off x="5621338" y="6456363"/>
            <a:ext cx="4303712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 anchor="b">
            <a:spAutoFit/>
          </a:bodyPr>
          <a:lstStyle/>
          <a:p>
            <a:pPr algn="r"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fld id="{7A65F52F-2715-4335-9CA2-ABC109B249C3}" type="slidenum">
              <a:rPr lang="en-GB" sz="1200" b="0">
                <a:solidFill>
                  <a:schemeClr val="tx1"/>
                </a:solidFill>
                <a:latin typeface="Times New Roman" pitchFamily="18" charset="0"/>
              </a:rPr>
              <a:pPr algn="r">
                <a:lnSpc>
                  <a:spcPct val="93000"/>
                </a:lnSpc>
                <a:buClr>
                  <a:srgbClr val="000000"/>
                </a:buClr>
                <a:buSzPct val="100000"/>
                <a:buFont typeface="Arial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t>‹#›</a:t>
            </a:fld>
            <a:endParaRPr lang="en-GB" sz="1200" b="0">
              <a:solidFill>
                <a:schemeClr val="tx1"/>
              </a:solidFill>
              <a:latin typeface="Times New Roman" pitchFamily="18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2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wrap="none" anchor="ctr"/>
          <a:lstStyle/>
          <a:p>
            <a:pPr eaLnBrk="1" hangingPunct="1"/>
            <a:endParaRPr lang="cs-CZ" smtClean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8915" name="Zástupný symbol pro poznámky 2"/>
          <p:cNvSpPr txBox="1"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buFontTx/>
              <a:buNone/>
            </a:pPr>
            <a:r>
              <a:rPr lang="cs-CZ" smtClean="0"/>
              <a:t>Benefit pro návštěvníky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9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5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6627" name="Zástupný symbol pro poznámky 2"/>
          <p:cNvSpPr txBox="1"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cs-CZ" smtClean="0"/>
              <a:t>QR code – standardizovaný japonskou společností, kapacita 4296 znaků, patentová práva neuplatnována, ověřená technologie, není nutný specializovaný software, nejedná se o uzavřený systém, redundance dat</a:t>
            </a:r>
          </a:p>
          <a:p>
            <a:endParaRPr lang="cs-CZ" smtClean="0"/>
          </a:p>
          <a:p>
            <a:r>
              <a:rPr lang="cs-CZ" smtClean="0"/>
              <a:t>Podobné technologie: Shotcode, UpCode, Beetagg atd … většinou komerční projekty, uzavřený systém, poskytují kompletní servis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3795" name="Zástupný symbol pro poznámky 2"/>
          <p:cNvSpPr txBox="1"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cs-CZ" smtClean="0"/>
              <a:t>Kanadska verze mistniho denniku Metro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5843" name="Zástupný symbol pro poznámky 2"/>
          <p:cNvSpPr txBox="1"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cs-CZ" smtClean="0"/>
              <a:t>Co je nutne pro rozsireni QR kodu i v CR?</a:t>
            </a:r>
          </a:p>
          <a:p>
            <a:pPr>
              <a:buFontTx/>
              <a:buChar char="-"/>
            </a:pPr>
            <a:r>
              <a:rPr lang="cs-CZ" smtClean="0"/>
              <a:t>kampan na citylightech cervnu 2008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9699" name="Zástupný symbol pro poznámky 2"/>
          <p:cNvSpPr txBox="1"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cs-CZ" smtClean="0"/>
              <a:t>QR kod, který jednoznačně identifikuje konkrétní osobu můžeme také chápat jako novou možnost vlastní prezentace.</a:t>
            </a:r>
          </a:p>
          <a:p>
            <a:endParaRPr lang="cs-CZ" smtClean="0"/>
          </a:p>
          <a:p>
            <a:r>
              <a:rPr lang="cs-CZ" smtClean="0"/>
              <a:t>Kdokoliv si Váš kód může načíst a získat podrobné informace.</a:t>
            </a:r>
          </a:p>
          <a:p>
            <a:endParaRPr lang="cs-CZ" smtClean="0"/>
          </a:p>
          <a:p>
            <a:r>
              <a:rPr lang="cs-CZ" smtClean="0"/>
              <a:t>Kdykoliv můžete tyto informace měnit a aktualizovat … ať již ručně nebo automaticky </a:t>
            </a:r>
            <a:r>
              <a:rPr lang="cs-CZ" smtClean="0">
                <a:sym typeface="Wingdings" pitchFamily="2" charset="2"/>
              </a:rPr>
              <a:t> mobilní web</a:t>
            </a:r>
            <a:endParaRPr lang="cs-CZ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6867" name="Zástupný symbol pro poznámky 2"/>
          <p:cNvSpPr txBox="1"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cs-CZ" smtClean="0"/>
              <a:t>Co je nutne pro rozsireni QR kodu i v CR?</a:t>
            </a:r>
          </a:p>
          <a:p>
            <a:pPr>
              <a:buFontTx/>
              <a:buChar char="-"/>
            </a:pPr>
            <a:r>
              <a:rPr lang="cs-CZ" smtClean="0"/>
              <a:t>podpora mobilnich telefonu (95% telefonu nad 3tis Kc ma fotak)</a:t>
            </a:r>
          </a:p>
          <a:p>
            <a:pPr>
              <a:buFontTx/>
              <a:buChar char="-"/>
            </a:pPr>
            <a:r>
              <a:rPr lang="cs-CZ" smtClean="0"/>
              <a:t>Nokia Symbian 3rd a 5rd má předinstalováno</a:t>
            </a:r>
          </a:p>
          <a:p>
            <a:pPr>
              <a:buFontTx/>
              <a:buChar char="-"/>
            </a:pPr>
            <a:r>
              <a:rPr lang="cs-CZ" smtClean="0"/>
              <a:t>Nokia Symbian (nejsnazší cesta k QR ctecce) tvori cca 30% navstevnosti</a:t>
            </a:r>
          </a:p>
          <a:p>
            <a:pPr>
              <a:buFontTx/>
              <a:buChar char="-"/>
            </a:pPr>
            <a:r>
              <a:rPr lang="cs-CZ" smtClean="0"/>
              <a:t>Seznam QR kódy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7891" name="Zástupný symbol pro poznámky 2"/>
          <p:cNvSpPr txBox="1"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buFontTx/>
              <a:buNone/>
            </a:pPr>
            <a:r>
              <a:rPr lang="cs-CZ" smtClean="0"/>
              <a:t>Benefit pro návštěvníky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801688" y="2349500"/>
            <a:ext cx="9090025" cy="1620838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603375" y="4284663"/>
            <a:ext cx="7486650" cy="1931987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7753350" y="303213"/>
            <a:ext cx="2405063" cy="6451600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534988" y="303213"/>
            <a:ext cx="7065962" cy="6451600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44550" y="4859338"/>
            <a:ext cx="9090025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44550" y="3205163"/>
            <a:ext cx="9090025" cy="16541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534988" y="1763713"/>
            <a:ext cx="4735512" cy="4991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422900" y="1763713"/>
            <a:ext cx="4735513" cy="4991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534988" y="1692275"/>
            <a:ext cx="4724400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34988" y="2397125"/>
            <a:ext cx="4724400" cy="43576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5432425" y="1692275"/>
            <a:ext cx="472598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5432425" y="2397125"/>
            <a:ext cx="4725988" cy="43576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4988" y="301625"/>
            <a:ext cx="3517900" cy="1281113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181475" y="301625"/>
            <a:ext cx="5976938" cy="645318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534988" y="1582738"/>
            <a:ext cx="3517900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095500" y="5292725"/>
            <a:ext cx="64166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2095500" y="676275"/>
            <a:ext cx="6416675" cy="453548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2095500" y="5918200"/>
            <a:ext cx="6416675" cy="88741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34988" y="303213"/>
            <a:ext cx="9623425" cy="126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 předlohy nadpisů.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4988" y="1763713"/>
            <a:ext cx="9623425" cy="499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</a:p>
        </p:txBody>
      </p:sp>
      <p:grpSp>
        <p:nvGrpSpPr>
          <p:cNvPr id="17412" name="Group 19"/>
          <p:cNvGrpSpPr>
            <a:grpSpLocks/>
          </p:cNvGrpSpPr>
          <p:nvPr/>
        </p:nvGrpSpPr>
        <p:grpSpPr bwMode="auto">
          <a:xfrm>
            <a:off x="0" y="7169150"/>
            <a:ext cx="10693400" cy="392113"/>
            <a:chOff x="0" y="4516"/>
            <a:chExt cx="6736" cy="247"/>
          </a:xfrm>
        </p:grpSpPr>
        <p:pic>
          <p:nvPicPr>
            <p:cNvPr id="17413" name="Picture 11" descr="pruh"/>
            <p:cNvPicPr>
              <a:picLocks noChangeAspect="1" noChangeArrowheads="1"/>
            </p:cNvPicPr>
            <p:nvPr userDrawn="1"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0" y="4516"/>
              <a:ext cx="6736" cy="2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51919" name="Text Box 15"/>
            <p:cNvSpPr txBox="1">
              <a:spLocks noChangeArrowheads="1"/>
            </p:cNvSpPr>
            <p:nvPr userDrawn="1"/>
          </p:nvSpPr>
          <p:spPr bwMode="auto">
            <a:xfrm>
              <a:off x="100" y="4547"/>
              <a:ext cx="847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cs-CZ" sz="1200">
                  <a:solidFill>
                    <a:schemeClr val="bg1"/>
                  </a:solidFill>
                </a:rPr>
                <a:t>www.seznam.cz</a:t>
              </a:r>
            </a:p>
          </p:txBody>
        </p:sp>
        <p:sp>
          <p:nvSpPr>
            <p:cNvPr id="251920" name="Text Box 16"/>
            <p:cNvSpPr txBox="1">
              <a:spLocks noChangeArrowheads="1"/>
            </p:cNvSpPr>
            <p:nvPr userDrawn="1"/>
          </p:nvSpPr>
          <p:spPr bwMode="auto">
            <a:xfrm>
              <a:off x="5239" y="4550"/>
              <a:ext cx="1423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r">
                <a:defRPr/>
              </a:pPr>
              <a:r>
                <a:rPr lang="cs-CZ" sz="1200">
                  <a:solidFill>
                    <a:schemeClr val="bg1"/>
                  </a:solidFill>
                </a:rPr>
                <a:t>… najdu tam, co neznám !</a:t>
              </a: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  <p:sldLayoutId id="2147483660" r:id="rId4"/>
    <p:sldLayoutId id="2147483661" r:id="rId5"/>
    <p:sldLayoutId id="2147483662" r:id="rId6"/>
    <p:sldLayoutId id="2147483663" r:id="rId7"/>
    <p:sldLayoutId id="2147483664" r:id="rId8"/>
    <p:sldLayoutId id="2147483665" r:id="rId9"/>
    <p:sldLayoutId id="2147483666" r:id="rId10"/>
    <p:sldLayoutId id="214748366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CC00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CC0000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CC0000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CC0000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CC0000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rgbClr val="CC0000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rgbClr val="CC0000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rgbClr val="CC0000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rgbClr val="CC0000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.png"/><Relationship Id="rId5" Type="http://schemas.openxmlformats.org/officeDocument/2006/relationships/oleObject" Target="../embeddings/oleObject1.bin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4" Type="http://schemas.openxmlformats.org/officeDocument/2006/relationships/oleObject" Target="../embeddings/oleObject6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4" Type="http://schemas.openxmlformats.org/officeDocument/2006/relationships/oleObject" Target="../embeddings/oleObject7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4" Type="http://schemas.openxmlformats.org/officeDocument/2006/relationships/oleObject" Target="../embeddings/oleObject8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4" Type="http://schemas.openxmlformats.org/officeDocument/2006/relationships/oleObject" Target="../embeddings/oleObject10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4" Type="http://schemas.openxmlformats.org/officeDocument/2006/relationships/oleObject" Target="../embeddings/oleObject11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oleObject" Target="../embeddings/oleObject13.bin"/><Relationship Id="rId7" Type="http://schemas.openxmlformats.org/officeDocument/2006/relationships/image" Target="../media/image40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8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oleObject" Target="../embeddings/oleObject14.bin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7" Type="http://schemas.openxmlformats.org/officeDocument/2006/relationships/image" Target="../media/image52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51.jpe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6.vml"/><Relationship Id="rId4" Type="http://schemas.openxmlformats.org/officeDocument/2006/relationships/image" Target="../media/image5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7.v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8.vml"/><Relationship Id="rId4" Type="http://schemas.openxmlformats.org/officeDocument/2006/relationships/image" Target="../media/image6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5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3" Type="http://schemas.openxmlformats.org/officeDocument/2006/relationships/image" Target="../media/image63.png"/><Relationship Id="rId7" Type="http://schemas.openxmlformats.org/officeDocument/2006/relationships/image" Target="../media/image67.jpeg"/><Relationship Id="rId12" Type="http://schemas.openxmlformats.org/officeDocument/2006/relationships/image" Target="../media/image5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jpeg"/><Relationship Id="rId11" Type="http://schemas.openxmlformats.org/officeDocument/2006/relationships/image" Target="../media/image71.jpeg"/><Relationship Id="rId5" Type="http://schemas.openxmlformats.org/officeDocument/2006/relationships/image" Target="../media/image65.jpeg"/><Relationship Id="rId10" Type="http://schemas.openxmlformats.org/officeDocument/2006/relationships/image" Target="../media/image70.jpeg"/><Relationship Id="rId4" Type="http://schemas.openxmlformats.org/officeDocument/2006/relationships/image" Target="../media/image64.png"/><Relationship Id="rId9" Type="http://schemas.openxmlformats.org/officeDocument/2006/relationships/image" Target="../media/image69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7" Type="http://schemas.openxmlformats.org/officeDocument/2006/relationships/image" Target="../media/image5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90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9.v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oleObject" Target="file:///C:\Documents%20and%20Settings\Local%20Settings\Temporary%20Internet%20Files\Content.Outlook\13RTTZIR\zbd_a5_letak_zoobrno.pdf" TargetMode="Externa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png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0.png"/><Relationship Id="rId5" Type="http://schemas.openxmlformats.org/officeDocument/2006/relationships/image" Target="../media/image54.png"/><Relationship Id="rId4" Type="http://schemas.openxmlformats.org/officeDocument/2006/relationships/image" Target="../media/image99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oleObject" Target="../embeddings/oleObject3.bin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.png"/><Relationship Id="rId7" Type="http://schemas.openxmlformats.org/officeDocument/2006/relationships/image" Target="../media/image1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.png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22.png"/><Relationship Id="rId5" Type="http://schemas.openxmlformats.org/officeDocument/2006/relationships/oleObject" Target="../embeddings/oleObject4.bin"/><Relationship Id="rId4" Type="http://schemas.openxmlformats.org/officeDocument/2006/relationships/image" Target="../media/image21.png"/><Relationship Id="rId9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4" Type="http://schemas.openxmlformats.org/officeDocument/2006/relationships/oleObject" Target="../embeddings/oleObject5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56" descr="pruh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7169150"/>
            <a:ext cx="10693400" cy="392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9" name="Text Box 57"/>
          <p:cNvSpPr txBox="1">
            <a:spLocks noChangeArrowheads="1"/>
          </p:cNvSpPr>
          <p:nvPr/>
        </p:nvSpPr>
        <p:spPr bwMode="auto">
          <a:xfrm>
            <a:off x="158750" y="7218363"/>
            <a:ext cx="1344613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200">
                <a:solidFill>
                  <a:schemeClr val="bg1"/>
                </a:solidFill>
              </a:rPr>
              <a:t>www.seznam.cz</a:t>
            </a:r>
          </a:p>
        </p:txBody>
      </p:sp>
      <p:sp>
        <p:nvSpPr>
          <p:cNvPr id="1030" name="Text Box 58"/>
          <p:cNvSpPr txBox="1">
            <a:spLocks noChangeArrowheads="1"/>
          </p:cNvSpPr>
          <p:nvPr/>
        </p:nvSpPr>
        <p:spPr bwMode="auto">
          <a:xfrm>
            <a:off x="8316913" y="7213600"/>
            <a:ext cx="2259012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cs-CZ" sz="1200">
                <a:solidFill>
                  <a:schemeClr val="bg1"/>
                </a:solidFill>
              </a:rPr>
              <a:t>… najdu tam, co neznám !</a:t>
            </a:r>
          </a:p>
        </p:txBody>
      </p:sp>
      <p:graphicFrame>
        <p:nvGraphicFramePr>
          <p:cNvPr id="1026" name="Object 68"/>
          <p:cNvGraphicFramePr>
            <a:graphicFrameLocks noChangeAspect="1"/>
          </p:cNvGraphicFramePr>
          <p:nvPr/>
        </p:nvGraphicFramePr>
        <p:xfrm>
          <a:off x="4018979" y="2865501"/>
          <a:ext cx="2252662" cy="806450"/>
        </p:xfrm>
        <a:graphic>
          <a:graphicData uri="http://schemas.openxmlformats.org/presentationml/2006/ole">
            <p:oleObj spid="_x0000_s1026" name="Image" r:id="rId5" imgW="3390476" imgH="1142454" progId="">
              <p:embed/>
            </p:oleObj>
          </a:graphicData>
        </a:graphic>
      </p:graphicFrame>
      <p:pic>
        <p:nvPicPr>
          <p:cNvPr id="6" name="Obrázek 5" descr="Seznam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29202" y="5943963"/>
            <a:ext cx="1028700" cy="10287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58368" y="78738"/>
            <a:ext cx="1351527" cy="456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2" descr="pruh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7169198"/>
            <a:ext cx="10693400" cy="3920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517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0962" y="1238175"/>
            <a:ext cx="9904762" cy="5141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141288" y="98425"/>
            <a:ext cx="9623425" cy="126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cs-CZ" sz="4400" kern="0" dirty="0" smtClean="0">
                <a:solidFill>
                  <a:srgbClr val="CC0000"/>
                </a:solidFill>
                <a:latin typeface="+mj-lt"/>
                <a:ea typeface="+mj-ea"/>
                <a:cs typeface="+mj-cs"/>
              </a:rPr>
              <a:t>Statistiky mobilních služeb</a:t>
            </a:r>
            <a:endParaRPr kumimoji="0" lang="cs-CZ" sz="4400" b="1" i="0" u="none" strike="noStrike" kern="0" cap="none" spc="0" normalizeH="0" baseline="0" noProof="0" dirty="0" smtClean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>
          <a:xfrm>
            <a:off x="141288" y="98425"/>
            <a:ext cx="9623425" cy="1260475"/>
          </a:xfrm>
        </p:spPr>
        <p:txBody>
          <a:bodyPr/>
          <a:lstStyle/>
          <a:p>
            <a:pPr algn="l" eaLnBrk="1" hangingPunct="1"/>
            <a:r>
              <a:rPr lang="cs-CZ" smtClean="0"/>
              <a:t>Statistiky mobilních služeb</a:t>
            </a:r>
          </a:p>
        </p:txBody>
      </p:sp>
      <p:pic>
        <p:nvPicPr>
          <p:cNvPr id="4100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5338" y="1200150"/>
            <a:ext cx="9332912" cy="565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4098" name="Object 68"/>
          <p:cNvGraphicFramePr>
            <a:graphicFrameLocks noChangeAspect="1"/>
          </p:cNvGraphicFramePr>
          <p:nvPr/>
        </p:nvGraphicFramePr>
        <p:xfrm>
          <a:off x="9215438" y="111125"/>
          <a:ext cx="1352550" cy="484188"/>
        </p:xfrm>
        <a:graphic>
          <a:graphicData uri="http://schemas.openxmlformats.org/presentationml/2006/ole">
            <p:oleObj spid="_x0000_s4098" name="Image" r:id="rId4" imgW="3390476" imgH="1142454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Grp="1" noChangeArrowheads="1"/>
          </p:cNvSpPr>
          <p:nvPr>
            <p:ph type="title"/>
          </p:nvPr>
        </p:nvSpPr>
        <p:spPr>
          <a:xfrm>
            <a:off x="141288" y="98425"/>
            <a:ext cx="9623425" cy="1260475"/>
          </a:xfrm>
        </p:spPr>
        <p:txBody>
          <a:bodyPr/>
          <a:lstStyle/>
          <a:p>
            <a:pPr algn="l" eaLnBrk="1" hangingPunct="1"/>
            <a:r>
              <a:rPr lang="cs-CZ" smtClean="0"/>
              <a:t>Statistiky mobilních služeb</a:t>
            </a:r>
          </a:p>
        </p:txBody>
      </p:sp>
      <p:pic>
        <p:nvPicPr>
          <p:cNvPr id="512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87475" y="1246188"/>
            <a:ext cx="8297863" cy="568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122" name="Object 68"/>
          <p:cNvGraphicFramePr>
            <a:graphicFrameLocks noChangeAspect="1"/>
          </p:cNvGraphicFramePr>
          <p:nvPr/>
        </p:nvGraphicFramePr>
        <p:xfrm>
          <a:off x="9215438" y="111125"/>
          <a:ext cx="1352550" cy="484188"/>
        </p:xfrm>
        <a:graphic>
          <a:graphicData uri="http://schemas.openxmlformats.org/presentationml/2006/ole">
            <p:oleObj spid="_x0000_s5122" name="Image" r:id="rId4" imgW="3390476" imgH="1142454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4038" y="192088"/>
            <a:ext cx="9863137" cy="688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6146" name="Object 68"/>
          <p:cNvGraphicFramePr>
            <a:graphicFrameLocks noChangeAspect="1"/>
          </p:cNvGraphicFramePr>
          <p:nvPr/>
        </p:nvGraphicFramePr>
        <p:xfrm>
          <a:off x="9215438" y="111125"/>
          <a:ext cx="1352550" cy="484188"/>
        </p:xfrm>
        <a:graphic>
          <a:graphicData uri="http://schemas.openxmlformats.org/presentationml/2006/ole">
            <p:oleObj spid="_x0000_s6146" name="Image" r:id="rId4" imgW="3390476" imgH="1142454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2"/>
          <p:cNvSpPr>
            <a:spLocks noGrp="1" noChangeArrowheads="1"/>
          </p:cNvSpPr>
          <p:nvPr>
            <p:ph type="title"/>
          </p:nvPr>
        </p:nvSpPr>
        <p:spPr>
          <a:xfrm>
            <a:off x="141288" y="98425"/>
            <a:ext cx="9623425" cy="1260475"/>
          </a:xfrm>
        </p:spPr>
        <p:txBody>
          <a:bodyPr/>
          <a:lstStyle/>
          <a:p>
            <a:pPr algn="l" eaLnBrk="1" hangingPunct="1"/>
            <a:r>
              <a:rPr lang="cs-CZ" smtClean="0"/>
              <a:t>Přehled mobilních telefonů</a:t>
            </a:r>
          </a:p>
        </p:txBody>
      </p:sp>
      <p:graphicFrame>
        <p:nvGraphicFramePr>
          <p:cNvPr id="7170" name="Object 68"/>
          <p:cNvGraphicFramePr>
            <a:graphicFrameLocks noChangeAspect="1"/>
          </p:cNvGraphicFramePr>
          <p:nvPr/>
        </p:nvGraphicFramePr>
        <p:xfrm>
          <a:off x="9215438" y="111125"/>
          <a:ext cx="1352550" cy="484188"/>
        </p:xfrm>
        <a:graphic>
          <a:graphicData uri="http://schemas.openxmlformats.org/presentationml/2006/ole">
            <p:oleObj spid="_x0000_s7170" name="Image" r:id="rId3" imgW="3390476" imgH="1142454" progId="">
              <p:embed/>
            </p:oleObj>
          </a:graphicData>
        </a:graphic>
      </p:graphicFrame>
      <p:pic>
        <p:nvPicPr>
          <p:cNvPr id="7172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17713" y="1136650"/>
            <a:ext cx="6494462" cy="5964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41288" y="0"/>
            <a:ext cx="9623425" cy="126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cs-CZ" sz="4400" kern="0" dirty="0">
                <a:solidFill>
                  <a:srgbClr val="CC0000"/>
                </a:solidFill>
                <a:latin typeface="+mj-lt"/>
                <a:ea typeface="+mj-ea"/>
                <a:cs typeface="+mj-cs"/>
              </a:rPr>
              <a:t>Zastoupení platforem</a:t>
            </a:r>
          </a:p>
        </p:txBody>
      </p:sp>
      <p:pic>
        <p:nvPicPr>
          <p:cNvPr id="819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60513" y="1185863"/>
            <a:ext cx="7672387" cy="5802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8194" name="Object 68"/>
          <p:cNvGraphicFramePr>
            <a:graphicFrameLocks noChangeAspect="1"/>
          </p:cNvGraphicFramePr>
          <p:nvPr/>
        </p:nvGraphicFramePr>
        <p:xfrm>
          <a:off x="9215438" y="111125"/>
          <a:ext cx="1352550" cy="484188"/>
        </p:xfrm>
        <a:graphic>
          <a:graphicData uri="http://schemas.openxmlformats.org/presentationml/2006/ole">
            <p:oleObj spid="_x0000_s8194" name="Image" r:id="rId4" imgW="3390476" imgH="1142454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3055938" y="0"/>
            <a:ext cx="4721225" cy="1260475"/>
          </a:xfrm>
        </p:spPr>
        <p:txBody>
          <a:bodyPr/>
          <a:lstStyle/>
          <a:p>
            <a:pPr algn="l" eaLnBrk="1" hangingPunct="1"/>
            <a:r>
              <a:rPr lang="cs-CZ" smtClean="0"/>
              <a:t>Mobilní reklama</a:t>
            </a:r>
          </a:p>
        </p:txBody>
      </p:sp>
      <p:pic>
        <p:nvPicPr>
          <p:cNvPr id="23553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25550" y="1608138"/>
            <a:ext cx="8240713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3554" name="Object 68"/>
          <p:cNvGraphicFramePr>
            <a:graphicFrameLocks noChangeAspect="1"/>
          </p:cNvGraphicFramePr>
          <p:nvPr/>
        </p:nvGraphicFramePr>
        <p:xfrm>
          <a:off x="9215438" y="111125"/>
          <a:ext cx="1352550" cy="484188"/>
        </p:xfrm>
        <a:graphic>
          <a:graphicData uri="http://schemas.openxmlformats.org/presentationml/2006/ole">
            <p:oleObj spid="_x0000_s23554" name="Image" r:id="rId4" imgW="3390476" imgH="1142454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41288" y="0"/>
            <a:ext cx="9623425" cy="126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cs-CZ" sz="4400" kern="0" dirty="0">
                <a:solidFill>
                  <a:srgbClr val="CC0000"/>
                </a:solidFill>
                <a:latin typeface="+mj-lt"/>
                <a:ea typeface="+mj-ea"/>
                <a:cs typeface="+mj-cs"/>
              </a:rPr>
              <a:t>Firemní zápisy</a:t>
            </a:r>
          </a:p>
        </p:txBody>
      </p:sp>
      <p:graphicFrame>
        <p:nvGraphicFramePr>
          <p:cNvPr id="9218" name="Object 68"/>
          <p:cNvGraphicFramePr>
            <a:graphicFrameLocks noChangeAspect="1"/>
          </p:cNvGraphicFramePr>
          <p:nvPr/>
        </p:nvGraphicFramePr>
        <p:xfrm>
          <a:off x="9215438" y="111125"/>
          <a:ext cx="1352550" cy="484188"/>
        </p:xfrm>
        <a:graphic>
          <a:graphicData uri="http://schemas.openxmlformats.org/presentationml/2006/ole">
            <p:oleObj spid="_x0000_s9218" name="Image" r:id="rId3" imgW="3390476" imgH="1142454" progId="">
              <p:embed/>
            </p:oleObj>
          </a:graphicData>
        </a:graphic>
      </p:graphicFrame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18350" y="692150"/>
            <a:ext cx="1714500" cy="6248400"/>
          </a:xfrm>
          <a:prstGeom prst="rect">
            <a:avLst/>
          </a:prstGeom>
          <a:noFill/>
          <a:ln w="15875">
            <a:solidFill>
              <a:schemeClr val="bg1">
                <a:lumMod val="75000"/>
              </a:schemeClr>
            </a:solidFill>
            <a:miter lim="800000"/>
            <a:headEnd/>
            <a:tailEnd/>
          </a:ln>
        </p:spPr>
      </p:pic>
      <p:pic>
        <p:nvPicPr>
          <p:cNvPr id="9221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0025" y="1019175"/>
            <a:ext cx="6640513" cy="448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2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32150" y="2417763"/>
            <a:ext cx="2212975" cy="461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41288" y="0"/>
            <a:ext cx="9623425" cy="126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cs-CZ" sz="4400" kern="0" dirty="0">
                <a:solidFill>
                  <a:srgbClr val="CC0000"/>
                </a:solidFill>
                <a:latin typeface="+mj-lt"/>
                <a:ea typeface="+mj-ea"/>
                <a:cs typeface="+mj-cs"/>
              </a:rPr>
              <a:t>Display reklama</a:t>
            </a:r>
          </a:p>
        </p:txBody>
      </p:sp>
      <p:graphicFrame>
        <p:nvGraphicFramePr>
          <p:cNvPr id="10242" name="Object 68"/>
          <p:cNvGraphicFramePr>
            <a:graphicFrameLocks noChangeAspect="1"/>
          </p:cNvGraphicFramePr>
          <p:nvPr/>
        </p:nvGraphicFramePr>
        <p:xfrm>
          <a:off x="9215438" y="111125"/>
          <a:ext cx="1352550" cy="484188"/>
        </p:xfrm>
        <a:graphic>
          <a:graphicData uri="http://schemas.openxmlformats.org/presentationml/2006/ole">
            <p:oleObj spid="_x0000_s10242" name="Image" r:id="rId3" imgW="3390476" imgH="1142454" progId="">
              <p:embed/>
            </p:oleObj>
          </a:graphicData>
        </a:graphic>
      </p:graphicFrame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02613" y="2133600"/>
            <a:ext cx="2266950" cy="3486150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</p:spPr>
      </p:pic>
      <p:pic>
        <p:nvPicPr>
          <p:cNvPr id="3686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21450" y="487363"/>
            <a:ext cx="2276475" cy="3038475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</p:spPr>
      </p:pic>
      <p:pic>
        <p:nvPicPr>
          <p:cNvPr id="36870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978650" y="4624388"/>
            <a:ext cx="2276475" cy="2495550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</p:spPr>
      </p:pic>
      <p:pic>
        <p:nvPicPr>
          <p:cNvPr id="36869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67300" y="2640013"/>
            <a:ext cx="2276475" cy="2638425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</p:spPr>
      </p:pic>
      <p:sp>
        <p:nvSpPr>
          <p:cNvPr id="13" name="Rectangle 16"/>
          <p:cNvSpPr>
            <a:spLocks noChangeArrowheads="1"/>
          </p:cNvSpPr>
          <p:nvPr/>
        </p:nvSpPr>
        <p:spPr bwMode="auto">
          <a:xfrm>
            <a:off x="290513" y="2533650"/>
            <a:ext cx="4156075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cs-CZ" sz="14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300 x 50px</a:t>
            </a:r>
          </a:p>
          <a:p>
            <a:pPr eaLnBrk="0" hangingPunct="0">
              <a:defRPr/>
            </a:pPr>
            <a:r>
              <a:rPr lang="cs-CZ" sz="1400" dirty="0">
                <a:latin typeface="+mn-lt"/>
                <a:ea typeface="Calibri" pitchFamily="34" charset="0"/>
                <a:cs typeface="Times New Roman" pitchFamily="18" charset="0"/>
              </a:rPr>
              <a:t>&lt; max. 8KB pro statický banner</a:t>
            </a:r>
            <a:endParaRPr lang="cs-CZ" sz="1100" dirty="0">
              <a:latin typeface="+mn-lt"/>
            </a:endParaRPr>
          </a:p>
          <a:p>
            <a:pPr eaLnBrk="0" hangingPunct="0">
              <a:defRPr/>
            </a:pPr>
            <a:r>
              <a:rPr lang="cs-CZ" sz="1400" dirty="0">
                <a:latin typeface="+mn-lt"/>
                <a:ea typeface="Calibri" pitchFamily="34" charset="0"/>
                <a:cs typeface="Times New Roman" pitchFamily="18" charset="0"/>
              </a:rPr>
              <a:t>&lt; max. 10KB pro animovaný banner</a:t>
            </a:r>
            <a:endParaRPr lang="cs-CZ" sz="1100" dirty="0">
              <a:latin typeface="+mn-lt"/>
            </a:endParaRPr>
          </a:p>
          <a:p>
            <a:pPr>
              <a:defRPr/>
            </a:pPr>
            <a:endParaRPr lang="cs-CZ" sz="1400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14" name="Rectangle 16"/>
          <p:cNvSpPr>
            <a:spLocks noChangeArrowheads="1"/>
          </p:cNvSpPr>
          <p:nvPr/>
        </p:nvSpPr>
        <p:spPr bwMode="auto">
          <a:xfrm>
            <a:off x="285750" y="4624388"/>
            <a:ext cx="4446588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cs-CZ" sz="14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168 x 28px</a:t>
            </a:r>
          </a:p>
          <a:p>
            <a:pPr eaLnBrk="0" hangingPunct="0">
              <a:defRPr/>
            </a:pPr>
            <a:r>
              <a:rPr lang="cs-CZ" sz="1400" dirty="0">
                <a:latin typeface="+mn-lt"/>
                <a:ea typeface="Calibri" pitchFamily="34" charset="0"/>
                <a:cs typeface="Times New Roman" pitchFamily="18" charset="0"/>
              </a:rPr>
              <a:t>&lt; max. 4KB pro statický banner</a:t>
            </a:r>
            <a:endParaRPr lang="cs-CZ" sz="1100" dirty="0">
              <a:latin typeface="+mn-lt"/>
            </a:endParaRPr>
          </a:p>
          <a:p>
            <a:pPr eaLnBrk="0" hangingPunct="0">
              <a:defRPr/>
            </a:pPr>
            <a:r>
              <a:rPr lang="cs-CZ" sz="1400" dirty="0">
                <a:latin typeface="+mn-lt"/>
                <a:ea typeface="Calibri" pitchFamily="34" charset="0"/>
                <a:cs typeface="Times New Roman" pitchFamily="18" charset="0"/>
              </a:rPr>
              <a:t>&lt; max. 6KB pro animovaný banner</a:t>
            </a:r>
            <a:endParaRPr lang="cs-CZ" sz="1100" dirty="0">
              <a:latin typeface="+mn-lt"/>
            </a:endParaRPr>
          </a:p>
          <a:p>
            <a:pPr>
              <a:defRPr/>
            </a:pPr>
            <a:endParaRPr lang="cs-CZ" sz="1400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15" name="Rectangle 16"/>
          <p:cNvSpPr>
            <a:spLocks noChangeArrowheads="1"/>
          </p:cNvSpPr>
          <p:nvPr/>
        </p:nvSpPr>
        <p:spPr bwMode="auto">
          <a:xfrm>
            <a:off x="285750" y="5473700"/>
            <a:ext cx="4589463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cs-CZ" sz="14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120 x 20px</a:t>
            </a:r>
          </a:p>
          <a:p>
            <a:pPr eaLnBrk="0" hangingPunct="0">
              <a:defRPr/>
            </a:pPr>
            <a:r>
              <a:rPr lang="cs-CZ" sz="1400" dirty="0">
                <a:latin typeface="+mn-lt"/>
                <a:ea typeface="Calibri" pitchFamily="34" charset="0"/>
                <a:cs typeface="Times New Roman" pitchFamily="18" charset="0"/>
              </a:rPr>
              <a:t>&lt; max. 2KB pro statický banner</a:t>
            </a:r>
            <a:endParaRPr lang="cs-CZ" sz="1100" dirty="0">
              <a:latin typeface="+mn-lt"/>
            </a:endParaRPr>
          </a:p>
          <a:p>
            <a:pPr eaLnBrk="0" hangingPunct="0">
              <a:defRPr/>
            </a:pPr>
            <a:r>
              <a:rPr lang="cs-CZ" sz="1400" dirty="0">
                <a:latin typeface="+mn-lt"/>
                <a:ea typeface="Calibri" pitchFamily="34" charset="0"/>
                <a:cs typeface="Times New Roman" pitchFamily="18" charset="0"/>
              </a:rPr>
              <a:t>&lt; max. 4KB pro animovaný banner</a:t>
            </a:r>
            <a:endParaRPr lang="cs-CZ" sz="1100" dirty="0">
              <a:latin typeface="+mn-lt"/>
            </a:endParaRPr>
          </a:p>
          <a:p>
            <a:pPr>
              <a:defRPr/>
            </a:pPr>
            <a:endParaRPr lang="cs-CZ" sz="1400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16" name="Rectangle 16"/>
          <p:cNvSpPr>
            <a:spLocks noChangeArrowheads="1"/>
          </p:cNvSpPr>
          <p:nvPr/>
        </p:nvSpPr>
        <p:spPr bwMode="auto">
          <a:xfrm>
            <a:off x="290513" y="3660775"/>
            <a:ext cx="5084762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cs-CZ" sz="14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216 x 36px</a:t>
            </a:r>
          </a:p>
          <a:p>
            <a:pPr eaLnBrk="0" hangingPunct="0">
              <a:defRPr/>
            </a:pPr>
            <a:r>
              <a:rPr lang="cs-CZ" sz="1400" dirty="0">
                <a:latin typeface="+mn-lt"/>
                <a:ea typeface="Calibri" pitchFamily="34" charset="0"/>
                <a:cs typeface="Times New Roman" pitchFamily="18" charset="0"/>
              </a:rPr>
              <a:t>&lt; max. 6KB pro statický banner</a:t>
            </a:r>
            <a:endParaRPr lang="cs-CZ" sz="1100" dirty="0">
              <a:latin typeface="+mn-lt"/>
            </a:endParaRPr>
          </a:p>
          <a:p>
            <a:pPr eaLnBrk="0" hangingPunct="0">
              <a:defRPr/>
            </a:pPr>
            <a:r>
              <a:rPr lang="cs-CZ" sz="1400" dirty="0">
                <a:latin typeface="+mn-lt"/>
                <a:ea typeface="Calibri" pitchFamily="34" charset="0"/>
                <a:cs typeface="Times New Roman" pitchFamily="18" charset="0"/>
              </a:rPr>
              <a:t>&lt; max. 8KB pro animovaný banner</a:t>
            </a:r>
            <a:endParaRPr lang="cs-CZ" sz="1100" dirty="0">
              <a:latin typeface="+mn-lt"/>
            </a:endParaRPr>
          </a:p>
          <a:p>
            <a:pPr>
              <a:defRPr/>
            </a:pPr>
            <a:endParaRPr lang="cs-CZ" sz="1400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10252" name="Picture 2" descr="C:\Documents and Settings\Seznam\Dokumenty\Dokumenty a podklady\Seznam na mobil\Mobilní reklama\Podklady\Bannery\Verze MMA\HalfLeader\pridej_firmu_120x20.gif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79413" y="5345113"/>
            <a:ext cx="1143000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53" name="Picture 3" descr="C:\Documents and Settings\Seznam\Dokumenty\Dokumenty a podklady\Seznam na mobil\Mobilní reklama\Podklady\Bannery\Verze MMA\HalfLeader\pridej_firmu_168x28.gif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79413" y="4416425"/>
            <a:ext cx="1600200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54" name="Picture 4" descr="C:\Documents and Settings\Seznam\Dokumenty\Dokumenty a podklady\Seznam na mobil\Mobilní reklama\Podklady\Bannery\Verze MMA\HalfLeader\pridej_firmu_216x36.gif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79413" y="3375025"/>
            <a:ext cx="2057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55" name="Picture 6"/>
          <p:cNvPicPr>
            <a:picLocks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74650" y="2130425"/>
            <a:ext cx="28575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Šipka dolů 20"/>
          <p:cNvSpPr/>
          <p:nvPr/>
        </p:nvSpPr>
        <p:spPr bwMode="auto">
          <a:xfrm rot="16200000">
            <a:off x="3375798" y="3287129"/>
            <a:ext cx="2255520" cy="1827137"/>
          </a:xfrm>
          <a:prstGeom prst="downArrow">
            <a:avLst/>
          </a:prstGeom>
          <a:gradFill>
            <a:gsLst>
              <a:gs pos="0">
                <a:srgbClr val="5E9EFF">
                  <a:alpha val="0"/>
                </a:srgbClr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162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22" name="Rectangle 2"/>
          <p:cNvSpPr txBox="1">
            <a:spLocks noChangeArrowheads="1"/>
          </p:cNvSpPr>
          <p:nvPr/>
        </p:nvSpPr>
        <p:spPr bwMode="auto">
          <a:xfrm rot="16200000">
            <a:off x="965200" y="3192463"/>
            <a:ext cx="6232525" cy="126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cs-CZ" sz="3600" kern="0" dirty="0">
                <a:solidFill>
                  <a:srgbClr val="000099"/>
                </a:solidFill>
                <a:latin typeface="+mj-lt"/>
                <a:ea typeface="+mj-ea"/>
                <a:cs typeface="+mj-cs"/>
              </a:rPr>
              <a:t>Sponzor            </a:t>
            </a:r>
            <a:r>
              <a:rPr lang="cs-CZ" sz="3600" kern="0" dirty="0" err="1">
                <a:solidFill>
                  <a:srgbClr val="000099"/>
                </a:solidFill>
                <a:latin typeface="+mj-lt"/>
                <a:ea typeface="+mj-ea"/>
                <a:cs typeface="+mj-cs"/>
              </a:rPr>
              <a:t>HalfLeader</a:t>
            </a:r>
            <a:endParaRPr lang="cs-CZ" sz="3600" kern="0" dirty="0">
              <a:solidFill>
                <a:srgbClr val="000099"/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76550" y="1489075"/>
            <a:ext cx="1804988" cy="5502275"/>
          </a:xfrm>
          <a:prstGeom prst="rect">
            <a:avLst/>
          </a:prstGeom>
          <a:noFill/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</p:spPr>
      </p:pic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41288" y="0"/>
            <a:ext cx="9623425" cy="126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cs-CZ" sz="4400" kern="0" dirty="0">
                <a:solidFill>
                  <a:srgbClr val="CC0000"/>
                </a:solidFill>
                <a:latin typeface="+mj-lt"/>
                <a:ea typeface="+mj-ea"/>
                <a:cs typeface="+mj-cs"/>
              </a:rPr>
              <a:t>Display reklama</a:t>
            </a:r>
          </a:p>
        </p:txBody>
      </p:sp>
      <p:graphicFrame>
        <p:nvGraphicFramePr>
          <p:cNvPr id="11266" name="Object 68"/>
          <p:cNvGraphicFramePr>
            <a:graphicFrameLocks noChangeAspect="1"/>
          </p:cNvGraphicFramePr>
          <p:nvPr/>
        </p:nvGraphicFramePr>
        <p:xfrm>
          <a:off x="9215438" y="111125"/>
          <a:ext cx="1352550" cy="484188"/>
        </p:xfrm>
        <a:graphic>
          <a:graphicData uri="http://schemas.openxmlformats.org/presentationml/2006/ole">
            <p:oleObj spid="_x0000_s11266" name="Image" r:id="rId4" imgW="3390476" imgH="1142454" progId="">
              <p:embed/>
            </p:oleObj>
          </a:graphicData>
        </a:graphic>
      </p:graphicFrame>
      <p:pic>
        <p:nvPicPr>
          <p:cNvPr id="6" name="Picture 3" descr="C:\Documents and Settings\ivan.mikula\Plocha\CSOB 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4725" y="758825"/>
            <a:ext cx="1920875" cy="624840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27838" y="606425"/>
            <a:ext cx="2286000" cy="6400800"/>
          </a:xfrm>
          <a:prstGeom prst="rect">
            <a:avLst/>
          </a:prstGeom>
          <a:noFill/>
          <a:ln w="9525">
            <a:solidFill>
              <a:schemeClr val="accent1">
                <a:lumMod val="60000"/>
                <a:lumOff val="40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04888" y="2779713"/>
            <a:ext cx="1768475" cy="4227512"/>
          </a:xfrm>
          <a:prstGeom prst="rect">
            <a:avLst/>
          </a:prstGeom>
          <a:noFill/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ffectLst/>
        </p:spPr>
      </p:pic>
      <p:sp>
        <p:nvSpPr>
          <p:cNvPr id="11" name="Obdélník 10"/>
          <p:cNvSpPr/>
          <p:nvPr/>
        </p:nvSpPr>
        <p:spPr>
          <a:xfrm>
            <a:off x="1564500" y="3257182"/>
            <a:ext cx="7148112" cy="923330"/>
          </a:xfrm>
          <a:prstGeom prst="rect">
            <a:avLst/>
          </a:prstGeom>
          <a:noFill/>
          <a:ln w="6350">
            <a:noFill/>
          </a:ln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57150" contourW="12700">
              <a:extrusionClr>
                <a:srgbClr val="92D050"/>
              </a:extrusionClr>
              <a:contourClr>
                <a:srgbClr val="009900"/>
              </a:contourClr>
            </a:sp3d>
          </a:bodyPr>
          <a:lstStyle/>
          <a:p>
            <a:pPr algn="ctr">
              <a:defRPr/>
            </a:pPr>
            <a:r>
              <a:rPr lang="cs-CZ" sz="5400" dirty="0">
                <a:ln w="3175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MOBILNÍ MICROSITE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>
          <a:xfrm>
            <a:off x="141288" y="98425"/>
            <a:ext cx="9623425" cy="1260475"/>
          </a:xfrm>
        </p:spPr>
        <p:txBody>
          <a:bodyPr/>
          <a:lstStyle/>
          <a:p>
            <a:pPr algn="l" eaLnBrk="1" hangingPunct="1"/>
            <a:r>
              <a:rPr lang="cs-CZ" dirty="0" smtClean="0"/>
              <a:t>Začátek …. 2,5 roku zpět</a:t>
            </a:r>
          </a:p>
        </p:txBody>
      </p:sp>
      <p:graphicFrame>
        <p:nvGraphicFramePr>
          <p:cNvPr id="3074" name="Object 68"/>
          <p:cNvGraphicFramePr>
            <a:graphicFrameLocks noChangeAspect="1"/>
          </p:cNvGraphicFramePr>
          <p:nvPr/>
        </p:nvGraphicFramePr>
        <p:xfrm>
          <a:off x="9215438" y="111125"/>
          <a:ext cx="1352550" cy="484188"/>
        </p:xfrm>
        <a:graphic>
          <a:graphicData uri="http://schemas.openxmlformats.org/presentationml/2006/ole">
            <p:oleObj spid="_x0000_s45058" name="Image" r:id="rId3" imgW="3390476" imgH="1142454" progId="">
              <p:embed/>
            </p:oleObj>
          </a:graphicData>
        </a:graphic>
      </p:graphicFrame>
      <p:sp>
        <p:nvSpPr>
          <p:cNvPr id="5" name="Obdélník 4"/>
          <p:cNvSpPr/>
          <p:nvPr/>
        </p:nvSpPr>
        <p:spPr>
          <a:xfrm>
            <a:off x="3334475" y="2269968"/>
            <a:ext cx="7358925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Courier New" pitchFamily="49" charset="0"/>
              <a:buChar char="o"/>
            </a:pPr>
            <a:r>
              <a:rPr lang="cs-CZ" sz="3600" dirty="0" smtClean="0">
                <a:latin typeface="Calibri" pitchFamily="34" charset="0"/>
              </a:rPr>
              <a:t>   WAP</a:t>
            </a:r>
          </a:p>
          <a:p>
            <a:pPr>
              <a:buFont typeface="Courier New" pitchFamily="49" charset="0"/>
              <a:buChar char="o"/>
            </a:pPr>
            <a:r>
              <a:rPr lang="cs-CZ" sz="3600" dirty="0" smtClean="0">
                <a:latin typeface="Calibri" pitchFamily="34" charset="0"/>
              </a:rPr>
              <a:t>   cenová bariéra </a:t>
            </a:r>
          </a:p>
          <a:p>
            <a:pPr>
              <a:buFont typeface="Courier New" pitchFamily="49" charset="0"/>
              <a:buChar char="o"/>
            </a:pPr>
            <a:r>
              <a:rPr lang="cs-CZ" sz="3600" dirty="0" smtClean="0">
                <a:latin typeface="Calibri" pitchFamily="34" charset="0"/>
              </a:rPr>
              <a:t>   žádné mobilní služby</a:t>
            </a:r>
          </a:p>
          <a:p>
            <a:pPr>
              <a:buFont typeface="Courier New" pitchFamily="49" charset="0"/>
              <a:buChar char="o"/>
            </a:pPr>
            <a:r>
              <a:rPr lang="cs-CZ" sz="3600" dirty="0" smtClean="0">
                <a:latin typeface="Calibri" pitchFamily="34" charset="0"/>
              </a:rPr>
              <a:t>   stovky typů mobilních zařízení</a:t>
            </a:r>
          </a:p>
          <a:p>
            <a:pPr>
              <a:buFont typeface="Courier New" pitchFamily="49" charset="0"/>
              <a:buChar char="o"/>
            </a:pPr>
            <a:r>
              <a:rPr lang="cs-CZ" sz="3600" dirty="0" smtClean="0">
                <a:latin typeface="Calibri" pitchFamily="34" charset="0"/>
              </a:rPr>
              <a:t>   více mobilních prohlížečů</a:t>
            </a:r>
          </a:p>
          <a:p>
            <a:pPr>
              <a:buFont typeface="Courier New" pitchFamily="49" charset="0"/>
              <a:buChar char="o"/>
            </a:pPr>
            <a:r>
              <a:rPr lang="cs-CZ" sz="3600" dirty="0" smtClean="0">
                <a:latin typeface="Calibri" pitchFamily="34" charset="0"/>
              </a:rPr>
              <a:t>   měnící se firmware</a:t>
            </a:r>
          </a:p>
          <a:p>
            <a:pPr>
              <a:buFont typeface="Courier New" pitchFamily="49" charset="0"/>
              <a:buChar char="o"/>
            </a:pPr>
            <a:r>
              <a:rPr lang="cs-CZ" sz="3600" dirty="0" smtClean="0">
                <a:latin typeface="Calibri" pitchFamily="34" charset="0"/>
              </a:rPr>
              <a:t>   uživatelská neznalost</a:t>
            </a:r>
            <a:endParaRPr lang="cs-CZ" sz="3600" dirty="0">
              <a:latin typeface="Calibri" pitchFamily="34" charset="0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94802" y="2276184"/>
            <a:ext cx="2275556" cy="3786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41288" y="0"/>
            <a:ext cx="9623425" cy="126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cs-CZ" sz="4400" kern="0" dirty="0">
                <a:solidFill>
                  <a:srgbClr val="CC0000"/>
                </a:solidFill>
                <a:latin typeface="+mj-lt"/>
                <a:ea typeface="+mj-ea"/>
                <a:cs typeface="+mj-cs"/>
              </a:rPr>
              <a:t>PPC </a:t>
            </a:r>
            <a:r>
              <a:rPr lang="cs-CZ" sz="4400" kern="0" dirty="0" err="1">
                <a:solidFill>
                  <a:srgbClr val="CC0000"/>
                </a:solidFill>
                <a:latin typeface="+mj-lt"/>
                <a:ea typeface="+mj-ea"/>
                <a:cs typeface="+mj-cs"/>
              </a:rPr>
              <a:t>Sklik</a:t>
            </a:r>
            <a:endParaRPr lang="cs-CZ" sz="4400" kern="0" dirty="0">
              <a:solidFill>
                <a:srgbClr val="CC0000"/>
              </a:solidFill>
              <a:latin typeface="+mj-lt"/>
              <a:ea typeface="+mj-ea"/>
              <a:cs typeface="+mj-cs"/>
            </a:endParaRPr>
          </a:p>
        </p:txBody>
      </p:sp>
      <p:graphicFrame>
        <p:nvGraphicFramePr>
          <p:cNvPr id="13314" name="Object 68"/>
          <p:cNvGraphicFramePr>
            <a:graphicFrameLocks noChangeAspect="1"/>
          </p:cNvGraphicFramePr>
          <p:nvPr/>
        </p:nvGraphicFramePr>
        <p:xfrm>
          <a:off x="9215438" y="111125"/>
          <a:ext cx="1352550" cy="484188"/>
        </p:xfrm>
        <a:graphic>
          <a:graphicData uri="http://schemas.openxmlformats.org/presentationml/2006/ole">
            <p:oleObj spid="_x0000_s13314" name="Image" r:id="rId3" imgW="3390476" imgH="1142454" progId="">
              <p:embed/>
            </p:oleObj>
          </a:graphicData>
        </a:graphic>
      </p:graphicFrame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50" y="1581150"/>
            <a:ext cx="2276475" cy="3038475"/>
          </a:xfrm>
          <a:prstGeom prst="rect">
            <a:avLst/>
          </a:prstGeom>
          <a:noFill/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00375" y="1581150"/>
            <a:ext cx="2276475" cy="3038475"/>
          </a:xfrm>
          <a:prstGeom prst="rect">
            <a:avLst/>
          </a:prstGeom>
          <a:noFill/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ffectLst/>
        </p:spPr>
      </p:pic>
      <p:sp>
        <p:nvSpPr>
          <p:cNvPr id="13318" name="Text Box 8"/>
          <p:cNvSpPr txBox="1">
            <a:spLocks noChangeArrowheads="1"/>
          </p:cNvSpPr>
          <p:nvPr/>
        </p:nvSpPr>
        <p:spPr bwMode="auto">
          <a:xfrm>
            <a:off x="206375" y="4776788"/>
            <a:ext cx="257175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1600" i="1">
                <a:solidFill>
                  <a:srgbClr val="002060"/>
                </a:solidFill>
                <a:latin typeface="Calibri" pitchFamily="34" charset="0"/>
              </a:rPr>
              <a:t>Sklik - mobilní Vyhledávání</a:t>
            </a:r>
          </a:p>
        </p:txBody>
      </p:sp>
      <p:sp>
        <p:nvSpPr>
          <p:cNvPr id="10" name="Obdélník 9"/>
          <p:cNvSpPr/>
          <p:nvPr/>
        </p:nvSpPr>
        <p:spPr>
          <a:xfrm>
            <a:off x="1214438" y="6288088"/>
            <a:ext cx="8067675" cy="33813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cs-CZ" sz="1600" i="1" dirty="0">
                <a:solidFill>
                  <a:srgbClr val="000099"/>
                </a:solidFill>
                <a:latin typeface="+mn-lt"/>
              </a:rPr>
              <a:t>Za letošní rok jsme již přivedli na stránky inzerentů přes 1.500.000 uživatelů </a:t>
            </a:r>
          </a:p>
        </p:txBody>
      </p:sp>
      <p:pic>
        <p:nvPicPr>
          <p:cNvPr id="13320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07988" y="6119813"/>
            <a:ext cx="763587" cy="722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21" name="Text Box 8"/>
          <p:cNvSpPr txBox="1">
            <a:spLocks noChangeArrowheads="1"/>
          </p:cNvSpPr>
          <p:nvPr/>
        </p:nvSpPr>
        <p:spPr bwMode="auto">
          <a:xfrm>
            <a:off x="3052763" y="4754563"/>
            <a:ext cx="2170112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1600" i="1">
                <a:solidFill>
                  <a:srgbClr val="002060"/>
                </a:solidFill>
                <a:latin typeface="Calibri" pitchFamily="34" charset="0"/>
              </a:rPr>
              <a:t>Sklik - mobilní Firmy.cz</a:t>
            </a: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700713" y="1597025"/>
            <a:ext cx="2266950" cy="3048000"/>
          </a:xfrm>
          <a:prstGeom prst="rect">
            <a:avLst/>
          </a:prstGeom>
          <a:noFill/>
          <a:ln w="15875">
            <a:solidFill>
              <a:schemeClr val="bg1">
                <a:lumMod val="75000"/>
              </a:schemeClr>
            </a:solidFill>
            <a:miter lim="800000"/>
            <a:headEnd/>
            <a:tailEnd/>
          </a:ln>
        </p:spPr>
      </p:pic>
      <p:sp>
        <p:nvSpPr>
          <p:cNvPr id="13323" name="Text Box 8"/>
          <p:cNvSpPr txBox="1">
            <a:spLocks noChangeArrowheads="1"/>
          </p:cNvSpPr>
          <p:nvPr/>
        </p:nvSpPr>
        <p:spPr bwMode="auto">
          <a:xfrm>
            <a:off x="5795963" y="4754563"/>
            <a:ext cx="2170112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1600" i="1">
                <a:solidFill>
                  <a:srgbClr val="002060"/>
                </a:solidFill>
                <a:latin typeface="Calibri" pitchFamily="34" charset="0"/>
              </a:rPr>
              <a:t>Sklik - mobilní Zboží.cz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362" name="Object 68"/>
          <p:cNvGraphicFramePr>
            <a:graphicFrameLocks noChangeAspect="1"/>
          </p:cNvGraphicFramePr>
          <p:nvPr/>
        </p:nvGraphicFramePr>
        <p:xfrm>
          <a:off x="9215438" y="111125"/>
          <a:ext cx="1352550" cy="484188"/>
        </p:xfrm>
        <a:graphic>
          <a:graphicData uri="http://schemas.openxmlformats.org/presentationml/2006/ole">
            <p:oleObj spid="_x0000_s49154" name="Image" r:id="rId3" imgW="3390476" imgH="1142454" progId="">
              <p:embed/>
            </p:oleObj>
          </a:graphicData>
        </a:graphic>
      </p:graphicFrame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0" y="0"/>
            <a:ext cx="6246449" cy="126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cs-CZ" sz="4400" kern="0" dirty="0" smtClean="0">
                <a:solidFill>
                  <a:srgbClr val="CC0000"/>
                </a:solidFill>
                <a:latin typeface="+mj-lt"/>
                <a:ea typeface="+mj-ea"/>
                <a:cs typeface="+mj-cs"/>
              </a:rPr>
              <a:t> www.</a:t>
            </a:r>
            <a:r>
              <a:rPr lang="cs-CZ" sz="4400" kern="0" dirty="0" err="1" smtClean="0">
                <a:solidFill>
                  <a:srgbClr val="CC0000"/>
                </a:solidFill>
                <a:latin typeface="+mj-lt"/>
                <a:ea typeface="+mj-ea"/>
                <a:cs typeface="+mj-cs"/>
              </a:rPr>
              <a:t>smobil.cz</a:t>
            </a:r>
            <a:endParaRPr lang="cs-CZ" sz="4400" kern="0" dirty="0">
              <a:solidFill>
                <a:srgbClr val="CC0000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32274" y="1135703"/>
            <a:ext cx="5866667" cy="5546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362" name="Object 68"/>
          <p:cNvGraphicFramePr>
            <a:graphicFrameLocks noChangeAspect="1"/>
          </p:cNvGraphicFramePr>
          <p:nvPr/>
        </p:nvGraphicFramePr>
        <p:xfrm>
          <a:off x="9215438" y="111125"/>
          <a:ext cx="1352550" cy="484188"/>
        </p:xfrm>
        <a:graphic>
          <a:graphicData uri="http://schemas.openxmlformats.org/presentationml/2006/ole">
            <p:oleObj spid="_x0000_s34818" name="Image" r:id="rId3" imgW="3390476" imgH="1142454" progId="">
              <p:embed/>
            </p:oleObj>
          </a:graphicData>
        </a:graphic>
      </p:graphicFrame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2414226" y="2534195"/>
            <a:ext cx="6246449" cy="126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cs-CZ" sz="4400" kern="0" dirty="0" smtClean="0">
                <a:solidFill>
                  <a:srgbClr val="CC0000"/>
                </a:solidFill>
                <a:latin typeface="+mj-lt"/>
                <a:ea typeface="+mj-ea"/>
                <a:cs typeface="+mj-cs"/>
              </a:rPr>
              <a:t>… a jak dále ?</a:t>
            </a:r>
            <a:endParaRPr lang="cs-CZ" sz="4400" kern="0" dirty="0">
              <a:solidFill>
                <a:srgbClr val="CC0000"/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21669" y="1703395"/>
            <a:ext cx="8660572" cy="2376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91883" y="825564"/>
            <a:ext cx="8461375" cy="593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56544" y="26126"/>
            <a:ext cx="1710730" cy="469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768" y="1004698"/>
            <a:ext cx="7376254" cy="5922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5" name="fc93afc7-b571-4b8c-852f-44c7cc3879a1" descr="A6D3675B-CAC3-4413-9AEC-A582E0C03937@kancela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94049" y="3267457"/>
            <a:ext cx="6329143" cy="3833143"/>
          </a:xfrm>
          <a:prstGeom prst="rect">
            <a:avLst/>
          </a:prstGeom>
          <a:noFill/>
          <a:ln w="15875">
            <a:solidFill>
              <a:schemeClr val="bg1">
                <a:lumMod val="75000"/>
              </a:schemeClr>
            </a:solidFill>
            <a:miter lim="800000"/>
            <a:headEnd/>
            <a:tailEnd/>
          </a:ln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41288" y="0"/>
            <a:ext cx="9623425" cy="126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cs-CZ" sz="4400" kern="0" dirty="0" err="1" smtClean="0">
                <a:solidFill>
                  <a:srgbClr val="CC0000"/>
                </a:solidFill>
                <a:latin typeface="+mj-lt"/>
                <a:ea typeface="+mj-ea"/>
                <a:cs typeface="+mj-cs"/>
              </a:rPr>
              <a:t>iPhone</a:t>
            </a:r>
            <a:r>
              <a:rPr lang="cs-CZ" sz="4400" kern="0" dirty="0" smtClean="0">
                <a:solidFill>
                  <a:srgbClr val="CC0000"/>
                </a:solidFill>
                <a:latin typeface="+mj-lt"/>
                <a:ea typeface="+mj-ea"/>
                <a:cs typeface="+mj-cs"/>
              </a:rPr>
              <a:t> TV program</a:t>
            </a:r>
            <a:endParaRPr lang="cs-CZ" sz="4400" kern="0" dirty="0">
              <a:solidFill>
                <a:srgbClr val="CC0000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956544" y="26126"/>
            <a:ext cx="1710730" cy="469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725" y="1331913"/>
            <a:ext cx="10267950" cy="489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56544" y="26126"/>
            <a:ext cx="1710730" cy="469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0783" y="2996565"/>
            <a:ext cx="1727200" cy="353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41288" y="0"/>
            <a:ext cx="9623425" cy="126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cs-CZ" sz="4400" kern="0" dirty="0" smtClean="0">
                <a:solidFill>
                  <a:srgbClr val="CC0000"/>
                </a:solidFill>
                <a:latin typeface="+mj-lt"/>
                <a:ea typeface="+mj-ea"/>
                <a:cs typeface="+mj-cs"/>
              </a:rPr>
              <a:t>LBS aplikace </a:t>
            </a:r>
            <a:r>
              <a:rPr lang="cs-CZ" sz="4400" kern="0" dirty="0">
                <a:solidFill>
                  <a:srgbClr val="CC0000"/>
                </a:solidFill>
                <a:latin typeface="+mj-lt"/>
                <a:ea typeface="+mj-ea"/>
                <a:cs typeface="+mj-cs"/>
              </a:rPr>
              <a:t>…</a:t>
            </a:r>
          </a:p>
        </p:txBody>
      </p:sp>
      <p:sp>
        <p:nvSpPr>
          <p:cNvPr id="14350" name="Text Box 8"/>
          <p:cNvSpPr txBox="1">
            <a:spLocks noChangeArrowheads="1"/>
          </p:cNvSpPr>
          <p:nvPr/>
        </p:nvSpPr>
        <p:spPr bwMode="auto">
          <a:xfrm>
            <a:off x="436055" y="1831658"/>
            <a:ext cx="3270313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sz="5400" i="1" dirty="0" err="1">
                <a:solidFill>
                  <a:srgbClr val="002060"/>
                </a:solidFill>
                <a:latin typeface="Calibri" pitchFamily="34" charset="0"/>
              </a:rPr>
              <a:t>Symbian</a:t>
            </a:r>
            <a:endParaRPr lang="cs-CZ" sz="5400" i="1" dirty="0">
              <a:solidFill>
                <a:srgbClr val="002060"/>
              </a:solidFill>
              <a:latin typeface="Calibri" pitchFamily="34" charset="0"/>
            </a:endParaRPr>
          </a:p>
        </p:txBody>
      </p:sp>
      <p:sp>
        <p:nvSpPr>
          <p:cNvPr id="14351" name="Text Box 8"/>
          <p:cNvSpPr txBox="1">
            <a:spLocks noChangeArrowheads="1"/>
          </p:cNvSpPr>
          <p:nvPr/>
        </p:nvSpPr>
        <p:spPr bwMode="auto">
          <a:xfrm>
            <a:off x="6589468" y="1880426"/>
            <a:ext cx="2346325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sz="5400" i="1" dirty="0" err="1">
                <a:solidFill>
                  <a:srgbClr val="002060"/>
                </a:solidFill>
                <a:latin typeface="Calibri" pitchFamily="34" charset="0"/>
              </a:rPr>
              <a:t>iPhone</a:t>
            </a:r>
            <a:endParaRPr lang="cs-CZ" sz="5400" i="1" dirty="0">
              <a:solidFill>
                <a:srgbClr val="002060"/>
              </a:solidFill>
              <a:latin typeface="Calibri" pitchFamily="34" charset="0"/>
            </a:endParaRPr>
          </a:p>
        </p:txBody>
      </p:sp>
      <p:cxnSp>
        <p:nvCxnSpPr>
          <p:cNvPr id="12" name="Přímá spojovací čára 11"/>
          <p:cNvCxnSpPr/>
          <p:nvPr/>
        </p:nvCxnSpPr>
        <p:spPr bwMode="auto">
          <a:xfrm rot="16200000" flipH="1">
            <a:off x="2436019" y="4045744"/>
            <a:ext cx="5700713" cy="15875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bg1">
                <a:lumMod val="75000"/>
              </a:schemeClr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pic>
        <p:nvPicPr>
          <p:cNvPr id="1435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85689" y="3102918"/>
            <a:ext cx="1727200" cy="3233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Elipsa 16"/>
          <p:cNvSpPr>
            <a:spLocks noChangeAspect="1"/>
          </p:cNvSpPr>
          <p:nvPr/>
        </p:nvSpPr>
        <p:spPr bwMode="auto">
          <a:xfrm>
            <a:off x="7241219" y="4249328"/>
            <a:ext cx="252000" cy="252000"/>
          </a:xfrm>
          <a:prstGeom prst="ellipse">
            <a:avLst/>
          </a:prstGeom>
          <a:solidFill>
            <a:schemeClr val="bg1">
              <a:lumMod val="85000"/>
              <a:alpha val="77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sx="11000" sy="11000" algn="ctr" rotWithShape="0">
              <a:srgbClr val="F9D6CF"/>
            </a:outerShdw>
          </a:effectLst>
          <a:scene3d>
            <a:camera prst="orthographicFront"/>
            <a:lightRig rig="threePt" dir="t"/>
          </a:scene3d>
          <a:sp3d>
            <a:contourClr>
              <a:srgbClr val="F9D6CF"/>
            </a:contourClr>
          </a:sp3d>
        </p:spPr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18" name="Elipsa 17"/>
          <p:cNvSpPr/>
          <p:nvPr/>
        </p:nvSpPr>
        <p:spPr bwMode="auto">
          <a:xfrm>
            <a:off x="7340190" y="4344626"/>
            <a:ext cx="58821" cy="58821"/>
          </a:xfrm>
          <a:prstGeom prst="ellipse">
            <a:avLst/>
          </a:prstGeom>
          <a:solidFill>
            <a:srgbClr val="F9D6CF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50800" sx="11000" sy="11000" algn="ctr" rotWithShape="0">
              <a:srgbClr val="F9D6CF"/>
            </a:outerShdw>
          </a:effectLst>
          <a:scene3d>
            <a:camera prst="orthographicFront"/>
            <a:lightRig rig="threePt" dir="t"/>
          </a:scene3d>
          <a:sp3d>
            <a:contourClr>
              <a:srgbClr val="F9D6CF"/>
            </a:contourClr>
          </a:sp3d>
        </p:spPr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16" name="Elipsa 15"/>
          <p:cNvSpPr>
            <a:spLocks noChangeAspect="1"/>
          </p:cNvSpPr>
          <p:nvPr/>
        </p:nvSpPr>
        <p:spPr bwMode="auto">
          <a:xfrm>
            <a:off x="2001280" y="5071973"/>
            <a:ext cx="252000" cy="252000"/>
          </a:xfrm>
          <a:prstGeom prst="ellipse">
            <a:avLst/>
          </a:prstGeom>
          <a:solidFill>
            <a:schemeClr val="bg1">
              <a:lumMod val="85000"/>
              <a:alpha val="77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sx="11000" sy="11000" algn="ctr" rotWithShape="0">
              <a:srgbClr val="F9D6CF"/>
            </a:outerShdw>
          </a:effectLst>
          <a:scene3d>
            <a:camera prst="orthographicFront"/>
            <a:lightRig rig="threePt" dir="t"/>
          </a:scene3d>
          <a:sp3d>
            <a:contourClr>
              <a:srgbClr val="F9D6CF"/>
            </a:contourClr>
          </a:sp3d>
        </p:spPr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15" name="Elipsa 14"/>
          <p:cNvSpPr/>
          <p:nvPr/>
        </p:nvSpPr>
        <p:spPr bwMode="auto">
          <a:xfrm>
            <a:off x="2083230" y="5182709"/>
            <a:ext cx="58821" cy="58821"/>
          </a:xfrm>
          <a:prstGeom prst="ellipse">
            <a:avLst/>
          </a:prstGeom>
          <a:solidFill>
            <a:srgbClr val="F9D6CF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50800" sx="11000" sy="11000" algn="ctr" rotWithShape="0">
              <a:srgbClr val="F9D6CF"/>
            </a:outerShdw>
          </a:effectLst>
          <a:scene3d>
            <a:camera prst="orthographicFront"/>
            <a:lightRig rig="threePt" dir="t"/>
          </a:scene3d>
          <a:sp3d>
            <a:contourClr>
              <a:srgbClr val="F9D6CF"/>
            </a:contourClr>
          </a:sp3d>
        </p:spPr>
        <p:txBody>
          <a:bodyPr/>
          <a:lstStyle/>
          <a:p>
            <a:pPr>
              <a:defRPr/>
            </a:pPr>
            <a:endParaRPr lang="cs-CZ"/>
          </a:p>
        </p:txBody>
      </p:sp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956544" y="26126"/>
            <a:ext cx="1710730" cy="469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56544" y="26126"/>
            <a:ext cx="1710730" cy="469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3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18916" y="13065"/>
            <a:ext cx="7685842" cy="71137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41288" y="0"/>
            <a:ext cx="3881437" cy="126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cs-CZ" sz="4400" kern="0" dirty="0" err="1">
                <a:solidFill>
                  <a:srgbClr val="CC0000"/>
                </a:solidFill>
                <a:latin typeface="+mj-lt"/>
                <a:ea typeface="+mj-ea"/>
                <a:cs typeface="+mj-cs"/>
              </a:rPr>
              <a:t>SiteBuilder</a:t>
            </a:r>
            <a:endParaRPr lang="cs-CZ" sz="4400" kern="0" dirty="0">
              <a:solidFill>
                <a:srgbClr val="CC0000"/>
              </a:solidFill>
              <a:latin typeface="+mj-lt"/>
              <a:ea typeface="+mj-ea"/>
              <a:cs typeface="+mj-cs"/>
            </a:endParaRPr>
          </a:p>
        </p:txBody>
      </p:sp>
      <p:graphicFrame>
        <p:nvGraphicFramePr>
          <p:cNvPr id="12290" name="Object 68"/>
          <p:cNvGraphicFramePr>
            <a:graphicFrameLocks noChangeAspect="1"/>
          </p:cNvGraphicFramePr>
          <p:nvPr/>
        </p:nvGraphicFramePr>
        <p:xfrm>
          <a:off x="9215438" y="111125"/>
          <a:ext cx="1352550" cy="484188"/>
        </p:xfrm>
        <a:graphic>
          <a:graphicData uri="http://schemas.openxmlformats.org/presentationml/2006/ole">
            <p:oleObj spid="_x0000_s47106" name="Image" r:id="rId3" imgW="3390476" imgH="1142454" progId="">
              <p:embed/>
            </p:oleObj>
          </a:graphicData>
        </a:graphic>
      </p:graphicFrame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4146550" y="6450013"/>
            <a:ext cx="6326188" cy="64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cs-CZ" sz="2800" kern="0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… mobilní </a:t>
            </a:r>
            <a:r>
              <a:rPr lang="cs-CZ" sz="2800" kern="0" dirty="0" smtClean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stránky </a:t>
            </a:r>
            <a:r>
              <a:rPr lang="cs-CZ" sz="2800" kern="0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snadno a rychle</a:t>
            </a:r>
          </a:p>
        </p:txBody>
      </p:sp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74788" y="1017588"/>
            <a:ext cx="7315200" cy="5486400"/>
          </a:xfrm>
          <a:prstGeom prst="rect">
            <a:avLst/>
          </a:prstGeom>
          <a:noFill/>
          <a:ln w="9525">
            <a:solidFill>
              <a:schemeClr val="accent5">
                <a:lumMod val="25000"/>
              </a:schemeClr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 5"/>
          <p:cNvGraphicFramePr/>
          <p:nvPr/>
        </p:nvGraphicFramePr>
        <p:xfrm>
          <a:off x="-696177" y="866375"/>
          <a:ext cx="7128933" cy="44807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099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258368" y="78738"/>
            <a:ext cx="1351527" cy="456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2" descr="pruh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7169198"/>
            <a:ext cx="10693400" cy="3920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Šrafovaná šipka doprava 7"/>
          <p:cNvSpPr/>
          <p:nvPr/>
        </p:nvSpPr>
        <p:spPr>
          <a:xfrm>
            <a:off x="5430243" y="2291091"/>
            <a:ext cx="1403518" cy="1638285"/>
          </a:xfrm>
          <a:prstGeom prst="stripedRightArrow">
            <a:avLst/>
          </a:prstGeom>
          <a:solidFill>
            <a:srgbClr val="F9D6CF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rtlCol="0" anchor="ctr"/>
          <a:lstStyle/>
          <a:p>
            <a:pPr algn="ctr"/>
            <a:endParaRPr lang="cs-CZ"/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6934013" y="1022279"/>
            <a:ext cx="3508796" cy="813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4306" tIns="52153" rIns="104306" bIns="52153">
            <a:spAutoFit/>
          </a:bodyPr>
          <a:lstStyle/>
          <a:p>
            <a:pPr>
              <a:spcBef>
                <a:spcPct val="50000"/>
              </a:spcBef>
            </a:pPr>
            <a:r>
              <a:rPr lang="cs-CZ" sz="4600" i="1" dirty="0" smtClean="0">
                <a:solidFill>
                  <a:srgbClr val="C00000"/>
                </a:solidFill>
                <a:latin typeface="Calibri" pitchFamily="34" charset="0"/>
              </a:rPr>
              <a:t>Seznam.</a:t>
            </a:r>
            <a:r>
              <a:rPr lang="cs-CZ" sz="4600" i="1" dirty="0" err="1" smtClean="0">
                <a:solidFill>
                  <a:srgbClr val="C00000"/>
                </a:solidFill>
                <a:latin typeface="Calibri" pitchFamily="34" charset="0"/>
              </a:rPr>
              <a:t>cz</a:t>
            </a:r>
            <a:endParaRPr lang="cs-CZ" sz="4600" i="1" dirty="0">
              <a:solidFill>
                <a:srgbClr val="C00000"/>
              </a:solidFill>
              <a:latin typeface="Calibri" pitchFamily="34" charset="0"/>
            </a:endParaRPr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6934013" y="2124971"/>
            <a:ext cx="3508796" cy="813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4306" tIns="52153" rIns="104306" bIns="52153">
            <a:spAutoFit/>
          </a:bodyPr>
          <a:lstStyle/>
          <a:p>
            <a:pPr>
              <a:spcBef>
                <a:spcPct val="50000"/>
              </a:spcBef>
            </a:pPr>
            <a:r>
              <a:rPr lang="cs-CZ" sz="4600" i="1" dirty="0" smtClean="0">
                <a:solidFill>
                  <a:srgbClr val="0033CC"/>
                </a:solidFill>
                <a:latin typeface="Calibri" pitchFamily="34" charset="0"/>
              </a:rPr>
              <a:t>Vodafone</a:t>
            </a:r>
            <a:endParaRPr lang="cs-CZ" sz="4600" i="1" dirty="0">
              <a:solidFill>
                <a:srgbClr val="0033CC"/>
              </a:solidFill>
              <a:latin typeface="Calibri" pitchFamily="34" charset="0"/>
            </a:endParaRPr>
          </a:p>
        </p:txBody>
      </p:sp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6934013" y="3227663"/>
            <a:ext cx="3759387" cy="813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4306" tIns="52153" rIns="104306" bIns="52153">
            <a:spAutoFit/>
          </a:bodyPr>
          <a:lstStyle/>
          <a:p>
            <a:pPr>
              <a:spcBef>
                <a:spcPct val="50000"/>
              </a:spcBef>
            </a:pPr>
            <a:r>
              <a:rPr lang="cs-CZ" sz="4600" i="1" dirty="0" err="1" smtClean="0">
                <a:solidFill>
                  <a:srgbClr val="0033CC"/>
                </a:solidFill>
                <a:latin typeface="Calibri" pitchFamily="34" charset="0"/>
              </a:rPr>
              <a:t>Telefónica</a:t>
            </a:r>
            <a:r>
              <a:rPr lang="cs-CZ" sz="4600" i="1" dirty="0" smtClean="0">
                <a:solidFill>
                  <a:srgbClr val="0033CC"/>
                </a:solidFill>
                <a:latin typeface="Calibri" pitchFamily="34" charset="0"/>
              </a:rPr>
              <a:t> O2</a:t>
            </a:r>
            <a:endParaRPr lang="cs-CZ" sz="4600" i="1" dirty="0">
              <a:solidFill>
                <a:srgbClr val="0033CC"/>
              </a:solidFill>
              <a:latin typeface="Calibri" pitchFamily="34" charset="0"/>
            </a:endParaRPr>
          </a:p>
        </p:txBody>
      </p:sp>
      <p:sp>
        <p:nvSpPr>
          <p:cNvPr id="12" name="Text Box 8"/>
          <p:cNvSpPr txBox="1">
            <a:spLocks noChangeArrowheads="1"/>
          </p:cNvSpPr>
          <p:nvPr/>
        </p:nvSpPr>
        <p:spPr bwMode="auto">
          <a:xfrm>
            <a:off x="6934013" y="4330355"/>
            <a:ext cx="3508796" cy="813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4306" tIns="52153" rIns="104306" bIns="52153">
            <a:spAutoFit/>
          </a:bodyPr>
          <a:lstStyle/>
          <a:p>
            <a:pPr>
              <a:spcBef>
                <a:spcPct val="50000"/>
              </a:spcBef>
            </a:pPr>
            <a:r>
              <a:rPr lang="cs-CZ" sz="4600" i="1" dirty="0" smtClean="0">
                <a:solidFill>
                  <a:srgbClr val="0033CC"/>
                </a:solidFill>
                <a:latin typeface="Calibri" pitchFamily="34" charset="0"/>
              </a:rPr>
              <a:t>T-Mobile</a:t>
            </a:r>
            <a:endParaRPr lang="cs-CZ" sz="4600" i="1" dirty="0">
              <a:solidFill>
                <a:srgbClr val="0033CC"/>
              </a:solidFill>
              <a:latin typeface="Calibri" pitchFamily="34" charset="0"/>
            </a:endParaRPr>
          </a:p>
        </p:txBody>
      </p:sp>
      <p:sp>
        <p:nvSpPr>
          <p:cNvPr id="13" name="Text Box 8"/>
          <p:cNvSpPr txBox="1">
            <a:spLocks noChangeArrowheads="1"/>
          </p:cNvSpPr>
          <p:nvPr/>
        </p:nvSpPr>
        <p:spPr bwMode="auto">
          <a:xfrm>
            <a:off x="334134" y="5277142"/>
            <a:ext cx="8855534" cy="1767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4306" tIns="52153" rIns="104306" bIns="52153">
            <a:spAutoFit/>
          </a:bodyPr>
          <a:lstStyle/>
          <a:p>
            <a:pPr>
              <a:spcBef>
                <a:spcPct val="50000"/>
              </a:spcBef>
            </a:pPr>
            <a:r>
              <a:rPr lang="cs-CZ" sz="2700" i="1" dirty="0" smtClean="0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rPr>
              <a:t>SMS řešení</a:t>
            </a:r>
          </a:p>
          <a:p>
            <a:pPr>
              <a:spcBef>
                <a:spcPct val="50000"/>
              </a:spcBef>
            </a:pPr>
            <a:r>
              <a:rPr lang="cs-CZ" sz="2700" i="1" dirty="0" smtClean="0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rPr>
              <a:t>QR kódy</a:t>
            </a:r>
          </a:p>
          <a:p>
            <a:pPr>
              <a:spcBef>
                <a:spcPct val="50000"/>
              </a:spcBef>
            </a:pPr>
            <a:r>
              <a:rPr lang="cs-CZ" sz="2700" i="1" dirty="0" smtClean="0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rPr>
              <a:t>Reklamní systémy pro správu a výdej mobilní reklamy </a:t>
            </a:r>
            <a:endParaRPr lang="cs-CZ" sz="2700" i="1" dirty="0">
              <a:solidFill>
                <a:schemeClr val="accent1">
                  <a:lumMod val="50000"/>
                </a:schemeClr>
              </a:solidFill>
              <a:latin typeface="Calibri" pitchFamily="34" charset="0"/>
            </a:endParaRPr>
          </a:p>
        </p:txBody>
      </p:sp>
      <p:sp>
        <p:nvSpPr>
          <p:cNvPr id="14" name="Text Box 58"/>
          <p:cNvSpPr txBox="1">
            <a:spLocks noChangeArrowheads="1"/>
          </p:cNvSpPr>
          <p:nvPr/>
        </p:nvSpPr>
        <p:spPr bwMode="auto">
          <a:xfrm>
            <a:off x="7947737" y="7220202"/>
            <a:ext cx="2641789" cy="320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04306" tIns="52153" rIns="104306" bIns="52153">
            <a:spAutoFit/>
          </a:bodyPr>
          <a:lstStyle/>
          <a:p>
            <a:pPr algn="r"/>
            <a:r>
              <a:rPr lang="cs-CZ" sz="1400" dirty="0">
                <a:solidFill>
                  <a:schemeClr val="bg1"/>
                </a:solidFill>
              </a:rPr>
              <a:t>… najdu tam, co neznám !</a:t>
            </a:r>
          </a:p>
        </p:txBody>
      </p:sp>
      <p:sp>
        <p:nvSpPr>
          <p:cNvPr id="15" name="Text Box 57"/>
          <p:cNvSpPr txBox="1">
            <a:spLocks noChangeArrowheads="1"/>
          </p:cNvSpPr>
          <p:nvPr/>
        </p:nvSpPr>
        <p:spPr bwMode="auto">
          <a:xfrm>
            <a:off x="56433" y="7192995"/>
            <a:ext cx="1290706" cy="307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4" tIns="45712" rIns="91424" bIns="45712">
            <a:spAutoFit/>
          </a:bodyPr>
          <a:lstStyle/>
          <a:p>
            <a:r>
              <a:rPr lang="cs-CZ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m.seznam.</a:t>
            </a:r>
            <a:r>
              <a:rPr lang="cs-CZ" sz="1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cz</a:t>
            </a:r>
            <a:endParaRPr lang="cs-CZ" sz="1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7" name="Picture 1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1783558">
            <a:off x="2291363" y="1612602"/>
            <a:ext cx="1433331" cy="27452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56544" y="26126"/>
            <a:ext cx="1710730" cy="469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7" descr="http://www.smobil.cz/img/qr_code/QRseznamBi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29991" y="2784708"/>
            <a:ext cx="3168650" cy="3167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18"/>
          <p:cNvSpPr txBox="1">
            <a:spLocks noChangeArrowheads="1"/>
          </p:cNvSpPr>
          <p:nvPr/>
        </p:nvSpPr>
        <p:spPr bwMode="auto">
          <a:xfrm>
            <a:off x="3058504" y="1133708"/>
            <a:ext cx="4119562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4" tIns="45712" rIns="91424" bIns="45712">
            <a:spAutoFit/>
          </a:bodyPr>
          <a:lstStyle/>
          <a:p>
            <a:pPr algn="ctr" defTabSz="995363" eaLnBrk="0" hangingPunct="0">
              <a:spcBef>
                <a:spcPct val="50000"/>
              </a:spcBef>
            </a:pPr>
            <a:r>
              <a:rPr lang="cs-CZ" sz="4000" dirty="0" err="1"/>
              <a:t>Quick</a:t>
            </a:r>
            <a:r>
              <a:rPr lang="cs-CZ" sz="4000" dirty="0"/>
              <a:t> Response </a:t>
            </a:r>
            <a:r>
              <a:rPr lang="cs-CZ" sz="4000" dirty="0" err="1"/>
              <a:t>Code</a:t>
            </a:r>
            <a:endParaRPr lang="cs-CZ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7" descr="http://www.smobil.cz/img/qr_code/QRseznamBi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52525" y="2784708"/>
            <a:ext cx="3168650" cy="3167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3" name="Text Box 18"/>
          <p:cNvSpPr txBox="1">
            <a:spLocks noChangeArrowheads="1"/>
          </p:cNvSpPr>
          <p:nvPr/>
        </p:nvSpPr>
        <p:spPr bwMode="auto">
          <a:xfrm>
            <a:off x="681038" y="1133708"/>
            <a:ext cx="4119562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4" tIns="45712" rIns="91424" bIns="45712">
            <a:spAutoFit/>
          </a:bodyPr>
          <a:lstStyle/>
          <a:p>
            <a:pPr algn="ctr" defTabSz="995363" eaLnBrk="0" hangingPunct="0">
              <a:spcBef>
                <a:spcPct val="50000"/>
              </a:spcBef>
            </a:pPr>
            <a:r>
              <a:rPr lang="cs-CZ" sz="4000" dirty="0" err="1"/>
              <a:t>Quick</a:t>
            </a:r>
            <a:r>
              <a:rPr lang="cs-CZ" sz="4000" dirty="0"/>
              <a:t> Response </a:t>
            </a:r>
            <a:r>
              <a:rPr lang="cs-CZ" sz="4000" dirty="0" err="1"/>
              <a:t>Code</a:t>
            </a:r>
            <a:endParaRPr lang="cs-CZ" sz="4000" dirty="0"/>
          </a:p>
        </p:txBody>
      </p:sp>
      <p:pic>
        <p:nvPicPr>
          <p:cNvPr id="5124" name="Picture 9" descr="http://l.yimg.com/g/images/spaceball.g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0825" y="-342900"/>
            <a:ext cx="9525" cy="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5" name="Picture 11" descr="http://t0.gstatic.com/images?q=tbn:WYaULWCJ60hHaM:http://farm4.static.flickr.com/3584/3309706998_ab5a3847c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24750" y="2695808"/>
            <a:ext cx="1069975" cy="106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6" name="Text Box 18"/>
          <p:cNvSpPr txBox="1">
            <a:spLocks noChangeArrowheads="1"/>
          </p:cNvSpPr>
          <p:nvPr/>
        </p:nvSpPr>
        <p:spPr bwMode="auto">
          <a:xfrm>
            <a:off x="5576888" y="1324208"/>
            <a:ext cx="4119562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4" tIns="45712" rIns="91424" bIns="45712">
            <a:spAutoFit/>
          </a:bodyPr>
          <a:lstStyle/>
          <a:p>
            <a:pPr algn="ctr" defTabSz="995363" eaLnBrk="0" hangingPunct="0">
              <a:spcBef>
                <a:spcPct val="50000"/>
              </a:spcBef>
            </a:pPr>
            <a:r>
              <a:rPr lang="cs-CZ" sz="4000"/>
              <a:t>Ostatní 2D kódy</a:t>
            </a:r>
          </a:p>
        </p:txBody>
      </p:sp>
      <p:pic>
        <p:nvPicPr>
          <p:cNvPr id="5127" name="Picture 13" descr="http://t0.gstatic.com/images?q=tbn:olwYk4bX_GXBfM:http://www.xbox.com/NR/rdonlyres/05C20D7C-787A-4A4B-9BC9-39156605DF4D/0/shotcode_enGB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432675" y="4199170"/>
            <a:ext cx="914400" cy="900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8" name="Picture 15" descr="http://t0.gstatic.com/images?q=tbn:QvCUAjk-jOBiLM:http://pushingthebarrier.typepad.com/photos/uncategorized/2009/01/10/microsofttaggomo.png"/>
          <p:cNvPicPr>
            <a:picLocks noChangeAspect="1" noChangeArrowheads="1"/>
          </p:cNvPicPr>
          <p:nvPr/>
        </p:nvPicPr>
        <p:blipFill>
          <a:blip r:embed="rId7" cstate="print"/>
          <a:srcRect l="6442"/>
          <a:stretch>
            <a:fillRect/>
          </a:stretch>
        </p:blipFill>
        <p:spPr bwMode="auto">
          <a:xfrm>
            <a:off x="8686800" y="3333983"/>
            <a:ext cx="1060450" cy="113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9" name="Picture 17" descr="http://t0.gstatic.com/images?q=tbn:xgd4Xh9D4BxABM:http://mobilecrunch.com/wp-content/upcode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594475" y="3289533"/>
            <a:ext cx="8001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0" name="Picture 19" descr="http://t1.gstatic.com/images?q=tbn:MTJ53MTWkHwdRM:https://www.officialeancode.com/sample_codes/2D%2520Micro%2520QR%2520code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477250" y="4634145"/>
            <a:ext cx="850900" cy="85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1" name="Picture 21" descr="http://t2.gstatic.com/images?q=tbn:0r3yuiPAiouITM:http://www.greenhughes.com/files/mymobilecode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080125" y="4550008"/>
            <a:ext cx="1104900" cy="110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2" name="Picture 23" descr="http://urbanhorizon.files.wordpress.com/2009/02/nor.jpg"/>
          <p:cNvPicPr>
            <a:picLocks noChangeAspect="1" noChangeArrowheads="1"/>
          </p:cNvPicPr>
          <p:nvPr/>
        </p:nvPicPr>
        <p:blipFill>
          <a:blip r:embed="rId11" cstate="print"/>
          <a:srcRect l="28558" t="38037" r="30505" b="31281"/>
          <a:stretch>
            <a:fillRect/>
          </a:stretch>
        </p:blipFill>
        <p:spPr bwMode="auto">
          <a:xfrm>
            <a:off x="7515225" y="5323120"/>
            <a:ext cx="757238" cy="87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33" name="TextovéPole 17"/>
          <p:cNvSpPr txBox="1">
            <a:spLocks noChangeArrowheads="1"/>
          </p:cNvSpPr>
          <p:nvPr/>
        </p:nvSpPr>
        <p:spPr bwMode="auto">
          <a:xfrm>
            <a:off x="8407400" y="5494570"/>
            <a:ext cx="13843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2000"/>
              <a:t>micro QR</a:t>
            </a:r>
          </a:p>
        </p:txBody>
      </p:sp>
      <p:sp>
        <p:nvSpPr>
          <p:cNvPr id="5134" name="TextovéPole 18"/>
          <p:cNvSpPr txBox="1">
            <a:spLocks noChangeArrowheads="1"/>
          </p:cNvSpPr>
          <p:nvPr/>
        </p:nvSpPr>
        <p:spPr bwMode="auto">
          <a:xfrm>
            <a:off x="8636000" y="3018070"/>
            <a:ext cx="14795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2000"/>
              <a:t>microsoft</a:t>
            </a:r>
          </a:p>
        </p:txBody>
      </p:sp>
      <p:sp>
        <p:nvSpPr>
          <p:cNvPr id="5135" name="TextovéPole 19"/>
          <p:cNvSpPr txBox="1">
            <a:spLocks noChangeArrowheads="1"/>
          </p:cNvSpPr>
          <p:nvPr/>
        </p:nvSpPr>
        <p:spPr bwMode="auto">
          <a:xfrm>
            <a:off x="5873750" y="5666020"/>
            <a:ext cx="14795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cs-CZ" sz="2000"/>
              <a:t>datamatrix</a:t>
            </a:r>
          </a:p>
        </p:txBody>
      </p:sp>
      <p:sp>
        <p:nvSpPr>
          <p:cNvPr id="5136" name="TextovéPole 20"/>
          <p:cNvSpPr txBox="1">
            <a:spLocks noChangeArrowheads="1"/>
          </p:cNvSpPr>
          <p:nvPr/>
        </p:nvSpPr>
        <p:spPr bwMode="auto">
          <a:xfrm>
            <a:off x="5568950" y="3951520"/>
            <a:ext cx="14795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2000"/>
              <a:t>upcode</a:t>
            </a:r>
          </a:p>
        </p:txBody>
      </p:sp>
      <p:sp>
        <p:nvSpPr>
          <p:cNvPr id="5137" name="TextovéPole 21"/>
          <p:cNvSpPr txBox="1">
            <a:spLocks noChangeArrowheads="1"/>
          </p:cNvSpPr>
          <p:nvPr/>
        </p:nvSpPr>
        <p:spPr bwMode="auto">
          <a:xfrm>
            <a:off x="6559550" y="2637070"/>
            <a:ext cx="14795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2000"/>
              <a:t>beetag</a:t>
            </a:r>
          </a:p>
        </p:txBody>
      </p:sp>
      <p:sp>
        <p:nvSpPr>
          <p:cNvPr id="5138" name="TextovéPole 22"/>
          <p:cNvSpPr txBox="1">
            <a:spLocks noChangeArrowheads="1"/>
          </p:cNvSpPr>
          <p:nvPr/>
        </p:nvSpPr>
        <p:spPr bwMode="auto">
          <a:xfrm>
            <a:off x="7435850" y="3761020"/>
            <a:ext cx="13843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2000"/>
              <a:t>shotcode</a:t>
            </a:r>
          </a:p>
        </p:txBody>
      </p:sp>
      <p:sp>
        <p:nvSpPr>
          <p:cNvPr id="5139" name="TextovéPole 23"/>
          <p:cNvSpPr txBox="1">
            <a:spLocks noChangeArrowheads="1"/>
          </p:cNvSpPr>
          <p:nvPr/>
        </p:nvSpPr>
        <p:spPr bwMode="auto">
          <a:xfrm>
            <a:off x="8102600" y="2256070"/>
            <a:ext cx="13843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2000"/>
              <a:t>a další</a:t>
            </a:r>
          </a:p>
        </p:txBody>
      </p:sp>
      <p:sp>
        <p:nvSpPr>
          <p:cNvPr id="5140" name="TextovéPole 24"/>
          <p:cNvSpPr txBox="1">
            <a:spLocks noChangeArrowheads="1"/>
          </p:cNvSpPr>
          <p:nvPr/>
        </p:nvSpPr>
        <p:spPr bwMode="auto">
          <a:xfrm>
            <a:off x="5187950" y="4751620"/>
            <a:ext cx="13843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2000"/>
              <a:t>a další</a:t>
            </a:r>
          </a:p>
        </p:txBody>
      </p:sp>
      <p:sp>
        <p:nvSpPr>
          <p:cNvPr id="5141" name="TextovéPole 25"/>
          <p:cNvSpPr txBox="1">
            <a:spLocks noChangeArrowheads="1"/>
          </p:cNvSpPr>
          <p:nvPr/>
        </p:nvSpPr>
        <p:spPr bwMode="auto">
          <a:xfrm>
            <a:off x="9366250" y="4503970"/>
            <a:ext cx="13843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2000"/>
              <a:t>a další</a:t>
            </a:r>
          </a:p>
        </p:txBody>
      </p:sp>
      <p:sp>
        <p:nvSpPr>
          <p:cNvPr id="5142" name="TextovéPole 26"/>
          <p:cNvSpPr txBox="1">
            <a:spLocks noChangeArrowheads="1"/>
          </p:cNvSpPr>
          <p:nvPr/>
        </p:nvSpPr>
        <p:spPr bwMode="auto">
          <a:xfrm>
            <a:off x="5556250" y="3170470"/>
            <a:ext cx="13843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2000"/>
              <a:t>a další</a:t>
            </a:r>
          </a:p>
        </p:txBody>
      </p:sp>
      <p:sp>
        <p:nvSpPr>
          <p:cNvPr id="5143" name="TextovéPole 27"/>
          <p:cNvSpPr txBox="1">
            <a:spLocks noChangeArrowheads="1"/>
          </p:cNvSpPr>
          <p:nvPr/>
        </p:nvSpPr>
        <p:spPr bwMode="auto">
          <a:xfrm>
            <a:off x="7747000" y="6123220"/>
            <a:ext cx="13843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2000"/>
              <a:t>a další</a:t>
            </a:r>
          </a:p>
        </p:txBody>
      </p:sp>
      <p:pic>
        <p:nvPicPr>
          <p:cNvPr id="24" name="Picture 3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8956544" y="26126"/>
            <a:ext cx="1710730" cy="469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mtClean="0"/>
              <a:t>V tisku</a:t>
            </a:r>
          </a:p>
        </p:txBody>
      </p:sp>
      <p:pic>
        <p:nvPicPr>
          <p:cNvPr id="12291" name="Picture 2" descr="Metro News with EZcod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79625" y="1744663"/>
            <a:ext cx="6477000" cy="461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956544" y="26126"/>
            <a:ext cx="1710730" cy="469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mtClean="0"/>
              <a:t>V letácích</a:t>
            </a:r>
          </a:p>
        </p:txBody>
      </p:sp>
      <p:pic>
        <p:nvPicPr>
          <p:cNvPr id="1331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14450" y="1617663"/>
            <a:ext cx="8193088" cy="5087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6" name="Elipsa 6"/>
          <p:cNvSpPr>
            <a:spLocks noChangeArrowheads="1"/>
          </p:cNvSpPr>
          <p:nvPr/>
        </p:nvSpPr>
        <p:spPr bwMode="auto">
          <a:xfrm>
            <a:off x="6378575" y="5562600"/>
            <a:ext cx="487363" cy="446088"/>
          </a:xfrm>
          <a:prstGeom prst="ellipse">
            <a:avLst/>
          </a:prstGeom>
          <a:noFill/>
          <a:ln w="76200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13317" name="Elipsa 6"/>
          <p:cNvSpPr>
            <a:spLocks noChangeArrowheads="1"/>
          </p:cNvSpPr>
          <p:nvPr/>
        </p:nvSpPr>
        <p:spPr bwMode="auto">
          <a:xfrm>
            <a:off x="4665663" y="6302375"/>
            <a:ext cx="487362" cy="446088"/>
          </a:xfrm>
          <a:prstGeom prst="ellipse">
            <a:avLst/>
          </a:prstGeom>
          <a:noFill/>
          <a:ln w="76200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13318" name="Elipsa 6"/>
          <p:cNvSpPr>
            <a:spLocks noChangeArrowheads="1"/>
          </p:cNvSpPr>
          <p:nvPr/>
        </p:nvSpPr>
        <p:spPr bwMode="auto">
          <a:xfrm>
            <a:off x="2068513" y="5532438"/>
            <a:ext cx="485775" cy="447675"/>
          </a:xfrm>
          <a:prstGeom prst="ellipse">
            <a:avLst/>
          </a:prstGeom>
          <a:noFill/>
          <a:ln w="76200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13319" name="Elipsa 6"/>
          <p:cNvSpPr>
            <a:spLocks noChangeArrowheads="1"/>
          </p:cNvSpPr>
          <p:nvPr/>
        </p:nvSpPr>
        <p:spPr bwMode="auto">
          <a:xfrm>
            <a:off x="2052638" y="5054600"/>
            <a:ext cx="487362" cy="446088"/>
          </a:xfrm>
          <a:prstGeom prst="ellipse">
            <a:avLst/>
          </a:prstGeom>
          <a:noFill/>
          <a:ln w="76200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13320" name="Elipsa 6"/>
          <p:cNvSpPr>
            <a:spLocks noChangeArrowheads="1"/>
          </p:cNvSpPr>
          <p:nvPr/>
        </p:nvSpPr>
        <p:spPr bwMode="auto">
          <a:xfrm>
            <a:off x="2068513" y="4414838"/>
            <a:ext cx="485775" cy="447675"/>
          </a:xfrm>
          <a:prstGeom prst="ellipse">
            <a:avLst/>
          </a:prstGeom>
          <a:noFill/>
          <a:ln w="76200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13321" name="Elipsa 6"/>
          <p:cNvSpPr>
            <a:spLocks noChangeArrowheads="1"/>
          </p:cNvSpPr>
          <p:nvPr/>
        </p:nvSpPr>
        <p:spPr bwMode="auto">
          <a:xfrm>
            <a:off x="3940175" y="1905000"/>
            <a:ext cx="487363" cy="446088"/>
          </a:xfrm>
          <a:prstGeom prst="ellipse">
            <a:avLst/>
          </a:prstGeom>
          <a:noFill/>
          <a:ln w="76200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13322" name="Elipsa 6"/>
          <p:cNvSpPr>
            <a:spLocks noChangeArrowheads="1"/>
          </p:cNvSpPr>
          <p:nvPr/>
        </p:nvSpPr>
        <p:spPr bwMode="auto">
          <a:xfrm>
            <a:off x="3925888" y="3892550"/>
            <a:ext cx="485775" cy="447675"/>
          </a:xfrm>
          <a:prstGeom prst="ellipse">
            <a:avLst/>
          </a:prstGeom>
          <a:noFill/>
          <a:ln w="76200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13323" name="Elipsa 6"/>
          <p:cNvSpPr>
            <a:spLocks noChangeArrowheads="1"/>
          </p:cNvSpPr>
          <p:nvPr/>
        </p:nvSpPr>
        <p:spPr bwMode="auto">
          <a:xfrm>
            <a:off x="3925888" y="4516438"/>
            <a:ext cx="485775" cy="447675"/>
          </a:xfrm>
          <a:prstGeom prst="ellipse">
            <a:avLst/>
          </a:prstGeom>
          <a:noFill/>
          <a:ln w="76200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13324" name="Volný tvar 20"/>
          <p:cNvSpPr>
            <a:spLocks/>
          </p:cNvSpPr>
          <p:nvPr/>
        </p:nvSpPr>
        <p:spPr bwMode="auto">
          <a:xfrm>
            <a:off x="295275" y="4668838"/>
            <a:ext cx="2608263" cy="2038350"/>
          </a:xfrm>
          <a:custGeom>
            <a:avLst/>
            <a:gdLst>
              <a:gd name="T0" fmla="*/ 0 w 2608490"/>
              <a:gd name="T1" fmla="*/ 0 h 3425371"/>
              <a:gd name="T2" fmla="*/ 2607351 w 2608490"/>
              <a:gd name="T3" fmla="*/ 0 h 3425371"/>
              <a:gd name="T4" fmla="*/ 2204758 w 2608490"/>
              <a:gd name="T5" fmla="*/ 152000 h 3425371"/>
              <a:gd name="T6" fmla="*/ 1030518 w 2608490"/>
              <a:gd name="T7" fmla="*/ 152067 h 3425371"/>
              <a:gd name="T8" fmla="*/ 0 w 2608490"/>
              <a:gd name="T9" fmla="*/ 0 h 342537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608490"/>
              <a:gd name="T16" fmla="*/ 0 h 3425371"/>
              <a:gd name="T17" fmla="*/ 2608490 w 2608490"/>
              <a:gd name="T18" fmla="*/ 3425371 h 342537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608490" h="3425371">
                <a:moveTo>
                  <a:pt x="0" y="0"/>
                </a:moveTo>
                <a:lnTo>
                  <a:pt x="2608490" y="0"/>
                </a:lnTo>
                <a:lnTo>
                  <a:pt x="2205718" y="3423875"/>
                </a:lnTo>
                <a:lnTo>
                  <a:pt x="1030968" y="3425371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43137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cs-CZ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 t="52505" r="72410"/>
          <a:stretch>
            <a:fillRect/>
          </a:stretch>
        </p:blipFill>
        <p:spPr bwMode="auto">
          <a:xfrm>
            <a:off x="238125" y="1785938"/>
            <a:ext cx="2711450" cy="28987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3326" name="Elipsa 6"/>
          <p:cNvSpPr>
            <a:spLocks noChangeArrowheads="1"/>
          </p:cNvSpPr>
          <p:nvPr/>
        </p:nvSpPr>
        <p:spPr bwMode="auto">
          <a:xfrm>
            <a:off x="1182688" y="3341688"/>
            <a:ext cx="485775" cy="446087"/>
          </a:xfrm>
          <a:prstGeom prst="ellipse">
            <a:avLst/>
          </a:prstGeom>
          <a:noFill/>
          <a:ln w="76200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13327" name="Elipsa 6"/>
          <p:cNvSpPr>
            <a:spLocks noChangeArrowheads="1"/>
          </p:cNvSpPr>
          <p:nvPr/>
        </p:nvSpPr>
        <p:spPr bwMode="auto">
          <a:xfrm>
            <a:off x="1182688" y="2703513"/>
            <a:ext cx="485775" cy="446087"/>
          </a:xfrm>
          <a:prstGeom prst="ellipse">
            <a:avLst/>
          </a:prstGeom>
          <a:noFill/>
          <a:ln w="76200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13328" name="Elipsa 6"/>
          <p:cNvSpPr>
            <a:spLocks noChangeArrowheads="1"/>
          </p:cNvSpPr>
          <p:nvPr/>
        </p:nvSpPr>
        <p:spPr bwMode="auto">
          <a:xfrm>
            <a:off x="1182688" y="1992313"/>
            <a:ext cx="485775" cy="446087"/>
          </a:xfrm>
          <a:prstGeom prst="ellipse">
            <a:avLst/>
          </a:prstGeom>
          <a:noFill/>
          <a:ln w="76200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56544" y="26126"/>
            <a:ext cx="1710730" cy="469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222071" y="78378"/>
            <a:ext cx="7924665" cy="1260475"/>
          </a:xfrm>
        </p:spPr>
        <p:txBody>
          <a:bodyPr/>
          <a:lstStyle/>
          <a:p>
            <a:pPr algn="l" eaLnBrk="1" hangingPunct="1"/>
            <a:r>
              <a:rPr lang="cs-CZ" dirty="0" smtClean="0"/>
              <a:t>QR kódy a Seznam</a:t>
            </a:r>
          </a:p>
        </p:txBody>
      </p:sp>
      <p:pic>
        <p:nvPicPr>
          <p:cNvPr id="17411" name="Picture 2" descr="http://www.smobil.cz/img/qr_code/gallery/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2138" y="1530350"/>
            <a:ext cx="4356100" cy="3268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2" name="Picture 4" descr="http://www.smobil.cz/img/qr_code/gallery/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57713" y="1416050"/>
            <a:ext cx="5776912" cy="383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3" name="Picture 6" descr="http://www.smobil.cz/img/qr_code/gallery/1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57275" y="3884613"/>
            <a:ext cx="4016375" cy="3011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4" name="Picture 8" descr="http://www.smobil.cz/img/qr_code/gallery/3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578725" y="3065463"/>
            <a:ext cx="2416175" cy="3640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5" name="Elipsa 6"/>
          <p:cNvSpPr>
            <a:spLocks noChangeArrowheads="1"/>
          </p:cNvSpPr>
          <p:nvPr/>
        </p:nvSpPr>
        <p:spPr bwMode="auto">
          <a:xfrm>
            <a:off x="5775325" y="2859088"/>
            <a:ext cx="1157288" cy="1412875"/>
          </a:xfrm>
          <a:prstGeom prst="ellipse">
            <a:avLst/>
          </a:prstGeom>
          <a:noFill/>
          <a:ln w="76200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17416" name="Elipsa 7"/>
          <p:cNvSpPr>
            <a:spLocks noChangeArrowheads="1"/>
          </p:cNvSpPr>
          <p:nvPr/>
        </p:nvSpPr>
        <p:spPr bwMode="auto">
          <a:xfrm>
            <a:off x="2293938" y="4073525"/>
            <a:ext cx="1912937" cy="2493963"/>
          </a:xfrm>
          <a:prstGeom prst="ellipse">
            <a:avLst/>
          </a:prstGeom>
          <a:noFill/>
          <a:ln w="76200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17417" name="Elipsa 8"/>
          <p:cNvSpPr>
            <a:spLocks noChangeArrowheads="1"/>
          </p:cNvSpPr>
          <p:nvPr/>
        </p:nvSpPr>
        <p:spPr bwMode="auto">
          <a:xfrm>
            <a:off x="8251825" y="3535363"/>
            <a:ext cx="1308100" cy="1585912"/>
          </a:xfrm>
          <a:prstGeom prst="ellipse">
            <a:avLst/>
          </a:prstGeom>
          <a:noFill/>
          <a:ln w="76200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17418" name="Elipsa 11"/>
          <p:cNvSpPr>
            <a:spLocks noChangeArrowheads="1"/>
          </p:cNvSpPr>
          <p:nvPr/>
        </p:nvSpPr>
        <p:spPr bwMode="auto">
          <a:xfrm>
            <a:off x="3074988" y="2693988"/>
            <a:ext cx="849312" cy="979487"/>
          </a:xfrm>
          <a:prstGeom prst="ellipse">
            <a:avLst/>
          </a:prstGeom>
          <a:noFill/>
          <a:ln w="76200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956544" y="26126"/>
            <a:ext cx="1710730" cy="469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2" descr="pruh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169198"/>
            <a:ext cx="10693400" cy="3920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7048" y="630084"/>
            <a:ext cx="5836814" cy="1123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1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0592" y="2100408"/>
            <a:ext cx="4000558" cy="4802072"/>
          </a:xfrm>
          <a:prstGeom prst="rect">
            <a:avLst/>
          </a:prstGeom>
          <a:noFill/>
          <a:ln w="19050">
            <a:solidFill>
              <a:srgbClr val="969696"/>
            </a:solidFill>
            <a:miter lim="800000"/>
            <a:headEnd/>
            <a:tailEnd/>
          </a:ln>
          <a:effectLst/>
        </p:spPr>
      </p:pic>
      <p:pic>
        <p:nvPicPr>
          <p:cNvPr id="9" name="Picture 1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28986" y="2047830"/>
            <a:ext cx="3775636" cy="4882706"/>
          </a:xfrm>
          <a:prstGeom prst="rect">
            <a:avLst/>
          </a:prstGeom>
          <a:noFill/>
          <a:ln w="12700">
            <a:solidFill>
              <a:srgbClr val="969696"/>
            </a:solidFill>
            <a:miter lim="800000"/>
            <a:headEnd/>
            <a:tailEnd/>
          </a:ln>
          <a:effectLst/>
        </p:spPr>
      </p:pic>
      <p:pic>
        <p:nvPicPr>
          <p:cNvPr id="10" name="Picture 1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351727" y="708847"/>
            <a:ext cx="2974102" cy="2793467"/>
          </a:xfrm>
          <a:prstGeom prst="rect">
            <a:avLst/>
          </a:prstGeom>
          <a:noFill/>
          <a:ln w="19050">
            <a:solidFill>
              <a:srgbClr val="969696"/>
            </a:solidFill>
            <a:miter lim="800000"/>
            <a:headEnd/>
            <a:tailEnd/>
          </a:ln>
          <a:effectLst/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956544" y="26126"/>
            <a:ext cx="1710730" cy="469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 Box 58"/>
          <p:cNvSpPr txBox="1">
            <a:spLocks noChangeArrowheads="1"/>
          </p:cNvSpPr>
          <p:nvPr/>
        </p:nvSpPr>
        <p:spPr bwMode="auto">
          <a:xfrm>
            <a:off x="7947737" y="7220202"/>
            <a:ext cx="2641789" cy="320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04306" tIns="52153" rIns="104306" bIns="52153">
            <a:spAutoFit/>
          </a:bodyPr>
          <a:lstStyle/>
          <a:p>
            <a:pPr algn="r"/>
            <a:r>
              <a:rPr lang="cs-CZ" sz="1400" dirty="0">
                <a:solidFill>
                  <a:schemeClr val="bg1"/>
                </a:solidFill>
              </a:rPr>
              <a:t>… najdu tam, co neznám !</a:t>
            </a:r>
          </a:p>
        </p:txBody>
      </p:sp>
      <p:sp>
        <p:nvSpPr>
          <p:cNvPr id="15" name="Text Box 57"/>
          <p:cNvSpPr txBox="1">
            <a:spLocks noChangeArrowheads="1"/>
          </p:cNvSpPr>
          <p:nvPr/>
        </p:nvSpPr>
        <p:spPr bwMode="auto">
          <a:xfrm>
            <a:off x="56433" y="7192995"/>
            <a:ext cx="1290706" cy="307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4" tIns="45712" rIns="91424" bIns="45712">
            <a:spAutoFit/>
          </a:bodyPr>
          <a:lstStyle/>
          <a:p>
            <a:r>
              <a:rPr lang="cs-CZ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m.seznam.</a:t>
            </a:r>
            <a:r>
              <a:rPr lang="cs-CZ" sz="1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cz</a:t>
            </a:r>
            <a:endParaRPr lang="cs-CZ" sz="1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3"/>
          <p:cNvPicPr>
            <a:picLocks noChangeAspect="1" noChangeArrowheads="1"/>
          </p:cNvPicPr>
          <p:nvPr/>
        </p:nvPicPr>
        <p:blipFill>
          <a:blip r:embed="rId3" cstate="print"/>
          <a:srcRect b="3279"/>
          <a:stretch>
            <a:fillRect/>
          </a:stretch>
        </p:blipFill>
        <p:spPr bwMode="auto">
          <a:xfrm>
            <a:off x="0" y="-582613"/>
            <a:ext cx="10693400" cy="7754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5" name="Rectangle 2"/>
          <p:cNvSpPr>
            <a:spLocks noGrp="1" noChangeArrowheads="1"/>
          </p:cNvSpPr>
          <p:nvPr>
            <p:ph type="title"/>
          </p:nvPr>
        </p:nvSpPr>
        <p:spPr>
          <a:xfrm>
            <a:off x="6572250" y="571500"/>
            <a:ext cx="4121150" cy="1260475"/>
          </a:xfrm>
        </p:spPr>
        <p:txBody>
          <a:bodyPr/>
          <a:lstStyle/>
          <a:p>
            <a:pPr eaLnBrk="1" hangingPunct="1"/>
            <a:r>
              <a:rPr lang="cs-CZ" dirty="0" smtClean="0"/>
              <a:t>Naše vizitky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222072" y="39189"/>
            <a:ext cx="6074226" cy="1260475"/>
          </a:xfrm>
        </p:spPr>
        <p:txBody>
          <a:bodyPr/>
          <a:lstStyle/>
          <a:p>
            <a:pPr algn="l" eaLnBrk="1" hangingPunct="1"/>
            <a:r>
              <a:rPr lang="cs-CZ" dirty="0" smtClean="0"/>
              <a:t>QR kódy a Seznam</a:t>
            </a:r>
          </a:p>
        </p:txBody>
      </p:sp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9788" y="1524000"/>
            <a:ext cx="5368925" cy="2924175"/>
          </a:xfrm>
          <a:prstGeom prst="rect">
            <a:avLst/>
          </a:prstGeom>
          <a:noFill/>
          <a:ln w="12700">
            <a:solidFill>
              <a:schemeClr val="bg1">
                <a:lumMod val="65000"/>
              </a:schemeClr>
            </a:solidFill>
            <a:miter lim="800000"/>
            <a:headEnd/>
            <a:tailEnd/>
          </a:ln>
        </p:spPr>
      </p:pic>
      <p:pic>
        <p:nvPicPr>
          <p:cNvPr id="4813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6088" y="4625975"/>
            <a:ext cx="3249612" cy="2219325"/>
          </a:xfrm>
          <a:prstGeom prst="rect">
            <a:avLst/>
          </a:prstGeom>
          <a:noFill/>
          <a:ln w="12700">
            <a:solidFill>
              <a:schemeClr val="bg1">
                <a:lumMod val="65000"/>
              </a:schemeClr>
            </a:solidFill>
            <a:miter lim="800000"/>
            <a:headEnd/>
            <a:tailEnd/>
          </a:ln>
        </p:spPr>
      </p:pic>
      <p:pic>
        <p:nvPicPr>
          <p:cNvPr id="16389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86200" y="4822825"/>
            <a:ext cx="2978150" cy="1247775"/>
          </a:xfrm>
          <a:prstGeom prst="rect">
            <a:avLst/>
          </a:prstGeom>
          <a:noFill/>
          <a:ln w="12700">
            <a:solidFill>
              <a:schemeClr val="bg1">
                <a:lumMod val="65000"/>
              </a:schemeClr>
            </a:solidFill>
            <a:miter lim="800000"/>
            <a:headEnd/>
            <a:tailEnd/>
          </a:ln>
        </p:spPr>
      </p:pic>
      <p:pic>
        <p:nvPicPr>
          <p:cNvPr id="16390" name="Picture 5"/>
          <p:cNvPicPr>
            <a:picLocks noChangeAspect="1" noChangeArrowheads="1"/>
          </p:cNvPicPr>
          <p:nvPr/>
        </p:nvPicPr>
        <p:blipFill>
          <a:blip r:embed="rId6" cstate="print"/>
          <a:srcRect l="16361" r="16708"/>
          <a:stretch>
            <a:fillRect/>
          </a:stretch>
        </p:blipFill>
        <p:spPr bwMode="auto">
          <a:xfrm>
            <a:off x="7080250" y="1506538"/>
            <a:ext cx="3362325" cy="7753350"/>
          </a:xfrm>
          <a:prstGeom prst="rect">
            <a:avLst/>
          </a:prstGeom>
          <a:noFill/>
          <a:ln w="12700">
            <a:solidFill>
              <a:schemeClr val="bg1">
                <a:lumMod val="65000"/>
              </a:schemeClr>
            </a:solidFill>
            <a:miter lim="800000"/>
            <a:headEnd/>
            <a:tailEnd/>
          </a:ln>
        </p:spPr>
      </p:pic>
      <p:sp>
        <p:nvSpPr>
          <p:cNvPr id="18439" name="Elipsa 6"/>
          <p:cNvSpPr>
            <a:spLocks noChangeArrowheads="1"/>
          </p:cNvSpPr>
          <p:nvPr/>
        </p:nvSpPr>
        <p:spPr bwMode="auto">
          <a:xfrm>
            <a:off x="820738" y="2936875"/>
            <a:ext cx="900112" cy="846138"/>
          </a:xfrm>
          <a:prstGeom prst="ellipse">
            <a:avLst/>
          </a:prstGeom>
          <a:noFill/>
          <a:ln w="76200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18440" name="Elipsa 7"/>
          <p:cNvSpPr>
            <a:spLocks noChangeArrowheads="1"/>
          </p:cNvSpPr>
          <p:nvPr/>
        </p:nvSpPr>
        <p:spPr bwMode="auto">
          <a:xfrm>
            <a:off x="9756775" y="3441700"/>
            <a:ext cx="623888" cy="609600"/>
          </a:xfrm>
          <a:prstGeom prst="ellipse">
            <a:avLst/>
          </a:prstGeom>
          <a:noFill/>
          <a:ln w="76200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18441" name="Elipsa 8"/>
          <p:cNvSpPr>
            <a:spLocks noChangeArrowheads="1"/>
          </p:cNvSpPr>
          <p:nvPr/>
        </p:nvSpPr>
        <p:spPr bwMode="auto">
          <a:xfrm>
            <a:off x="7156450" y="6915150"/>
            <a:ext cx="625475" cy="609600"/>
          </a:xfrm>
          <a:prstGeom prst="ellipse">
            <a:avLst/>
          </a:prstGeom>
          <a:noFill/>
          <a:ln w="76200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18442" name="Elipsa 9"/>
          <p:cNvSpPr>
            <a:spLocks noChangeArrowheads="1"/>
          </p:cNvSpPr>
          <p:nvPr/>
        </p:nvSpPr>
        <p:spPr bwMode="auto">
          <a:xfrm>
            <a:off x="4737100" y="5110163"/>
            <a:ext cx="623888" cy="609600"/>
          </a:xfrm>
          <a:prstGeom prst="ellipse">
            <a:avLst/>
          </a:prstGeom>
          <a:noFill/>
          <a:ln w="76200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956544" y="26126"/>
            <a:ext cx="1710730" cy="469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>
          <a:xfrm>
            <a:off x="182291" y="159522"/>
            <a:ext cx="6923903" cy="1260475"/>
          </a:xfrm>
        </p:spPr>
        <p:txBody>
          <a:bodyPr/>
          <a:lstStyle/>
          <a:p>
            <a:pPr algn="l" eaLnBrk="1" hangingPunct="1"/>
            <a:r>
              <a:rPr lang="cs-CZ" dirty="0" smtClean="0"/>
              <a:t>Seznam na mobil + ZOO</a:t>
            </a:r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517525" y="1674813"/>
          <a:ext cx="4625975" cy="3265487"/>
        </p:xfrm>
        <a:graphic>
          <a:graphicData uri="http://schemas.openxmlformats.org/presentationml/2006/ole">
            <p:oleObj spid="_x0000_s44034" name="Acrobat Document" r:id="rId4" imgW="5355000" imgH="3780000" progId="AcroExch.Document.7">
              <p:link updateAutomatic="1"/>
            </p:oleObj>
          </a:graphicData>
        </a:graphic>
      </p:graphicFrame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10213" y="1485900"/>
            <a:ext cx="3462337" cy="479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362950" y="1339850"/>
            <a:ext cx="2159000" cy="287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57525" y="4533900"/>
            <a:ext cx="1870075" cy="249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1" name="Šipka dolů 7"/>
          <p:cNvSpPr>
            <a:spLocks noChangeArrowheads="1"/>
          </p:cNvSpPr>
          <p:nvPr/>
        </p:nvSpPr>
        <p:spPr bwMode="auto">
          <a:xfrm>
            <a:off x="3352800" y="3276600"/>
            <a:ext cx="1295400" cy="1485900"/>
          </a:xfrm>
          <a:prstGeom prst="downArrow">
            <a:avLst>
              <a:gd name="adj1" fmla="val 50000"/>
              <a:gd name="adj2" fmla="val 49998"/>
            </a:avLst>
          </a:prstGeom>
          <a:solidFill>
            <a:srgbClr val="FF0000">
              <a:alpha val="25098"/>
            </a:srgbClr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1032" name="Šipka dolů 8"/>
          <p:cNvSpPr>
            <a:spLocks noChangeArrowheads="1"/>
          </p:cNvSpPr>
          <p:nvPr/>
        </p:nvSpPr>
        <p:spPr bwMode="auto">
          <a:xfrm rot="-5400000">
            <a:off x="7000875" y="2352675"/>
            <a:ext cx="1295400" cy="257175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FF0000">
              <a:alpha val="25098"/>
            </a:srgbClr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956544" y="26126"/>
            <a:ext cx="1710730" cy="469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5162550" y="246063"/>
            <a:ext cx="5435600" cy="1260475"/>
          </a:xfrm>
        </p:spPr>
        <p:txBody>
          <a:bodyPr/>
          <a:lstStyle/>
          <a:p>
            <a:pPr eaLnBrk="1" hangingPunct="1"/>
            <a:r>
              <a:rPr lang="cs-CZ" smtClean="0"/>
              <a:t>Seznam na mobil + Národní muzeum</a:t>
            </a:r>
          </a:p>
        </p:txBody>
      </p:sp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" y="76200"/>
            <a:ext cx="5029200" cy="700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28950" y="5029200"/>
            <a:ext cx="3333750" cy="23018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1205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0500" y="1951038"/>
            <a:ext cx="2425700" cy="5043487"/>
          </a:xfrm>
          <a:prstGeom prst="rect">
            <a:avLst/>
          </a:prstGeom>
          <a:noFill/>
          <a:ln w="19050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56" descr="pruh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7169198"/>
            <a:ext cx="10693400" cy="3920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00" name="Text Box 8"/>
          <p:cNvSpPr txBox="1">
            <a:spLocks noChangeArrowheads="1"/>
          </p:cNvSpPr>
          <p:nvPr/>
        </p:nvSpPr>
        <p:spPr bwMode="auto">
          <a:xfrm>
            <a:off x="179814" y="0"/>
            <a:ext cx="7775466" cy="782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4306" tIns="52153" rIns="104306" bIns="52153">
            <a:spAutoFit/>
          </a:bodyPr>
          <a:lstStyle/>
          <a:p>
            <a:pPr>
              <a:spcBef>
                <a:spcPct val="50000"/>
              </a:spcBef>
            </a:pPr>
            <a:r>
              <a:rPr lang="cs-CZ" sz="4400" i="1" dirty="0">
                <a:solidFill>
                  <a:srgbClr val="C00000"/>
                </a:solidFill>
                <a:latin typeface="Calibri" pitchFamily="34" charset="0"/>
              </a:rPr>
              <a:t>Detekce mobilních telefonů </a:t>
            </a:r>
          </a:p>
        </p:txBody>
      </p:sp>
      <p:sp>
        <p:nvSpPr>
          <p:cNvPr id="11" name="Obdélník 10"/>
          <p:cNvSpPr/>
          <p:nvPr/>
        </p:nvSpPr>
        <p:spPr>
          <a:xfrm>
            <a:off x="214446" y="870256"/>
            <a:ext cx="7254244" cy="1490319"/>
          </a:xfrm>
          <a:prstGeom prst="rect">
            <a:avLst/>
          </a:prstGeom>
        </p:spPr>
        <p:txBody>
          <a:bodyPr wrap="none" lIns="104306" tIns="52153" rIns="104306" bIns="52153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sz="1800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 v databázi je aktuálně </a:t>
            </a:r>
            <a:r>
              <a:rPr lang="cs-CZ" sz="180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cca </a:t>
            </a:r>
            <a:r>
              <a:rPr lang="cs-CZ" sz="1800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1811 </a:t>
            </a:r>
            <a:r>
              <a:rPr lang="cs-CZ" sz="180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mobilních zařízení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sz="180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 50. definovaných vlastností ke každému mobilnímu </a:t>
            </a:r>
            <a:r>
              <a:rPr lang="cs-CZ" sz="1800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zařízení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sz="1800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 5524 firmware pro mobilní telefony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sz="1800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 náročná a neustálá aktualizace databáze a vlastností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sz="180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 </a:t>
            </a:r>
            <a:r>
              <a:rPr lang="cs-CZ" sz="1800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uživatel dostane pro svůj telefon vždy tu nejlepší možnou verzi</a:t>
            </a:r>
          </a:p>
        </p:txBody>
      </p:sp>
      <p:sp>
        <p:nvSpPr>
          <p:cNvPr id="19" name="Obdélník 17"/>
          <p:cNvSpPr>
            <a:spLocks noChangeArrowheads="1"/>
          </p:cNvSpPr>
          <p:nvPr/>
        </p:nvSpPr>
        <p:spPr bwMode="auto">
          <a:xfrm>
            <a:off x="835422" y="5818345"/>
            <a:ext cx="2673350" cy="474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4306" tIns="52153" rIns="104306" bIns="52153">
            <a:spAutoFit/>
          </a:bodyPr>
          <a:lstStyle/>
          <a:p>
            <a:pPr algn="ctr"/>
            <a:r>
              <a:rPr lang="cs-CZ" sz="2400" b="1" dirty="0">
                <a:solidFill>
                  <a:srgbClr val="0070C0"/>
                </a:solidFill>
                <a:latin typeface="Calibri" pitchFamily="34" charset="0"/>
              </a:rPr>
              <a:t>Nokia N95</a:t>
            </a:r>
          </a:p>
        </p:txBody>
      </p:sp>
      <p:sp>
        <p:nvSpPr>
          <p:cNvPr id="20" name="Obdélník 18"/>
          <p:cNvSpPr>
            <a:spLocks noChangeArrowheads="1"/>
          </p:cNvSpPr>
          <p:nvPr/>
        </p:nvSpPr>
        <p:spPr bwMode="auto">
          <a:xfrm>
            <a:off x="7351713" y="5818345"/>
            <a:ext cx="2673350" cy="474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4306" tIns="52153" rIns="104306" bIns="52153">
            <a:spAutoFit/>
          </a:bodyPr>
          <a:lstStyle/>
          <a:p>
            <a:pPr algn="ctr"/>
            <a:r>
              <a:rPr lang="cs-CZ" sz="2400" b="1">
                <a:solidFill>
                  <a:srgbClr val="0070C0"/>
                </a:solidFill>
                <a:latin typeface="Calibri" pitchFamily="34" charset="0"/>
              </a:rPr>
              <a:t>Nokia 3120</a:t>
            </a:r>
          </a:p>
        </p:txBody>
      </p:sp>
      <p:pic>
        <p:nvPicPr>
          <p:cNvPr id="21" name="Picture 3" descr="C:\Documents and Settings\Seznam\Dokumenty\Bluetooth Exchange Folder\03092008022.jpg"/>
          <p:cNvPicPr>
            <a:picLocks noChangeAspect="1" noChangeArrowheads="1"/>
          </p:cNvPicPr>
          <p:nvPr/>
        </p:nvPicPr>
        <p:blipFill>
          <a:blip r:embed="rId4" cstate="print">
            <a:lum contrast="30000"/>
          </a:blip>
          <a:srcRect t="17988" b="16400"/>
          <a:stretch>
            <a:fillRect/>
          </a:stretch>
        </p:blipFill>
        <p:spPr bwMode="auto">
          <a:xfrm rot="16200000">
            <a:off x="464756" y="2526720"/>
            <a:ext cx="3337754" cy="3097741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22" name="Picture 5" descr="C:\Documents and Settings\Seznam\Dokumenty\Bluetooth Exchange Folder\02092008017.jpg"/>
          <p:cNvPicPr>
            <a:picLocks noChangeAspect="1" noChangeArrowheads="1"/>
          </p:cNvPicPr>
          <p:nvPr/>
        </p:nvPicPr>
        <p:blipFill>
          <a:blip r:embed="rId5" cstate="print">
            <a:lum bright="-10000" contrast="10000"/>
          </a:blip>
          <a:srcRect l="24541" t="3636" r="26378" b="18182"/>
          <a:stretch>
            <a:fillRect/>
          </a:stretch>
        </p:blipFill>
        <p:spPr bwMode="auto">
          <a:xfrm>
            <a:off x="7184641" y="2406714"/>
            <a:ext cx="2840454" cy="3198681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23" name="Picture 7" descr="C:\Documents and Settings\Seznam\Dokumenty\Bluetooth Exchange Folder\03092008023corect.JPG"/>
          <p:cNvPicPr>
            <a:picLocks noChangeAspect="1" noChangeArrowheads="1"/>
          </p:cNvPicPr>
          <p:nvPr/>
        </p:nvPicPr>
        <p:blipFill>
          <a:blip r:embed="rId6" cstate="print"/>
          <a:srcRect l="23072" r="25015" b="7692"/>
          <a:stretch>
            <a:fillRect/>
          </a:stretch>
        </p:blipFill>
        <p:spPr bwMode="auto">
          <a:xfrm>
            <a:off x="4093559" y="2406714"/>
            <a:ext cx="2655207" cy="3337754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24" name="Obdélník 17"/>
          <p:cNvSpPr>
            <a:spLocks noChangeArrowheads="1"/>
          </p:cNvSpPr>
          <p:nvPr/>
        </p:nvSpPr>
        <p:spPr bwMode="auto">
          <a:xfrm>
            <a:off x="4093568" y="5818345"/>
            <a:ext cx="2673350" cy="474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4306" tIns="52153" rIns="104306" bIns="52153">
            <a:spAutoFit/>
          </a:bodyPr>
          <a:lstStyle/>
          <a:p>
            <a:pPr algn="ctr"/>
            <a:r>
              <a:rPr lang="cs-CZ" sz="2400" b="1">
                <a:solidFill>
                  <a:srgbClr val="0070C0"/>
                </a:solidFill>
                <a:latin typeface="Calibri" pitchFamily="34" charset="0"/>
              </a:rPr>
              <a:t>Samsung SGH-X660</a:t>
            </a:r>
          </a:p>
        </p:txBody>
      </p:sp>
      <p:pic>
        <p:nvPicPr>
          <p:cNvPr id="15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258368" y="78738"/>
            <a:ext cx="1351527" cy="456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 Box 58"/>
          <p:cNvSpPr txBox="1">
            <a:spLocks noChangeArrowheads="1"/>
          </p:cNvSpPr>
          <p:nvPr/>
        </p:nvSpPr>
        <p:spPr bwMode="auto">
          <a:xfrm>
            <a:off x="7947737" y="7220202"/>
            <a:ext cx="2641789" cy="320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04306" tIns="52153" rIns="104306" bIns="52153">
            <a:spAutoFit/>
          </a:bodyPr>
          <a:lstStyle/>
          <a:p>
            <a:pPr algn="r"/>
            <a:r>
              <a:rPr lang="cs-CZ" sz="1400" dirty="0">
                <a:solidFill>
                  <a:schemeClr val="bg1"/>
                </a:solidFill>
              </a:rPr>
              <a:t>… najdu tam, co neznám !</a:t>
            </a:r>
          </a:p>
        </p:txBody>
      </p:sp>
      <p:sp>
        <p:nvSpPr>
          <p:cNvPr id="17" name="Text Box 57"/>
          <p:cNvSpPr txBox="1">
            <a:spLocks noChangeArrowheads="1"/>
          </p:cNvSpPr>
          <p:nvPr/>
        </p:nvSpPr>
        <p:spPr bwMode="auto">
          <a:xfrm>
            <a:off x="56433" y="7192995"/>
            <a:ext cx="1290706" cy="307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4" tIns="45712" rIns="91424" bIns="45712">
            <a:spAutoFit/>
          </a:bodyPr>
          <a:lstStyle/>
          <a:p>
            <a:r>
              <a:rPr lang="cs-CZ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m.seznam.</a:t>
            </a:r>
            <a:r>
              <a:rPr lang="cs-CZ" sz="1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cz</a:t>
            </a:r>
            <a:endParaRPr lang="cs-CZ" sz="1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89" y="1184631"/>
            <a:ext cx="10698480" cy="59814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2" descr="pruh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169198"/>
            <a:ext cx="10693400" cy="3920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Obdélník 9"/>
          <p:cNvSpPr>
            <a:spLocks noChangeArrowheads="1"/>
          </p:cNvSpPr>
          <p:nvPr/>
        </p:nvSpPr>
        <p:spPr bwMode="auto">
          <a:xfrm>
            <a:off x="83506" y="78738"/>
            <a:ext cx="5280695" cy="5208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4306" tIns="52153" rIns="104306" bIns="52153">
            <a:spAutoFit/>
          </a:bodyPr>
          <a:lstStyle/>
          <a:p>
            <a:r>
              <a:rPr lang="cs-CZ" sz="2700" i="1" dirty="0" smtClean="0">
                <a:solidFill>
                  <a:srgbClr val="C00000"/>
                </a:solidFill>
                <a:latin typeface="Calibri" pitchFamily="34" charset="0"/>
              </a:rPr>
              <a:t>Fotbalové přenosy živě v mobilu</a:t>
            </a:r>
            <a:endParaRPr lang="cs-CZ" sz="2700" i="1" dirty="0">
              <a:solidFill>
                <a:srgbClr val="C00000"/>
              </a:solidFill>
              <a:latin typeface="Calibri" pitchFamily="34" charset="0"/>
            </a:endParaRPr>
          </a:p>
        </p:txBody>
      </p:sp>
      <p:pic>
        <p:nvPicPr>
          <p:cNvPr id="14029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86770" y="3623104"/>
            <a:ext cx="5435812" cy="3381565"/>
          </a:xfrm>
          <a:prstGeom prst="rect">
            <a:avLst/>
          </a:prstGeom>
          <a:noFill/>
          <a:ln w="19050">
            <a:solidFill>
              <a:schemeClr val="tx2">
                <a:lumMod val="75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13209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1165" y="3623105"/>
            <a:ext cx="1935709" cy="3226435"/>
          </a:xfrm>
          <a:prstGeom prst="rect">
            <a:avLst/>
          </a:prstGeom>
          <a:noFill/>
          <a:ln w="19050">
            <a:solidFill>
              <a:schemeClr val="tx2">
                <a:lumMod val="75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13926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8305" y="630084"/>
            <a:ext cx="8543581" cy="284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956544" y="26126"/>
            <a:ext cx="1710730" cy="469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 Box 58"/>
          <p:cNvSpPr txBox="1">
            <a:spLocks noChangeArrowheads="1"/>
          </p:cNvSpPr>
          <p:nvPr/>
        </p:nvSpPr>
        <p:spPr bwMode="auto">
          <a:xfrm>
            <a:off x="7947737" y="7220202"/>
            <a:ext cx="2641789" cy="320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04306" tIns="52153" rIns="104306" bIns="52153">
            <a:spAutoFit/>
          </a:bodyPr>
          <a:lstStyle/>
          <a:p>
            <a:pPr algn="r"/>
            <a:r>
              <a:rPr lang="cs-CZ" sz="1400" dirty="0">
                <a:solidFill>
                  <a:schemeClr val="bg1"/>
                </a:solidFill>
              </a:rPr>
              <a:t>… najdu tam, co neznám !</a:t>
            </a:r>
          </a:p>
        </p:txBody>
      </p:sp>
      <p:sp>
        <p:nvSpPr>
          <p:cNvPr id="10" name="Text Box 57"/>
          <p:cNvSpPr txBox="1">
            <a:spLocks noChangeArrowheads="1"/>
          </p:cNvSpPr>
          <p:nvPr/>
        </p:nvSpPr>
        <p:spPr bwMode="auto">
          <a:xfrm>
            <a:off x="56433" y="7192995"/>
            <a:ext cx="1290706" cy="307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4" tIns="45712" rIns="91424" bIns="45712">
            <a:spAutoFit/>
          </a:bodyPr>
          <a:lstStyle/>
          <a:p>
            <a:r>
              <a:rPr lang="cs-CZ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m.seznam.</a:t>
            </a:r>
            <a:r>
              <a:rPr lang="cs-CZ" sz="1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cz</a:t>
            </a:r>
            <a:endParaRPr lang="cs-CZ" sz="1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84070" y="1272490"/>
            <a:ext cx="3955048" cy="25409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2" descr="pruh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7169198"/>
            <a:ext cx="10693400" cy="3920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Text Box 58"/>
          <p:cNvSpPr txBox="1">
            <a:spLocks noChangeArrowheads="1"/>
          </p:cNvSpPr>
          <p:nvPr/>
        </p:nvSpPr>
        <p:spPr bwMode="auto">
          <a:xfrm>
            <a:off x="7947737" y="7220202"/>
            <a:ext cx="2641789" cy="320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04306" tIns="52153" rIns="104306" bIns="52153">
            <a:spAutoFit/>
          </a:bodyPr>
          <a:lstStyle/>
          <a:p>
            <a:pPr algn="r"/>
            <a:r>
              <a:rPr lang="cs-CZ" sz="1400" dirty="0">
                <a:solidFill>
                  <a:schemeClr val="bg1"/>
                </a:solidFill>
              </a:rPr>
              <a:t>… najdu tam, co neznám !</a:t>
            </a:r>
          </a:p>
        </p:txBody>
      </p:sp>
      <p:sp>
        <p:nvSpPr>
          <p:cNvPr id="21" name="Text Box 57"/>
          <p:cNvSpPr txBox="1">
            <a:spLocks noChangeArrowheads="1"/>
          </p:cNvSpPr>
          <p:nvPr/>
        </p:nvSpPr>
        <p:spPr bwMode="auto">
          <a:xfrm>
            <a:off x="56433" y="7192995"/>
            <a:ext cx="1290706" cy="307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4" tIns="45712" rIns="91424" bIns="45712">
            <a:spAutoFit/>
          </a:bodyPr>
          <a:lstStyle/>
          <a:p>
            <a:r>
              <a:rPr lang="cs-CZ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m.seznam.</a:t>
            </a:r>
            <a:r>
              <a:rPr lang="cs-CZ" sz="1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cz</a:t>
            </a:r>
            <a:endParaRPr lang="cs-CZ" sz="1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29943" y="2927681"/>
            <a:ext cx="2797311" cy="3757898"/>
          </a:xfrm>
          <a:prstGeom prst="rect">
            <a:avLst/>
          </a:prstGeom>
          <a:noFill/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956544" y="26126"/>
            <a:ext cx="1710730" cy="469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tangle 2"/>
          <p:cNvSpPr txBox="1">
            <a:spLocks noChangeArrowheads="1"/>
          </p:cNvSpPr>
          <p:nvPr/>
        </p:nvSpPr>
        <p:spPr bwMode="auto">
          <a:xfrm>
            <a:off x="182291" y="159522"/>
            <a:ext cx="6923903" cy="126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4400" b="1" i="0" u="none" strike="noStrike" kern="0" cap="none" spc="0" normalizeH="0" baseline="0" noProof="0" dirty="0" smtClean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Seznam </a:t>
            </a:r>
            <a:r>
              <a:rPr kumimoji="0" lang="cs-CZ" sz="4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bluetooth</a:t>
            </a:r>
            <a:r>
              <a:rPr kumimoji="0" lang="cs-CZ" sz="4400" b="1" i="0" u="none" strike="noStrike" kern="0" cap="none" spc="0" normalizeH="0" noProof="0" dirty="0" smtClean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point</a:t>
            </a:r>
            <a:endParaRPr kumimoji="0" lang="cs-CZ" sz="4400" b="1" i="0" u="none" strike="noStrike" kern="0" cap="none" spc="0" normalizeH="0" baseline="0" noProof="0" dirty="0" smtClean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5" name="Picture 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366277">
            <a:off x="3117893" y="5008226"/>
            <a:ext cx="692191" cy="11565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Text Box 8"/>
          <p:cNvSpPr txBox="1">
            <a:spLocks noChangeArrowheads="1"/>
          </p:cNvSpPr>
          <p:nvPr/>
        </p:nvSpPr>
        <p:spPr bwMode="auto">
          <a:xfrm>
            <a:off x="5235575" y="3508375"/>
            <a:ext cx="5072063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sz="4000" i="1">
                <a:solidFill>
                  <a:srgbClr val="C00000"/>
                </a:solidFill>
                <a:latin typeface="Calibri" pitchFamily="34" charset="0"/>
              </a:rPr>
              <a:t>Děkuji za pozornost</a:t>
            </a:r>
          </a:p>
        </p:txBody>
      </p:sp>
      <p:sp>
        <p:nvSpPr>
          <p:cNvPr id="16388" name="Text Box 8"/>
          <p:cNvSpPr txBox="1">
            <a:spLocks noChangeArrowheads="1"/>
          </p:cNvSpPr>
          <p:nvPr/>
        </p:nvSpPr>
        <p:spPr bwMode="auto">
          <a:xfrm>
            <a:off x="5662613" y="4170363"/>
            <a:ext cx="2971800" cy="206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1400" dirty="0">
                <a:solidFill>
                  <a:schemeClr val="tx1"/>
                </a:solidFill>
              </a:rPr>
              <a:t>Ivan Mikula</a:t>
            </a:r>
          </a:p>
          <a:p>
            <a:r>
              <a:rPr lang="cs-CZ" sz="1200" dirty="0" smtClean="0">
                <a:solidFill>
                  <a:schemeClr val="tx1"/>
                </a:solidFill>
              </a:rPr>
              <a:t>Manažer produktového týmu</a:t>
            </a:r>
            <a:endParaRPr lang="cs-CZ" sz="1200" dirty="0">
              <a:solidFill>
                <a:schemeClr val="tx1"/>
              </a:solidFill>
            </a:endParaRPr>
          </a:p>
          <a:p>
            <a:r>
              <a:rPr lang="cs-CZ" sz="1200" dirty="0">
                <a:solidFill>
                  <a:schemeClr val="tx1"/>
                </a:solidFill>
              </a:rPr>
              <a:t>Seznam.cz, a.s.</a:t>
            </a:r>
          </a:p>
          <a:p>
            <a:r>
              <a:rPr lang="cs-CZ" sz="1200" dirty="0">
                <a:solidFill>
                  <a:schemeClr val="tx1"/>
                </a:solidFill>
              </a:rPr>
              <a:t>Radlická 608/2</a:t>
            </a:r>
          </a:p>
          <a:p>
            <a:r>
              <a:rPr lang="cs-CZ" sz="1200" dirty="0">
                <a:solidFill>
                  <a:schemeClr val="tx1"/>
                </a:solidFill>
              </a:rPr>
              <a:t>150 00 Praha 5</a:t>
            </a:r>
          </a:p>
          <a:p>
            <a:r>
              <a:rPr lang="cs-CZ" sz="1200" dirty="0">
                <a:solidFill>
                  <a:schemeClr val="tx1"/>
                </a:solidFill>
              </a:rPr>
              <a:t> </a:t>
            </a:r>
          </a:p>
          <a:p>
            <a:r>
              <a:rPr lang="cs-CZ" sz="1200" dirty="0" err="1">
                <a:solidFill>
                  <a:schemeClr val="tx1"/>
                </a:solidFill>
              </a:rPr>
              <a:t>gsm</a:t>
            </a:r>
            <a:r>
              <a:rPr lang="cs-CZ" sz="1200" dirty="0">
                <a:solidFill>
                  <a:schemeClr val="tx1"/>
                </a:solidFill>
              </a:rPr>
              <a:t>: +420 606 723 347</a:t>
            </a:r>
          </a:p>
          <a:p>
            <a:r>
              <a:rPr lang="cs-CZ" sz="1200" dirty="0">
                <a:solidFill>
                  <a:srgbClr val="002060"/>
                </a:solidFill>
              </a:rPr>
              <a:t>Ivan.Mikula@firma.seznam.cz</a:t>
            </a:r>
          </a:p>
          <a:p>
            <a:r>
              <a:rPr lang="cs-CZ" sz="1200" dirty="0">
                <a:solidFill>
                  <a:srgbClr val="C00000"/>
                </a:solidFill>
              </a:rPr>
              <a:t>m.seznam.cz</a:t>
            </a:r>
          </a:p>
          <a:p>
            <a:pPr algn="ctr">
              <a:spcBef>
                <a:spcPct val="50000"/>
              </a:spcBef>
            </a:pPr>
            <a:endParaRPr lang="cs-CZ" sz="1200" i="1" dirty="0">
              <a:solidFill>
                <a:schemeClr val="tx1"/>
              </a:solidFill>
              <a:latin typeface="Calibri" pitchFamily="34" charset="0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45084" y="1481334"/>
            <a:ext cx="5880635" cy="16133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56" descr="pruh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7169198"/>
            <a:ext cx="10693400" cy="3920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4138" y="1715898"/>
            <a:ext cx="4696841" cy="3578550"/>
          </a:xfrm>
          <a:prstGeom prst="rect">
            <a:avLst/>
          </a:prstGeom>
          <a:noFill/>
        </p:spPr>
      </p:pic>
      <p:pic>
        <p:nvPicPr>
          <p:cNvPr id="11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52270" y="1606774"/>
            <a:ext cx="4399889" cy="2803968"/>
          </a:xfrm>
          <a:prstGeom prst="rect">
            <a:avLst/>
          </a:prstGeom>
          <a:noFill/>
        </p:spPr>
      </p:pic>
      <p:pic>
        <p:nvPicPr>
          <p:cNvPr id="12" name="Picture 1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46700" y="4410742"/>
            <a:ext cx="4366472" cy="2614937"/>
          </a:xfrm>
          <a:prstGeom prst="rect">
            <a:avLst/>
          </a:prstGeom>
          <a:noFill/>
        </p:spPr>
      </p:pic>
      <p:sp>
        <p:nvSpPr>
          <p:cNvPr id="13" name="Text Box 8"/>
          <p:cNvSpPr txBox="1">
            <a:spLocks noChangeArrowheads="1"/>
          </p:cNvSpPr>
          <p:nvPr/>
        </p:nvSpPr>
        <p:spPr bwMode="auto">
          <a:xfrm>
            <a:off x="179814" y="0"/>
            <a:ext cx="10244346" cy="782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4306" tIns="52153" rIns="104306" bIns="52153">
            <a:spAutoFit/>
          </a:bodyPr>
          <a:lstStyle/>
          <a:p>
            <a:pPr>
              <a:spcBef>
                <a:spcPct val="50000"/>
              </a:spcBef>
            </a:pPr>
            <a:r>
              <a:rPr lang="cs-CZ" sz="4400" i="1" dirty="0" smtClean="0">
                <a:solidFill>
                  <a:srgbClr val="C00000"/>
                </a:solidFill>
                <a:latin typeface="Calibri" pitchFamily="34" charset="0"/>
              </a:rPr>
              <a:t>WAP PROXY - </a:t>
            </a:r>
            <a:r>
              <a:rPr lang="cs-CZ" sz="4400" i="1" dirty="0" err="1" smtClean="0">
                <a:solidFill>
                  <a:srgbClr val="C00000"/>
                </a:solidFill>
                <a:latin typeface="Calibri" pitchFamily="34" charset="0"/>
              </a:rPr>
              <a:t>rendering</a:t>
            </a:r>
            <a:r>
              <a:rPr lang="cs-CZ" sz="4400" i="1" dirty="0" smtClean="0">
                <a:solidFill>
                  <a:srgbClr val="C00000"/>
                </a:solidFill>
                <a:latin typeface="Calibri" pitchFamily="34" charset="0"/>
              </a:rPr>
              <a:t> webových stránek </a:t>
            </a:r>
            <a:endParaRPr lang="cs-CZ" sz="4400" i="1" dirty="0">
              <a:solidFill>
                <a:srgbClr val="C00000"/>
              </a:solidFill>
              <a:latin typeface="Calibri" pitchFamily="34" charset="0"/>
            </a:endParaRPr>
          </a:p>
        </p:txBody>
      </p:sp>
      <p:sp>
        <p:nvSpPr>
          <p:cNvPr id="14" name="Text Box 58"/>
          <p:cNvSpPr txBox="1">
            <a:spLocks noChangeArrowheads="1"/>
          </p:cNvSpPr>
          <p:nvPr/>
        </p:nvSpPr>
        <p:spPr bwMode="auto">
          <a:xfrm>
            <a:off x="7947737" y="7220202"/>
            <a:ext cx="2641789" cy="320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04306" tIns="52153" rIns="104306" bIns="52153">
            <a:spAutoFit/>
          </a:bodyPr>
          <a:lstStyle/>
          <a:p>
            <a:pPr algn="r"/>
            <a:r>
              <a:rPr lang="cs-CZ" sz="1400" dirty="0">
                <a:solidFill>
                  <a:schemeClr val="bg1"/>
                </a:solidFill>
              </a:rPr>
              <a:t>… najdu tam, co neznám !</a:t>
            </a:r>
          </a:p>
        </p:txBody>
      </p:sp>
      <p:sp>
        <p:nvSpPr>
          <p:cNvPr id="15" name="Text Box 57"/>
          <p:cNvSpPr txBox="1">
            <a:spLocks noChangeArrowheads="1"/>
          </p:cNvSpPr>
          <p:nvPr/>
        </p:nvSpPr>
        <p:spPr bwMode="auto">
          <a:xfrm>
            <a:off x="56433" y="7192995"/>
            <a:ext cx="1290706" cy="307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4" tIns="45712" rIns="91424" bIns="45712">
            <a:spAutoFit/>
          </a:bodyPr>
          <a:lstStyle/>
          <a:p>
            <a:r>
              <a:rPr lang="cs-CZ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m.seznam.</a:t>
            </a:r>
            <a:r>
              <a:rPr lang="cs-CZ" sz="1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cz</a:t>
            </a:r>
            <a:endParaRPr lang="cs-CZ" sz="1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2"/>
          <p:cNvSpPr>
            <a:spLocks noGrp="1" noChangeArrowheads="1"/>
          </p:cNvSpPr>
          <p:nvPr>
            <p:ph type="title"/>
          </p:nvPr>
        </p:nvSpPr>
        <p:spPr>
          <a:xfrm>
            <a:off x="141288" y="98425"/>
            <a:ext cx="9623425" cy="1260475"/>
          </a:xfrm>
        </p:spPr>
        <p:txBody>
          <a:bodyPr/>
          <a:lstStyle/>
          <a:p>
            <a:pPr algn="l" eaLnBrk="1" hangingPunct="1"/>
            <a:r>
              <a:rPr lang="cs-CZ" dirty="0" smtClean="0"/>
              <a:t>Seznam.cz - mobilní služby</a:t>
            </a:r>
          </a:p>
        </p:txBody>
      </p:sp>
      <p:pic>
        <p:nvPicPr>
          <p:cNvPr id="205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30663" y="3251200"/>
            <a:ext cx="2095500" cy="3876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3" name="Text Box 8"/>
          <p:cNvSpPr txBox="1">
            <a:spLocks noChangeArrowheads="1"/>
          </p:cNvSpPr>
          <p:nvPr/>
        </p:nvSpPr>
        <p:spPr bwMode="auto">
          <a:xfrm>
            <a:off x="3613150" y="2268538"/>
            <a:ext cx="293052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sz="4000" i="1">
                <a:solidFill>
                  <a:srgbClr val="C00000"/>
                </a:solidFill>
                <a:latin typeface="Calibri" pitchFamily="34" charset="0"/>
              </a:rPr>
              <a:t>m.seznam.cz</a:t>
            </a:r>
          </a:p>
        </p:txBody>
      </p:sp>
      <p:sp>
        <p:nvSpPr>
          <p:cNvPr id="6" name="Obdélník 5"/>
          <p:cNvSpPr/>
          <p:nvPr/>
        </p:nvSpPr>
        <p:spPr>
          <a:xfrm>
            <a:off x="265113" y="3324225"/>
            <a:ext cx="3194050" cy="34163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cs-CZ" sz="2400" i="1" dirty="0">
                <a:solidFill>
                  <a:schemeClr val="accent2">
                    <a:lumMod val="75000"/>
                  </a:schemeClr>
                </a:solidFill>
                <a:latin typeface="+mn-lt"/>
                <a:cs typeface="Arial" charset="0"/>
              </a:rPr>
              <a:t> Vyhledávání  Email</a:t>
            </a:r>
          </a:p>
          <a:p>
            <a:pPr algn="ctr">
              <a:defRPr/>
            </a:pPr>
            <a:r>
              <a:rPr lang="cs-CZ" sz="2400" i="1" dirty="0">
                <a:solidFill>
                  <a:schemeClr val="accent2">
                    <a:lumMod val="75000"/>
                  </a:schemeClr>
                </a:solidFill>
                <a:latin typeface="+mn-lt"/>
                <a:cs typeface="Arial" charset="0"/>
              </a:rPr>
              <a:t> Firmy  Mapy Zboží</a:t>
            </a:r>
          </a:p>
          <a:p>
            <a:pPr algn="ctr">
              <a:defRPr/>
            </a:pPr>
            <a:r>
              <a:rPr lang="cs-CZ" sz="2400" i="1" dirty="0">
                <a:solidFill>
                  <a:schemeClr val="accent2">
                    <a:lumMod val="75000"/>
                  </a:schemeClr>
                </a:solidFill>
                <a:latin typeface="+mn-lt"/>
                <a:cs typeface="Arial" charset="0"/>
              </a:rPr>
              <a:t> Novinky Sport </a:t>
            </a:r>
            <a:r>
              <a:rPr lang="cs-CZ" sz="2400" i="1" dirty="0" err="1">
                <a:solidFill>
                  <a:schemeClr val="accent2">
                    <a:lumMod val="75000"/>
                  </a:schemeClr>
                </a:solidFill>
                <a:latin typeface="+mn-lt"/>
                <a:cs typeface="Arial" charset="0"/>
              </a:rPr>
              <a:t>Sauto</a:t>
            </a:r>
            <a:r>
              <a:rPr lang="cs-CZ" sz="2400" i="1" dirty="0">
                <a:solidFill>
                  <a:schemeClr val="accent2">
                    <a:lumMod val="75000"/>
                  </a:schemeClr>
                </a:solidFill>
                <a:latin typeface="+mn-lt"/>
                <a:cs typeface="Arial" charset="0"/>
              </a:rPr>
              <a:t> Lidé</a:t>
            </a:r>
          </a:p>
          <a:p>
            <a:pPr algn="ctr">
              <a:defRPr/>
            </a:pPr>
            <a:r>
              <a:rPr lang="cs-CZ" sz="2400" i="1" dirty="0">
                <a:solidFill>
                  <a:schemeClr val="accent2">
                    <a:lumMod val="75000"/>
                  </a:schemeClr>
                </a:solidFill>
                <a:latin typeface="+mn-lt"/>
                <a:cs typeface="Arial" charset="0"/>
              </a:rPr>
              <a:t> Spolužáci Slovník Obrázky</a:t>
            </a:r>
          </a:p>
          <a:p>
            <a:pPr algn="ctr">
              <a:defRPr/>
            </a:pPr>
            <a:r>
              <a:rPr lang="cs-CZ" sz="2400" i="1" dirty="0">
                <a:solidFill>
                  <a:schemeClr val="accent2">
                    <a:lumMod val="75000"/>
                  </a:schemeClr>
                </a:solidFill>
                <a:latin typeface="+mn-lt"/>
                <a:cs typeface="Arial" charset="0"/>
              </a:rPr>
              <a:t> TV program Počasí Super </a:t>
            </a:r>
            <a:r>
              <a:rPr lang="cs-CZ" sz="2400" i="1" dirty="0" err="1">
                <a:solidFill>
                  <a:schemeClr val="accent2">
                    <a:lumMod val="75000"/>
                  </a:schemeClr>
                </a:solidFill>
                <a:latin typeface="+mn-lt"/>
                <a:cs typeface="Arial" charset="0"/>
              </a:rPr>
              <a:t>Sreality</a:t>
            </a:r>
            <a:r>
              <a:rPr lang="cs-CZ" sz="2400" i="1" dirty="0">
                <a:solidFill>
                  <a:schemeClr val="accent2">
                    <a:lumMod val="75000"/>
                  </a:schemeClr>
                </a:solidFill>
                <a:latin typeface="+mn-lt"/>
                <a:cs typeface="Arial" charset="0"/>
              </a:rPr>
              <a:t> Doprava</a:t>
            </a:r>
          </a:p>
        </p:txBody>
      </p:sp>
      <p:graphicFrame>
        <p:nvGraphicFramePr>
          <p:cNvPr id="2050" name="Object 68"/>
          <p:cNvGraphicFramePr>
            <a:graphicFrameLocks noChangeAspect="1"/>
          </p:cNvGraphicFramePr>
          <p:nvPr/>
        </p:nvGraphicFramePr>
        <p:xfrm>
          <a:off x="9215438" y="111125"/>
          <a:ext cx="1352550" cy="484188"/>
        </p:xfrm>
        <a:graphic>
          <a:graphicData uri="http://schemas.openxmlformats.org/presentationml/2006/ole">
            <p:oleObj spid="_x0000_s2050" name="Image" r:id="rId4" imgW="3390476" imgH="1142454" progId="">
              <p:embed/>
            </p:oleObj>
          </a:graphicData>
        </a:graphic>
      </p:graphicFrame>
      <p:sp>
        <p:nvSpPr>
          <p:cNvPr id="2055" name="Text Box 8"/>
          <p:cNvSpPr txBox="1">
            <a:spLocks noChangeArrowheads="1"/>
          </p:cNvSpPr>
          <p:nvPr/>
        </p:nvSpPr>
        <p:spPr bwMode="auto">
          <a:xfrm>
            <a:off x="3355975" y="1382713"/>
            <a:ext cx="344487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sz="4000" i="1" dirty="0">
                <a:solidFill>
                  <a:srgbClr val="002060"/>
                </a:solidFill>
                <a:latin typeface="Calibri" pitchFamily="34" charset="0"/>
              </a:rPr>
              <a:t>Mobilní </a:t>
            </a:r>
            <a:r>
              <a:rPr lang="cs-CZ" sz="4000" i="1" dirty="0" smtClean="0">
                <a:solidFill>
                  <a:srgbClr val="002060"/>
                </a:solidFill>
                <a:latin typeface="Calibri" pitchFamily="34" charset="0"/>
              </a:rPr>
              <a:t>web</a:t>
            </a:r>
            <a:endParaRPr lang="cs-CZ" sz="4000" i="1" dirty="0">
              <a:solidFill>
                <a:srgbClr val="002060"/>
              </a:solidFill>
              <a:latin typeface="Calibri" pitchFamily="34" charset="0"/>
            </a:endParaRPr>
          </a:p>
        </p:txBody>
      </p:sp>
      <p:sp>
        <p:nvSpPr>
          <p:cNvPr id="9" name="Obdélník 8"/>
          <p:cNvSpPr/>
          <p:nvPr/>
        </p:nvSpPr>
        <p:spPr>
          <a:xfrm>
            <a:off x="6502400" y="3330575"/>
            <a:ext cx="3194050" cy="304641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cs-CZ" sz="2400" i="1" dirty="0">
                <a:solidFill>
                  <a:srgbClr val="009900"/>
                </a:solidFill>
                <a:latin typeface="+mn-lt"/>
                <a:cs typeface="Arial" charset="0"/>
              </a:rPr>
              <a:t> Penetrace  Distribuce pod kontrolou</a:t>
            </a:r>
          </a:p>
          <a:p>
            <a:pPr algn="ctr">
              <a:defRPr/>
            </a:pPr>
            <a:r>
              <a:rPr lang="cs-CZ" sz="2400" i="1" dirty="0">
                <a:solidFill>
                  <a:srgbClr val="009900"/>
                </a:solidFill>
                <a:latin typeface="+mn-lt"/>
                <a:cs typeface="Arial" charset="0"/>
              </a:rPr>
              <a:t> Mobilní reklama Rychlost Bez nutnosti instalace</a:t>
            </a:r>
          </a:p>
          <a:p>
            <a:pPr algn="ctr">
              <a:defRPr/>
            </a:pPr>
            <a:r>
              <a:rPr lang="cs-CZ" sz="2400" i="1" dirty="0">
                <a:solidFill>
                  <a:srgbClr val="009900"/>
                </a:solidFill>
                <a:latin typeface="+mn-lt"/>
                <a:cs typeface="Arial" charset="0"/>
              </a:rPr>
              <a:t>Optimalizace</a:t>
            </a:r>
          </a:p>
          <a:p>
            <a:pPr algn="ctr">
              <a:defRPr/>
            </a:pPr>
            <a:endParaRPr lang="cs-CZ" sz="2400" i="1" dirty="0">
              <a:solidFill>
                <a:srgbClr val="009900"/>
              </a:solidFill>
              <a:latin typeface="+mn-lt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58368" y="78738"/>
            <a:ext cx="1351527" cy="456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2" descr="pruh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7169198"/>
            <a:ext cx="10693400" cy="3920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28751" y="787611"/>
            <a:ext cx="2262880" cy="2847551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06010" y="787611"/>
            <a:ext cx="2262880" cy="2856477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251491" y="787611"/>
            <a:ext cx="2272348" cy="2847551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134145" name="Picture 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34134" y="393792"/>
            <a:ext cx="1403509" cy="6549945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</p:spPr>
      </p:pic>
      <p:sp>
        <p:nvSpPr>
          <p:cNvPr id="11" name="Text Box 58"/>
          <p:cNvSpPr txBox="1">
            <a:spLocks noChangeArrowheads="1"/>
          </p:cNvSpPr>
          <p:nvPr/>
        </p:nvSpPr>
        <p:spPr bwMode="auto">
          <a:xfrm>
            <a:off x="7947737" y="7220202"/>
            <a:ext cx="2641789" cy="320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04306" tIns="52153" rIns="104306" bIns="52153">
            <a:spAutoFit/>
          </a:bodyPr>
          <a:lstStyle/>
          <a:p>
            <a:pPr algn="r"/>
            <a:r>
              <a:rPr lang="cs-CZ" sz="1400" dirty="0">
                <a:solidFill>
                  <a:schemeClr val="bg1"/>
                </a:solidFill>
              </a:rPr>
              <a:t>… najdu tam, co neznám !</a:t>
            </a:r>
          </a:p>
        </p:txBody>
      </p:sp>
      <p:sp>
        <p:nvSpPr>
          <p:cNvPr id="12" name="Text Box 57"/>
          <p:cNvSpPr txBox="1">
            <a:spLocks noChangeArrowheads="1"/>
          </p:cNvSpPr>
          <p:nvPr/>
        </p:nvSpPr>
        <p:spPr bwMode="auto">
          <a:xfrm>
            <a:off x="56433" y="7192995"/>
            <a:ext cx="1290706" cy="307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4" tIns="45712" rIns="91424" bIns="45712">
            <a:spAutoFit/>
          </a:bodyPr>
          <a:lstStyle/>
          <a:p>
            <a:r>
              <a:rPr lang="cs-CZ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m.seznam.</a:t>
            </a:r>
            <a:r>
              <a:rPr lang="cs-CZ" sz="1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cz</a:t>
            </a:r>
            <a:endParaRPr lang="cs-CZ" sz="1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642459" y="3995939"/>
            <a:ext cx="2272348" cy="2856477"/>
          </a:xfrm>
          <a:prstGeom prst="rect">
            <a:avLst/>
          </a:prstGeom>
          <a:noFill/>
          <a:ln w="9525">
            <a:solidFill>
              <a:schemeClr val="bg1">
                <a:lumMod val="85000"/>
              </a:schemeClr>
            </a:solidFill>
            <a:miter lim="800000"/>
            <a:headEnd/>
            <a:tailEnd/>
          </a:ln>
        </p:spPr>
      </p:pic>
      <p:pic>
        <p:nvPicPr>
          <p:cNvPr id="134147" name="Picture 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065199" y="3970415"/>
            <a:ext cx="2272348" cy="2856477"/>
          </a:xfrm>
          <a:prstGeom prst="rect">
            <a:avLst/>
          </a:prstGeom>
          <a:noFill/>
          <a:ln w="9525">
            <a:solidFill>
              <a:schemeClr val="bg1">
                <a:lumMod val="85000"/>
              </a:schemeClr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2" descr="pruh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7169198"/>
            <a:ext cx="10693400" cy="3920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Obdélník 9"/>
          <p:cNvSpPr>
            <a:spLocks noChangeArrowheads="1"/>
          </p:cNvSpPr>
          <p:nvPr/>
        </p:nvSpPr>
        <p:spPr bwMode="auto">
          <a:xfrm>
            <a:off x="216597" y="161039"/>
            <a:ext cx="9946306" cy="782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4306" tIns="52153" rIns="104306" bIns="52153">
            <a:spAutoFit/>
          </a:bodyPr>
          <a:lstStyle/>
          <a:p>
            <a:r>
              <a:rPr lang="cs-CZ" sz="4400" i="1" dirty="0" smtClean="0">
                <a:solidFill>
                  <a:srgbClr val="C00000"/>
                </a:solidFill>
                <a:latin typeface="Calibri" pitchFamily="34" charset="0"/>
              </a:rPr>
              <a:t>Mobilní operátoři a jejich portály</a:t>
            </a:r>
            <a:endParaRPr lang="cs-CZ" sz="4400" i="1" dirty="0">
              <a:solidFill>
                <a:srgbClr val="C00000"/>
              </a:solidFill>
              <a:latin typeface="Calibri" pitchFamily="34" charset="0"/>
            </a:endParaRPr>
          </a:p>
        </p:txBody>
      </p:sp>
      <p:sp>
        <p:nvSpPr>
          <p:cNvPr id="19" name="Text Box 58"/>
          <p:cNvSpPr txBox="1">
            <a:spLocks noChangeArrowheads="1"/>
          </p:cNvSpPr>
          <p:nvPr/>
        </p:nvSpPr>
        <p:spPr bwMode="auto">
          <a:xfrm>
            <a:off x="7947737" y="7220202"/>
            <a:ext cx="2641789" cy="320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04306" tIns="52153" rIns="104306" bIns="52153">
            <a:spAutoFit/>
          </a:bodyPr>
          <a:lstStyle/>
          <a:p>
            <a:pPr algn="r"/>
            <a:r>
              <a:rPr lang="cs-CZ" sz="1400" dirty="0">
                <a:solidFill>
                  <a:schemeClr val="bg1"/>
                </a:solidFill>
              </a:rPr>
              <a:t>… najdu tam, co neznám !</a:t>
            </a:r>
          </a:p>
        </p:txBody>
      </p:sp>
      <p:sp>
        <p:nvSpPr>
          <p:cNvPr id="21" name="Text Box 57"/>
          <p:cNvSpPr txBox="1">
            <a:spLocks noChangeArrowheads="1"/>
          </p:cNvSpPr>
          <p:nvPr/>
        </p:nvSpPr>
        <p:spPr bwMode="auto">
          <a:xfrm>
            <a:off x="56433" y="7192995"/>
            <a:ext cx="1290706" cy="307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4" tIns="45712" rIns="91424" bIns="45712">
            <a:spAutoFit/>
          </a:bodyPr>
          <a:lstStyle/>
          <a:p>
            <a:r>
              <a:rPr lang="cs-CZ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m.seznam.</a:t>
            </a:r>
            <a:r>
              <a:rPr lang="cs-CZ" sz="1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cz</a:t>
            </a:r>
            <a:endParaRPr lang="cs-CZ" sz="1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Picture 2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9205" y="1601527"/>
            <a:ext cx="1843498" cy="2502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13" name="Object 26"/>
          <p:cNvGraphicFramePr>
            <a:graphicFrameLocks noChangeAspect="1"/>
          </p:cNvGraphicFramePr>
          <p:nvPr/>
        </p:nvGraphicFramePr>
        <p:xfrm>
          <a:off x="4328733" y="1480755"/>
          <a:ext cx="1494476" cy="567095"/>
        </p:xfrm>
        <a:graphic>
          <a:graphicData uri="http://schemas.openxmlformats.org/presentationml/2006/ole">
            <p:oleObj spid="_x0000_s46082" name="Image" r:id="rId5" imgW="2082540" imgH="838095" progId="">
              <p:embed/>
            </p:oleObj>
          </a:graphicData>
        </a:graphic>
      </p:graphicFrame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42930" y="2152872"/>
            <a:ext cx="2651072" cy="3350060"/>
          </a:xfrm>
          <a:prstGeom prst="rect">
            <a:avLst/>
          </a:prstGeom>
          <a:noFill/>
          <a:ln w="19050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15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219396" y="1522762"/>
            <a:ext cx="1220900" cy="4427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" name="Picture 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50592" y="2152872"/>
            <a:ext cx="2662211" cy="3360561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17" name="Picture 7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529970" y="2126594"/>
            <a:ext cx="2662211" cy="3350060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</p:spPr>
      </p:pic>
      <p:sp>
        <p:nvSpPr>
          <p:cNvPr id="18" name="Text Box 8"/>
          <p:cNvSpPr txBox="1">
            <a:spLocks noChangeArrowheads="1"/>
          </p:cNvSpPr>
          <p:nvPr/>
        </p:nvSpPr>
        <p:spPr bwMode="auto">
          <a:xfrm>
            <a:off x="584762" y="5907252"/>
            <a:ext cx="9186255" cy="5208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4306" tIns="52153" rIns="104306" bIns="52153">
            <a:spAutoFit/>
          </a:bodyPr>
          <a:lstStyle/>
          <a:p>
            <a:pPr>
              <a:spcBef>
                <a:spcPct val="50000"/>
              </a:spcBef>
            </a:pPr>
            <a:r>
              <a:rPr lang="cs-CZ" sz="2700" i="1" dirty="0" smtClean="0">
                <a:solidFill>
                  <a:srgbClr val="00B050"/>
                </a:solidFill>
                <a:latin typeface="Calibri" pitchFamily="34" charset="0"/>
              </a:rPr>
              <a:t>Mobilní služby jsou dostupné na mobilních portálech operátorů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>
          <a:xfrm>
            <a:off x="141288" y="98425"/>
            <a:ext cx="9623425" cy="1260475"/>
          </a:xfrm>
        </p:spPr>
        <p:txBody>
          <a:bodyPr/>
          <a:lstStyle/>
          <a:p>
            <a:pPr algn="l" eaLnBrk="1" hangingPunct="1"/>
            <a:r>
              <a:rPr lang="cs-CZ" dirty="0" smtClean="0"/>
              <a:t>Vývoj návštěvnosti</a:t>
            </a:r>
          </a:p>
        </p:txBody>
      </p:sp>
      <p:pic>
        <p:nvPicPr>
          <p:cNvPr id="307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1688" y="1707642"/>
            <a:ext cx="9412287" cy="394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074" name="Object 68"/>
          <p:cNvGraphicFramePr>
            <a:graphicFrameLocks noChangeAspect="1"/>
          </p:cNvGraphicFramePr>
          <p:nvPr/>
        </p:nvGraphicFramePr>
        <p:xfrm>
          <a:off x="9215438" y="111125"/>
          <a:ext cx="1352550" cy="484188"/>
        </p:xfrm>
        <a:graphic>
          <a:graphicData uri="http://schemas.openxmlformats.org/presentationml/2006/ole">
            <p:oleObj spid="_x0000_s3074" name="Image" r:id="rId4" imgW="3390476" imgH="1142454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~6597833">
  <a:themeElements>
    <a:clrScheme name="~6597833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~6597833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4500" b="1" i="0" u="none" strike="noStrike" cap="none" normalizeH="0" baseline="0" smtClean="0">
            <a:ln>
              <a:noFill/>
            </a:ln>
            <a:solidFill>
              <a:srgbClr val="ED1B1B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4500" b="1" i="0" u="none" strike="noStrike" cap="none" normalizeH="0" baseline="0" smtClean="0">
            <a:ln>
              <a:noFill/>
            </a:ln>
            <a:solidFill>
              <a:srgbClr val="ED1B1B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~6597833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~6597833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~6597833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~6597833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~6597833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~6597833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~6597833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~6597833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~6597833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~6597833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~6597833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~6597833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~6597833</Template>
  <TotalTime>1531</TotalTime>
  <Words>629</Words>
  <Application>Microsoft Office PowerPoint</Application>
  <PresentationFormat>Vlastní</PresentationFormat>
  <Paragraphs>149</Paragraphs>
  <Slides>43</Slides>
  <Notes>10</Notes>
  <HiddenSlides>0</HiddenSlides>
  <MMClips>0</MMClips>
  <ScaleCrop>false</ScaleCrop>
  <HeadingPairs>
    <vt:vector size="8" baseType="variant">
      <vt:variant>
        <vt:lpstr>Motiv</vt:lpstr>
      </vt:variant>
      <vt:variant>
        <vt:i4>1</vt:i4>
      </vt:variant>
      <vt:variant>
        <vt:lpstr>Propojení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43</vt:i4>
      </vt:variant>
    </vt:vector>
  </HeadingPairs>
  <TitlesOfParts>
    <vt:vector size="46" baseType="lpstr">
      <vt:lpstr>~6597833</vt:lpstr>
      <vt:lpstr>C:\Documents and Settings\Local Settings\Temporary Internet Files\Content.Outlook\13RTTZIR\zbd_a5_letak_zoobrno.pdf</vt:lpstr>
      <vt:lpstr>Image</vt:lpstr>
      <vt:lpstr>Snímek 1</vt:lpstr>
      <vt:lpstr>Začátek …. 2,5 roku zpět</vt:lpstr>
      <vt:lpstr>Snímek 3</vt:lpstr>
      <vt:lpstr>Snímek 4</vt:lpstr>
      <vt:lpstr>Snímek 5</vt:lpstr>
      <vt:lpstr>Seznam.cz - mobilní služby</vt:lpstr>
      <vt:lpstr>Snímek 7</vt:lpstr>
      <vt:lpstr>Snímek 8</vt:lpstr>
      <vt:lpstr>Vývoj návštěvnosti</vt:lpstr>
      <vt:lpstr>Snímek 10</vt:lpstr>
      <vt:lpstr>Statistiky mobilních služeb</vt:lpstr>
      <vt:lpstr>Statistiky mobilních služeb</vt:lpstr>
      <vt:lpstr>Snímek 13</vt:lpstr>
      <vt:lpstr>Přehled mobilních telefonů</vt:lpstr>
      <vt:lpstr>Snímek 15</vt:lpstr>
      <vt:lpstr>Mobilní reklama</vt:lpstr>
      <vt:lpstr>Snímek 17</vt:lpstr>
      <vt:lpstr>Snímek 18</vt:lpstr>
      <vt:lpstr>Snímek 19</vt:lpstr>
      <vt:lpstr>Snímek 20</vt:lpstr>
      <vt:lpstr>Snímek 21</vt:lpstr>
      <vt:lpstr>Snímek 22</vt:lpstr>
      <vt:lpstr>Snímek 23</vt:lpstr>
      <vt:lpstr>Snímek 24</vt:lpstr>
      <vt:lpstr>Snímek 25</vt:lpstr>
      <vt:lpstr>Snímek 26</vt:lpstr>
      <vt:lpstr>Snímek 27</vt:lpstr>
      <vt:lpstr>Snímek 28</vt:lpstr>
      <vt:lpstr>Snímek 29</vt:lpstr>
      <vt:lpstr>Snímek 30</vt:lpstr>
      <vt:lpstr>Snímek 31</vt:lpstr>
      <vt:lpstr>V tisku</vt:lpstr>
      <vt:lpstr>V letácích</vt:lpstr>
      <vt:lpstr>QR kódy a Seznam</vt:lpstr>
      <vt:lpstr>Snímek 35</vt:lpstr>
      <vt:lpstr>Naše vizitky</vt:lpstr>
      <vt:lpstr>QR kódy a Seznam</vt:lpstr>
      <vt:lpstr>Seznam na mobil + ZOO</vt:lpstr>
      <vt:lpstr>Seznam na mobil + Národní muzeum</vt:lpstr>
      <vt:lpstr>Snímek 40</vt:lpstr>
      <vt:lpstr>Snímek 41</vt:lpstr>
      <vt:lpstr>Snímek 42</vt:lpstr>
      <vt:lpstr>Snímek 43</vt:lpstr>
    </vt:vector>
  </TitlesOfParts>
  <Company>Seznam.cz, a.s.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Seznam</dc:creator>
  <cp:lastModifiedBy>Ivan Mikula</cp:lastModifiedBy>
  <cp:revision>206</cp:revision>
  <dcterms:created xsi:type="dcterms:W3CDTF">2008-05-12T12:48:30Z</dcterms:created>
  <dcterms:modified xsi:type="dcterms:W3CDTF">2009-11-25T09:30:41Z</dcterms:modified>
</cp:coreProperties>
</file>