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74" r:id="rId4"/>
    <p:sldId id="261" r:id="rId5"/>
    <p:sldId id="277" r:id="rId6"/>
    <p:sldId id="288" r:id="rId7"/>
    <p:sldId id="289" r:id="rId8"/>
    <p:sldId id="290" r:id="rId9"/>
    <p:sldId id="275" r:id="rId10"/>
    <p:sldId id="262" r:id="rId11"/>
    <p:sldId id="259" r:id="rId12"/>
    <p:sldId id="286" r:id="rId13"/>
    <p:sldId id="260" r:id="rId14"/>
    <p:sldId id="276" r:id="rId15"/>
    <p:sldId id="264" r:id="rId16"/>
    <p:sldId id="267" r:id="rId17"/>
    <p:sldId id="280" r:id="rId18"/>
    <p:sldId id="263" r:id="rId19"/>
    <p:sldId id="287" r:id="rId20"/>
    <p:sldId id="268" r:id="rId21"/>
    <p:sldId id="265" r:id="rId22"/>
    <p:sldId id="282" r:id="rId23"/>
    <p:sldId id="258" r:id="rId24"/>
    <p:sldId id="279" r:id="rId25"/>
    <p:sldId id="273" r:id="rId26"/>
    <p:sldId id="266" r:id="rId27"/>
    <p:sldId id="278" r:id="rId28"/>
    <p:sldId id="283" r:id="rId29"/>
    <p:sldId id="269" r:id="rId30"/>
    <p:sldId id="284" r:id="rId31"/>
    <p:sldId id="270" r:id="rId32"/>
    <p:sldId id="271" r:id="rId33"/>
    <p:sldId id="281" r:id="rId34"/>
    <p:sldId id="285" r:id="rId35"/>
  </p:sldIdLst>
  <p:sldSz cx="10693400" cy="756126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500" b="1" kern="1200">
        <a:solidFill>
          <a:srgbClr val="ED1B1B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500" b="1" kern="1200">
        <a:solidFill>
          <a:srgbClr val="ED1B1B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500" b="1" kern="1200">
        <a:solidFill>
          <a:srgbClr val="ED1B1B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500" b="1" kern="1200">
        <a:solidFill>
          <a:srgbClr val="ED1B1B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0033CC"/>
    <a:srgbClr val="000099"/>
    <a:srgbClr val="6699FF"/>
    <a:srgbClr val="3366FF"/>
    <a:srgbClr val="009900"/>
    <a:srgbClr val="FF0000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6" autoAdjust="0"/>
    <p:restoredTop sz="67500" autoAdjust="0"/>
  </p:normalViewPr>
  <p:slideViewPr>
    <p:cSldViewPr snapToGrid="0">
      <p:cViewPr varScale="1">
        <p:scale>
          <a:sx n="47" d="100"/>
          <a:sy n="47" d="100"/>
        </p:scale>
        <p:origin x="-948" y="-10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278FFDD-3714-4912-A153-C13FEA03CE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81396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3557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0713" y="509588"/>
            <a:ext cx="3605212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0A4C86E-CE6B-4A6D-B797-8C06BBC7B818}" type="slidenum">
              <a:rPr lang="en-GB" sz="1200" b="0">
                <a:solidFill>
                  <a:schemeClr val="tx1"/>
                </a:solidFill>
                <a:latin typeface="Times New Roman" pitchFamily="18" charset="0"/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086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923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grpSp>
        <p:nvGrpSpPr>
          <p:cNvPr id="1028" name="Group 19"/>
          <p:cNvGrpSpPr>
            <a:grpSpLocks/>
          </p:cNvGrpSpPr>
          <p:nvPr/>
        </p:nvGrpSpPr>
        <p:grpSpPr bwMode="auto">
          <a:xfrm>
            <a:off x="0" y="7169150"/>
            <a:ext cx="10693400" cy="392113"/>
            <a:chOff x="0" y="4516"/>
            <a:chExt cx="6736" cy="247"/>
          </a:xfrm>
        </p:grpSpPr>
        <p:pic>
          <p:nvPicPr>
            <p:cNvPr id="1029" name="Picture 11" descr="pruh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4516"/>
              <a:ext cx="6736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1919" name="Text Box 15"/>
            <p:cNvSpPr txBox="1">
              <a:spLocks noChangeArrowheads="1"/>
            </p:cNvSpPr>
            <p:nvPr userDrawn="1"/>
          </p:nvSpPr>
          <p:spPr bwMode="auto">
            <a:xfrm>
              <a:off x="100" y="4547"/>
              <a:ext cx="84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200">
                  <a:solidFill>
                    <a:schemeClr val="bg1"/>
                  </a:solidFill>
                </a:rPr>
                <a:t>www.seznam.cz</a:t>
              </a:r>
            </a:p>
          </p:txBody>
        </p:sp>
        <p:sp>
          <p:nvSpPr>
            <p:cNvPr id="251920" name="Text Box 16"/>
            <p:cNvSpPr txBox="1">
              <a:spLocks noChangeArrowheads="1"/>
            </p:cNvSpPr>
            <p:nvPr userDrawn="1"/>
          </p:nvSpPr>
          <p:spPr bwMode="auto">
            <a:xfrm>
              <a:off x="5239" y="4550"/>
              <a:ext cx="1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cs-CZ" sz="1200">
                  <a:solidFill>
                    <a:schemeClr val="bg1"/>
                  </a:solidFill>
                </a:rPr>
                <a:t>… najdu tam, co neznám !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8"/>
          <p:cNvSpPr txBox="1">
            <a:spLocks noChangeArrowheads="1"/>
          </p:cNvSpPr>
          <p:nvPr/>
        </p:nvSpPr>
        <p:spPr bwMode="auto">
          <a:xfrm>
            <a:off x="1438275" y="2290763"/>
            <a:ext cx="7932738" cy="86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 defTabSz="995363" eaLnBrk="0" hangingPunct="0">
              <a:spcBef>
                <a:spcPct val="50000"/>
              </a:spcBef>
            </a:pPr>
            <a:r>
              <a:rPr lang="cs-CZ" sz="5000" dirty="0" err="1" smtClean="0"/>
              <a:t>Scrum</a:t>
            </a:r>
            <a:r>
              <a:rPr lang="cs-CZ" sz="5000" dirty="0" smtClean="0"/>
              <a:t> </a:t>
            </a:r>
            <a:r>
              <a:rPr lang="en-US" sz="5000" dirty="0" smtClean="0"/>
              <a:t>@</a:t>
            </a:r>
            <a:r>
              <a:rPr lang="cs-CZ" sz="5000" dirty="0" smtClean="0"/>
              <a:t> Seznam.</a:t>
            </a:r>
            <a:r>
              <a:rPr lang="cs-CZ" sz="5000" dirty="0" err="1" smtClean="0"/>
              <a:t>cz</a:t>
            </a:r>
            <a:endParaRPr lang="cs-CZ" sz="5000" dirty="0"/>
          </a:p>
        </p:txBody>
      </p:sp>
      <p:sp>
        <p:nvSpPr>
          <p:cNvPr id="2051" name="Text Box 21"/>
          <p:cNvSpPr txBox="1">
            <a:spLocks noChangeArrowheads="1"/>
          </p:cNvSpPr>
          <p:nvPr/>
        </p:nvSpPr>
        <p:spPr bwMode="auto">
          <a:xfrm>
            <a:off x="1438275" y="3417888"/>
            <a:ext cx="79613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 defTabSz="995363" eaLnBrk="0" hangingPunct="0">
              <a:spcBef>
                <a:spcPct val="50000"/>
              </a:spcBef>
            </a:pPr>
            <a:r>
              <a:rPr lang="cs-CZ" sz="3000" dirty="0" smtClean="0">
                <a:solidFill>
                  <a:schemeClr val="tx1"/>
                </a:solidFill>
              </a:rPr>
              <a:t>Tomáš Pergler</a:t>
            </a:r>
            <a:endParaRPr lang="cs-CZ" sz="3000" dirty="0">
              <a:solidFill>
                <a:schemeClr val="tx1"/>
              </a:solidFill>
            </a:endParaRPr>
          </a:p>
        </p:txBody>
      </p:sp>
      <p:pic>
        <p:nvPicPr>
          <p:cNvPr id="2052" name="Picture 56" descr="pru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69150"/>
            <a:ext cx="106934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7"/>
          <p:cNvSpPr txBox="1">
            <a:spLocks noChangeArrowheads="1"/>
          </p:cNvSpPr>
          <p:nvPr/>
        </p:nvSpPr>
        <p:spPr bwMode="auto">
          <a:xfrm>
            <a:off x="158750" y="7218363"/>
            <a:ext cx="1344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www.seznam.cz</a:t>
            </a:r>
          </a:p>
        </p:txBody>
      </p:sp>
      <p:sp>
        <p:nvSpPr>
          <p:cNvPr id="2054" name="Text Box 58"/>
          <p:cNvSpPr txBox="1">
            <a:spLocks noChangeArrowheads="1"/>
          </p:cNvSpPr>
          <p:nvPr/>
        </p:nvSpPr>
        <p:spPr bwMode="auto">
          <a:xfrm>
            <a:off x="8316913" y="7213600"/>
            <a:ext cx="225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1200">
                <a:solidFill>
                  <a:schemeClr val="bg1"/>
                </a:solidFill>
              </a:rPr>
              <a:t>… najdu tam, co neznám !</a:t>
            </a:r>
          </a:p>
        </p:txBody>
      </p:sp>
      <p:pic>
        <p:nvPicPr>
          <p:cNvPr id="2055" name="Picture 62" descr="pes2008_lupa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3350" y="5124450"/>
            <a:ext cx="31210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ve </a:t>
            </a:r>
            <a:r>
              <a:rPr lang="cs-CZ" dirty="0" err="1" smtClean="0"/>
              <a:t>scrumu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637712" cy="4991100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Scrum</a:t>
            </a:r>
            <a:r>
              <a:rPr lang="cs-CZ" b="1" dirty="0" smtClean="0"/>
              <a:t> Master</a:t>
            </a:r>
          </a:p>
          <a:p>
            <a:pPr>
              <a:buNone/>
            </a:pPr>
            <a:r>
              <a:rPr lang="cs-CZ" dirty="0" smtClean="0"/>
              <a:t>-zajišťuje, že probíhá všechno jak má</a:t>
            </a:r>
          </a:p>
          <a:p>
            <a:pPr>
              <a:buNone/>
            </a:pPr>
            <a:r>
              <a:rPr lang="cs-CZ" dirty="0" smtClean="0"/>
              <a:t>-neměl by být součástí týmu (programovat)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err="1" smtClean="0"/>
              <a:t>Product</a:t>
            </a:r>
            <a:r>
              <a:rPr lang="cs-CZ" b="1" dirty="0" smtClean="0"/>
              <a:t> </a:t>
            </a:r>
            <a:r>
              <a:rPr lang="cs-CZ" b="1" dirty="0" err="1" smtClean="0"/>
              <a:t>Owner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-reprezentuje zákazníka (u nás firmu), vytváří </a:t>
            </a:r>
            <a:r>
              <a:rPr lang="cs-CZ" dirty="0" err="1" smtClean="0"/>
              <a:t>backlog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-vyjasňuje týmu co a jak se má vyrobit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Tým</a:t>
            </a:r>
          </a:p>
          <a:p>
            <a:pPr>
              <a:buNone/>
            </a:pPr>
            <a:r>
              <a:rPr lang="cs-CZ" dirty="0" smtClean="0"/>
              <a:t>-klíčoví lidé, kteří se účastní výroby (programátoři)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Backlog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594850" cy="4991100"/>
          </a:xfrm>
        </p:spPr>
        <p:txBody>
          <a:bodyPr/>
          <a:lstStyle/>
          <a:p>
            <a:r>
              <a:rPr lang="cs-CZ" dirty="0" smtClean="0"/>
              <a:t>soupis všeho, co se musí vyrobit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skládá se z user </a:t>
            </a:r>
            <a:r>
              <a:rPr lang="cs-CZ" dirty="0" err="1" smtClean="0">
                <a:sym typeface="Wingdings" pitchFamily="2" charset="2"/>
              </a:rPr>
              <a:t>stories</a:t>
            </a:r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každá story má určenou prioritu</a:t>
            </a:r>
          </a:p>
          <a:p>
            <a:r>
              <a:rPr lang="cs-CZ" dirty="0" smtClean="0">
                <a:sym typeface="Wingdings" pitchFamily="2" charset="2"/>
              </a:rPr>
              <a:t>každá story má odhad v bodech </a:t>
            </a:r>
          </a:p>
          <a:p>
            <a:r>
              <a:rPr lang="cs-CZ" dirty="0" smtClean="0"/>
              <a:t>každá story má definováno jak poznáme, že je hotovo</a:t>
            </a:r>
          </a:p>
          <a:p>
            <a:endParaRPr lang="cs-CZ" dirty="0" smtClean="0"/>
          </a:p>
          <a:p>
            <a:r>
              <a:rPr lang="cs-CZ" dirty="0" smtClean="0"/>
              <a:t>Sprint </a:t>
            </a:r>
            <a:r>
              <a:rPr lang="cs-CZ" dirty="0" err="1" smtClean="0"/>
              <a:t>backlog</a:t>
            </a:r>
            <a:r>
              <a:rPr lang="cs-CZ" dirty="0" smtClean="0"/>
              <a:t> – co se má vyrobit ve sprintu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Sprint </a:t>
            </a:r>
            <a:r>
              <a:rPr lang="cs-CZ" dirty="0" err="1" smtClean="0"/>
              <a:t>Backlog</a:t>
            </a:r>
            <a:r>
              <a:rPr lang="cs-CZ" dirty="0" smtClean="0"/>
              <a:t> - realita</a:t>
            </a:r>
            <a:endParaRPr lang="cs-CZ" dirty="0"/>
          </a:p>
        </p:txBody>
      </p:sp>
      <p:pic>
        <p:nvPicPr>
          <p:cNvPr id="5" name="Zástupný symbol pro obsah 4" descr="backlog_spri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0945" y="1485899"/>
            <a:ext cx="9050280" cy="52953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611902" cy="4991100"/>
          </a:xfrm>
        </p:spPr>
        <p:txBody>
          <a:bodyPr/>
          <a:lstStyle/>
          <a:p>
            <a:r>
              <a:rPr lang="cs-CZ" dirty="0" smtClean="0"/>
              <a:t>odhaduje se náročnost </a:t>
            </a:r>
            <a:r>
              <a:rPr lang="cs-CZ" dirty="0" err="1" smtClean="0"/>
              <a:t>stories</a:t>
            </a:r>
            <a:endParaRPr lang="cs-CZ" dirty="0" smtClean="0"/>
          </a:p>
          <a:p>
            <a:r>
              <a:rPr lang="cs-CZ" dirty="0" err="1" smtClean="0"/>
              <a:t>naceňuje</a:t>
            </a:r>
            <a:r>
              <a:rPr lang="cs-CZ" dirty="0" smtClean="0"/>
              <a:t> se v bodech</a:t>
            </a:r>
          </a:p>
          <a:p>
            <a:endParaRPr lang="cs-CZ" dirty="0" smtClean="0"/>
          </a:p>
          <a:p>
            <a:r>
              <a:rPr lang="cs-CZ" dirty="0" smtClean="0"/>
              <a:t>čísla pro bodování se používají z upravené </a:t>
            </a:r>
            <a:r>
              <a:rPr lang="cs-CZ" b="1" dirty="0" err="1" smtClean="0"/>
              <a:t>Fibonacciho</a:t>
            </a:r>
            <a:r>
              <a:rPr lang="cs-CZ" b="1" dirty="0" smtClean="0"/>
              <a:t> posloupnosti</a:t>
            </a:r>
            <a:r>
              <a:rPr lang="cs-CZ" dirty="0" smtClean="0"/>
              <a:t> </a:t>
            </a:r>
            <a:r>
              <a:rPr lang="cs-CZ" i="1" dirty="0" smtClean="0"/>
              <a:t>F(n+1)</a:t>
            </a:r>
            <a:r>
              <a:rPr lang="cs-CZ" dirty="0" smtClean="0"/>
              <a:t> = </a:t>
            </a:r>
            <a:r>
              <a:rPr lang="cs-CZ" i="1" dirty="0" smtClean="0"/>
              <a:t>F(n)</a:t>
            </a:r>
            <a:r>
              <a:rPr lang="cs-CZ" dirty="0" smtClean="0"/>
              <a:t> + </a:t>
            </a:r>
            <a:r>
              <a:rPr lang="cs-CZ" i="1" dirty="0" smtClean="0"/>
              <a:t>F(n−1)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 Seznamu, dost často používáme stejně odhadování na MD (a pak nám vychází, že se den práce za den nestihne </a:t>
            </a:r>
            <a:r>
              <a:rPr lang="cs-CZ" dirty="0" smtClean="0">
                <a:sym typeface="Wingdings" pitchFamily="2" charset="2"/>
              </a:rPr>
              <a:t>)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Odhadování = </a:t>
            </a:r>
            <a:r>
              <a:rPr lang="cs-CZ" dirty="0" err="1" smtClean="0"/>
              <a:t>planning</a:t>
            </a:r>
            <a:r>
              <a:rPr lang="cs-CZ" dirty="0" smtClean="0"/>
              <a:t> poker</a:t>
            </a:r>
            <a:endParaRPr lang="cs-CZ" dirty="0"/>
          </a:p>
        </p:txBody>
      </p:sp>
      <p:pic>
        <p:nvPicPr>
          <p:cNvPr id="5" name="Zástupný symbol pro obsah 4" descr="tazzy_kart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82586" y="1438340"/>
            <a:ext cx="7818564" cy="56348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Sprint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759386" cy="4991100"/>
          </a:xfrm>
        </p:spPr>
        <p:txBody>
          <a:bodyPr/>
          <a:lstStyle/>
          <a:p>
            <a:r>
              <a:rPr lang="cs-CZ" dirty="0" smtClean="0"/>
              <a:t>Sprint je časově určené období (obvykle 2-3týdny), ve kterém se vyrábí určená část 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backlogu</a:t>
            </a:r>
            <a:endParaRPr lang="cs-CZ" dirty="0" smtClean="0"/>
          </a:p>
          <a:p>
            <a:r>
              <a:rPr lang="cs-CZ" dirty="0" smtClean="0"/>
              <a:t>Během sprintu probíhají fáze:</a:t>
            </a:r>
          </a:p>
          <a:p>
            <a:pPr lvl="1"/>
            <a:r>
              <a:rPr lang="cs-CZ" dirty="0" smtClean="0"/>
              <a:t>Plánování 1</a:t>
            </a:r>
          </a:p>
          <a:p>
            <a:pPr lvl="1"/>
            <a:r>
              <a:rPr lang="cs-CZ" dirty="0" smtClean="0"/>
              <a:t>Plánování 2</a:t>
            </a:r>
          </a:p>
          <a:p>
            <a:pPr lvl="1"/>
            <a:r>
              <a:rPr lang="cs-CZ" dirty="0" smtClean="0"/>
              <a:t>Výroba </a:t>
            </a:r>
            <a:r>
              <a:rPr lang="cs-CZ" dirty="0" smtClean="0">
                <a:sym typeface="Wingdings" pitchFamily="2" charset="2"/>
              </a:rPr>
              <a:t> - </a:t>
            </a:r>
            <a:r>
              <a:rPr lang="cs-CZ" dirty="0" err="1" smtClean="0">
                <a:sym typeface="Wingdings" pitchFamily="2" charset="2"/>
              </a:rPr>
              <a:t>standup</a:t>
            </a:r>
            <a:r>
              <a:rPr lang="cs-CZ" dirty="0" smtClean="0">
                <a:sym typeface="Wingdings" pitchFamily="2" charset="2"/>
              </a:rPr>
              <a:t> denně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Demo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Retrospektiva</a:t>
            </a:r>
          </a:p>
          <a:p>
            <a:pPr lvl="1"/>
            <a:endParaRPr lang="cs-CZ" dirty="0" smtClean="0">
              <a:sym typeface="Wingdings" pitchFamily="2" charset="2"/>
            </a:endParaRPr>
          </a:p>
          <a:p>
            <a:pPr lvl="1">
              <a:buNone/>
            </a:pPr>
            <a:endParaRPr lang="cs-CZ" dirty="0" smtClean="0">
              <a:sym typeface="Wingdings" pitchFamily="2" charset="2"/>
            </a:endParaRPr>
          </a:p>
          <a:p>
            <a:pPr lvl="1">
              <a:buNone/>
            </a:pPr>
            <a:endParaRPr lang="cs-CZ" dirty="0" smtClean="0">
              <a:sym typeface="Wingdings" pitchFamily="2" charset="2"/>
            </a:endParaRPr>
          </a:p>
          <a:p>
            <a:pPr lvl="1"/>
            <a:endParaRPr lang="cs-CZ" dirty="0" smtClean="0">
              <a:sym typeface="Wingdings" pitchFamily="2" charset="2"/>
            </a:endParaRP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670896" cy="4991100"/>
          </a:xfrm>
        </p:spPr>
        <p:txBody>
          <a:bodyPr/>
          <a:lstStyle/>
          <a:p>
            <a:r>
              <a:rPr lang="cs-CZ" dirty="0" smtClean="0"/>
              <a:t>Účastní se Tým, </a:t>
            </a:r>
            <a:r>
              <a:rPr lang="cs-CZ" dirty="0" err="1" smtClean="0"/>
              <a:t>ScrumMaster</a:t>
            </a:r>
            <a:r>
              <a:rPr lang="cs-CZ" dirty="0" smtClean="0"/>
              <a:t>, </a:t>
            </a:r>
            <a:r>
              <a:rPr lang="cs-CZ" dirty="0" err="1" smtClean="0"/>
              <a:t>ProductOwner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ProductOwner</a:t>
            </a:r>
            <a:r>
              <a:rPr lang="cs-CZ" dirty="0" smtClean="0"/>
              <a:t> vysvětlí </a:t>
            </a:r>
            <a:r>
              <a:rPr lang="cs-CZ" b="1" dirty="0" smtClean="0"/>
              <a:t>co</a:t>
            </a:r>
            <a:r>
              <a:rPr lang="cs-CZ" dirty="0" smtClean="0"/>
              <a:t> je cílem vybraných </a:t>
            </a:r>
            <a:r>
              <a:rPr lang="cs-CZ" dirty="0" err="1" smtClean="0"/>
              <a:t>stories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Cílem </a:t>
            </a:r>
            <a:r>
              <a:rPr lang="cs-CZ" dirty="0" err="1" smtClean="0"/>
              <a:t>ProductOwnera</a:t>
            </a:r>
            <a:r>
              <a:rPr lang="cs-CZ" dirty="0" smtClean="0"/>
              <a:t> je mít toho za „své peníze“ co nejvíc, úkolem </a:t>
            </a:r>
            <a:r>
              <a:rPr lang="cs-CZ" dirty="0" err="1" smtClean="0"/>
              <a:t>ScrumMastera</a:t>
            </a:r>
            <a:r>
              <a:rPr lang="cs-CZ" dirty="0" smtClean="0"/>
              <a:t> je ohlídat, že se Tým zaváže pouze k tomu co zvládnou vyrobit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7" y="1763713"/>
            <a:ext cx="9494837" cy="4991100"/>
          </a:xfrm>
        </p:spPr>
        <p:txBody>
          <a:bodyPr/>
          <a:lstStyle/>
          <a:p>
            <a:r>
              <a:rPr lang="cs-CZ" dirty="0" smtClean="0"/>
              <a:t>Na konci tohoto meetingu existuje závazek, které </a:t>
            </a:r>
            <a:r>
              <a:rPr lang="cs-CZ" dirty="0" err="1" smtClean="0"/>
              <a:t>stories</a:t>
            </a:r>
            <a:r>
              <a:rPr lang="cs-CZ" dirty="0" smtClean="0"/>
              <a:t> tým dodá na konci sprintu</a:t>
            </a:r>
          </a:p>
          <a:p>
            <a:r>
              <a:rPr lang="cs-CZ" dirty="0" smtClean="0"/>
              <a:t>Je velký rozdíl mezi:</a:t>
            </a:r>
          </a:p>
          <a:p>
            <a:pPr lvl="1"/>
            <a:r>
              <a:rPr lang="cs-CZ" dirty="0" err="1" smtClean="0"/>
              <a:t>závazat</a:t>
            </a:r>
            <a:r>
              <a:rPr lang="cs-CZ" dirty="0" smtClean="0"/>
              <a:t> se k 19 bodům a stihnout 20 (tedy něco navíc)</a:t>
            </a:r>
          </a:p>
          <a:p>
            <a:pPr lvl="1"/>
            <a:r>
              <a:rPr lang="cs-CZ" dirty="0" err="1" smtClean="0"/>
              <a:t>závazat</a:t>
            </a:r>
            <a:r>
              <a:rPr lang="cs-CZ" dirty="0" smtClean="0"/>
              <a:t> se k 21 bodů a stihnout 20 (tedy nestihli jsme co jsme slíbili)</a:t>
            </a:r>
          </a:p>
          <a:p>
            <a:r>
              <a:rPr lang="cs-CZ" dirty="0" smtClean="0"/>
              <a:t>Závazek se dělá dle </a:t>
            </a:r>
            <a:r>
              <a:rPr lang="cs-CZ" dirty="0" err="1" smtClean="0"/>
              <a:t>Velocity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Velocity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7" y="1763713"/>
            <a:ext cx="9729889" cy="4991100"/>
          </a:xfrm>
        </p:spPr>
        <p:txBody>
          <a:bodyPr/>
          <a:lstStyle/>
          <a:p>
            <a:r>
              <a:rPr lang="cs-CZ" dirty="0" smtClean="0"/>
              <a:t>„výkonnost“ týmu</a:t>
            </a:r>
          </a:p>
          <a:p>
            <a:endParaRPr lang="cs-CZ" dirty="0" smtClean="0"/>
          </a:p>
          <a:p>
            <a:r>
              <a:rPr lang="cs-CZ" dirty="0" smtClean="0"/>
              <a:t>Jedná se o zkušenost z předchozích sprintů</a:t>
            </a:r>
          </a:p>
          <a:p>
            <a:endParaRPr lang="cs-CZ" dirty="0" smtClean="0"/>
          </a:p>
          <a:p>
            <a:r>
              <a:rPr lang="cs-CZ" dirty="0" smtClean="0"/>
              <a:t>„pokud mám k dispozici stejný tým, je pravděpodobné, že za stejné časové období vyrobíme stejně bodů jako v minulém sprintu“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Burndown</a:t>
            </a:r>
            <a:endParaRPr lang="cs-CZ" dirty="0"/>
          </a:p>
        </p:txBody>
      </p:sp>
      <p:pic>
        <p:nvPicPr>
          <p:cNvPr id="5" name="Zástupný symbol pro obsah 4" descr="burndow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63650" y="1426171"/>
            <a:ext cx="7608887" cy="5342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Tomáš Pergler</a:t>
            </a:r>
          </a:p>
          <a:p>
            <a:r>
              <a:rPr lang="cs-CZ" dirty="0" smtClean="0"/>
              <a:t>V Seznamu od roku 2003</a:t>
            </a:r>
          </a:p>
          <a:p>
            <a:r>
              <a:rPr lang="cs-CZ" dirty="0" err="1" smtClean="0"/>
              <a:t>Product</a:t>
            </a:r>
            <a:r>
              <a:rPr lang="cs-CZ" dirty="0" smtClean="0"/>
              <a:t>/Project </a:t>
            </a:r>
            <a:r>
              <a:rPr lang="cs-CZ" dirty="0" err="1" smtClean="0"/>
              <a:t>manager</a:t>
            </a:r>
            <a:endParaRPr lang="cs-CZ" dirty="0" smtClean="0"/>
          </a:p>
          <a:p>
            <a:pPr lvl="1"/>
            <a:r>
              <a:rPr lang="cs-CZ" dirty="0" smtClean="0"/>
              <a:t>Email, </a:t>
            </a:r>
            <a:r>
              <a:rPr lang="cs-CZ" dirty="0" err="1" smtClean="0"/>
              <a:t>prihlasovani</a:t>
            </a:r>
            <a:endParaRPr lang="cs-CZ" dirty="0" smtClean="0"/>
          </a:p>
          <a:p>
            <a:pPr lvl="1"/>
            <a:r>
              <a:rPr lang="cs-CZ" dirty="0" err="1" smtClean="0"/>
              <a:t>neprimo</a:t>
            </a:r>
            <a:r>
              <a:rPr lang="cs-CZ" dirty="0" smtClean="0"/>
              <a:t> </a:t>
            </a:r>
            <a:r>
              <a:rPr lang="cs-CZ" dirty="0" err="1" smtClean="0"/>
              <a:t>Homepage</a:t>
            </a:r>
            <a:r>
              <a:rPr lang="cs-CZ" dirty="0" smtClean="0"/>
              <a:t>, komunity, hry, horoskopy</a:t>
            </a:r>
          </a:p>
          <a:p>
            <a:r>
              <a:rPr lang="cs-CZ" dirty="0" err="1" smtClean="0"/>
              <a:t>Certified</a:t>
            </a:r>
            <a:r>
              <a:rPr lang="cs-CZ" dirty="0" smtClean="0"/>
              <a:t> </a:t>
            </a:r>
            <a:r>
              <a:rPr lang="cs-CZ" dirty="0" err="1" smtClean="0"/>
              <a:t>Scrum</a:t>
            </a:r>
            <a:r>
              <a:rPr lang="cs-CZ" dirty="0" smtClean="0"/>
              <a:t> Master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685644" cy="4991100"/>
          </a:xfrm>
        </p:spPr>
        <p:txBody>
          <a:bodyPr/>
          <a:lstStyle/>
          <a:p>
            <a:r>
              <a:rPr lang="cs-CZ" dirty="0" smtClean="0"/>
              <a:t>Účastní se Tým a </a:t>
            </a:r>
            <a:r>
              <a:rPr lang="cs-CZ" dirty="0" err="1" smtClean="0"/>
              <a:t>ScrumMaster</a:t>
            </a:r>
            <a:endParaRPr lang="cs-CZ" dirty="0" smtClean="0"/>
          </a:p>
          <a:p>
            <a:r>
              <a:rPr lang="cs-CZ" dirty="0" smtClean="0"/>
              <a:t>Cílem je prodiskutovat „design“ aplikace</a:t>
            </a:r>
          </a:p>
          <a:p>
            <a:endParaRPr lang="cs-CZ" dirty="0" smtClean="0"/>
          </a:p>
          <a:p>
            <a:r>
              <a:rPr lang="cs-CZ" dirty="0" smtClean="0"/>
              <a:t>Na konci meetingu Tým ví, </a:t>
            </a:r>
            <a:r>
              <a:rPr lang="cs-CZ" b="1" dirty="0" smtClean="0"/>
              <a:t>jak</a:t>
            </a:r>
            <a:r>
              <a:rPr lang="cs-CZ" dirty="0" smtClean="0"/>
              <a:t> vyrobí </a:t>
            </a:r>
            <a:r>
              <a:rPr lang="cs-CZ" dirty="0" err="1" smtClean="0"/>
              <a:t>stories</a:t>
            </a:r>
            <a:r>
              <a:rPr lang="cs-CZ" dirty="0" smtClean="0"/>
              <a:t> v probíhajícím sprintu</a:t>
            </a:r>
          </a:p>
          <a:p>
            <a:r>
              <a:rPr lang="cs-CZ" dirty="0" smtClean="0"/>
              <a:t>Proběhne rozpad </a:t>
            </a:r>
            <a:r>
              <a:rPr lang="cs-CZ" dirty="0" err="1" smtClean="0"/>
              <a:t>stories</a:t>
            </a:r>
            <a:r>
              <a:rPr lang="cs-CZ" dirty="0" smtClean="0"/>
              <a:t> na </a:t>
            </a:r>
            <a:r>
              <a:rPr lang="cs-CZ" dirty="0" err="1" smtClean="0"/>
              <a:t>tasky</a:t>
            </a:r>
            <a:r>
              <a:rPr lang="cs-CZ" dirty="0" smtClean="0"/>
              <a:t>, tedy na konkrétní úkoly, které je třeba udělat, aby byla story hotová (na některých projektech odhadujeme </a:t>
            </a:r>
            <a:r>
              <a:rPr lang="cs-CZ" dirty="0" err="1" smtClean="0"/>
              <a:t>tasky</a:t>
            </a:r>
            <a:r>
              <a:rPr lang="cs-CZ" dirty="0" smtClean="0"/>
              <a:t> a sčítáme)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Tabule</a:t>
            </a:r>
            <a:endParaRPr lang="cs-CZ" dirty="0"/>
          </a:p>
        </p:txBody>
      </p:sp>
      <p:pic>
        <p:nvPicPr>
          <p:cNvPr id="4" name="Zástupný symbol pro obsah 3" descr="tabu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70729" y="1239267"/>
            <a:ext cx="8173309" cy="57149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Tabule realita</a:t>
            </a:r>
            <a:endParaRPr lang="cs-CZ" dirty="0"/>
          </a:p>
        </p:txBody>
      </p:sp>
      <p:pic>
        <p:nvPicPr>
          <p:cNvPr id="5" name="Zástupný symbol pro obsah 4" descr="scrumboar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145631" y="1206499"/>
            <a:ext cx="4369594" cy="5826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Standup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7" y="1763713"/>
            <a:ext cx="9723437" cy="4991100"/>
          </a:xfrm>
        </p:spPr>
        <p:txBody>
          <a:bodyPr/>
          <a:lstStyle/>
          <a:p>
            <a:r>
              <a:rPr lang="cs-CZ" dirty="0" smtClean="0"/>
              <a:t>Probíhá denně</a:t>
            </a:r>
          </a:p>
          <a:p>
            <a:r>
              <a:rPr lang="cs-CZ" dirty="0" smtClean="0"/>
              <a:t>Účastní se Tým a SM</a:t>
            </a:r>
          </a:p>
          <a:p>
            <a:r>
              <a:rPr lang="cs-CZ" dirty="0" smtClean="0"/>
              <a:t>Na </a:t>
            </a:r>
            <a:r>
              <a:rPr lang="cs-CZ" dirty="0" err="1" smtClean="0"/>
              <a:t>standupu</a:t>
            </a:r>
            <a:r>
              <a:rPr lang="cs-CZ" dirty="0" smtClean="0"/>
              <a:t> se stojí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r>
              <a:rPr lang="cs-CZ" dirty="0" smtClean="0">
                <a:sym typeface="Wingdings" pitchFamily="2" charset="2"/>
              </a:rPr>
              <a:t>Začíná v pravidelný čas a přesně</a:t>
            </a:r>
          </a:p>
          <a:p>
            <a:r>
              <a:rPr lang="cs-CZ" dirty="0" smtClean="0">
                <a:sym typeface="Wingdings" pitchFamily="2" charset="2"/>
              </a:rPr>
              <a:t>Každý z týmu řekne: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Co dělal od posledního </a:t>
            </a:r>
            <a:r>
              <a:rPr lang="cs-CZ" dirty="0" err="1" smtClean="0">
                <a:sym typeface="Wingdings" pitchFamily="2" charset="2"/>
              </a:rPr>
              <a:t>standupu</a:t>
            </a:r>
            <a:endParaRPr lang="cs-CZ" dirty="0" smtClean="0">
              <a:sym typeface="Wingdings" pitchFamily="2" charset="2"/>
            </a:endParaRPr>
          </a:p>
          <a:p>
            <a:pPr lvl="1"/>
            <a:r>
              <a:rPr lang="cs-CZ" dirty="0" smtClean="0">
                <a:sym typeface="Wingdings" pitchFamily="2" charset="2"/>
              </a:rPr>
              <a:t>Co bude dělat do dalšího </a:t>
            </a:r>
            <a:r>
              <a:rPr lang="cs-CZ" dirty="0" err="1" smtClean="0">
                <a:sym typeface="Wingdings" pitchFamily="2" charset="2"/>
              </a:rPr>
              <a:t>standupu</a:t>
            </a:r>
            <a:endParaRPr lang="cs-CZ" dirty="0" smtClean="0">
              <a:sym typeface="Wingdings" pitchFamily="2" charset="2"/>
            </a:endParaRPr>
          </a:p>
          <a:p>
            <a:pPr lvl="1"/>
            <a:r>
              <a:rPr lang="cs-CZ" dirty="0" smtClean="0">
                <a:sym typeface="Wingdings" pitchFamily="2" charset="2"/>
              </a:rPr>
              <a:t>Jaké jsou překážky, které mu brání ve výrobě</a:t>
            </a:r>
            <a:endParaRPr lang="cs-CZ" dirty="0" smtClean="0"/>
          </a:p>
          <a:p>
            <a:r>
              <a:rPr lang="cs-CZ" dirty="0" smtClean="0"/>
              <a:t>Neměl by přesáhnout 15min, obvykle bývá kratší</a:t>
            </a:r>
          </a:p>
          <a:p>
            <a:r>
              <a:rPr lang="cs-CZ" dirty="0" smtClean="0"/>
              <a:t>Přesouvají se hotové </a:t>
            </a:r>
            <a:r>
              <a:rPr lang="cs-CZ" dirty="0" err="1" smtClean="0"/>
              <a:t>tasky</a:t>
            </a:r>
            <a:r>
              <a:rPr lang="cs-CZ" dirty="0" smtClean="0"/>
              <a:t>/</a:t>
            </a:r>
            <a:r>
              <a:rPr lang="cs-CZ" dirty="0" err="1" smtClean="0"/>
              <a:t>stories</a:t>
            </a:r>
            <a:r>
              <a:rPr lang="cs-CZ" dirty="0" smtClean="0"/>
              <a:t> do </a:t>
            </a:r>
            <a:r>
              <a:rPr lang="cs-CZ" dirty="0" err="1" smtClean="0"/>
              <a:t>done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Standup</a:t>
            </a:r>
            <a:endParaRPr lang="cs-CZ" dirty="0"/>
          </a:p>
        </p:txBody>
      </p:sp>
      <p:pic>
        <p:nvPicPr>
          <p:cNvPr id="5" name="Zástupný symbol pro obsah 4" descr="standu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2288" y="1454746"/>
            <a:ext cx="7137400" cy="5353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Standup</a:t>
            </a:r>
            <a:endParaRPr lang="cs-CZ" dirty="0"/>
          </a:p>
        </p:txBody>
      </p:sp>
      <p:pic>
        <p:nvPicPr>
          <p:cNvPr id="5" name="Zástupný symbol pro obsah 4" descr="tazzy_vti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9807" y="2190430"/>
            <a:ext cx="10207855" cy="3538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Burndown</a:t>
            </a:r>
            <a:endParaRPr lang="cs-CZ" dirty="0"/>
          </a:p>
        </p:txBody>
      </p:sp>
      <p:pic>
        <p:nvPicPr>
          <p:cNvPr id="5" name="Zástupný symbol pro obsah 4" descr="burndow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63650" y="1426171"/>
            <a:ext cx="7608887" cy="5342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Burndown</a:t>
            </a:r>
            <a:endParaRPr lang="cs-CZ" dirty="0"/>
          </a:p>
        </p:txBody>
      </p:sp>
      <p:pic>
        <p:nvPicPr>
          <p:cNvPr id="5" name="Zástupný symbol pro obsah 4" descr="burndown_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0811" y="1326158"/>
            <a:ext cx="7551739" cy="5663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700" y="303213"/>
            <a:ext cx="9623425" cy="1260475"/>
          </a:xfrm>
        </p:spPr>
        <p:txBody>
          <a:bodyPr/>
          <a:lstStyle/>
          <a:p>
            <a:r>
              <a:rPr lang="cs-CZ" dirty="0" err="1" smtClean="0"/>
              <a:t>Standup</a:t>
            </a:r>
            <a:r>
              <a:rPr lang="cs-CZ" dirty="0" smtClean="0"/>
              <a:t> (v sedě) přes video</a:t>
            </a:r>
            <a:endParaRPr lang="cs-CZ" dirty="0"/>
          </a:p>
        </p:txBody>
      </p:sp>
      <p:pic>
        <p:nvPicPr>
          <p:cNvPr id="5" name="Zástupný symbol pro obsah 4" descr="standup_vide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0825" y="1340445"/>
            <a:ext cx="7537449" cy="5653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597154" cy="4991100"/>
          </a:xfrm>
        </p:spPr>
        <p:txBody>
          <a:bodyPr/>
          <a:lstStyle/>
          <a:p>
            <a:r>
              <a:rPr lang="cs-CZ" dirty="0" smtClean="0"/>
              <a:t>Demo je meeting, kde Tým ukáže PO, co vyrobili během uplynulého sprintu</a:t>
            </a:r>
          </a:p>
          <a:p>
            <a:r>
              <a:rPr lang="cs-CZ" dirty="0" smtClean="0"/>
              <a:t>PO tak pravidelně vidí jak bude produkt vypadat a má šanci dělat včas úpravy</a:t>
            </a:r>
          </a:p>
          <a:p>
            <a:r>
              <a:rPr lang="cs-CZ" dirty="0" smtClean="0"/>
              <a:t>Tím, že se pravidelně předvádí nehrozí, že nám na konec zbude příliš mnoho věcí k doladění</a:t>
            </a:r>
          </a:p>
          <a:p>
            <a:r>
              <a:rPr lang="cs-CZ" dirty="0" smtClean="0"/>
              <a:t>Může se zúčastnit kdokoliv, je to prostor ve firmě sdílet informace, co se kde děje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7" y="1763713"/>
            <a:ext cx="8580437" cy="4991100"/>
          </a:xfrm>
        </p:spPr>
        <p:txBody>
          <a:bodyPr/>
          <a:lstStyle/>
          <a:p>
            <a:r>
              <a:rPr lang="cs-CZ" dirty="0" smtClean="0"/>
              <a:t>Jak funguje </a:t>
            </a:r>
            <a:r>
              <a:rPr lang="cs-CZ" dirty="0" err="1" smtClean="0"/>
              <a:t>Scrum</a:t>
            </a:r>
            <a:endParaRPr lang="cs-CZ" dirty="0" smtClean="0"/>
          </a:p>
          <a:p>
            <a:pPr lvl="1"/>
            <a:r>
              <a:rPr lang="cs-CZ" dirty="0" smtClean="0"/>
              <a:t>role </a:t>
            </a:r>
          </a:p>
          <a:p>
            <a:pPr lvl="1"/>
            <a:r>
              <a:rPr lang="cs-CZ" dirty="0" smtClean="0"/>
              <a:t>fáze (meetingy)</a:t>
            </a:r>
          </a:p>
          <a:p>
            <a:pPr lvl="1"/>
            <a:r>
              <a:rPr lang="cs-CZ" dirty="0" smtClean="0"/>
              <a:t>vstupy / artefakty</a:t>
            </a:r>
          </a:p>
          <a:p>
            <a:endParaRPr lang="cs-CZ" dirty="0" smtClean="0"/>
          </a:p>
          <a:p>
            <a:r>
              <a:rPr lang="cs-CZ" dirty="0" smtClean="0"/>
              <a:t>Jak děláme </a:t>
            </a:r>
            <a:r>
              <a:rPr lang="cs-CZ" dirty="0" err="1" smtClean="0"/>
              <a:t>Scrum</a:t>
            </a:r>
            <a:r>
              <a:rPr lang="cs-CZ" dirty="0" smtClean="0"/>
              <a:t> v Seznam.</a:t>
            </a:r>
            <a:r>
              <a:rPr lang="cs-CZ" dirty="0" err="1" smtClean="0"/>
              <a:t>cz</a:t>
            </a:r>
            <a:endParaRPr lang="cs-CZ" dirty="0" smtClean="0"/>
          </a:p>
          <a:p>
            <a:pPr lvl="1"/>
            <a:r>
              <a:rPr lang="cs-CZ" dirty="0" smtClean="0"/>
              <a:t>Praha – Brno na dálku</a:t>
            </a:r>
          </a:p>
          <a:p>
            <a:pPr lvl="1"/>
            <a:r>
              <a:rPr lang="cs-CZ" dirty="0" smtClean="0"/>
              <a:t>Jak reportujeme dál</a:t>
            </a:r>
          </a:p>
          <a:p>
            <a:pPr lvl="1"/>
            <a:r>
              <a:rPr lang="cs-CZ" dirty="0" smtClean="0"/>
              <a:t>Projekty i </a:t>
            </a:r>
            <a:r>
              <a:rPr lang="cs-CZ" dirty="0" err="1" smtClean="0"/>
              <a:t>maintenance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 na dálku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0683" y="1763713"/>
            <a:ext cx="9723437" cy="4991100"/>
          </a:xfrm>
        </p:spPr>
        <p:txBody>
          <a:bodyPr/>
          <a:lstStyle/>
          <a:p>
            <a:r>
              <a:rPr lang="cs-CZ" dirty="0" smtClean="0"/>
              <a:t>Videokonference</a:t>
            </a:r>
          </a:p>
          <a:p>
            <a:endParaRPr lang="cs-CZ" dirty="0" smtClean="0"/>
          </a:p>
          <a:p>
            <a:r>
              <a:rPr lang="cs-CZ" dirty="0" smtClean="0"/>
              <a:t>Sdílená plocha promítaná na projektor</a:t>
            </a:r>
          </a:p>
          <a:p>
            <a:endParaRPr lang="cs-CZ" dirty="0" smtClean="0"/>
          </a:p>
          <a:p>
            <a:r>
              <a:rPr lang="cs-CZ" dirty="0" smtClean="0"/>
              <a:t>Na projektoru:</a:t>
            </a:r>
          </a:p>
          <a:p>
            <a:pPr lvl="1"/>
            <a:r>
              <a:rPr lang="cs-CZ" dirty="0" smtClean="0"/>
              <a:t>prezentace s obsahem </a:t>
            </a:r>
            <a:r>
              <a:rPr lang="cs-CZ" dirty="0" err="1" smtClean="0"/>
              <a:t>dema</a:t>
            </a:r>
            <a:endParaRPr lang="cs-CZ" dirty="0" smtClean="0"/>
          </a:p>
          <a:p>
            <a:pPr lvl="1"/>
            <a:r>
              <a:rPr lang="cs-CZ" dirty="0" smtClean="0"/>
              <a:t>předvádění konkrétních </a:t>
            </a:r>
            <a:r>
              <a:rPr lang="cs-CZ" dirty="0" err="1" smtClean="0"/>
              <a:t>stories</a:t>
            </a: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Retrospektiva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670896" cy="4991100"/>
          </a:xfrm>
        </p:spPr>
        <p:txBody>
          <a:bodyPr/>
          <a:lstStyle/>
          <a:p>
            <a:r>
              <a:rPr lang="cs-CZ" dirty="0" smtClean="0"/>
              <a:t>„ohlédnutí“ za předchozím sprintem</a:t>
            </a:r>
          </a:p>
          <a:p>
            <a:r>
              <a:rPr lang="cs-CZ" dirty="0" smtClean="0"/>
              <a:t>„Co šlo dobře?“ (vlevo)</a:t>
            </a:r>
          </a:p>
          <a:p>
            <a:r>
              <a:rPr lang="cs-CZ" dirty="0" smtClean="0"/>
              <a:t>„Co může jít líp?“ (vpravo)</a:t>
            </a:r>
          </a:p>
          <a:p>
            <a:r>
              <a:rPr lang="cs-CZ" dirty="0" smtClean="0"/>
              <a:t>Každý člen týmu včetně SM napíše alespoň jednu věc k oběma tématům</a:t>
            </a:r>
          </a:p>
          <a:p>
            <a:r>
              <a:rPr lang="cs-CZ" dirty="0" smtClean="0"/>
              <a:t>Dobré věci si stojí za to udržet</a:t>
            </a:r>
          </a:p>
          <a:p>
            <a:r>
              <a:rPr lang="cs-CZ" dirty="0" smtClean="0"/>
              <a:t>Co může jít líp se rovnou vymyslí jak, zapíše a během následujícího sprintu se alespoň jedna věc zlepší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Pevný cyklus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</p:nvPr>
        </p:nvGraphicFramePr>
        <p:xfrm>
          <a:off x="534988" y="1763711"/>
          <a:ext cx="9752016" cy="3316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052"/>
                <a:gridCol w="1521310"/>
                <a:gridCol w="1743075"/>
                <a:gridCol w="1700213"/>
                <a:gridCol w="2900366"/>
              </a:tblGrid>
              <a:tr h="4585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Pořadí sprintu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plán (pátek)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start (pondělí)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demo (středa)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Předpokládané cíle</a:t>
                      </a:r>
                    </a:p>
                  </a:txBody>
                  <a:tcPr marL="9525" marR="9525" marT="9525" marB="0" anchor="b"/>
                </a:tc>
              </a:tr>
              <a:tr h="4585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Sprint #3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24.7.2009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27.7.2009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85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Sprint #4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17.8.2009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18.8.2009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85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Sprint #5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23.9.2009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85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Sprint #6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25.9.2009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28.9.2009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14.10.2009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spuštění bety</a:t>
                      </a:r>
                    </a:p>
                  </a:txBody>
                  <a:tcPr marL="9525" marR="9525" marT="9525" marB="0" anchor="b"/>
                </a:tc>
              </a:tr>
              <a:tr h="4585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Sprint #7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16.10.2009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19.10.2009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4.11.2009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doladění a spuštění ostrého provozu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Zvedli jsme informovanost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6411" y="1763713"/>
            <a:ext cx="9566276" cy="4991100"/>
          </a:xfrm>
        </p:spPr>
        <p:txBody>
          <a:bodyPr/>
          <a:lstStyle/>
          <a:p>
            <a:r>
              <a:rPr lang="cs-CZ" dirty="0" smtClean="0"/>
              <a:t>Posíláme informace emailem:</a:t>
            </a:r>
          </a:p>
          <a:p>
            <a:pPr lvl="1"/>
            <a:r>
              <a:rPr lang="cs-CZ" dirty="0" smtClean="0"/>
              <a:t>Plán sprintu</a:t>
            </a:r>
          </a:p>
          <a:p>
            <a:pPr lvl="1"/>
            <a:r>
              <a:rPr lang="cs-CZ" dirty="0" smtClean="0"/>
              <a:t>Obsah </a:t>
            </a:r>
            <a:r>
              <a:rPr lang="cs-CZ" dirty="0" err="1" smtClean="0"/>
              <a:t>dema</a:t>
            </a:r>
            <a:endParaRPr lang="cs-CZ" dirty="0" smtClean="0"/>
          </a:p>
          <a:p>
            <a:pPr lvl="1"/>
            <a:r>
              <a:rPr lang="cs-CZ" dirty="0" smtClean="0"/>
              <a:t>Zhodnocení uplynulého sprintu a stav v rámci projektu</a:t>
            </a:r>
          </a:p>
          <a:p>
            <a:r>
              <a:rPr lang="cs-CZ" dirty="0" smtClean="0"/>
              <a:t>Demo – veřejné, může přijít kdokoliv</a:t>
            </a:r>
          </a:p>
          <a:p>
            <a:r>
              <a:rPr lang="cs-CZ" dirty="0" smtClean="0"/>
              <a:t>Na tzv. Středním mlýnu řešíme </a:t>
            </a:r>
            <a:r>
              <a:rPr lang="cs-CZ" dirty="0" err="1" smtClean="0"/>
              <a:t>meziprojektové</a:t>
            </a:r>
            <a:r>
              <a:rPr lang="cs-CZ" dirty="0" smtClean="0"/>
              <a:t> vlivy</a:t>
            </a:r>
          </a:p>
          <a:p>
            <a:r>
              <a:rPr lang="cs-CZ" dirty="0" smtClean="0"/>
              <a:t>Pravidelně vidíme hotové věci (podle povahy můžeme nasadit) a můžeme reagovat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Zvedli jsme </a:t>
            </a:r>
            <a:r>
              <a:rPr lang="cs-CZ" dirty="0" err="1" smtClean="0"/>
              <a:t>výkonost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523412" cy="4991100"/>
          </a:xfrm>
        </p:spPr>
        <p:txBody>
          <a:bodyPr/>
          <a:lstStyle/>
          <a:p>
            <a:r>
              <a:rPr lang="cs-CZ" dirty="0" smtClean="0"/>
              <a:t>Zvedli jsme </a:t>
            </a:r>
            <a:r>
              <a:rPr lang="cs-CZ" dirty="0" err="1" smtClean="0"/>
              <a:t>výkonost</a:t>
            </a:r>
            <a:r>
              <a:rPr lang="cs-CZ" dirty="0" smtClean="0"/>
              <a:t> týmů (spolupráce,na věci se nezapomíná a dělají se včas)</a:t>
            </a:r>
          </a:p>
          <a:p>
            <a:endParaRPr lang="cs-CZ" dirty="0" smtClean="0"/>
          </a:p>
          <a:p>
            <a:r>
              <a:rPr lang="cs-CZ" dirty="0" smtClean="0"/>
              <a:t>Protože se pravidelně dělá demo, přichází se dřív na chyby</a:t>
            </a:r>
          </a:p>
          <a:p>
            <a:endParaRPr lang="cs-CZ" dirty="0" smtClean="0"/>
          </a:p>
          <a:p>
            <a:r>
              <a:rPr lang="cs-CZ" dirty="0" smtClean="0"/>
              <a:t>Víme co děláme – nedělají se věci které už nejsou aktuální</a:t>
            </a:r>
          </a:p>
          <a:p>
            <a:r>
              <a:rPr lang="cs-CZ" dirty="0" smtClean="0"/>
              <a:t>Ve všem je pořádek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SCRUM?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7" y="1763713"/>
            <a:ext cx="9680575" cy="4991100"/>
          </a:xfrm>
        </p:spPr>
        <p:txBody>
          <a:bodyPr/>
          <a:lstStyle/>
          <a:p>
            <a:r>
              <a:rPr lang="cs-CZ" dirty="0" smtClean="0"/>
              <a:t>Scrum je iterativní způsob vývoje softwaru</a:t>
            </a:r>
          </a:p>
          <a:p>
            <a:endParaRPr lang="cs-CZ" dirty="0" smtClean="0"/>
          </a:p>
          <a:p>
            <a:r>
              <a:rPr lang="cs-CZ" dirty="0" smtClean="0"/>
              <a:t>Druh projektového řízení, často spojován s agilním vývojem softwaru</a:t>
            </a:r>
          </a:p>
          <a:p>
            <a:endParaRPr lang="cs-CZ" dirty="0" smtClean="0"/>
          </a:p>
          <a:p>
            <a:r>
              <a:rPr lang="cs-CZ" dirty="0" smtClean="0"/>
              <a:t>Přestože se často píše velkými písmeny není to zkratka</a:t>
            </a:r>
          </a:p>
          <a:p>
            <a:endParaRPr lang="cs-CZ" dirty="0" smtClean="0"/>
          </a:p>
          <a:p>
            <a:r>
              <a:rPr lang="cs-CZ" dirty="0" smtClean="0"/>
              <a:t>Název je odvozen od rugby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Scrum</a:t>
            </a:r>
            <a:endParaRPr lang="cs-CZ" dirty="0"/>
          </a:p>
        </p:txBody>
      </p:sp>
      <p:pic>
        <p:nvPicPr>
          <p:cNvPr id="5" name="Zástupný symbol pro obsah 4" descr="scru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81563" y="1643063"/>
            <a:ext cx="7133823" cy="5144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Agilní manifest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625012" cy="4991100"/>
          </a:xfrm>
        </p:spPr>
        <p:txBody>
          <a:bodyPr/>
          <a:lstStyle/>
          <a:p>
            <a:r>
              <a:rPr lang="cs-CZ" b="1" dirty="0" err="1" smtClean="0"/>
              <a:t>Individuals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interactions</a:t>
            </a:r>
            <a:r>
              <a:rPr lang="cs-CZ" b="1" dirty="0" smtClean="0"/>
              <a:t> </a:t>
            </a:r>
            <a:r>
              <a:rPr lang="cs-CZ" b="1" dirty="0" err="1" smtClean="0"/>
              <a:t>over</a:t>
            </a:r>
            <a:r>
              <a:rPr lang="cs-CZ" b="1" dirty="0" smtClean="0"/>
              <a:t> </a:t>
            </a:r>
            <a:r>
              <a:rPr lang="cs-CZ" b="1" dirty="0" err="1" smtClean="0"/>
              <a:t>processes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tools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err="1" smtClean="0"/>
              <a:t>Working</a:t>
            </a:r>
            <a:r>
              <a:rPr lang="cs-CZ" b="1" dirty="0" smtClean="0"/>
              <a:t> software </a:t>
            </a:r>
            <a:r>
              <a:rPr lang="cs-CZ" b="1" dirty="0" err="1" smtClean="0"/>
              <a:t>over</a:t>
            </a:r>
            <a:r>
              <a:rPr lang="cs-CZ" b="1" dirty="0" smtClean="0"/>
              <a:t> </a:t>
            </a:r>
            <a:r>
              <a:rPr lang="cs-CZ" b="1" dirty="0" err="1" smtClean="0"/>
              <a:t>comprehensive</a:t>
            </a:r>
            <a:r>
              <a:rPr lang="cs-CZ" b="1" dirty="0" smtClean="0"/>
              <a:t> </a:t>
            </a:r>
            <a:r>
              <a:rPr lang="cs-CZ" b="1" dirty="0" err="1" smtClean="0"/>
              <a:t>documentation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err="1" smtClean="0"/>
              <a:t>Customer</a:t>
            </a:r>
            <a:r>
              <a:rPr lang="cs-CZ" b="1" dirty="0" smtClean="0"/>
              <a:t> </a:t>
            </a:r>
            <a:r>
              <a:rPr lang="cs-CZ" b="1" dirty="0" err="1" smtClean="0"/>
              <a:t>collaboration</a:t>
            </a:r>
            <a:r>
              <a:rPr lang="cs-CZ" b="1" dirty="0" smtClean="0"/>
              <a:t> </a:t>
            </a:r>
            <a:r>
              <a:rPr lang="cs-CZ" b="1" dirty="0" err="1" smtClean="0"/>
              <a:t>over</a:t>
            </a:r>
            <a:r>
              <a:rPr lang="cs-CZ" b="1" dirty="0" smtClean="0"/>
              <a:t> </a:t>
            </a:r>
            <a:r>
              <a:rPr lang="cs-CZ" b="1" dirty="0" err="1" smtClean="0"/>
              <a:t>contract</a:t>
            </a:r>
            <a:r>
              <a:rPr lang="cs-CZ" b="1" dirty="0" smtClean="0"/>
              <a:t> </a:t>
            </a:r>
            <a:r>
              <a:rPr lang="cs-CZ" b="1" dirty="0" err="1" smtClean="0"/>
              <a:t>negotiation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err="1" smtClean="0"/>
              <a:t>Responding</a:t>
            </a:r>
            <a:r>
              <a:rPr lang="cs-CZ" b="1" dirty="0" smtClean="0"/>
              <a:t> to </a:t>
            </a:r>
            <a:r>
              <a:rPr lang="cs-CZ" b="1" dirty="0" err="1" smtClean="0"/>
              <a:t>change</a:t>
            </a:r>
            <a:r>
              <a:rPr lang="cs-CZ" b="1" dirty="0" smtClean="0"/>
              <a:t> </a:t>
            </a:r>
            <a:r>
              <a:rPr lang="cs-CZ" b="1" dirty="0" err="1" smtClean="0"/>
              <a:t>over</a:t>
            </a:r>
            <a:r>
              <a:rPr lang="cs-CZ" b="1" dirty="0" smtClean="0"/>
              <a:t> </a:t>
            </a:r>
            <a:r>
              <a:rPr lang="cs-CZ" b="1" dirty="0" err="1" smtClean="0"/>
              <a:t>following</a:t>
            </a:r>
            <a:r>
              <a:rPr lang="cs-CZ" b="1" dirty="0" smtClean="0"/>
              <a:t> a </a:t>
            </a:r>
            <a:r>
              <a:rPr lang="cs-CZ" b="1" dirty="0" err="1" smtClean="0"/>
              <a:t>plan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0"/>
            <a:ext cx="9623425" cy="1260475"/>
          </a:xfrm>
        </p:spPr>
        <p:txBody>
          <a:bodyPr/>
          <a:lstStyle/>
          <a:p>
            <a:r>
              <a:rPr lang="cs-CZ" dirty="0" err="1" smtClean="0"/>
              <a:t>Scrum</a:t>
            </a:r>
            <a:r>
              <a:rPr lang="cs-CZ" dirty="0" smtClean="0"/>
              <a:t> in Seznam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"/>
          </p:nvPr>
        </p:nvGraphicFramePr>
        <p:xfrm>
          <a:off x="534988" y="1097279"/>
          <a:ext cx="9413684" cy="57546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5604"/>
                <a:gridCol w="3529801"/>
                <a:gridCol w="3968279"/>
              </a:tblGrid>
              <a:tr h="53035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Date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Event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Details</a:t>
                      </a:r>
                      <a:endParaRPr lang="cs-CZ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Q1 2009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1 PM </a:t>
                      </a:r>
                      <a:r>
                        <a:rPr lang="cs-CZ" sz="2000" b="1" dirty="0" err="1" smtClean="0"/>
                        <a:t>started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Experience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from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</a:t>
                      </a:r>
                      <a:r>
                        <a:rPr lang="cs-CZ" dirty="0" smtClean="0"/>
                        <a:t> past</a:t>
                      </a:r>
                      <a:endParaRPr lang="cs-CZ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cs-CZ" sz="2000" b="1" dirty="0" err="1" smtClean="0"/>
                        <a:t>April</a:t>
                      </a:r>
                      <a:r>
                        <a:rPr lang="cs-CZ" sz="2000" b="1" baseline="0" dirty="0" smtClean="0"/>
                        <a:t> 2009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SUN, </a:t>
                      </a:r>
                      <a:r>
                        <a:rPr lang="cs-CZ" sz="2000" b="1" dirty="0" err="1" smtClean="0"/>
                        <a:t>Zuzi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Basic </a:t>
                      </a:r>
                      <a:r>
                        <a:rPr lang="cs-CZ" dirty="0" err="1" smtClean="0"/>
                        <a:t>ideas</a:t>
                      </a:r>
                      <a:r>
                        <a:rPr lang="cs-CZ" dirty="0" smtClean="0"/>
                        <a:t> to </a:t>
                      </a:r>
                      <a:r>
                        <a:rPr lang="cs-CZ" dirty="0" err="1" smtClean="0"/>
                        <a:t>managers</a:t>
                      </a:r>
                      <a:endParaRPr lang="cs-CZ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May</a:t>
                      </a:r>
                      <a:r>
                        <a:rPr lang="cs-CZ" sz="2000" b="1" baseline="0" dirty="0" smtClean="0"/>
                        <a:t> 2009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/>
                        <a:t>First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projects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Scrum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and</a:t>
                      </a:r>
                      <a:r>
                        <a:rPr lang="cs-CZ" dirty="0" smtClean="0"/>
                        <a:t> XP </a:t>
                      </a:r>
                      <a:r>
                        <a:rPr lang="cs-CZ" dirty="0" err="1" smtClean="0"/>
                        <a:t>from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trenches</a:t>
                      </a:r>
                      <a:endParaRPr lang="cs-CZ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June 2009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1st CSM in Seznam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cs-CZ" sz="2000" b="1" dirty="0" err="1" smtClean="0"/>
                        <a:t>October</a:t>
                      </a:r>
                      <a:r>
                        <a:rPr lang="cs-CZ" sz="2000" b="1" dirty="0" smtClean="0"/>
                        <a:t> 2009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/>
                        <a:t>Succesful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project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Reason</a:t>
                      </a:r>
                      <a:r>
                        <a:rPr lang="cs-CZ" dirty="0" smtClean="0"/>
                        <a:t> to </a:t>
                      </a:r>
                      <a:r>
                        <a:rPr lang="cs-CZ" dirty="0" err="1" smtClean="0"/>
                        <a:t>spread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and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continue</a:t>
                      </a:r>
                      <a:endParaRPr lang="cs-CZ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/>
                        <a:t>Scrum</a:t>
                      </a:r>
                      <a:r>
                        <a:rPr lang="cs-CZ" sz="2000" b="1" dirty="0" smtClean="0"/>
                        <a:t> on </a:t>
                      </a:r>
                      <a:r>
                        <a:rPr lang="cs-CZ" sz="2000" b="1" dirty="0" err="1" smtClean="0"/>
                        <a:t>various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project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works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but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we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feel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there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is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space</a:t>
                      </a:r>
                      <a:r>
                        <a:rPr lang="cs-CZ" baseline="0" dirty="0" smtClean="0"/>
                        <a:t> to </a:t>
                      </a:r>
                      <a:r>
                        <a:rPr lang="cs-CZ" baseline="0" dirty="0" err="1" smtClean="0"/>
                        <a:t>improve</a:t>
                      </a:r>
                      <a:endParaRPr lang="cs-CZ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cs-CZ" sz="2000" b="1" dirty="0" err="1" smtClean="0"/>
                        <a:t>March</a:t>
                      </a:r>
                      <a:r>
                        <a:rPr lang="cs-CZ" sz="2000" b="1" baseline="0" dirty="0" smtClean="0"/>
                        <a:t> 2010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/>
                        <a:t>Group</a:t>
                      </a:r>
                      <a:r>
                        <a:rPr lang="cs-CZ" sz="2000" b="1" baseline="0" dirty="0" smtClean="0"/>
                        <a:t> </a:t>
                      </a:r>
                      <a:r>
                        <a:rPr lang="cs-CZ" sz="2000" b="1" baseline="0" dirty="0" err="1" smtClean="0"/>
                        <a:t>for</a:t>
                      </a:r>
                      <a:r>
                        <a:rPr lang="cs-CZ" sz="2000" b="1" baseline="0" dirty="0" smtClean="0"/>
                        <a:t> </a:t>
                      </a:r>
                      <a:r>
                        <a:rPr lang="cs-CZ" sz="2000" b="1" baseline="0" dirty="0" err="1" smtClean="0"/>
                        <a:t>Scrum</a:t>
                      </a:r>
                      <a:r>
                        <a:rPr lang="cs-CZ" sz="2000" b="1" baseline="0" dirty="0" smtClean="0"/>
                        <a:t> </a:t>
                      </a:r>
                      <a:r>
                        <a:rPr lang="cs-CZ" sz="2000" b="1" baseline="0" dirty="0" err="1" smtClean="0"/>
                        <a:t>future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cs-CZ" sz="2000" b="1" dirty="0" err="1" smtClean="0"/>
                        <a:t>July</a:t>
                      </a:r>
                      <a:r>
                        <a:rPr lang="cs-CZ" sz="2000" b="1" dirty="0" smtClean="0"/>
                        <a:t> 2010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/>
                        <a:t>Results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from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the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Scrum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group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cs-CZ" sz="2000" b="1" dirty="0" err="1" smtClean="0"/>
                        <a:t>September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/>
                        <a:t>Deal</a:t>
                      </a:r>
                      <a:r>
                        <a:rPr lang="cs-CZ" sz="2000" b="1" baseline="0" dirty="0" smtClean="0"/>
                        <a:t> </a:t>
                      </a:r>
                      <a:r>
                        <a:rPr lang="cs-CZ" sz="2000" b="1" baseline="0" dirty="0" err="1" smtClean="0"/>
                        <a:t>with</a:t>
                      </a:r>
                      <a:r>
                        <a:rPr lang="cs-CZ" sz="2000" b="1" baseline="0" dirty="0" smtClean="0"/>
                        <a:t> </a:t>
                      </a:r>
                      <a:r>
                        <a:rPr lang="cs-CZ" sz="2000" b="1" baseline="0" dirty="0" err="1" smtClean="0"/>
                        <a:t>managers</a:t>
                      </a:r>
                      <a:r>
                        <a:rPr lang="cs-CZ" sz="2000" b="1" baseline="0" dirty="0" smtClean="0"/>
                        <a:t> </a:t>
                      </a:r>
                      <a:r>
                        <a:rPr lang="cs-CZ" sz="2000" b="1" baseline="0" dirty="0" err="1" smtClean="0"/>
                        <a:t>and</a:t>
                      </a:r>
                      <a:r>
                        <a:rPr lang="cs-CZ" sz="2000" b="1" baseline="0" dirty="0" smtClean="0"/>
                        <a:t> </a:t>
                      </a:r>
                      <a:r>
                        <a:rPr lang="cs-CZ" sz="2000" b="1" baseline="0" dirty="0" err="1" smtClean="0"/>
                        <a:t>coaches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baseline="0" dirty="0" err="1" smtClean="0"/>
                        <a:t>what</a:t>
                      </a:r>
                      <a:r>
                        <a:rPr lang="cs-CZ" sz="1800" b="0" baseline="0" dirty="0" smtClean="0"/>
                        <a:t> to </a:t>
                      </a:r>
                      <a:r>
                        <a:rPr lang="cs-CZ" sz="1800" b="0" baseline="0" dirty="0" err="1" smtClean="0"/>
                        <a:t>train</a:t>
                      </a:r>
                      <a:r>
                        <a:rPr lang="cs-CZ" sz="1800" b="0" baseline="0" dirty="0" smtClean="0"/>
                        <a:t> in </a:t>
                      </a:r>
                      <a:r>
                        <a:rPr lang="cs-CZ" sz="1800" b="0" baseline="0" dirty="0" err="1" smtClean="0"/>
                        <a:t>the</a:t>
                      </a:r>
                      <a:r>
                        <a:rPr lang="cs-CZ" sz="1800" b="0" baseline="0" dirty="0" smtClean="0"/>
                        <a:t> </a:t>
                      </a:r>
                      <a:r>
                        <a:rPr lang="cs-CZ" sz="1800" b="0" baseline="0" dirty="0" err="1" smtClean="0"/>
                        <a:t>company</a:t>
                      </a:r>
                      <a:endParaRPr lang="cs-CZ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Scrum in Seznam</a:t>
            </a:r>
            <a:endParaRPr lang="cs-CZ" dirty="0"/>
          </a:p>
        </p:txBody>
      </p:sp>
      <p:graphicFrame>
        <p:nvGraphicFramePr>
          <p:cNvPr id="6" name="Zástupný symbol pro obsah 7"/>
          <p:cNvGraphicFramePr>
            <a:graphicFrameLocks/>
          </p:cNvGraphicFramePr>
          <p:nvPr/>
        </p:nvGraphicFramePr>
        <p:xfrm>
          <a:off x="534988" y="1682495"/>
          <a:ext cx="9413684" cy="22494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5604"/>
                <a:gridCol w="3529801"/>
                <a:gridCol w="3968279"/>
              </a:tblGrid>
              <a:tr h="53035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Date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Event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Details</a:t>
                      </a:r>
                      <a:endParaRPr lang="cs-CZ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Q4</a:t>
                      </a:r>
                      <a:r>
                        <a:rPr lang="cs-CZ" sz="2000" b="1" baseline="0" dirty="0" smtClean="0"/>
                        <a:t> 2010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SCRUM</a:t>
                      </a:r>
                      <a:r>
                        <a:rPr lang="cs-CZ" sz="2000" b="1" baseline="0" dirty="0" smtClean="0"/>
                        <a:t> </a:t>
                      </a:r>
                      <a:r>
                        <a:rPr lang="cs-CZ" sz="2000" b="1" dirty="0" err="1" smtClean="0"/>
                        <a:t>Trainings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From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</a:t>
                      </a:r>
                      <a:r>
                        <a:rPr lang="cs-CZ" dirty="0" smtClean="0"/>
                        <a:t> top</a:t>
                      </a:r>
                      <a:endParaRPr lang="cs-CZ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2011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SCRUM</a:t>
                      </a:r>
                      <a:r>
                        <a:rPr lang="cs-CZ" sz="2000" b="1" baseline="0" dirty="0" smtClean="0"/>
                        <a:t> 2.0 </a:t>
                      </a:r>
                      <a:r>
                        <a:rPr lang="cs-CZ" sz="2000" b="1" baseline="0" dirty="0" smtClean="0">
                          <a:sym typeface="Wingdings" pitchFamily="2" charset="2"/>
                        </a:rPr>
                        <a:t>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Dedicated</a:t>
                      </a:r>
                      <a:r>
                        <a:rPr lang="cs-CZ" dirty="0" smtClean="0"/>
                        <a:t> „</a:t>
                      </a:r>
                      <a:r>
                        <a:rPr lang="cs-CZ" dirty="0" err="1" smtClean="0"/>
                        <a:t>powerful</a:t>
                      </a:r>
                      <a:r>
                        <a:rPr lang="cs-CZ" dirty="0" smtClean="0"/>
                        <a:t>“ </a:t>
                      </a:r>
                      <a:r>
                        <a:rPr lang="cs-CZ" dirty="0" err="1" smtClean="0"/>
                        <a:t>certified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SMs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more </a:t>
                      </a:r>
                      <a:r>
                        <a:rPr lang="cs-CZ" baseline="0" dirty="0" err="1" smtClean="0"/>
                        <a:t>time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for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POs</a:t>
                      </a:r>
                      <a:r>
                        <a:rPr lang="cs-CZ" baseline="0" dirty="0" smtClean="0"/>
                        <a:t>, </a:t>
                      </a:r>
                      <a:r>
                        <a:rPr lang="cs-CZ" baseline="0" dirty="0" err="1" smtClean="0"/>
                        <a:t>developers</a:t>
                      </a:r>
                      <a:r>
                        <a:rPr lang="cs-CZ" baseline="0" dirty="0" smtClean="0"/>
                        <a:t>; </a:t>
                      </a:r>
                      <a:r>
                        <a:rPr lang="cs-CZ" baseline="0" dirty="0" err="1" smtClean="0"/>
                        <a:t>experience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with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velocity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changes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SCRUM průběh</a:t>
            </a:r>
            <a:endParaRPr lang="cs-CZ" dirty="0"/>
          </a:p>
        </p:txBody>
      </p:sp>
      <p:pic>
        <p:nvPicPr>
          <p:cNvPr id="7" name="Zástupný symbol pro obsah 6" descr="tazzy_princip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4988" y="1789509"/>
            <a:ext cx="9594850" cy="4797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~6597833">
  <a:themeElements>
    <a:clrScheme name="~659783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~65978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500" b="1" i="0" u="none" strike="noStrike" cap="none" normalizeH="0" baseline="0" smtClean="0">
            <a:ln>
              <a:noFill/>
            </a:ln>
            <a:solidFill>
              <a:srgbClr val="ED1B1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500" b="1" i="0" u="none" strike="noStrike" cap="none" normalizeH="0" baseline="0" smtClean="0">
            <a:ln>
              <a:noFill/>
            </a:ln>
            <a:solidFill>
              <a:srgbClr val="ED1B1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65978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~6597833</Template>
  <TotalTime>2072</TotalTime>
  <Words>1000</Words>
  <Application>Microsoft Office PowerPoint</Application>
  <PresentationFormat>Vlastní</PresentationFormat>
  <Paragraphs>223</Paragraphs>
  <Slides>34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._x001d_</vt:lpstr>
      <vt:lpstr>Snímek 1</vt:lpstr>
      <vt:lpstr>O mě</vt:lpstr>
      <vt:lpstr>Obsah přednášky</vt:lpstr>
      <vt:lpstr>Co je SCRUM?</vt:lpstr>
      <vt:lpstr>Scrum</vt:lpstr>
      <vt:lpstr>Agilní manifest</vt:lpstr>
      <vt:lpstr>Scrum in Seznam</vt:lpstr>
      <vt:lpstr>Scrum in Seznam</vt:lpstr>
      <vt:lpstr>SCRUM průběh</vt:lpstr>
      <vt:lpstr>Role ve scrumu</vt:lpstr>
      <vt:lpstr>Backlog</vt:lpstr>
      <vt:lpstr>Sprint Backlog - realita</vt:lpstr>
      <vt:lpstr>Odhadování</vt:lpstr>
      <vt:lpstr>Odhadování = planning poker</vt:lpstr>
      <vt:lpstr>Sprint</vt:lpstr>
      <vt:lpstr>Plánování 1</vt:lpstr>
      <vt:lpstr>Plánování 1</vt:lpstr>
      <vt:lpstr>Velocity</vt:lpstr>
      <vt:lpstr>Burndown</vt:lpstr>
      <vt:lpstr>Plánování 2</vt:lpstr>
      <vt:lpstr>Tabule</vt:lpstr>
      <vt:lpstr>Tabule realita</vt:lpstr>
      <vt:lpstr>Standup</vt:lpstr>
      <vt:lpstr>Standup</vt:lpstr>
      <vt:lpstr>Standup</vt:lpstr>
      <vt:lpstr>Burndown</vt:lpstr>
      <vt:lpstr>Burndown</vt:lpstr>
      <vt:lpstr>Standup (v sedě) přes video</vt:lpstr>
      <vt:lpstr>Demo</vt:lpstr>
      <vt:lpstr>Demo na dálku</vt:lpstr>
      <vt:lpstr>Retrospektiva</vt:lpstr>
      <vt:lpstr>Pevný cyklus</vt:lpstr>
      <vt:lpstr>Zvedli jsme informovanost</vt:lpstr>
      <vt:lpstr>Zvedli jsme výkonost</vt:lpstr>
    </vt:vector>
  </TitlesOfParts>
  <Company>Seznam.cz,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Seznam</dc:creator>
  <cp:lastModifiedBy>Hana Rudová</cp:lastModifiedBy>
  <cp:revision>158</cp:revision>
  <dcterms:created xsi:type="dcterms:W3CDTF">2008-05-12T12:48:30Z</dcterms:created>
  <dcterms:modified xsi:type="dcterms:W3CDTF">2010-12-17T14:50:22Z</dcterms:modified>
</cp:coreProperties>
</file>