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2" r:id="rId6"/>
    <p:sldId id="258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69F-0865-4819-992C-37C3DF2ED83C}" type="datetimeFigureOut">
              <a:rPr lang="cs-CZ" smtClean="0"/>
              <a:pPr/>
              <a:t>23.11.2011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6E6E-CBDE-460C-9BD8-585201E5924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69F-0865-4819-992C-37C3DF2ED83C}" type="datetimeFigureOut">
              <a:rPr lang="cs-CZ" smtClean="0"/>
              <a:pPr/>
              <a:t>23.11.2011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6E6E-CBDE-460C-9BD8-585201E5924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69F-0865-4819-992C-37C3DF2ED83C}" type="datetimeFigureOut">
              <a:rPr lang="cs-CZ" smtClean="0"/>
              <a:pPr/>
              <a:t>23.11.2011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6E6E-CBDE-460C-9BD8-585201E5924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69F-0865-4819-992C-37C3DF2ED83C}" type="datetimeFigureOut">
              <a:rPr lang="cs-CZ" smtClean="0"/>
              <a:pPr/>
              <a:t>23.11.2011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6E6E-CBDE-460C-9BD8-585201E5924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69F-0865-4819-992C-37C3DF2ED83C}" type="datetimeFigureOut">
              <a:rPr lang="cs-CZ" smtClean="0"/>
              <a:pPr/>
              <a:t>23.11.2011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6E6E-CBDE-460C-9BD8-585201E5924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69F-0865-4819-992C-37C3DF2ED83C}" type="datetimeFigureOut">
              <a:rPr lang="cs-CZ" smtClean="0"/>
              <a:pPr/>
              <a:t>23.11.2011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6E6E-CBDE-460C-9BD8-585201E5924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69F-0865-4819-992C-37C3DF2ED83C}" type="datetimeFigureOut">
              <a:rPr lang="cs-CZ" smtClean="0"/>
              <a:pPr/>
              <a:t>23.11.2011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6E6E-CBDE-460C-9BD8-585201E5924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69F-0865-4819-992C-37C3DF2ED83C}" type="datetimeFigureOut">
              <a:rPr lang="cs-CZ" smtClean="0"/>
              <a:pPr/>
              <a:t>23.11.2011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6E6E-CBDE-460C-9BD8-585201E5924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69F-0865-4819-992C-37C3DF2ED83C}" type="datetimeFigureOut">
              <a:rPr lang="cs-CZ" smtClean="0"/>
              <a:pPr/>
              <a:t>23.11.2011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6E6E-CBDE-460C-9BD8-585201E5924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69F-0865-4819-992C-37C3DF2ED83C}" type="datetimeFigureOut">
              <a:rPr lang="cs-CZ" smtClean="0"/>
              <a:pPr/>
              <a:t>23.11.2011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6E6E-CBDE-460C-9BD8-585201E5924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69F-0865-4819-992C-37C3DF2ED83C}" type="datetimeFigureOut">
              <a:rPr lang="cs-CZ" smtClean="0"/>
              <a:pPr/>
              <a:t>23.11.2011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6E6E-CBDE-460C-9BD8-585201E5924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369F-0865-4819-992C-37C3DF2ED83C}" type="datetimeFigureOut">
              <a:rPr lang="cs-CZ" smtClean="0"/>
              <a:pPr/>
              <a:t>23.11.2011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16E6E-CBDE-460C-9BD8-585201E5924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Identifying aboutgrams in engineering texts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-grams, bundles, chunks, clusters</a:t>
            </a:r>
          </a:p>
          <a:p>
            <a:r>
              <a:rPr lang="en-US" dirty="0" smtClean="0"/>
              <a:t>“idiom principle”</a:t>
            </a:r>
          </a:p>
          <a:p>
            <a:r>
              <a:rPr lang="en-US" dirty="0" err="1" smtClean="0"/>
              <a:t>Phraseological</a:t>
            </a:r>
            <a:r>
              <a:rPr lang="en-US" dirty="0" smtClean="0"/>
              <a:t> </a:t>
            </a:r>
            <a:r>
              <a:rPr lang="en-US" dirty="0" smtClean="0"/>
              <a:t>studies - </a:t>
            </a:r>
            <a:r>
              <a:rPr lang="en-US" dirty="0" err="1" smtClean="0"/>
              <a:t>concgraming</a:t>
            </a:r>
            <a:endParaRPr lang="en-US" dirty="0" smtClean="0"/>
          </a:p>
          <a:p>
            <a:r>
              <a:rPr lang="en-US" dirty="0" smtClean="0"/>
              <a:t>Clusters -&gt; as an alternative to KW -&gt; phraseology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Concgrams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N-grams – contiguous </a:t>
            </a:r>
          </a:p>
          <a:p>
            <a:pPr lvl="1"/>
            <a:r>
              <a:rPr lang="en-US" dirty="0" smtClean="0"/>
              <a:t>e.g.</a:t>
            </a:r>
            <a:r>
              <a:rPr lang="en-US" i="1" dirty="0" smtClean="0"/>
              <a:t> take part</a:t>
            </a:r>
          </a:p>
          <a:p>
            <a:r>
              <a:rPr lang="en-US" dirty="0" err="1" smtClean="0"/>
              <a:t>Skipgrams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AB, A*B e.g. </a:t>
            </a:r>
            <a:r>
              <a:rPr lang="en-US" i="1" dirty="0" smtClean="0"/>
              <a:t>take no part, take an active part</a:t>
            </a:r>
          </a:p>
          <a:p>
            <a:pPr lvl="1"/>
            <a:r>
              <a:rPr lang="en-US" dirty="0" smtClean="0"/>
              <a:t>Not positional variation (AB, BA)</a:t>
            </a:r>
          </a:p>
          <a:p>
            <a:r>
              <a:rPr lang="en-US" dirty="0" smtClean="0"/>
              <a:t>“phrase-frames”</a:t>
            </a:r>
          </a:p>
          <a:p>
            <a:r>
              <a:rPr lang="en-US" dirty="0" smtClean="0"/>
              <a:t>Concgrams</a:t>
            </a:r>
          </a:p>
          <a:p>
            <a:pPr lvl="1"/>
            <a:r>
              <a:rPr lang="en-US" dirty="0" smtClean="0"/>
              <a:t>Irrespective of any constituency and/or positional variation</a:t>
            </a:r>
          </a:p>
          <a:p>
            <a:pPr lvl="1"/>
            <a:r>
              <a:rPr lang="en-US" dirty="0" smtClean="0"/>
              <a:t>Starting point for quantifying the extend of phraseology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Concgrams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TEMP\scan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280920" cy="3850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Aboutgrams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Aboutness</a:t>
            </a:r>
            <a:r>
              <a:rPr lang="en-US" dirty="0" smtClean="0"/>
              <a:t> is a product of the global </a:t>
            </a:r>
            <a:r>
              <a:rPr lang="en-US" dirty="0" err="1" smtClean="0"/>
              <a:t>patternings</a:t>
            </a:r>
            <a:r>
              <a:rPr lang="en-US" dirty="0" smtClean="0"/>
              <a:t> of a text = “macrostructure”</a:t>
            </a:r>
          </a:p>
          <a:p>
            <a:r>
              <a:rPr lang="en-US" dirty="0" smtClean="0"/>
              <a:t>“aboutgrams” = word associations which are specific to a text</a:t>
            </a:r>
          </a:p>
          <a:p>
            <a:r>
              <a:rPr lang="en-US" dirty="0" err="1" smtClean="0"/>
              <a:t>Aboutness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Highest freq. </a:t>
            </a:r>
            <a:r>
              <a:rPr lang="en-US" dirty="0" err="1" smtClean="0"/>
              <a:t>occuring</a:t>
            </a:r>
            <a:r>
              <a:rPr lang="en-US" dirty="0" smtClean="0"/>
              <a:t> lexical phrases comprise provisional </a:t>
            </a:r>
            <a:r>
              <a:rPr lang="en-US" dirty="0" err="1" smtClean="0"/>
              <a:t>aboutgram</a:t>
            </a:r>
            <a:r>
              <a:rPr lang="en-US" dirty="0" smtClean="0"/>
              <a:t> list</a:t>
            </a:r>
          </a:p>
          <a:p>
            <a:pPr lvl="1"/>
            <a:r>
              <a:rPr lang="en-US" dirty="0" smtClean="0"/>
              <a:t>Equally or more freq. in corpus are removed</a:t>
            </a:r>
          </a:p>
          <a:p>
            <a:pPr lvl="1"/>
            <a:r>
              <a:rPr lang="en-US" dirty="0" smtClean="0"/>
              <a:t>Specialized (HKEC) and general corpus (BNC)</a:t>
            </a:r>
          </a:p>
          <a:p>
            <a:pPr lvl="1"/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TEMP\scan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25629"/>
            <a:ext cx="5328592" cy="5332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TEMP\scan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2148"/>
            <a:ext cx="5500348" cy="530585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of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Intercollocation</a:t>
            </a:r>
            <a:r>
              <a:rPr lang="en-US" dirty="0" smtClean="0"/>
              <a:t> of collocates</a:t>
            </a:r>
          </a:p>
          <a:p>
            <a:pPr lvl="1"/>
            <a:r>
              <a:rPr lang="en-US" dirty="0" smtClean="0"/>
              <a:t>Establish unique words ( i.e. “</a:t>
            </a:r>
            <a:r>
              <a:rPr lang="en-US" i="1" dirty="0" smtClean="0"/>
              <a:t>types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Search for word associated with them -&gt; 2 word </a:t>
            </a:r>
            <a:r>
              <a:rPr lang="en-US" dirty="0" err="1" smtClean="0"/>
              <a:t>concgrams</a:t>
            </a:r>
            <a:endParaRPr lang="en-US" dirty="0" smtClean="0"/>
          </a:p>
          <a:p>
            <a:pPr lvl="1"/>
            <a:r>
              <a:rPr lang="en-US" dirty="0" smtClean="0"/>
              <a:t>2 word </a:t>
            </a:r>
            <a:r>
              <a:rPr lang="en-US" dirty="0" err="1" smtClean="0"/>
              <a:t>concgrams</a:t>
            </a:r>
            <a:r>
              <a:rPr lang="en-US" dirty="0" smtClean="0"/>
              <a:t> then become new origin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This process disambiguates words and a group gives a strong sense of the content, scope and argument of the document (</a:t>
            </a:r>
            <a:r>
              <a:rPr lang="en-US" i="1" dirty="0" smtClean="0"/>
              <a:t>design [of a] [for] tall building(s)</a:t>
            </a:r>
            <a:r>
              <a:rPr lang="en-US" dirty="0" smtClean="0"/>
              <a:t> – 11 instances)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Meaning arise from words in particular combination</a:t>
            </a:r>
          </a:p>
          <a:p>
            <a:r>
              <a:rPr lang="en-US" dirty="0" smtClean="0"/>
              <a:t>Not rely entirely on KW </a:t>
            </a:r>
          </a:p>
          <a:p>
            <a:pPr lvl="1"/>
            <a:r>
              <a:rPr lang="en-US" dirty="0" err="1" smtClean="0"/>
              <a:t>Aboutness</a:t>
            </a:r>
            <a:r>
              <a:rPr lang="en-US" dirty="0" smtClean="0"/>
              <a:t>, phraseology is not utilized</a:t>
            </a:r>
          </a:p>
          <a:p>
            <a:r>
              <a:rPr lang="en-US" dirty="0" smtClean="0"/>
              <a:t>Create tentative aboutgrams</a:t>
            </a:r>
          </a:p>
          <a:p>
            <a:pPr lvl="1"/>
            <a:r>
              <a:rPr lang="en-US" dirty="0" smtClean="0"/>
              <a:t>Confirmed with reference to both, spec. and general reference corpus</a:t>
            </a:r>
          </a:p>
          <a:p>
            <a:r>
              <a:rPr lang="en-US" dirty="0" smtClean="0"/>
              <a:t>Human intervention in creating </a:t>
            </a:r>
            <a:r>
              <a:rPr lang="en-US" dirty="0" err="1" smtClean="0"/>
              <a:t>concgrams</a:t>
            </a:r>
            <a:endParaRPr lang="en-US" dirty="0" smtClean="0"/>
          </a:p>
          <a:p>
            <a:r>
              <a:rPr lang="en-US" dirty="0" smtClean="0"/>
              <a:t>Can be used in learning and teaching context with students of English to raise their awareness of the centrality </a:t>
            </a:r>
            <a:r>
              <a:rPr lang="en-US" smtClean="0"/>
              <a:t>of phraseology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274</Words>
  <Application>Microsoft Office PowerPoint</Application>
  <PresentationFormat>Předvádění na obrazovce (4:3)</PresentationFormat>
  <Paragraphs>41</Paragraphs>
  <Slides>9</Slides>
  <Notes>0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Identifying aboutgrams in engineering texts</vt:lpstr>
      <vt:lpstr>Introduction</vt:lpstr>
      <vt:lpstr>Concgrams</vt:lpstr>
      <vt:lpstr>Concgrams</vt:lpstr>
      <vt:lpstr>Aboutgrams</vt:lpstr>
      <vt:lpstr>Analysis of data</vt:lpstr>
      <vt:lpstr>Analysis of data</vt:lpstr>
      <vt:lpstr>Analysis of data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aboutgrams in engineering texts</dc:title>
  <dc:creator>Simon Suchomel</dc:creator>
  <cp:lastModifiedBy>Simon Suchomel</cp:lastModifiedBy>
  <cp:revision>276</cp:revision>
  <dcterms:created xsi:type="dcterms:W3CDTF">2011-11-21T15:21:00Z</dcterms:created>
  <dcterms:modified xsi:type="dcterms:W3CDTF">2011-11-23T13:32:46Z</dcterms:modified>
</cp:coreProperties>
</file>