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70" r:id="rId15"/>
    <p:sldId id="269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4A79D6-16B8-40EF-A351-1D3EE12D518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06E888-C009-44E1-8F5A-CA2AD001D31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C9469D-7C5F-4650-A200-7A18C654F867}" type="slidenum">
              <a:rPr lang="en-US"/>
              <a:pPr/>
              <a:t>1</a:t>
            </a:fld>
            <a:endParaRPr lang="en-US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B429C-929D-4473-9AAA-A17C7F47FCE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5DEDC-FC30-426A-9AE7-A94AD1F5CF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5B13F-886C-4B15-94CE-E53374C40BB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56886-4453-44FC-84B6-8C6345DA327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CFAED-9E9E-4827-9131-51A18E524C3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CF64D-B6C4-4D8D-8CC2-9C11A40BB79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EF49F-C9C4-4FDA-80D5-435B6B98085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3D8EB-E6A5-43EA-9879-18466AC7E6E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419D0-DEB4-4D64-86CA-2F6504C919E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405AF-98FF-4302-815F-E7CFB440BDA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1104B-6FED-48F9-884E-F4D85D5EF84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1032A8-622B-4867-96FF-3B8DA40665A4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838200"/>
            <a:ext cx="7772400" cy="1470025"/>
          </a:xfrm>
        </p:spPr>
        <p:txBody>
          <a:bodyPr/>
          <a:lstStyle/>
          <a:p>
            <a:r>
              <a:rPr lang="en-US" sz="3200"/>
              <a:t>A contrastive analysis of keywords in newspaper articles on “Kyoto Protocol“</a:t>
            </a:r>
            <a:r>
              <a:rPr lang="en-US" sz="400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743200"/>
            <a:ext cx="6400800" cy="1752600"/>
          </a:xfrm>
        </p:spPr>
        <p:txBody>
          <a:bodyPr/>
          <a:lstStyle/>
          <a:p>
            <a:r>
              <a:rPr lang="en-US" sz="2800"/>
              <a:t>Erica Bassi</a:t>
            </a:r>
          </a:p>
          <a:p>
            <a:endParaRPr lang="en-US" sz="2800"/>
          </a:p>
          <a:p>
            <a:r>
              <a:rPr lang="en-US" sz="2400"/>
              <a:t>Presentation by Petr Dluho</a:t>
            </a:r>
            <a:r>
              <a:rPr lang="cs-CZ" sz="2400"/>
              <a:t>š</a:t>
            </a: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semantic group – effect on the planet</a:t>
            </a:r>
            <a:endParaRPr lang="en-US" sz="400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NYT – general effect, indirect : </a:t>
            </a:r>
          </a:p>
          <a:p>
            <a:pPr lvl="1"/>
            <a:r>
              <a:rPr lang="cs-CZ"/>
              <a:t>warming, greenhouse, pollution</a:t>
            </a:r>
          </a:p>
          <a:p>
            <a:r>
              <a:rPr lang="cs-CZ"/>
              <a:t>LR – distaters, direct consequencies:</a:t>
            </a:r>
          </a:p>
          <a:p>
            <a:pPr lvl="1"/>
            <a:r>
              <a:rPr lang="cs-CZ"/>
              <a:t>hurricane, floods, drought</a:t>
            </a:r>
          </a:p>
          <a:p>
            <a:pPr lvl="1"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Detailed table</a:t>
            </a:r>
            <a:endParaRPr lang="en-US"/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76400"/>
            <a:ext cx="8382000" cy="4965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Alarm sub-corpora</a:t>
            </a: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To explain the last divergence</a:t>
            </a:r>
          </a:p>
          <a:p>
            <a:r>
              <a:rPr lang="cs-CZ"/>
              <a:t>Articles selected manually</a:t>
            </a:r>
          </a:p>
          <a:p>
            <a:r>
              <a:rPr lang="cs-CZ"/>
              <a:t>Reference corpora - whole Kyoto corpora</a:t>
            </a:r>
          </a:p>
          <a:p>
            <a:r>
              <a:rPr lang="cs-CZ"/>
              <a:t>NYT - remote, distatnt problems:</a:t>
            </a:r>
          </a:p>
          <a:p>
            <a:pPr lvl="1"/>
            <a:r>
              <a:rPr lang="cs-CZ"/>
              <a:t>Ice melting, sea rising, birds, bears</a:t>
            </a:r>
          </a:p>
          <a:p>
            <a:r>
              <a:rPr lang="cs-CZ"/>
              <a:t>LR – natural calamities:</a:t>
            </a:r>
          </a:p>
          <a:p>
            <a:pPr lvl="1"/>
            <a:r>
              <a:rPr lang="cs-CZ"/>
              <a:t>Disastre, hurricane, uragane</a:t>
            </a:r>
          </a:p>
          <a:p>
            <a:pPr lvl="1">
              <a:buFontTx/>
              <a:buNone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cs-CZ" sz="3600"/>
              <a:t>Time evolution of selected words</a:t>
            </a:r>
            <a:r>
              <a:rPr lang="en-US" sz="3600"/>
              <a:t> (natural events)</a:t>
            </a: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438400"/>
            <a:ext cx="8305800" cy="3914775"/>
          </a:xfrm>
          <a:prstGeom prst="rect">
            <a:avLst/>
          </a:prstGeom>
          <a:noFill/>
        </p:spPr>
      </p:pic>
      <p:sp>
        <p:nvSpPr>
          <p:cNvPr id="522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838200"/>
          </a:xfrm>
          <a:noFill/>
          <a:ln/>
        </p:spPr>
        <p:txBody>
          <a:bodyPr/>
          <a:lstStyle/>
          <a:p>
            <a:r>
              <a:rPr lang="cs-CZ" sz="2800"/>
              <a:t>According to whole Kyoto corpora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/>
              <a:t>Time evolution of selected words</a:t>
            </a:r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449513"/>
            <a:ext cx="8686800" cy="4256087"/>
          </a:xfrm>
          <a:prstGeom prst="rect">
            <a:avLst/>
          </a:prstGeom>
          <a:noFill/>
        </p:spPr>
      </p:pic>
      <p:sp>
        <p:nvSpPr>
          <p:cNvPr id="553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838200"/>
          </a:xfrm>
          <a:noFill/>
          <a:ln/>
        </p:spPr>
        <p:txBody>
          <a:bodyPr/>
          <a:lstStyle/>
          <a:p>
            <a:r>
              <a:rPr lang="en-US"/>
              <a:t>In the semantic field of “disaster”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cs-CZ" sz="4000"/>
              <a:t>Time evolution of selected words</a:t>
            </a:r>
            <a:endParaRPr lang="en-US" sz="4000"/>
          </a:p>
        </p:txBody>
      </p:sp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432050"/>
            <a:ext cx="8610600" cy="4121150"/>
          </a:xfrm>
          <a:prstGeom prst="rect">
            <a:avLst/>
          </a:prstGeom>
          <a:noFill/>
        </p:spPr>
      </p:pic>
      <p:sp>
        <p:nvSpPr>
          <p:cNvPr id="542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838200"/>
          </a:xfrm>
          <a:noFill/>
          <a:ln/>
        </p:spPr>
        <p:txBody>
          <a:bodyPr/>
          <a:lstStyle/>
          <a:p>
            <a:r>
              <a:rPr lang="en-US"/>
              <a:t>In the semantic field of “alarm”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Concordance of “environment” and “gas”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Environment – </a:t>
            </a:r>
          </a:p>
          <a:p>
            <a:pPr lvl="1"/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positive in LR, </a:t>
            </a:r>
          </a:p>
          <a:p>
            <a:pPr lvl="1"/>
            <a:r>
              <a:rPr lang="en-US"/>
              <a:t>35</a:t>
            </a:r>
            <a:r>
              <a:rPr lang="en-US" baseline="30000"/>
              <a:t>th</a:t>
            </a:r>
            <a:r>
              <a:rPr lang="en-US"/>
              <a:t> in NYT</a:t>
            </a:r>
          </a:p>
          <a:p>
            <a:r>
              <a:rPr lang="en-US"/>
              <a:t>Gas – </a:t>
            </a:r>
          </a:p>
          <a:p>
            <a:pPr lvl="1"/>
            <a:r>
              <a:rPr lang="en-US"/>
              <a:t>LR – judgement, negative attitude (harmful, toxic, cause, responsible)</a:t>
            </a:r>
          </a:p>
          <a:p>
            <a:pPr lvl="1"/>
            <a:r>
              <a:rPr lang="en-US"/>
              <a:t>NYT – uncertainity, doubts (contribute, believed, linked, scientists)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Concordance of “gas”</a:t>
            </a: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22375"/>
            <a:ext cx="6477000" cy="5559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Concordance of “gas” – uncertainity in NYT</a:t>
            </a:r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524000"/>
            <a:ext cx="7288213" cy="4867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Same semantic fields, different meanings</a:t>
            </a:r>
          </a:p>
          <a:p>
            <a:r>
              <a:rPr lang="en-US"/>
              <a:t>USA – negotiations, difficulty of change</a:t>
            </a:r>
          </a:p>
          <a:p>
            <a:r>
              <a:rPr lang="en-US"/>
              <a:t>Italy – agreement, awareness of negative consequencies </a:t>
            </a:r>
          </a:p>
          <a:p>
            <a:r>
              <a:rPr lang="en-US"/>
              <a:t>Which approach is better?</a:t>
            </a:r>
          </a:p>
          <a:p>
            <a:pPr lvl="1"/>
            <a:r>
              <a:rPr lang="en-US"/>
              <a:t>USA – unrealistic difficulties, ignoring Kyoto protocol as a solution</a:t>
            </a:r>
          </a:p>
          <a:p>
            <a:pPr lvl="1"/>
            <a:r>
              <a:rPr lang="en-US"/>
              <a:t>Italy – myth of an easy redemptive solution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Outline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Introduction</a:t>
            </a:r>
          </a:p>
          <a:p>
            <a:r>
              <a:rPr lang="en-US"/>
              <a:t>Data corpora</a:t>
            </a:r>
          </a:p>
          <a:p>
            <a:r>
              <a:rPr lang="en-US"/>
              <a:t>Semantic fields</a:t>
            </a:r>
          </a:p>
          <a:p>
            <a:r>
              <a:rPr lang="en-US"/>
              <a:t>Alarm/disaster meaning</a:t>
            </a:r>
          </a:p>
          <a:p>
            <a:r>
              <a:rPr lang="en-US"/>
              <a:t>Environment, gas collocations</a:t>
            </a:r>
          </a:p>
          <a:p>
            <a:r>
              <a:rPr lang="en-US"/>
              <a:t>Conclusions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Kyoto protocol (1997)</a:t>
            </a:r>
          </a:p>
          <a:p>
            <a:r>
              <a:rPr lang="en-US"/>
              <a:t>Two newspapers</a:t>
            </a:r>
            <a:endParaRPr lang="cs-CZ"/>
          </a:p>
          <a:p>
            <a:pPr lvl="1"/>
            <a:r>
              <a:rPr lang="cs-CZ"/>
              <a:t>Italian La Repubblica</a:t>
            </a:r>
          </a:p>
          <a:p>
            <a:pPr lvl="1"/>
            <a:r>
              <a:rPr lang="cs-CZ"/>
              <a:t>American The New York Times</a:t>
            </a:r>
          </a:p>
          <a:p>
            <a:r>
              <a:rPr lang="cs-CZ"/>
              <a:t>Contrastive analyses of keywords</a:t>
            </a:r>
          </a:p>
          <a:p>
            <a:pPr lvl="1">
              <a:buFontTx/>
              <a:buNone/>
            </a:pPr>
            <a:endParaRPr lang="cs-CZ"/>
          </a:p>
          <a:p>
            <a:pPr lvl="1"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Data</a:t>
            </a: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La Repubblica</a:t>
            </a:r>
          </a:p>
          <a:p>
            <a:pPr lvl="1"/>
            <a:r>
              <a:rPr lang="cs-CZ"/>
              <a:t>832 texts </a:t>
            </a:r>
          </a:p>
          <a:p>
            <a:pPr lvl="1"/>
            <a:r>
              <a:rPr lang="cs-CZ"/>
              <a:t>500,000 words</a:t>
            </a:r>
          </a:p>
          <a:p>
            <a:r>
              <a:rPr lang="cs-CZ"/>
              <a:t>The New York Times</a:t>
            </a:r>
          </a:p>
          <a:p>
            <a:pPr lvl="1"/>
            <a:r>
              <a:rPr lang="cs-CZ"/>
              <a:t>657 texts</a:t>
            </a:r>
          </a:p>
          <a:p>
            <a:pPr lvl="1"/>
            <a:r>
              <a:rPr lang="cs-CZ"/>
              <a:t>650,000 words</a:t>
            </a:r>
          </a:p>
          <a:p>
            <a:r>
              <a:rPr lang="cs-CZ"/>
              <a:t>Articles from 1997 – 2006</a:t>
            </a:r>
          </a:p>
          <a:p>
            <a:r>
              <a:rPr lang="cs-CZ"/>
              <a:t>Selected manually according to the theme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Reference corpora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The New York Times portion of the American National Corpus (4148 articles, 3.6 mil. words</a:t>
            </a:r>
          </a:p>
          <a:p>
            <a:r>
              <a:rPr lang="cs-CZ"/>
              <a:t>La Reppublica corpus (380 mil. words)</a:t>
            </a:r>
          </a:p>
          <a:p>
            <a:endParaRPr lang="cs-CZ"/>
          </a:p>
          <a:p>
            <a:r>
              <a:rPr lang="cs-CZ"/>
              <a:t>Tools used:</a:t>
            </a:r>
          </a:p>
          <a:p>
            <a:pPr lvl="1"/>
            <a:r>
              <a:rPr lang="cs-CZ"/>
              <a:t>TreeTagger</a:t>
            </a:r>
          </a:p>
          <a:p>
            <a:pPr lvl="1"/>
            <a:r>
              <a:rPr lang="cs-CZ"/>
              <a:t>WordSmith Tools 4.0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Extracting keywords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Positive and negative keywords</a:t>
            </a:r>
          </a:p>
          <a:p>
            <a:r>
              <a:rPr lang="cs-CZ"/>
              <a:t>Manually grouped into semantic fields (economics, family, entertainment)</a:t>
            </a:r>
            <a:endParaRPr lang="en-US"/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191000"/>
            <a:ext cx="8534400" cy="1916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Positive keywords semantic fields</a:t>
            </a:r>
            <a:endParaRPr lang="en-US" sz="4000"/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447800"/>
            <a:ext cx="5410200" cy="5075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Differences among keywords in one semantic group - negotiation</a:t>
            </a:r>
            <a:endParaRPr lang="en-US" sz="40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Mainly in negotiation, change, effect on the planet</a:t>
            </a:r>
          </a:p>
          <a:p>
            <a:r>
              <a:rPr lang="cs-CZ"/>
              <a:t>Negotiation</a:t>
            </a:r>
          </a:p>
          <a:p>
            <a:pPr lvl="1"/>
            <a:r>
              <a:rPr lang="cs-CZ"/>
              <a:t>NYT - disussing two different positions: talks, debate, negotiators</a:t>
            </a:r>
          </a:p>
          <a:p>
            <a:pPr lvl="1"/>
            <a:r>
              <a:rPr lang="cs-CZ"/>
              <a:t>LR – reaching an agreement: accords, targets, ratification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semantic group – change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NYT – privation and deficiency: </a:t>
            </a:r>
          </a:p>
          <a:p>
            <a:pPr lvl="1"/>
            <a:r>
              <a:rPr lang="cs-CZ"/>
              <a:t>reduction, cut, limits</a:t>
            </a:r>
          </a:p>
          <a:p>
            <a:r>
              <a:rPr lang="cs-CZ"/>
              <a:t>LR – also other changes:</a:t>
            </a:r>
          </a:p>
          <a:p>
            <a:pPr lvl="1"/>
            <a:r>
              <a:rPr lang="cs-CZ"/>
              <a:t>reduction, increase, development</a:t>
            </a:r>
          </a:p>
          <a:p>
            <a:pPr lvl="1"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331</Words>
  <Application>Microsoft PowerPoint</Application>
  <PresentationFormat>Předvádění na obrazovce (4:3)</PresentationFormat>
  <Paragraphs>83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Arial</vt:lpstr>
      <vt:lpstr>Výchozí návrh</vt:lpstr>
      <vt:lpstr>A contrastive analysis of keywords in newspaper articles on “Kyoto Protocol“ </vt:lpstr>
      <vt:lpstr>Outline</vt:lpstr>
      <vt:lpstr>Introduction</vt:lpstr>
      <vt:lpstr>Data</vt:lpstr>
      <vt:lpstr>Reference corpora</vt:lpstr>
      <vt:lpstr>Extracting keywords</vt:lpstr>
      <vt:lpstr>Positive keywords semantic fields</vt:lpstr>
      <vt:lpstr>Differences among keywords in one semantic group - negotiation</vt:lpstr>
      <vt:lpstr>semantic group – change</vt:lpstr>
      <vt:lpstr>semantic group – effect on the planet</vt:lpstr>
      <vt:lpstr>Detailed table</vt:lpstr>
      <vt:lpstr>Alarm sub-corpora</vt:lpstr>
      <vt:lpstr>Time evolution of selected words (natural events)</vt:lpstr>
      <vt:lpstr>Time evolution of selected words</vt:lpstr>
      <vt:lpstr>Time evolution of selected words</vt:lpstr>
      <vt:lpstr>Concordance of “environment” and “gas”</vt:lpstr>
      <vt:lpstr>Concordance of “gas”</vt:lpstr>
      <vt:lpstr>Concordance of “gas” – uncertainity in NYT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Petr</dc:creator>
  <cp:lastModifiedBy>P</cp:lastModifiedBy>
  <cp:revision>4</cp:revision>
  <cp:lastPrinted>1601-01-01T00:00:00Z</cp:lastPrinted>
  <dcterms:created xsi:type="dcterms:W3CDTF">2011-12-13T19:24:35Z</dcterms:created>
  <dcterms:modified xsi:type="dcterms:W3CDTF">2011-12-13T21:18:16Z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