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56" r:id="rId2"/>
    <p:sldId id="259" r:id="rId3"/>
    <p:sldId id="257" r:id="rId4"/>
    <p:sldId id="276" r:id="rId5"/>
    <p:sldId id="277" r:id="rId6"/>
    <p:sldId id="278" r:id="rId7"/>
    <p:sldId id="258" r:id="rId8"/>
    <p:sldId id="263" r:id="rId9"/>
    <p:sldId id="281" r:id="rId10"/>
    <p:sldId id="282" r:id="rId11"/>
    <p:sldId id="268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60" r:id="rId22"/>
    <p:sldId id="261" r:id="rId23"/>
    <p:sldId id="262" r:id="rId24"/>
    <p:sldId id="264" r:id="rId25"/>
    <p:sldId id="279" r:id="rId26"/>
    <p:sldId id="280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78" d="100"/>
          <a:sy n="78" d="100"/>
        </p:scale>
        <p:origin x="-114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F450A-2189-4738-9D1C-F2B63BFF3C2D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7CBEF-17FE-40EB-ABF6-0632013CE9C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66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7CBEF-17FE-40EB-ABF6-0632013CE9CC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361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DC75B95-2B76-41DE-9746-61782471AEFA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0408B45-640C-4C9B-991B-E7F15C2F6F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75B95-2B76-41DE-9746-61782471AEFA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408B45-640C-4C9B-991B-E7F15C2F6F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DC75B95-2B76-41DE-9746-61782471AEFA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0408B45-640C-4C9B-991B-E7F15C2F6F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75B95-2B76-41DE-9746-61782471AEFA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408B45-640C-4C9B-991B-E7F15C2F6F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DC75B95-2B76-41DE-9746-61782471AEFA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0408B45-640C-4C9B-991B-E7F15C2F6F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75B95-2B76-41DE-9746-61782471AEFA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408B45-640C-4C9B-991B-E7F15C2F6F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75B95-2B76-41DE-9746-61782471AEFA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408B45-640C-4C9B-991B-E7F15C2F6F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75B95-2B76-41DE-9746-61782471AEFA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408B45-640C-4C9B-991B-E7F15C2F6F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DC75B95-2B76-41DE-9746-61782471AEFA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408B45-640C-4C9B-991B-E7F15C2F6F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75B95-2B76-41DE-9746-61782471AEFA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408B45-640C-4C9B-991B-E7F15C2F6F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75B95-2B76-41DE-9746-61782471AEFA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408B45-640C-4C9B-991B-E7F15C2F6F7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DC75B95-2B76-41DE-9746-61782471AEFA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0408B45-640C-4C9B-991B-E7F15C2F6F7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ivysilani/10312743137-dotek-tmy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eco.cz/" TargetMode="External"/><Relationship Id="rId3" Type="http://schemas.openxmlformats.org/officeDocument/2006/relationships/hyperlink" Target="http://www.slepisi.eu/cs/projekty" TargetMode="External"/><Relationship Id="rId7" Type="http://schemas.openxmlformats.org/officeDocument/2006/relationships/hyperlink" Target="http://www.nevidomimezinami.cz/main/nevidomimezinami/index.html" TargetMode="External"/><Relationship Id="rId2" Type="http://schemas.openxmlformats.org/officeDocument/2006/relationships/hyperlink" Target="http://www.ceskatelevize.cz/ct24/regiony/135963-smyslova-zahrada-v-rudce-je-urcena-nejen-pro-nevidom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ns.cz/index.php" TargetMode="External"/><Relationship Id="rId5" Type="http://schemas.openxmlformats.org/officeDocument/2006/relationships/hyperlink" Target="http://www.in.cz/clanky/skola/tak-trochu-jine-pohadky-nai.htm" TargetMode="External"/><Relationship Id="rId4" Type="http://schemas.openxmlformats.org/officeDocument/2006/relationships/hyperlink" Target="http://tn.nova.cz/zpravy/regionalni/nevidomy-muz-pise-basne-ted-vydava-svou-prvni-sbirku-poezie.html" TargetMode="External"/><Relationship Id="rId9" Type="http://schemas.openxmlformats.org/officeDocument/2006/relationships/hyperlink" Target="http://www.blind.charita.cz/o-nevidomych/fakta-o-nevidomych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ct24/regiony/135963-smyslova-zahrada-v-rudce-je-urcena-nejen-pro-nevidom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Kulturní život nevidomých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63888" y="4941168"/>
            <a:ext cx="5114778" cy="1101248"/>
          </a:xfrm>
        </p:spPr>
        <p:txBody>
          <a:bodyPr/>
          <a:lstStyle/>
          <a:p>
            <a:r>
              <a:rPr lang="cs-CZ" dirty="0" smtClean="0"/>
              <a:t>Jitka Tomečková</a:t>
            </a:r>
          </a:p>
          <a:p>
            <a:r>
              <a:rPr lang="cs-CZ" dirty="0" smtClean="0"/>
              <a:t>Michaela Trněná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Čečova</a:t>
            </a:r>
            <a:r>
              <a:rPr lang="cs-CZ" dirty="0" smtClean="0"/>
              <a:t> metoda - kresby</a:t>
            </a:r>
            <a:endParaRPr lang="cs-CZ" dirty="0"/>
          </a:p>
        </p:txBody>
      </p:sp>
      <p:pic>
        <p:nvPicPr>
          <p:cNvPr id="5" name="Zástupný symbol pro obsah 4" descr="90603_38zuchova_sip-hp_to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420888"/>
            <a:ext cx="3283034" cy="3556620"/>
          </a:xfrm>
          <a:effectLst>
            <a:softEdge rad="63500"/>
          </a:effectLst>
        </p:spPr>
      </p:pic>
      <p:pic>
        <p:nvPicPr>
          <p:cNvPr id="6" name="Zástupný symbol pro obsah 5" descr="Obrazy_nevidomych_deti.jpg_240_10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1628800"/>
            <a:ext cx="3503092" cy="3240360"/>
          </a:xfr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Nevidomí píší nám</a:t>
            </a:r>
          </a:p>
          <a:p>
            <a:endParaRPr lang="cs-CZ" dirty="0"/>
          </a:p>
          <a:p>
            <a:r>
              <a:rPr lang="cs-CZ" dirty="0" smtClean="0"/>
              <a:t>Speciální pohádky pro nevidomé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980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Nevidomí píší i pro nás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Petr Škubal přišel o zrak ve svých 15 letech</a:t>
            </a:r>
          </a:p>
          <a:p>
            <a:endParaRPr lang="cs-CZ" dirty="0" smtClean="0"/>
          </a:p>
          <a:p>
            <a:r>
              <a:rPr lang="cs-CZ" dirty="0" smtClean="0"/>
              <a:t>Píše básničky už přes 20 let</a:t>
            </a:r>
          </a:p>
          <a:p>
            <a:endParaRPr lang="cs-CZ" dirty="0" smtClean="0"/>
          </a:p>
          <a:p>
            <a:r>
              <a:rPr lang="cs-CZ" dirty="0" smtClean="0"/>
              <a:t>Vydal je pomocí pracovníků Domu u Sv. Cyrila a Metoděje pro nevidomé v Opavě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775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</a:t>
            </a:r>
            <a:r>
              <a:rPr lang="cs-CZ" dirty="0" smtClean="0"/>
              <a:t>psal?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Svou poezii psal v Braillově písmu na </a:t>
            </a:r>
            <a:r>
              <a:rPr lang="cs-CZ" dirty="0" err="1" smtClean="0"/>
              <a:t>Pichtově</a:t>
            </a:r>
            <a:r>
              <a:rPr lang="cs-CZ" dirty="0" smtClean="0"/>
              <a:t> psacím stroji</a:t>
            </a:r>
          </a:p>
          <a:p>
            <a:endParaRPr lang="cs-CZ" dirty="0"/>
          </a:p>
          <a:p>
            <a:r>
              <a:rPr lang="cs-CZ" dirty="0" smtClean="0"/>
              <a:t>Poté své básně předčítal a jeho sociální asistent je přepisoval na PC</a:t>
            </a:r>
          </a:p>
          <a:p>
            <a:endParaRPr lang="cs-CZ" dirty="0"/>
          </a:p>
          <a:p>
            <a:r>
              <a:rPr lang="cs-CZ" dirty="0" smtClean="0"/>
              <a:t>Hvězdy nad městem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35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Speciální pohádky pro nevidomé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Studentky SPŠ sv. Anežky České v Odrách</a:t>
            </a:r>
          </a:p>
          <a:p>
            <a:endParaRPr lang="cs-CZ" dirty="0"/>
          </a:p>
          <a:p>
            <a:r>
              <a:rPr lang="cs-CZ" dirty="0" smtClean="0"/>
              <a:t>Mimořádné ocenění v soutěži</a:t>
            </a:r>
          </a:p>
          <a:p>
            <a:endParaRPr lang="cs-CZ" dirty="0"/>
          </a:p>
          <a:p>
            <a:r>
              <a:rPr lang="cs-CZ" dirty="0" smtClean="0"/>
              <a:t>Soubor 10 pohádek s „jinými tématy“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4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Kniha pohádek</a:t>
            </a:r>
            <a:endParaRPr lang="cs-CZ" dirty="0"/>
          </a:p>
        </p:txBody>
      </p:sp>
      <p:pic>
        <p:nvPicPr>
          <p:cNvPr id="6" name="Zástupný symbol pro obsah 5" descr="Obrázek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6192688" cy="4650683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455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SOCHAŘSTVÍ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Skupina ATM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Projekty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587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Axmanova technika modelování (</a:t>
            </a:r>
            <a:r>
              <a:rPr lang="cs-CZ" dirty="0" err="1" smtClean="0"/>
              <a:t>atm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Chráněna patentem ČR</a:t>
            </a:r>
          </a:p>
          <a:p>
            <a:endParaRPr lang="cs-CZ" dirty="0" smtClean="0"/>
          </a:p>
          <a:p>
            <a:r>
              <a:rPr lang="cs-CZ" dirty="0" smtClean="0"/>
              <a:t>Určena výhradně pro nevidomé</a:t>
            </a:r>
          </a:p>
          <a:p>
            <a:endParaRPr lang="cs-CZ" dirty="0"/>
          </a:p>
          <a:p>
            <a:r>
              <a:rPr lang="cs-CZ" dirty="0" smtClean="0"/>
              <a:t>Speciální školitel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501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 - bible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" name="Zástupný symbol pro obsah 9" descr="Obrázek9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3501008"/>
            <a:ext cx="2481791" cy="2973870"/>
          </a:xfrm>
          <a:effectLst>
            <a:softEdge rad="63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28800"/>
            <a:ext cx="2232248" cy="338219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2425517" cy="354607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8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 - hlavy</a:t>
            </a:r>
            <a:endParaRPr lang="cs-CZ" dirty="0"/>
          </a:p>
        </p:txBody>
      </p:sp>
      <p:pic>
        <p:nvPicPr>
          <p:cNvPr id="8" name="Zástupný symbol pro obsah 7" descr="Obrázek5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86275" y="2015987"/>
            <a:ext cx="2937653" cy="4406480"/>
          </a:xfrm>
          <a:effectLst>
            <a:softEdge rad="63500"/>
          </a:effectLst>
        </p:spPr>
      </p:pic>
      <p:pic>
        <p:nvPicPr>
          <p:cNvPr id="9" name="Zástupný symbol pro obsah 8" descr="Obrázek6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7" y="1988840"/>
            <a:ext cx="3326909" cy="4442023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3846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Kulturní život nevidomých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Víte, že … ?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Smyslová zahrada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Možnosti umělecké realizace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Slepecké spolky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Slavné osobnosti s postižením zraku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Použité zdroje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 – hmatový betlém</a:t>
            </a:r>
            <a:endParaRPr lang="cs-CZ" dirty="0"/>
          </a:p>
        </p:txBody>
      </p:sp>
      <p:pic>
        <p:nvPicPr>
          <p:cNvPr id="9" name="Zástupný symbol pro obsah 8" descr="Obrázek4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378" y="2555697"/>
            <a:ext cx="3492719" cy="2614968"/>
          </a:xfrm>
          <a:effectLst>
            <a:softEdge rad="63500"/>
          </a:effectLst>
        </p:spPr>
      </p:pic>
      <p:pic>
        <p:nvPicPr>
          <p:cNvPr id="8" name="Zástupný symbol pro obsah 7" descr="Obrázek3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80287" y="2546554"/>
            <a:ext cx="3517101" cy="2633254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04199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Slepecké spolky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7228656" cy="4826936"/>
          </a:xfrm>
        </p:spPr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Sjednocená organizace nevidomých a slabozrakých</a:t>
            </a:r>
          </a:p>
          <a:p>
            <a:endParaRPr lang="cs-CZ" dirty="0" smtClean="0"/>
          </a:p>
          <a:p>
            <a:r>
              <a:rPr lang="cs-CZ" dirty="0" err="1" smtClean="0"/>
              <a:t>TyfloCentrum</a:t>
            </a:r>
            <a:endParaRPr lang="cs-CZ" dirty="0" smtClean="0"/>
          </a:p>
          <a:p>
            <a:pPr lvl="1"/>
            <a:r>
              <a:rPr lang="cs-CZ" dirty="0" smtClean="0"/>
              <a:t>Praha, Brno, Hradec Králové, Jihlava, Karlovy Vary, Liberec, Olomouc, Ostrava, Pardubice, Plzeň, Ústí n. Labem, Zlín, České Budějovice</a:t>
            </a:r>
          </a:p>
          <a:p>
            <a:endParaRPr lang="cs-CZ" dirty="0" smtClean="0"/>
          </a:p>
          <a:p>
            <a:r>
              <a:rPr lang="cs-CZ" dirty="0" smtClean="0"/>
              <a:t>Okamžik – </a:t>
            </a:r>
            <a:r>
              <a:rPr lang="cs-CZ" sz="2100" dirty="0" smtClean="0"/>
              <a:t>sdružení pro podporu nejen nevidomých</a:t>
            </a:r>
          </a:p>
          <a:p>
            <a:pPr lvl="1"/>
            <a:r>
              <a:rPr lang="cs-CZ" dirty="0" smtClean="0"/>
              <a:t>Praha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Společnost pro ranou péči o.s.</a:t>
            </a:r>
          </a:p>
          <a:p>
            <a:pPr lvl="1"/>
            <a:r>
              <a:rPr lang="cs-CZ" dirty="0" smtClean="0"/>
              <a:t>Praha, Brno, Ostrava, Olomouc, České Budějovice</a:t>
            </a:r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Aktuální výstavy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Neviditelná výstava </a:t>
            </a:r>
            <a:r>
              <a:rPr lang="cs-CZ" sz="2000" dirty="0" smtClean="0"/>
              <a:t>– Praha, Novoměstská radnice</a:t>
            </a:r>
          </a:p>
          <a:p>
            <a:endParaRPr lang="cs-CZ" dirty="0" smtClean="0"/>
          </a:p>
          <a:p>
            <a:r>
              <a:rPr lang="cs-CZ" dirty="0" smtClean="0"/>
              <a:t>Dotykové výstavy koček (</a:t>
            </a:r>
            <a:r>
              <a:rPr lang="cs-CZ" dirty="0" err="1" smtClean="0"/>
              <a:t>felinoterapie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Možná sdělení – Moravská galerie v Brně</a:t>
            </a:r>
          </a:p>
          <a:p>
            <a:endParaRPr lang="cs-CZ" sz="2000" dirty="0" smtClean="0"/>
          </a:p>
          <a:p>
            <a:r>
              <a:rPr lang="cs-CZ" dirty="0" smtClean="0"/>
              <a:t>Galerie Nadace </a:t>
            </a:r>
            <a:r>
              <a:rPr lang="cs-CZ" dirty="0" err="1" smtClean="0"/>
              <a:t>Artevide</a:t>
            </a:r>
            <a:r>
              <a:rPr lang="cs-CZ" dirty="0" smtClean="0"/>
              <a:t> </a:t>
            </a:r>
            <a:r>
              <a:rPr lang="cs-CZ" sz="2000" dirty="0" smtClean="0"/>
              <a:t>– Praha</a:t>
            </a:r>
          </a:p>
          <a:p>
            <a:pPr lvl="1"/>
            <a:r>
              <a:rPr lang="cs-CZ" sz="1700" dirty="0" smtClean="0"/>
              <a:t>Díla vytvořená „</a:t>
            </a:r>
            <a:r>
              <a:rPr lang="cs-CZ" sz="1700" dirty="0" err="1" smtClean="0"/>
              <a:t>Čečovou</a:t>
            </a:r>
            <a:r>
              <a:rPr lang="cs-CZ" sz="1700" dirty="0" smtClean="0"/>
              <a:t> metodou“</a:t>
            </a:r>
          </a:p>
          <a:p>
            <a:pPr>
              <a:buNone/>
            </a:pPr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Ray_Charles_(cropped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933056"/>
            <a:ext cx="2592288" cy="259228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Slavné osobnosti s postižením zraku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427168" cy="3268960"/>
          </a:xfrm>
        </p:spPr>
        <p:txBody>
          <a:bodyPr>
            <a:normAutofit/>
          </a:bodyPr>
          <a:lstStyle/>
          <a:p>
            <a:r>
              <a:rPr lang="cs-CZ" dirty="0" smtClean="0"/>
              <a:t>Andrea </a:t>
            </a:r>
            <a:r>
              <a:rPr lang="cs-CZ" dirty="0" err="1" smtClean="0"/>
              <a:t>Bocelli</a:t>
            </a:r>
            <a:r>
              <a:rPr lang="cs-CZ" sz="2000" dirty="0" smtClean="0"/>
              <a:t> – světoznámý italský tenorista</a:t>
            </a:r>
            <a:endParaRPr lang="cs-CZ" dirty="0" smtClean="0"/>
          </a:p>
          <a:p>
            <a:r>
              <a:rPr lang="cs-CZ" dirty="0" err="1" smtClean="0"/>
              <a:t>Ray</a:t>
            </a:r>
            <a:r>
              <a:rPr lang="cs-CZ" dirty="0" smtClean="0"/>
              <a:t> Charles – </a:t>
            </a:r>
            <a:r>
              <a:rPr lang="cs-CZ" sz="1800" dirty="0" smtClean="0"/>
              <a:t>zpěvák a skladatel</a:t>
            </a:r>
          </a:p>
          <a:p>
            <a:r>
              <a:rPr lang="cs-CZ" dirty="0" err="1" smtClean="0"/>
              <a:t>Stevie</a:t>
            </a:r>
            <a:r>
              <a:rPr lang="cs-CZ" dirty="0" smtClean="0"/>
              <a:t> </a:t>
            </a:r>
            <a:r>
              <a:rPr lang="cs-CZ" dirty="0" err="1" smtClean="0"/>
              <a:t>Wonder</a:t>
            </a:r>
            <a:r>
              <a:rPr lang="cs-CZ" dirty="0" smtClean="0"/>
              <a:t> </a:t>
            </a:r>
            <a:r>
              <a:rPr lang="cs-CZ" sz="2000" dirty="0" smtClean="0"/>
              <a:t>– zpěvák, pianista, skladatel a textař</a:t>
            </a:r>
          </a:p>
          <a:p>
            <a:r>
              <a:rPr lang="cs-CZ" dirty="0" smtClean="0"/>
              <a:t>Erik </a:t>
            </a:r>
            <a:r>
              <a:rPr lang="cs-CZ" dirty="0" err="1" smtClean="0"/>
              <a:t>Weihenmayer</a:t>
            </a:r>
            <a:r>
              <a:rPr lang="cs-CZ" dirty="0" smtClean="0"/>
              <a:t> </a:t>
            </a:r>
            <a:r>
              <a:rPr lang="cs-CZ" sz="2000" dirty="0" smtClean="0"/>
              <a:t>– 1. nevidomý člověk, který zdolal Mount Everest</a:t>
            </a:r>
            <a:endParaRPr lang="cs-CZ" sz="2000" dirty="0"/>
          </a:p>
        </p:txBody>
      </p:sp>
      <p:pic>
        <p:nvPicPr>
          <p:cNvPr id="6" name="Zástupný symbol pro obsah 5" descr="Eric-Weihenmaye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55576" y="4077072"/>
            <a:ext cx="3506366" cy="2463149"/>
          </a:xfr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Video – </a:t>
            </a:r>
            <a:r>
              <a:rPr lang="cs-CZ" dirty="0" err="1" smtClean="0"/>
              <a:t>čečova</a:t>
            </a:r>
            <a:r>
              <a:rPr lang="cs-CZ" dirty="0" smtClean="0"/>
              <a:t> metoda haptické malby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hlinkClick r:id="rId2"/>
            </a:endParaRPr>
          </a:p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ceskatelevize.cz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ivysilani</a:t>
            </a:r>
            <a:r>
              <a:rPr lang="cs-CZ" dirty="0" smtClean="0">
                <a:hlinkClick r:id="rId2"/>
              </a:rPr>
              <a:t>/10312743137-dotek-tmy/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solidFill>
                  <a:schemeClr val="tx2">
                    <a:lumMod val="75000"/>
                  </a:schemeClr>
                </a:solidFill>
                <a:hlinkClick r:id="rId2"/>
              </a:rPr>
              <a:t>http://www.ceskatelevize.cz/ct24/regiony/135963-smyslova-zahrada-v-rudce-je-urcena-nejen-pro-nevidome/</a:t>
            </a:r>
            <a:endParaRPr lang="cs-CZ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2000" dirty="0">
                <a:solidFill>
                  <a:schemeClr val="tx2">
                    <a:lumMod val="75000"/>
                  </a:schemeClr>
                </a:solidFill>
                <a:hlinkClick r:id="rId3"/>
              </a:rPr>
              <a:t>http://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www.slepisi.eu/cs/projekty</a:t>
            </a:r>
            <a:endParaRPr lang="cs-CZ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2000" dirty="0">
                <a:solidFill>
                  <a:schemeClr val="tx2">
                    <a:lumMod val="75000"/>
                  </a:schemeClr>
                </a:solidFill>
                <a:hlinkClick r:id="rId4"/>
              </a:rPr>
              <a:t>http://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tn.nova.cz/zpravy/regionalni/nevidomy-muz-pise-basne-ted-vydava-svou-prvni-sbirku-poezie.html</a:t>
            </a:r>
            <a:endParaRPr lang="cs-CZ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2000" dirty="0" smtClean="0">
                <a:hlinkClick r:id="rId5"/>
              </a:rPr>
              <a:t>http://www.in.</a:t>
            </a:r>
            <a:r>
              <a:rPr lang="cs-CZ" sz="2000" dirty="0" err="1" smtClean="0">
                <a:hlinkClick r:id="rId5"/>
              </a:rPr>
              <a:t>cz</a:t>
            </a:r>
            <a:r>
              <a:rPr lang="cs-CZ" sz="2000" dirty="0" smtClean="0">
                <a:hlinkClick r:id="rId5"/>
              </a:rPr>
              <a:t>/</a:t>
            </a:r>
            <a:r>
              <a:rPr lang="cs-CZ" sz="2000" dirty="0" err="1" smtClean="0">
                <a:hlinkClick r:id="rId5"/>
              </a:rPr>
              <a:t>clanky</a:t>
            </a:r>
            <a:r>
              <a:rPr lang="cs-CZ" sz="2000" dirty="0" smtClean="0">
                <a:hlinkClick r:id="rId5"/>
              </a:rPr>
              <a:t>/</a:t>
            </a:r>
            <a:r>
              <a:rPr lang="cs-CZ" sz="2000" dirty="0" err="1" smtClean="0">
                <a:hlinkClick r:id="rId5"/>
              </a:rPr>
              <a:t>skola</a:t>
            </a:r>
            <a:r>
              <a:rPr lang="cs-CZ" sz="2000" dirty="0" smtClean="0">
                <a:hlinkClick r:id="rId5"/>
              </a:rPr>
              <a:t>/tak-trochu-</a:t>
            </a:r>
            <a:r>
              <a:rPr lang="cs-CZ" sz="2000" dirty="0" err="1" smtClean="0">
                <a:hlinkClick r:id="rId5"/>
              </a:rPr>
              <a:t>jine</a:t>
            </a:r>
            <a:r>
              <a:rPr lang="cs-CZ" sz="2000" dirty="0" smtClean="0">
                <a:hlinkClick r:id="rId5"/>
              </a:rPr>
              <a:t>-</a:t>
            </a:r>
            <a:r>
              <a:rPr lang="cs-CZ" sz="2000" dirty="0" err="1" smtClean="0">
                <a:hlinkClick r:id="rId5"/>
              </a:rPr>
              <a:t>pohadky</a:t>
            </a:r>
            <a:r>
              <a:rPr lang="cs-CZ" sz="2000" dirty="0" smtClean="0">
                <a:hlinkClick r:id="rId5"/>
              </a:rPr>
              <a:t>-</a:t>
            </a:r>
            <a:r>
              <a:rPr lang="cs-CZ" sz="2000" dirty="0" err="1" smtClean="0">
                <a:hlinkClick r:id="rId5"/>
              </a:rPr>
              <a:t>nai.htm</a:t>
            </a:r>
            <a:endParaRPr lang="cs-CZ" sz="2000" dirty="0" smtClean="0"/>
          </a:p>
          <a:p>
            <a:r>
              <a:rPr lang="cs-CZ" sz="2000" dirty="0" smtClean="0">
                <a:hlinkClick r:id="rId6"/>
              </a:rPr>
              <a:t>http://www.</a:t>
            </a:r>
            <a:r>
              <a:rPr lang="cs-CZ" sz="2000" dirty="0" err="1" smtClean="0">
                <a:hlinkClick r:id="rId6"/>
              </a:rPr>
              <a:t>sons.cz</a:t>
            </a:r>
            <a:r>
              <a:rPr lang="cs-CZ" sz="2000" dirty="0" smtClean="0">
                <a:hlinkClick r:id="rId6"/>
              </a:rPr>
              <a:t>/index.</a:t>
            </a:r>
            <a:r>
              <a:rPr lang="cs-CZ" sz="2000" dirty="0" err="1" smtClean="0">
                <a:hlinkClick r:id="rId6"/>
              </a:rPr>
              <a:t>php</a:t>
            </a:r>
            <a:endParaRPr lang="cs-CZ" sz="2000" dirty="0" smtClean="0"/>
          </a:p>
          <a:p>
            <a:r>
              <a:rPr lang="cs-CZ" sz="2000" dirty="0" smtClean="0">
                <a:hlinkClick r:id="rId7"/>
              </a:rPr>
              <a:t>http://www.</a:t>
            </a:r>
            <a:r>
              <a:rPr lang="cs-CZ" sz="2000" dirty="0" err="1" smtClean="0">
                <a:hlinkClick r:id="rId7"/>
              </a:rPr>
              <a:t>nevidomimezinami.cz</a:t>
            </a:r>
            <a:r>
              <a:rPr lang="cs-CZ" sz="2000" dirty="0" smtClean="0">
                <a:hlinkClick r:id="rId7"/>
              </a:rPr>
              <a:t>/</a:t>
            </a:r>
            <a:r>
              <a:rPr lang="cs-CZ" sz="2000" dirty="0" err="1" smtClean="0">
                <a:hlinkClick r:id="rId7"/>
              </a:rPr>
              <a:t>main</a:t>
            </a:r>
            <a:r>
              <a:rPr lang="cs-CZ" sz="2000" dirty="0" smtClean="0">
                <a:hlinkClick r:id="rId7"/>
              </a:rPr>
              <a:t>/</a:t>
            </a:r>
            <a:r>
              <a:rPr lang="cs-CZ" sz="2000" dirty="0" err="1" smtClean="0">
                <a:hlinkClick r:id="rId7"/>
              </a:rPr>
              <a:t>nevidomimezinami</a:t>
            </a:r>
            <a:r>
              <a:rPr lang="cs-CZ" sz="2000" dirty="0" smtClean="0">
                <a:hlinkClick r:id="rId7"/>
              </a:rPr>
              <a:t>/index.</a:t>
            </a:r>
            <a:r>
              <a:rPr lang="cs-CZ" sz="2000" dirty="0" err="1" smtClean="0">
                <a:hlinkClick r:id="rId7"/>
              </a:rPr>
              <a:t>html</a:t>
            </a:r>
            <a:endParaRPr lang="cs-CZ" sz="2000" dirty="0" smtClean="0"/>
          </a:p>
          <a:p>
            <a:r>
              <a:rPr lang="cs-CZ" sz="2000" dirty="0" smtClean="0">
                <a:hlinkClick r:id="rId8"/>
              </a:rPr>
              <a:t>http://www.</a:t>
            </a:r>
            <a:r>
              <a:rPr lang="cs-CZ" sz="2000" dirty="0" err="1" smtClean="0">
                <a:hlinkClick r:id="rId8"/>
              </a:rPr>
              <a:t>ceco.cz</a:t>
            </a:r>
            <a:r>
              <a:rPr lang="cs-CZ" sz="2000" dirty="0" smtClean="0">
                <a:hlinkClick r:id="rId8"/>
              </a:rPr>
              <a:t>/</a:t>
            </a:r>
            <a:endParaRPr lang="cs-CZ" sz="2000" dirty="0" smtClean="0"/>
          </a:p>
          <a:p>
            <a:r>
              <a:rPr lang="cs-CZ" sz="2000" dirty="0" smtClean="0">
                <a:hlinkClick r:id="rId9"/>
              </a:rPr>
              <a:t>http://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hlinkClick r:id="rId9"/>
              </a:rPr>
              <a:t>www.blind.charita.</a:t>
            </a:r>
            <a:r>
              <a:rPr lang="cs-CZ" sz="2000" dirty="0" err="1" smtClean="0">
                <a:solidFill>
                  <a:schemeClr val="tx2">
                    <a:lumMod val="75000"/>
                  </a:schemeClr>
                </a:solidFill>
                <a:hlinkClick r:id="rId9"/>
              </a:rPr>
              <a:t>cz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hlinkClick r:id="rId9"/>
              </a:rPr>
              <a:t>/o-</a:t>
            </a:r>
            <a:r>
              <a:rPr lang="cs-CZ" sz="2000" dirty="0" err="1" smtClean="0">
                <a:solidFill>
                  <a:schemeClr val="tx2">
                    <a:lumMod val="75000"/>
                  </a:schemeClr>
                </a:solidFill>
                <a:hlinkClick r:id="rId9"/>
              </a:rPr>
              <a:t>nevidomych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hlinkClick r:id="rId9"/>
              </a:rPr>
              <a:t>/fakta-o-</a:t>
            </a:r>
            <a:r>
              <a:rPr lang="cs-CZ" sz="2000" dirty="0" err="1" smtClean="0">
                <a:solidFill>
                  <a:schemeClr val="tx2">
                    <a:lumMod val="75000"/>
                  </a:schemeClr>
                </a:solidFill>
                <a:hlinkClick r:id="rId9"/>
              </a:rPr>
              <a:t>nevidomych</a:t>
            </a:r>
            <a:r>
              <a:rPr lang="cs-CZ" sz="2000" dirty="0" smtClean="0">
                <a:hlinkClick r:id="rId9"/>
              </a:rPr>
              <a:t>/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4299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9552" y="2708920"/>
            <a:ext cx="7242048" cy="1143000"/>
          </a:xfrm>
        </p:spPr>
        <p:txBody>
          <a:bodyPr/>
          <a:lstStyle/>
          <a:p>
            <a:pPr algn="ctr"/>
            <a:r>
              <a:rPr lang="cs-CZ" dirty="0" smtClean="0"/>
              <a:t>Děkujeme za pozornost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Víte, že … 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více než 100 000 zrakově postižených v ČR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zrak – nejdůležitější smysl, získáváme jím více než 80% informací o okolním světě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 Evropě má problém se zrakem zhruba každý šedesátý člověk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13. listopad - mezinárodní den nevidomých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Smyslová zahrada v rudce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Rozeznávání rostlin podle čichu hmatu a chuti</a:t>
            </a:r>
          </a:p>
          <a:p>
            <a:endParaRPr lang="cs-CZ" dirty="0"/>
          </a:p>
          <a:p>
            <a:r>
              <a:rPr lang="cs-CZ" dirty="0" smtClean="0"/>
              <a:t>Například meduňka, dobromysl…</a:t>
            </a:r>
          </a:p>
          <a:p>
            <a:endParaRPr lang="cs-CZ" dirty="0" smtClean="0"/>
          </a:p>
          <a:p>
            <a:r>
              <a:rPr lang="cs-CZ" dirty="0" smtClean="0"/>
              <a:t>Včelín na „osahání“</a:t>
            </a:r>
          </a:p>
          <a:p>
            <a:endParaRPr lang="cs-CZ" dirty="0" smtClean="0"/>
          </a:p>
          <a:p>
            <a:r>
              <a:rPr lang="cs-CZ" dirty="0" smtClean="0"/>
              <a:t>Zajímavé i pro vidomé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119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Smyslová zahrada v rudce</a:t>
            </a:r>
            <a:endParaRPr lang="cs-CZ" dirty="0"/>
          </a:p>
        </p:txBody>
      </p:sp>
      <p:pic>
        <p:nvPicPr>
          <p:cNvPr id="8" name="Zástupný symbol pro obsah 7" descr="Obrázek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1628800"/>
            <a:ext cx="4462845" cy="252028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9" name="Zástupný symbol pro obsah 8" descr="Obrázek2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544" y="4149080"/>
            <a:ext cx="4544455" cy="2558089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9943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 - zahrada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www.ceskatelevize.cz/ct24/regiony/135963-smyslova-zahrada-v-rudce-je-urcena-nejen-pro-nevidome/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185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Možnosti umělecké realizace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Malířství </a:t>
            </a:r>
          </a:p>
          <a:p>
            <a:endParaRPr lang="cs-CZ" dirty="0" smtClean="0"/>
          </a:p>
          <a:p>
            <a:r>
              <a:rPr lang="cs-CZ" dirty="0" smtClean="0"/>
              <a:t>Literatura</a:t>
            </a:r>
          </a:p>
          <a:p>
            <a:endParaRPr lang="cs-CZ" dirty="0" smtClean="0"/>
          </a:p>
          <a:p>
            <a:r>
              <a:rPr lang="cs-CZ" dirty="0" smtClean="0"/>
              <a:t>Sochařství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malířství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Barva - jen pojem, který nevyvolává emoce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Otisk myšlenky do plátna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Malíř </a:t>
            </a:r>
            <a:r>
              <a:rPr lang="cs-CZ" dirty="0" err="1" smtClean="0"/>
              <a:t>Sabahudin</a:t>
            </a:r>
            <a:r>
              <a:rPr lang="cs-CZ" dirty="0" smtClean="0"/>
              <a:t> </a:t>
            </a:r>
            <a:r>
              <a:rPr lang="cs-CZ" dirty="0" err="1" smtClean="0"/>
              <a:t>Čečo</a:t>
            </a:r>
            <a:r>
              <a:rPr lang="cs-CZ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Metoda haptické malby</a:t>
            </a:r>
          </a:p>
          <a:p>
            <a:pPr lvl="1"/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c2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635896" y="4320022"/>
            <a:ext cx="3816424" cy="238936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Čečova</a:t>
            </a:r>
            <a:r>
              <a:rPr lang="cs-CZ" dirty="0" smtClean="0"/>
              <a:t> metoda haptické malby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Malíř </a:t>
            </a:r>
            <a:r>
              <a:rPr lang="cs-CZ" dirty="0" err="1" smtClean="0"/>
              <a:t>Sabahudin</a:t>
            </a:r>
            <a:r>
              <a:rPr lang="cs-CZ" dirty="0" smtClean="0"/>
              <a:t> </a:t>
            </a:r>
            <a:r>
              <a:rPr lang="cs-CZ" dirty="0" err="1" smtClean="0"/>
              <a:t>Čečo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Patent na unikátní malířskou techniku pro nevidomé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Zlepšuje orientaci v prostoru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Rozvíjí fantazii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799</TotalTime>
  <Words>426</Words>
  <Application>Microsoft Office PowerPoint</Application>
  <PresentationFormat>Předvádění na obrazovce (4:3)</PresentationFormat>
  <Paragraphs>142</Paragraphs>
  <Slides>26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Bohatý</vt:lpstr>
      <vt:lpstr>Kulturní život nevidomých</vt:lpstr>
      <vt:lpstr>Kulturní život nevidomých</vt:lpstr>
      <vt:lpstr>Víte, že … ?</vt:lpstr>
      <vt:lpstr>Smyslová zahrada v rudce</vt:lpstr>
      <vt:lpstr>Smyslová zahrada v rudce</vt:lpstr>
      <vt:lpstr>Video - zahrada</vt:lpstr>
      <vt:lpstr>Možnosti umělecké realizace</vt:lpstr>
      <vt:lpstr>malířství</vt:lpstr>
      <vt:lpstr>Čečova metoda haptické malby</vt:lpstr>
      <vt:lpstr>Čečova metoda - kresby</vt:lpstr>
      <vt:lpstr>Literatura</vt:lpstr>
      <vt:lpstr>Nevidomí píší i pro nás</vt:lpstr>
      <vt:lpstr>Jak psal?</vt:lpstr>
      <vt:lpstr>Speciální pohádky pro nevidomé</vt:lpstr>
      <vt:lpstr>Kniha pohádek</vt:lpstr>
      <vt:lpstr>SOCHAŘSTVÍ </vt:lpstr>
      <vt:lpstr>Axmanova technika modelování (atm)</vt:lpstr>
      <vt:lpstr>Projekt - bible</vt:lpstr>
      <vt:lpstr>Projekt - hlavy</vt:lpstr>
      <vt:lpstr>Projekt – hmatový betlém</vt:lpstr>
      <vt:lpstr>Slepecké spolky</vt:lpstr>
      <vt:lpstr>Aktuální výstavy</vt:lpstr>
      <vt:lpstr>Slavné osobnosti s postižením zraku</vt:lpstr>
      <vt:lpstr>Video – čečova metoda haptické malby</vt:lpstr>
      <vt:lpstr>Zdroje </vt:lpstr>
      <vt:lpstr>Děkujeme za pozornost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Kulturní život nevidomých</dc:title>
  <dc:creator>Míša</dc:creator>
  <cp:lastModifiedBy>Jitulka</cp:lastModifiedBy>
  <cp:revision>75</cp:revision>
  <dcterms:created xsi:type="dcterms:W3CDTF">2011-10-08T16:17:43Z</dcterms:created>
  <dcterms:modified xsi:type="dcterms:W3CDTF">2011-10-10T11:50:45Z</dcterms:modified>
</cp:coreProperties>
</file>