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9D46-2B20-443A-95CD-545688AAA707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DDBF-69A0-452C-AB4A-85159203A09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1880" y="5517232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Veronika Krejčířová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920" y="2708920"/>
            <a:ext cx="4149080" cy="4149080"/>
          </a:xfrm>
          <a:prstGeom prst="rect">
            <a:avLst/>
          </a:prstGeom>
          <a:noFill/>
        </p:spPr>
      </p:pic>
      <p:pic>
        <p:nvPicPr>
          <p:cNvPr id="1027" name="Picture 3" descr="C:\Users\Veronicka\Desktop\logo-m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908720"/>
            <a:ext cx="3537861" cy="350100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188640"/>
            <a:ext cx="6192688" cy="3096344"/>
          </a:xfrm>
        </p:spPr>
        <p:txBody>
          <a:bodyPr>
            <a:noAutofit/>
          </a:bodyPr>
          <a:lstStyle/>
          <a:p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Nevidomí </a:t>
            </a:r>
            <a:b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MUNI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3658418"/>
          </a:xfrm>
        </p:spPr>
        <p:txBody>
          <a:bodyPr>
            <a:normAutofit/>
          </a:bodyPr>
          <a:lstStyle/>
          <a:p>
            <a:r>
              <a:rPr lang="cs-CZ" sz="8800" b="1" dirty="0" smtClean="0"/>
              <a:t>Děkuji </a:t>
            </a:r>
            <a:endParaRPr lang="cs-CZ" sz="8800" b="1" dirty="0"/>
          </a:p>
        </p:txBody>
      </p:sp>
      <p:pic>
        <p:nvPicPr>
          <p:cNvPr id="6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920" y="2708920"/>
            <a:ext cx="4149080" cy="4149080"/>
          </a:xfrm>
          <a:prstGeom prst="rect">
            <a:avLst/>
          </a:prstGeom>
          <a:noFill/>
        </p:spPr>
      </p:pic>
      <p:pic>
        <p:nvPicPr>
          <p:cNvPr id="7" name="Picture 3" descr="C:\Users\Veronicka\Desktop\logo-m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908720"/>
            <a:ext cx="3537861" cy="3501008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54968" y="3442990"/>
            <a:ext cx="8229600" cy="3802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6000" b="1" dirty="0">
                <a:latin typeface="+mj-lt"/>
                <a:ea typeface="+mj-ea"/>
                <a:cs typeface="+mj-cs"/>
              </a:rPr>
              <a:t>	</a:t>
            </a:r>
            <a:r>
              <a:rPr lang="cs-CZ" sz="6000" b="1" dirty="0" smtClean="0">
                <a:latin typeface="+mj-lt"/>
                <a:ea typeface="+mj-ea"/>
                <a:cs typeface="+mj-cs"/>
              </a:rPr>
              <a:t>	</a:t>
            </a: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8530" y="4581128"/>
            <a:ext cx="2082541" cy="206084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/>
          <a:lstStyle/>
          <a:p>
            <a:r>
              <a:rPr lang="cs-CZ" sz="5200" b="1" dirty="0" smtClean="0"/>
              <a:t>- Statisticky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8219256" cy="8640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/>
              <a:t>Žádné statistiky neexistují.</a:t>
            </a:r>
            <a:endParaRPr lang="cs-CZ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6856" y="29249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200" b="1" dirty="0" smtClean="0">
                <a:latin typeface="+mj-lt"/>
                <a:ea typeface="+mj-ea"/>
                <a:cs typeface="+mj-cs"/>
              </a:rPr>
              <a:t>- Teoreticky</a:t>
            </a:r>
            <a:endParaRPr kumimoji="0" lang="cs-CZ" sz="5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4005064"/>
            <a:ext cx="8291264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cs-CZ" sz="3200" dirty="0" smtClean="0"/>
              <a:t>Celkem v ČR asi 60 </a:t>
            </a:r>
            <a:r>
              <a:rPr lang="cs-CZ" sz="3200" dirty="0"/>
              <a:t>000 </a:t>
            </a:r>
            <a:endParaRPr lang="cs-CZ" sz="3200" dirty="0" smtClean="0"/>
          </a:p>
          <a:p>
            <a:pPr marL="342900" indent="-342900" algn="ctr">
              <a:spcBef>
                <a:spcPct val="20000"/>
              </a:spcBef>
            </a:pPr>
            <a:r>
              <a:rPr lang="cs-CZ" sz="3200" dirty="0" smtClean="0"/>
              <a:t>zrakově </a:t>
            </a:r>
            <a:r>
              <a:rPr lang="cs-CZ" sz="3200" dirty="0"/>
              <a:t>postižených, </a:t>
            </a:r>
            <a:endParaRPr lang="cs-CZ" sz="3200" dirty="0" smtClean="0"/>
          </a:p>
          <a:p>
            <a:pPr marL="342900" indent="-342900" algn="ctr">
              <a:spcBef>
                <a:spcPct val="20000"/>
              </a:spcBef>
            </a:pPr>
            <a:r>
              <a:rPr lang="cs-CZ" sz="3200" dirty="0" smtClean="0"/>
              <a:t>z</a:t>
            </a:r>
            <a:r>
              <a:rPr lang="cs-CZ" sz="3200" dirty="0"/>
              <a:t> toho 3 000 – 4 500 </a:t>
            </a:r>
            <a:endParaRPr lang="cs-CZ" sz="3200" dirty="0" smtClean="0"/>
          </a:p>
          <a:p>
            <a:pPr marL="342900" indent="-342900" algn="ctr">
              <a:spcBef>
                <a:spcPct val="20000"/>
              </a:spcBef>
            </a:pPr>
            <a:r>
              <a:rPr lang="cs-CZ" sz="3200" dirty="0" smtClean="0"/>
              <a:t>zcela nevidomých</a:t>
            </a:r>
          </a:p>
          <a:p>
            <a:pPr marL="342900" indent="-342900" algn="ctr">
              <a:spcBef>
                <a:spcPct val="20000"/>
              </a:spcBef>
            </a:pPr>
            <a:endParaRPr lang="cs-CZ" sz="320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685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Celá Česká</a:t>
            </a:r>
            <a:r>
              <a:rPr kumimoji="0" lang="cs-CZ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Republika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Věková kategorie 20-24 </a:t>
            </a:r>
            <a:r>
              <a:rPr lang="cs-CZ" sz="5200" b="1" dirty="0"/>
              <a:t>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Podle </a:t>
            </a:r>
            <a:r>
              <a:rPr lang="cs-CZ" dirty="0"/>
              <a:t>národní populační </a:t>
            </a:r>
            <a:r>
              <a:rPr lang="cs-CZ" dirty="0" smtClean="0"/>
              <a:t>statistiky</a:t>
            </a:r>
          </a:p>
          <a:p>
            <a:pPr algn="ctr">
              <a:buNone/>
            </a:pPr>
            <a:r>
              <a:rPr lang="cs-CZ" dirty="0"/>
              <a:t>a</a:t>
            </a:r>
            <a:r>
              <a:rPr lang="cs-CZ" dirty="0" smtClean="0"/>
              <a:t> podle zpráv ministerstva školství:</a:t>
            </a:r>
          </a:p>
          <a:p>
            <a:pPr lvl="0" algn="ctr">
              <a:buNone/>
            </a:pPr>
            <a:r>
              <a:rPr lang="cs-CZ" sz="3600" b="1" dirty="0" smtClean="0"/>
              <a:t>1 </a:t>
            </a:r>
            <a:r>
              <a:rPr lang="cs-CZ" sz="3600" b="1" dirty="0"/>
              <a:t>200 – 4 000 zrakově </a:t>
            </a:r>
            <a:r>
              <a:rPr lang="cs-CZ" sz="3600" b="1" dirty="0" smtClean="0"/>
              <a:t>postižených</a:t>
            </a:r>
          </a:p>
          <a:p>
            <a:pPr lvl="0" algn="ctr">
              <a:buNone/>
            </a:pPr>
            <a:r>
              <a:rPr lang="cs-CZ" dirty="0" smtClean="0"/>
              <a:t>0,15-0,5 %</a:t>
            </a:r>
          </a:p>
          <a:p>
            <a:pPr lvl="0" algn="ctr">
              <a:buNone/>
            </a:pPr>
            <a:r>
              <a:rPr lang="cs-CZ" dirty="0" smtClean="0"/>
              <a:t>Čili Masarykova Univerzita:</a:t>
            </a:r>
          </a:p>
          <a:p>
            <a:pPr lvl="0" algn="ctr">
              <a:buNone/>
            </a:pPr>
            <a:r>
              <a:rPr lang="cs-CZ" sz="4000" b="1" dirty="0"/>
              <a:t>40-140 zrakově </a:t>
            </a:r>
          </a:p>
          <a:p>
            <a:pPr lvl="0" algn="ctr">
              <a:buNone/>
            </a:pPr>
            <a:r>
              <a:rPr lang="cs-CZ" sz="4000" b="1" dirty="0" smtClean="0"/>
              <a:t>postižených</a:t>
            </a:r>
            <a:endParaRPr lang="cs-CZ" sz="4000" b="1" dirty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cs-CZ" sz="5200" b="1" dirty="0" smtClean="0"/>
              <a:t>Středisko</a:t>
            </a:r>
            <a:r>
              <a:rPr lang="cs-CZ" dirty="0" smtClean="0"/>
              <a:t> 					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8892480" cy="3168352"/>
          </a:xfrm>
        </p:spPr>
        <p:txBody>
          <a:bodyPr wrap="square" lIns="72000">
            <a:normAutofit/>
          </a:bodyPr>
          <a:lstStyle/>
          <a:p>
            <a:pPr algn="ctr">
              <a:buNone/>
            </a:pPr>
            <a:r>
              <a:rPr lang="cs-CZ" b="1" i="1" dirty="0" smtClean="0"/>
              <a:t>	„Středisko Teiresiás</a:t>
            </a:r>
            <a:r>
              <a:rPr lang="cs-CZ" dirty="0" smtClean="0"/>
              <a:t>, </a:t>
            </a:r>
            <a:r>
              <a:rPr lang="cs-CZ" dirty="0"/>
              <a:t>plným názvem </a:t>
            </a:r>
            <a:r>
              <a:rPr lang="cs-CZ" b="1" i="1" dirty="0"/>
              <a:t>Středisko pro pomoc studentům se specifickými nároky</a:t>
            </a:r>
            <a:r>
              <a:rPr lang="cs-CZ" dirty="0"/>
              <a:t>, zřídila Masarykova univerzita v Brně v roce 2000. Jeho úkolem je zajišťovat, aby studijní obory akreditované na univerzitě byly v největší možné míře přístupné také studentům </a:t>
            </a:r>
            <a:r>
              <a:rPr lang="cs-CZ" dirty="0" smtClean="0"/>
              <a:t>nevidomým</a:t>
            </a:r>
            <a:endParaRPr lang="cs-CZ" dirty="0"/>
          </a:p>
        </p:txBody>
      </p:sp>
      <p:pic>
        <p:nvPicPr>
          <p:cNvPr id="2050" name="Picture 2" descr="C:\Users\Veronicka\Desktop\Teiresias-hlavni1.gif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3995936" y="426986"/>
            <a:ext cx="3888432" cy="913782"/>
          </a:xfrm>
          <a:prstGeom prst="rect">
            <a:avLst/>
          </a:prstGeom>
          <a:solidFill>
            <a:srgbClr val="FFFFFF">
              <a:shade val="85000"/>
            </a:srgbClr>
          </a:solidFill>
          <a:ln w="952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619672" y="4293096"/>
            <a:ext cx="5112568" cy="2376264"/>
          </a:xfrm>
          <a:prstGeom prst="rect">
            <a:avLst/>
          </a:prstGeom>
        </p:spPr>
        <p:txBody>
          <a:bodyPr vert="horz" wrap="square" lIns="7200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cs-CZ" sz="3200" dirty="0"/>
              <a:t>a slabozrakým, neslyšícím a nedoslýchavým, s pohybovým handicapem, případně jinak postiženým</a:t>
            </a:r>
            <a:r>
              <a:rPr lang="cs-CZ" sz="3200" dirty="0" smtClean="0"/>
              <a:t>.“ 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Název střediska...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...podle jména bájného slepého Řeka.</a:t>
            </a:r>
          </a:p>
          <a:p>
            <a:pPr algn="ctr">
              <a:buNone/>
            </a:pPr>
            <a:r>
              <a:rPr lang="cs-CZ" i="1" dirty="0" smtClean="0"/>
              <a:t>Ó </a:t>
            </a:r>
            <a:r>
              <a:rPr lang="cs-CZ" i="1" dirty="0"/>
              <a:t>Teiresio, zkoumáš věci zjevné</a:t>
            </a:r>
            <a:br>
              <a:rPr lang="cs-CZ" i="1" dirty="0"/>
            </a:br>
            <a:r>
              <a:rPr lang="cs-CZ" i="1" dirty="0"/>
              <a:t>i tajné, na nebi, i na zemi;</a:t>
            </a:r>
            <a:br>
              <a:rPr lang="cs-CZ" i="1" dirty="0"/>
            </a:br>
            <a:r>
              <a:rPr lang="cs-CZ" i="1" dirty="0"/>
              <a:t>a nevidíš-li, přece jasně víš...</a:t>
            </a:r>
            <a:br>
              <a:rPr lang="cs-CZ" i="1" dirty="0"/>
            </a:br>
            <a:r>
              <a:rPr lang="cs-CZ" i="1" dirty="0"/>
              <a:t>...jsme v rukou tvých; a nejkrásnější úkol</a:t>
            </a:r>
            <a:br>
              <a:rPr lang="cs-CZ" i="1" dirty="0"/>
            </a:br>
            <a:r>
              <a:rPr lang="cs-CZ" i="1" dirty="0"/>
              <a:t>je prospívat, jak a pokud lze</a:t>
            </a:r>
            <a:r>
              <a:rPr lang="cs-CZ" i="1" dirty="0" smtClean="0"/>
              <a:t>.</a:t>
            </a:r>
          </a:p>
          <a:p>
            <a:pPr algn="ctr">
              <a:buNone/>
            </a:pPr>
            <a:r>
              <a:rPr lang="cs-CZ" dirty="0" smtClean="0"/>
              <a:t>	(Sof. Král Oidipús, 300-303, 314n.)		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(překlad F. Stiebitze)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Ve středisku se: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412776"/>
            <a:ext cx="3024336" cy="4713387"/>
          </a:xfrm>
        </p:spPr>
        <p:txBody>
          <a:bodyPr>
            <a:normAutofit/>
          </a:bodyPr>
          <a:lstStyle/>
          <a:p>
            <a:r>
              <a:rPr lang="cs-CZ" dirty="0" smtClean="0"/>
              <a:t>Radí</a:t>
            </a:r>
          </a:p>
          <a:p>
            <a:r>
              <a:rPr lang="cs-CZ" dirty="0" smtClean="0"/>
              <a:t>Vyučuje</a:t>
            </a:r>
          </a:p>
          <a:p>
            <a:r>
              <a:rPr lang="cs-CZ" dirty="0" smtClean="0"/>
              <a:t>Tiskne</a:t>
            </a:r>
          </a:p>
          <a:p>
            <a:r>
              <a:rPr lang="cs-CZ" dirty="0" smtClean="0"/>
              <a:t>Tlumočí</a:t>
            </a:r>
          </a:p>
          <a:p>
            <a:r>
              <a:rPr lang="cs-CZ" dirty="0" smtClean="0"/>
              <a:t>Půjčuje vybavení</a:t>
            </a:r>
          </a:p>
          <a:p>
            <a:r>
              <a:rPr lang="cs-CZ" dirty="0" smtClean="0"/>
              <a:t>Nahrává</a:t>
            </a:r>
          </a:p>
          <a:p>
            <a:r>
              <a:rPr lang="cs-CZ" dirty="0" smtClean="0"/>
              <a:t>Znakuje</a:t>
            </a:r>
            <a:endParaRPr lang="cs-CZ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55976" y="1412776"/>
            <a:ext cx="3024336" cy="471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Zkoumá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Vyvíjí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Odstraňují bariéry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Vystavuje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dirty="0" smtClean="0"/>
              <a:t>Táboruje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/>
              <a:t>A dělá spousta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/>
              <a:t> </a:t>
            </a:r>
            <a:r>
              <a:rPr lang="cs-CZ" sz="3200" dirty="0" smtClean="0"/>
              <a:t>  dalších věcí...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Od začátku...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Obory pro nevidomé</a:t>
            </a:r>
          </a:p>
          <a:p>
            <a:pPr algn="ctr"/>
            <a:r>
              <a:rPr lang="cs-CZ" dirty="0" smtClean="0"/>
              <a:t>Přípravný kurz na přijímací zkoušky</a:t>
            </a:r>
          </a:p>
          <a:p>
            <a:pPr algn="ctr"/>
            <a:r>
              <a:rPr lang="cs-CZ" dirty="0" smtClean="0"/>
              <a:t>Přijímací zkoušky samotné</a:t>
            </a:r>
          </a:p>
          <a:p>
            <a:pPr algn="ctr"/>
            <a:r>
              <a:rPr lang="cs-CZ" dirty="0" smtClean="0"/>
              <a:t>Doprovod k zápisu</a:t>
            </a:r>
          </a:p>
          <a:p>
            <a:pPr algn="ctr"/>
            <a:r>
              <a:rPr lang="cs-CZ" dirty="0" smtClean="0"/>
              <a:t>Pomoc se sháněním ubytování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...do konce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Pomoc s ISem</a:t>
            </a:r>
          </a:p>
          <a:p>
            <a:pPr algn="ctr"/>
            <a:r>
              <a:rPr lang="cs-CZ" dirty="0" smtClean="0"/>
              <a:t>Pomoc s orientací po škole i mimo školu</a:t>
            </a:r>
          </a:p>
          <a:p>
            <a:pPr algn="ctr"/>
            <a:r>
              <a:rPr lang="cs-CZ" dirty="0" smtClean="0"/>
              <a:t>Pomůcky a rady do výuky</a:t>
            </a:r>
          </a:p>
          <a:p>
            <a:pPr algn="ctr"/>
            <a:r>
              <a:rPr lang="cs-CZ" dirty="0"/>
              <a:t>Z</a:t>
            </a:r>
            <a:r>
              <a:rPr lang="cs-CZ" dirty="0" smtClean="0"/>
              <a:t>adání a průběh zkoušek</a:t>
            </a:r>
          </a:p>
          <a:p>
            <a:pPr algn="ctr"/>
            <a:r>
              <a:rPr lang="cs-CZ" dirty="0" smtClean="0"/>
              <a:t>Doprovod a asistence mimo školu</a:t>
            </a:r>
          </a:p>
          <a:p>
            <a:pPr algn="ctr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Veronicka\Desktop\logo-m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78878"/>
            <a:ext cx="2084815" cy="2063098"/>
          </a:xfrm>
          <a:prstGeom prst="rect">
            <a:avLst/>
          </a:prstGeom>
          <a:noFill/>
        </p:spPr>
      </p:pic>
      <p:pic>
        <p:nvPicPr>
          <p:cNvPr id="4" name="Picture 2" descr="C:\Users\Veronicka\Desktop\Blind-Peopl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65104"/>
            <a:ext cx="2492896" cy="24928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200" b="1" dirty="0" smtClean="0"/>
              <a:t>Tělesná výchova</a:t>
            </a:r>
            <a:endParaRPr lang="cs-CZ" sz="5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Centrum Univerzitního sportu</a:t>
            </a:r>
          </a:p>
          <a:p>
            <a:r>
              <a:rPr lang="cs-CZ" dirty="0" smtClean="0"/>
              <a:t>Tělesná výchova organizovaná </a:t>
            </a:r>
            <a:r>
              <a:rPr lang="cs-CZ" dirty="0"/>
              <a:t>Střediskem </a:t>
            </a:r>
            <a:r>
              <a:rPr lang="cs-CZ" dirty="0" smtClean="0"/>
              <a:t>Teiresiás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5570</TotalTime>
  <Words>157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Nevidomí  na MUNI</vt:lpstr>
      <vt:lpstr>- Statisticky</vt:lpstr>
      <vt:lpstr>Věková kategorie 20-24 let</vt:lpstr>
      <vt:lpstr>Středisko      </vt:lpstr>
      <vt:lpstr>Název střediska...</vt:lpstr>
      <vt:lpstr>Ve středisku se:</vt:lpstr>
      <vt:lpstr>Od začátku...</vt:lpstr>
      <vt:lpstr>...do konce</vt:lpstr>
      <vt:lpstr>Tělesná výchova</vt:lpstr>
      <vt:lpstr>Děkuji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Nevidomí  na MUNI</dc:title>
  <dc:creator>Veronicka</dc:creator>
  <cp:lastModifiedBy>Veronicka</cp:lastModifiedBy>
  <cp:revision>164</cp:revision>
  <dcterms:created xsi:type="dcterms:W3CDTF">2011-11-24T15:40:14Z</dcterms:created>
  <dcterms:modified xsi:type="dcterms:W3CDTF">2011-11-28T12:31:06Z</dcterms:modified>
</cp:coreProperties>
</file>