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1A18-FFDA-42CE-830F-A68A1A521DC8}" type="datetimeFigureOut">
              <a:rPr lang="cs-CZ" smtClean="0"/>
              <a:pPr/>
              <a:t>28.11.2011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2252-848B-49C9-8A3C-26379438CD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1A18-FFDA-42CE-830F-A68A1A521DC8}" type="datetimeFigureOut">
              <a:rPr lang="cs-CZ" smtClean="0"/>
              <a:pPr/>
              <a:t>28.11.2011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2252-848B-49C9-8A3C-26379438CD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1A18-FFDA-42CE-830F-A68A1A521DC8}" type="datetimeFigureOut">
              <a:rPr lang="cs-CZ" smtClean="0"/>
              <a:pPr/>
              <a:t>28.11.2011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2252-848B-49C9-8A3C-26379438CD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1A18-FFDA-42CE-830F-A68A1A521DC8}" type="datetimeFigureOut">
              <a:rPr lang="cs-CZ" smtClean="0"/>
              <a:pPr/>
              <a:t>28.11.2011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2252-848B-49C9-8A3C-26379438CD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1A18-FFDA-42CE-830F-A68A1A521DC8}" type="datetimeFigureOut">
              <a:rPr lang="cs-CZ" smtClean="0"/>
              <a:pPr/>
              <a:t>28.11.2011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2252-848B-49C9-8A3C-26379438CD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1A18-FFDA-42CE-830F-A68A1A521DC8}" type="datetimeFigureOut">
              <a:rPr lang="cs-CZ" smtClean="0"/>
              <a:pPr/>
              <a:t>28.11.2011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2252-848B-49C9-8A3C-26379438CD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1A18-FFDA-42CE-830F-A68A1A521DC8}" type="datetimeFigureOut">
              <a:rPr lang="cs-CZ" smtClean="0"/>
              <a:pPr/>
              <a:t>28.11.2011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2252-848B-49C9-8A3C-26379438CD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1A18-FFDA-42CE-830F-A68A1A521DC8}" type="datetimeFigureOut">
              <a:rPr lang="cs-CZ" smtClean="0"/>
              <a:pPr/>
              <a:t>28.11.2011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2252-848B-49C9-8A3C-26379438CD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1A18-FFDA-42CE-830F-A68A1A521DC8}" type="datetimeFigureOut">
              <a:rPr lang="cs-CZ" smtClean="0"/>
              <a:pPr/>
              <a:t>28.11.2011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2252-848B-49C9-8A3C-26379438CD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1A18-FFDA-42CE-830F-A68A1A521DC8}" type="datetimeFigureOut">
              <a:rPr lang="cs-CZ" smtClean="0"/>
              <a:pPr/>
              <a:t>28.11.2011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2252-848B-49C9-8A3C-26379438CD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1A18-FFDA-42CE-830F-A68A1A521DC8}" type="datetimeFigureOut">
              <a:rPr lang="cs-CZ" smtClean="0"/>
              <a:pPr/>
              <a:t>28.11.2011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2252-848B-49C9-8A3C-26379438CD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33E1A18-FFDA-42CE-830F-A68A1A521DC8}" type="datetimeFigureOut">
              <a:rPr lang="cs-CZ" smtClean="0"/>
              <a:pPr/>
              <a:t>28.11.2011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08A2252-848B-49C9-8A3C-26379438CD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aceprozp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2204864"/>
            <a:ext cx="4419600" cy="1237856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cs-CZ" dirty="0" smtClean="0"/>
              <a:t>Psychologické </a:t>
            </a:r>
            <a:br>
              <a:rPr lang="cs-CZ" dirty="0" smtClean="0"/>
            </a:br>
            <a:r>
              <a:rPr lang="cs-CZ" dirty="0" smtClean="0"/>
              <a:t>a emocionální aspekty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Veronika Hájková</a:t>
            </a:r>
          </a:p>
          <a:p>
            <a:r>
              <a:rPr lang="cs-CZ" dirty="0" smtClean="0"/>
              <a:t>Pavlína Sedlářová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3749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Integrace osob s TZP do zaměstnání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cs-CZ" dirty="0" smtClean="0"/>
              <a:t>…povinnost zaměstnavatele (…) stanoví zákon nepřipustit, aby zaměstnanec konal práci, která neodpovídá jeho schopnostem </a:t>
            </a:r>
            <a:br>
              <a:rPr lang="cs-CZ" dirty="0" smtClean="0"/>
            </a:br>
            <a:r>
              <a:rPr lang="cs-CZ" dirty="0" smtClean="0"/>
              <a:t>a zdravotní způsobilosti…</a:t>
            </a:r>
          </a:p>
          <a:p>
            <a:r>
              <a:rPr lang="cs-CZ" dirty="0" smtClean="0"/>
              <a:t>…u zaměstnanců se zdravotním postižením je tato povinnost zaměstnavatele umocněna…</a:t>
            </a:r>
          </a:p>
          <a:p>
            <a:r>
              <a:rPr lang="cs-CZ" dirty="0" smtClean="0"/>
              <a:t>…umožnit zvýšení kvalifikace poskytováním pracovních úlev </a:t>
            </a:r>
            <a:br>
              <a:rPr lang="cs-CZ" dirty="0" smtClean="0"/>
            </a:br>
            <a:r>
              <a:rPr lang="cs-CZ" dirty="0" smtClean="0"/>
              <a:t>a hmotného zabezpečení…</a:t>
            </a:r>
          </a:p>
          <a:p>
            <a:r>
              <a:rPr lang="cs-CZ" dirty="0" smtClean="0"/>
              <a:t>…zaměstnavatelé povinni zaměstnávat zaměstnance se zdravotním postižením na vhodných pracovních místech…</a:t>
            </a:r>
          </a:p>
          <a:p>
            <a:r>
              <a:rPr lang="cs-CZ" dirty="0" smtClean="0"/>
              <a:t>…pro zaměstnance se zdravotním postižením, které nelze zaměstnat za obvyklých pracovních podmínek, se (…) vyhrazují nebo zřizují chráněné dílny (pracoviště)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 zaměstnanců s ZTP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Osoby se zdravotním postižením právo na pracovní rehabilitaci.</a:t>
            </a:r>
          </a:p>
          <a:p>
            <a:r>
              <a:rPr lang="cs-CZ" dirty="0" smtClean="0"/>
              <a:t>…pracovní rehabilitaci zabezpečuje úřad práce…</a:t>
            </a:r>
          </a:p>
          <a:p>
            <a:r>
              <a:rPr lang="cs-CZ" dirty="0" smtClean="0"/>
              <a:t>…souvislá činnost zaměřená na získání a udržení vhodného zaměstnání osoby se zdravotním postižením…</a:t>
            </a:r>
          </a:p>
          <a:p>
            <a:r>
              <a:rPr lang="cs-CZ" dirty="0" smtClean="0"/>
              <a:t>…zahrnuje zejména poradenskou činnost zaměřenou na volbu povolání, volbu zaměstnání; nebo jiné výdělečné činnosti, teoretickou a praktickou přípravu pro zaměstnání nebo jinou výdělečnou činnost, zprostředkování, udržení a změnu zaměstnání, změnu povolání a vytváření vhodných podmínek pro výkon zaměstnání nebo jiné výdělečné činnosti…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Individuální plán pracovní rehabilitace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Sestaven úřadem s ohledem na okolnosti a zdravotní stav</a:t>
            </a:r>
          </a:p>
          <a:p>
            <a:r>
              <a:rPr lang="cs-CZ" dirty="0" smtClean="0"/>
              <a:t>Individuální plán pracovní rehabilitace osoby se zdravotním postižením obsahuje</a:t>
            </a:r>
          </a:p>
          <a:p>
            <a:pPr>
              <a:buNone/>
            </a:pPr>
            <a:r>
              <a:rPr lang="cs-CZ" dirty="0" smtClean="0"/>
              <a:t>		a) předpokládaný cíl pracovní rehabilitace,</a:t>
            </a:r>
          </a:p>
          <a:p>
            <a:pPr>
              <a:buNone/>
            </a:pPr>
            <a:r>
              <a:rPr lang="cs-CZ" dirty="0" smtClean="0"/>
              <a:t>		b) formy pracovní rehabilitace, které byly stanoveny pro 	    osobu se zdravotním postižením,</a:t>
            </a:r>
          </a:p>
          <a:p>
            <a:pPr>
              <a:buNone/>
            </a:pPr>
            <a:r>
              <a:rPr lang="cs-CZ" dirty="0" smtClean="0"/>
              <a:t>		c) předpokládaný časový průběh pracovní rehabilitace,</a:t>
            </a:r>
          </a:p>
          <a:p>
            <a:pPr>
              <a:buNone/>
            </a:pPr>
            <a:r>
              <a:rPr lang="cs-CZ" dirty="0" smtClean="0"/>
              <a:t>		d) termíny a způsob hodnocení účinnosti stanovených forem 	    pracovní rehabilitace.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vyrovnání pracovních příležitostí a vytváření vhodných pracovních podmínek pro osoby se zdravotním postižením </a:t>
            </a:r>
            <a:br>
              <a:rPr lang="cs-CZ" dirty="0" smtClean="0"/>
            </a:br>
            <a:r>
              <a:rPr lang="cs-CZ" dirty="0" smtClean="0"/>
              <a:t>s komplexními poruchami a zvláštními potřebami</a:t>
            </a:r>
          </a:p>
          <a:p>
            <a:r>
              <a:rPr lang="cs-CZ" dirty="0" smtClean="0"/>
              <a:t>Česká unie pro podporované zaměstnání</a:t>
            </a:r>
          </a:p>
          <a:p>
            <a:pPr lvl="1"/>
            <a:r>
              <a:rPr lang="cs-CZ" dirty="0" smtClean="0"/>
              <a:t>…umožňuje znevýhodněným lidem získat a udržet si zaměstnání na otevřeném trhu práce…</a:t>
            </a:r>
          </a:p>
          <a:p>
            <a:pPr lvl="1"/>
            <a:r>
              <a:rPr lang="cs-CZ" dirty="0" smtClean="0"/>
              <a:t>nestátní nezisková organizace</a:t>
            </a:r>
          </a:p>
          <a:p>
            <a:r>
              <a:rPr lang="cs-CZ" dirty="0" smtClean="0"/>
              <a:t>Rehabilitace, aktivace, práce</a:t>
            </a:r>
          </a:p>
          <a:p>
            <a:r>
              <a:rPr lang="cs-CZ" dirty="0" smtClean="0"/>
              <a:t>Osoby s TZP potřebují v procesu integrace do širšího sociálního a pracovního prostředí speciální - upravené formy práce </a:t>
            </a:r>
            <a:br>
              <a:rPr lang="cs-CZ" dirty="0" smtClean="0"/>
            </a:br>
            <a:r>
              <a:rPr lang="cs-CZ" dirty="0" smtClean="0"/>
              <a:t>a řízení…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a práva zaměstnavatelů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…spolupracovat s úřadem práce při zajišťování pracovní rehabilitace…</a:t>
            </a:r>
          </a:p>
          <a:p>
            <a:r>
              <a:rPr lang="cs-CZ" dirty="0" smtClean="0"/>
              <a:t>zaměstnat osoby se zdravotním postižením ve výši povinného podílu těchto osob na celkovém počtu zaměstnanců zaměstnavatele  (4 %)</a:t>
            </a:r>
          </a:p>
          <a:p>
            <a:endParaRPr lang="cs-CZ" i="1" dirty="0" smtClean="0"/>
          </a:p>
          <a:p>
            <a:r>
              <a:rPr lang="cs-CZ" i="1" dirty="0" smtClean="0"/>
              <a:t>„Na vytvoření jednoho nového pracovního místa vhodného pro osobu se zdravotním postižením může podnik dostat příspěvek </a:t>
            </a:r>
            <a:br>
              <a:rPr lang="cs-CZ" i="1" dirty="0" smtClean="0"/>
            </a:br>
            <a:r>
              <a:rPr lang="cs-CZ" i="1" dirty="0" smtClean="0"/>
              <a:t>v maximální výši 250 000 Kč. Na udržení jednoho pracovního místa, na němž je zaměstnána osoba se zdravotním postižením, je možné poskytnout příspěvek v maximální výši 200 000 Kč.“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Pracovní možnosti </a:t>
            </a:r>
            <a:r>
              <a:rPr lang="cs-CZ" dirty="0" smtClean="0"/>
              <a:t>pro zrakově postižené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Projekty zaměřené na integraci zrakově postižených na trh práce (každý kraj zvlášť; zpracováváno z grantů EU…)</a:t>
            </a:r>
          </a:p>
          <a:p>
            <a:r>
              <a:rPr lang="cs-CZ" dirty="0" smtClean="0"/>
              <a:t>Úřad práce (viz zaměstnavatelé a jejich povinnosti)</a:t>
            </a:r>
          </a:p>
          <a:p>
            <a:r>
              <a:rPr lang="cs-CZ" dirty="0" smtClean="0"/>
              <a:t>Vyhledávání práce na specializovaných serverech</a:t>
            </a:r>
          </a:p>
          <a:p>
            <a:pPr lvl="1"/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praceprozp.cz</a:t>
            </a:r>
            <a:endParaRPr lang="cs-CZ" dirty="0" smtClean="0"/>
          </a:p>
          <a:p>
            <a:pPr lvl="2"/>
            <a:r>
              <a:rPr lang="cs-CZ" dirty="0" smtClean="0"/>
              <a:t>Poradenství, hledání práce, specifikace jednotlivých postižení (rozdělení pracovních nabídek dle druhu ZP), e-</a:t>
            </a:r>
            <a:r>
              <a:rPr lang="cs-CZ" dirty="0" err="1" smtClean="0"/>
              <a:t>learning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Rekvalifikační programy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pracovní pozice pro nevidomé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Administrativní pracovník</a:t>
            </a:r>
          </a:p>
          <a:p>
            <a:r>
              <a:rPr lang="cs-CZ" dirty="0" smtClean="0"/>
              <a:t>IT pracovník</a:t>
            </a:r>
          </a:p>
          <a:p>
            <a:r>
              <a:rPr lang="cs-CZ" dirty="0" smtClean="0"/>
              <a:t>Pracovník v telemarketingu</a:t>
            </a:r>
          </a:p>
          <a:p>
            <a:r>
              <a:rPr lang="cs-CZ" dirty="0" smtClean="0"/>
              <a:t>Právník</a:t>
            </a:r>
          </a:p>
          <a:p>
            <a:r>
              <a:rPr lang="cs-CZ" dirty="0" smtClean="0"/>
              <a:t>Překladatel, tlumočník</a:t>
            </a:r>
          </a:p>
          <a:p>
            <a:r>
              <a:rPr lang="cs-CZ" dirty="0" smtClean="0"/>
              <a:t>Psycholog</a:t>
            </a:r>
          </a:p>
          <a:p>
            <a:r>
              <a:rPr lang="cs-CZ" dirty="0" smtClean="0"/>
              <a:t>Sociální pracovník</a:t>
            </a:r>
          </a:p>
          <a:p>
            <a:r>
              <a:rPr lang="cs-CZ" dirty="0" smtClean="0"/>
              <a:t>Učitel, speciální pedagog</a:t>
            </a:r>
          </a:p>
          <a:p>
            <a:r>
              <a:rPr lang="cs-CZ" dirty="0" smtClean="0"/>
              <a:t>Hudebník, zpěvák, ladič klavírů…</a:t>
            </a:r>
          </a:p>
          <a:p>
            <a:r>
              <a:rPr lang="cs-CZ" dirty="0" smtClean="0"/>
              <a:t>Masér apod.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projekt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</a:t>
            </a:r>
          </a:p>
          <a:p>
            <a:pPr lvl="1"/>
            <a:r>
              <a:rPr lang="cs-CZ" dirty="0" smtClean="0"/>
              <a:t>Začlenit lidi se zrakovým handicapem</a:t>
            </a:r>
          </a:p>
          <a:p>
            <a:pPr lvl="1"/>
            <a:r>
              <a:rPr lang="cs-CZ" dirty="0" smtClean="0"/>
              <a:t>Seznámit veřejnost s problematikou zrakového handicapu</a:t>
            </a:r>
          </a:p>
          <a:p>
            <a:pPr lvl="1"/>
            <a:r>
              <a:rPr lang="cs-CZ" dirty="0" smtClean="0"/>
              <a:t>Simulovat podmínky, ve kterých žijí zrakově postižení</a:t>
            </a:r>
          </a:p>
          <a:p>
            <a:r>
              <a:rPr lang="cs-CZ" dirty="0" smtClean="0"/>
              <a:t>Restaurace (nejen) pro nevidomé</a:t>
            </a:r>
          </a:p>
          <a:p>
            <a:pPr lvl="1"/>
            <a:r>
              <a:rPr lang="cs-CZ" dirty="0" smtClean="0"/>
              <a:t>Obsluhují nevidomí</a:t>
            </a:r>
          </a:p>
          <a:p>
            <a:pPr lvl="1"/>
            <a:r>
              <a:rPr lang="cs-CZ" dirty="0" smtClean="0"/>
              <a:t>Absolutní tma v místnostech</a:t>
            </a:r>
          </a:p>
          <a:p>
            <a:pPr lvl="1"/>
            <a:r>
              <a:rPr lang="cs-CZ" dirty="0" smtClean="0"/>
              <a:t>Např. restaurace Pod křídlem noci v Praze</a:t>
            </a:r>
          </a:p>
          <a:p>
            <a:pPr lvl="1"/>
            <a:r>
              <a:rPr lang="cs-CZ" dirty="0" smtClean="0"/>
              <a:t>V zahraničí poprvé v roce 1999 (</a:t>
            </a:r>
            <a:r>
              <a:rPr lang="cs-CZ" dirty="0" err="1" smtClean="0"/>
              <a:t>Zurich</a:t>
            </a:r>
            <a:r>
              <a:rPr lang="cs-CZ" dirty="0" smtClean="0"/>
              <a:t>), poté se šířilo Evropou (Paříž, Londýn, Berlín, Moskva… od roku 2008 Praha)</a:t>
            </a:r>
          </a:p>
          <a:p>
            <a:pPr lvl="1"/>
            <a:r>
              <a:rPr lang="cs-CZ" dirty="0" smtClean="0"/>
              <a:t>Později v dalších městech v ČR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/>
              <a:t>Děkujeme za pozornost </a:t>
            </a:r>
            <a:r>
              <a:rPr lang="cs-CZ" sz="5400" dirty="0" smtClean="0">
                <a:sym typeface="Wingdings" pitchFamily="2" charset="2"/>
              </a:rPr>
              <a:t></a:t>
            </a:r>
            <a:endParaRPr lang="cs-CZ" sz="5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2656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6512511" cy="114300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4000" dirty="0" smtClean="0"/>
              <a:t>Psychologické </a:t>
            </a:r>
            <a:br>
              <a:rPr lang="cs-CZ" sz="4000" dirty="0" smtClean="0"/>
            </a:br>
            <a:r>
              <a:rPr lang="cs-CZ" sz="4000" dirty="0" smtClean="0"/>
              <a:t>a emocionální aspekty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7056784" cy="475252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Dopady TZP</a:t>
            </a:r>
          </a:p>
          <a:p>
            <a:r>
              <a:rPr lang="cs-CZ" dirty="0"/>
              <a:t>Psychologické a emocionální aspekty získaného TZP</a:t>
            </a:r>
          </a:p>
          <a:p>
            <a:r>
              <a:rPr lang="cs-CZ" dirty="0"/>
              <a:t>Sociální aspekty </a:t>
            </a:r>
            <a:r>
              <a:rPr lang="cs-CZ" dirty="0" smtClean="0"/>
              <a:t>TZP</a:t>
            </a:r>
          </a:p>
          <a:p>
            <a:r>
              <a:rPr lang="cs-CZ" dirty="0" smtClean="0"/>
              <a:t>Stereotyp a autostereotyp</a:t>
            </a:r>
          </a:p>
          <a:p>
            <a:r>
              <a:rPr lang="cs-CZ" dirty="0" smtClean="0"/>
              <a:t>Stigma</a:t>
            </a:r>
          </a:p>
          <a:p>
            <a:r>
              <a:rPr lang="cs-CZ" dirty="0" smtClean="0"/>
              <a:t>Mýty o </a:t>
            </a:r>
            <a:r>
              <a:rPr lang="cs-CZ" dirty="0" smtClean="0"/>
              <a:t>TZP</a:t>
            </a:r>
          </a:p>
          <a:p>
            <a:r>
              <a:rPr lang="cs-CZ" dirty="0" smtClean="0"/>
              <a:t>Integrace osob s TZP do </a:t>
            </a:r>
            <a:r>
              <a:rPr lang="cs-CZ" dirty="0" smtClean="0"/>
              <a:t>zaměstnání</a:t>
            </a:r>
          </a:p>
          <a:p>
            <a:r>
              <a:rPr lang="cs-CZ" dirty="0" smtClean="0"/>
              <a:t>Rehabilitace zaměstnanců s ZTP</a:t>
            </a:r>
            <a:endParaRPr lang="cs-CZ" dirty="0"/>
          </a:p>
          <a:p>
            <a:r>
              <a:rPr lang="cs-CZ" dirty="0" smtClean="0"/>
              <a:t>Individuální plán pracovní </a:t>
            </a:r>
            <a:r>
              <a:rPr lang="cs-CZ" dirty="0" smtClean="0"/>
              <a:t>rehabilitace</a:t>
            </a:r>
          </a:p>
          <a:p>
            <a:r>
              <a:rPr lang="cs-CZ" dirty="0" smtClean="0"/>
              <a:t>Programy</a:t>
            </a:r>
          </a:p>
          <a:p>
            <a:r>
              <a:rPr lang="cs-CZ" dirty="0" smtClean="0"/>
              <a:t>Povinnosti a práva </a:t>
            </a:r>
            <a:r>
              <a:rPr lang="cs-CZ" dirty="0" smtClean="0"/>
              <a:t>zaměstnavatelů</a:t>
            </a:r>
          </a:p>
          <a:p>
            <a:r>
              <a:rPr lang="cs-CZ" dirty="0" smtClean="0"/>
              <a:t>Pracovní možnosti pro zrakově </a:t>
            </a:r>
            <a:r>
              <a:rPr lang="cs-CZ" dirty="0" smtClean="0"/>
              <a:t>postižené</a:t>
            </a:r>
          </a:p>
          <a:p>
            <a:r>
              <a:rPr lang="cs-CZ" dirty="0" smtClean="0"/>
              <a:t>Možné pracovní pozice pro </a:t>
            </a:r>
            <a:r>
              <a:rPr lang="cs-CZ" dirty="0" smtClean="0"/>
              <a:t>nevidomé</a:t>
            </a:r>
          </a:p>
          <a:p>
            <a:r>
              <a:rPr lang="cs-CZ" dirty="0" smtClean="0"/>
              <a:t>Speciální projekt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5975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Dopady TZP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Bariéra na dvou základních rovinách: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Strukturální omezení – mimo subjekt handicapu, omezení aktivity dané osoby (informace v nepřístupné podobě, fyzická překážka)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Psycho-emocionální důsledky handicapu – působí v rámci subjektu handicapu (</a:t>
            </a:r>
            <a:r>
              <a:rPr lang="cs-CZ" dirty="0"/>
              <a:t>pocity </a:t>
            </a:r>
            <a:r>
              <a:rPr lang="cs-CZ" dirty="0" smtClean="0"/>
              <a:t>studu)</a:t>
            </a:r>
          </a:p>
          <a:p>
            <a:r>
              <a:rPr lang="cs-CZ" dirty="0"/>
              <a:t>d</a:t>
            </a:r>
            <a:r>
              <a:rPr lang="cs-CZ" dirty="0" smtClean="0"/>
              <a:t>ůsledky obou těchto rovin se manifestují na sociální rovině: </a:t>
            </a:r>
            <a:r>
              <a:rPr lang="cs-CZ" dirty="0"/>
              <a:t>n</a:t>
            </a:r>
            <a:r>
              <a:rPr lang="cs-CZ" dirty="0" smtClean="0"/>
              <a:t>apř</a:t>
            </a:r>
            <a:r>
              <a:rPr lang="cs-CZ" dirty="0"/>
              <a:t>. </a:t>
            </a:r>
            <a:r>
              <a:rPr lang="cs-CZ" u="sng" dirty="0">
                <a:solidFill>
                  <a:schemeClr val="tx1"/>
                </a:solidFill>
              </a:rPr>
              <a:t>řízení automobilu </a:t>
            </a:r>
            <a:r>
              <a:rPr lang="cs-CZ" dirty="0"/>
              <a:t>je v </a:t>
            </a:r>
            <a:r>
              <a:rPr lang="cs-CZ" dirty="0" smtClean="0"/>
              <a:t>západní společnosti </a:t>
            </a:r>
            <a:r>
              <a:rPr lang="cs-CZ" dirty="0"/>
              <a:t>vysoce sociálně ceněná dovednost, o kterou jsou však osoby s TPZ připraveny.</a:t>
            </a:r>
          </a:p>
        </p:txBody>
      </p:sp>
    </p:spTree>
    <p:extLst>
      <p:ext uri="{BB962C8B-B14F-4D97-AF65-F5344CB8AC3E}">
        <p14:creationId xmlns="" xmlns:p14="http://schemas.microsoft.com/office/powerpoint/2010/main" val="354184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dirty="0"/>
              <a:t>Psychologické a emocionální aspekty získaného TZP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pokles uspokojení z kvality </a:t>
            </a:r>
            <a:r>
              <a:rPr lang="cs-CZ" dirty="0" smtClean="0"/>
              <a:t>života</a:t>
            </a:r>
          </a:p>
          <a:p>
            <a:r>
              <a:rPr lang="cs-CZ" dirty="0"/>
              <a:t>zvýšení pravděpodobnosti výskytu </a:t>
            </a:r>
            <a:r>
              <a:rPr lang="cs-CZ" dirty="0" smtClean="0"/>
              <a:t>depresí</a:t>
            </a:r>
          </a:p>
          <a:p>
            <a:r>
              <a:rPr lang="cs-CZ" dirty="0"/>
              <a:t>snížení sebehodnocení </a:t>
            </a:r>
            <a:endParaRPr lang="cs-CZ" dirty="0" smtClean="0"/>
          </a:p>
          <a:p>
            <a:r>
              <a:rPr lang="cs-CZ" dirty="0"/>
              <a:t>pesimističtější pohled </a:t>
            </a:r>
            <a:r>
              <a:rPr lang="cs-CZ" dirty="0" smtClean="0"/>
              <a:t>na budoucnost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Součástí procesu adaptace na získané TPZ je do jisté míry nevyhnutelný prožitek </a:t>
            </a:r>
            <a:r>
              <a:rPr lang="cs-CZ" dirty="0" smtClean="0"/>
              <a:t>utrpení.</a:t>
            </a:r>
          </a:p>
          <a:p>
            <a:r>
              <a:rPr lang="cs-CZ" dirty="0"/>
              <a:t>Hayeems a kol. (2005, s. 615) jej definují jako „</a:t>
            </a:r>
            <a:r>
              <a:rPr lang="cs-CZ" dirty="0" smtClean="0"/>
              <a:t>stav distresu</a:t>
            </a:r>
            <a:r>
              <a:rPr lang="cs-CZ" dirty="0"/>
              <a:t>, který nastává v situaci, kdy je ohrožena integrita člověka nebo když je ohrožen, </a:t>
            </a:r>
            <a:r>
              <a:rPr lang="cs-CZ" dirty="0" smtClean="0"/>
              <a:t>přerušen nebo </a:t>
            </a:r>
            <a:r>
              <a:rPr lang="cs-CZ" dirty="0"/>
              <a:t>zatížen jeho životní plán.“ </a:t>
            </a:r>
            <a:endParaRPr lang="cs-CZ" dirty="0" smtClean="0"/>
          </a:p>
          <a:p>
            <a:r>
              <a:rPr lang="cs-CZ" dirty="0"/>
              <a:t>trvá do doby, dokud není integrita </a:t>
            </a:r>
            <a:r>
              <a:rPr lang="cs-CZ" dirty="0" smtClean="0"/>
              <a:t>opět obnovena</a:t>
            </a:r>
            <a:r>
              <a:rPr lang="cs-CZ" dirty="0"/>
              <a:t>, eliminována hrozba nebo dokud se zasažený člověk nevyrovná s nově </a:t>
            </a:r>
            <a:r>
              <a:rPr lang="cs-CZ" dirty="0" smtClean="0"/>
              <a:t>nastalými životními podmínkami</a:t>
            </a:r>
            <a:r>
              <a:rPr lang="cs-CZ" dirty="0"/>
              <a:t> </a:t>
            </a:r>
            <a:r>
              <a:rPr lang="cs-CZ" dirty="0" smtClean="0"/>
              <a:t>= existenciální utrpení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820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dirty="0"/>
              <a:t>Psychologické a emocionální aspekty získaného TZP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124944"/>
          </a:xfrm>
        </p:spPr>
        <p:txBody>
          <a:bodyPr/>
          <a:lstStyle/>
          <a:p>
            <a:r>
              <a:rPr lang="cs-CZ" dirty="0" err="1"/>
              <a:t>e</a:t>
            </a:r>
            <a:r>
              <a:rPr lang="cs-CZ" dirty="0" err="1" smtClean="0"/>
              <a:t>goobranné</a:t>
            </a:r>
            <a:r>
              <a:rPr lang="cs-CZ" dirty="0" smtClean="0"/>
              <a:t> mechanizmy – </a:t>
            </a:r>
            <a:r>
              <a:rPr lang="cs-CZ" dirty="0"/>
              <a:t>popření, hněv, </a:t>
            </a:r>
            <a:r>
              <a:rPr lang="cs-CZ" dirty="0" smtClean="0"/>
              <a:t>emoce </a:t>
            </a:r>
            <a:r>
              <a:rPr lang="cs-CZ" dirty="0"/>
              <a:t>strachu, úzkosti nebo </a:t>
            </a:r>
            <a:r>
              <a:rPr lang="cs-CZ" dirty="0" smtClean="0"/>
              <a:t>výskyt </a:t>
            </a:r>
            <a:r>
              <a:rPr lang="cs-CZ" dirty="0"/>
              <a:t>depresivních </a:t>
            </a:r>
            <a:r>
              <a:rPr lang="cs-CZ" dirty="0" smtClean="0"/>
              <a:t>symptomů</a:t>
            </a:r>
          </a:p>
          <a:p>
            <a:r>
              <a:rPr lang="cs-CZ" dirty="0"/>
              <a:t>v</a:t>
            </a:r>
            <a:r>
              <a:rPr lang="cs-CZ" dirty="0" smtClean="0"/>
              <a:t> oblastech - </a:t>
            </a:r>
            <a:r>
              <a:rPr lang="cs-CZ" dirty="0"/>
              <a:t>vzdělání, zaměstnání, mobilita </a:t>
            </a:r>
            <a:endParaRPr lang="cs-CZ" dirty="0" smtClean="0"/>
          </a:p>
          <a:p>
            <a:r>
              <a:rPr lang="cs-CZ" dirty="0"/>
              <a:t>d</a:t>
            </a:r>
            <a:r>
              <a:rPr lang="cs-CZ" dirty="0" smtClean="0"/>
              <a:t>ůležitou </a:t>
            </a:r>
            <a:r>
              <a:rPr lang="cs-CZ" dirty="0"/>
              <a:t>oblastí je vztah využívání </a:t>
            </a:r>
            <a:r>
              <a:rPr lang="cs-CZ" dirty="0" smtClean="0"/>
              <a:t>kompenzačních pomůcek (bílá </a:t>
            </a:r>
            <a:r>
              <a:rPr lang="cs-CZ" dirty="0"/>
              <a:t>hůl, </a:t>
            </a:r>
            <a:r>
              <a:rPr lang="cs-CZ" dirty="0" smtClean="0"/>
              <a:t>vodící pes, …)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5443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Sociální aspekty </a:t>
            </a:r>
            <a:r>
              <a:rPr lang="cs-CZ" sz="4000" dirty="0" smtClean="0"/>
              <a:t>TZP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tereotypní představa </a:t>
            </a:r>
            <a:r>
              <a:rPr lang="cs-CZ" dirty="0"/>
              <a:t>intaktní populace o osobách s </a:t>
            </a:r>
            <a:r>
              <a:rPr lang="cs-CZ" dirty="0" smtClean="0"/>
              <a:t>TPZ – např. je </a:t>
            </a:r>
            <a:r>
              <a:rPr lang="cs-CZ" dirty="0"/>
              <a:t>z pohledu neinformovaných vidomých považován za nedostatečně </a:t>
            </a:r>
            <a:r>
              <a:rPr lang="cs-CZ" dirty="0" smtClean="0"/>
              <a:t>nevidomého, aby </a:t>
            </a:r>
            <a:r>
              <a:rPr lang="cs-CZ" dirty="0"/>
              <a:t>používal slepeckou </a:t>
            </a:r>
            <a:r>
              <a:rPr lang="cs-CZ" dirty="0" smtClean="0"/>
              <a:t>hůl -&gt; osoba se </a:t>
            </a:r>
            <a:r>
              <a:rPr lang="cs-CZ" dirty="0"/>
              <a:t>snaží zakrýt své </a:t>
            </a:r>
            <a:r>
              <a:rPr lang="cs-CZ" dirty="0" smtClean="0"/>
              <a:t>TZP</a:t>
            </a:r>
          </a:p>
          <a:p>
            <a:r>
              <a:rPr lang="cs-CZ" dirty="0"/>
              <a:t>pokles autonomie a tím i statutu </a:t>
            </a:r>
            <a:r>
              <a:rPr lang="cs-CZ" dirty="0" smtClean="0"/>
              <a:t>dospělého člověka-&gt; ztížená možnost najít </a:t>
            </a:r>
            <a:r>
              <a:rPr lang="cs-CZ" dirty="0"/>
              <a:t>zaměstnání, partnera, či uplatnění </a:t>
            </a:r>
            <a:r>
              <a:rPr lang="cs-CZ" dirty="0" smtClean="0"/>
              <a:t>v </a:t>
            </a:r>
            <a:r>
              <a:rPr lang="cs-CZ" dirty="0"/>
              <a:t>běžném společenském </a:t>
            </a:r>
            <a:r>
              <a:rPr lang="cs-CZ" dirty="0" smtClean="0"/>
              <a:t>styku</a:t>
            </a:r>
          </a:p>
        </p:txBody>
      </p:sp>
    </p:spTree>
    <p:extLst>
      <p:ext uri="{BB962C8B-B14F-4D97-AF65-F5344CB8AC3E}">
        <p14:creationId xmlns="" xmlns:p14="http://schemas.microsoft.com/office/powerpoint/2010/main" val="170890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Stereotyp a autostereotyp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Stereotypy = psychické </a:t>
            </a:r>
            <a:r>
              <a:rPr lang="cs-CZ" dirty="0"/>
              <a:t>struktury, které se podílejí na </a:t>
            </a:r>
            <a:r>
              <a:rPr lang="cs-CZ" dirty="0" smtClean="0"/>
              <a:t>procesu utváření </a:t>
            </a:r>
            <a:r>
              <a:rPr lang="cs-CZ" dirty="0"/>
              <a:t>dojmu na straně </a:t>
            </a:r>
            <a:r>
              <a:rPr lang="cs-CZ" dirty="0" smtClean="0"/>
              <a:t>posuzovatele, </a:t>
            </a:r>
            <a:r>
              <a:rPr lang="cs-CZ" dirty="0"/>
              <a:t>soubory charakteristik přisuzovaných určité </a:t>
            </a:r>
            <a:r>
              <a:rPr lang="cs-CZ" dirty="0" smtClean="0"/>
              <a:t>skupině lidí </a:t>
            </a:r>
            <a:r>
              <a:rPr lang="cs-CZ" dirty="0"/>
              <a:t>jinou skupinou a to na základě nějakého společného </a:t>
            </a:r>
            <a:r>
              <a:rPr lang="cs-CZ" dirty="0" smtClean="0"/>
              <a:t>znaku (</a:t>
            </a:r>
            <a:r>
              <a:rPr lang="cs-CZ" dirty="0"/>
              <a:t>Výrost a </a:t>
            </a:r>
            <a:r>
              <a:rPr lang="cs-CZ" dirty="0" err="1" smtClean="0"/>
              <a:t>Slaměník</a:t>
            </a:r>
            <a:r>
              <a:rPr lang="cs-CZ" dirty="0" smtClean="0"/>
              <a:t>, 1997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/>
              <a:t>důležitou součástí </a:t>
            </a:r>
            <a:r>
              <a:rPr lang="cs-CZ" dirty="0" smtClean="0"/>
              <a:t>procesu sociální kognice</a:t>
            </a:r>
          </a:p>
          <a:p>
            <a:r>
              <a:rPr lang="cs-CZ" dirty="0"/>
              <a:t>o</a:t>
            </a:r>
            <a:r>
              <a:rPr lang="cs-CZ" dirty="0" smtClean="0"/>
              <a:t>vlivňují </a:t>
            </a:r>
            <a:r>
              <a:rPr lang="cs-CZ" dirty="0"/>
              <a:t>proces kategorizace osob, s nimiž se jedinec </a:t>
            </a:r>
            <a:r>
              <a:rPr lang="cs-CZ" dirty="0" smtClean="0"/>
              <a:t>setkává</a:t>
            </a:r>
            <a:endParaRPr lang="cs-CZ" dirty="0"/>
          </a:p>
          <a:p>
            <a:r>
              <a:rPr lang="cs-CZ" dirty="0" smtClean="0"/>
              <a:t>Autostereotyp = soubor </a:t>
            </a:r>
            <a:r>
              <a:rPr lang="cs-CZ" dirty="0"/>
              <a:t>charakteristik, které přisuzuje osoba sama sobě na základě </a:t>
            </a:r>
            <a:r>
              <a:rPr lang="cs-CZ" dirty="0" smtClean="0"/>
              <a:t>členství v </a:t>
            </a:r>
            <a:r>
              <a:rPr lang="cs-CZ" dirty="0"/>
              <a:t>nějaké </a:t>
            </a:r>
            <a:r>
              <a:rPr lang="cs-CZ" dirty="0" smtClean="0"/>
              <a:t>skupině (Nekonečný, 2000</a:t>
            </a:r>
            <a:r>
              <a:rPr lang="cs-CZ" dirty="0"/>
              <a:t>)</a:t>
            </a:r>
          </a:p>
          <a:p>
            <a:r>
              <a:rPr lang="cs-CZ" dirty="0"/>
              <a:t>s</a:t>
            </a:r>
            <a:r>
              <a:rPr lang="cs-CZ" dirty="0" smtClean="0"/>
              <a:t>tereotypem </a:t>
            </a:r>
            <a:r>
              <a:rPr lang="cs-CZ" dirty="0"/>
              <a:t>ovlivněné postoje a návazné chování k </a:t>
            </a:r>
            <a:r>
              <a:rPr lang="cs-CZ" dirty="0" smtClean="0"/>
              <a:t>osobám </a:t>
            </a:r>
            <a:br>
              <a:rPr lang="cs-CZ" dirty="0" smtClean="0"/>
            </a:br>
            <a:r>
              <a:rPr lang="cs-CZ" dirty="0" smtClean="0"/>
              <a:t>s </a:t>
            </a:r>
            <a:r>
              <a:rPr lang="cs-CZ" dirty="0"/>
              <a:t>handicapem </a:t>
            </a:r>
            <a:r>
              <a:rPr lang="cs-CZ" dirty="0" smtClean="0"/>
              <a:t>jsou sociální </a:t>
            </a:r>
            <a:r>
              <a:rPr lang="cs-CZ" dirty="0"/>
              <a:t>podněty vyvolávající psycho-emocionální </a:t>
            </a:r>
            <a:r>
              <a:rPr lang="cs-CZ" dirty="0" smtClean="0"/>
              <a:t>bariéry (</a:t>
            </a:r>
            <a:r>
              <a:rPr lang="cs-CZ" dirty="0"/>
              <a:t>např. neadekvátní pečující chování, nebo vystavení osob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 </a:t>
            </a:r>
            <a:r>
              <a:rPr lang="cs-CZ" dirty="0"/>
              <a:t>handicapem nadměrné pozornosti </a:t>
            </a:r>
            <a:r>
              <a:rPr lang="cs-CZ" dirty="0" smtClean="0"/>
              <a:t>ze strany druhých)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0098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Stigma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ze starověké řečtiny – určitý </a:t>
            </a:r>
            <a:r>
              <a:rPr lang="cs-CZ" dirty="0"/>
              <a:t>tělesný znak vypovídající o </a:t>
            </a:r>
            <a:r>
              <a:rPr lang="cs-CZ" dirty="0" smtClean="0"/>
              <a:t>špatném morálním </a:t>
            </a:r>
            <a:r>
              <a:rPr lang="cs-CZ" dirty="0"/>
              <a:t>statutu jeho </a:t>
            </a:r>
            <a:r>
              <a:rPr lang="cs-CZ" dirty="0" smtClean="0"/>
              <a:t>nositele</a:t>
            </a:r>
          </a:p>
          <a:p>
            <a:r>
              <a:rPr lang="cs-CZ" dirty="0"/>
              <a:t>k</a:t>
            </a:r>
            <a:r>
              <a:rPr lang="cs-CZ" dirty="0" smtClean="0"/>
              <a:t>řesťanství -  rozšíření metaforické podstaty: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/>
              <a:t>stigma jako znak </a:t>
            </a:r>
            <a:r>
              <a:rPr lang="cs-CZ" dirty="0" smtClean="0"/>
              <a:t>svatosti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/>
              <a:t>v lékařském slova smyslu, tělesné znaky zastupující </a:t>
            </a:r>
            <a:r>
              <a:rPr lang="cs-CZ" dirty="0" smtClean="0"/>
              <a:t>fyzickou</a:t>
            </a:r>
          </a:p>
          <a:p>
            <a:r>
              <a:rPr lang="cs-CZ" dirty="0" smtClean="0"/>
              <a:t>sociologická, sociálně‑psychologická rovina - vyloučení </a:t>
            </a:r>
            <a:r>
              <a:rPr lang="cs-CZ" dirty="0"/>
              <a:t>z plného </a:t>
            </a:r>
            <a:r>
              <a:rPr lang="cs-CZ" dirty="0" smtClean="0"/>
              <a:t>společenského přijetí</a:t>
            </a:r>
          </a:p>
          <a:p>
            <a:r>
              <a:rPr lang="cs-CZ" dirty="0" smtClean="0"/>
              <a:t>Stigma: </a:t>
            </a:r>
          </a:p>
          <a:p>
            <a:pPr lvl="1"/>
            <a:r>
              <a:rPr lang="cs-CZ" dirty="0" smtClean="0"/>
              <a:t>osoby </a:t>
            </a:r>
            <a:r>
              <a:rPr lang="cs-CZ" dirty="0"/>
              <a:t>neobyčejně nadané (např. citem pro hudbu, schopností vnímat smysly, které </a:t>
            </a:r>
            <a:r>
              <a:rPr lang="cs-CZ" dirty="0" smtClean="0"/>
              <a:t>jsou vidomým </a:t>
            </a:r>
            <a:r>
              <a:rPr lang="cs-CZ" dirty="0"/>
              <a:t>nedostupné, nebo využívat např. sluch a hmat k rychlému získávání informací o člověku, </a:t>
            </a:r>
            <a:r>
              <a:rPr lang="cs-CZ" dirty="0" smtClean="0"/>
              <a:t>s nímž </a:t>
            </a:r>
            <a:r>
              <a:rPr lang="cs-CZ" dirty="0"/>
              <a:t>jsou v kontaktu v míře až nadpřirozené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nesamostatní hlupáci, se kterým je třeba mluvit, v porovnání </a:t>
            </a:r>
            <a:r>
              <a:rPr lang="cs-CZ" dirty="0" smtClean="0"/>
              <a:t>s nepostiženými</a:t>
            </a:r>
            <a:r>
              <a:rPr lang="cs-CZ" sz="2800" dirty="0" smtClean="0"/>
              <a:t> </a:t>
            </a:r>
            <a:r>
              <a:rPr lang="cs-CZ" dirty="0" smtClean="0"/>
              <a:t>lidmi</a:t>
            </a:r>
            <a:r>
              <a:rPr lang="cs-CZ" dirty="0"/>
              <a:t>, hlasitě, pomalu a zřetelně</a:t>
            </a:r>
          </a:p>
        </p:txBody>
      </p:sp>
    </p:spTree>
    <p:extLst>
      <p:ext uri="{BB962C8B-B14F-4D97-AF65-F5344CB8AC3E}">
        <p14:creationId xmlns="" xmlns:p14="http://schemas.microsoft.com/office/powerpoint/2010/main" val="251468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Mýty o TZP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Nevidomí lidé vidí jen tmu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Lidé nevidomí od narození nemají k pojmu tma vztažen vizuální vjem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Všechny osoby s </a:t>
            </a:r>
            <a:r>
              <a:rPr lang="cs-CZ" dirty="0" smtClean="0"/>
              <a:t>TZP </a:t>
            </a:r>
            <a:r>
              <a:rPr lang="cs-CZ" dirty="0"/>
              <a:t>žijí s </a:t>
            </a:r>
            <a:r>
              <a:rPr lang="cs-CZ" dirty="0" smtClean="0"/>
              <a:t>TZP </a:t>
            </a:r>
            <a:r>
              <a:rPr lang="cs-CZ" dirty="0"/>
              <a:t>od narození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Ve skutečnosti většina populace osob získala </a:t>
            </a:r>
            <a:r>
              <a:rPr lang="cs-CZ" dirty="0" smtClean="0"/>
              <a:t>TZP </a:t>
            </a:r>
            <a:r>
              <a:rPr lang="cs-CZ" dirty="0"/>
              <a:t>v průběhu života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Slabozraký se časem stane úplně slepým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Ne všechna onemocnění způsobující </a:t>
            </a:r>
            <a:r>
              <a:rPr lang="cs-CZ" dirty="0" smtClean="0"/>
              <a:t>TZP </a:t>
            </a:r>
            <a:r>
              <a:rPr lang="cs-CZ" dirty="0"/>
              <a:t>vedou nutně k úplně ztrátě zraku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Používáním se zrak slabozrakému člověku ještě víc kazí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Pro osoby se zbytky zraku je naopak trénink zrakové percepce nástrojem rozvoje zbytků zraku</a:t>
            </a:r>
            <a:r>
              <a:rPr lang="cs-CZ" dirty="0" smtClean="0"/>
              <a:t>.</a:t>
            </a:r>
            <a:r>
              <a:rPr lang="cs-CZ" dirty="0"/>
              <a:t> </a:t>
            </a:r>
          </a:p>
          <a:p>
            <a:r>
              <a:rPr lang="cs-CZ" dirty="0"/>
              <a:t>Kdo chodí s bílou holí (příp. kdo nosí černé brýle), je slepý.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3423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845</TotalTime>
  <Words>974</Words>
  <Application>Microsoft Office PowerPoint</Application>
  <PresentationFormat>Předvádění na obrazovce (4:3)</PresentationFormat>
  <Paragraphs>124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Došky</vt:lpstr>
      <vt:lpstr>Psychologické  a emocionální aspekty</vt:lpstr>
      <vt:lpstr>Psychologické  a emocionální aspekty</vt:lpstr>
      <vt:lpstr>Dopady TZP</vt:lpstr>
      <vt:lpstr>Psychologické a emocionální aspekty získaného TZP</vt:lpstr>
      <vt:lpstr>Psychologické a emocionální aspekty získaného TZP</vt:lpstr>
      <vt:lpstr>Sociální aspekty TZP</vt:lpstr>
      <vt:lpstr>Stereotyp a autostereotyp</vt:lpstr>
      <vt:lpstr>Stigma</vt:lpstr>
      <vt:lpstr>Mýty o TZP</vt:lpstr>
      <vt:lpstr>Integrace osob s TZP do zaměstnání</vt:lpstr>
      <vt:lpstr>Rehabilitace zaměstnanců s ZTP</vt:lpstr>
      <vt:lpstr>Individuální plán pracovní rehabilitace</vt:lpstr>
      <vt:lpstr>Programy</vt:lpstr>
      <vt:lpstr>Povinnosti a práva zaměstnavatelů</vt:lpstr>
      <vt:lpstr>Pracovní možnosti pro zrakově postižené</vt:lpstr>
      <vt:lpstr>Možné pracovní pozice pro nevidomé</vt:lpstr>
      <vt:lpstr>Speciální projekt</vt:lpstr>
      <vt:lpstr>Děkujeme za pozornost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Psychologické a emocionální aspekty</dc:title>
  <dc:creator>Veronika</dc:creator>
  <cp:lastModifiedBy>Pája</cp:lastModifiedBy>
  <cp:revision>89</cp:revision>
  <dcterms:created xsi:type="dcterms:W3CDTF">2011-11-17T09:53:19Z</dcterms:created>
  <dcterms:modified xsi:type="dcterms:W3CDTF">2011-11-28T11:12:13Z</dcterms:modified>
</cp:coreProperties>
</file>