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sldIdLst>
    <p:sldId id="295" r:id="rId2"/>
    <p:sldId id="296" r:id="rId3"/>
    <p:sldId id="297" r:id="rId4"/>
    <p:sldId id="298" r:id="rId5"/>
    <p:sldId id="299" r:id="rId6"/>
    <p:sldId id="300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4" r:id="rId20"/>
    <p:sldId id="289" r:id="rId21"/>
    <p:sldId id="290" r:id="rId22"/>
    <p:sldId id="291" r:id="rId23"/>
    <p:sldId id="292" r:id="rId24"/>
    <p:sldId id="293" r:id="rId25"/>
    <p:sldId id="256" r:id="rId26"/>
    <p:sldId id="257" r:id="rId27"/>
    <p:sldId id="258" r:id="rId28"/>
    <p:sldId id="259" r:id="rId29"/>
    <p:sldId id="260" r:id="rId30"/>
    <p:sldId id="275" r:id="rId31"/>
    <p:sldId id="264" r:id="rId32"/>
    <p:sldId id="276" r:id="rId33"/>
    <p:sldId id="261" r:id="rId34"/>
    <p:sldId id="272" r:id="rId35"/>
    <p:sldId id="301" r:id="rId36"/>
    <p:sldId id="27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7995" autoAdjust="0"/>
  </p:normalViewPr>
  <p:slideViewPr>
    <p:cSldViewPr>
      <p:cViewPr varScale="1">
        <p:scale>
          <a:sx n="85" d="100"/>
          <a:sy n="85" d="100"/>
        </p:scale>
        <p:origin x="-6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B9108-794A-436D-975C-56CEC3F9AF12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56B4-A14F-4514-9C2B-352F200D1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933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630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694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630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864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630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743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439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364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93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124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108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56B4-A14F-4514-9C2B-352F200D1B7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746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C685D-B789-4306-88B4-93B864045626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8F397-6B6F-4825-AAFC-8647298C7F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178472.aspx" TargetMode="External"/><Relationship Id="rId2" Type="http://schemas.openxmlformats.org/officeDocument/2006/relationships/hyperlink" Target="http://msdn.microsoft.com/en-us/library/ywdtth2f(v=vs.71)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library/ms972976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p.net/mv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obs@kentico.com" TargetMode="External"/><Relationship Id="rId2" Type="http://schemas.openxmlformats.org/officeDocument/2006/relationships/hyperlink" Target="http://79.125.77.233/GuestBook2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nm@kentico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ank@kentico.com" TargetMode="External"/><Relationship Id="rId4" Type="http://schemas.openxmlformats.org/officeDocument/2006/relationships/hyperlink" Target="mailto:dominikp@kentic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tico.com/Download-Demo/Free-Edition" TargetMode="External"/><Relationship Id="rId3" Type="http://schemas.openxmlformats.org/officeDocument/2006/relationships/hyperlink" Target="http://devnet.kentico.com/" TargetMode="External"/><Relationship Id="rId7" Type="http://schemas.openxmlformats.org/officeDocument/2006/relationships/hyperlink" Target="http://www.kentico.com/theses.aspx" TargetMode="External"/><Relationship Id="rId2" Type="http://schemas.openxmlformats.org/officeDocument/2006/relationships/hyperlink" Target="http://www.kentic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ntico.com/jobs.aspx" TargetMode="External"/><Relationship Id="rId5" Type="http://schemas.openxmlformats.org/officeDocument/2006/relationships/hyperlink" Target="http://www.kentico.com/trainee.aspx" TargetMode="External"/><Relationship Id="rId4" Type="http://schemas.openxmlformats.org/officeDocument/2006/relationships/hyperlink" Target="http://trees.kentico.com/Home.aspx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Kentico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software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966254" cy="9361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/>
              <a:t>Dominik Pintér </a:t>
            </a:r>
            <a:r>
              <a:rPr lang="en-US" sz="2400" dirty="0" smtClean="0"/>
              <a:t>(</a:t>
            </a:r>
            <a:r>
              <a:rPr lang="cs-CZ" sz="2400" dirty="0" smtClean="0"/>
              <a:t>Technical Leader</a:t>
            </a:r>
            <a:r>
              <a:rPr lang="en-US" sz="24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 smtClean="0"/>
              <a:t>Štěpán Kozák (Developer)</a:t>
            </a:r>
          </a:p>
          <a:p>
            <a:pPr>
              <a:lnSpc>
                <a:spcPct val="110000"/>
              </a:lnSpc>
            </a:pPr>
            <a:r>
              <a:rPr lang="cs-CZ" sz="2400" dirty="0" smtClean="0"/>
              <a:t>Antonín Moravec (Project Manager)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Example of ASP.NET page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7160"/>
            <a:ext cx="8229600" cy="39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 – code behind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81" y="1600200"/>
            <a:ext cx="78406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 request?</a:t>
            </a:r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8138"/>
            <a:ext cx="7776864" cy="49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 request?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Main thing you need to remember about HTTP protocol:</a:t>
            </a:r>
          </a:p>
          <a:p>
            <a:pPr>
              <a:buNone/>
            </a:pPr>
            <a:r>
              <a:rPr lang="cs-CZ" dirty="0" smtClean="0"/>
              <a:t>	</a:t>
            </a:r>
            <a:br>
              <a:rPr lang="cs-CZ" dirty="0" smtClean="0"/>
            </a:br>
            <a:r>
              <a:rPr lang="cs-CZ" b="1" dirty="0" smtClean="0"/>
              <a:t>HTTP is stateless protocol</a:t>
            </a:r>
            <a:r>
              <a:rPr lang="cs-CZ" dirty="0" smtClean="0"/>
              <a:t>!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But we need state in dynamic web applications!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does ASP.NET deal with stateless http?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The answer is ... </a:t>
            </a:r>
            <a:r>
              <a:rPr lang="cs-CZ" b="1" dirty="0" smtClean="0"/>
              <a:t>ViewState</a:t>
            </a:r>
            <a:r>
              <a:rPr lang="cs-CZ" dirty="0" smtClean="0"/>
              <a:t>!</a:t>
            </a:r>
          </a:p>
          <a:p>
            <a:endParaRPr lang="cs-CZ" dirty="0" smtClean="0"/>
          </a:p>
          <a:p>
            <a:r>
              <a:rPr lang="cs-CZ" dirty="0" smtClean="0"/>
              <a:t>It is a </a:t>
            </a:r>
            <a:r>
              <a:rPr lang="en-US" dirty="0" smtClean="0"/>
              <a:t>technique used by an ASP.NET Web page to persist changes to the state of a Web Form across </a:t>
            </a:r>
            <a:r>
              <a:rPr lang="en-US" dirty="0" err="1" smtClean="0"/>
              <a:t>postbacks</a:t>
            </a:r>
            <a:r>
              <a:rPr lang="cs-CZ" dirty="0" smtClean="0"/>
              <a:t> (</a:t>
            </a:r>
            <a:r>
              <a:rPr lang="en-US" dirty="0" smtClean="0"/>
              <a:t>HTTP POST to the same page that the form is on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b="1" dirty="0" smtClean="0"/>
              <a:t>Use ViewState carefuly </a:t>
            </a:r>
            <a:r>
              <a:rPr lang="cs-CZ" dirty="0" smtClean="0"/>
              <a:t>and only when it‘s really needed! It‘s helpful technique, but it might become too greedy and can cause the application to be less effective.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ViewState – How is it send within requests?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565" y="1600200"/>
            <a:ext cx="65328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page/control life cycle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To be able to work with ASP.NET pages and controls properly you need to understand the life cycle of these elements.</a:t>
            </a:r>
          </a:p>
          <a:p>
            <a:endParaRPr lang="cs-CZ" dirty="0" smtClean="0"/>
          </a:p>
          <a:p>
            <a:r>
              <a:rPr lang="cs-CZ" dirty="0" smtClean="0"/>
              <a:t>Most importat phases of page/control life cycle are: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PreInit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Init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Load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PreRender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Render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page/control life cycle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286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549748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Source: http://i.msdn.microsoft.com/dynimg/IC152667.gif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Where to get more information?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Where to start:</a:t>
            </a:r>
            <a:br>
              <a:rPr lang="cs-CZ" dirty="0" smtClean="0"/>
            </a:br>
            <a:r>
              <a:rPr lang="cs-CZ" sz="2000" dirty="0" smtClean="0">
                <a:hlinkClick r:id="rId2"/>
              </a:rPr>
              <a:t>http://msdn.microsoft.com/en-us/library/ywdtth2f%28v=vs.71%29.aspx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More about page life cycle:</a:t>
            </a:r>
            <a:br>
              <a:rPr lang="cs-CZ" dirty="0" smtClean="0"/>
            </a:br>
            <a:r>
              <a:rPr lang="cs-CZ" sz="2000" dirty="0" smtClean="0">
                <a:hlinkClick r:id="rId3"/>
              </a:rPr>
              <a:t>http://msdn.microsoft.com/en-us/library/ms178472.aspx 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More details about how the ViewState works:</a:t>
            </a:r>
            <a:br>
              <a:rPr lang="cs-CZ" dirty="0" smtClean="0"/>
            </a:br>
            <a:r>
              <a:rPr lang="cs-CZ" sz="2000" dirty="0" smtClean="0">
                <a:hlinkClick r:id="rId4"/>
              </a:rPr>
              <a:t>http://msdn.microsoft.com/en-us/library/ms972976.aspx</a:t>
            </a:r>
            <a:endParaRPr lang="cs-CZ" sz="20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Kentico software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180975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2004</a:t>
            </a:r>
          </a:p>
          <a:p>
            <a:pPr lvl="1" indent="18097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1 </a:t>
            </a:r>
            <a:r>
              <a:rPr lang="cs-CZ" sz="1600" dirty="0" smtClean="0">
                <a:solidFill>
                  <a:prstClr val="black"/>
                </a:solidFill>
              </a:rPr>
              <a:t>employee (Petr Palas, former FI MU student)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1 dog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1 product – Kentico CMS (Bachelor thesis)</a:t>
            </a:r>
          </a:p>
          <a:p>
            <a:pPr lvl="1" indent="180975"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cs-CZ" sz="2000" b="1" dirty="0" smtClean="0">
                <a:solidFill>
                  <a:prstClr val="black"/>
                </a:solidFill>
              </a:rPr>
              <a:t>2011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65 employees CR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7 employees USA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1 employee UK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5 dogs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1 product – Kentico CMS</a:t>
            </a:r>
          </a:p>
          <a:p>
            <a:pPr lvl="1" indent="180975"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7000</a:t>
            </a:r>
            <a:r>
              <a:rPr lang="en-US" sz="1600" dirty="0" smtClean="0">
                <a:solidFill>
                  <a:prstClr val="black"/>
                </a:solidFill>
              </a:rPr>
              <a:t>+ web sites</a:t>
            </a:r>
          </a:p>
          <a:p>
            <a:pPr lvl="1" indent="18097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1200+ partners</a:t>
            </a:r>
            <a:r>
              <a:rPr lang="cs-CZ" sz="1600" dirty="0" smtClean="0">
                <a:solidFill>
                  <a:prstClr val="black"/>
                </a:solidFill>
              </a:rPr>
              <a:t> in</a:t>
            </a:r>
            <a:r>
              <a:rPr lang="en-US" sz="1600" dirty="0" smtClean="0">
                <a:solidFill>
                  <a:prstClr val="black"/>
                </a:solidFill>
              </a:rPr>
              <a:t> 8</a:t>
            </a:r>
            <a:r>
              <a:rPr lang="cs-CZ" sz="1600" dirty="0" smtClean="0">
                <a:solidFill>
                  <a:prstClr val="black"/>
                </a:solidFill>
              </a:rPr>
              <a:t>0+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smtClean="0">
                <a:solidFill>
                  <a:prstClr val="black"/>
                </a:solidFill>
              </a:rPr>
              <a:t>countries</a:t>
            </a:r>
          </a:p>
          <a:p>
            <a:pPr indent="180975">
              <a:defRPr/>
            </a:pPr>
            <a:r>
              <a:rPr lang="cs-CZ" sz="1600" dirty="0" smtClean="0"/>
              <a:t>Fastes gorwing czech technological company – Deloitte FAST 50, 2010</a:t>
            </a:r>
          </a:p>
          <a:p>
            <a:pPr indent="180975">
              <a:defRPr/>
            </a:pPr>
            <a:r>
              <a:rPr lang="cs-CZ" sz="1600" dirty="0" smtClean="0"/>
              <a:t>Microsoft Gold Certified Partner and Microsoft Visual Studio Industry Partner</a:t>
            </a:r>
            <a:endParaRPr lang="cs-CZ" dirty="0"/>
          </a:p>
        </p:txBody>
      </p:sp>
      <p:pic>
        <p:nvPicPr>
          <p:cNvPr id="4" name="Picture 2" descr="C:\Users\martinh\AppData\Local\Microsoft\Windows\Temporary Internet Files\Content.IE5\EBG2A17V\MC9002873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1282971" cy="1872208"/>
          </a:xfrm>
          <a:prstGeom prst="rect">
            <a:avLst/>
          </a:prstGeom>
          <a:noFill/>
        </p:spPr>
      </p:pic>
      <p:pic>
        <p:nvPicPr>
          <p:cNvPr id="5" name="Picture 1" descr="Microsoft Gold Certified Part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76872"/>
            <a:ext cx="1666875" cy="885825"/>
          </a:xfrm>
          <a:prstGeom prst="rect">
            <a:avLst/>
          </a:prstGeom>
          <a:noFill/>
        </p:spPr>
      </p:pic>
      <p:pic>
        <p:nvPicPr>
          <p:cNvPr id="6" name="Picture 2" descr="Optimized for Visual Stu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429000"/>
            <a:ext cx="166687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cs-CZ" dirty="0" smtClean="0"/>
              <a:t>Model view controller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Dominik Pintér, dominikp@kentico.com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MVC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628800"/>
            <a:ext cx="302433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Presentation layer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3501008"/>
            <a:ext cx="302433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Bussiness layer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5445224"/>
            <a:ext cx="3024336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Data layer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flipH="1">
            <a:off x="1547664" y="4437112"/>
            <a:ext cx="288032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0112" y="1628800"/>
            <a:ext cx="1584176" cy="14401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39952" y="4005064"/>
            <a:ext cx="1584176" cy="14401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View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20272" y="4005064"/>
            <a:ext cx="1584176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Controller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flipH="1">
            <a:off x="1547664" y="2492896"/>
            <a:ext cx="288032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2333506" flipH="1">
            <a:off x="5495346" y="3117589"/>
            <a:ext cx="288032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9044630" flipH="1">
            <a:off x="7123447" y="3088825"/>
            <a:ext cx="288032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5400000" flipH="1">
            <a:off x="6192180" y="4329100"/>
            <a:ext cx="288032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Additional programming model</a:t>
            </a:r>
          </a:p>
          <a:p>
            <a:r>
              <a:rPr lang="cs-CZ" dirty="0" smtClean="0"/>
              <a:t>Full control over HTML</a:t>
            </a:r>
          </a:p>
          <a:p>
            <a:r>
              <a:rPr lang="en-US" dirty="0" smtClean="0">
                <a:hlinkClick r:id="rId2"/>
              </a:rPr>
              <a:t>http://www.asp.net/mvc</a:t>
            </a:r>
            <a:endParaRPr lang="cs-CZ" dirty="0" smtClean="0"/>
          </a:p>
          <a:p>
            <a:r>
              <a:rPr lang="cs-CZ" dirty="0" smtClean="0"/>
              <a:t>Controller + View = Result page</a:t>
            </a:r>
          </a:p>
          <a:p>
            <a:r>
              <a:rPr lang="cs-CZ" dirty="0" smtClean="0"/>
              <a:t>Routing</a:t>
            </a:r>
          </a:p>
          <a:p>
            <a:r>
              <a:rPr lang="cs-CZ" dirty="0" smtClean="0"/>
              <a:t>Razor engine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Kentico CMS &amp; 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en-US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Windows Azure introduction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Dominik Pintér, dominikp@kentico.com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Cloud computing</a:t>
            </a:r>
          </a:p>
          <a:p>
            <a:r>
              <a:rPr lang="cs-CZ" dirty="0" smtClean="0"/>
              <a:t>Windows Azure </a:t>
            </a:r>
            <a:r>
              <a:rPr lang="cs-CZ" dirty="0" err="1" smtClean="0"/>
              <a:t>platform</a:t>
            </a:r>
            <a:endParaRPr lang="cs-CZ" dirty="0" smtClean="0"/>
          </a:p>
          <a:p>
            <a:r>
              <a:rPr lang="cs-CZ" dirty="0" err="1" smtClean="0"/>
              <a:t>Kentico</a:t>
            </a:r>
            <a:r>
              <a:rPr lang="cs-CZ" dirty="0" smtClean="0"/>
              <a:t> CMS &amp; Windows Azure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Models:</a:t>
            </a:r>
          </a:p>
          <a:p>
            <a:r>
              <a:rPr lang="cs-CZ" dirty="0" smtClean="0"/>
              <a:t>IaaS</a:t>
            </a:r>
          </a:p>
          <a:p>
            <a:r>
              <a:rPr lang="cs-CZ" dirty="0" smtClean="0"/>
              <a:t>PaaS</a:t>
            </a:r>
          </a:p>
          <a:p>
            <a:r>
              <a:rPr lang="cs-CZ" dirty="0" smtClean="0"/>
              <a:t>SaaS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283968" y="1196752"/>
            <a:ext cx="4536504" cy="30963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1121914" cy="1121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412921">
            <a:off x="3074950" y="3815616"/>
            <a:ext cx="1296144" cy="72008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508518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Buy vs. rent</a:t>
            </a:r>
            <a:endParaRPr lang="en-US" sz="3200" dirty="0"/>
          </a:p>
        </p:txBody>
      </p:sp>
      <p:pic>
        <p:nvPicPr>
          <p:cNvPr id="11" name="Picture 10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93096"/>
            <a:ext cx="2058019" cy="2058019"/>
          </a:xfrm>
          <a:prstGeom prst="rect">
            <a:avLst/>
          </a:prstGeom>
        </p:spPr>
      </p:pic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628800"/>
            <a:ext cx="1121914" cy="1121914"/>
          </a:xfrm>
          <a:prstGeom prst="rect">
            <a:avLst/>
          </a:prstGeom>
        </p:spPr>
      </p:pic>
      <p:pic>
        <p:nvPicPr>
          <p:cNvPr id="13" name="Picture 12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564904"/>
            <a:ext cx="1121914" cy="112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Azure </a:t>
            </a:r>
            <a:r>
              <a:rPr lang="cs-CZ" dirty="0" err="1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Cloud 4"/>
          <p:cNvSpPr/>
          <p:nvPr/>
        </p:nvSpPr>
        <p:spPr>
          <a:xfrm>
            <a:off x="4499992" y="1196752"/>
            <a:ext cx="4392488" cy="2782768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Windows Azure </a:t>
            </a:r>
            <a:r>
              <a:rPr lang="cs-CZ" sz="3200" dirty="0" err="1" smtClean="0"/>
              <a:t>AppFabric</a:t>
            </a:r>
            <a:endParaRPr lang="cs-CZ" sz="3200" dirty="0"/>
          </a:p>
        </p:txBody>
      </p:sp>
      <p:sp>
        <p:nvSpPr>
          <p:cNvPr id="6" name="Cloud 5"/>
          <p:cNvSpPr/>
          <p:nvPr/>
        </p:nvSpPr>
        <p:spPr>
          <a:xfrm>
            <a:off x="251520" y="1365176"/>
            <a:ext cx="3888432" cy="2547704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SQL Azure</a:t>
            </a:r>
            <a:endParaRPr lang="cs-CZ" sz="3200" dirty="0"/>
          </a:p>
        </p:txBody>
      </p:sp>
      <p:sp>
        <p:nvSpPr>
          <p:cNvPr id="8" name="Cloud 7"/>
          <p:cNvSpPr/>
          <p:nvPr/>
        </p:nvSpPr>
        <p:spPr>
          <a:xfrm>
            <a:off x="1835696" y="3861048"/>
            <a:ext cx="4392488" cy="2808312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Windows Azure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Azure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1952" y="3613125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ounded Rectangle 6"/>
          <p:cNvSpPr/>
          <p:nvPr/>
        </p:nvSpPr>
        <p:spPr>
          <a:xfrm>
            <a:off x="323528" y="3811147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Web role</a:t>
            </a:r>
            <a:endParaRPr lang="cs-CZ" dirty="0"/>
          </a:p>
        </p:txBody>
      </p:sp>
      <p:sp>
        <p:nvSpPr>
          <p:cNvPr id="8" name="Rounded Rectangle 7"/>
          <p:cNvSpPr/>
          <p:nvPr/>
        </p:nvSpPr>
        <p:spPr>
          <a:xfrm>
            <a:off x="2620184" y="3613125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ounded Rectangle 8"/>
          <p:cNvSpPr/>
          <p:nvPr/>
        </p:nvSpPr>
        <p:spPr>
          <a:xfrm>
            <a:off x="2411760" y="3811147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Worker</a:t>
            </a:r>
            <a:r>
              <a:rPr lang="cs-CZ" dirty="0" smtClean="0"/>
              <a:t> role</a:t>
            </a:r>
            <a:endParaRPr lang="cs-CZ" dirty="0"/>
          </a:p>
        </p:txBody>
      </p:sp>
      <p:sp>
        <p:nvSpPr>
          <p:cNvPr id="10" name="Rounded Rectangle 9"/>
          <p:cNvSpPr/>
          <p:nvPr/>
        </p:nvSpPr>
        <p:spPr>
          <a:xfrm>
            <a:off x="4708416" y="3613125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unded Rectangle 10"/>
          <p:cNvSpPr/>
          <p:nvPr/>
        </p:nvSpPr>
        <p:spPr>
          <a:xfrm>
            <a:off x="4499992" y="3811147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VM role</a:t>
            </a:r>
            <a:endParaRPr lang="cs-CZ" dirty="0"/>
          </a:p>
        </p:txBody>
      </p:sp>
      <p:sp>
        <p:nvSpPr>
          <p:cNvPr id="15" name="Rounded Rectangle 14"/>
          <p:cNvSpPr/>
          <p:nvPr/>
        </p:nvSpPr>
        <p:spPr>
          <a:xfrm>
            <a:off x="827584" y="2136961"/>
            <a:ext cx="87169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LB</a:t>
            </a:r>
            <a:endParaRPr lang="cs-CZ" dirty="0"/>
          </a:p>
        </p:txBody>
      </p:sp>
      <p:sp>
        <p:nvSpPr>
          <p:cNvPr id="16" name="Rounded Rectangle 15"/>
          <p:cNvSpPr/>
          <p:nvPr/>
        </p:nvSpPr>
        <p:spPr>
          <a:xfrm>
            <a:off x="2915816" y="2132856"/>
            <a:ext cx="87169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LB</a:t>
            </a:r>
            <a:endParaRPr lang="cs-CZ" dirty="0"/>
          </a:p>
        </p:txBody>
      </p:sp>
      <p:sp>
        <p:nvSpPr>
          <p:cNvPr id="17" name="Rounded Rectangle 16"/>
          <p:cNvSpPr/>
          <p:nvPr/>
        </p:nvSpPr>
        <p:spPr>
          <a:xfrm>
            <a:off x="4996448" y="2132856"/>
            <a:ext cx="87169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LB</a:t>
            </a:r>
            <a:endParaRPr lang="cs-CZ" dirty="0"/>
          </a:p>
        </p:txBody>
      </p:sp>
      <p:sp>
        <p:nvSpPr>
          <p:cNvPr id="20" name="Down Arrow 19"/>
          <p:cNvSpPr/>
          <p:nvPr/>
        </p:nvSpPr>
        <p:spPr>
          <a:xfrm>
            <a:off x="1086499" y="1412776"/>
            <a:ext cx="327836" cy="57606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Down Arrow 20"/>
          <p:cNvSpPr/>
          <p:nvPr/>
        </p:nvSpPr>
        <p:spPr>
          <a:xfrm>
            <a:off x="3203848" y="1412776"/>
            <a:ext cx="327836" cy="57606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Down Arrow 21"/>
          <p:cNvSpPr/>
          <p:nvPr/>
        </p:nvSpPr>
        <p:spPr>
          <a:xfrm>
            <a:off x="5252276" y="1412776"/>
            <a:ext cx="327836" cy="57606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ounded Rectangle 25"/>
          <p:cNvSpPr/>
          <p:nvPr/>
        </p:nvSpPr>
        <p:spPr>
          <a:xfrm>
            <a:off x="323528" y="5377321"/>
            <a:ext cx="57606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Azure </a:t>
            </a:r>
            <a:r>
              <a:rPr lang="cs-CZ" dirty="0" err="1" smtClean="0"/>
              <a:t>fabric</a:t>
            </a:r>
            <a:r>
              <a:rPr lang="cs-CZ" dirty="0" smtClean="0"/>
              <a:t> </a:t>
            </a:r>
            <a:r>
              <a:rPr lang="cs-CZ" dirty="0" err="1" smtClean="0"/>
              <a:t>controller</a:t>
            </a:r>
            <a:endParaRPr lang="cs-CZ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219828" y="2646840"/>
            <a:ext cx="43604" cy="942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011404" y="2646840"/>
            <a:ext cx="208424" cy="1164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304260" y="2628838"/>
            <a:ext cx="43604" cy="942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095836" y="2628838"/>
            <a:ext cx="208424" cy="1164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28496" y="2641017"/>
            <a:ext cx="43604" cy="942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220072" y="2641017"/>
            <a:ext cx="208424" cy="1164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588224" y="1412776"/>
            <a:ext cx="2232248" cy="4468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Flowchart: Magnetic Disk 37"/>
          <p:cNvSpPr/>
          <p:nvPr/>
        </p:nvSpPr>
        <p:spPr>
          <a:xfrm>
            <a:off x="6876256" y="1772816"/>
            <a:ext cx="1656184" cy="936104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Queue</a:t>
            </a:r>
            <a:endParaRPr lang="cs-CZ" dirty="0"/>
          </a:p>
        </p:txBody>
      </p:sp>
      <p:sp>
        <p:nvSpPr>
          <p:cNvPr id="39" name="Flowchart: Magnetic Disk 38"/>
          <p:cNvSpPr/>
          <p:nvPr/>
        </p:nvSpPr>
        <p:spPr>
          <a:xfrm>
            <a:off x="6876256" y="3212976"/>
            <a:ext cx="1656184" cy="936104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Table</a:t>
            </a:r>
            <a:endParaRPr lang="cs-CZ" dirty="0"/>
          </a:p>
        </p:txBody>
      </p:sp>
      <p:sp>
        <p:nvSpPr>
          <p:cNvPr id="40" name="Flowchart: Magnetic Disk 39"/>
          <p:cNvSpPr/>
          <p:nvPr/>
        </p:nvSpPr>
        <p:spPr>
          <a:xfrm>
            <a:off x="6876256" y="4581128"/>
            <a:ext cx="1656184" cy="936104"/>
          </a:xfrm>
          <a:prstGeom prst="flowChartMagneticDisk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Blob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 Kentico CMS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77500" lnSpcReduction="20000"/>
          </a:bodyPr>
          <a:lstStyle/>
          <a:p>
            <a:pPr indent="180975">
              <a:defRPr/>
            </a:pPr>
            <a:r>
              <a:rPr lang="cs-CZ" b="1" dirty="0" smtClean="0">
                <a:solidFill>
                  <a:prstClr val="black"/>
                </a:solidFill>
              </a:rPr>
              <a:t>CMS = Content Management System</a:t>
            </a:r>
            <a:endParaRPr lang="en-US" b="1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CMS = system for building and maintaining websites</a:t>
            </a:r>
          </a:p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Drupal, Joomla, DotNetNuke</a:t>
            </a:r>
          </a:p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ASP.NET application writen in C#</a:t>
            </a:r>
          </a:p>
          <a:p>
            <a:endParaRPr lang="cs-CZ" dirty="0"/>
          </a:p>
        </p:txBody>
      </p:sp>
      <p:pic>
        <p:nvPicPr>
          <p:cNvPr id="4" name="Picture 3" descr="dsaf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6156176" cy="3202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Blob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99592" y="1412776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9592" y="1916832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92" y="5517232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979712" y="1412776"/>
            <a:ext cx="1584176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Container</a:t>
            </a:r>
            <a:r>
              <a:rPr lang="cs-CZ" dirty="0"/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84793" y="4869160"/>
            <a:ext cx="1584176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Contaner2</a:t>
            </a:r>
            <a:endParaRPr lang="cs-CZ" dirty="0"/>
          </a:p>
        </p:txBody>
      </p:sp>
      <p:cxnSp>
        <p:nvCxnSpPr>
          <p:cNvPr id="13" name="Straight Connector 12"/>
          <p:cNvCxnSpPr>
            <a:stCxn id="9" idx="2"/>
          </p:cNvCxnSpPr>
          <p:nvPr/>
        </p:nvCxnSpPr>
        <p:spPr>
          <a:xfrm>
            <a:off x="2771800" y="2492896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800" y="2996952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71800" y="4149080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23928" y="2546902"/>
            <a:ext cx="1440160" cy="8460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Blob1</a:t>
            </a:r>
            <a:endParaRPr lang="cs-CZ" dirty="0"/>
          </a:p>
        </p:txBody>
      </p:sp>
      <p:sp>
        <p:nvSpPr>
          <p:cNvPr id="24" name="Rounded Rectangle 23"/>
          <p:cNvSpPr/>
          <p:nvPr/>
        </p:nvSpPr>
        <p:spPr>
          <a:xfrm>
            <a:off x="3923928" y="3735034"/>
            <a:ext cx="1440160" cy="8460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Blob2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87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Azure – Differences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pPr lvl="1"/>
            <a:r>
              <a:rPr lang="cs-CZ" dirty="0" err="1" smtClean="0"/>
              <a:t>Statelesness</a:t>
            </a:r>
            <a:endParaRPr lang="cs-CZ" dirty="0"/>
          </a:p>
          <a:p>
            <a:pPr lvl="1"/>
            <a:r>
              <a:rPr lang="cs-CZ" dirty="0" err="1" smtClean="0"/>
              <a:t>Scalability</a:t>
            </a:r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pPr lvl="1"/>
            <a:r>
              <a:rPr lang="cs-CZ" dirty="0" smtClean="0"/>
              <a:t>NTFS vs. Windows Azure </a:t>
            </a:r>
            <a:r>
              <a:rPr lang="cs-CZ" dirty="0" err="1" smtClean="0"/>
              <a:t>storage</a:t>
            </a:r>
            <a:endParaRPr lang="cs-CZ" dirty="0" smtClean="0"/>
          </a:p>
          <a:p>
            <a:pPr lvl="1"/>
            <a:r>
              <a:rPr lang="cs-CZ" dirty="0" smtClean="0"/>
              <a:t>Microsoft SQL server vs. SQL Azure</a:t>
            </a:r>
          </a:p>
          <a:p>
            <a:r>
              <a:rPr lang="cs-CZ" dirty="0" err="1"/>
              <a:t>D</a:t>
            </a:r>
            <a:r>
              <a:rPr lang="cs-CZ" dirty="0" err="1" smtClean="0"/>
              <a:t>evelopment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cs-CZ" dirty="0" smtClean="0"/>
          </a:p>
          <a:p>
            <a:pPr lvl="1"/>
            <a:r>
              <a:rPr lang="cs-CZ" dirty="0" smtClean="0"/>
              <a:t>Software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kit</a:t>
            </a:r>
            <a:r>
              <a:rPr lang="cs-CZ" dirty="0" smtClean="0"/>
              <a:t> and </a:t>
            </a:r>
            <a:r>
              <a:rPr lang="cs-CZ" dirty="0" err="1" smtClean="0"/>
              <a:t>emulator</a:t>
            </a:r>
            <a:endParaRPr lang="cs-CZ" dirty="0" smtClean="0"/>
          </a:p>
          <a:p>
            <a:pPr lvl="1"/>
            <a:r>
              <a:rPr lang="cs-CZ" dirty="0" smtClean="0"/>
              <a:t>New patterns</a:t>
            </a:r>
          </a:p>
          <a:p>
            <a:r>
              <a:rPr lang="cs-CZ" dirty="0" err="1"/>
              <a:t>W</a:t>
            </a:r>
            <a:r>
              <a:rPr lang="cs-CZ" dirty="0" err="1" smtClean="0"/>
              <a:t>orkflow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6021288"/>
            <a:ext cx="1080120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Solution</a:t>
            </a:r>
            <a:endParaRPr lang="cs-CZ" dirty="0"/>
          </a:p>
        </p:txBody>
      </p:sp>
      <p:sp>
        <p:nvSpPr>
          <p:cNvPr id="9" name="Rounded Rectangle 8"/>
          <p:cNvSpPr/>
          <p:nvPr/>
        </p:nvSpPr>
        <p:spPr>
          <a:xfrm>
            <a:off x="2627784" y="6021288"/>
            <a:ext cx="1080120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Package</a:t>
            </a:r>
            <a:endParaRPr lang="cs-CZ" dirty="0"/>
          </a:p>
        </p:txBody>
      </p:sp>
      <p:sp>
        <p:nvSpPr>
          <p:cNvPr id="10" name="Rounded Rectangle 9"/>
          <p:cNvSpPr/>
          <p:nvPr/>
        </p:nvSpPr>
        <p:spPr>
          <a:xfrm>
            <a:off x="4860032" y="6021288"/>
            <a:ext cx="1656184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Deployment</a:t>
            </a:r>
            <a:endParaRPr lang="cs-CZ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688" y="62733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79912" y="627331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Azure </a:t>
            </a:r>
            <a:r>
              <a:rPr lang="cs-CZ" dirty="0" err="1" smtClean="0"/>
              <a:t>internals</a:t>
            </a:r>
            <a:endParaRPr lang="cs-CZ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1628800"/>
            <a:ext cx="1440160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package</a:t>
            </a:r>
            <a:endParaRPr lang="cs-CZ" dirty="0"/>
          </a:p>
        </p:txBody>
      </p:sp>
      <p:sp>
        <p:nvSpPr>
          <p:cNvPr id="5" name="Rounded Rectangle 4"/>
          <p:cNvSpPr/>
          <p:nvPr/>
        </p:nvSpPr>
        <p:spPr>
          <a:xfrm>
            <a:off x="3779912" y="1628800"/>
            <a:ext cx="14401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Deployment</a:t>
            </a:r>
            <a:endParaRPr lang="cs-CZ" dirty="0"/>
          </a:p>
        </p:txBody>
      </p:sp>
      <p:sp>
        <p:nvSpPr>
          <p:cNvPr id="6" name="Rounded Rectangle 5"/>
          <p:cNvSpPr/>
          <p:nvPr/>
        </p:nvSpPr>
        <p:spPr>
          <a:xfrm>
            <a:off x="6804248" y="1628800"/>
            <a:ext cx="1440160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Image</a:t>
            </a:r>
            <a:endParaRPr lang="cs-CZ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5776" y="21328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80112" y="21328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796648" y="3747213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unded Rectangle 10"/>
          <p:cNvSpPr/>
          <p:nvPr/>
        </p:nvSpPr>
        <p:spPr>
          <a:xfrm>
            <a:off x="6588224" y="3945235"/>
            <a:ext cx="1375752" cy="12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Web role</a:t>
            </a:r>
            <a:endParaRPr lang="cs-CZ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84524" y="2780928"/>
            <a:ext cx="43604" cy="942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76100" y="2780928"/>
            <a:ext cx="208424" cy="1164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407707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Change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single </a:t>
            </a:r>
            <a:r>
              <a:rPr lang="cs-CZ" sz="2400" dirty="0" err="1" smtClean="0"/>
              <a:t>file</a:t>
            </a:r>
            <a:r>
              <a:rPr lang="cs-CZ" sz="2400" dirty="0" smtClean="0"/>
              <a:t> =&gt; </a:t>
            </a:r>
            <a:r>
              <a:rPr lang="cs-CZ" sz="2400" dirty="0" err="1" smtClean="0"/>
              <a:t>redeployment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3694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Kentico</a:t>
            </a:r>
            <a:r>
              <a:rPr lang="cs-CZ" dirty="0" smtClean="0"/>
              <a:t> CMS &amp; Windows 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err="1" smtClean="0"/>
              <a:t>History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Kentico</a:t>
            </a:r>
            <a:r>
              <a:rPr lang="cs-CZ" dirty="0" smtClean="0"/>
              <a:t> CMS 5.5 R2</a:t>
            </a:r>
          </a:p>
          <a:p>
            <a:pPr lvl="1"/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endParaRPr lang="cs-CZ" dirty="0" smtClean="0"/>
          </a:p>
          <a:p>
            <a:pPr lvl="1"/>
            <a:r>
              <a:rPr lang="cs-CZ" dirty="0" err="1" smtClean="0"/>
              <a:t>Passed</a:t>
            </a:r>
            <a:r>
              <a:rPr lang="cs-CZ" dirty="0" smtClean="0"/>
              <a:t> Windows Azure </a:t>
            </a:r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ready</a:t>
            </a:r>
            <a:r>
              <a:rPr lang="cs-CZ" dirty="0" smtClean="0"/>
              <a:t> test</a:t>
            </a:r>
          </a:p>
          <a:p>
            <a:pPr lvl="1"/>
            <a:r>
              <a:rPr lang="cs-CZ" dirty="0" err="1" smtClean="0"/>
              <a:t>Limitations</a:t>
            </a:r>
            <a:endParaRPr lang="cs-CZ" dirty="0" smtClean="0"/>
          </a:p>
          <a:p>
            <a:r>
              <a:rPr lang="cs-CZ" dirty="0" err="1" smtClean="0"/>
              <a:t>Kentico</a:t>
            </a:r>
            <a:r>
              <a:rPr lang="cs-CZ" dirty="0" smtClean="0"/>
              <a:t> CMS 6</a:t>
            </a:r>
          </a:p>
          <a:p>
            <a:pPr lvl="1"/>
            <a:r>
              <a:rPr lang="cs-CZ" dirty="0" smtClean="0"/>
              <a:t>Real support</a:t>
            </a:r>
          </a:p>
          <a:p>
            <a:pPr lvl="1"/>
            <a:r>
              <a:rPr lang="cs-CZ" dirty="0" smtClean="0"/>
              <a:t>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/>
          </a:p>
          <a:p>
            <a:pPr marL="57150" indent="0">
              <a:buNone/>
            </a:pPr>
            <a:r>
              <a:rPr lang="cs-CZ" dirty="0" err="1" smtClean="0"/>
              <a:t>Development</a:t>
            </a:r>
            <a:r>
              <a:rPr lang="cs-CZ" dirty="0" smtClean="0"/>
              <a:t>:</a:t>
            </a:r>
          </a:p>
          <a:p>
            <a:pPr marL="400050"/>
            <a:r>
              <a:rPr lang="cs-CZ" dirty="0" err="1" smtClean="0"/>
              <a:t>One</a:t>
            </a:r>
            <a:r>
              <a:rPr lang="cs-CZ" dirty="0" smtClean="0"/>
              <a:t> developer, 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fulltime</a:t>
            </a:r>
            <a:r>
              <a:rPr lang="cs-CZ" dirty="0" smtClean="0"/>
              <a:t> </a:t>
            </a:r>
            <a:r>
              <a:rPr lang="cs-CZ" dirty="0" err="1" smtClean="0"/>
              <a:t>job</a:t>
            </a:r>
            <a:endParaRPr lang="cs-CZ" dirty="0" smtClean="0"/>
          </a:p>
          <a:p>
            <a:pPr marL="400050"/>
            <a:r>
              <a:rPr lang="cs-CZ" dirty="0" err="1" smtClean="0"/>
              <a:t>Changes</a:t>
            </a:r>
            <a:r>
              <a:rPr lang="cs-CZ" dirty="0" smtClean="0"/>
              <a:t>: </a:t>
            </a:r>
            <a:r>
              <a:rPr lang="cs-CZ" dirty="0" err="1" smtClean="0"/>
              <a:t>coding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, </a:t>
            </a:r>
            <a:r>
              <a:rPr lang="cs-CZ" dirty="0" err="1" smtClean="0"/>
              <a:t>build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, QA </a:t>
            </a:r>
            <a:r>
              <a:rPr lang="cs-CZ" dirty="0" err="1" smtClean="0"/>
              <a:t>process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Why don</a:t>
            </a:r>
            <a:r>
              <a:rPr lang="en-US" dirty="0" smtClean="0"/>
              <a:t>’</a:t>
            </a:r>
            <a:r>
              <a:rPr lang="cs-CZ" dirty="0" smtClean="0"/>
              <a:t>t you get a job </a:t>
            </a:r>
            <a:r>
              <a:rPr lang="en-US" dirty="0" smtClean="0"/>
              <a:t>@ </a:t>
            </a:r>
            <a:r>
              <a:rPr lang="cs-CZ" dirty="0" smtClean="0"/>
              <a:t>K</a:t>
            </a:r>
            <a:r>
              <a:rPr lang="en-US" dirty="0" err="1" smtClean="0"/>
              <a:t>entico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smtClean="0">
                <a:hlinkClick r:id="rId2"/>
              </a:rPr>
              <a:t>click</a:t>
            </a:r>
            <a:r>
              <a:rPr lang="en-US" dirty="0" smtClean="0"/>
              <a:t>, follow the instructions and</a:t>
            </a:r>
            <a:r>
              <a:rPr lang="cs-CZ" dirty="0" smtClean="0"/>
              <a:t> send us </a:t>
            </a:r>
            <a:r>
              <a:rPr lang="en-US" dirty="0" smtClean="0"/>
              <a:t>your </a:t>
            </a:r>
            <a:r>
              <a:rPr lang="cs-CZ" dirty="0" smtClean="0"/>
              <a:t>results </a:t>
            </a:r>
            <a:r>
              <a:rPr lang="en-US" dirty="0" smtClean="0"/>
              <a:t>to </a:t>
            </a:r>
            <a:r>
              <a:rPr lang="cs-CZ" dirty="0" smtClean="0">
                <a:hlinkClick r:id="rId3"/>
              </a:rPr>
              <a:t>jobs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kentico.com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1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cs-CZ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antoninm@kentico.com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  <a:p>
            <a:pPr marL="0" indent="0" algn="ctr">
              <a:buNone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dominikp@kentico.com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stepank@kentico.com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Our customers</a:t>
            </a:r>
            <a:endParaRPr lang="cs-CZ" dirty="0"/>
          </a:p>
        </p:txBody>
      </p:sp>
      <p:graphicFrame>
        <p:nvGraphicFramePr>
          <p:cNvPr id="1026" name="Object 137"/>
          <p:cNvGraphicFramePr>
            <a:graphicFrameLocks noChangeAspect="1"/>
          </p:cNvGraphicFramePr>
          <p:nvPr>
            <p:ph idx="1"/>
          </p:nvPr>
        </p:nvGraphicFramePr>
        <p:xfrm>
          <a:off x="539552" y="1204576"/>
          <a:ext cx="7776864" cy="5127311"/>
        </p:xfrm>
        <a:graphic>
          <a:graphicData uri="http://schemas.openxmlformats.org/presentationml/2006/ole">
            <p:oleObj spid="_x0000_s2050" name="Document" r:id="rId3" imgW="8839950" imgH="58276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Why Kentico?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975">
              <a:defRPr/>
            </a:pPr>
            <a:r>
              <a:rPr lang="cs-CZ" sz="1800" dirty="0" smtClean="0">
                <a:solidFill>
                  <a:prstClr val="black"/>
                </a:solidFill>
              </a:rPr>
              <a:t>What do we have in common?</a:t>
            </a:r>
          </a:p>
          <a:p>
            <a:pPr indent="180975"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A</a:t>
            </a:r>
            <a:r>
              <a:rPr lang="cs-CZ" sz="1800" dirty="0" smtClean="0">
                <a:solidFill>
                  <a:prstClr val="black"/>
                </a:solidFill>
              </a:rPr>
              <a:t>mazing job</a:t>
            </a:r>
          </a:p>
          <a:p>
            <a:pPr indent="180975">
              <a:defRPr/>
            </a:pPr>
            <a:r>
              <a:rPr lang="cs-CZ" sz="1800" dirty="0" smtClean="0">
                <a:solidFill>
                  <a:prstClr val="black"/>
                </a:solidFill>
              </a:rPr>
              <a:t>Worldwide successful product  </a:t>
            </a:r>
          </a:p>
          <a:p>
            <a:pPr indent="180975">
              <a:defRPr/>
            </a:pPr>
            <a:r>
              <a:rPr lang="cs-CZ" sz="1800" dirty="0" smtClean="0">
                <a:solidFill>
                  <a:prstClr val="black"/>
                </a:solidFill>
              </a:rPr>
              <a:t>Fashionable office in Brno cit</a:t>
            </a:r>
            <a:r>
              <a:rPr lang="en-US" sz="1800" dirty="0" smtClean="0">
                <a:solidFill>
                  <a:prstClr val="black"/>
                </a:solidFill>
              </a:rPr>
              <a:t>y</a:t>
            </a:r>
            <a:r>
              <a:rPr lang="cs-CZ" sz="1800" dirty="0" smtClean="0">
                <a:solidFill>
                  <a:prstClr val="black"/>
                </a:solidFill>
              </a:rPr>
              <a:t> center</a:t>
            </a:r>
          </a:p>
          <a:p>
            <a:pPr indent="180975">
              <a:defRPr/>
            </a:pPr>
            <a:r>
              <a:rPr lang="cs-CZ" sz="1800" dirty="0" smtClean="0">
                <a:solidFill>
                  <a:prstClr val="black"/>
                </a:solidFill>
              </a:rPr>
              <a:t>Inovation time </a:t>
            </a:r>
            <a:r>
              <a:rPr lang="en-US" sz="1800" dirty="0" smtClean="0">
                <a:solidFill>
                  <a:prstClr val="black"/>
                </a:solidFill>
              </a:rPr>
              <a:t>&amp; Summer of code</a:t>
            </a:r>
            <a:endParaRPr lang="cs-CZ" sz="1800" dirty="0" smtClean="0">
              <a:solidFill>
                <a:prstClr val="black"/>
              </a:solidFill>
            </a:endParaRPr>
          </a:p>
          <a:p>
            <a:pPr indent="180975">
              <a:buNone/>
              <a:defRPr/>
            </a:pPr>
            <a:endParaRPr lang="cs-CZ" sz="1800" dirty="0" smtClean="0">
              <a:solidFill>
                <a:prstClr val="black"/>
              </a:solidFill>
            </a:endParaRPr>
          </a:p>
          <a:p>
            <a:pPr indent="180975">
              <a:buNone/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cs-CZ" sz="18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cs-CZ" sz="18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cs-CZ" sz="14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cs-CZ" sz="1800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1" indent="180975"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5" name="Picture 4" descr="Kanc_M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3914260" cy="2664296"/>
          </a:xfrm>
          <a:prstGeom prst="rect">
            <a:avLst/>
          </a:prstGeom>
        </p:spPr>
      </p:pic>
      <p:pic>
        <p:nvPicPr>
          <p:cNvPr id="6" name="Picture 5" descr="41317_460131151281_18107081281_6892958_24337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027" y="1430778"/>
            <a:ext cx="3720413" cy="279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 fontScale="62500" lnSpcReduction="20000"/>
          </a:bodyPr>
          <a:lstStyle/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General information 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prstClr val="black"/>
                </a:solidFill>
                <a:hlinkClick r:id="rId2"/>
              </a:rPr>
              <a:t>www.kentico.com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</a:p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Web for developers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http://devnet.kentico.com</a:t>
            </a:r>
            <a:endParaRPr lang="en-US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en-US" dirty="0" smtClean="0">
                <a:solidFill>
                  <a:prstClr val="black"/>
                </a:solidFill>
              </a:rPr>
              <a:t>Trees for bugs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http://trees.kentico.com/Home.aspx</a:t>
            </a:r>
            <a:endParaRPr lang="en-US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Summer of code </a:t>
            </a:r>
            <a:r>
              <a:rPr lang="cs-CZ" dirty="0" smtClean="0">
                <a:solidFill>
                  <a:prstClr val="black"/>
                </a:solidFill>
                <a:hlinkClick r:id="rId5"/>
              </a:rPr>
              <a:t>http://www.kentico.com/trainee.aspx</a:t>
            </a:r>
            <a:endParaRPr lang="cs-CZ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cs-CZ" dirty="0" smtClean="0">
                <a:solidFill>
                  <a:prstClr val="black"/>
                </a:solidFill>
              </a:rPr>
              <a:t>Job  opportunities </a:t>
            </a:r>
            <a:r>
              <a:rPr lang="cs-CZ" dirty="0" smtClean="0">
                <a:solidFill>
                  <a:prstClr val="black"/>
                </a:solidFill>
                <a:hlinkClick r:id="rId6"/>
              </a:rPr>
              <a:t>http://www.kentico.com/jobs.aspx</a:t>
            </a:r>
            <a:endParaRPr lang="cs-CZ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en-US" dirty="0" smtClean="0">
                <a:solidFill>
                  <a:prstClr val="black"/>
                </a:solidFill>
              </a:rPr>
              <a:t>Theses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  <a:hlinkClick r:id="rId7"/>
              </a:rPr>
              <a:t>http://www.kentico.com/theses.aspx</a:t>
            </a:r>
            <a:endParaRPr lang="en-US" dirty="0" smtClean="0">
              <a:solidFill>
                <a:prstClr val="black"/>
              </a:solidFill>
            </a:endParaRPr>
          </a:p>
          <a:p>
            <a:pPr indent="180975">
              <a:defRPr/>
            </a:pPr>
            <a:r>
              <a:rPr lang="en-US" dirty="0" smtClean="0">
                <a:solidFill>
                  <a:prstClr val="black"/>
                </a:solidFill>
              </a:rPr>
              <a:t>Free edition </a:t>
            </a:r>
            <a:r>
              <a:rPr lang="en-US" dirty="0" smtClean="0">
                <a:solidFill>
                  <a:prstClr val="black"/>
                </a:solidFill>
                <a:hlinkClick r:id="rId8"/>
              </a:rPr>
              <a:t>http://www.kentico.com/Download-Demo/Free-Edition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\\intra\MarketingMaterials\Logos\Kentico_CMS_for_ASPNNET_lo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105795"/>
            <a:ext cx="6941704" cy="2275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cs-CZ" dirty="0" smtClean="0"/>
              <a:t>ASP.NET Web Applications Basics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Štěpán Kozák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of contents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What is ASP.NET?</a:t>
            </a:r>
          </a:p>
          <a:p>
            <a:r>
              <a:rPr lang="cs-CZ" dirty="0" smtClean="0"/>
              <a:t>What is a request?</a:t>
            </a:r>
          </a:p>
          <a:p>
            <a:r>
              <a:rPr lang="cs-CZ" dirty="0" smtClean="0"/>
              <a:t>How does ASP.NET deal with stateless http?</a:t>
            </a:r>
          </a:p>
          <a:p>
            <a:r>
              <a:rPr lang="cs-CZ" dirty="0" smtClean="0"/>
              <a:t>ASP.NET request life cycle</a:t>
            </a:r>
          </a:p>
          <a:p>
            <a:r>
              <a:rPr lang="cs-CZ" dirty="0" smtClean="0"/>
              <a:t>ASP.NET page/control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ASP.NET?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Active Server Pages .NET</a:t>
            </a:r>
          </a:p>
          <a:p>
            <a:endParaRPr lang="cs-CZ" dirty="0" smtClean="0"/>
          </a:p>
          <a:p>
            <a:r>
              <a:rPr lang="cs-CZ" dirty="0" smtClean="0"/>
              <a:t>Platform for creating dynamic web applications</a:t>
            </a:r>
          </a:p>
          <a:p>
            <a:endParaRPr lang="cs-CZ" dirty="0" smtClean="0"/>
          </a:p>
          <a:p>
            <a:r>
              <a:rPr lang="cs-CZ" dirty="0" smtClean="0"/>
              <a:t>You can use any .NET language as a code-behind</a:t>
            </a:r>
          </a:p>
          <a:p>
            <a:endParaRPr lang="cs-CZ" dirty="0" smtClean="0"/>
          </a:p>
          <a:p>
            <a:r>
              <a:rPr lang="cs-CZ" dirty="0" smtClean="0"/>
              <a:t>Development of ASP.NET WebForms applications can be similar to the development of WinForms applicatons. Similar, not same!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8648</TotalTime>
  <Words>709</Words>
  <Application>Microsoft Office PowerPoint</Application>
  <PresentationFormat>On-screen Show (4:3)</PresentationFormat>
  <Paragraphs>215</Paragraphs>
  <Slides>36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Blue_presentation</vt:lpstr>
      <vt:lpstr>Document</vt:lpstr>
      <vt:lpstr>Kentico software </vt:lpstr>
      <vt:lpstr> Kentico software</vt:lpstr>
      <vt:lpstr> Kentico CMS</vt:lpstr>
      <vt:lpstr>Our customers</vt:lpstr>
      <vt:lpstr>Why Kentico?</vt:lpstr>
      <vt:lpstr>Links</vt:lpstr>
      <vt:lpstr>ASP.NET Web Applications Basics</vt:lpstr>
      <vt:lpstr>List of contents</vt:lpstr>
      <vt:lpstr>What is ASP.NET?</vt:lpstr>
      <vt:lpstr>Example of ASP.NET page</vt:lpstr>
      <vt:lpstr>ASP.NET page – code behind</vt:lpstr>
      <vt:lpstr>What is a request?</vt:lpstr>
      <vt:lpstr>What is a request?</vt:lpstr>
      <vt:lpstr>How does ASP.NET deal with stateless http?</vt:lpstr>
      <vt:lpstr>ViewState – How is it send within requests?</vt:lpstr>
      <vt:lpstr>ASP.NET page/control life cycle</vt:lpstr>
      <vt:lpstr>ASP.NET page/control life cycle</vt:lpstr>
      <vt:lpstr>Where to get more information?</vt:lpstr>
      <vt:lpstr>Q&amp;A</vt:lpstr>
      <vt:lpstr>Model view controller</vt:lpstr>
      <vt:lpstr>MVC</vt:lpstr>
      <vt:lpstr>ASP.NET MVC</vt:lpstr>
      <vt:lpstr>Kentico CMS &amp; MVC</vt:lpstr>
      <vt:lpstr>Q&amp;A</vt:lpstr>
      <vt:lpstr>Windows Azure introduction</vt:lpstr>
      <vt:lpstr>Agenda</vt:lpstr>
      <vt:lpstr>Cloud Computing</vt:lpstr>
      <vt:lpstr>Windows Azure Platform</vt:lpstr>
      <vt:lpstr>Windows Azure</vt:lpstr>
      <vt:lpstr>Blob storage</vt:lpstr>
      <vt:lpstr>Windows Azure – Differences and Challenges</vt:lpstr>
      <vt:lpstr>Windows Azure internals</vt:lpstr>
      <vt:lpstr>Kentico CMS &amp; Windows Azure</vt:lpstr>
      <vt:lpstr>Q&amp;A</vt:lpstr>
      <vt:lpstr>Why don’t you get a job @ Kentico?</vt:lpstr>
      <vt:lpstr>Thank you!</vt:lpstr>
    </vt:vector>
  </TitlesOfParts>
  <Company>Kentico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the Microsoft Azure cloud</dc:title>
  <dc:creator>dominikp</dc:creator>
  <cp:lastModifiedBy>dominikp</cp:lastModifiedBy>
  <cp:revision>352</cp:revision>
  <dcterms:created xsi:type="dcterms:W3CDTF">2011-08-24T11:52:29Z</dcterms:created>
  <dcterms:modified xsi:type="dcterms:W3CDTF">2011-10-06T14:57:41Z</dcterms:modified>
</cp:coreProperties>
</file>