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83" r:id="rId3"/>
    <p:sldId id="284" r:id="rId4"/>
    <p:sldId id="287" r:id="rId5"/>
    <p:sldId id="288" r:id="rId6"/>
    <p:sldId id="289" r:id="rId7"/>
    <p:sldId id="290" r:id="rId8"/>
    <p:sldId id="291" r:id="rId9"/>
    <p:sldId id="292" r:id="rId10"/>
    <p:sldId id="293" r:id="rId11"/>
    <p:sldId id="294" r:id="rId12"/>
    <p:sldId id="295" r:id="rId13"/>
    <p:sldId id="296" r:id="rId14"/>
    <p:sldId id="266" r:id="rId15"/>
    <p:sldId id="267" r:id="rId16"/>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8" autoAdjust="0"/>
    <p:restoredTop sz="94652"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84F027A-FDAA-4FB8-8D0E-FA6697CAE9DE}" type="slidenum">
              <a:rPr lang="cs-CZ"/>
              <a:pPr/>
              <a:t>‹#›</a:t>
            </a:fld>
            <a:endParaRPr lang="cs-CZ"/>
          </a:p>
        </p:txBody>
      </p:sp>
    </p:spTree>
    <p:extLst>
      <p:ext uri="{BB962C8B-B14F-4D97-AF65-F5344CB8AC3E}">
        <p14:creationId xmlns:p14="http://schemas.microsoft.com/office/powerpoint/2010/main" val="2323542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C2098-F5C3-4929-9304-21C05F720A0C}" type="datetimeFigureOut">
              <a:rPr lang="cs-CZ" smtClean="0"/>
              <a:pPr/>
              <a:t>15.12.2011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666FE1-02AB-4764-93D2-740DD5544366}" type="slidenum">
              <a:rPr lang="cs-CZ" smtClean="0"/>
              <a:pPr/>
              <a:t>‹#›</a:t>
            </a:fld>
            <a:endParaRPr lang="cs-CZ"/>
          </a:p>
        </p:txBody>
      </p:sp>
    </p:spTree>
    <p:extLst>
      <p:ext uri="{BB962C8B-B14F-4D97-AF65-F5344CB8AC3E}">
        <p14:creationId xmlns:p14="http://schemas.microsoft.com/office/powerpoint/2010/main" val="806029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fld id="{2E2BAE0C-3E09-44AC-8E40-12737A2DEDD5}" type="datetime1">
              <a:rPr lang="cs-CZ" smtClean="0"/>
              <a:t>15.12.2011</a:t>
            </a:fld>
            <a:endParaRPr lang="cs-CZ"/>
          </a:p>
        </p:txBody>
      </p:sp>
      <p:sp>
        <p:nvSpPr>
          <p:cNvPr id="5" name="Zástupný symbol pro zápatí 4"/>
          <p:cNvSpPr>
            <a:spLocks noGrp="1"/>
          </p:cNvSpPr>
          <p:nvPr>
            <p:ph type="ftr" sz="quarter" idx="11"/>
          </p:nvPr>
        </p:nvSpPr>
        <p:spPr/>
        <p:txBody>
          <a:bodyPr/>
          <a:lstStyle>
            <a:lvl1pPr>
              <a:defRPr/>
            </a:lvl1pPr>
          </a:lstStyle>
          <a:p>
            <a:r>
              <a:rPr lang="en-US" smtClean="0"/>
              <a:t>LaSArIS</a:t>
            </a:r>
            <a:endParaRPr lang="cs-CZ"/>
          </a:p>
        </p:txBody>
      </p:sp>
      <p:sp>
        <p:nvSpPr>
          <p:cNvPr id="6" name="Zástupný symbol pro číslo snímku 5"/>
          <p:cNvSpPr>
            <a:spLocks noGrp="1"/>
          </p:cNvSpPr>
          <p:nvPr>
            <p:ph type="sldNum" sz="quarter" idx="12"/>
          </p:nvPr>
        </p:nvSpPr>
        <p:spPr/>
        <p:txBody>
          <a:bodyPr/>
          <a:lstStyle>
            <a:lvl1pPr>
              <a:defRPr/>
            </a:lvl1pPr>
          </a:lstStyle>
          <a:p>
            <a:fld id="{25FA9E67-C5BD-4774-8890-1B185DD8B461}"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fld id="{09E15C9C-4685-4EC1-8B28-4CA006191624}" type="datetime1">
              <a:rPr lang="cs-CZ" smtClean="0"/>
              <a:t>15.12.2011</a:t>
            </a:fld>
            <a:endParaRPr lang="cs-CZ"/>
          </a:p>
        </p:txBody>
      </p:sp>
      <p:sp>
        <p:nvSpPr>
          <p:cNvPr id="5" name="Zástupný symbol pro zápatí 4"/>
          <p:cNvSpPr>
            <a:spLocks noGrp="1"/>
          </p:cNvSpPr>
          <p:nvPr>
            <p:ph type="ftr" sz="quarter" idx="11"/>
          </p:nvPr>
        </p:nvSpPr>
        <p:spPr/>
        <p:txBody>
          <a:bodyPr/>
          <a:lstStyle>
            <a:lvl1pPr>
              <a:defRPr/>
            </a:lvl1pPr>
          </a:lstStyle>
          <a:p>
            <a:r>
              <a:rPr lang="en-US" smtClean="0"/>
              <a:t>LaSArIS</a:t>
            </a:r>
            <a:endParaRPr lang="cs-CZ"/>
          </a:p>
        </p:txBody>
      </p:sp>
      <p:sp>
        <p:nvSpPr>
          <p:cNvPr id="6" name="Zástupný symbol pro číslo snímku 5"/>
          <p:cNvSpPr>
            <a:spLocks noGrp="1"/>
          </p:cNvSpPr>
          <p:nvPr>
            <p:ph type="sldNum" sz="quarter" idx="12"/>
          </p:nvPr>
        </p:nvSpPr>
        <p:spPr/>
        <p:txBody>
          <a:bodyPr/>
          <a:lstStyle>
            <a:lvl1pPr>
              <a:defRPr/>
            </a:lvl1pPr>
          </a:lstStyle>
          <a:p>
            <a:fld id="{0A99A11B-D116-4807-9477-6D46206B2830}"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60350"/>
            <a:ext cx="2057400" cy="5865813"/>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60350"/>
            <a:ext cx="6019800" cy="5865813"/>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fld id="{E0A633BC-6421-427B-A5A7-D87DF0A68973}" type="datetime1">
              <a:rPr lang="cs-CZ" smtClean="0"/>
              <a:t>15.12.2011</a:t>
            </a:fld>
            <a:endParaRPr lang="cs-CZ"/>
          </a:p>
        </p:txBody>
      </p:sp>
      <p:sp>
        <p:nvSpPr>
          <p:cNvPr id="5" name="Zástupný symbol pro zápatí 4"/>
          <p:cNvSpPr>
            <a:spLocks noGrp="1"/>
          </p:cNvSpPr>
          <p:nvPr>
            <p:ph type="ftr" sz="quarter" idx="11"/>
          </p:nvPr>
        </p:nvSpPr>
        <p:spPr/>
        <p:txBody>
          <a:bodyPr/>
          <a:lstStyle>
            <a:lvl1pPr>
              <a:defRPr/>
            </a:lvl1pPr>
          </a:lstStyle>
          <a:p>
            <a:r>
              <a:rPr lang="en-US" smtClean="0"/>
              <a:t>LaSArIS</a:t>
            </a:r>
            <a:endParaRPr lang="cs-CZ"/>
          </a:p>
        </p:txBody>
      </p:sp>
      <p:sp>
        <p:nvSpPr>
          <p:cNvPr id="6" name="Zástupný symbol pro číslo snímku 5"/>
          <p:cNvSpPr>
            <a:spLocks noGrp="1"/>
          </p:cNvSpPr>
          <p:nvPr>
            <p:ph type="sldNum" sz="quarter" idx="12"/>
          </p:nvPr>
        </p:nvSpPr>
        <p:spPr/>
        <p:txBody>
          <a:bodyPr/>
          <a:lstStyle>
            <a:lvl1pPr>
              <a:defRPr/>
            </a:lvl1pPr>
          </a:lstStyle>
          <a:p>
            <a:fld id="{DE71311D-F70D-4761-BA49-218471D4365F}"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lvl1pPr>
              <a:defRPr/>
            </a:lvl1pPr>
          </a:lstStyle>
          <a:p>
            <a:r>
              <a:rPr lang="en-US" smtClean="0"/>
              <a:t>LaSArIS</a:t>
            </a:r>
            <a:endParaRPr lang="cs-CZ"/>
          </a:p>
        </p:txBody>
      </p:sp>
      <p:sp>
        <p:nvSpPr>
          <p:cNvPr id="6" name="Zástupný symbol pro číslo snímku 5"/>
          <p:cNvSpPr>
            <a:spLocks noGrp="1"/>
          </p:cNvSpPr>
          <p:nvPr>
            <p:ph type="sldNum" sz="quarter" idx="12"/>
          </p:nvPr>
        </p:nvSpPr>
        <p:spPr/>
        <p:txBody>
          <a:bodyPr/>
          <a:lstStyle>
            <a:lvl1pPr>
              <a:defRPr/>
            </a:lvl1pPr>
          </a:lstStyle>
          <a:p>
            <a:fld id="{A5611A49-A51A-44F0-97D6-024259ED9646}"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fld id="{CC45A598-CD8C-4A94-8E34-3A405A404406}" type="datetime1">
              <a:rPr lang="cs-CZ" smtClean="0"/>
              <a:t>15.12.2011</a:t>
            </a:fld>
            <a:endParaRPr lang="cs-CZ"/>
          </a:p>
        </p:txBody>
      </p:sp>
      <p:sp>
        <p:nvSpPr>
          <p:cNvPr id="5" name="Zástupný symbol pro zápatí 4"/>
          <p:cNvSpPr>
            <a:spLocks noGrp="1"/>
          </p:cNvSpPr>
          <p:nvPr>
            <p:ph type="ftr" sz="quarter" idx="11"/>
          </p:nvPr>
        </p:nvSpPr>
        <p:spPr/>
        <p:txBody>
          <a:bodyPr/>
          <a:lstStyle>
            <a:lvl1pPr>
              <a:defRPr/>
            </a:lvl1pPr>
          </a:lstStyle>
          <a:p>
            <a:r>
              <a:rPr lang="en-US" smtClean="0"/>
              <a:t>LaSArIS</a:t>
            </a:r>
            <a:endParaRPr lang="cs-CZ"/>
          </a:p>
        </p:txBody>
      </p:sp>
      <p:sp>
        <p:nvSpPr>
          <p:cNvPr id="6" name="Zástupný symbol pro číslo snímku 5"/>
          <p:cNvSpPr>
            <a:spLocks noGrp="1"/>
          </p:cNvSpPr>
          <p:nvPr>
            <p:ph type="sldNum" sz="quarter" idx="12"/>
          </p:nvPr>
        </p:nvSpPr>
        <p:spPr/>
        <p:txBody>
          <a:bodyPr/>
          <a:lstStyle>
            <a:lvl1pPr>
              <a:defRPr/>
            </a:lvl1pPr>
          </a:lstStyle>
          <a:p>
            <a:fld id="{AB9BCCD5-1DDB-48D0-8BC0-0801754B18B1}"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fld id="{477631FA-4B80-44C0-895B-E4F7309DB393}" type="datetime1">
              <a:rPr lang="cs-CZ" smtClean="0"/>
              <a:t>15.12.2011</a:t>
            </a:fld>
            <a:endParaRPr lang="cs-CZ"/>
          </a:p>
        </p:txBody>
      </p:sp>
      <p:sp>
        <p:nvSpPr>
          <p:cNvPr id="6" name="Zástupný symbol pro zápatí 5"/>
          <p:cNvSpPr>
            <a:spLocks noGrp="1"/>
          </p:cNvSpPr>
          <p:nvPr>
            <p:ph type="ftr" sz="quarter" idx="11"/>
          </p:nvPr>
        </p:nvSpPr>
        <p:spPr/>
        <p:txBody>
          <a:bodyPr/>
          <a:lstStyle>
            <a:lvl1pPr>
              <a:defRPr/>
            </a:lvl1pPr>
          </a:lstStyle>
          <a:p>
            <a:r>
              <a:rPr lang="en-US" smtClean="0"/>
              <a:t>LaSArIS</a:t>
            </a:r>
            <a:endParaRPr lang="cs-CZ"/>
          </a:p>
        </p:txBody>
      </p:sp>
      <p:sp>
        <p:nvSpPr>
          <p:cNvPr id="7" name="Zástupný symbol pro číslo snímku 6"/>
          <p:cNvSpPr>
            <a:spLocks noGrp="1"/>
          </p:cNvSpPr>
          <p:nvPr>
            <p:ph type="sldNum" sz="quarter" idx="12"/>
          </p:nvPr>
        </p:nvSpPr>
        <p:spPr/>
        <p:txBody>
          <a:bodyPr/>
          <a:lstStyle>
            <a:lvl1pPr>
              <a:defRPr/>
            </a:lvl1pPr>
          </a:lstStyle>
          <a:p>
            <a:fld id="{6579B833-2616-43F8-B6B9-4B6314B9FB75}"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fld id="{0866D1EA-9532-42CC-9F6D-F2D948A6584F}" type="datetime1">
              <a:rPr lang="cs-CZ" smtClean="0"/>
              <a:t>15.12.2011</a:t>
            </a:fld>
            <a:endParaRPr lang="cs-CZ"/>
          </a:p>
        </p:txBody>
      </p:sp>
      <p:sp>
        <p:nvSpPr>
          <p:cNvPr id="8" name="Zástupný symbol pro zápatí 7"/>
          <p:cNvSpPr>
            <a:spLocks noGrp="1"/>
          </p:cNvSpPr>
          <p:nvPr>
            <p:ph type="ftr" sz="quarter" idx="11"/>
          </p:nvPr>
        </p:nvSpPr>
        <p:spPr/>
        <p:txBody>
          <a:bodyPr/>
          <a:lstStyle>
            <a:lvl1pPr>
              <a:defRPr/>
            </a:lvl1pPr>
          </a:lstStyle>
          <a:p>
            <a:r>
              <a:rPr lang="en-US" smtClean="0"/>
              <a:t>LaSArIS</a:t>
            </a:r>
            <a:endParaRPr lang="cs-CZ"/>
          </a:p>
        </p:txBody>
      </p:sp>
      <p:sp>
        <p:nvSpPr>
          <p:cNvPr id="9" name="Zástupný symbol pro číslo snímku 8"/>
          <p:cNvSpPr>
            <a:spLocks noGrp="1"/>
          </p:cNvSpPr>
          <p:nvPr>
            <p:ph type="sldNum" sz="quarter" idx="12"/>
          </p:nvPr>
        </p:nvSpPr>
        <p:spPr/>
        <p:txBody>
          <a:bodyPr/>
          <a:lstStyle>
            <a:lvl1pPr>
              <a:defRPr/>
            </a:lvl1pPr>
          </a:lstStyle>
          <a:p>
            <a:fld id="{5C5C16E7-60EE-4352-8758-0A6CC4FA9016}"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fld id="{83A51E22-8213-41F6-880A-B30CA042737F}" type="datetime1">
              <a:rPr lang="cs-CZ" smtClean="0"/>
              <a:t>15.12.2011</a:t>
            </a:fld>
            <a:endParaRPr lang="cs-CZ"/>
          </a:p>
        </p:txBody>
      </p:sp>
      <p:sp>
        <p:nvSpPr>
          <p:cNvPr id="4" name="Zástupný symbol pro zápatí 3"/>
          <p:cNvSpPr>
            <a:spLocks noGrp="1"/>
          </p:cNvSpPr>
          <p:nvPr>
            <p:ph type="ftr" sz="quarter" idx="11"/>
          </p:nvPr>
        </p:nvSpPr>
        <p:spPr/>
        <p:txBody>
          <a:bodyPr/>
          <a:lstStyle>
            <a:lvl1pPr>
              <a:defRPr/>
            </a:lvl1pPr>
          </a:lstStyle>
          <a:p>
            <a:r>
              <a:rPr lang="en-US" smtClean="0"/>
              <a:t>LaSArIS</a:t>
            </a:r>
            <a:endParaRPr lang="cs-CZ"/>
          </a:p>
        </p:txBody>
      </p:sp>
      <p:sp>
        <p:nvSpPr>
          <p:cNvPr id="5" name="Zástupný symbol pro číslo snímku 4"/>
          <p:cNvSpPr>
            <a:spLocks noGrp="1"/>
          </p:cNvSpPr>
          <p:nvPr>
            <p:ph type="sldNum" sz="quarter" idx="12"/>
          </p:nvPr>
        </p:nvSpPr>
        <p:spPr/>
        <p:txBody>
          <a:bodyPr/>
          <a:lstStyle>
            <a:lvl1pPr>
              <a:defRPr/>
            </a:lvl1pPr>
          </a:lstStyle>
          <a:p>
            <a:fld id="{5EA7F622-FC4D-4B34-B194-83DB931826D5}"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fld id="{36A0AAF7-4979-4249-9792-97A002D27066}" type="datetime1">
              <a:rPr lang="cs-CZ" smtClean="0"/>
              <a:t>15.12.2011</a:t>
            </a:fld>
            <a:endParaRPr lang="cs-CZ"/>
          </a:p>
        </p:txBody>
      </p:sp>
      <p:sp>
        <p:nvSpPr>
          <p:cNvPr id="3" name="Zástupný symbol pro zápatí 2"/>
          <p:cNvSpPr>
            <a:spLocks noGrp="1"/>
          </p:cNvSpPr>
          <p:nvPr>
            <p:ph type="ftr" sz="quarter" idx="11"/>
          </p:nvPr>
        </p:nvSpPr>
        <p:spPr/>
        <p:txBody>
          <a:bodyPr/>
          <a:lstStyle>
            <a:lvl1pPr>
              <a:defRPr/>
            </a:lvl1pPr>
          </a:lstStyle>
          <a:p>
            <a:r>
              <a:rPr lang="en-US" smtClean="0"/>
              <a:t>LaSArIS</a:t>
            </a:r>
            <a:endParaRPr lang="cs-CZ"/>
          </a:p>
        </p:txBody>
      </p:sp>
      <p:sp>
        <p:nvSpPr>
          <p:cNvPr id="4" name="Zástupný symbol pro číslo snímku 3"/>
          <p:cNvSpPr>
            <a:spLocks noGrp="1"/>
          </p:cNvSpPr>
          <p:nvPr>
            <p:ph type="sldNum" sz="quarter" idx="12"/>
          </p:nvPr>
        </p:nvSpPr>
        <p:spPr/>
        <p:txBody>
          <a:bodyPr/>
          <a:lstStyle>
            <a:lvl1pPr>
              <a:defRPr/>
            </a:lvl1pPr>
          </a:lstStyle>
          <a:p>
            <a:fld id="{685F5B24-D87C-4DE0-BB47-AB5FD32B4F33}"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fld id="{9445811D-7FAD-4790-BCE9-31677E0F3301}" type="datetime1">
              <a:rPr lang="cs-CZ" smtClean="0"/>
              <a:t>15.12.2011</a:t>
            </a:fld>
            <a:endParaRPr lang="cs-CZ"/>
          </a:p>
        </p:txBody>
      </p:sp>
      <p:sp>
        <p:nvSpPr>
          <p:cNvPr id="6" name="Zástupný symbol pro zápatí 5"/>
          <p:cNvSpPr>
            <a:spLocks noGrp="1"/>
          </p:cNvSpPr>
          <p:nvPr>
            <p:ph type="ftr" sz="quarter" idx="11"/>
          </p:nvPr>
        </p:nvSpPr>
        <p:spPr/>
        <p:txBody>
          <a:bodyPr/>
          <a:lstStyle>
            <a:lvl1pPr>
              <a:defRPr/>
            </a:lvl1pPr>
          </a:lstStyle>
          <a:p>
            <a:r>
              <a:rPr lang="en-US" smtClean="0"/>
              <a:t>LaSArIS</a:t>
            </a:r>
            <a:endParaRPr lang="cs-CZ"/>
          </a:p>
        </p:txBody>
      </p:sp>
      <p:sp>
        <p:nvSpPr>
          <p:cNvPr id="7" name="Zástupný symbol pro číslo snímku 6"/>
          <p:cNvSpPr>
            <a:spLocks noGrp="1"/>
          </p:cNvSpPr>
          <p:nvPr>
            <p:ph type="sldNum" sz="quarter" idx="12"/>
          </p:nvPr>
        </p:nvSpPr>
        <p:spPr/>
        <p:txBody>
          <a:bodyPr/>
          <a:lstStyle>
            <a:lvl1pPr>
              <a:defRPr/>
            </a:lvl1pPr>
          </a:lstStyle>
          <a:p>
            <a:fld id="{5D5E7D23-E766-42F0-AA76-6A31CE5D20DA}"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Klepnutím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fld id="{C2EEFDAF-56C2-49DF-89E5-342808B0856A}" type="datetime1">
              <a:rPr lang="cs-CZ" smtClean="0"/>
              <a:t>15.12.2011</a:t>
            </a:fld>
            <a:endParaRPr lang="cs-CZ"/>
          </a:p>
        </p:txBody>
      </p:sp>
      <p:sp>
        <p:nvSpPr>
          <p:cNvPr id="6" name="Zástupný symbol pro zápatí 5"/>
          <p:cNvSpPr>
            <a:spLocks noGrp="1"/>
          </p:cNvSpPr>
          <p:nvPr>
            <p:ph type="ftr" sz="quarter" idx="11"/>
          </p:nvPr>
        </p:nvSpPr>
        <p:spPr/>
        <p:txBody>
          <a:bodyPr/>
          <a:lstStyle>
            <a:lvl1pPr>
              <a:defRPr/>
            </a:lvl1pPr>
          </a:lstStyle>
          <a:p>
            <a:r>
              <a:rPr lang="en-US" smtClean="0"/>
              <a:t>LaSArIS</a:t>
            </a:r>
            <a:endParaRPr lang="cs-CZ"/>
          </a:p>
        </p:txBody>
      </p:sp>
      <p:sp>
        <p:nvSpPr>
          <p:cNvPr id="7" name="Zástupný symbol pro číslo snímku 6"/>
          <p:cNvSpPr>
            <a:spLocks noGrp="1"/>
          </p:cNvSpPr>
          <p:nvPr>
            <p:ph type="sldNum" sz="quarter" idx="12"/>
          </p:nvPr>
        </p:nvSpPr>
        <p:spPr/>
        <p:txBody>
          <a:bodyPr/>
          <a:lstStyle>
            <a:lvl1pPr>
              <a:defRPr/>
            </a:lvl1pPr>
          </a:lstStyle>
          <a:p>
            <a:fld id="{09542B75-3084-4842-BDCB-F0A5CA352EEC}"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4" name="Picture 10" descr="ppt_pozadi_1"/>
          <p:cNvPicPr>
            <a:picLocks noChangeAspect="1" noChangeArrowheads="1"/>
          </p:cNvPicPr>
          <p:nvPr/>
        </p:nvPicPr>
        <p:blipFill>
          <a:blip r:embed="rId13" cstate="print"/>
          <a:srcRect/>
          <a:stretch>
            <a:fillRect/>
          </a:stretch>
        </p:blipFill>
        <p:spPr bwMode="auto">
          <a:xfrm>
            <a:off x="0" y="0"/>
            <a:ext cx="9144000" cy="6859588"/>
          </a:xfrm>
          <a:prstGeom prst="rect">
            <a:avLst/>
          </a:prstGeom>
          <a:noFill/>
        </p:spPr>
      </p:pic>
      <p:sp>
        <p:nvSpPr>
          <p:cNvPr id="1026" name="Rectangle 2"/>
          <p:cNvSpPr>
            <a:spLocks noGrp="1" noChangeArrowheads="1"/>
          </p:cNvSpPr>
          <p:nvPr>
            <p:ph type="title"/>
          </p:nvPr>
        </p:nvSpPr>
        <p:spPr bwMode="auto">
          <a:xfrm>
            <a:off x="1187450" y="260350"/>
            <a:ext cx="6480175" cy="11572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965EA3F-937D-459E-9BC1-FA6349CC7A6C}" type="datetime1">
              <a:rPr lang="cs-CZ" smtClean="0"/>
              <a:t>15.12.2011</a:t>
            </a:fld>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smtClean="0"/>
              <a:t>LaSArIS</a:t>
            </a: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95421E6-18BD-45EC-B030-890D7B9F9B1B}"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rgbClr val="000066"/>
          </a:solidFill>
          <a:latin typeface="+mj-lt"/>
          <a:ea typeface="+mj-ea"/>
          <a:cs typeface="+mj-cs"/>
        </a:defRPr>
      </a:lvl1pPr>
      <a:lvl2pPr algn="ctr" rtl="0" eaLnBrk="1" fontAlgn="base" hangingPunct="1">
        <a:spcBef>
          <a:spcPct val="0"/>
        </a:spcBef>
        <a:spcAft>
          <a:spcPct val="0"/>
        </a:spcAft>
        <a:defRPr sz="3200" b="1">
          <a:solidFill>
            <a:srgbClr val="000066"/>
          </a:solidFill>
          <a:latin typeface="Arial" charset="0"/>
        </a:defRPr>
      </a:lvl2pPr>
      <a:lvl3pPr algn="ctr" rtl="0" eaLnBrk="1" fontAlgn="base" hangingPunct="1">
        <a:spcBef>
          <a:spcPct val="0"/>
        </a:spcBef>
        <a:spcAft>
          <a:spcPct val="0"/>
        </a:spcAft>
        <a:defRPr sz="3200" b="1">
          <a:solidFill>
            <a:srgbClr val="000066"/>
          </a:solidFill>
          <a:latin typeface="Arial" charset="0"/>
        </a:defRPr>
      </a:lvl3pPr>
      <a:lvl4pPr algn="ctr" rtl="0" eaLnBrk="1" fontAlgn="base" hangingPunct="1">
        <a:spcBef>
          <a:spcPct val="0"/>
        </a:spcBef>
        <a:spcAft>
          <a:spcPct val="0"/>
        </a:spcAft>
        <a:defRPr sz="3200" b="1">
          <a:solidFill>
            <a:srgbClr val="000066"/>
          </a:solidFill>
          <a:latin typeface="Arial" charset="0"/>
        </a:defRPr>
      </a:lvl4pPr>
      <a:lvl5pPr algn="ctr" rtl="0" eaLnBrk="1" fontAlgn="base" hangingPunct="1">
        <a:spcBef>
          <a:spcPct val="0"/>
        </a:spcBef>
        <a:spcAft>
          <a:spcPct val="0"/>
        </a:spcAft>
        <a:defRPr sz="3200" b="1">
          <a:solidFill>
            <a:srgbClr val="000066"/>
          </a:solidFill>
          <a:latin typeface="Arial" charset="0"/>
        </a:defRPr>
      </a:lvl5pPr>
      <a:lvl6pPr marL="457200" algn="ctr" rtl="0" eaLnBrk="1" fontAlgn="base" hangingPunct="1">
        <a:spcBef>
          <a:spcPct val="0"/>
        </a:spcBef>
        <a:spcAft>
          <a:spcPct val="0"/>
        </a:spcAft>
        <a:defRPr sz="3200" b="1">
          <a:solidFill>
            <a:srgbClr val="000066"/>
          </a:solidFill>
          <a:latin typeface="Arial" charset="0"/>
        </a:defRPr>
      </a:lvl6pPr>
      <a:lvl7pPr marL="914400" algn="ctr" rtl="0" eaLnBrk="1" fontAlgn="base" hangingPunct="1">
        <a:spcBef>
          <a:spcPct val="0"/>
        </a:spcBef>
        <a:spcAft>
          <a:spcPct val="0"/>
        </a:spcAft>
        <a:defRPr sz="3200" b="1">
          <a:solidFill>
            <a:srgbClr val="000066"/>
          </a:solidFill>
          <a:latin typeface="Arial" charset="0"/>
        </a:defRPr>
      </a:lvl7pPr>
      <a:lvl8pPr marL="1371600" algn="ctr" rtl="0" eaLnBrk="1" fontAlgn="base" hangingPunct="1">
        <a:spcBef>
          <a:spcPct val="0"/>
        </a:spcBef>
        <a:spcAft>
          <a:spcPct val="0"/>
        </a:spcAft>
        <a:defRPr sz="3200" b="1">
          <a:solidFill>
            <a:srgbClr val="000066"/>
          </a:solidFill>
          <a:latin typeface="Arial" charset="0"/>
        </a:defRPr>
      </a:lvl8pPr>
      <a:lvl9pPr marL="1828800" algn="ctr" rtl="0" eaLnBrk="1" fontAlgn="base" hangingPunct="1">
        <a:spcBef>
          <a:spcPct val="0"/>
        </a:spcBef>
        <a:spcAft>
          <a:spcPct val="0"/>
        </a:spcAft>
        <a:defRPr sz="3200" b="1">
          <a:solidFill>
            <a:srgbClr val="000066"/>
          </a:solidFill>
          <a:latin typeface="Arial" charset="0"/>
        </a:defRPr>
      </a:lvl9pPr>
    </p:titleStyle>
    <p:bodyStyle>
      <a:lvl1pPr marL="342900" indent="-342900" algn="l" rtl="0" eaLnBrk="1" fontAlgn="base" hangingPunct="1">
        <a:spcBef>
          <a:spcPct val="20000"/>
        </a:spcBef>
        <a:spcAft>
          <a:spcPct val="0"/>
        </a:spcAft>
        <a:buChar char="•"/>
        <a:defRPr sz="28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4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a:solidFill>
            <a:srgbClr val="000066"/>
          </a:solidFill>
          <a:latin typeface="+mn-lt"/>
        </a:defRPr>
      </a:lvl4pPr>
      <a:lvl5pPr marL="2057400" indent="-228600" algn="l" rtl="0" eaLnBrk="1" fontAlgn="base" hangingPunct="1">
        <a:spcBef>
          <a:spcPct val="20000"/>
        </a:spcBef>
        <a:spcAft>
          <a:spcPct val="0"/>
        </a:spcAft>
        <a:buChar char="»"/>
        <a:defRPr>
          <a:solidFill>
            <a:srgbClr val="000066"/>
          </a:solidFill>
          <a:latin typeface="+mn-lt"/>
        </a:defRPr>
      </a:lvl5pPr>
      <a:lvl6pPr marL="2514600" indent="-228600" algn="l" rtl="0" eaLnBrk="1" fontAlgn="base" hangingPunct="1">
        <a:spcBef>
          <a:spcPct val="20000"/>
        </a:spcBef>
        <a:spcAft>
          <a:spcPct val="0"/>
        </a:spcAft>
        <a:buChar char="»"/>
        <a:defRPr>
          <a:solidFill>
            <a:srgbClr val="000066"/>
          </a:solidFill>
          <a:latin typeface="+mn-lt"/>
        </a:defRPr>
      </a:lvl6pPr>
      <a:lvl7pPr marL="2971800" indent="-228600" algn="l" rtl="0" eaLnBrk="1" fontAlgn="base" hangingPunct="1">
        <a:spcBef>
          <a:spcPct val="20000"/>
        </a:spcBef>
        <a:spcAft>
          <a:spcPct val="0"/>
        </a:spcAft>
        <a:buChar char="»"/>
        <a:defRPr>
          <a:solidFill>
            <a:srgbClr val="000066"/>
          </a:solidFill>
          <a:latin typeface="+mn-lt"/>
        </a:defRPr>
      </a:lvl7pPr>
      <a:lvl8pPr marL="3429000" indent="-228600" algn="l" rtl="0" eaLnBrk="1" fontAlgn="base" hangingPunct="1">
        <a:spcBef>
          <a:spcPct val="20000"/>
        </a:spcBef>
        <a:spcAft>
          <a:spcPct val="0"/>
        </a:spcAft>
        <a:buChar char="»"/>
        <a:defRPr>
          <a:solidFill>
            <a:srgbClr val="000066"/>
          </a:solidFill>
          <a:latin typeface="+mn-lt"/>
        </a:defRPr>
      </a:lvl8pPr>
      <a:lvl9pPr marL="3886200" indent="-228600" algn="l" rtl="0" eaLnBrk="1" fontAlgn="base" hangingPunct="1">
        <a:spcBef>
          <a:spcPct val="20000"/>
        </a:spcBef>
        <a:spcAft>
          <a:spcPct val="0"/>
        </a:spcAft>
        <a:buChar char="»"/>
        <a:defRPr>
          <a:solidFill>
            <a:srgbClr val="000066"/>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Rectangle 16"/>
          <p:cNvSpPr>
            <a:spLocks noGrp="1" noChangeArrowheads="1"/>
          </p:cNvSpPr>
          <p:nvPr>
            <p:ph type="ctrTitle"/>
          </p:nvPr>
        </p:nvSpPr>
        <p:spPr/>
        <p:txBody>
          <a:bodyPr/>
          <a:lstStyle/>
          <a:p>
            <a:r>
              <a:rPr lang="en-GB" sz="2800" dirty="0" smtClean="0"/>
              <a:t>Process Framework for Emergency Management in the Czech Republic</a:t>
            </a:r>
            <a:endParaRPr lang="en-GB" sz="2800" dirty="0"/>
          </a:p>
        </p:txBody>
      </p:sp>
      <p:sp>
        <p:nvSpPr>
          <p:cNvPr id="2065" name="Rectangle 17"/>
          <p:cNvSpPr>
            <a:spLocks noGrp="1" noChangeArrowheads="1"/>
          </p:cNvSpPr>
          <p:nvPr>
            <p:ph type="subTitle" idx="1"/>
          </p:nvPr>
        </p:nvSpPr>
        <p:spPr>
          <a:xfrm>
            <a:off x="755576" y="3886200"/>
            <a:ext cx="7632848" cy="1752600"/>
          </a:xfrm>
        </p:spPr>
        <p:txBody>
          <a:bodyPr/>
          <a:lstStyle/>
          <a:p>
            <a:r>
              <a:rPr lang="sk-SK" sz="2400" dirty="0" smtClean="0"/>
              <a:t>Tomáš </a:t>
            </a:r>
            <a:r>
              <a:rPr lang="sk-SK" sz="2400" dirty="0" err="1" smtClean="0"/>
              <a:t>Ludík</a:t>
            </a:r>
            <a:endParaRPr lang="sk-SK" sz="2400" dirty="0" smtClean="0"/>
          </a:p>
          <a:p>
            <a:endParaRPr lang="sk-SK" sz="2400" dirty="0"/>
          </a:p>
          <a:p>
            <a:r>
              <a:rPr lang="en-US" sz="2400" dirty="0"/>
              <a:t>Lab Software Architectures and Information Systems</a:t>
            </a:r>
          </a:p>
          <a:p>
            <a:r>
              <a:rPr lang="cs-CZ" sz="2400" dirty="0" smtClean="0"/>
              <a:t>15. 12. 2011</a:t>
            </a:r>
            <a:endParaRPr lang="cs-CZ" sz="2400" dirty="0"/>
          </a:p>
          <a:p>
            <a:endParaRPr lang="cs-CZ"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Workflow </a:t>
            </a:r>
            <a:r>
              <a:rPr lang="en-GB" dirty="0" smtClean="0"/>
              <a:t>Management</a:t>
            </a:r>
            <a:endParaRPr lang="sk-SK"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10</a:t>
            </a:fld>
            <a:endParaRPr lang="cs-CZ"/>
          </a:p>
        </p:txBody>
      </p:sp>
      <p:pic>
        <p:nvPicPr>
          <p:cNvPr id="7" name="obrázek 8"/>
          <p:cNvPicPr>
            <a:picLocks noGrp="1"/>
          </p:cNvPicPr>
          <p:nvPr>
            <p:ph idx="1"/>
          </p:nvPr>
        </p:nvPicPr>
        <p:blipFill>
          <a:blip r:embed="rId2" cstate="print"/>
          <a:srcRect/>
          <a:stretch>
            <a:fillRect/>
          </a:stretch>
        </p:blipFill>
        <p:spPr bwMode="auto">
          <a:xfrm>
            <a:off x="1119577" y="1600200"/>
            <a:ext cx="6904845" cy="4525963"/>
          </a:xfrm>
          <a:prstGeom prst="rect">
            <a:avLst/>
          </a:prstGeom>
          <a:noFill/>
          <a:ln w="9525">
            <a:noFill/>
            <a:miter lim="800000"/>
            <a:headEnd/>
            <a:tailEnd/>
          </a:ln>
        </p:spPr>
      </p:pic>
    </p:spTree>
    <p:extLst>
      <p:ext uri="{BB962C8B-B14F-4D97-AF65-F5344CB8AC3E}">
        <p14:creationId xmlns:p14="http://schemas.microsoft.com/office/powerpoint/2010/main" val="352478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Business Process </a:t>
            </a:r>
            <a:r>
              <a:rPr lang="en-GB" dirty="0" smtClean="0"/>
              <a:t>Reengineering</a:t>
            </a:r>
            <a:endParaRPr lang="sk-SK" dirty="0"/>
          </a:p>
        </p:txBody>
      </p:sp>
      <p:sp>
        <p:nvSpPr>
          <p:cNvPr id="3" name="Zástupný symbol pro obsah 2"/>
          <p:cNvSpPr>
            <a:spLocks noGrp="1"/>
          </p:cNvSpPr>
          <p:nvPr>
            <p:ph idx="1"/>
          </p:nvPr>
        </p:nvSpPr>
        <p:spPr/>
        <p:txBody>
          <a:bodyPr/>
          <a:lstStyle/>
          <a:p>
            <a:endParaRPr lang="sk-SK"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11</a:t>
            </a:fld>
            <a:endParaRPr lang="cs-CZ"/>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3225" y="1485894"/>
            <a:ext cx="2480904" cy="2519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obrázek 5"/>
          <p:cNvPicPr>
            <a:picLocks noChangeAspect="1"/>
          </p:cNvPicPr>
          <p:nvPr/>
        </p:nvPicPr>
        <p:blipFill>
          <a:blip r:embed="rId3"/>
          <a:srcRect/>
          <a:stretch>
            <a:fillRect/>
          </a:stretch>
        </p:blipFill>
        <p:spPr bwMode="auto">
          <a:xfrm>
            <a:off x="755576" y="3945030"/>
            <a:ext cx="7632848" cy="2220275"/>
          </a:xfrm>
          <a:prstGeom prst="rect">
            <a:avLst/>
          </a:prstGeom>
          <a:noFill/>
          <a:ln w="9525">
            <a:noFill/>
            <a:miter lim="800000"/>
            <a:headEnd/>
            <a:tailEnd/>
          </a:ln>
        </p:spPr>
      </p:pic>
    </p:spTree>
    <p:extLst>
      <p:ext uri="{BB962C8B-B14F-4D97-AF65-F5344CB8AC3E}">
        <p14:creationId xmlns:p14="http://schemas.microsoft.com/office/powerpoint/2010/main" val="4055522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Emergency Plans </a:t>
            </a:r>
            <a:br>
              <a:rPr lang="en-GB" dirty="0" smtClean="0"/>
            </a:br>
            <a:r>
              <a:rPr lang="en-GB" dirty="0" smtClean="0"/>
              <a:t>in the Czech Republic</a:t>
            </a:r>
            <a:endParaRPr lang="en-GB" dirty="0"/>
          </a:p>
        </p:txBody>
      </p:sp>
      <p:sp>
        <p:nvSpPr>
          <p:cNvPr id="3" name="Zástupný symbol pro obsah 2"/>
          <p:cNvSpPr>
            <a:spLocks noGrp="1"/>
          </p:cNvSpPr>
          <p:nvPr>
            <p:ph idx="1"/>
          </p:nvPr>
        </p:nvSpPr>
        <p:spPr/>
        <p:txBody>
          <a:bodyPr/>
          <a:lstStyle/>
          <a:p>
            <a:r>
              <a:rPr lang="en-GB" sz="2400" dirty="0" smtClean="0"/>
              <a:t>Textual form</a:t>
            </a:r>
          </a:p>
          <a:p>
            <a:r>
              <a:rPr lang="en-GB" sz="2400" dirty="0" smtClean="0"/>
              <a:t>Governance level</a:t>
            </a:r>
          </a:p>
          <a:p>
            <a:pPr lvl="1"/>
            <a:r>
              <a:rPr lang="en-GB" sz="2000" dirty="0" smtClean="0"/>
              <a:t>Local, District, State</a:t>
            </a:r>
          </a:p>
          <a:p>
            <a:r>
              <a:rPr lang="en-GB" sz="2400" dirty="0" smtClean="0"/>
              <a:t>Integrated Rescue System</a:t>
            </a:r>
          </a:p>
          <a:p>
            <a:pPr lvl="1"/>
            <a:r>
              <a:rPr lang="en-GB" sz="2000" dirty="0" smtClean="0"/>
              <a:t>Fire Brigade, Rescue Service, Police, Army</a:t>
            </a:r>
          </a:p>
          <a:p>
            <a:r>
              <a:rPr lang="en-GB" sz="2400" dirty="0" smtClean="0"/>
              <a:t>Coordination of activities </a:t>
            </a:r>
          </a:p>
          <a:p>
            <a:pPr lvl="1"/>
            <a:r>
              <a:rPr lang="en-GB" sz="2000" dirty="0" smtClean="0"/>
              <a:t>Strategic level, Operational level, Tactical level</a:t>
            </a:r>
          </a:p>
          <a:p>
            <a:r>
              <a:rPr lang="en-GB" sz="2400" dirty="0" smtClean="0"/>
              <a:t>Emergency Plans</a:t>
            </a:r>
          </a:p>
          <a:p>
            <a:pPr lvl="1"/>
            <a:r>
              <a:rPr lang="en-GB" sz="2000" dirty="0" smtClean="0"/>
              <a:t>evacuation plan, flood plan, internal/external emergency plan, response plan, model action plan, operational plan</a:t>
            </a:r>
            <a:endParaRPr lang="en-GB" dirty="0" smtClean="0"/>
          </a:p>
          <a:p>
            <a:pPr lvl="1"/>
            <a:endParaRPr lang="sk-SK" dirty="0"/>
          </a:p>
          <a:p>
            <a:endParaRPr lang="sk-SK" dirty="0" smtClean="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dirty="0" err="1" smtClean="0"/>
              <a:t>LaSArIS</a:t>
            </a:r>
            <a:endParaRPr lang="cs-CZ" dirty="0"/>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12</a:t>
            </a:fld>
            <a:endParaRPr lang="cs-CZ"/>
          </a:p>
        </p:txBody>
      </p:sp>
    </p:spTree>
    <p:extLst>
      <p:ext uri="{BB962C8B-B14F-4D97-AF65-F5344CB8AC3E}">
        <p14:creationId xmlns:p14="http://schemas.microsoft.com/office/powerpoint/2010/main" val="1731062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Orchestra Project</a:t>
            </a:r>
            <a:endParaRPr lang="sk-SK" dirty="0"/>
          </a:p>
        </p:txBody>
      </p:sp>
      <p:sp>
        <p:nvSpPr>
          <p:cNvPr id="3" name="Zástupný symbol pro obsah 2"/>
          <p:cNvSpPr>
            <a:spLocks noGrp="1"/>
          </p:cNvSpPr>
          <p:nvPr>
            <p:ph idx="1"/>
          </p:nvPr>
        </p:nvSpPr>
        <p:spPr/>
        <p:txBody>
          <a:bodyPr/>
          <a:lstStyle/>
          <a:p>
            <a:r>
              <a:rPr lang="en-US" sz="2000" dirty="0"/>
              <a:t>Project Orchestra </a:t>
            </a:r>
            <a:r>
              <a:rPr lang="en-US" sz="2000" dirty="0" smtClean="0"/>
              <a:t>defines </a:t>
            </a:r>
            <a:r>
              <a:rPr lang="en-US" sz="2000" dirty="0"/>
              <a:t>workflows that combine several services into one value-added service chain that achieves a certain </a:t>
            </a:r>
            <a:r>
              <a:rPr lang="en-US" sz="2000" dirty="0" smtClean="0"/>
              <a:t>goal.</a:t>
            </a:r>
            <a:endParaRPr lang="sk-SK" sz="2000" dirty="0" smtClean="0"/>
          </a:p>
          <a:p>
            <a:r>
              <a:rPr lang="en-US" sz="2000" dirty="0" smtClean="0"/>
              <a:t>Then </a:t>
            </a:r>
            <a:r>
              <a:rPr lang="en-US" sz="2000" dirty="0"/>
              <a:t>they deploy such workflows as executable service instances. In particular, the solution uses several services distributed over the network that are orchestrated by an additional service that directly interacts with the client and executes the workflow defined in WS-BPEL, using active BPEL, an Open Source BPEL </a:t>
            </a:r>
            <a:r>
              <a:rPr lang="en-US" sz="2000" dirty="0" smtClean="0"/>
              <a:t>engine.</a:t>
            </a:r>
            <a:endParaRPr lang="sk-SK" sz="2000" dirty="0" smtClean="0"/>
          </a:p>
          <a:p>
            <a:r>
              <a:rPr lang="en-US" sz="2000" dirty="0" smtClean="0"/>
              <a:t>The </a:t>
            </a:r>
            <a:r>
              <a:rPr lang="en-US" sz="2000" dirty="0"/>
              <a:t>starting points were the application of </a:t>
            </a:r>
            <a:r>
              <a:rPr lang="en-US" sz="2000" b="1" dirty="0"/>
              <a:t>Data Flow Schemata</a:t>
            </a:r>
            <a:r>
              <a:rPr lang="en-US" sz="2000" dirty="0"/>
              <a:t>, and </a:t>
            </a:r>
            <a:r>
              <a:rPr lang="en-US" sz="2000" b="1" dirty="0"/>
              <a:t>UML Use Case </a:t>
            </a:r>
            <a:r>
              <a:rPr lang="en-US" sz="2000" dirty="0"/>
              <a:t>and </a:t>
            </a:r>
            <a:r>
              <a:rPr lang="en-US" sz="2000" b="1" dirty="0"/>
              <a:t>System Sequence Diagrams </a:t>
            </a:r>
            <a:r>
              <a:rPr lang="en-US" sz="2000" dirty="0"/>
              <a:t>describing the </a:t>
            </a:r>
            <a:r>
              <a:rPr lang="en-US" sz="2000" dirty="0" smtClean="0"/>
              <a:t>risk </a:t>
            </a:r>
            <a:r>
              <a:rPr lang="en-US" sz="2000" dirty="0"/>
              <a:t>assessment </a:t>
            </a:r>
            <a:r>
              <a:rPr lang="en-US" sz="2000" dirty="0" smtClean="0"/>
              <a:t>functionalities.</a:t>
            </a:r>
            <a:endParaRPr lang="sk-SK" sz="2000" dirty="0" smtClean="0"/>
          </a:p>
          <a:p>
            <a:r>
              <a:rPr lang="en-US" sz="2000" dirty="0" smtClean="0"/>
              <a:t>These </a:t>
            </a:r>
            <a:r>
              <a:rPr lang="en-US" sz="2000" dirty="0"/>
              <a:t>diagrams were prepared in cooperation with the system end users during the requirements phase of the pilot development.</a:t>
            </a:r>
            <a:endParaRPr lang="sk-SK" sz="2000"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13</a:t>
            </a:fld>
            <a:endParaRPr lang="cs-CZ"/>
          </a:p>
        </p:txBody>
      </p:sp>
    </p:spTree>
    <p:extLst>
      <p:ext uri="{BB962C8B-B14F-4D97-AF65-F5344CB8AC3E}">
        <p14:creationId xmlns:p14="http://schemas.microsoft.com/office/powerpoint/2010/main" val="33798735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References</a:t>
            </a:r>
          </a:p>
        </p:txBody>
      </p:sp>
      <p:sp>
        <p:nvSpPr>
          <p:cNvPr id="3" name="Zástupný symbol pro obsah 2"/>
          <p:cNvSpPr>
            <a:spLocks noGrp="1"/>
          </p:cNvSpPr>
          <p:nvPr>
            <p:ph idx="1"/>
          </p:nvPr>
        </p:nvSpPr>
        <p:spPr>
          <a:xfrm>
            <a:off x="251520" y="1340768"/>
            <a:ext cx="8712968" cy="4824536"/>
          </a:xfrm>
        </p:spPr>
        <p:txBody>
          <a:bodyPr/>
          <a:lstStyle/>
          <a:p>
            <a:r>
              <a:rPr lang="cs-CZ" sz="1100" dirty="0" smtClean="0"/>
              <a:t>Bass, L., </a:t>
            </a:r>
            <a:r>
              <a:rPr lang="cs-CZ" sz="1100" dirty="0" err="1" smtClean="0"/>
              <a:t>Clements</a:t>
            </a:r>
            <a:r>
              <a:rPr lang="cs-CZ" sz="1100" dirty="0" smtClean="0"/>
              <a:t>, P., </a:t>
            </a:r>
            <a:r>
              <a:rPr lang="cs-CZ" sz="1100" dirty="0" err="1" smtClean="0"/>
              <a:t>Kazman</a:t>
            </a:r>
            <a:r>
              <a:rPr lang="cs-CZ" sz="1100" dirty="0" smtClean="0"/>
              <a:t>, R.: Software </a:t>
            </a:r>
            <a:r>
              <a:rPr lang="cs-CZ" sz="1100" dirty="0" err="1" smtClean="0"/>
              <a:t>Architecture</a:t>
            </a:r>
            <a:r>
              <a:rPr lang="cs-CZ" sz="1100" dirty="0" smtClean="0"/>
              <a:t> in </a:t>
            </a:r>
            <a:r>
              <a:rPr lang="cs-CZ" sz="1100" dirty="0" err="1" smtClean="0"/>
              <a:t>Practice</a:t>
            </a:r>
            <a:r>
              <a:rPr lang="cs-CZ" sz="1100" dirty="0" smtClean="0"/>
              <a:t>. Second </a:t>
            </a:r>
            <a:r>
              <a:rPr lang="cs-CZ" sz="1100" dirty="0" err="1" smtClean="0"/>
              <a:t>Edition</a:t>
            </a:r>
            <a:r>
              <a:rPr lang="cs-CZ" sz="1100" dirty="0" smtClean="0"/>
              <a:t>. Boston: </a:t>
            </a:r>
            <a:r>
              <a:rPr lang="cs-CZ" sz="1100" dirty="0" err="1" smtClean="0"/>
              <a:t>Addison-Wesley</a:t>
            </a:r>
            <a:r>
              <a:rPr lang="cs-CZ" sz="1100" dirty="0" smtClean="0"/>
              <a:t>, 2003.</a:t>
            </a:r>
          </a:p>
          <a:p>
            <a:r>
              <a:rPr lang="cs-CZ" sz="1100" dirty="0" err="1" smtClean="0"/>
              <a:t>Hollingsworth</a:t>
            </a:r>
            <a:r>
              <a:rPr lang="cs-CZ" sz="1100" dirty="0" smtClean="0"/>
              <a:t>, D.: </a:t>
            </a:r>
            <a:r>
              <a:rPr lang="cs-CZ" sz="1100" dirty="0" err="1" smtClean="0"/>
              <a:t>The</a:t>
            </a:r>
            <a:r>
              <a:rPr lang="cs-CZ" sz="1100" dirty="0" smtClean="0"/>
              <a:t> </a:t>
            </a:r>
            <a:r>
              <a:rPr lang="cs-CZ" sz="1100" dirty="0" err="1" smtClean="0"/>
              <a:t>Workflow</a:t>
            </a:r>
            <a:r>
              <a:rPr lang="cs-CZ" sz="1100" dirty="0" smtClean="0"/>
              <a:t> Reference Model. </a:t>
            </a:r>
            <a:r>
              <a:rPr lang="cs-CZ" sz="1100" dirty="0" err="1" smtClean="0"/>
              <a:t>Document</a:t>
            </a:r>
            <a:r>
              <a:rPr lang="cs-CZ" sz="1100" dirty="0" smtClean="0"/>
              <a:t> </a:t>
            </a:r>
            <a:r>
              <a:rPr lang="cs-CZ" sz="1100" dirty="0" err="1" smtClean="0"/>
              <a:t>Number</a:t>
            </a:r>
            <a:r>
              <a:rPr lang="cs-CZ" sz="1100" dirty="0" smtClean="0"/>
              <a:t> TC00-1003. </a:t>
            </a:r>
            <a:r>
              <a:rPr lang="cs-CZ" sz="1100" dirty="0" err="1" smtClean="0"/>
              <a:t>Workflow</a:t>
            </a:r>
            <a:r>
              <a:rPr lang="cs-CZ" sz="1100" dirty="0" smtClean="0"/>
              <a:t> Management </a:t>
            </a:r>
            <a:r>
              <a:rPr lang="cs-CZ" sz="1100" dirty="0" err="1" smtClean="0"/>
              <a:t>Coalition</a:t>
            </a:r>
            <a:r>
              <a:rPr lang="cs-CZ" sz="1100" dirty="0" smtClean="0"/>
              <a:t>. 1995.</a:t>
            </a:r>
          </a:p>
          <a:p>
            <a:r>
              <a:rPr lang="cs-CZ" sz="1100" dirty="0" err="1" smtClean="0"/>
              <a:t>Ingmarsson</a:t>
            </a:r>
            <a:r>
              <a:rPr lang="cs-CZ" sz="1100" dirty="0" smtClean="0"/>
              <a:t>, M., </a:t>
            </a:r>
            <a:r>
              <a:rPr lang="cs-CZ" sz="1100" dirty="0" err="1" smtClean="0"/>
              <a:t>Eriksson</a:t>
            </a:r>
            <a:r>
              <a:rPr lang="cs-CZ" sz="1100" dirty="0" smtClean="0"/>
              <a:t>, H., </a:t>
            </a:r>
            <a:r>
              <a:rPr lang="cs-CZ" sz="1100" dirty="0" err="1" smtClean="0"/>
              <a:t>Hallberg</a:t>
            </a:r>
            <a:r>
              <a:rPr lang="cs-CZ" sz="1100" dirty="0" smtClean="0"/>
              <a:t>, N.: </a:t>
            </a:r>
            <a:r>
              <a:rPr lang="cs-CZ" sz="1100" dirty="0" err="1" smtClean="0"/>
              <a:t>Exploring</a:t>
            </a:r>
            <a:r>
              <a:rPr lang="cs-CZ" sz="1100" dirty="0" smtClean="0"/>
              <a:t> </a:t>
            </a:r>
            <a:r>
              <a:rPr lang="cs-CZ" sz="1100" dirty="0" err="1" smtClean="0"/>
              <a:t>Development</a:t>
            </a:r>
            <a:r>
              <a:rPr lang="cs-CZ" sz="1100" dirty="0" smtClean="0"/>
              <a:t> </a:t>
            </a:r>
            <a:r>
              <a:rPr lang="cs-CZ" sz="1100" dirty="0" err="1" smtClean="0"/>
              <a:t>of</a:t>
            </a:r>
            <a:r>
              <a:rPr lang="cs-CZ" sz="1100" dirty="0" smtClean="0"/>
              <a:t> </a:t>
            </a:r>
            <a:r>
              <a:rPr lang="cs-CZ" sz="1100" dirty="0" err="1" smtClean="0"/>
              <a:t>Service-Oriented</a:t>
            </a:r>
            <a:r>
              <a:rPr lang="cs-CZ" sz="1100" dirty="0" smtClean="0"/>
              <a:t> C2 Systems </a:t>
            </a:r>
            <a:r>
              <a:rPr lang="cs-CZ" sz="1100" dirty="0" err="1" smtClean="0"/>
              <a:t>for</a:t>
            </a:r>
            <a:r>
              <a:rPr lang="cs-CZ" sz="1100" dirty="0" smtClean="0"/>
              <a:t> </a:t>
            </a:r>
            <a:r>
              <a:rPr lang="cs-CZ" sz="1100" dirty="0" err="1" smtClean="0"/>
              <a:t>Emergency</a:t>
            </a:r>
            <a:r>
              <a:rPr lang="cs-CZ" sz="1100" dirty="0" smtClean="0"/>
              <a:t> Response. In </a:t>
            </a:r>
            <a:r>
              <a:rPr lang="cs-CZ" sz="1100" dirty="0" err="1" smtClean="0"/>
              <a:t>Proceedings</a:t>
            </a:r>
            <a:r>
              <a:rPr lang="cs-CZ" sz="1100" dirty="0" smtClean="0"/>
              <a:t> </a:t>
            </a:r>
            <a:r>
              <a:rPr lang="cs-CZ" sz="1100" dirty="0" err="1" smtClean="0"/>
              <a:t>of</a:t>
            </a:r>
            <a:r>
              <a:rPr lang="cs-CZ" sz="1100" dirty="0" smtClean="0"/>
              <a:t> </a:t>
            </a:r>
            <a:r>
              <a:rPr lang="cs-CZ" sz="1100" dirty="0" err="1" smtClean="0"/>
              <a:t>the</a:t>
            </a:r>
            <a:r>
              <a:rPr lang="cs-CZ" sz="1100" dirty="0" smtClean="0"/>
              <a:t> 6th International ISCRAM </a:t>
            </a:r>
            <a:r>
              <a:rPr lang="cs-CZ" sz="1100" dirty="0" err="1" smtClean="0"/>
              <a:t>Conference</a:t>
            </a:r>
            <a:r>
              <a:rPr lang="cs-CZ" sz="1100" dirty="0" smtClean="0"/>
              <a:t>, </a:t>
            </a:r>
            <a:r>
              <a:rPr lang="cs-CZ" sz="1100" dirty="0" err="1" smtClean="0"/>
              <a:t>Gothenburg</a:t>
            </a:r>
            <a:r>
              <a:rPr lang="cs-CZ" sz="1100" dirty="0" smtClean="0"/>
              <a:t>, </a:t>
            </a:r>
            <a:r>
              <a:rPr lang="cs-CZ" sz="1100" dirty="0" err="1" smtClean="0"/>
              <a:t>Sweden</a:t>
            </a:r>
            <a:r>
              <a:rPr lang="cs-CZ" sz="1100" dirty="0" smtClean="0"/>
              <a:t>, 2009.</a:t>
            </a:r>
          </a:p>
          <a:p>
            <a:r>
              <a:rPr lang="cs-CZ" sz="1100" dirty="0" err="1" smtClean="0"/>
              <a:t>Klopfer</a:t>
            </a:r>
            <a:r>
              <a:rPr lang="cs-CZ" sz="1100" dirty="0" smtClean="0"/>
              <a:t>, M., </a:t>
            </a:r>
            <a:r>
              <a:rPr lang="cs-CZ" sz="1100" dirty="0" err="1" smtClean="0"/>
              <a:t>Kanellopoulos</a:t>
            </a:r>
            <a:r>
              <a:rPr lang="cs-CZ" sz="1100" dirty="0" smtClean="0"/>
              <a:t>, I.: </a:t>
            </a:r>
            <a:r>
              <a:rPr lang="cs-CZ" sz="1100" dirty="0" err="1" smtClean="0"/>
              <a:t>Orchestra</a:t>
            </a:r>
            <a:r>
              <a:rPr lang="cs-CZ" sz="1100" dirty="0" smtClean="0"/>
              <a:t>, </a:t>
            </a:r>
            <a:r>
              <a:rPr lang="cs-CZ" sz="1100" dirty="0" err="1" smtClean="0"/>
              <a:t>an</a:t>
            </a:r>
            <a:r>
              <a:rPr lang="cs-CZ" sz="1100" dirty="0" smtClean="0"/>
              <a:t> open </a:t>
            </a:r>
            <a:r>
              <a:rPr lang="cs-CZ" sz="1100" dirty="0" err="1" smtClean="0"/>
              <a:t>service</a:t>
            </a:r>
            <a:r>
              <a:rPr lang="cs-CZ" sz="1100" dirty="0" smtClean="0"/>
              <a:t> </a:t>
            </a:r>
            <a:r>
              <a:rPr lang="cs-CZ" sz="1100" dirty="0" err="1" smtClean="0"/>
              <a:t>architecture</a:t>
            </a:r>
            <a:r>
              <a:rPr lang="cs-CZ" sz="1100" dirty="0" smtClean="0"/>
              <a:t> </a:t>
            </a:r>
            <a:r>
              <a:rPr lang="cs-CZ" sz="1100" dirty="0" err="1" smtClean="0"/>
              <a:t>for</a:t>
            </a:r>
            <a:r>
              <a:rPr lang="cs-CZ" sz="1100" dirty="0" smtClean="0"/>
              <a:t> risk management. </a:t>
            </a:r>
            <a:r>
              <a:rPr lang="cs-CZ" sz="1100" dirty="0" err="1" smtClean="0"/>
              <a:t>The</a:t>
            </a:r>
            <a:r>
              <a:rPr lang="cs-CZ" sz="1100" dirty="0" smtClean="0"/>
              <a:t> ORCHESTRA </a:t>
            </a:r>
            <a:r>
              <a:rPr lang="cs-CZ" sz="1100" dirty="0" err="1" smtClean="0"/>
              <a:t>Consorcium</a:t>
            </a:r>
            <a:r>
              <a:rPr lang="cs-CZ" sz="1100" dirty="0" smtClean="0"/>
              <a:t>. 2008. </a:t>
            </a:r>
          </a:p>
          <a:p>
            <a:r>
              <a:rPr lang="cs-CZ" sz="1100" dirty="0" smtClean="0"/>
              <a:t>Konečný, M. et al.: </a:t>
            </a:r>
            <a:r>
              <a:rPr lang="cs-CZ" sz="1100" dirty="0" err="1" smtClean="0"/>
              <a:t>Dynamic</a:t>
            </a:r>
            <a:r>
              <a:rPr lang="cs-CZ" sz="1100" dirty="0" smtClean="0"/>
              <a:t> </a:t>
            </a:r>
            <a:r>
              <a:rPr lang="cs-CZ" sz="1100" dirty="0" err="1" smtClean="0"/>
              <a:t>Geovisualization</a:t>
            </a:r>
            <a:r>
              <a:rPr lang="cs-CZ" sz="1100" dirty="0" smtClean="0"/>
              <a:t> in </a:t>
            </a:r>
            <a:r>
              <a:rPr lang="cs-CZ" sz="1100" dirty="0" err="1" smtClean="0"/>
              <a:t>Emergency</a:t>
            </a:r>
            <a:r>
              <a:rPr lang="cs-CZ" sz="1100" dirty="0" smtClean="0"/>
              <a:t> Management. </a:t>
            </a:r>
            <a:r>
              <a:rPr lang="cs-CZ" sz="1100" dirty="0" err="1" smtClean="0"/>
              <a:t>Research</a:t>
            </a:r>
            <a:r>
              <a:rPr lang="cs-CZ" sz="1100" dirty="0" smtClean="0"/>
              <a:t> </a:t>
            </a:r>
            <a:r>
              <a:rPr lang="cs-CZ" sz="1100" dirty="0" err="1" smtClean="0"/>
              <a:t>Plan</a:t>
            </a:r>
            <a:r>
              <a:rPr lang="cs-CZ" sz="1100" dirty="0" smtClean="0"/>
              <a:t>. 2010. </a:t>
            </a:r>
            <a:r>
              <a:rPr lang="cs-CZ" sz="1100" dirty="0" err="1" smtClean="0"/>
              <a:t>Available</a:t>
            </a:r>
            <a:r>
              <a:rPr lang="cs-CZ" sz="1100" dirty="0" smtClean="0"/>
              <a:t> </a:t>
            </a:r>
            <a:r>
              <a:rPr lang="cs-CZ" sz="1100" dirty="0" err="1" smtClean="0"/>
              <a:t>at</a:t>
            </a:r>
            <a:r>
              <a:rPr lang="cs-CZ" sz="1100" dirty="0" smtClean="0"/>
              <a:t> http://geokrima.geogr.muni.cz/, 25.11.2010.</a:t>
            </a:r>
          </a:p>
          <a:p>
            <a:r>
              <a:rPr lang="cs-CZ" sz="1100" dirty="0" smtClean="0"/>
              <a:t>Leoni, M., Rosa, F., </a:t>
            </a:r>
            <a:r>
              <a:rPr lang="cs-CZ" sz="1100" dirty="0" err="1" smtClean="0"/>
              <a:t>Mecella</a:t>
            </a:r>
            <a:r>
              <a:rPr lang="cs-CZ" sz="1100" dirty="0" smtClean="0"/>
              <a:t>, M.: MOBIDIS: A </a:t>
            </a:r>
            <a:r>
              <a:rPr lang="cs-CZ" sz="1100" dirty="0" err="1" smtClean="0"/>
              <a:t>Pervasive</a:t>
            </a:r>
            <a:r>
              <a:rPr lang="cs-CZ" sz="1100" dirty="0" smtClean="0"/>
              <a:t> </a:t>
            </a:r>
            <a:r>
              <a:rPr lang="cs-CZ" sz="1100" dirty="0" err="1" smtClean="0"/>
              <a:t>Architecture</a:t>
            </a:r>
            <a:r>
              <a:rPr lang="cs-CZ" sz="1100" dirty="0" smtClean="0"/>
              <a:t> </a:t>
            </a:r>
            <a:r>
              <a:rPr lang="cs-CZ" sz="1100" dirty="0" err="1" smtClean="0"/>
              <a:t>for</a:t>
            </a:r>
            <a:r>
              <a:rPr lang="cs-CZ" sz="1100" dirty="0" smtClean="0"/>
              <a:t> </a:t>
            </a:r>
            <a:r>
              <a:rPr lang="cs-CZ" sz="1100" dirty="0" err="1" smtClean="0"/>
              <a:t>Emergency</a:t>
            </a:r>
            <a:r>
              <a:rPr lang="cs-CZ" sz="1100" dirty="0" smtClean="0"/>
              <a:t> Management. In </a:t>
            </a:r>
            <a:r>
              <a:rPr lang="cs-CZ" sz="1100" dirty="0" err="1" smtClean="0"/>
              <a:t>Proceedings</a:t>
            </a:r>
            <a:r>
              <a:rPr lang="cs-CZ" sz="1100" dirty="0" smtClean="0"/>
              <a:t> </a:t>
            </a:r>
            <a:r>
              <a:rPr lang="cs-CZ" sz="1100" dirty="0" err="1" smtClean="0"/>
              <a:t>of</a:t>
            </a:r>
            <a:r>
              <a:rPr lang="cs-CZ" sz="1100" dirty="0" smtClean="0"/>
              <a:t> </a:t>
            </a:r>
            <a:r>
              <a:rPr lang="cs-CZ" sz="1100" dirty="0" err="1" smtClean="0"/>
              <a:t>the</a:t>
            </a:r>
            <a:r>
              <a:rPr lang="cs-CZ" sz="1100" dirty="0" smtClean="0"/>
              <a:t> 15th IEEE International </a:t>
            </a:r>
            <a:r>
              <a:rPr lang="cs-CZ" sz="1100" dirty="0" err="1" smtClean="0"/>
              <a:t>Workshops</a:t>
            </a:r>
            <a:r>
              <a:rPr lang="cs-CZ" sz="1100" dirty="0" smtClean="0"/>
              <a:t> on </a:t>
            </a:r>
            <a:r>
              <a:rPr lang="cs-CZ" sz="1100" dirty="0" err="1" smtClean="0"/>
              <a:t>Enabling</a:t>
            </a:r>
            <a:r>
              <a:rPr lang="cs-CZ" sz="1100" dirty="0" smtClean="0"/>
              <a:t> Technologies: </a:t>
            </a:r>
            <a:r>
              <a:rPr lang="cs-CZ" sz="1100" dirty="0" err="1" smtClean="0"/>
              <a:t>Infrastructure</a:t>
            </a:r>
            <a:r>
              <a:rPr lang="cs-CZ" sz="1100" dirty="0" smtClean="0"/>
              <a:t> </a:t>
            </a:r>
            <a:r>
              <a:rPr lang="cs-CZ" sz="1100" dirty="0" err="1" smtClean="0"/>
              <a:t>for</a:t>
            </a:r>
            <a:r>
              <a:rPr lang="cs-CZ" sz="1100" dirty="0" smtClean="0"/>
              <a:t> </a:t>
            </a:r>
            <a:r>
              <a:rPr lang="cs-CZ" sz="1100" dirty="0" err="1" smtClean="0"/>
              <a:t>Collaborative</a:t>
            </a:r>
            <a:r>
              <a:rPr lang="cs-CZ" sz="1100" dirty="0" smtClean="0"/>
              <a:t> </a:t>
            </a:r>
            <a:r>
              <a:rPr lang="cs-CZ" sz="1100" dirty="0" err="1" smtClean="0"/>
              <a:t>Enterprises</a:t>
            </a:r>
            <a:r>
              <a:rPr lang="cs-CZ" sz="1100" dirty="0" smtClean="0"/>
              <a:t>. Manchester, United </a:t>
            </a:r>
            <a:r>
              <a:rPr lang="cs-CZ" sz="1100" dirty="0" err="1" smtClean="0"/>
              <a:t>Kingdom</a:t>
            </a:r>
            <a:r>
              <a:rPr lang="cs-CZ" sz="1100" dirty="0" smtClean="0"/>
              <a:t>: IEEE </a:t>
            </a:r>
            <a:r>
              <a:rPr lang="cs-CZ" sz="1100" dirty="0" err="1" smtClean="0"/>
              <a:t>Computer</a:t>
            </a:r>
            <a:r>
              <a:rPr lang="cs-CZ" sz="1100" dirty="0" smtClean="0"/>
              <a:t> Society, 2006.</a:t>
            </a:r>
          </a:p>
          <a:p>
            <a:r>
              <a:rPr lang="cs-CZ" sz="1100" dirty="0" err="1" smtClean="0"/>
              <a:t>Mak</a:t>
            </a:r>
            <a:r>
              <a:rPr lang="cs-CZ" sz="1100" dirty="0" smtClean="0"/>
              <a:t>, H., et al.: </a:t>
            </a:r>
            <a:r>
              <a:rPr lang="cs-CZ" sz="1100" dirty="0" err="1" smtClean="0"/>
              <a:t>Building</a:t>
            </a:r>
            <a:r>
              <a:rPr lang="cs-CZ" sz="1100" dirty="0" smtClean="0"/>
              <a:t> online </a:t>
            </a:r>
            <a:r>
              <a:rPr lang="cs-CZ" sz="1100" dirty="0" err="1" smtClean="0"/>
              <a:t>crisis</a:t>
            </a:r>
            <a:r>
              <a:rPr lang="cs-CZ" sz="1100" dirty="0" smtClean="0"/>
              <a:t> management support </a:t>
            </a:r>
            <a:r>
              <a:rPr lang="cs-CZ" sz="1100" dirty="0" err="1" smtClean="0"/>
              <a:t>using</a:t>
            </a:r>
            <a:r>
              <a:rPr lang="cs-CZ" sz="1100" dirty="0" smtClean="0"/>
              <a:t> </a:t>
            </a:r>
            <a:r>
              <a:rPr lang="cs-CZ" sz="1100" dirty="0" err="1" smtClean="0"/>
              <a:t>workflow</a:t>
            </a:r>
            <a:r>
              <a:rPr lang="cs-CZ" sz="1100" dirty="0" smtClean="0"/>
              <a:t> </a:t>
            </a:r>
            <a:r>
              <a:rPr lang="cs-CZ" sz="1100" dirty="0" err="1" smtClean="0"/>
              <a:t>systems</a:t>
            </a:r>
            <a:r>
              <a:rPr lang="cs-CZ" sz="1100" dirty="0" smtClean="0"/>
              <a:t>. In </a:t>
            </a:r>
            <a:r>
              <a:rPr lang="cs-CZ" sz="1100" dirty="0" err="1" smtClean="0"/>
              <a:t>Decision</a:t>
            </a:r>
            <a:r>
              <a:rPr lang="cs-CZ" sz="1100" dirty="0" smtClean="0"/>
              <a:t> Support Systems 25. </a:t>
            </a:r>
            <a:r>
              <a:rPr lang="cs-CZ" sz="1100" dirty="0" err="1" smtClean="0"/>
              <a:t>Elsevier</a:t>
            </a:r>
            <a:r>
              <a:rPr lang="cs-CZ" sz="1100" dirty="0" smtClean="0"/>
              <a:t>. 1999.</a:t>
            </a:r>
          </a:p>
          <a:p>
            <a:r>
              <a:rPr lang="cs-CZ" sz="1100" dirty="0" err="1" smtClean="0"/>
              <a:t>Reijers</a:t>
            </a:r>
            <a:r>
              <a:rPr lang="cs-CZ" sz="1100" dirty="0" smtClean="0"/>
              <a:t>, H.: Design and </a:t>
            </a:r>
            <a:r>
              <a:rPr lang="cs-CZ" sz="1100" dirty="0" err="1" smtClean="0"/>
              <a:t>Control</a:t>
            </a:r>
            <a:r>
              <a:rPr lang="cs-CZ" sz="1100" dirty="0" smtClean="0"/>
              <a:t> </a:t>
            </a:r>
            <a:r>
              <a:rPr lang="cs-CZ" sz="1100" dirty="0" err="1" smtClean="0"/>
              <a:t>of</a:t>
            </a:r>
            <a:r>
              <a:rPr lang="cs-CZ" sz="1100" dirty="0" smtClean="0"/>
              <a:t> </a:t>
            </a:r>
            <a:r>
              <a:rPr lang="cs-CZ" sz="1100" dirty="0" err="1" smtClean="0"/>
              <a:t>Workflow</a:t>
            </a:r>
            <a:r>
              <a:rPr lang="cs-CZ" sz="1100" dirty="0" smtClean="0"/>
              <a:t> </a:t>
            </a:r>
            <a:r>
              <a:rPr lang="cs-CZ" sz="1100" dirty="0" err="1" smtClean="0"/>
              <a:t>Process</a:t>
            </a:r>
            <a:r>
              <a:rPr lang="cs-CZ" sz="1100" dirty="0" smtClean="0"/>
              <a:t>: Business </a:t>
            </a:r>
            <a:r>
              <a:rPr lang="cs-CZ" sz="1100" dirty="0" err="1" smtClean="0"/>
              <a:t>Process</a:t>
            </a:r>
            <a:r>
              <a:rPr lang="cs-CZ" sz="1100" dirty="0" smtClean="0"/>
              <a:t> Management </a:t>
            </a:r>
            <a:r>
              <a:rPr lang="cs-CZ" sz="1100" dirty="0" err="1" smtClean="0"/>
              <a:t>for</a:t>
            </a:r>
            <a:r>
              <a:rPr lang="cs-CZ" sz="1100" dirty="0" smtClean="0"/>
              <a:t> </a:t>
            </a:r>
            <a:r>
              <a:rPr lang="cs-CZ" sz="1100" dirty="0" err="1" smtClean="0"/>
              <a:t>the</a:t>
            </a:r>
            <a:r>
              <a:rPr lang="cs-CZ" sz="1100" dirty="0" smtClean="0"/>
              <a:t> </a:t>
            </a:r>
            <a:r>
              <a:rPr lang="cs-CZ" sz="1100" dirty="0" err="1" smtClean="0"/>
              <a:t>Service</a:t>
            </a:r>
            <a:r>
              <a:rPr lang="cs-CZ" sz="1100" dirty="0" smtClean="0"/>
              <a:t> </a:t>
            </a:r>
            <a:r>
              <a:rPr lang="cs-CZ" sz="1100" dirty="0" err="1" smtClean="0"/>
              <a:t>Industry</a:t>
            </a:r>
            <a:r>
              <a:rPr lang="cs-CZ" sz="1100" dirty="0" smtClean="0"/>
              <a:t>. </a:t>
            </a:r>
            <a:r>
              <a:rPr lang="cs-CZ" sz="1100" dirty="0" err="1" smtClean="0"/>
              <a:t>Springer-Verlag</a:t>
            </a:r>
            <a:r>
              <a:rPr lang="cs-CZ" sz="1100" dirty="0" smtClean="0"/>
              <a:t>. </a:t>
            </a:r>
            <a:r>
              <a:rPr lang="cs-CZ" sz="1100" dirty="0" err="1" smtClean="0"/>
              <a:t>Berlin</a:t>
            </a:r>
            <a:r>
              <a:rPr lang="cs-CZ" sz="1100" dirty="0" smtClean="0"/>
              <a:t> Heidelberg. 2003.</a:t>
            </a:r>
          </a:p>
          <a:p>
            <a:r>
              <a:rPr lang="cs-CZ" sz="1100" dirty="0" smtClean="0"/>
              <a:t>Rose, T., </a:t>
            </a:r>
            <a:r>
              <a:rPr lang="cs-CZ" sz="1100" dirty="0" err="1" smtClean="0"/>
              <a:t>Peinel</a:t>
            </a:r>
            <a:r>
              <a:rPr lang="cs-CZ" sz="1100" dirty="0" smtClean="0"/>
              <a:t>, G., </a:t>
            </a:r>
            <a:r>
              <a:rPr lang="cs-CZ" sz="1100" dirty="0" err="1" smtClean="0"/>
              <a:t>Arsenova</a:t>
            </a:r>
            <a:r>
              <a:rPr lang="cs-CZ" sz="1100" dirty="0" smtClean="0"/>
              <a:t>, E.: </a:t>
            </a:r>
            <a:r>
              <a:rPr lang="cs-CZ" sz="1100" dirty="0" err="1" smtClean="0"/>
              <a:t>Process</a:t>
            </a:r>
            <a:r>
              <a:rPr lang="cs-CZ" sz="1100" dirty="0" smtClean="0"/>
              <a:t> Management Support </a:t>
            </a:r>
            <a:r>
              <a:rPr lang="cs-CZ" sz="1100" dirty="0" err="1" smtClean="0"/>
              <a:t>for</a:t>
            </a:r>
            <a:r>
              <a:rPr lang="cs-CZ" sz="1100" dirty="0" smtClean="0"/>
              <a:t> </a:t>
            </a:r>
            <a:r>
              <a:rPr lang="cs-CZ" sz="1100" dirty="0" err="1" smtClean="0"/>
              <a:t>Emergancy</a:t>
            </a:r>
            <a:r>
              <a:rPr lang="cs-CZ" sz="1100" dirty="0" smtClean="0"/>
              <a:t> Management </a:t>
            </a:r>
            <a:r>
              <a:rPr lang="cs-CZ" sz="1100" dirty="0" err="1" smtClean="0"/>
              <a:t>Procesures</a:t>
            </a:r>
            <a:r>
              <a:rPr lang="cs-CZ" sz="1100" dirty="0" smtClean="0"/>
              <a:t>. In </a:t>
            </a:r>
            <a:r>
              <a:rPr lang="cs-CZ" sz="1100" dirty="0" err="1" smtClean="0"/>
              <a:t>eChallenges</a:t>
            </a:r>
            <a:r>
              <a:rPr lang="cs-CZ" sz="1100" dirty="0" smtClean="0"/>
              <a:t> e-2008 </a:t>
            </a:r>
            <a:r>
              <a:rPr lang="cs-CZ" sz="1100" dirty="0" err="1" smtClean="0"/>
              <a:t>Conference</a:t>
            </a:r>
            <a:r>
              <a:rPr lang="cs-CZ" sz="1100" dirty="0" smtClean="0"/>
              <a:t>. Stockholm, </a:t>
            </a:r>
            <a:r>
              <a:rPr lang="cs-CZ" sz="1100" dirty="0" err="1" smtClean="0"/>
              <a:t>Sweden</a:t>
            </a:r>
            <a:r>
              <a:rPr lang="cs-CZ" sz="1100" dirty="0" smtClean="0"/>
              <a:t>, 2008.</a:t>
            </a:r>
          </a:p>
          <a:p>
            <a:r>
              <a:rPr lang="cs-CZ" sz="1100" dirty="0" err="1" smtClean="0"/>
              <a:t>Rüppel</a:t>
            </a:r>
            <a:r>
              <a:rPr lang="cs-CZ" sz="1100" dirty="0" smtClean="0"/>
              <a:t>, U. , </a:t>
            </a:r>
            <a:r>
              <a:rPr lang="cs-CZ" sz="1100" dirty="0" err="1" smtClean="0"/>
              <a:t>Wagenknecht</a:t>
            </a:r>
            <a:r>
              <a:rPr lang="cs-CZ" sz="1100" dirty="0" smtClean="0"/>
              <a:t>, A.: </a:t>
            </a:r>
            <a:r>
              <a:rPr lang="cs-CZ" sz="1100" dirty="0" err="1" smtClean="0"/>
              <a:t>Improving</a:t>
            </a:r>
            <a:r>
              <a:rPr lang="cs-CZ" sz="1100" dirty="0" smtClean="0"/>
              <a:t> </a:t>
            </a:r>
            <a:r>
              <a:rPr lang="cs-CZ" sz="1100" dirty="0" err="1" smtClean="0"/>
              <a:t>emergency</a:t>
            </a:r>
            <a:r>
              <a:rPr lang="cs-CZ" sz="1100" dirty="0" smtClean="0"/>
              <a:t> management by </a:t>
            </a:r>
            <a:r>
              <a:rPr lang="cs-CZ" sz="1100" dirty="0" err="1" smtClean="0"/>
              <a:t>formal</a:t>
            </a:r>
            <a:r>
              <a:rPr lang="cs-CZ" sz="1100" dirty="0" smtClean="0"/>
              <a:t> </a:t>
            </a:r>
            <a:r>
              <a:rPr lang="cs-CZ" sz="1100" dirty="0" err="1" smtClean="0"/>
              <a:t>dynamic</a:t>
            </a:r>
            <a:r>
              <a:rPr lang="cs-CZ" sz="1100" dirty="0" smtClean="0"/>
              <a:t> </a:t>
            </a:r>
            <a:r>
              <a:rPr lang="cs-CZ" sz="1100" dirty="0" err="1" smtClean="0"/>
              <a:t>process</a:t>
            </a:r>
            <a:r>
              <a:rPr lang="cs-CZ" sz="1100" dirty="0" smtClean="0"/>
              <a:t>-modelling. In 24th </a:t>
            </a:r>
            <a:r>
              <a:rPr lang="cs-CZ" sz="1100" dirty="0" err="1" smtClean="0"/>
              <a:t>Conference</a:t>
            </a:r>
            <a:r>
              <a:rPr lang="cs-CZ" sz="1100" dirty="0" smtClean="0"/>
              <a:t> on </a:t>
            </a:r>
            <a:r>
              <a:rPr lang="cs-CZ" sz="1100" dirty="0" err="1" smtClean="0"/>
              <a:t>Information</a:t>
            </a:r>
            <a:r>
              <a:rPr lang="cs-CZ" sz="1100" dirty="0" smtClean="0"/>
              <a:t> Technology in </a:t>
            </a:r>
            <a:r>
              <a:rPr lang="cs-CZ" sz="1100" dirty="0" err="1" smtClean="0"/>
              <a:t>Construction</a:t>
            </a:r>
            <a:r>
              <a:rPr lang="cs-CZ" sz="1100" dirty="0" smtClean="0"/>
              <a:t>, 2007.</a:t>
            </a:r>
          </a:p>
          <a:p>
            <a:r>
              <a:rPr lang="cs-CZ" sz="1100" dirty="0" smtClean="0"/>
              <a:t>Řepa, V.: Podnikové procesy, procesní řízení a modelování. (Business </a:t>
            </a:r>
            <a:r>
              <a:rPr lang="cs-CZ" sz="1100" dirty="0" err="1" smtClean="0"/>
              <a:t>Processes</a:t>
            </a:r>
            <a:r>
              <a:rPr lang="cs-CZ" sz="1100" dirty="0" smtClean="0"/>
              <a:t>, </a:t>
            </a:r>
            <a:r>
              <a:rPr lang="cs-CZ" sz="1100" dirty="0" err="1" smtClean="0"/>
              <a:t>Process</a:t>
            </a:r>
            <a:r>
              <a:rPr lang="cs-CZ" sz="1100" dirty="0" smtClean="0"/>
              <a:t> Management and Modelling) Praha: </a:t>
            </a:r>
            <a:r>
              <a:rPr lang="cs-CZ" sz="1100" dirty="0" err="1" smtClean="0"/>
              <a:t>Grada</a:t>
            </a:r>
            <a:r>
              <a:rPr lang="cs-CZ" sz="1100" dirty="0" smtClean="0"/>
              <a:t>, 2007.</a:t>
            </a:r>
          </a:p>
          <a:p>
            <a:r>
              <a:rPr lang="cs-CZ" sz="1100" dirty="0" err="1" smtClean="0"/>
              <a:t>Sell</a:t>
            </a:r>
            <a:r>
              <a:rPr lang="cs-CZ" sz="1100" dirty="0" smtClean="0"/>
              <a:t>, Ch., Braun, I.: </a:t>
            </a:r>
            <a:r>
              <a:rPr lang="cs-CZ" sz="1100" dirty="0" err="1" smtClean="0"/>
              <a:t>Using</a:t>
            </a:r>
            <a:r>
              <a:rPr lang="cs-CZ" sz="1100" dirty="0" smtClean="0"/>
              <a:t> a </a:t>
            </a:r>
            <a:r>
              <a:rPr lang="cs-CZ" sz="1100" dirty="0" err="1" smtClean="0"/>
              <a:t>Workflow</a:t>
            </a:r>
            <a:r>
              <a:rPr lang="cs-CZ" sz="1100" dirty="0" smtClean="0"/>
              <a:t> Management </a:t>
            </a:r>
            <a:r>
              <a:rPr lang="cs-CZ" sz="1100" dirty="0" err="1" smtClean="0"/>
              <a:t>System</a:t>
            </a:r>
            <a:r>
              <a:rPr lang="cs-CZ" sz="1100" dirty="0" smtClean="0"/>
              <a:t> to </a:t>
            </a:r>
            <a:r>
              <a:rPr lang="cs-CZ" sz="1100" dirty="0" err="1" smtClean="0"/>
              <a:t>Manage</a:t>
            </a:r>
            <a:r>
              <a:rPr lang="cs-CZ" sz="1100" dirty="0" smtClean="0"/>
              <a:t> </a:t>
            </a:r>
            <a:r>
              <a:rPr lang="cs-CZ" sz="1100" dirty="0" err="1" smtClean="0"/>
              <a:t>Emergency</a:t>
            </a:r>
            <a:r>
              <a:rPr lang="cs-CZ" sz="1100" dirty="0" smtClean="0"/>
              <a:t> </a:t>
            </a:r>
            <a:r>
              <a:rPr lang="cs-CZ" sz="1100" dirty="0" err="1" smtClean="0"/>
              <a:t>Plans</a:t>
            </a:r>
            <a:r>
              <a:rPr lang="cs-CZ" sz="1100" dirty="0" smtClean="0"/>
              <a:t>. In </a:t>
            </a:r>
            <a:r>
              <a:rPr lang="cs-CZ" sz="1100" dirty="0" err="1" smtClean="0"/>
              <a:t>Proceedings</a:t>
            </a:r>
            <a:r>
              <a:rPr lang="cs-CZ" sz="1100" dirty="0" smtClean="0"/>
              <a:t> </a:t>
            </a:r>
            <a:r>
              <a:rPr lang="cs-CZ" sz="1100" dirty="0" err="1" smtClean="0"/>
              <a:t>of</a:t>
            </a:r>
            <a:r>
              <a:rPr lang="cs-CZ" sz="1100" dirty="0" smtClean="0"/>
              <a:t> </a:t>
            </a:r>
            <a:r>
              <a:rPr lang="cs-CZ" sz="1100" dirty="0" err="1" smtClean="0"/>
              <a:t>the</a:t>
            </a:r>
            <a:r>
              <a:rPr lang="cs-CZ" sz="1100" dirty="0" smtClean="0"/>
              <a:t> 6th International ISCRAM </a:t>
            </a:r>
            <a:r>
              <a:rPr lang="cs-CZ" sz="1100" dirty="0" err="1" smtClean="0"/>
              <a:t>Conference</a:t>
            </a:r>
            <a:r>
              <a:rPr lang="cs-CZ" sz="1100" dirty="0" smtClean="0"/>
              <a:t>. </a:t>
            </a:r>
            <a:r>
              <a:rPr lang="cs-CZ" sz="1100" dirty="0" err="1" smtClean="0"/>
              <a:t>Gothenburg</a:t>
            </a:r>
            <a:r>
              <a:rPr lang="cs-CZ" sz="1100" dirty="0" smtClean="0"/>
              <a:t>, </a:t>
            </a:r>
            <a:r>
              <a:rPr lang="cs-CZ" sz="1100" dirty="0" err="1" smtClean="0"/>
              <a:t>Sweden</a:t>
            </a:r>
            <a:r>
              <a:rPr lang="cs-CZ" sz="1100" dirty="0" smtClean="0"/>
              <a:t>, 2009. ISBN 9789163347153.</a:t>
            </a:r>
          </a:p>
          <a:p>
            <a:r>
              <a:rPr lang="cs-CZ" sz="1100" dirty="0" smtClean="0"/>
              <a:t>Silver, B.: BPMN </a:t>
            </a:r>
            <a:r>
              <a:rPr lang="cs-CZ" sz="1100" dirty="0" err="1" smtClean="0"/>
              <a:t>Method</a:t>
            </a:r>
            <a:r>
              <a:rPr lang="cs-CZ" sz="1100" dirty="0" smtClean="0"/>
              <a:t> and Style: A </a:t>
            </a:r>
            <a:r>
              <a:rPr lang="cs-CZ" sz="1100" dirty="0" err="1" smtClean="0"/>
              <a:t>levels-based</a:t>
            </a:r>
            <a:r>
              <a:rPr lang="cs-CZ" sz="1100" dirty="0" smtClean="0"/>
              <a:t> </a:t>
            </a:r>
            <a:r>
              <a:rPr lang="cs-CZ" sz="1100" dirty="0" err="1" smtClean="0"/>
              <a:t>methodology</a:t>
            </a:r>
            <a:r>
              <a:rPr lang="cs-CZ" sz="1100" dirty="0" smtClean="0"/>
              <a:t> </a:t>
            </a:r>
            <a:r>
              <a:rPr lang="cs-CZ" sz="1100" dirty="0" err="1" smtClean="0"/>
              <a:t>for</a:t>
            </a:r>
            <a:r>
              <a:rPr lang="cs-CZ" sz="1100" dirty="0" smtClean="0"/>
              <a:t> BPM </a:t>
            </a:r>
            <a:r>
              <a:rPr lang="cs-CZ" sz="1100" dirty="0" err="1" smtClean="0"/>
              <a:t>process</a:t>
            </a:r>
            <a:r>
              <a:rPr lang="cs-CZ" sz="1100" dirty="0" smtClean="0"/>
              <a:t> modeling and </a:t>
            </a:r>
            <a:r>
              <a:rPr lang="cs-CZ" sz="1100" dirty="0" err="1" smtClean="0"/>
              <a:t>improvement</a:t>
            </a:r>
            <a:r>
              <a:rPr lang="cs-CZ" sz="1100" dirty="0" smtClean="0"/>
              <a:t> </a:t>
            </a:r>
            <a:r>
              <a:rPr lang="cs-CZ" sz="1100" dirty="0" err="1" smtClean="0"/>
              <a:t>using</a:t>
            </a:r>
            <a:r>
              <a:rPr lang="cs-CZ" sz="1100" dirty="0" smtClean="0"/>
              <a:t> BPMN 2.0. </a:t>
            </a:r>
            <a:r>
              <a:rPr lang="cs-CZ" sz="1100" dirty="0" err="1" smtClean="0"/>
              <a:t>Aptos</a:t>
            </a:r>
            <a:r>
              <a:rPr lang="cs-CZ" sz="1100" dirty="0" smtClean="0"/>
              <a:t>: Cody-</a:t>
            </a:r>
            <a:r>
              <a:rPr lang="cs-CZ" sz="1100" dirty="0" err="1" smtClean="0"/>
              <a:t>Cassidy</a:t>
            </a:r>
            <a:r>
              <a:rPr lang="cs-CZ" sz="1100" dirty="0" smtClean="0"/>
              <a:t> </a:t>
            </a:r>
            <a:r>
              <a:rPr lang="cs-CZ" sz="1100" dirty="0" err="1" smtClean="0"/>
              <a:t>Press</a:t>
            </a:r>
            <a:r>
              <a:rPr lang="cs-CZ" sz="1100" dirty="0" smtClean="0"/>
              <a:t>. 2009.</a:t>
            </a:r>
          </a:p>
          <a:p>
            <a:r>
              <a:rPr lang="cs-CZ" sz="1100" dirty="0" err="1" smtClean="0"/>
              <a:t>Weske</a:t>
            </a:r>
            <a:r>
              <a:rPr lang="cs-CZ" sz="1100" dirty="0" smtClean="0"/>
              <a:t>, M.: Business </a:t>
            </a:r>
            <a:r>
              <a:rPr lang="cs-CZ" sz="1100" dirty="0" err="1" smtClean="0"/>
              <a:t>Process</a:t>
            </a:r>
            <a:r>
              <a:rPr lang="cs-CZ" sz="1100" dirty="0" smtClean="0"/>
              <a:t> Management, </a:t>
            </a:r>
            <a:r>
              <a:rPr lang="cs-CZ" sz="1100" dirty="0" err="1" smtClean="0"/>
              <a:t>Concepts</a:t>
            </a:r>
            <a:r>
              <a:rPr lang="cs-CZ" sz="1100" dirty="0" smtClean="0"/>
              <a:t>, </a:t>
            </a:r>
            <a:r>
              <a:rPr lang="cs-CZ" sz="1100" dirty="0" err="1" smtClean="0"/>
              <a:t>Languages</a:t>
            </a:r>
            <a:r>
              <a:rPr lang="cs-CZ" sz="1100" dirty="0" smtClean="0"/>
              <a:t>, </a:t>
            </a:r>
            <a:r>
              <a:rPr lang="cs-CZ" sz="1100" dirty="0" err="1" smtClean="0"/>
              <a:t>Architectures</a:t>
            </a:r>
            <a:r>
              <a:rPr lang="cs-CZ" sz="1100" dirty="0" smtClean="0"/>
              <a:t>. </a:t>
            </a:r>
            <a:r>
              <a:rPr lang="cs-CZ" sz="1100" dirty="0" err="1" smtClean="0"/>
              <a:t>Berlin</a:t>
            </a:r>
            <a:r>
              <a:rPr lang="cs-CZ" sz="1100" dirty="0" smtClean="0"/>
              <a:t> Heidelberg New York: </a:t>
            </a:r>
            <a:r>
              <a:rPr lang="cs-CZ" sz="1100" dirty="0" err="1" smtClean="0"/>
              <a:t>Springer</a:t>
            </a:r>
            <a:r>
              <a:rPr lang="cs-CZ" sz="1100" dirty="0" smtClean="0"/>
              <a:t>, 2007. </a:t>
            </a:r>
            <a:endParaRPr lang="cs-CZ" sz="1100" dirty="0"/>
          </a:p>
        </p:txBody>
      </p:sp>
      <p:sp>
        <p:nvSpPr>
          <p:cNvPr id="4" name="Zástupný symbol pro datum 3"/>
          <p:cNvSpPr>
            <a:spLocks noGrp="1"/>
          </p:cNvSpPr>
          <p:nvPr>
            <p:ph type="dt" sz="half" idx="10"/>
          </p:nvPr>
        </p:nvSpPr>
        <p:spPr/>
        <p:txBody>
          <a:bodyPr/>
          <a:lstStyle/>
          <a:p>
            <a:fld id="{2BCA8FFC-F3F2-48A1-A427-0A408FD5B0EB}" type="datetime1">
              <a:rPr lang="cs-CZ" smtClean="0"/>
              <a:t>15.12.2011</a:t>
            </a:fld>
            <a:endParaRPr lang="cs-CZ"/>
          </a:p>
        </p:txBody>
      </p:sp>
      <p:sp>
        <p:nvSpPr>
          <p:cNvPr id="5" name="Zástupný symbol pro číslo snímku 4"/>
          <p:cNvSpPr>
            <a:spLocks noGrp="1"/>
          </p:cNvSpPr>
          <p:nvPr>
            <p:ph type="sldNum" sz="quarter" idx="12"/>
          </p:nvPr>
        </p:nvSpPr>
        <p:spPr/>
        <p:txBody>
          <a:bodyPr/>
          <a:lstStyle/>
          <a:p>
            <a:fld id="{A5611A49-A51A-44F0-97D6-024259ED9646}" type="slidenum">
              <a:rPr lang="cs-CZ" smtClean="0"/>
              <a:pPr/>
              <a:t>14</a:t>
            </a:fld>
            <a:endParaRPr lang="cs-CZ"/>
          </a:p>
        </p:txBody>
      </p:sp>
      <p:sp>
        <p:nvSpPr>
          <p:cNvPr id="6" name="Zástupný symbol pro zápatí 5"/>
          <p:cNvSpPr>
            <a:spLocks noGrp="1"/>
          </p:cNvSpPr>
          <p:nvPr>
            <p:ph type="ftr" sz="quarter" idx="11"/>
          </p:nvPr>
        </p:nvSpPr>
        <p:spPr/>
        <p:txBody>
          <a:bodyPr/>
          <a:lstStyle/>
          <a:p>
            <a:r>
              <a:rPr lang="en-US" smtClean="0"/>
              <a:t>LaSArIS</a:t>
            </a:r>
            <a:endParaRPr lang="cs-CZ"/>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340768"/>
            <a:ext cx="8229600" cy="4525963"/>
          </a:xfrm>
        </p:spPr>
        <p:txBody>
          <a:bodyPr/>
          <a:lstStyle/>
          <a:p>
            <a:pPr algn="ctr">
              <a:buNone/>
            </a:pPr>
            <a:endParaRPr lang="sk-SK" dirty="0" smtClean="0"/>
          </a:p>
          <a:p>
            <a:pPr algn="ctr">
              <a:buNone/>
            </a:pPr>
            <a:endParaRPr lang="sk-SK" dirty="0" smtClean="0"/>
          </a:p>
          <a:p>
            <a:pPr algn="ctr">
              <a:buNone/>
            </a:pPr>
            <a:endParaRPr lang="sk-SK" dirty="0" smtClean="0"/>
          </a:p>
          <a:p>
            <a:pPr algn="ctr">
              <a:buNone/>
            </a:pPr>
            <a:r>
              <a:rPr lang="en-GB" b="1" dirty="0" smtClean="0"/>
              <a:t>Thank you for your attention.</a:t>
            </a:r>
            <a:endParaRPr lang="sk-SK" b="1" dirty="0" smtClean="0"/>
          </a:p>
          <a:p>
            <a:pPr algn="ctr">
              <a:buNone/>
            </a:pPr>
            <a:endParaRPr lang="sk-SK" b="1" dirty="0"/>
          </a:p>
          <a:p>
            <a:pPr algn="ctr">
              <a:buNone/>
            </a:pPr>
            <a:r>
              <a:rPr lang="en-GB" b="1" dirty="0" smtClean="0"/>
              <a:t>Questions?</a:t>
            </a:r>
            <a:endParaRPr lang="en-GB" b="1" dirty="0"/>
          </a:p>
        </p:txBody>
      </p:sp>
      <p:sp>
        <p:nvSpPr>
          <p:cNvPr id="4" name="Zástupný symbol pro datum 3"/>
          <p:cNvSpPr>
            <a:spLocks noGrp="1"/>
          </p:cNvSpPr>
          <p:nvPr>
            <p:ph type="dt" sz="half" idx="10"/>
          </p:nvPr>
        </p:nvSpPr>
        <p:spPr/>
        <p:txBody>
          <a:bodyPr/>
          <a:lstStyle/>
          <a:p>
            <a:fld id="{FC7B568F-B9D6-4480-A064-E0C59D975E0D}" type="datetime1">
              <a:rPr lang="cs-CZ" smtClean="0"/>
              <a:t>15.12.2011</a:t>
            </a:fld>
            <a:endParaRPr lang="cs-CZ"/>
          </a:p>
        </p:txBody>
      </p:sp>
      <p:sp>
        <p:nvSpPr>
          <p:cNvPr id="5" name="Zástupný symbol pro číslo snímku 4"/>
          <p:cNvSpPr>
            <a:spLocks noGrp="1"/>
          </p:cNvSpPr>
          <p:nvPr>
            <p:ph type="sldNum" sz="quarter" idx="12"/>
          </p:nvPr>
        </p:nvSpPr>
        <p:spPr/>
        <p:txBody>
          <a:bodyPr/>
          <a:lstStyle/>
          <a:p>
            <a:fld id="{A5611A49-A51A-44F0-97D6-024259ED9646}" type="slidenum">
              <a:rPr lang="cs-CZ" smtClean="0"/>
              <a:pPr/>
              <a:t>15</a:t>
            </a:fld>
            <a:endParaRPr lang="cs-CZ"/>
          </a:p>
        </p:txBody>
      </p:sp>
      <p:sp>
        <p:nvSpPr>
          <p:cNvPr id="2" name="Zástupný symbol pro zápatí 1"/>
          <p:cNvSpPr>
            <a:spLocks noGrp="1"/>
          </p:cNvSpPr>
          <p:nvPr>
            <p:ph type="ftr" sz="quarter" idx="11"/>
          </p:nvPr>
        </p:nvSpPr>
        <p:spPr/>
        <p:txBody>
          <a:bodyPr/>
          <a:lstStyle/>
          <a:p>
            <a:r>
              <a:rPr lang="en-US" smtClean="0"/>
              <a:t>LaSArIS</a:t>
            </a:r>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Outline</a:t>
            </a:r>
            <a:endParaRPr lang="sk-SK" dirty="0"/>
          </a:p>
        </p:txBody>
      </p:sp>
      <p:sp>
        <p:nvSpPr>
          <p:cNvPr id="3" name="Zástupný symbol pro obsah 2"/>
          <p:cNvSpPr>
            <a:spLocks noGrp="1"/>
          </p:cNvSpPr>
          <p:nvPr>
            <p:ph idx="1"/>
          </p:nvPr>
        </p:nvSpPr>
        <p:spPr/>
        <p:txBody>
          <a:bodyPr/>
          <a:lstStyle/>
          <a:p>
            <a:r>
              <a:rPr lang="en-GB" dirty="0" smtClean="0"/>
              <a:t>The aim of my dissertation thesis</a:t>
            </a:r>
            <a:endParaRPr lang="sk-SK" dirty="0" smtClean="0"/>
          </a:p>
          <a:p>
            <a:endParaRPr lang="sk-SK" dirty="0" smtClean="0"/>
          </a:p>
          <a:p>
            <a:r>
              <a:rPr lang="en-GB" dirty="0" smtClean="0"/>
              <a:t>Related work</a:t>
            </a:r>
            <a:endParaRPr lang="sk-SK" dirty="0" smtClean="0"/>
          </a:p>
          <a:p>
            <a:endParaRPr lang="sk-SK" dirty="0" smtClean="0"/>
          </a:p>
          <a:p>
            <a:r>
              <a:rPr lang="en-GB" dirty="0" smtClean="0"/>
              <a:t>Comparison between the aim of thesis and related work</a:t>
            </a:r>
          </a:p>
          <a:p>
            <a:endParaRPr lang="sk-SK" dirty="0"/>
          </a:p>
          <a:p>
            <a:endParaRPr lang="sk-SK" dirty="0" smtClean="0"/>
          </a:p>
          <a:p>
            <a:endParaRPr lang="sk-SK"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2</a:t>
            </a:fld>
            <a:endParaRPr lang="cs-CZ"/>
          </a:p>
        </p:txBody>
      </p:sp>
    </p:spTree>
    <p:extLst>
      <p:ext uri="{BB962C8B-B14F-4D97-AF65-F5344CB8AC3E}">
        <p14:creationId xmlns:p14="http://schemas.microsoft.com/office/powerpoint/2010/main" val="1554753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GB" dirty="0"/>
              <a:t>Process Framework for Emergency </a:t>
            </a:r>
            <a:r>
              <a:rPr lang="en-GB" dirty="0" smtClean="0"/>
              <a:t>Management</a:t>
            </a:r>
            <a:endParaRPr lang="sk-SK"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3</a:t>
            </a:fld>
            <a:endParaRPr lang="cs-CZ"/>
          </a:p>
        </p:txBody>
      </p:sp>
      <p:pic>
        <p:nvPicPr>
          <p:cNvPr id="7" name="obrázek 2"/>
          <p:cNvPicPr>
            <a:picLocks noGrp="1"/>
          </p:cNvPicPr>
          <p:nvPr>
            <p:ph idx="1"/>
          </p:nvPr>
        </p:nvPicPr>
        <p:blipFill>
          <a:blip r:embed="rId2"/>
          <a:srcRect/>
          <a:stretch>
            <a:fillRect/>
          </a:stretch>
        </p:blipFill>
        <p:spPr bwMode="auto">
          <a:xfrm>
            <a:off x="1403648" y="1484784"/>
            <a:ext cx="6408712" cy="4752528"/>
          </a:xfrm>
          <a:prstGeom prst="rect">
            <a:avLst/>
          </a:prstGeom>
          <a:noFill/>
          <a:ln w="9525">
            <a:noFill/>
            <a:miter lim="800000"/>
            <a:headEnd/>
            <a:tailEnd/>
          </a:ln>
        </p:spPr>
      </p:pic>
    </p:spTree>
    <p:extLst>
      <p:ext uri="{BB962C8B-B14F-4D97-AF65-F5344CB8AC3E}">
        <p14:creationId xmlns:p14="http://schemas.microsoft.com/office/powerpoint/2010/main" val="3883124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GB" dirty="0"/>
              <a:t>Features and Recommendations </a:t>
            </a:r>
            <a:r>
              <a:rPr lang="sk-SK" dirty="0" smtClean="0"/>
              <a:t/>
            </a:r>
            <a:br>
              <a:rPr lang="sk-SK" dirty="0" smtClean="0"/>
            </a:br>
            <a:r>
              <a:rPr lang="en-GB" dirty="0" smtClean="0"/>
              <a:t>for </a:t>
            </a:r>
            <a:r>
              <a:rPr lang="en-GB" dirty="0"/>
              <a:t>Emergency Processes</a:t>
            </a:r>
          </a:p>
        </p:txBody>
      </p:sp>
      <p:sp>
        <p:nvSpPr>
          <p:cNvPr id="7" name="Zástupný symbol pro text 6"/>
          <p:cNvSpPr>
            <a:spLocks noGrp="1"/>
          </p:cNvSpPr>
          <p:nvPr>
            <p:ph type="body" idx="1"/>
          </p:nvPr>
        </p:nvSpPr>
        <p:spPr/>
        <p:txBody>
          <a:bodyPr/>
          <a:lstStyle/>
          <a:p>
            <a:r>
              <a:rPr lang="en-GB" dirty="0"/>
              <a:t>Internal Factors</a:t>
            </a:r>
            <a:endParaRPr lang="sk-SK" dirty="0"/>
          </a:p>
        </p:txBody>
      </p:sp>
      <p:sp>
        <p:nvSpPr>
          <p:cNvPr id="8" name="Zástupný symbol pro obsah 7"/>
          <p:cNvSpPr>
            <a:spLocks noGrp="1"/>
          </p:cNvSpPr>
          <p:nvPr>
            <p:ph sz="half" idx="2"/>
          </p:nvPr>
        </p:nvSpPr>
        <p:spPr/>
        <p:txBody>
          <a:bodyPr/>
          <a:lstStyle/>
          <a:p>
            <a:pPr lvl="0"/>
            <a:r>
              <a:rPr lang="en-GB" dirty="0"/>
              <a:t>Risk Analysis</a:t>
            </a:r>
            <a:endParaRPr lang="sk-SK" dirty="0"/>
          </a:p>
          <a:p>
            <a:pPr lvl="0"/>
            <a:r>
              <a:rPr lang="en-GB" dirty="0"/>
              <a:t>Level of Automation</a:t>
            </a:r>
            <a:endParaRPr lang="sk-SK" dirty="0"/>
          </a:p>
          <a:p>
            <a:pPr lvl="0"/>
            <a:r>
              <a:rPr lang="en-GB" dirty="0"/>
              <a:t>Psychological Aspects</a:t>
            </a:r>
            <a:endParaRPr lang="sk-SK" dirty="0"/>
          </a:p>
          <a:p>
            <a:r>
              <a:rPr lang="en-GB" dirty="0"/>
              <a:t>Using of Standards</a:t>
            </a:r>
            <a:endParaRPr lang="sk-SK" dirty="0"/>
          </a:p>
        </p:txBody>
      </p:sp>
      <p:sp>
        <p:nvSpPr>
          <p:cNvPr id="9" name="Zástupný symbol pro text 8"/>
          <p:cNvSpPr>
            <a:spLocks noGrp="1"/>
          </p:cNvSpPr>
          <p:nvPr>
            <p:ph type="body" sz="quarter" idx="3"/>
          </p:nvPr>
        </p:nvSpPr>
        <p:spPr/>
        <p:txBody>
          <a:bodyPr/>
          <a:lstStyle/>
          <a:p>
            <a:r>
              <a:rPr lang="en-GB" dirty="0"/>
              <a:t>External Factors</a:t>
            </a:r>
            <a:endParaRPr lang="sk-SK" dirty="0"/>
          </a:p>
        </p:txBody>
      </p:sp>
      <p:sp>
        <p:nvSpPr>
          <p:cNvPr id="10" name="Zástupný symbol pro obsah 9"/>
          <p:cNvSpPr>
            <a:spLocks noGrp="1"/>
          </p:cNvSpPr>
          <p:nvPr>
            <p:ph sz="quarter" idx="4"/>
          </p:nvPr>
        </p:nvSpPr>
        <p:spPr/>
        <p:txBody>
          <a:bodyPr/>
          <a:lstStyle/>
          <a:p>
            <a:pPr lvl="0"/>
            <a:r>
              <a:rPr lang="en-GB" dirty="0"/>
              <a:t>Legislation</a:t>
            </a:r>
            <a:endParaRPr lang="sk-SK" dirty="0"/>
          </a:p>
          <a:p>
            <a:pPr lvl="0"/>
            <a:r>
              <a:rPr lang="en-GB" dirty="0"/>
              <a:t>Organisational Structure</a:t>
            </a:r>
            <a:endParaRPr lang="sk-SK" dirty="0"/>
          </a:p>
          <a:p>
            <a:pPr lvl="0"/>
            <a:r>
              <a:rPr lang="en-GB" dirty="0"/>
              <a:t>Contingency Plans</a:t>
            </a:r>
            <a:endParaRPr lang="sk-SK" dirty="0"/>
          </a:p>
          <a:p>
            <a:pPr lvl="0"/>
            <a:r>
              <a:rPr lang="en-GB" dirty="0"/>
              <a:t>Different Types of Information</a:t>
            </a:r>
            <a:endParaRPr lang="sk-SK" dirty="0"/>
          </a:p>
          <a:p>
            <a:r>
              <a:rPr lang="en-GB" dirty="0"/>
              <a:t>Variability and Uncertainty</a:t>
            </a:r>
            <a:endParaRPr lang="sk-SK"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4</a:t>
            </a:fld>
            <a:endParaRPr lang="cs-CZ"/>
          </a:p>
        </p:txBody>
      </p:sp>
      <p:pic>
        <p:nvPicPr>
          <p:cNvPr id="11" name="Zástupný symbol pro obsah 8"/>
          <p:cNvPicPr>
            <a:picLocks/>
          </p:cNvPicPr>
          <p:nvPr/>
        </p:nvPicPr>
        <p:blipFill>
          <a:blip r:embed="rId2"/>
          <a:stretch>
            <a:fillRect/>
          </a:stretch>
        </p:blipFill>
        <p:spPr bwMode="auto">
          <a:xfrm>
            <a:off x="899592" y="4005064"/>
            <a:ext cx="2880320" cy="2232248"/>
          </a:xfrm>
          <a:prstGeom prst="rect">
            <a:avLst/>
          </a:prstGeom>
          <a:noFill/>
          <a:ln w="9525">
            <a:noFill/>
            <a:miter lim="800000"/>
            <a:headEnd/>
            <a:tailEnd/>
          </a:ln>
          <a:effectLst/>
        </p:spPr>
      </p:pic>
    </p:spTree>
    <p:extLst>
      <p:ext uri="{BB962C8B-B14F-4D97-AF65-F5344CB8AC3E}">
        <p14:creationId xmlns:p14="http://schemas.microsoft.com/office/powerpoint/2010/main" val="2274413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Case</a:t>
            </a:r>
            <a:r>
              <a:rPr lang="sk-SK" dirty="0" smtClean="0"/>
              <a:t> Study</a:t>
            </a:r>
            <a:endParaRPr lang="sk-SK" dirty="0"/>
          </a:p>
        </p:txBody>
      </p:sp>
      <p:sp>
        <p:nvSpPr>
          <p:cNvPr id="3" name="Zástupný symbol pro obsah 2"/>
          <p:cNvSpPr>
            <a:spLocks noGrp="1"/>
          </p:cNvSpPr>
          <p:nvPr>
            <p:ph idx="1"/>
          </p:nvPr>
        </p:nvSpPr>
        <p:spPr/>
        <p:txBody>
          <a:bodyPr/>
          <a:lstStyle/>
          <a:p>
            <a:r>
              <a:rPr lang="en-GB" dirty="0"/>
              <a:t>Problem Domain </a:t>
            </a:r>
            <a:r>
              <a:rPr lang="en-GB" dirty="0" smtClean="0"/>
              <a:t>Definition</a:t>
            </a:r>
            <a:endParaRPr lang="sk-SK" dirty="0" smtClean="0"/>
          </a:p>
          <a:p>
            <a:pPr lvl="1"/>
            <a:r>
              <a:rPr lang="en-GB" dirty="0" smtClean="0"/>
              <a:t>Crisis Staff at Local Governance Level</a:t>
            </a:r>
          </a:p>
          <a:p>
            <a:pPr lvl="1"/>
            <a:r>
              <a:rPr lang="en-GB" dirty="0" smtClean="0"/>
              <a:t>Accidents </a:t>
            </a:r>
            <a:r>
              <a:rPr lang="en-GB" dirty="0"/>
              <a:t>Involving Dangerous </a:t>
            </a:r>
            <a:r>
              <a:rPr lang="en-GB" dirty="0" smtClean="0"/>
              <a:t>Substances</a:t>
            </a:r>
            <a:endParaRPr lang="sk-SK" dirty="0" smtClean="0"/>
          </a:p>
          <a:p>
            <a:pPr lvl="1"/>
            <a:endParaRPr lang="sk-SK" dirty="0" smtClean="0"/>
          </a:p>
          <a:p>
            <a:r>
              <a:rPr lang="en-GB" dirty="0"/>
              <a:t>Application of </a:t>
            </a:r>
            <a:r>
              <a:rPr lang="en-GB" dirty="0" smtClean="0"/>
              <a:t>Methodology</a:t>
            </a:r>
            <a:endParaRPr lang="sk-SK" dirty="0" smtClean="0"/>
          </a:p>
          <a:p>
            <a:pPr lvl="1"/>
            <a:r>
              <a:rPr lang="en-GB" dirty="0" smtClean="0"/>
              <a:t>Emphasis on Identification and Mode</a:t>
            </a:r>
            <a:r>
              <a:rPr lang="sk-SK" dirty="0" smtClean="0"/>
              <a:t>l</a:t>
            </a:r>
            <a:r>
              <a:rPr lang="en-GB" dirty="0" smtClean="0"/>
              <a:t>ling phase</a:t>
            </a:r>
          </a:p>
          <a:p>
            <a:endParaRPr lang="sk-SK" dirty="0" smtClean="0"/>
          </a:p>
          <a:p>
            <a:r>
              <a:rPr lang="en-GB" dirty="0" smtClean="0"/>
              <a:t>Architecture View</a:t>
            </a:r>
            <a:endParaRPr lang="sk-SK" dirty="0" smtClean="0"/>
          </a:p>
          <a:p>
            <a:pPr lvl="1"/>
            <a:r>
              <a:rPr lang="en-GB" dirty="0" smtClean="0"/>
              <a:t>Bonita Open Solution</a:t>
            </a:r>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5</a:t>
            </a:fld>
            <a:endParaRPr lang="cs-CZ"/>
          </a:p>
        </p:txBody>
      </p:sp>
    </p:spTree>
    <p:extLst>
      <p:ext uri="{BB962C8B-B14F-4D97-AF65-F5344CB8AC3E}">
        <p14:creationId xmlns:p14="http://schemas.microsoft.com/office/powerpoint/2010/main" val="2933042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Process Management</a:t>
            </a:r>
            <a:r>
              <a:rPr lang="sk-SK" dirty="0" smtClean="0"/>
              <a:t> </a:t>
            </a:r>
            <a:br>
              <a:rPr lang="sk-SK" dirty="0" smtClean="0"/>
            </a:br>
            <a:r>
              <a:rPr lang="en-GB" dirty="0" smtClean="0"/>
              <a:t>Related </a:t>
            </a:r>
            <a:r>
              <a:rPr lang="sk-SK" dirty="0"/>
              <a:t>W</a:t>
            </a:r>
            <a:r>
              <a:rPr lang="en-GB" dirty="0" err="1"/>
              <a:t>ork</a:t>
            </a:r>
            <a:endParaRPr lang="sk-SK" dirty="0"/>
          </a:p>
        </p:txBody>
      </p:sp>
      <p:sp>
        <p:nvSpPr>
          <p:cNvPr id="3" name="Zástupný symbol pro obsah 2"/>
          <p:cNvSpPr>
            <a:spLocks noGrp="1"/>
          </p:cNvSpPr>
          <p:nvPr>
            <p:ph idx="1"/>
          </p:nvPr>
        </p:nvSpPr>
        <p:spPr/>
        <p:txBody>
          <a:bodyPr/>
          <a:lstStyle/>
          <a:p>
            <a:r>
              <a:rPr lang="en-GB" dirty="0" smtClean="0"/>
              <a:t>Standards based on process management</a:t>
            </a:r>
          </a:p>
          <a:p>
            <a:pPr lvl="1"/>
            <a:r>
              <a:rPr lang="en-GB" dirty="0" smtClean="0"/>
              <a:t>ISO900x, ITIL, CMMI, Six Sigma</a:t>
            </a:r>
          </a:p>
          <a:p>
            <a:r>
              <a:rPr lang="en-GB" dirty="0" smtClean="0"/>
              <a:t>Organisations</a:t>
            </a:r>
          </a:p>
          <a:p>
            <a:pPr lvl="1"/>
            <a:r>
              <a:rPr lang="en-GB" dirty="0" smtClean="0"/>
              <a:t>Object Management Group</a:t>
            </a:r>
          </a:p>
          <a:p>
            <a:pPr lvl="1"/>
            <a:r>
              <a:rPr lang="en-GB" dirty="0" smtClean="0"/>
              <a:t>Workflow Management Coalition</a:t>
            </a:r>
          </a:p>
          <a:p>
            <a:pPr lvl="1"/>
            <a:r>
              <a:rPr lang="en-GB" dirty="0" smtClean="0"/>
              <a:t>Organization for the Advancement of Structured Information Standards</a:t>
            </a:r>
          </a:p>
          <a:p>
            <a:r>
              <a:rPr lang="en-GB" dirty="0" smtClean="0"/>
              <a:t>Companies</a:t>
            </a:r>
          </a:p>
          <a:p>
            <a:pPr lvl="1"/>
            <a:r>
              <a:rPr lang="en-GB" dirty="0" smtClean="0"/>
              <a:t>Oracle, IBM, SAP, Fujitsu, Adobe</a:t>
            </a:r>
          </a:p>
          <a:p>
            <a:endParaRPr lang="sk-SK"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6</a:t>
            </a:fld>
            <a:endParaRPr lang="cs-CZ"/>
          </a:p>
        </p:txBody>
      </p:sp>
    </p:spTree>
    <p:extLst>
      <p:ext uri="{BB962C8B-B14F-4D97-AF65-F5344CB8AC3E}">
        <p14:creationId xmlns:p14="http://schemas.microsoft.com/office/powerpoint/2010/main" val="1587439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GB" dirty="0" smtClean="0"/>
              <a:t>Emergency Management Related Work</a:t>
            </a:r>
            <a:endParaRPr lang="en-GB" dirty="0"/>
          </a:p>
        </p:txBody>
      </p:sp>
      <p:sp>
        <p:nvSpPr>
          <p:cNvPr id="3" name="Zástupný symbol pro obsah 2"/>
          <p:cNvSpPr>
            <a:spLocks noGrp="1"/>
          </p:cNvSpPr>
          <p:nvPr>
            <p:ph idx="1"/>
          </p:nvPr>
        </p:nvSpPr>
        <p:spPr>
          <a:xfrm>
            <a:off x="457200" y="1484784"/>
            <a:ext cx="8229600" cy="4525963"/>
          </a:xfrm>
        </p:spPr>
        <p:txBody>
          <a:bodyPr/>
          <a:lstStyle/>
          <a:p>
            <a:r>
              <a:rPr lang="en-GB" dirty="0" smtClean="0"/>
              <a:t>Legislation</a:t>
            </a:r>
          </a:p>
          <a:p>
            <a:pPr lvl="1"/>
            <a:r>
              <a:rPr lang="en-GB" dirty="0"/>
              <a:t>Law No. 240/2000 on crisis management </a:t>
            </a:r>
            <a:endParaRPr lang="sk-SK" dirty="0" smtClean="0"/>
          </a:p>
          <a:p>
            <a:pPr lvl="1"/>
            <a:r>
              <a:rPr lang="en-GB" dirty="0"/>
              <a:t>Law No. 239/2000 on the Integrated Rescue System </a:t>
            </a:r>
            <a:endParaRPr lang="en-GB" dirty="0" smtClean="0"/>
          </a:p>
          <a:p>
            <a:r>
              <a:rPr lang="en-GB" dirty="0" smtClean="0"/>
              <a:t>Obligatory documents</a:t>
            </a:r>
            <a:endParaRPr lang="sk-SK" dirty="0" smtClean="0"/>
          </a:p>
          <a:p>
            <a:pPr lvl="1"/>
            <a:r>
              <a:rPr lang="en-GB" dirty="0" smtClean="0"/>
              <a:t>Typical activities of IRS</a:t>
            </a:r>
          </a:p>
          <a:p>
            <a:pPr lvl="1"/>
            <a:r>
              <a:rPr lang="en-GB" i="1" dirty="0" smtClean="0"/>
              <a:t>Modell action plans at state level</a:t>
            </a:r>
          </a:p>
          <a:p>
            <a:pPr lvl="1"/>
            <a:r>
              <a:rPr lang="en-GB" i="1" dirty="0" smtClean="0"/>
              <a:t>Documents of Fire Brigade</a:t>
            </a:r>
            <a:endParaRPr lang="en-GB" dirty="0" smtClean="0"/>
          </a:p>
          <a:p>
            <a:pPr lvl="1"/>
            <a:r>
              <a:rPr lang="en-GB" dirty="0" smtClean="0"/>
              <a:t>Emergency plans on local, district, state level</a:t>
            </a:r>
          </a:p>
          <a:p>
            <a:r>
              <a:rPr lang="en-GB" dirty="0" smtClean="0"/>
              <a:t>Information systems</a:t>
            </a:r>
            <a:endParaRPr lang="sk-SK" dirty="0" smtClean="0"/>
          </a:p>
          <a:p>
            <a:pPr lvl="1"/>
            <a:r>
              <a:rPr lang="en-GB" dirty="0"/>
              <a:t>EMOFF, </a:t>
            </a:r>
            <a:r>
              <a:rPr lang="en-GB" dirty="0" err="1"/>
              <a:t>Krizkom</a:t>
            </a:r>
            <a:r>
              <a:rPr lang="en-GB" dirty="0"/>
              <a:t>, </a:t>
            </a:r>
            <a:r>
              <a:rPr lang="en-GB" dirty="0" err="1"/>
              <a:t>Argis</a:t>
            </a:r>
            <a:r>
              <a:rPr lang="en-GB" dirty="0"/>
              <a:t>, </a:t>
            </a:r>
            <a:r>
              <a:rPr lang="en-GB" dirty="0" err="1"/>
              <a:t>Krizport</a:t>
            </a:r>
            <a:endParaRPr lang="en-GB"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7</a:t>
            </a:fld>
            <a:endParaRPr lang="cs-CZ"/>
          </a:p>
        </p:txBody>
      </p:sp>
    </p:spTree>
    <p:extLst>
      <p:ext uri="{BB962C8B-B14F-4D97-AF65-F5344CB8AC3E}">
        <p14:creationId xmlns:p14="http://schemas.microsoft.com/office/powerpoint/2010/main" val="26747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GB" dirty="0"/>
              <a:t>Process and Emergency </a:t>
            </a:r>
            <a:r>
              <a:rPr lang="en-GB" dirty="0" smtClean="0"/>
              <a:t>Management</a:t>
            </a:r>
            <a:r>
              <a:rPr lang="sk-SK" dirty="0" smtClean="0"/>
              <a:t> </a:t>
            </a:r>
            <a:r>
              <a:rPr lang="sk-SK" dirty="0" err="1" smtClean="0"/>
              <a:t>Related</a:t>
            </a:r>
            <a:r>
              <a:rPr lang="sk-SK" dirty="0" smtClean="0"/>
              <a:t> </a:t>
            </a:r>
            <a:r>
              <a:rPr lang="sk-SK" dirty="0" err="1" smtClean="0"/>
              <a:t>Work</a:t>
            </a:r>
            <a:endParaRPr lang="sk-SK" dirty="0"/>
          </a:p>
        </p:txBody>
      </p:sp>
      <p:sp>
        <p:nvSpPr>
          <p:cNvPr id="3" name="Zástupný symbol pro obsah 2"/>
          <p:cNvSpPr>
            <a:spLocks noGrp="1"/>
          </p:cNvSpPr>
          <p:nvPr>
            <p:ph idx="1"/>
          </p:nvPr>
        </p:nvSpPr>
        <p:spPr/>
        <p:txBody>
          <a:bodyPr/>
          <a:lstStyle/>
          <a:p>
            <a:r>
              <a:rPr lang="en-GB" sz="2000" dirty="0" smtClean="0"/>
              <a:t>Sell and Braun recognized that emergency plans are very similar to business processes.</a:t>
            </a:r>
          </a:p>
          <a:p>
            <a:r>
              <a:rPr lang="en-GB" sz="2000" dirty="0" smtClean="0"/>
              <a:t>Project Orchestra (Open service architecture for risk management) defines workflows that combine several services into one value-added service chain that achieves a certain goal.</a:t>
            </a:r>
          </a:p>
          <a:p>
            <a:r>
              <a:rPr lang="en-GB" sz="2000" dirty="0" err="1" smtClean="0"/>
              <a:t>Leoni</a:t>
            </a:r>
            <a:r>
              <a:rPr lang="en-GB" sz="2000" dirty="0" smtClean="0"/>
              <a:t> et al. MOBIDIS: A Pervasive Architecture for Emergency Management. 2006.</a:t>
            </a:r>
          </a:p>
          <a:p>
            <a:r>
              <a:rPr lang="en-GB" sz="2000" dirty="0" err="1" smtClean="0"/>
              <a:t>Mak</a:t>
            </a:r>
            <a:r>
              <a:rPr lang="en-GB" sz="2000" dirty="0" smtClean="0"/>
              <a:t> et al. Building online crisis management support using workflow systems. 1999.</a:t>
            </a:r>
          </a:p>
          <a:p>
            <a:r>
              <a:rPr lang="en-GB" sz="2000" dirty="0" err="1" smtClean="0"/>
              <a:t>Konečný</a:t>
            </a:r>
            <a:r>
              <a:rPr lang="en-GB" sz="2000" dirty="0" smtClean="0"/>
              <a:t> et al. Dynamic </a:t>
            </a:r>
            <a:r>
              <a:rPr lang="en-GB" sz="2000" dirty="0" err="1" smtClean="0"/>
              <a:t>geovisualisation</a:t>
            </a:r>
            <a:r>
              <a:rPr lang="en-GB" sz="2000" dirty="0" smtClean="0"/>
              <a:t> in crisis management.</a:t>
            </a:r>
          </a:p>
          <a:p>
            <a:r>
              <a:rPr lang="en-GB" sz="2000" dirty="0" smtClean="0"/>
              <a:t>Fire Brigade. IRS information system.</a:t>
            </a:r>
          </a:p>
          <a:p>
            <a:r>
              <a:rPr lang="en-GB" sz="2000" dirty="0" err="1" smtClean="0"/>
              <a:t>Vondrák</a:t>
            </a:r>
            <a:r>
              <a:rPr lang="en-GB" sz="2000" dirty="0" smtClean="0"/>
              <a:t> et al. </a:t>
            </a:r>
            <a:r>
              <a:rPr lang="en-GB" sz="2000" dirty="0" err="1" smtClean="0"/>
              <a:t>Floreon</a:t>
            </a:r>
            <a:r>
              <a:rPr lang="sk-SK" sz="2000" dirty="0" smtClean="0"/>
              <a:t>+</a:t>
            </a:r>
            <a:r>
              <a:rPr lang="en-GB" sz="2000" dirty="0" smtClean="0"/>
              <a:t>.</a:t>
            </a:r>
          </a:p>
          <a:p>
            <a:r>
              <a:rPr lang="en-GB" sz="2000" dirty="0" smtClean="0"/>
              <a:t>University of Defence. Security Laboratory.</a:t>
            </a:r>
          </a:p>
          <a:p>
            <a:endParaRPr lang="en-GB" sz="2000"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8</a:t>
            </a:fld>
            <a:endParaRPr lang="cs-CZ" dirty="0"/>
          </a:p>
        </p:txBody>
      </p:sp>
    </p:spTree>
    <p:extLst>
      <p:ext uri="{BB962C8B-B14F-4D97-AF65-F5344CB8AC3E}">
        <p14:creationId xmlns:p14="http://schemas.microsoft.com/office/powerpoint/2010/main" val="1007928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Business Process </a:t>
            </a:r>
            <a:r>
              <a:rPr lang="en-GB" dirty="0" smtClean="0"/>
              <a:t>Management</a:t>
            </a:r>
            <a:endParaRPr lang="sk-SK" dirty="0"/>
          </a:p>
        </p:txBody>
      </p:sp>
      <p:pic>
        <p:nvPicPr>
          <p:cNvPr id="7" name="obrázek 9"/>
          <p:cNvPicPr>
            <a:picLocks noGrp="1" noChangeAspect="1"/>
          </p:cNvPicPr>
          <p:nvPr>
            <p:ph sz="half" idx="1"/>
          </p:nvPr>
        </p:nvPicPr>
        <p:blipFill>
          <a:blip r:embed="rId2" cstate="print"/>
          <a:stretch>
            <a:fillRect/>
          </a:stretch>
        </p:blipFill>
        <p:spPr bwMode="auto">
          <a:xfrm>
            <a:off x="373503" y="1922684"/>
            <a:ext cx="3688711" cy="3666556"/>
          </a:xfrm>
          <a:prstGeom prst="rect">
            <a:avLst/>
          </a:prstGeom>
          <a:noFill/>
          <a:ln w="9525">
            <a:noFill/>
            <a:miter lim="800000"/>
            <a:headEnd/>
            <a:tailEnd/>
          </a:ln>
        </p:spPr>
      </p:pic>
      <p:sp>
        <p:nvSpPr>
          <p:cNvPr id="9" name="Zástupný symbol pro obsah 8"/>
          <p:cNvSpPr>
            <a:spLocks noGrp="1"/>
          </p:cNvSpPr>
          <p:nvPr>
            <p:ph sz="half" idx="2"/>
          </p:nvPr>
        </p:nvSpPr>
        <p:spPr>
          <a:xfrm>
            <a:off x="4283968" y="1484784"/>
            <a:ext cx="4402832" cy="4525963"/>
          </a:xfrm>
        </p:spPr>
        <p:txBody>
          <a:bodyPr/>
          <a:lstStyle/>
          <a:p>
            <a:r>
              <a:rPr lang="sk-SK" sz="2400" dirty="0" smtClean="0"/>
              <a:t>F</a:t>
            </a:r>
            <a:r>
              <a:rPr lang="en-GB" sz="2400" dirty="0" err="1" smtClean="0"/>
              <a:t>ield</a:t>
            </a:r>
            <a:r>
              <a:rPr lang="en-GB" sz="2400" dirty="0" smtClean="0"/>
              <a:t> </a:t>
            </a:r>
            <a:r>
              <a:rPr lang="en-GB" sz="2400" dirty="0"/>
              <a:t>of combining management and technology focused on aligning organizations with the wants and needs of </a:t>
            </a:r>
            <a:r>
              <a:rPr lang="en-GB" sz="2400" dirty="0" smtClean="0"/>
              <a:t>clients.</a:t>
            </a:r>
            <a:endParaRPr lang="sk-SK" sz="2400" dirty="0" smtClean="0"/>
          </a:p>
          <a:p>
            <a:r>
              <a:rPr lang="en-GB" sz="2400" dirty="0" smtClean="0"/>
              <a:t>It </a:t>
            </a:r>
            <a:r>
              <a:rPr lang="en-GB" sz="2400" dirty="0"/>
              <a:t>is a complex management approach that promotes effectiveness and efficiency while striving for innovation, flexibility, and integration with technology</a:t>
            </a:r>
            <a:r>
              <a:rPr lang="en-GB" sz="2400" dirty="0" smtClean="0"/>
              <a:t>.</a:t>
            </a:r>
            <a:endParaRPr lang="sk-SK" sz="2400" dirty="0"/>
          </a:p>
        </p:txBody>
      </p:sp>
      <p:sp>
        <p:nvSpPr>
          <p:cNvPr id="4" name="Zástupný symbol pro datum 3"/>
          <p:cNvSpPr>
            <a:spLocks noGrp="1"/>
          </p:cNvSpPr>
          <p:nvPr>
            <p:ph type="dt" sz="half" idx="10"/>
          </p:nvPr>
        </p:nvSpPr>
        <p:spPr/>
        <p:txBody>
          <a:bodyPr/>
          <a:lstStyle/>
          <a:p>
            <a:fld id="{80B4E2EE-6D55-4691-9BFC-311BF02BDAC6}" type="datetime1">
              <a:rPr lang="cs-CZ" smtClean="0"/>
              <a:t>15.12.2011</a:t>
            </a:fld>
            <a:endParaRPr lang="cs-CZ"/>
          </a:p>
        </p:txBody>
      </p:sp>
      <p:sp>
        <p:nvSpPr>
          <p:cNvPr id="5" name="Zástupný symbol pro zápatí 4"/>
          <p:cNvSpPr>
            <a:spLocks noGrp="1"/>
          </p:cNvSpPr>
          <p:nvPr>
            <p:ph type="ftr" sz="quarter" idx="11"/>
          </p:nvPr>
        </p:nvSpPr>
        <p:spPr/>
        <p:txBody>
          <a:bodyPr/>
          <a:lstStyle/>
          <a:p>
            <a:r>
              <a:rPr lang="en-US" smtClean="0"/>
              <a:t>LaSArIS</a:t>
            </a:r>
            <a:endParaRPr lang="cs-CZ"/>
          </a:p>
        </p:txBody>
      </p:sp>
      <p:sp>
        <p:nvSpPr>
          <p:cNvPr id="6" name="Zástupný symbol pro číslo snímku 5"/>
          <p:cNvSpPr>
            <a:spLocks noGrp="1"/>
          </p:cNvSpPr>
          <p:nvPr>
            <p:ph type="sldNum" sz="quarter" idx="12"/>
          </p:nvPr>
        </p:nvSpPr>
        <p:spPr/>
        <p:txBody>
          <a:bodyPr/>
          <a:lstStyle/>
          <a:p>
            <a:fld id="{A5611A49-A51A-44F0-97D6-024259ED9646}" type="slidenum">
              <a:rPr lang="cs-CZ" smtClean="0"/>
              <a:pPr/>
              <a:t>9</a:t>
            </a:fld>
            <a:endParaRPr lang="cs-CZ"/>
          </a:p>
        </p:txBody>
      </p:sp>
    </p:spTree>
    <p:extLst>
      <p:ext uri="{BB962C8B-B14F-4D97-AF65-F5344CB8AC3E}">
        <p14:creationId xmlns:p14="http://schemas.microsoft.com/office/powerpoint/2010/main" val="4252251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DGKM">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DGKM</Template>
  <TotalTime>2118</TotalTime>
  <Words>990</Words>
  <Application>Microsoft Office PowerPoint</Application>
  <PresentationFormat>Předvádění na obrazovce (4:3)</PresentationFormat>
  <Paragraphs>154</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DGKM</vt:lpstr>
      <vt:lpstr>Process Framework for Emergency Management in the Czech Republic</vt:lpstr>
      <vt:lpstr>Outline</vt:lpstr>
      <vt:lpstr>Process Framework for Emergency Management</vt:lpstr>
      <vt:lpstr>Features and Recommendations  for Emergency Processes</vt:lpstr>
      <vt:lpstr>Case Study</vt:lpstr>
      <vt:lpstr>Process Management  Related Work</vt:lpstr>
      <vt:lpstr>Emergency Management Related Work</vt:lpstr>
      <vt:lpstr>Process and Emergency Management Related Work</vt:lpstr>
      <vt:lpstr>Business Process Management</vt:lpstr>
      <vt:lpstr>Workflow Management</vt:lpstr>
      <vt:lpstr>Business Process Reengineering</vt:lpstr>
      <vt:lpstr>Emergency Plans  in the Czech Republic</vt:lpstr>
      <vt:lpstr>Orchestra Project</vt:lpstr>
      <vt:lpstr>References</vt:lpstr>
      <vt:lpstr>Prezentace aplikace PowerPoint</vt:lpstr>
    </vt:vector>
  </TitlesOfParts>
  <Company>LENOVO CUSTOMER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 USER</dc:creator>
  <cp:lastModifiedBy>Tomáš Ludík</cp:lastModifiedBy>
  <cp:revision>195</cp:revision>
  <dcterms:created xsi:type="dcterms:W3CDTF">2010-05-22T07:46:57Z</dcterms:created>
  <dcterms:modified xsi:type="dcterms:W3CDTF">2011-12-15T09:54:39Z</dcterms:modified>
</cp:coreProperties>
</file>