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05" r:id="rId2"/>
    <p:sldId id="527" r:id="rId3"/>
    <p:sldId id="532" r:id="rId4"/>
    <p:sldId id="533" r:id="rId5"/>
    <p:sldId id="531" r:id="rId6"/>
    <p:sldId id="546" r:id="rId7"/>
    <p:sldId id="540" r:id="rId8"/>
    <p:sldId id="541" r:id="rId9"/>
    <p:sldId id="543" r:id="rId10"/>
    <p:sldId id="542" r:id="rId11"/>
    <p:sldId id="534" r:id="rId12"/>
    <p:sldId id="526" r:id="rId13"/>
    <p:sldId id="539" r:id="rId14"/>
    <p:sldId id="545" r:id="rId15"/>
    <p:sldId id="544" r:id="rId16"/>
    <p:sldId id="538" r:id="rId17"/>
    <p:sldId id="535" r:id="rId18"/>
    <p:sldId id="528" r:id="rId19"/>
    <p:sldId id="53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llie Tucker" initials="" lastIdx="101" clrIdx="0"/>
  <p:cmAuthor id="1" name="Gonzalo Arellano" initials="" lastIdx="36" clrIdx="1"/>
  <p:cmAuthor id="2" name="Microsoft Corporation" initials="" lastIdx="16" clrIdx="2"/>
  <p:cmAuthor id="3" name="Shelliet" initials="" lastIdx="1" clrIdx="3"/>
  <p:cmAuthor id="4" name="v-linlat" initials="" lastIdx="2" clrIdx="4"/>
  <p:cmAuthor id="5" name="Pete Mauser" initials="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186E26"/>
    <a:srgbClr val="FF00FF"/>
    <a:srgbClr val="FFFF66"/>
    <a:srgbClr val="FFFF99"/>
    <a:srgbClr val="FFFFCC"/>
    <a:srgbClr val="FF0000"/>
    <a:srgbClr val="12163D"/>
    <a:srgbClr val="55546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79" autoAdjust="0"/>
    <p:restoredTop sz="81720" autoAdjust="0"/>
  </p:normalViewPr>
  <p:slideViewPr>
    <p:cSldViewPr snapToGrid="0">
      <p:cViewPr varScale="1">
        <p:scale>
          <a:sx n="59" d="100"/>
          <a:sy n="59" d="100"/>
        </p:scale>
        <p:origin x="-17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explosion val="25"/>
          <c:dPt>
            <c:idx val="0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00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showVal val="1"/>
            <c:showLeaderLines val="1"/>
          </c:dLbls>
          <c:cat>
            <c:strRef>
              <c:f>List1!$A$2:$A$5</c:f>
              <c:strCache>
                <c:ptCount val="4"/>
                <c:pt idx="0">
                  <c:v>not urgent / important</c:v>
                </c:pt>
                <c:pt idx="1">
                  <c:v>urgent / important</c:v>
                </c:pt>
                <c:pt idx="2">
                  <c:v>not urgent / not important</c:v>
                </c:pt>
                <c:pt idx="3">
                  <c:v>urgent / not important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50</c:v>
                </c:pt>
                <c:pt idx="1">
                  <c:v>35</c:v>
                </c:pt>
                <c:pt idx="2">
                  <c:v>5</c:v>
                </c:pt>
                <c:pt idx="3">
                  <c:v>10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aseline="0">
              <a:solidFill>
                <a:schemeClr val="accent4">
                  <a:lumMod val="10000"/>
                </a:schemeClr>
              </a:solidFill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A64EDC5A-09FF-4CE5-9E24-467AB68D17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B57CDBB4-0890-4F36-8590-5E344C8B78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45BF8-A834-4343-8AF0-6FE989FF3B96}" type="slidenum">
              <a:rPr lang="en-US"/>
              <a:pPr/>
              <a:t>10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11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12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13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45BF8-A834-4343-8AF0-6FE989FF3B96}" type="slidenum">
              <a:rPr lang="en-US"/>
              <a:pPr/>
              <a:t>14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15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16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17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18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19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2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3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4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5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Attendance mandatory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6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Attendance mandatory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7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8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45BF8-A834-4343-8AF0-6FE989FF3B96}" type="slidenum">
              <a:rPr lang="en-US"/>
              <a:pPr/>
              <a:t>9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65ADD4-B888-4318-B39F-30FCDAAE2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9C962-E9D9-46B1-80C1-9BEF9535B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4800" y="76200"/>
            <a:ext cx="21272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76200"/>
            <a:ext cx="623093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513F2-709B-4449-988A-C1CF79C39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708A39-CD1C-4E36-96C0-D0D9C83EE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37F39A-8905-4004-A6AE-4A2100EE0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71807-76B2-4523-9DA5-F67640C28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F14B-006A-4200-A5D7-92D133170A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04CE-AFE0-4EF8-9CAD-DFFDAB140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5D3A1-346D-4026-A769-7C8001F7E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1645-08B8-498A-9A9E-BCAB0EE2D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5A3AF-E1D0-4031-A1A8-31C684CB4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695D-8981-410D-A712-48A48A70A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EC6F3-5A55-4DC7-8160-F0F8C2E231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76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0077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243D5B68-E617-404D-9295-72048769233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1812925" y="1201738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/>
              <a:t>[Your company name] presents: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442" y="4023631"/>
            <a:ext cx="754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ct val="0"/>
              </a:spcAft>
              <a:buClr>
                <a:srgbClr val="C40E26"/>
              </a:buClr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Michala Homolova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Personal Effectiveness – The Right Decisions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5072" y="2468070"/>
            <a:ext cx="7830355" cy="1363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Time Management &amp;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Effectiveness</a:t>
            </a:r>
          </a:p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#1</a:t>
            </a:r>
            <a:endParaRPr lang="en-US" dirty="0"/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2" y="206062"/>
            <a:ext cx="8229600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On Effectiveness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196975"/>
            <a:ext cx="8431212" cy="3125788"/>
          </a:xfrm>
          <a:noFill/>
        </p:spPr>
        <p:txBody>
          <a:bodyPr/>
          <a:lstStyle/>
          <a:p>
            <a:pPr marL="409575" indent="-409575">
              <a:spcAft>
                <a:spcPct val="75000"/>
              </a:spcAft>
              <a:buFontTx/>
              <a:buChar char="•"/>
            </a:pPr>
            <a:r>
              <a:rPr lang="en-US" sz="2800" dirty="0"/>
              <a:t>Overview: Four powerful FrontPage features</a:t>
            </a:r>
          </a:p>
          <a:p>
            <a:pPr marL="409575" indent="-409575">
              <a:spcAft>
                <a:spcPct val="75000"/>
              </a:spcAft>
              <a:buFontTx/>
              <a:buChar char="•"/>
            </a:pPr>
            <a:r>
              <a:rPr lang="en-US" sz="2800" dirty="0"/>
              <a:t>Lesson 1: Find and replace text across multiple Web pages</a:t>
            </a:r>
          </a:p>
          <a:p>
            <a:pPr marL="409575" indent="-409575">
              <a:spcAft>
                <a:spcPct val="75000"/>
              </a:spcAft>
              <a:buFontTx/>
              <a:buChar char="•"/>
            </a:pPr>
            <a:r>
              <a:rPr lang="en-US" sz="2800" dirty="0"/>
              <a:t>Lesson 2: Include a Web page inside another Web page</a:t>
            </a:r>
          </a:p>
        </p:txBody>
      </p:sp>
      <p:sp>
        <p:nvSpPr>
          <p:cNvPr id="311302" name="Rectangle 6"/>
          <p:cNvSpPr>
            <a:spLocks noChangeArrowheads="1"/>
          </p:cNvSpPr>
          <p:nvPr/>
        </p:nvSpPr>
        <p:spPr bwMode="auto">
          <a:xfrm>
            <a:off x="312738" y="4900613"/>
            <a:ext cx="84312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09575" indent="-409575"/>
            <a:r>
              <a:rPr lang="en-US" sz="2800"/>
              <a:t>(Continued on next slide.)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00025" y="1001712"/>
            <a:ext cx="82296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Efficiency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To be efficient is to use the fewest resources for the given task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lang="en-GB" sz="2800" kern="0" dirty="0" smtClean="0">
              <a:solidFill>
                <a:srgbClr val="333333"/>
              </a:solidFill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Effectiveness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	the function of goal accomplishment (either your achieve your goal or you don’t) </a:t>
            </a:r>
            <a:endParaRPr lang="en-GB" sz="2000" kern="0" dirty="0" smtClean="0">
              <a:solidFill>
                <a:srgbClr val="333333"/>
              </a:solidFill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lang="en-GB" sz="2000" kern="0" dirty="0" smtClean="0">
              <a:solidFill>
                <a:srgbClr val="333333"/>
              </a:solidFill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GB" sz="2000" kern="0" dirty="0" smtClean="0">
                <a:solidFill>
                  <a:srgbClr val="333333"/>
                </a:solidFill>
                <a:latin typeface="Arial"/>
              </a:rPr>
              <a:t>Hint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Determine</a:t>
            </a:r>
            <a:r>
              <a:rPr kumimoji="0" lang="en-GB" sz="20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 what you should be doing.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GB" sz="2000" kern="0" baseline="0" dirty="0" smtClean="0">
                <a:solidFill>
                  <a:srgbClr val="333333"/>
                </a:solidFill>
                <a:latin typeface="Arial"/>
              </a:rPr>
              <a:t>Only</a:t>
            </a:r>
            <a:r>
              <a:rPr lang="en-GB" sz="2000" kern="0" dirty="0" smtClean="0">
                <a:solidFill>
                  <a:srgbClr val="333333"/>
                </a:solidFill>
                <a:latin typeface="Arial"/>
              </a:rPr>
              <a:t> then determine how best and most efficiently it can be achieved. </a:t>
            </a: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1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1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 build="p" autoUpdateAnimBg="0"/>
      <p:bldP spid="31130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4957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Eisenhower Matrix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pic>
        <p:nvPicPr>
          <p:cNvPr id="7" name="Obrázek 6" descr="UrgentImportant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3810" y="1316956"/>
            <a:ext cx="4844715" cy="484471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1812925" y="1201738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/>
              <a:t>[Your company name] presents: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Personal Effectiveness – The Right Decisions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2567" y="1056365"/>
            <a:ext cx="7648696" cy="614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>
                <a:solidFill>
                  <a:srgbClr val="3496A2"/>
                </a:solidFill>
                <a:latin typeface="arial"/>
              </a:rPr>
              <a:t>Important as well as urgent - Daily Fire Fighting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arial"/>
              </a:rPr>
              <a:t>Most people spend a majority of time in this get nowhere rat race. Take care to reduce the time you spend in this on this quadrant and be quick to delegate.</a:t>
            </a:r>
          </a:p>
          <a:p>
            <a:r>
              <a:rPr lang="en-US" sz="1800" b="1" dirty="0" smtClean="0">
                <a:solidFill>
                  <a:srgbClr val="3496A2"/>
                </a:solidFill>
                <a:latin typeface="arial"/>
              </a:rPr>
              <a:t>Not Urgent but Important - Think strategically about the big picture.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arial"/>
              </a:rPr>
              <a:t>Look for the forest instead of the tree. Maximize your quality time spent in this area.</a:t>
            </a:r>
          </a:p>
          <a:p>
            <a:r>
              <a:rPr lang="en-US" sz="1800" b="1" dirty="0" smtClean="0">
                <a:solidFill>
                  <a:srgbClr val="3496A2"/>
                </a:solidFill>
                <a:latin typeface="arial"/>
              </a:rPr>
              <a:t>Urgent but not Important - Someone else’s emergency, not yours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arial"/>
              </a:rPr>
              <a:t>Minimize your investment in these activities.  This is a where unhappy people spend most of their time.</a:t>
            </a:r>
          </a:p>
          <a:p>
            <a:r>
              <a:rPr lang="en-US" sz="1800" b="1" dirty="0" smtClean="0">
                <a:solidFill>
                  <a:srgbClr val="3496A2"/>
                </a:solidFill>
                <a:latin typeface="arial"/>
              </a:rPr>
              <a:t>Neither Urgent nor Important - Time Wasters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arial"/>
              </a:rPr>
              <a:t>These activities are such as when you gossip over the phone, watch television, surf the internet for recreation.  Be certain to minimize on this.</a:t>
            </a:r>
          </a:p>
          <a:p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72716" y="304800"/>
            <a:ext cx="4957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Eisenhower Matrix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1812925" y="1201738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/>
              <a:t>[Your company name] presents: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72716" y="304800"/>
            <a:ext cx="4957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Where you are / want to be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graphicFrame>
        <p:nvGraphicFramePr>
          <p:cNvPr id="7" name="Graf 6"/>
          <p:cNvGraphicFramePr/>
          <p:nvPr/>
        </p:nvGraphicFramePr>
        <p:xfrm>
          <a:off x="1540041" y="1140327"/>
          <a:ext cx="6424247" cy="4054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609600" y="4876800"/>
            <a:ext cx="7796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There is no ideal for everyone, YOU are to figure out what YOUR ideal is. Track the actual and compare with the desired.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2" y="206062"/>
            <a:ext cx="8229600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Assignment nr. 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1302" name="Rectangle 6"/>
          <p:cNvSpPr>
            <a:spLocks noChangeArrowheads="1"/>
          </p:cNvSpPr>
          <p:nvPr/>
        </p:nvSpPr>
        <p:spPr bwMode="auto">
          <a:xfrm>
            <a:off x="312738" y="4900613"/>
            <a:ext cx="84312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09575" indent="-409575"/>
            <a:r>
              <a:rPr lang="en-US" sz="2800"/>
              <a:t>(Continued on next slide.)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728996"/>
            <a:ext cx="82296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r>
              <a:rPr lang="en-GB" kern="0" dirty="0" smtClean="0">
                <a:solidFill>
                  <a:srgbClr val="333333"/>
                </a:solidFill>
                <a:latin typeface="Arial"/>
              </a:rPr>
              <a:t>Deliverables:</a:t>
            </a: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AutoNum type="arabicPeriod"/>
              <a:tabLst/>
              <a:defRPr/>
            </a:pPr>
            <a:r>
              <a:rPr lang="en-GB" kern="0" dirty="0" smtClean="0">
                <a:solidFill>
                  <a:srgbClr val="333333"/>
                </a:solidFill>
                <a:latin typeface="Arial"/>
              </a:rPr>
              <a:t>Graph with your ideal distribution of time spent on Urgent/Important as per the matrix (4 categories) </a:t>
            </a: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AutoNum type="arabicPeriod"/>
              <a:tabLst/>
              <a:defRPr/>
            </a:pPr>
            <a:r>
              <a:rPr lang="en-GB" kern="0" dirty="0" smtClean="0">
                <a:solidFill>
                  <a:srgbClr val="333333"/>
                </a:solidFill>
                <a:latin typeface="Arial"/>
              </a:rPr>
              <a:t>Two paragraph justification for the graph (your situation, why did you decide to split in a way you did) </a:t>
            </a: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AutoNum type="arabicPeriod"/>
              <a:tabLst/>
              <a:defRPr/>
            </a:pPr>
            <a:r>
              <a:rPr lang="en-GB" kern="0" dirty="0" smtClean="0">
                <a:solidFill>
                  <a:srgbClr val="333333"/>
                </a:solidFill>
                <a:latin typeface="Arial"/>
              </a:rPr>
              <a:t>Graph with the actual distribution based on reality</a:t>
            </a: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AutoNum type="arabicPeriod"/>
              <a:tabLst/>
              <a:defRPr/>
            </a:pPr>
            <a:r>
              <a:rPr lang="en-GB" kern="0" dirty="0" smtClean="0">
                <a:solidFill>
                  <a:srgbClr val="333333"/>
                </a:solidFill>
                <a:latin typeface="Arial"/>
              </a:rPr>
              <a:t>Description of what you can do to cover the gap (if any) between the ideal and th</a:t>
            </a:r>
            <a:r>
              <a:rPr lang="en-GB" kern="0" dirty="0" smtClean="0">
                <a:solidFill>
                  <a:srgbClr val="333333"/>
                </a:solidFill>
                <a:latin typeface="Arial"/>
              </a:rPr>
              <a:t>e actual)</a:t>
            </a:r>
            <a:endParaRPr lang="en-GB" kern="0" dirty="0" smtClean="0">
              <a:solidFill>
                <a:srgbClr val="333333"/>
              </a:solidFill>
              <a:latin typeface="Arial"/>
            </a:endParaRP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CONSOLIDATED </a:t>
            </a: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deliverable: DEADLINE </a:t>
            </a: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NEXT </a:t>
            </a: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MONDAY (26</a:t>
            </a:r>
            <a:r>
              <a:rPr lang="en-GB" sz="2800" kern="0" baseline="30000" dirty="0" smtClean="0">
                <a:solidFill>
                  <a:srgbClr val="333333"/>
                </a:solidFill>
                <a:latin typeface="Arial"/>
              </a:rPr>
              <a:t>th</a:t>
            </a: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 September), to </a:t>
            </a: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my </a:t>
            </a:r>
            <a:r>
              <a:rPr lang="en-GB" sz="2800" kern="0" dirty="0" smtClean="0">
                <a:solidFill>
                  <a:srgbClr val="333333"/>
                </a:solidFill>
                <a:latin typeface="Arial"/>
              </a:rPr>
              <a:t>email (format of your choice)</a:t>
            </a:r>
            <a:endParaRPr lang="en-GB" sz="2800" kern="0" dirty="0" smtClean="0">
              <a:solidFill>
                <a:srgbClr val="333333"/>
              </a:solidFill>
              <a:latin typeface="Arial"/>
            </a:endParaRPr>
          </a:p>
          <a:p>
            <a:pPr marL="914400" marR="0" lvl="1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AutoNum type="arabicPeriod"/>
              <a:tabLst/>
              <a:defRPr/>
            </a:pPr>
            <a:endParaRPr lang="en-GB" sz="2000" kern="0" dirty="0" smtClean="0">
              <a:solidFill>
                <a:srgbClr val="333333"/>
              </a:solidFill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kumimoji="0" lang="en-GB" sz="2000" b="0" i="0" u="none" strike="noStrike" kern="0" cap="none" spc="0" normalizeH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aoblený obdélník 23"/>
          <p:cNvSpPr/>
          <p:nvPr/>
        </p:nvSpPr>
        <p:spPr bwMode="auto">
          <a:xfrm rot="1281315">
            <a:off x="5260065" y="2882634"/>
            <a:ext cx="3561347" cy="39487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7500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Works for me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13" name="Obrázek 12" descr="blo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041676">
            <a:off x="126915" y="2551103"/>
            <a:ext cx="3201835" cy="4039012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2855495" y="2133600"/>
            <a:ext cx="1347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date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30316" y="5710989"/>
            <a:ext cx="139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name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cxnSp>
        <p:nvCxnSpPr>
          <p:cNvPr id="17" name="Přímá spojovací šipka 16"/>
          <p:cNvCxnSpPr/>
          <p:nvPr/>
        </p:nvCxnSpPr>
        <p:spPr bwMode="auto">
          <a:xfrm rot="10800000" flipV="1">
            <a:off x="1989223" y="2534652"/>
            <a:ext cx="850231" cy="51334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 bwMode="auto">
          <a:xfrm rot="10800000">
            <a:off x="2630906" y="5374106"/>
            <a:ext cx="1331494" cy="28875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2" name="Obrázek 21" descr="Calendar - Alex, week 8 Mar 2010.no call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255754">
            <a:off x="3540441" y="1876987"/>
            <a:ext cx="5366634" cy="3651768"/>
          </a:xfrm>
          <a:prstGeom prst="rect">
            <a:avLst/>
          </a:prstGeom>
        </p:spPr>
      </p:pic>
      <p:sp>
        <p:nvSpPr>
          <p:cNvPr id="23" name="TextovéPole 22"/>
          <p:cNvSpPr txBox="1"/>
          <p:nvPr/>
        </p:nvSpPr>
        <p:spPr>
          <a:xfrm>
            <a:off x="336884" y="1138990"/>
            <a:ext cx="7908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Notepad + synchronized calendar (Outlook, Gmail Calendar)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86863" y="1572127"/>
            <a:ext cx="2534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Morning placeholders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229726" y="5799224"/>
            <a:ext cx="2534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Lunch placeholders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cxnSp>
        <p:nvCxnSpPr>
          <p:cNvPr id="16" name="Přímá spojovací šipka 15"/>
          <p:cNvCxnSpPr/>
          <p:nvPr/>
        </p:nvCxnSpPr>
        <p:spPr bwMode="auto">
          <a:xfrm rot="5400000" flipH="1" flipV="1">
            <a:off x="5566610" y="4363453"/>
            <a:ext cx="1556084" cy="1331495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 bwMode="auto">
          <a:xfrm rot="10800000" flipV="1">
            <a:off x="6785812" y="2486525"/>
            <a:ext cx="1491915" cy="44917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Some tools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13" name="Obrázek 12" descr="blo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041676">
            <a:off x="1010289" y="1950011"/>
            <a:ext cx="3423987" cy="4319250"/>
          </a:xfrm>
          <a:prstGeom prst="rect">
            <a:avLst/>
          </a:prstGeom>
        </p:spPr>
      </p:pic>
      <p:sp>
        <p:nvSpPr>
          <p:cNvPr id="14" name="TextovéPole 13"/>
          <p:cNvSpPr txBox="1"/>
          <p:nvPr/>
        </p:nvSpPr>
        <p:spPr>
          <a:xfrm>
            <a:off x="3272589" y="1748589"/>
            <a:ext cx="1347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date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395537" y="5229726"/>
            <a:ext cx="1395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name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cxnSp>
        <p:nvCxnSpPr>
          <p:cNvPr id="17" name="Přímá spojovací šipka 16"/>
          <p:cNvCxnSpPr/>
          <p:nvPr/>
        </p:nvCxnSpPr>
        <p:spPr bwMode="auto">
          <a:xfrm rot="10800000" flipV="1">
            <a:off x="2711117" y="2133599"/>
            <a:ext cx="850231" cy="51334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 bwMode="auto">
          <a:xfrm rot="10800000">
            <a:off x="3304674" y="5021179"/>
            <a:ext cx="1331494" cy="28875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6042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464235" y="1201739"/>
            <a:ext cx="815926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Tadalist.com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Toodledo.com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Rememberthemilk.com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Some tools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7" name="Obrázek 6" descr="remember the milk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260502">
            <a:off x="3933185" y="1018386"/>
            <a:ext cx="5210815" cy="4419888"/>
          </a:xfrm>
          <a:prstGeom prst="rect">
            <a:avLst/>
          </a:prstGeom>
        </p:spPr>
      </p:pic>
      <p:pic>
        <p:nvPicPr>
          <p:cNvPr id="10" name="Obrázek 9" descr="toodled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9843">
            <a:off x="0" y="2988343"/>
            <a:ext cx="3684061" cy="3412457"/>
          </a:xfrm>
          <a:prstGeom prst="rect">
            <a:avLst/>
          </a:prstGeom>
        </p:spPr>
      </p:pic>
      <p:pic>
        <p:nvPicPr>
          <p:cNvPr id="11" name="Obrázek 10" descr="tadalist2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5578" y="4163999"/>
            <a:ext cx="2995863" cy="2389201"/>
          </a:xfrm>
          <a:prstGeom prst="rect">
            <a:avLst/>
          </a:prstGeom>
        </p:spPr>
      </p:pic>
      <p:pic>
        <p:nvPicPr>
          <p:cNvPr id="12" name="Obrázek 11" descr="tadalist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0032333">
            <a:off x="2913528" y="4219073"/>
            <a:ext cx="2905746" cy="2317332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BUSY?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7" name="Obrázek 6" descr="filip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159" y="1251284"/>
            <a:ext cx="6366291" cy="5133474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12361" y="1201739"/>
            <a:ext cx="815926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sz="6600" dirty="0" smtClean="0">
                <a:solidFill>
                  <a:schemeClr val="accent4">
                    <a:lumMod val="10000"/>
                  </a:schemeClr>
                </a:solidFill>
              </a:rPr>
              <a:t>QUESTIONS?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That’s it for today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0779" y="3609474"/>
            <a:ext cx="170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Individual  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61474" y="1201738"/>
            <a:ext cx="6356851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Introduction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Organizational topics, planning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Course intro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Urgent /  Important matrix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Assignment #1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Agenda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464235" y="1201739"/>
            <a:ext cx="81592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passionate about professionalism and development</a:t>
            </a: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ambition to help people develop and grow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About me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659988" y="3123028"/>
            <a:ext cx="5510611" cy="26222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10 years in management </a:t>
            </a:r>
          </a:p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Mentor, Coach, Consultant of Managers</a:t>
            </a:r>
          </a:p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Red Hat GSS Manager</a:t>
            </a:r>
          </a:p>
          <a:p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Find me on </a:t>
            </a:r>
            <a:r>
              <a:rPr lang="en-US" dirty="0" err="1" smtClean="0">
                <a:solidFill>
                  <a:schemeClr val="accent4">
                    <a:lumMod val="10000"/>
                  </a:schemeClr>
                </a:solidFill>
              </a:rPr>
              <a:t>LinkedIN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  <a:sym typeface="Wingdings" pitchFamily="2" charset="2"/>
              </a:rPr>
              <a:t></a:t>
            </a: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432151" y="1153613"/>
            <a:ext cx="815926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full-time students</a:t>
            </a: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full-time employees (studies ran in parallel)</a:t>
            </a: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entrepreneurs</a:t>
            </a: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always fire-fighting / as planned</a:t>
            </a: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busy / bored / overloaded</a:t>
            </a: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happy / stressed</a:t>
            </a: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urgently need help / just out of interest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About you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464235" y="1201739"/>
            <a:ext cx="81592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In-class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only every other week (bi-weekly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)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Next lecture on Monday, September 26</a:t>
            </a:r>
            <a:r>
              <a:rPr lang="en-US" baseline="30000" dirty="0" smtClean="0">
                <a:solidFill>
                  <a:schemeClr val="accent4">
                    <a:lumMod val="1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No lecture on Monday 24</a:t>
            </a:r>
            <a:r>
              <a:rPr lang="en-US" baseline="30000" dirty="0" smtClean="0">
                <a:solidFill>
                  <a:schemeClr val="accent4">
                    <a:lumMod val="10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October and 31</a:t>
            </a:r>
            <a:r>
              <a:rPr lang="en-US" baseline="30000" dirty="0" smtClean="0">
                <a:solidFill>
                  <a:schemeClr val="accent4">
                    <a:lumMod val="10000"/>
                  </a:schemeClr>
                </a:solidFill>
              </a:rPr>
              <a:t>st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October (I will send notification to your emails in advance)</a:t>
            </a: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This is a non-obligatory course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BUT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Excuse is: (1) polite, (2) part of the learning process (think of priorities) 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Organizational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416109" y="1105486"/>
            <a:ext cx="815926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Time management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methodology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– GTD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Planning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Task lists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Emails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Priorities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Delegation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Meetings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Brainstorming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Projects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Stakeholder engagement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Course agenda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1315453" y="2677612"/>
            <a:ext cx="63568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sz="5400" dirty="0" smtClean="0">
                <a:solidFill>
                  <a:schemeClr val="accent3">
                    <a:lumMod val="25000"/>
                  </a:schemeClr>
                </a:solidFill>
              </a:rPr>
              <a:t>WHERE IS MY TIME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042611" y="4203031"/>
            <a:ext cx="16844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olidFill>
                  <a:schemeClr val="accent3">
                    <a:lumMod val="25000"/>
                  </a:schemeClr>
                </a:solidFill>
              </a:rPr>
              <a:t>?</a:t>
            </a:r>
            <a:endParaRPr lang="en-US" sz="9600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352927" y="1891549"/>
            <a:ext cx="635685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Are you EFFECTIVE?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		EFFICIENT?</a:t>
            </a:r>
          </a:p>
          <a:p>
            <a:pPr lvl="3"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		PRODUCTIVE?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2" y="206062"/>
            <a:ext cx="8229600" cy="609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On Effectiveness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11302" name="Rectangle 6"/>
          <p:cNvSpPr>
            <a:spLocks noChangeArrowheads="1"/>
          </p:cNvSpPr>
          <p:nvPr/>
        </p:nvSpPr>
        <p:spPr bwMode="auto">
          <a:xfrm>
            <a:off x="312738" y="4900613"/>
            <a:ext cx="84312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09575" indent="-409575"/>
            <a:r>
              <a:rPr lang="en-US" sz="2800"/>
              <a:t>(Continued on next slide.)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00025" y="1001712"/>
            <a:ext cx="8229600" cy="518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657350" lvl="3" indent="-285750">
              <a:spcAft>
                <a:spcPct val="0"/>
              </a:spcAft>
              <a:buClr>
                <a:srgbClr val="C40E26"/>
              </a:buClr>
              <a:buFont typeface="Arial" pitchFamily="34" charset="0"/>
              <a:buChar char="•"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GB" sz="4000" kern="0" dirty="0" err="1" smtClean="0">
                <a:solidFill>
                  <a:srgbClr val="333333"/>
                </a:solidFill>
                <a:latin typeface="Arial"/>
              </a:rPr>
              <a:t>Eff</a:t>
            </a:r>
            <a:r>
              <a:rPr kumimoji="0" lang="en-GB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ectiveness</a:t>
            </a:r>
            <a:endParaRPr lang="en-GB" sz="4000" kern="0" dirty="0" smtClean="0">
              <a:solidFill>
                <a:srgbClr val="333333"/>
              </a:solidFill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 				do the right things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GB" sz="4000" kern="0" dirty="0" smtClean="0">
                <a:solidFill>
                  <a:srgbClr val="333333"/>
                </a:solidFill>
                <a:latin typeface="Arial"/>
              </a:rPr>
              <a:t>E</a:t>
            </a:r>
            <a:r>
              <a:rPr kumimoji="0" lang="en-GB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fficiency</a:t>
            </a:r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GB" sz="4000" kern="0" dirty="0" smtClean="0">
                <a:solidFill>
                  <a:srgbClr val="333333"/>
                </a:solidFill>
                <a:latin typeface="Arial"/>
              </a:rPr>
              <a:t> 				</a:t>
            </a:r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do the things </a:t>
            </a:r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right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lang="en-GB" sz="4000" kern="0" dirty="0" smtClean="0">
              <a:solidFill>
                <a:srgbClr val="333333"/>
              </a:solidFill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GB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</a:rPr>
              <a:t>What is more important?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kumimoji="0" lang="en-GB" sz="4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11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2" grpId="0" build="p" autoUpdateAnimBg="0"/>
    </p:bldLst>
  </p:timing>
</p:sld>
</file>

<file path=ppt/theme/theme1.xml><?xml version="1.0" encoding="utf-8"?>
<a:theme xmlns:a="http://schemas.openxmlformats.org/drawingml/2006/main" name="Training presentation- FrontPage 2003—Great FrontPage features">
  <a:themeElements>
    <a:clrScheme name="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FrontPage 2003—Great FrontPage features</Template>
  <TotalTime>7131</TotalTime>
  <Words>574</Words>
  <Application>Microsoft Office PowerPoint</Application>
  <PresentationFormat>Předvádění na obrazovce (4:3)</PresentationFormat>
  <Paragraphs>143</Paragraphs>
  <Slides>19</Slides>
  <Notes>19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Training presentation- FrontPage 2003—Great FrontPage features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On Effectiveness</vt:lpstr>
      <vt:lpstr>On Effectiveness</vt:lpstr>
      <vt:lpstr>Snímek 11</vt:lpstr>
      <vt:lpstr>Snímek 12</vt:lpstr>
      <vt:lpstr>Snímek 13</vt:lpstr>
      <vt:lpstr>Assignment nr. 1</vt:lpstr>
      <vt:lpstr>Snímek 15</vt:lpstr>
      <vt:lpstr>Snímek 16</vt:lpstr>
      <vt:lpstr>Snímek 17</vt:lpstr>
      <vt:lpstr>Snímek 18</vt:lpstr>
      <vt:lpstr>Snímek 19</vt:lpstr>
    </vt:vector>
  </TitlesOfParts>
  <Company>Acision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Michala Homolova</dc:creator>
  <cp:lastModifiedBy>Misa</cp:lastModifiedBy>
  <cp:revision>146</cp:revision>
  <dcterms:created xsi:type="dcterms:W3CDTF">2010-12-10T20:59:13Z</dcterms:created>
  <dcterms:modified xsi:type="dcterms:W3CDTF">2011-09-19T19:14:03Z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TC100934591033</vt:lpwstr>
  </property>
</Properties>
</file>