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05" r:id="rId2"/>
    <p:sldId id="527" r:id="rId3"/>
    <p:sldId id="532" r:id="rId4"/>
    <p:sldId id="533" r:id="rId5"/>
    <p:sldId id="531" r:id="rId6"/>
    <p:sldId id="546" r:id="rId7"/>
    <p:sldId id="540" r:id="rId8"/>
    <p:sldId id="541" r:id="rId9"/>
    <p:sldId id="543" r:id="rId10"/>
    <p:sldId id="542" r:id="rId11"/>
    <p:sldId id="534" r:id="rId12"/>
    <p:sldId id="526" r:id="rId13"/>
    <p:sldId id="539" r:id="rId14"/>
    <p:sldId id="545" r:id="rId15"/>
    <p:sldId id="544" r:id="rId16"/>
    <p:sldId id="538" r:id="rId17"/>
    <p:sldId id="535" r:id="rId18"/>
    <p:sldId id="528" r:id="rId19"/>
    <p:sldId id="53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81720" autoAdjust="0"/>
  </p:normalViewPr>
  <p:slideViewPr>
    <p:cSldViewPr snapToGrid="0">
      <p:cViewPr varScale="1">
        <p:scale>
          <a:sx n="59" d="100"/>
          <a:sy n="59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not urgent / important</c:v>
                </c:pt>
                <c:pt idx="1">
                  <c:v>urgent / important</c:v>
                </c:pt>
                <c:pt idx="2">
                  <c:v>not urgent / not important</c:v>
                </c:pt>
                <c:pt idx="3">
                  <c:v>urgent / not important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  <c:pt idx="1">
                  <c:v>35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4">
                  <a:lumMod val="10000"/>
                </a:schemeClr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45BF8-A834-4343-8AF0-6FE989FF3B9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45BF8-A834-4343-8AF0-6FE989FF3B96}" type="slidenum">
              <a:rPr lang="en-US"/>
              <a:pPr/>
              <a:t>14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15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16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19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5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Attendance mandatory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6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Attendance mandatory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45BF8-A834-4343-8AF0-6FE989FF3B96}" type="slidenum">
              <a:rPr lang="en-US"/>
              <a:pPr/>
              <a:t>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442" y="4023631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468070"/>
            <a:ext cx="7830355" cy="136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#1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206062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Effectiveness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196975"/>
            <a:ext cx="8431212" cy="3125788"/>
          </a:xfrm>
          <a:noFill/>
        </p:spPr>
        <p:txBody>
          <a:bodyPr/>
          <a:lstStyle/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en-US" sz="2800" dirty="0"/>
              <a:t>Overview: Four powerful FrontPage features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en-US" sz="2800" dirty="0"/>
              <a:t>Lesson 1: Find and replace text across multiple Web pages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en-US" sz="2800" dirty="0"/>
              <a:t>Lesson 2: Include a Web page inside another Web page</a:t>
            </a: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312738" y="4900613"/>
            <a:ext cx="84312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9575" indent="-409575"/>
            <a:r>
              <a:rPr lang="en-US" sz="2800"/>
              <a:t>(Continued on next slide.)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00025" y="1001712"/>
            <a:ext cx="82296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Efficiency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To be efficient is to use the fewest resources for the given task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lang="en-GB" sz="28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Effectiveness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	the function of goal accomplishment (either your achieve your goal or you don’t) </a:t>
            </a:r>
            <a:endParaRPr lang="en-GB" sz="20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lang="en-GB" sz="20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2000" kern="0" dirty="0" smtClean="0">
                <a:solidFill>
                  <a:srgbClr val="333333"/>
                </a:solidFill>
                <a:latin typeface="Arial"/>
              </a:rPr>
              <a:t>Hint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Determine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 what you should be doing.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2000" kern="0" baseline="0" dirty="0" smtClean="0">
                <a:solidFill>
                  <a:srgbClr val="333333"/>
                </a:solidFill>
                <a:latin typeface="Arial"/>
              </a:rPr>
              <a:t>Only</a:t>
            </a:r>
            <a:r>
              <a:rPr lang="en-GB" sz="2000" kern="0" dirty="0" smtClean="0">
                <a:solidFill>
                  <a:srgbClr val="333333"/>
                </a:solidFill>
                <a:latin typeface="Arial"/>
              </a:rPr>
              <a:t> then determine how best and most efficiently it can be achieved. 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  <p:bldP spid="31130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95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Eisenhower Matrix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pic>
        <p:nvPicPr>
          <p:cNvPr id="7" name="Obrázek 6" descr="UrgentImporta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810" y="1316956"/>
            <a:ext cx="4844715" cy="484471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2567" y="1056365"/>
            <a:ext cx="7648696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3496A2"/>
                </a:solidFill>
                <a:latin typeface="arial"/>
              </a:rPr>
              <a:t>Important as well as urgent - Daily Fire Fighting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"/>
              </a:rPr>
              <a:t>Most people spend a majority of time in this get nowhere rat race. Take care to reduce the time you spend in this on this quadrant and be quick to delegate.</a:t>
            </a:r>
          </a:p>
          <a:p>
            <a:r>
              <a:rPr lang="en-US" sz="1800" b="1" dirty="0" smtClean="0">
                <a:solidFill>
                  <a:srgbClr val="3496A2"/>
                </a:solidFill>
                <a:latin typeface="arial"/>
              </a:rPr>
              <a:t>Not Urgent but Important - Think strategically about the big picture.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"/>
              </a:rPr>
              <a:t>Look for the forest instead of the tree. Maximize your quality time spent in this area.</a:t>
            </a:r>
          </a:p>
          <a:p>
            <a:r>
              <a:rPr lang="en-US" sz="1800" b="1" dirty="0" smtClean="0">
                <a:solidFill>
                  <a:srgbClr val="3496A2"/>
                </a:solidFill>
                <a:latin typeface="arial"/>
              </a:rPr>
              <a:t>Urgent but not Important - Someone else’s emergency, not yours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"/>
              </a:rPr>
              <a:t>Minimize your investment in these activities.  This is a where unhappy people spend most of their time.</a:t>
            </a:r>
          </a:p>
          <a:p>
            <a:r>
              <a:rPr lang="en-US" sz="1800" b="1" dirty="0" smtClean="0">
                <a:solidFill>
                  <a:srgbClr val="3496A2"/>
                </a:solidFill>
                <a:latin typeface="arial"/>
              </a:rPr>
              <a:t>Neither Urgent nor Important - Time Wasters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"/>
              </a:rPr>
              <a:t>These activities are such as when you gossip over the phone, watch television, surf the internet for recreation.  Be certain to minimize on this.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95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Eisenhower Matrix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2716" y="304800"/>
            <a:ext cx="495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Where you are / want to be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540041" y="1140327"/>
          <a:ext cx="6424247" cy="405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609600" y="4876800"/>
            <a:ext cx="779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There is no ideal for everyone, YOU are to figure out what YOUR ideal is. Track the actual and compare with the desired.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206062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Assignment nr.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312738" y="4900613"/>
            <a:ext cx="84312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9575" indent="-409575"/>
            <a:r>
              <a:rPr lang="en-US" sz="2800"/>
              <a:t>(Continued on next slide.)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728996"/>
            <a:ext cx="82296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lang="en-GB" kern="0" dirty="0" smtClean="0">
                <a:solidFill>
                  <a:srgbClr val="333333"/>
                </a:solidFill>
                <a:latin typeface="Arial"/>
              </a:rPr>
              <a:t>Deliverables: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AutoNum type="arabicPeriod"/>
              <a:tabLst/>
              <a:defRPr/>
            </a:pPr>
            <a:r>
              <a:rPr lang="en-GB" kern="0" dirty="0" smtClean="0">
                <a:solidFill>
                  <a:srgbClr val="333333"/>
                </a:solidFill>
                <a:latin typeface="Arial"/>
              </a:rPr>
              <a:t>Graph with your ideal distribution of time spent on Urgent/Important as per the matrix (4 categories) 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AutoNum type="arabicPeriod"/>
              <a:tabLst/>
              <a:defRPr/>
            </a:pPr>
            <a:r>
              <a:rPr lang="en-GB" kern="0" dirty="0" smtClean="0">
                <a:solidFill>
                  <a:srgbClr val="333333"/>
                </a:solidFill>
                <a:latin typeface="Arial"/>
              </a:rPr>
              <a:t>Two paragraph justification for the graph (your situation, why did you decide to split in a way you did) 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AutoNum type="arabicPeriod"/>
              <a:tabLst/>
              <a:defRPr/>
            </a:pPr>
            <a:r>
              <a:rPr lang="en-GB" kern="0" dirty="0" smtClean="0">
                <a:solidFill>
                  <a:srgbClr val="333333"/>
                </a:solidFill>
                <a:latin typeface="Arial"/>
              </a:rPr>
              <a:t>Graph with the actual distribution based on reality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AutoNum type="arabicPeriod"/>
              <a:tabLst/>
              <a:defRPr/>
            </a:pPr>
            <a:r>
              <a:rPr lang="en-GB" kern="0" dirty="0" smtClean="0">
                <a:solidFill>
                  <a:srgbClr val="333333"/>
                </a:solidFill>
                <a:latin typeface="Arial"/>
              </a:rPr>
              <a:t>Description of what you can do to cover the gap (if any) between the ideal and th</a:t>
            </a:r>
            <a:r>
              <a:rPr lang="en-GB" kern="0" dirty="0" smtClean="0">
                <a:solidFill>
                  <a:srgbClr val="333333"/>
                </a:solidFill>
                <a:latin typeface="Arial"/>
              </a:rPr>
              <a:t>e actual)</a:t>
            </a:r>
            <a:endParaRPr lang="en-GB" kern="0" dirty="0" smtClean="0">
              <a:solidFill>
                <a:srgbClr val="333333"/>
              </a:solidFill>
              <a:latin typeface="Arial"/>
            </a:endParaRP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CONSOLIDATED 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deliverable: DEADLINE 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NEXT 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MONDAY (26</a:t>
            </a:r>
            <a:r>
              <a:rPr lang="en-GB" sz="2800" kern="0" baseline="30000" dirty="0" smtClean="0">
                <a:solidFill>
                  <a:srgbClr val="333333"/>
                </a:solidFill>
                <a:latin typeface="Arial"/>
              </a:rPr>
              <a:t>th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 September), to 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my </a:t>
            </a:r>
            <a:r>
              <a:rPr lang="en-GB" sz="2800" kern="0" dirty="0" smtClean="0">
                <a:solidFill>
                  <a:srgbClr val="333333"/>
                </a:solidFill>
                <a:latin typeface="Arial"/>
              </a:rPr>
              <a:t>email (format of your choice)</a:t>
            </a:r>
            <a:endParaRPr lang="en-GB" sz="2800" kern="0" dirty="0" smtClean="0">
              <a:solidFill>
                <a:srgbClr val="333333"/>
              </a:solidFill>
              <a:latin typeface="Arial"/>
            </a:endParaRP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AutoNum type="arabicPeriod"/>
              <a:tabLst/>
              <a:defRPr/>
            </a:pPr>
            <a:endParaRPr lang="en-GB" sz="20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kumimoji="0" lang="en-GB" sz="2000" b="0" i="0" u="none" strike="noStrike" kern="0" cap="none" spc="0" normalizeH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 bwMode="auto">
          <a:xfrm rot="1281315">
            <a:off x="5260065" y="2882634"/>
            <a:ext cx="3561347" cy="3948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Works for me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3" name="Obrázek 12" descr="bl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41676">
            <a:off x="126915" y="2551103"/>
            <a:ext cx="3201835" cy="4039012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855495" y="2133600"/>
            <a:ext cx="1347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date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30316" y="5710989"/>
            <a:ext cx="139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name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 bwMode="auto">
          <a:xfrm rot="10800000" flipV="1">
            <a:off x="1989223" y="2534652"/>
            <a:ext cx="850231" cy="5133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 bwMode="auto">
          <a:xfrm rot="10800000">
            <a:off x="2630906" y="5374106"/>
            <a:ext cx="1331494" cy="28875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" name="Obrázek 21" descr="Calendar - Alex, week 8 Mar 2010.no call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55754">
            <a:off x="3540441" y="1876987"/>
            <a:ext cx="5366634" cy="3651768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336884" y="1138990"/>
            <a:ext cx="7908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Notepad + synchronized calendar (Outlook, Gmail Calendar)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86863" y="1572127"/>
            <a:ext cx="2534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Morning placeholders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229726" y="5799224"/>
            <a:ext cx="2534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Lunch placeholders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 bwMode="auto">
          <a:xfrm rot="5400000" flipH="1" flipV="1">
            <a:off x="5566610" y="4363453"/>
            <a:ext cx="1556084" cy="13314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 bwMode="auto">
          <a:xfrm rot="10800000" flipV="1">
            <a:off x="6785812" y="2486525"/>
            <a:ext cx="1491915" cy="44917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Some tools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3" name="Obrázek 12" descr="bl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41676">
            <a:off x="1010289" y="1950011"/>
            <a:ext cx="3423987" cy="431925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272589" y="1748589"/>
            <a:ext cx="1347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date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395537" y="5229726"/>
            <a:ext cx="139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name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 bwMode="auto">
          <a:xfrm rot="10800000" flipV="1">
            <a:off x="2711117" y="2133599"/>
            <a:ext cx="850231" cy="5133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 bwMode="auto">
          <a:xfrm rot="10800000">
            <a:off x="3304674" y="5021179"/>
            <a:ext cx="1331494" cy="28875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042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64235" y="1201739"/>
            <a:ext cx="81592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Tadalist.com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Toodledo.com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Rememberthemilk.com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Some tools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7" name="Obrázek 6" descr="remember the mi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0502">
            <a:off x="3933185" y="1018386"/>
            <a:ext cx="5210815" cy="4419888"/>
          </a:xfrm>
          <a:prstGeom prst="rect">
            <a:avLst/>
          </a:prstGeom>
        </p:spPr>
      </p:pic>
      <p:pic>
        <p:nvPicPr>
          <p:cNvPr id="10" name="Obrázek 9" descr="toodled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9843">
            <a:off x="0" y="2988343"/>
            <a:ext cx="3684061" cy="3412457"/>
          </a:xfrm>
          <a:prstGeom prst="rect">
            <a:avLst/>
          </a:prstGeom>
        </p:spPr>
      </p:pic>
      <p:pic>
        <p:nvPicPr>
          <p:cNvPr id="11" name="Obrázek 10" descr="tadalist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5578" y="4163999"/>
            <a:ext cx="2995863" cy="2389201"/>
          </a:xfrm>
          <a:prstGeom prst="rect">
            <a:avLst/>
          </a:prstGeom>
        </p:spPr>
      </p:pic>
      <p:pic>
        <p:nvPicPr>
          <p:cNvPr id="12" name="Obrázek 11" descr="tadalis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032333">
            <a:off x="2913528" y="4219073"/>
            <a:ext cx="2905746" cy="231733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BUSY?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7" name="Obrázek 6" descr="fili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159" y="1251284"/>
            <a:ext cx="6366291" cy="513347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12361" y="1201739"/>
            <a:ext cx="81592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6600" dirty="0" smtClean="0">
                <a:solidFill>
                  <a:schemeClr val="accent4">
                    <a:lumMod val="10000"/>
                  </a:schemeClr>
                </a:solidFill>
              </a:rPr>
              <a:t>QUESTIONS?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That’s it for today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0779" y="3609474"/>
            <a:ext cx="170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Individual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61474" y="1201738"/>
            <a:ext cx="635685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Introduction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Organizational topics, planning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Course intro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Urgent /  Important matrix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Assignment #1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64235" y="1201739"/>
            <a:ext cx="81592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passionate about professionalism and development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ambition to help people develop and grow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About me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59988" y="3123028"/>
            <a:ext cx="5510611" cy="2622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10 years in management 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Mentor, Coach, Consultant of Managers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Red Hat GSS Manager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Find me on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LinkedIN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32151" y="1153613"/>
            <a:ext cx="81592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full-time students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full-time employees (studies ran in parallel)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entrepreneurs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always fire-fighting / as planned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busy / bored / overloaded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happy / stressed</a:t>
            </a: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urgently need help / just out of interest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About you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64235" y="1201739"/>
            <a:ext cx="81592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In-class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only every other week (bi-weekly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Next lecture on Monday, September 26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No lecture on Monday 24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October and 31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October (I will send notification to your emails in advance)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This is a non-obligatory course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BUT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Excuse is: (1) polite, (2) part of the learning process (think of priorities)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Organizational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16109" y="1105486"/>
            <a:ext cx="815926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Time management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methodology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– GTD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Planning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Task lists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Emails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Priorities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Delegation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Meetings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Brainstorming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Projects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Stakeholder engagement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Course agenda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315453" y="2677612"/>
            <a:ext cx="6356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5400" dirty="0" smtClean="0">
                <a:solidFill>
                  <a:schemeClr val="accent3">
                    <a:lumMod val="25000"/>
                  </a:schemeClr>
                </a:solidFill>
              </a:rPr>
              <a:t>WHERE IS MY TIME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42611" y="4203031"/>
            <a:ext cx="168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3">
                    <a:lumMod val="25000"/>
                  </a:schemeClr>
                </a:solidFill>
              </a:rPr>
              <a:t>?</a:t>
            </a:r>
            <a:endParaRPr lang="en-US" sz="96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352927" y="1891549"/>
            <a:ext cx="63568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Are you EFFECTIVE?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		EFFICIENT?</a:t>
            </a:r>
          </a:p>
          <a:p>
            <a:pPr lvl="3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		PRODUCTIVE?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206062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Effectiveness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312738" y="4900613"/>
            <a:ext cx="84312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9575" indent="-409575"/>
            <a:r>
              <a:rPr lang="en-US" sz="2800"/>
              <a:t>(Continued on next slide.)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00025" y="1001712"/>
            <a:ext cx="8229600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57350" lvl="3" indent="-285750">
              <a:spcAft>
                <a:spcPct val="0"/>
              </a:spcAft>
              <a:buClr>
                <a:srgbClr val="C40E26"/>
              </a:buClr>
              <a:buFont typeface="Arial" pitchFamily="34" charset="0"/>
              <a:buChar char="•"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4000" kern="0" dirty="0" err="1" smtClean="0">
                <a:solidFill>
                  <a:srgbClr val="333333"/>
                </a:solidFill>
                <a:latin typeface="Arial"/>
              </a:rPr>
              <a:t>Eff</a:t>
            </a:r>
            <a:r>
              <a:rPr kumimoji="0" lang="en-GB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ectiveness</a:t>
            </a:r>
            <a:endParaRPr lang="en-GB" sz="40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 				do the right things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4000" kern="0" dirty="0" smtClean="0">
                <a:solidFill>
                  <a:srgbClr val="333333"/>
                </a:solidFill>
                <a:latin typeface="Arial"/>
              </a:rPr>
              <a:t>E</a:t>
            </a:r>
            <a:r>
              <a:rPr kumimoji="0" lang="en-GB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fficiency</a:t>
            </a: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GB" sz="4000" kern="0" dirty="0" smtClean="0">
                <a:solidFill>
                  <a:srgbClr val="333333"/>
                </a:solidFill>
                <a:latin typeface="Arial"/>
              </a:rPr>
              <a:t> 				</a:t>
            </a: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do the things </a:t>
            </a: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right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lang="en-GB" sz="4000" kern="0" dirty="0" smtClean="0">
              <a:solidFill>
                <a:srgbClr val="333333"/>
              </a:solidFill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</a:rPr>
              <a:t>What is more important?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kumimoji="0" lang="en-GB" sz="4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build="p" autoUpdateAnimBg="0"/>
    </p:bld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7131</TotalTime>
  <Words>574</Words>
  <Application>Microsoft Office PowerPoint</Application>
  <PresentationFormat>Předvádění na obrazovce (4:3)</PresentationFormat>
  <Paragraphs>143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Training presentation- FrontPage 2003—Great FrontPage features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On Effectiveness</vt:lpstr>
      <vt:lpstr>On Effectiveness</vt:lpstr>
      <vt:lpstr>Snímek 11</vt:lpstr>
      <vt:lpstr>Snímek 12</vt:lpstr>
      <vt:lpstr>Snímek 13</vt:lpstr>
      <vt:lpstr>Assignment nr. 1</vt:lpstr>
      <vt:lpstr>Snímek 15</vt:lpstr>
      <vt:lpstr>Snímek 16</vt:lpstr>
      <vt:lpstr>Snímek 17</vt:lpstr>
      <vt:lpstr>Snímek 18</vt:lpstr>
      <vt:lpstr>Snímek 19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146</cp:revision>
  <dcterms:created xsi:type="dcterms:W3CDTF">2010-12-10T20:59:13Z</dcterms:created>
  <dcterms:modified xsi:type="dcterms:W3CDTF">2011-09-19T19:14:03Z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