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05" r:id="rId2"/>
    <p:sldId id="527" r:id="rId3"/>
    <p:sldId id="519" r:id="rId4"/>
    <p:sldId id="520" r:id="rId5"/>
    <p:sldId id="538" r:id="rId6"/>
    <p:sldId id="552" r:id="rId7"/>
    <p:sldId id="551" r:id="rId8"/>
    <p:sldId id="539" r:id="rId9"/>
    <p:sldId id="557" r:id="rId10"/>
    <p:sldId id="540" r:id="rId11"/>
    <p:sldId id="541" r:id="rId12"/>
    <p:sldId id="542" r:id="rId13"/>
    <p:sldId id="543" r:id="rId14"/>
    <p:sldId id="546" r:id="rId15"/>
    <p:sldId id="554" r:id="rId16"/>
    <p:sldId id="55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 Tucker" initials="" lastIdx="101" clrIdx="0"/>
  <p:cmAuthor id="1" name="Gonzalo Arellano" initials="" lastIdx="36" clrIdx="1"/>
  <p:cmAuthor id="2" name="Microsoft Corporation" initials="" lastIdx="16" clrIdx="2"/>
  <p:cmAuthor id="3" name="Shelliet" initials="" lastIdx="1" clrIdx="3"/>
  <p:cmAuthor id="4" name="v-linlat" initials="" lastIdx="2" clrIdx="4"/>
  <p:cmAuthor id="5" name="Pete Mauser" initials="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186E26"/>
    <a:srgbClr val="FF00FF"/>
    <a:srgbClr val="FFFF66"/>
    <a:srgbClr val="FFFF99"/>
    <a:srgbClr val="FFFFCC"/>
    <a:srgbClr val="FF0000"/>
    <a:srgbClr val="12163D"/>
    <a:srgbClr val="55546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79" autoAdjust="0"/>
    <p:restoredTop sz="81720" autoAdjust="0"/>
  </p:normalViewPr>
  <p:slideViewPr>
    <p:cSldViewPr snapToGrid="0">
      <p:cViewPr varScale="1">
        <p:scale>
          <a:sx n="59" d="100"/>
          <a:sy n="59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A64EDC5A-09FF-4CE5-9E24-467AB68D17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B57CDBB4-0890-4F36-8590-5E344C8B78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categories</a:t>
            </a:r>
          </a:p>
          <a:p>
            <a:r>
              <a:rPr lang="en-US" dirty="0" smtClean="0"/>
              <a:t>Put X there where</a:t>
            </a:r>
            <a:r>
              <a:rPr lang="en-US" baseline="0" dirty="0" smtClean="0"/>
              <a:t> this criteria is not natural in </a:t>
            </a:r>
            <a:r>
              <a:rPr lang="en-US" baseline="0" smtClean="0"/>
              <a:t>your assessment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 individually first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 in pairs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Compare suggestions that came out of work in pairs</a:t>
            </a:r>
          </a:p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5ADD4-B888-4318-B39F-30FCDAAE2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C962-E9D9-46B1-80C1-9BEF9535B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76200"/>
            <a:ext cx="2127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76200"/>
            <a:ext cx="623093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13F2-709B-4449-988A-C1CF79C39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08A39-CD1C-4E36-96C0-D0D9C83EE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37F39A-8905-4004-A6AE-4A2100EE0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71807-76B2-4523-9DA5-F67640C28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14B-006A-4200-A5D7-92D133170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04CE-AFE0-4EF8-9CAD-DFFDAB140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5D3A1-346D-4026-A769-7C8001F7E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1645-08B8-498A-9A9E-BCAB0EE2D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A3AF-E1D0-4031-A1A8-31C684CB4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695D-8981-410D-A712-48A48A70A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C6F3-5A55-4DC7-8160-F0F8C2E23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007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 smtClean="0"/>
              <a:t>www.mcmt.cz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243D5B68-E617-404D-9295-72048769233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35862" y="4280305"/>
            <a:ext cx="754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ct val="0"/>
              </a:spcAft>
              <a:buClr>
                <a:srgbClr val="C40E26"/>
              </a:buCl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Michala Homolova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5072" y="2083060"/>
            <a:ext cx="7830355" cy="220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Time Management &amp;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Effectiveness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# 2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Priorities</a:t>
            </a:r>
            <a:endParaRPr lang="en-US" dirty="0"/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Zástupný symbol pro zápatí 11"/>
          <p:cNvSpPr>
            <a:spLocks noGrp="1"/>
          </p:cNvSpPr>
          <p:nvPr>
            <p:ph type="ftr" sz="quarter" idx="3"/>
          </p:nvPr>
        </p:nvSpPr>
        <p:spPr>
          <a:xfrm>
            <a:off x="3156285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 priorities tips and tricks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Effort – 1</a:t>
            </a:r>
            <a:r>
              <a:rPr kumimoji="0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thing to consider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minutes rule - address immediately if effort less than 2 (maximum 5) minutes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Preventive rule – focus on time bombs – where 30 minutes of your effort now can save you 2 days (of potentially more people)  effort in the future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Dependency rule – if somebody else is dependent on your sub-delivery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time rule – watch your ambition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Contingency rule: “Some plans that include contingency will work out. Plans made without contingency will fail by default.“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56284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 priorities tips and tricks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People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boss – if action requested immediately – crucial decisions may depend on your answer if required immediately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team members (subordinates) – evaluate if urgent, act or schedule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unsure, ask, manage expectations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colleagues – especially if you feel they are under pressure dependent on your input (your attitude creates perceptions)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team common goals – creates perceptions of your closest colleagues and your boss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08158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 priorities tips and tricks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Comfort level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Deal with tasks that you hate first – schedule them, keep the plan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Deal with tasks that might not be clear first (assess)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Deal with tasks that are not clear first (clarify)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56285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3 review of task priorities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Complaint analysis – deadline COB today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Emergency escalated to you by your engineer as per inc mgmt process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Deadline for inputs for monthly report COB today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Resource request for 1 engineer from Monday (2 months assignment)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Preparation for MENA call (call is tomorrow at 1PM and you know you have doctor’s appointment at 9AM tomorrow)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Would you do anything differently? Brainstorming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539665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 priorities - recap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Maintain the to do list and priorities and timelines, make it in the morning, close in the evening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Prioritizing criteria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08158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#2 Homework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41158" y="1027781"/>
            <a:ext cx="82296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Your own one working day task list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Analogy to in-class assignment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Create your task list for the day in the morning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estimated duration to each task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priorities (remember the Important /  Urgent)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Add sequence (remember the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 minutes rule, remaining time rule, the prioritization rules)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Sum the durations, build contingency 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Create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reviewed task list for the day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DELIVERABLES: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1. draft task list, 2. reviewed task list. Each with durations, priorities, sequence. 3. completion task list (cross the tasks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you’ve really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completed) 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DEADLINE: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Monday, October 10</a:t>
            </a:r>
            <a:r>
              <a:rPr lang="en-US" kern="0" baseline="30000" dirty="0" smtClean="0">
                <a:solidFill>
                  <a:srgbClr val="333333"/>
                </a:solidFill>
                <a:latin typeface="Arial"/>
              </a:rPr>
              <a:t>th</a:t>
            </a:r>
            <a:endParaRPr lang="en-US" kern="0" dirty="0" smtClean="0">
              <a:solidFill>
                <a:srgbClr val="333333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56285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12361" y="1201739"/>
            <a:ext cx="815926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sz="6600" dirty="0" smtClean="0">
                <a:solidFill>
                  <a:schemeClr val="accent4">
                    <a:lumMod val="10000"/>
                  </a:schemeClr>
                </a:solidFill>
              </a:rPr>
              <a:t>QUESTIONS?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That’s it for today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0779" y="3609474"/>
            <a:ext cx="170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Individual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72326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753979" y="1458410"/>
            <a:ext cx="74114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Priorities - workshop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Priorities – summary, hints, best practices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Assignment #2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3">
                  <a:lumMod val="25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NEXT COURSE only in two weeks time, Monday,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10</a:t>
            </a:r>
            <a:r>
              <a:rPr lang="en-US" baseline="30000" dirty="0" smtClean="0">
                <a:solidFill>
                  <a:schemeClr val="accent3">
                    <a:lumMod val="2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October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Agenda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1 individual assessment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923" y="2390274"/>
            <a:ext cx="8431212" cy="669701"/>
          </a:xfrm>
          <a:noFill/>
        </p:spPr>
        <p:txBody>
          <a:bodyPr/>
          <a:lstStyle/>
          <a:p>
            <a:pPr lvl="0">
              <a:buClr>
                <a:srgbClr val="C40E26"/>
              </a:buClr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What are the criteria you take into account when deciding on how to use your time? </a:t>
            </a: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0242" y="6526128"/>
            <a:ext cx="2895600" cy="476250"/>
          </a:xfrm>
        </p:spPr>
        <p:txBody>
          <a:bodyPr/>
          <a:lstStyle/>
          <a:p>
            <a:r>
              <a:rPr lang="en-US" smtClean="0"/>
              <a:t>www.mcmt.cz</a:t>
            </a:r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build="p" autoUpdateAnimBg="0"/>
      <p:bldP spid="5386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1 discussion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839" y="1010653"/>
            <a:ext cx="8442897" cy="946484"/>
          </a:xfrm>
          <a:noFill/>
        </p:spPr>
        <p:txBody>
          <a:bodyPr/>
          <a:lstStyle/>
          <a:p>
            <a:pPr lvl="0">
              <a:buClr>
                <a:srgbClr val="C40E26"/>
              </a:buClr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What are the criteria you take into account when deciding on how to use your time? </a:t>
            </a: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4902" y="1840974"/>
          <a:ext cx="8313877" cy="4928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7140"/>
                <a:gridCol w="1411705"/>
                <a:gridCol w="1155032"/>
              </a:tblGrid>
              <a:tr h="29774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Brainstorming outcome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Natural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 natural</a:t>
                      </a:r>
                      <a:endParaRPr lang="en-US" sz="1200" dirty="0"/>
                    </a:p>
                  </a:txBody>
                  <a:tcPr/>
                </a:tc>
              </a:tr>
              <a:tr h="323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Personal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1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Deadline, urgency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7266">
                <a:tc>
                  <a:txBody>
                    <a:bodyPr/>
                    <a:lstStyle/>
                    <a:p>
                      <a:r>
                        <a:rPr lang="en-US" dirty="0" smtClean="0"/>
                        <a:t>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5553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Duration, Effort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Importance (timed bomb)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of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Time left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Delegatable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Requestor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Emotional account, Comfort</a:t>
                      </a:r>
                      <a:r>
                        <a:rPr lang="en-US" baseline="0" dirty="0" smtClean="0"/>
                        <a:t> level, Distractions, Clarity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build="p" autoUpdateAnimBg="0"/>
      <p:bldP spid="53862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2 task list prioritization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are a manager responsible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 service delivery in a multinational company in the service-critical business based on Service Level Agreement.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are responsible for  the team of 20 engineers.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It’s Monday, 11:30AM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53765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2 task list prioritization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4905" y="1059865"/>
            <a:ext cx="8229600" cy="579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A. An important customer sent an </a:t>
            </a:r>
            <a:r>
              <a:rPr lang="en-US" sz="2000" kern="0" dirty="0" smtClean="0">
                <a:solidFill>
                  <a:srgbClr val="333333"/>
                </a:solidFill>
                <a:latin typeface="Arial"/>
              </a:rPr>
              <a:t>email stating his long-term dissatisfaction with the level of service, your boss asked you to provide a statement and analysis by COB today. There are roughly 20 closed and 7 open tickets, none of the open tickets is service-critical, no timer is expiring soon.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B. An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Emergency ticket has been escalated to your attention by your engineer. There is service-critical ticket and the timer expires in 2 hours (</a:t>
            </a:r>
            <a:r>
              <a:rPr lang="en-US" sz="2000" kern="0" dirty="0" smtClean="0">
                <a:solidFill>
                  <a:srgbClr val="333333"/>
                </a:solidFill>
                <a:latin typeface="Arial"/>
              </a:rPr>
              <a:t>there are high penalties for expired timers with this customer)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C. The regular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inputs to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the Monthly report your boss puts together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concerning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your area of responsibility. This is a recurring activity due the last Monday of each month.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D. You have 20 people reporting to you and you have received a resource request for a project starting today. The project manager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requires one of your engineers on-site starting today for a project lasting two months.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E. You regularly contribute to the call with your MENA colleagues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where you review the tickets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F. Lunch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56284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2 task list prioritization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A. Complaint analysis – deadline COB today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B. Emergency escalated to you by your engineer as per inc mgmt process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C. Deadline for inputs for monthly report COB today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D. Resource request for 1 engineer from Monday (2 months assignment)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E. Preparation for MENA call (call is tomorrow at 1PM and you know you have doctor’s appointment at 9AM tomorrow)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F. Lunch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 individually first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 in </a:t>
            </a:r>
            <a:r>
              <a:rPr lang="en-US" sz="2000" kern="0" dirty="0" smtClean="0">
                <a:solidFill>
                  <a:srgbClr val="333333"/>
                </a:solidFill>
                <a:latin typeface="Arial"/>
              </a:rPr>
              <a:t>groups of three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Compare suggestions that came out of work in </a:t>
            </a:r>
            <a:r>
              <a:rPr lang="en-US" sz="2000" kern="0" dirty="0" smtClean="0">
                <a:solidFill>
                  <a:srgbClr val="333333"/>
                </a:solidFill>
                <a:latin typeface="Arial"/>
              </a:rPr>
              <a:t>groups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2 task list prioritization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9144" y="1748589"/>
          <a:ext cx="7762878" cy="2893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8856"/>
                <a:gridCol w="834189"/>
                <a:gridCol w="609600"/>
                <a:gridCol w="819408"/>
                <a:gridCol w="832929"/>
                <a:gridCol w="863791"/>
                <a:gridCol w="820630"/>
                <a:gridCol w="273475"/>
              </a:tblGrid>
              <a:tr h="16202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Martin 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Jano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David </a:t>
                      </a:r>
                      <a:r>
                        <a:rPr lang="en-US" sz="1200" dirty="0" err="1" smtClean="0"/>
                        <a:t>Sch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MartinB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DavidS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Andrey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23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A. Complaint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1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B. Emergency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7266">
                <a:tc>
                  <a:txBody>
                    <a:bodyPr/>
                    <a:lstStyle/>
                    <a:p>
                      <a:r>
                        <a:rPr lang="en-US" dirty="0" smtClean="0"/>
                        <a:t>C. Monthly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5553">
                <a:tc>
                  <a:txBody>
                    <a:bodyPr/>
                    <a:lstStyle/>
                    <a:p>
                      <a:r>
                        <a:rPr lang="en-US" dirty="0" smtClean="0"/>
                        <a:t>D. RR from Monday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E. MENA call preparation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F. </a:t>
                      </a:r>
                      <a:r>
                        <a:rPr lang="en-US" dirty="0" smtClean="0"/>
                        <a:t>Lunch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56284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353"/>
            <a:ext cx="6246253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 2 task list prioritization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102" y="1267326"/>
          <a:ext cx="8467972" cy="3689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898"/>
                <a:gridCol w="962526"/>
                <a:gridCol w="898358"/>
                <a:gridCol w="962527"/>
                <a:gridCol w="978568"/>
                <a:gridCol w="770021"/>
                <a:gridCol w="1171074"/>
              </a:tblGrid>
              <a:tr h="16202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Martin 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Jano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David </a:t>
                      </a:r>
                      <a:r>
                        <a:rPr lang="en-US" sz="1200" dirty="0" err="1" smtClean="0"/>
                        <a:t>Sch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MartinB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DavidS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Andrey</a:t>
                      </a:r>
                      <a:endParaRPr lang="en-US" sz="1200" dirty="0"/>
                    </a:p>
                  </a:txBody>
                  <a:tcPr/>
                </a:tc>
              </a:tr>
              <a:tr h="323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A. Complaint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3 -2h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4 - 2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– 3h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–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– 1.5</a:t>
                      </a:r>
                      <a:endParaRPr lang="en-US" dirty="0"/>
                    </a:p>
                  </a:txBody>
                  <a:tcPr/>
                </a:tc>
              </a:tr>
              <a:tr h="281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B. Emergency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1</a:t>
                      </a:r>
                      <a:endParaRPr lang="en-US" dirty="0"/>
                    </a:p>
                  </a:txBody>
                  <a:tcPr/>
                </a:tc>
              </a:tr>
              <a:tr h="397266">
                <a:tc>
                  <a:txBody>
                    <a:bodyPr/>
                    <a:lstStyle/>
                    <a:p>
                      <a:r>
                        <a:rPr lang="en-US" dirty="0" smtClean="0"/>
                        <a:t>C. Monthly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– 0.5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– 0.5</a:t>
                      </a:r>
                      <a:endParaRPr lang="en-US" dirty="0"/>
                    </a:p>
                  </a:txBody>
                  <a:tcPr/>
                </a:tc>
              </a:tr>
              <a:tr h="575553">
                <a:tc>
                  <a:txBody>
                    <a:bodyPr/>
                    <a:lstStyle/>
                    <a:p>
                      <a:r>
                        <a:rPr lang="en-US" dirty="0" smtClean="0"/>
                        <a:t>D. RR from Monday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– 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– 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– 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– 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– 0.25</a:t>
                      </a:r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E. MENA call preparation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– 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– 0.5</a:t>
                      </a:r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r>
                        <a:rPr lang="en-US" dirty="0" smtClean="0"/>
                        <a:t>F. </a:t>
                      </a:r>
                      <a:r>
                        <a:rPr lang="en-US" dirty="0" smtClean="0"/>
                        <a:t>Lunch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– 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– 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– 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– 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– 0.5</a:t>
                      </a:r>
                      <a:endParaRPr lang="en-US" dirty="0"/>
                    </a:p>
                  </a:txBody>
                  <a:tcPr/>
                </a:tc>
              </a:tr>
              <a:tr h="297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5.75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5.5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6.5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4.25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7.5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4.25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9179" y="5344428"/>
            <a:ext cx="8309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Watch your ambition, should this be your real day, you would do nothing but working on your task list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presentation- FrontPage 2003—Great FrontPage features">
  <a:themeElements>
    <a:clrScheme name="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10218</TotalTime>
  <Words>1324</Words>
  <Application>Microsoft Office PowerPoint</Application>
  <PresentationFormat>Předvádění na obrazovce (4:3)</PresentationFormat>
  <Paragraphs>236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Training presentation- FrontPage 2003—Great FrontPage features</vt:lpstr>
      <vt:lpstr>Snímek 1</vt:lpstr>
      <vt:lpstr>Snímek 2</vt:lpstr>
      <vt:lpstr>Activity 1 individual assessment</vt:lpstr>
      <vt:lpstr>Activity 1 discussion</vt:lpstr>
      <vt:lpstr>Activity 2 task list prioritization</vt:lpstr>
      <vt:lpstr>Activity 2 task list prioritization</vt:lpstr>
      <vt:lpstr>Activity 2 task list prioritization</vt:lpstr>
      <vt:lpstr>Activity 2 task list prioritization</vt:lpstr>
      <vt:lpstr>Activity 2 task list prioritization</vt:lpstr>
      <vt:lpstr>On priorities tips and tricks</vt:lpstr>
      <vt:lpstr>On priorities tips and tricks</vt:lpstr>
      <vt:lpstr>On priorities tips and tricks</vt:lpstr>
      <vt:lpstr>Activity 3 review of task priorities</vt:lpstr>
      <vt:lpstr>On priorities - recap</vt:lpstr>
      <vt:lpstr>Assignment #2 Homework</vt:lpstr>
      <vt:lpstr>Snímek 16</vt:lpstr>
    </vt:vector>
  </TitlesOfParts>
  <Company>Acision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Michala Homolova</dc:creator>
  <cp:lastModifiedBy>Misa</cp:lastModifiedBy>
  <cp:revision>159</cp:revision>
  <dcterms:created xsi:type="dcterms:W3CDTF">2010-12-10T20:59:13Z</dcterms:created>
  <dcterms:modified xsi:type="dcterms:W3CDTF">2011-09-29T11:57:04Z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TC100934591033</vt:lpwstr>
  </property>
</Properties>
</file>