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505" r:id="rId2"/>
    <p:sldId id="527" r:id="rId3"/>
    <p:sldId id="519" r:id="rId4"/>
    <p:sldId id="558" r:id="rId5"/>
    <p:sldId id="559" r:id="rId6"/>
    <p:sldId id="560" r:id="rId7"/>
    <p:sldId id="561" r:id="rId8"/>
    <p:sldId id="562" r:id="rId9"/>
    <p:sldId id="563" r:id="rId10"/>
    <p:sldId id="564" r:id="rId11"/>
    <p:sldId id="565" r:id="rId12"/>
    <p:sldId id="566" r:id="rId13"/>
    <p:sldId id="568" r:id="rId14"/>
    <p:sldId id="567" r:id="rId15"/>
    <p:sldId id="569" r:id="rId16"/>
    <p:sldId id="571" r:id="rId17"/>
    <p:sldId id="570" r:id="rId18"/>
    <p:sldId id="572" r:id="rId19"/>
    <p:sldId id="573" r:id="rId20"/>
    <p:sldId id="575" r:id="rId21"/>
    <p:sldId id="520" r:id="rId22"/>
    <p:sldId id="553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20000"/>
      </a:spcBef>
      <a:spcAft>
        <a:spcPct val="7500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7500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7500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7500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7500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hellie Tucker" initials="" lastIdx="101" clrIdx="0"/>
  <p:cmAuthor id="1" name="Gonzalo Arellano" initials="" lastIdx="36" clrIdx="1"/>
  <p:cmAuthor id="2" name="Microsoft Corporation" initials="" lastIdx="16" clrIdx="2"/>
  <p:cmAuthor id="3" name="Shelliet" initials="" lastIdx="1" clrIdx="3"/>
  <p:cmAuthor id="4" name="v-linlat" initials="" lastIdx="2" clrIdx="4"/>
  <p:cmAuthor id="5" name="Pete Mauser" initials="" lastIdx="9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00"/>
    <a:srgbClr val="186E26"/>
    <a:srgbClr val="FF00FF"/>
    <a:srgbClr val="FFFF66"/>
    <a:srgbClr val="FFFF99"/>
    <a:srgbClr val="FFFFCC"/>
    <a:srgbClr val="FF0000"/>
    <a:srgbClr val="12163D"/>
    <a:srgbClr val="55546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779" autoAdjust="0"/>
    <p:restoredTop sz="81720" autoAdjust="0"/>
  </p:normalViewPr>
  <p:slideViewPr>
    <p:cSldViewPr snapToGrid="0">
      <p:cViewPr varScale="1">
        <p:scale>
          <a:sx n="59" d="100"/>
          <a:sy n="59" d="100"/>
        </p:scale>
        <p:origin x="-17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spcAft>
                <a:spcPct val="0"/>
              </a:spcAft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spcAft>
                <a:spcPct val="0"/>
              </a:spcAft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spcAft>
                <a:spcPct val="0"/>
              </a:spcAft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spcAft>
                <a:spcPct val="0"/>
              </a:spcAft>
              <a:defRPr sz="1200">
                <a:latin typeface="Arial" charset="0"/>
              </a:defRPr>
            </a:lvl1pPr>
          </a:lstStyle>
          <a:p>
            <a:fld id="{A64EDC5A-09FF-4CE5-9E24-467AB68D171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spcAft>
                <a:spcPct val="0"/>
              </a:spcAft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spcAft>
                <a:spcPct val="0"/>
              </a:spcAft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spcAft>
                <a:spcPct val="0"/>
              </a:spcAft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spcAft>
                <a:spcPct val="0"/>
              </a:spcAft>
              <a:defRPr sz="1200">
                <a:latin typeface="Arial" charset="0"/>
              </a:defRPr>
            </a:lvl1pPr>
          </a:lstStyle>
          <a:p>
            <a:fld id="{B57CDBB4-0890-4F36-8590-5E344C8B784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Insert categories</a:t>
            </a:r>
          </a:p>
          <a:p>
            <a:r>
              <a:rPr lang="en-US" dirty="0" smtClean="0"/>
              <a:t>Put X there where</a:t>
            </a:r>
            <a:r>
              <a:rPr lang="en-US" baseline="0" dirty="0" smtClean="0"/>
              <a:t> this criteria is not natural in </a:t>
            </a:r>
            <a:r>
              <a:rPr lang="en-US" baseline="0" smtClean="0"/>
              <a:t>your assessment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 sz="32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www.mcmt.cz</a:t>
            </a:r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465ADD4-B888-4318-B39F-30FCDAAE2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www.mcmt.cz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B9C962-E9D9-46B1-80C1-9BEF9535B6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4800" y="76200"/>
            <a:ext cx="21272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1463" y="76200"/>
            <a:ext cx="6230937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www.mcmt.cz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E513F2-709B-4449-988A-C1CF79C396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463" y="76200"/>
            <a:ext cx="82296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914400"/>
            <a:ext cx="4138612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1850" y="914400"/>
            <a:ext cx="41402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007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007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www.mcmt.cz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007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7708A39-CD1C-4E36-96C0-D0D9C83EE0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463" y="76200"/>
            <a:ext cx="82296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914400"/>
            <a:ext cx="4138612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914400"/>
            <a:ext cx="41402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007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007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www.mcmt.cz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007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537F39A-8905-4004-A6AE-4A2100EE04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www.mcmt.cz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B71807-76B2-4523-9DA5-F67640C28F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www.mcmt.cz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CF14B-006A-4200-A5D7-92D133170A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914400"/>
            <a:ext cx="4138612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914400"/>
            <a:ext cx="4140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www.mcmt.cz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1004CE-AFE0-4EF8-9CAD-DFFDAB140A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www.mcmt.cz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D5D3A1-346D-4026-A769-7C8001F7E6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www.mcmt.cz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031645-08B8-498A-9A9E-BCAB0EE2D8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www.mcmt.cz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5A3AF-E1D0-4031-A1A8-31C684CB45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www.mcmt.cz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5F695D-8981-410D-A712-48A48A70A8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www.mcmt.cz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6EC6F3-5A55-4DC7-8160-F0F8C2E231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914400"/>
            <a:ext cx="8431212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71463" y="762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007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spcAft>
                <a:spcPct val="0"/>
              </a:spcAft>
              <a:defRPr sz="1800">
                <a:solidFill>
                  <a:srgbClr val="000000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0077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spcAft>
                <a:spcPct val="0"/>
              </a:spcAft>
              <a:defRPr sz="1800">
                <a:solidFill>
                  <a:srgbClr val="000000"/>
                </a:solidFill>
                <a:latin typeface="Arial" charset="0"/>
              </a:defRPr>
            </a:lvl1pPr>
          </a:lstStyle>
          <a:p>
            <a:r>
              <a:rPr lang="en-US" smtClean="0"/>
              <a:t>www.mcmt.cz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007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spcAft>
                <a:spcPct val="0"/>
              </a:spcAft>
              <a:defRPr sz="1800">
                <a:solidFill>
                  <a:srgbClr val="000000"/>
                </a:solidFill>
                <a:latin typeface="Arial" charset="0"/>
              </a:defRPr>
            </a:lvl1pPr>
          </a:lstStyle>
          <a:p>
            <a:fld id="{243D5B68-E617-404D-9295-72048769233C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>
    <p:wipe dir="d"/>
  </p:transition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35862" y="4280305"/>
            <a:ext cx="7547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spcAft>
                <a:spcPct val="0"/>
              </a:spcAft>
              <a:buClr>
                <a:srgbClr val="C40E26"/>
              </a:buClr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Michala Homolova</a:t>
            </a: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95288" y="5373688"/>
            <a:ext cx="8353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86000" y="3013502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Personal Effectiveness – The Right Decisions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45072" y="2083060"/>
            <a:ext cx="7830355" cy="22036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kern="0" dirty="0" smtClean="0">
                <a:solidFill>
                  <a:srgbClr val="333333"/>
                </a:solidFill>
                <a:latin typeface="Arial"/>
                <a:ea typeface="+mj-ea"/>
                <a:cs typeface="+mj-cs"/>
              </a:rPr>
              <a:t>Time Management &amp;</a:t>
            </a:r>
            <a:r>
              <a:rPr kumimoji="0" lang="en-GB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 Effectiveness</a:t>
            </a:r>
          </a:p>
          <a:p>
            <a:r>
              <a:rPr lang="en-GB" sz="2800" kern="0" dirty="0" smtClean="0">
                <a:solidFill>
                  <a:srgbClr val="333333"/>
                </a:solidFill>
                <a:latin typeface="Arial"/>
                <a:ea typeface="+mj-ea"/>
                <a:cs typeface="+mj-cs"/>
              </a:rPr>
              <a:t># 3</a:t>
            </a:r>
          </a:p>
          <a:p>
            <a:r>
              <a:rPr lang="en-GB" sz="2800" kern="0" dirty="0" smtClean="0">
                <a:solidFill>
                  <a:srgbClr val="333333"/>
                </a:solidFill>
                <a:latin typeface="Arial"/>
                <a:ea typeface="+mj-ea"/>
                <a:cs typeface="+mj-cs"/>
              </a:rPr>
              <a:t>Methodologies</a:t>
            </a:r>
            <a:endParaRPr lang="en-US" dirty="0"/>
          </a:p>
        </p:txBody>
      </p:sp>
      <p:pic>
        <p:nvPicPr>
          <p:cNvPr id="11" name="Obrázek 10" descr="OPVK_MU_vlevo_2_neg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83" y="4738903"/>
            <a:ext cx="9067317" cy="1838359"/>
          </a:xfrm>
          <a:prstGeom prst="rect">
            <a:avLst/>
          </a:prstGeom>
        </p:spPr>
      </p:pic>
      <p:sp>
        <p:nvSpPr>
          <p:cNvPr id="12" name="Zástupný symbol pro zápatí 11"/>
          <p:cNvSpPr>
            <a:spLocks noGrp="1"/>
          </p:cNvSpPr>
          <p:nvPr>
            <p:ph type="ftr" sz="quarter" idx="3"/>
          </p:nvPr>
        </p:nvSpPr>
        <p:spPr>
          <a:xfrm>
            <a:off x="3156285" y="6555707"/>
            <a:ext cx="2895600" cy="476250"/>
          </a:xfrm>
        </p:spPr>
        <p:txBody>
          <a:bodyPr/>
          <a:lstStyle/>
          <a:p>
            <a:r>
              <a:rPr lang="en-US" dirty="0" smtClean="0"/>
              <a:t>www.mcmt.cz</a:t>
            </a:r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6353"/>
            <a:ext cx="6246253" cy="6096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2. Collection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38628" name="Rectangle 4"/>
          <p:cNvSpPr>
            <a:spLocks noChangeArrowheads="1"/>
          </p:cNvSpPr>
          <p:nvPr/>
        </p:nvSpPr>
        <p:spPr bwMode="auto">
          <a:xfrm>
            <a:off x="95250" y="4610100"/>
            <a:ext cx="8431213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Ctr="1"/>
          <a:lstStyle/>
          <a:p>
            <a:pPr>
              <a:spcAft>
                <a:spcPct val="0"/>
              </a:spcAft>
            </a:pPr>
            <a:r>
              <a:rPr lang="en-US"/>
              <a:t>Each lesson includes a list of suggested tasks and a set of test questions.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40242" y="6526128"/>
            <a:ext cx="2895600" cy="476250"/>
          </a:xfrm>
        </p:spPr>
        <p:txBody>
          <a:bodyPr/>
          <a:lstStyle/>
          <a:p>
            <a:r>
              <a:rPr lang="en-US" smtClean="0"/>
              <a:t>www.mcmt.cz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350838" y="930442"/>
            <a:ext cx="8431212" cy="5029200"/>
          </a:xfrm>
        </p:spPr>
        <p:txBody>
          <a:bodyPr/>
          <a:lstStyle/>
          <a:p>
            <a:pPr marL="457200" indent="-457200"/>
            <a:r>
              <a:rPr lang="en-US" sz="2400" dirty="0" smtClean="0">
                <a:solidFill>
                  <a:schemeClr val="accent4">
                    <a:lumMod val="10000"/>
                  </a:schemeClr>
                </a:solidFill>
              </a:rPr>
              <a:t>Example of systematic list reminder:</a:t>
            </a:r>
          </a:p>
          <a:p>
            <a:pPr marL="457200" indent="-457200"/>
            <a:r>
              <a:rPr lang="en-US" sz="1600" b="1" dirty="0" smtClean="0">
                <a:solidFill>
                  <a:schemeClr val="accent4">
                    <a:lumMod val="10000"/>
                  </a:schemeClr>
                </a:solidFill>
              </a:rPr>
              <a:t>Working</a:t>
            </a:r>
          </a:p>
          <a:p>
            <a:pPr marL="457200" indent="-457200"/>
            <a:r>
              <a:rPr lang="en-US" sz="1600" dirty="0" smtClean="0">
                <a:solidFill>
                  <a:schemeClr val="accent4">
                    <a:lumMod val="10000"/>
                  </a:schemeClr>
                </a:solidFill>
              </a:rPr>
              <a:t>Projects in progress</a:t>
            </a:r>
          </a:p>
          <a:p>
            <a:pPr marL="457200" indent="-457200"/>
            <a:r>
              <a:rPr lang="en-US" sz="1600" dirty="0" smtClean="0">
                <a:solidFill>
                  <a:schemeClr val="accent4">
                    <a:lumMod val="10000"/>
                  </a:schemeClr>
                </a:solidFill>
              </a:rPr>
              <a:t>Projects to be started</a:t>
            </a:r>
          </a:p>
          <a:p>
            <a:pPr marL="457200" indent="-457200"/>
            <a:r>
              <a:rPr lang="en-US" sz="1600" dirty="0" smtClean="0">
                <a:solidFill>
                  <a:schemeClr val="accent4">
                    <a:lumMod val="10000"/>
                  </a:schemeClr>
                </a:solidFill>
              </a:rPr>
              <a:t>Commitments to others </a:t>
            </a:r>
          </a:p>
          <a:p>
            <a:pPr marL="457200" indent="-457200"/>
            <a:r>
              <a:rPr lang="en-US" sz="1600" dirty="0" smtClean="0">
                <a:solidFill>
                  <a:schemeClr val="accent4">
                    <a:lumMod val="10000"/>
                  </a:schemeClr>
                </a:solidFill>
              </a:rPr>
              <a:t>	</a:t>
            </a:r>
            <a:r>
              <a:rPr lang="en-US" sz="1600" dirty="0" smtClean="0">
                <a:solidFill>
                  <a:schemeClr val="accent4">
                    <a:lumMod val="10000"/>
                  </a:schemeClr>
                </a:solidFill>
              </a:rPr>
              <a:t>Boss, colleagues, subordinates, external people (customers, vendors, contractors)</a:t>
            </a:r>
          </a:p>
          <a:p>
            <a:pPr marL="457200" indent="-457200"/>
            <a:r>
              <a:rPr lang="en-US" sz="1600" dirty="0" smtClean="0">
                <a:solidFill>
                  <a:schemeClr val="accent4">
                    <a:lumMod val="10000"/>
                  </a:schemeClr>
                </a:solidFill>
              </a:rPr>
              <a:t>Communication to process</a:t>
            </a:r>
          </a:p>
          <a:p>
            <a:pPr marL="457200" indent="-457200"/>
            <a:r>
              <a:rPr lang="en-US" sz="1600" dirty="0" smtClean="0">
                <a:solidFill>
                  <a:schemeClr val="accent4">
                    <a:lumMod val="10000"/>
                  </a:schemeClr>
                </a:solidFill>
              </a:rPr>
              <a:t>	</a:t>
            </a:r>
            <a:r>
              <a:rPr lang="en-US" sz="1600" dirty="0" smtClean="0">
                <a:solidFill>
                  <a:schemeClr val="accent4">
                    <a:lumMod val="10000"/>
                  </a:schemeClr>
                </a:solidFill>
              </a:rPr>
              <a:t>Internal/external, phones, emails, voicemails, faxes, letters, memos</a:t>
            </a:r>
          </a:p>
          <a:p>
            <a:pPr marL="457200" indent="-457200"/>
            <a:r>
              <a:rPr lang="en-US" sz="1600" dirty="0" smtClean="0">
                <a:solidFill>
                  <a:schemeClr val="accent4">
                    <a:lumMod val="10000"/>
                  </a:schemeClr>
                </a:solidFill>
              </a:rPr>
              <a:t>Other writings to be finished</a:t>
            </a:r>
          </a:p>
          <a:p>
            <a:pPr marL="457200" indent="-457200"/>
            <a:r>
              <a:rPr lang="en-US" sz="1600" dirty="0" smtClean="0">
                <a:solidFill>
                  <a:schemeClr val="accent4">
                    <a:lumMod val="10000"/>
                  </a:schemeClr>
                </a:solidFill>
              </a:rPr>
              <a:t>	</a:t>
            </a:r>
            <a:r>
              <a:rPr lang="en-US" sz="1600" dirty="0" smtClean="0">
                <a:solidFill>
                  <a:schemeClr val="accent4">
                    <a:lumMod val="10000"/>
                  </a:schemeClr>
                </a:solidFill>
              </a:rPr>
              <a:t>Evaluations, proposals, articles, PR materials, manuals</a:t>
            </a:r>
          </a:p>
          <a:p>
            <a:pPr marL="457200" indent="-457200"/>
            <a:r>
              <a:rPr lang="en-US" sz="1600" dirty="0" smtClean="0">
                <a:solidFill>
                  <a:schemeClr val="accent4">
                    <a:lumMod val="10000"/>
                  </a:schemeClr>
                </a:solidFill>
              </a:rPr>
              <a:t>Meetings you need to organize/attend</a:t>
            </a:r>
          </a:p>
          <a:p>
            <a:pPr marL="457200" indent="-457200"/>
            <a:r>
              <a:rPr lang="en-US" sz="1600" dirty="0" smtClean="0">
                <a:solidFill>
                  <a:schemeClr val="accent4">
                    <a:lumMod val="10000"/>
                  </a:schemeClr>
                </a:solidFill>
              </a:rPr>
              <a:t>Who needs to get to know about what decisions?</a:t>
            </a:r>
          </a:p>
          <a:p>
            <a:pPr marL="457200" indent="-457200"/>
            <a:r>
              <a:rPr lang="en-US" sz="1600" dirty="0" smtClean="0">
                <a:solidFill>
                  <a:schemeClr val="accent4">
                    <a:lumMod val="10000"/>
                  </a:schemeClr>
                </a:solidFill>
              </a:rPr>
              <a:t>Financials</a:t>
            </a:r>
          </a:p>
          <a:p>
            <a:pPr marL="457200" indent="-457200"/>
            <a:r>
              <a:rPr lang="en-US" sz="1600" dirty="0" smtClean="0">
                <a:solidFill>
                  <a:schemeClr val="accent4">
                    <a:lumMod val="10000"/>
                  </a:schemeClr>
                </a:solidFill>
              </a:rPr>
              <a:t>	</a:t>
            </a:r>
            <a:r>
              <a:rPr lang="en-US" sz="1600" dirty="0" smtClean="0">
                <a:solidFill>
                  <a:schemeClr val="accent4">
                    <a:lumMod val="10000"/>
                  </a:schemeClr>
                </a:solidFill>
              </a:rPr>
              <a:t>Cash flow, statistics, budgets, forecasts, credit, banks</a:t>
            </a:r>
          </a:p>
          <a:p>
            <a:pPr marL="457200" indent="-457200"/>
            <a:r>
              <a:rPr lang="en-US" sz="1600" dirty="0" smtClean="0">
                <a:solidFill>
                  <a:schemeClr val="accent4">
                    <a:lumMod val="10000"/>
                  </a:schemeClr>
                </a:solidFill>
              </a:rPr>
              <a:t>Planning</a:t>
            </a:r>
          </a:p>
          <a:p>
            <a:pPr marL="457200" indent="-457200"/>
            <a:r>
              <a:rPr lang="en-US" sz="1600" dirty="0" smtClean="0">
                <a:solidFill>
                  <a:schemeClr val="accent4">
                    <a:lumMod val="10000"/>
                  </a:schemeClr>
                </a:solidFill>
              </a:rPr>
              <a:t>	</a:t>
            </a:r>
            <a:r>
              <a:rPr lang="en-US" sz="1600" dirty="0" smtClean="0">
                <a:solidFill>
                  <a:schemeClr val="accent4">
                    <a:lumMod val="10000"/>
                  </a:schemeClr>
                </a:solidFill>
              </a:rPr>
              <a:t>Objectives, next phase of running projects, future projects, events, presentations, changes in the building, travel </a:t>
            </a:r>
          </a:p>
          <a:p>
            <a:pPr marL="457200" indent="-457200"/>
            <a:endParaRPr lang="en-US" sz="1800" dirty="0" smtClean="0">
              <a:solidFill>
                <a:schemeClr val="accent4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3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28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6353"/>
            <a:ext cx="6246253" cy="6096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2. Collection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38628" name="Rectangle 4"/>
          <p:cNvSpPr>
            <a:spLocks noChangeArrowheads="1"/>
          </p:cNvSpPr>
          <p:nvPr/>
        </p:nvSpPr>
        <p:spPr bwMode="auto">
          <a:xfrm>
            <a:off x="95250" y="4610100"/>
            <a:ext cx="8431213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Ctr="1"/>
          <a:lstStyle/>
          <a:p>
            <a:pPr>
              <a:spcAft>
                <a:spcPct val="0"/>
              </a:spcAft>
            </a:pPr>
            <a:r>
              <a:rPr lang="en-US"/>
              <a:t>Each lesson includes a list of suggested tasks and a set of test questions.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40242" y="6526128"/>
            <a:ext cx="2895600" cy="476250"/>
          </a:xfrm>
        </p:spPr>
        <p:txBody>
          <a:bodyPr/>
          <a:lstStyle/>
          <a:p>
            <a:r>
              <a:rPr lang="en-US" smtClean="0"/>
              <a:t>www.mcmt.cz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350838" y="930442"/>
            <a:ext cx="8431212" cy="5029200"/>
          </a:xfrm>
        </p:spPr>
        <p:txBody>
          <a:bodyPr/>
          <a:lstStyle/>
          <a:p>
            <a:pPr marL="457200" indent="-457200"/>
            <a:r>
              <a:rPr lang="en-US" sz="2400" dirty="0" smtClean="0">
                <a:solidFill>
                  <a:schemeClr val="accent4">
                    <a:lumMod val="10000"/>
                  </a:schemeClr>
                </a:solidFill>
              </a:rPr>
              <a:t>Example of systematic list reminder:</a:t>
            </a:r>
          </a:p>
          <a:p>
            <a:pPr marL="457200" indent="-457200"/>
            <a:r>
              <a:rPr lang="en-US" sz="1600" b="1" dirty="0" smtClean="0">
                <a:solidFill>
                  <a:schemeClr val="accent4">
                    <a:lumMod val="10000"/>
                  </a:schemeClr>
                </a:solidFill>
              </a:rPr>
              <a:t>Personal</a:t>
            </a:r>
          </a:p>
          <a:p>
            <a:pPr marL="457200" indent="-457200"/>
            <a:r>
              <a:rPr lang="en-US" sz="1600" dirty="0" smtClean="0">
                <a:solidFill>
                  <a:schemeClr val="accent4">
                    <a:lumMod val="10000"/>
                  </a:schemeClr>
                </a:solidFill>
              </a:rPr>
              <a:t>Projects in progress</a:t>
            </a:r>
          </a:p>
          <a:p>
            <a:pPr marL="457200" indent="-457200"/>
            <a:r>
              <a:rPr lang="en-US" sz="1600" dirty="0" smtClean="0">
                <a:solidFill>
                  <a:schemeClr val="accent4">
                    <a:lumMod val="10000"/>
                  </a:schemeClr>
                </a:solidFill>
              </a:rPr>
              <a:t>Projects to be started</a:t>
            </a:r>
          </a:p>
          <a:p>
            <a:pPr marL="457200" indent="-457200"/>
            <a:r>
              <a:rPr lang="en-US" sz="1600" dirty="0" smtClean="0">
                <a:solidFill>
                  <a:schemeClr val="accent4">
                    <a:lumMod val="10000"/>
                  </a:schemeClr>
                </a:solidFill>
              </a:rPr>
              <a:t>Commitments to others </a:t>
            </a:r>
          </a:p>
          <a:p>
            <a:pPr marL="457200" indent="-457200"/>
            <a:r>
              <a:rPr lang="en-US" sz="1600" dirty="0" smtClean="0">
                <a:solidFill>
                  <a:schemeClr val="accent4">
                    <a:lumMod val="10000"/>
                  </a:schemeClr>
                </a:solidFill>
              </a:rPr>
              <a:t>	</a:t>
            </a:r>
            <a:r>
              <a:rPr lang="en-US" sz="1600" dirty="0" smtClean="0">
                <a:solidFill>
                  <a:schemeClr val="accent4">
                    <a:lumMod val="10000"/>
                  </a:schemeClr>
                </a:solidFill>
              </a:rPr>
              <a:t>Partner, Spouse, children, family, friends, borrowed stuff, organizations, volunteerism</a:t>
            </a:r>
          </a:p>
          <a:p>
            <a:pPr marL="457200" indent="-457200"/>
            <a:r>
              <a:rPr lang="en-US" sz="1600" dirty="0" smtClean="0">
                <a:solidFill>
                  <a:schemeClr val="accent4">
                    <a:lumMod val="10000"/>
                  </a:schemeClr>
                </a:solidFill>
              </a:rPr>
              <a:t>Communication to process</a:t>
            </a:r>
          </a:p>
          <a:p>
            <a:pPr marL="457200" indent="-457200"/>
            <a:r>
              <a:rPr lang="en-US" sz="1600" dirty="0" smtClean="0">
                <a:solidFill>
                  <a:schemeClr val="accent4">
                    <a:lumMod val="10000"/>
                  </a:schemeClr>
                </a:solidFill>
              </a:rPr>
              <a:t>	</a:t>
            </a:r>
            <a:r>
              <a:rPr lang="en-US" sz="1600" dirty="0" smtClean="0">
                <a:solidFill>
                  <a:schemeClr val="accent4">
                    <a:lumMod val="10000"/>
                  </a:schemeClr>
                </a:solidFill>
              </a:rPr>
              <a:t>Family, friends, phones, emails, voicemails, faxes, letters, congratulations, birthday cards</a:t>
            </a:r>
          </a:p>
          <a:p>
            <a:pPr marL="457200" indent="-457200"/>
            <a:r>
              <a:rPr lang="en-US" sz="1600" dirty="0" smtClean="0">
                <a:solidFill>
                  <a:schemeClr val="accent4">
                    <a:lumMod val="10000"/>
                  </a:schemeClr>
                </a:solidFill>
              </a:rPr>
              <a:t>Special events</a:t>
            </a:r>
          </a:p>
          <a:p>
            <a:pPr marL="457200" indent="-457200"/>
            <a:r>
              <a:rPr lang="en-US" sz="1600" dirty="0" smtClean="0">
                <a:solidFill>
                  <a:schemeClr val="accent4">
                    <a:lumMod val="10000"/>
                  </a:schemeClr>
                </a:solidFill>
              </a:rPr>
              <a:t>	</a:t>
            </a:r>
            <a:r>
              <a:rPr lang="en-US" sz="1600" dirty="0" smtClean="0">
                <a:solidFill>
                  <a:schemeClr val="accent4">
                    <a:lumMod val="10000"/>
                  </a:schemeClr>
                </a:solidFill>
              </a:rPr>
              <a:t>Birthdays, </a:t>
            </a:r>
            <a:r>
              <a:rPr lang="en-US" sz="1600" dirty="0" err="1" smtClean="0">
                <a:solidFill>
                  <a:schemeClr val="accent4">
                    <a:lumMod val="10000"/>
                  </a:schemeClr>
                </a:solidFill>
              </a:rPr>
              <a:t>namedays</a:t>
            </a:r>
            <a:r>
              <a:rPr lang="en-US" sz="1600" dirty="0" smtClean="0">
                <a:solidFill>
                  <a:schemeClr val="accent4">
                    <a:lumMod val="10000"/>
                  </a:schemeClr>
                </a:solidFill>
              </a:rPr>
              <a:t>, weddings, graduations, vacations, travels, weekends, vacations, cultural events, sports events</a:t>
            </a:r>
          </a:p>
          <a:p>
            <a:pPr marL="457200" indent="-457200"/>
            <a:r>
              <a:rPr lang="en-US" sz="1600" dirty="0" smtClean="0">
                <a:solidFill>
                  <a:schemeClr val="accent4">
                    <a:lumMod val="10000"/>
                  </a:schemeClr>
                </a:solidFill>
              </a:rPr>
              <a:t>Ideas</a:t>
            </a:r>
          </a:p>
          <a:p>
            <a:pPr marL="457200" indent="-457200"/>
            <a:r>
              <a:rPr lang="en-US" sz="1600" dirty="0" smtClean="0">
                <a:solidFill>
                  <a:schemeClr val="accent4">
                    <a:lumMod val="10000"/>
                  </a:schemeClr>
                </a:solidFill>
              </a:rPr>
              <a:t>	</a:t>
            </a:r>
            <a:r>
              <a:rPr lang="en-US" sz="1600" dirty="0" smtClean="0">
                <a:solidFill>
                  <a:schemeClr val="accent4">
                    <a:lumMod val="10000"/>
                  </a:schemeClr>
                </a:solidFill>
              </a:rPr>
              <a:t>Interesting places, meetings (who to invite), bright ideas</a:t>
            </a:r>
          </a:p>
          <a:p>
            <a:pPr marL="457200" indent="-457200"/>
            <a:r>
              <a:rPr lang="en-US" sz="1600" dirty="0" smtClean="0">
                <a:solidFill>
                  <a:schemeClr val="accent4">
                    <a:lumMod val="10000"/>
                  </a:schemeClr>
                </a:solidFill>
              </a:rPr>
              <a:t>Administrative</a:t>
            </a:r>
          </a:p>
          <a:p>
            <a:pPr marL="457200" indent="-457200"/>
            <a:r>
              <a:rPr lang="en-US" sz="1600" dirty="0" smtClean="0">
                <a:solidFill>
                  <a:schemeClr val="accent4">
                    <a:lumMod val="10000"/>
                  </a:schemeClr>
                </a:solidFill>
              </a:rPr>
              <a:t>	</a:t>
            </a:r>
            <a:r>
              <a:rPr lang="en-US" sz="1600" dirty="0" smtClean="0">
                <a:solidFill>
                  <a:schemeClr val="accent4">
                    <a:lumMod val="10000"/>
                  </a:schemeClr>
                </a:solidFill>
              </a:rPr>
              <a:t>Banks, credits, taxes, investments, insurance</a:t>
            </a:r>
          </a:p>
          <a:p>
            <a:pPr marL="457200" indent="-457200"/>
            <a:r>
              <a:rPr lang="en-US" sz="1600" dirty="0" smtClean="0">
                <a:solidFill>
                  <a:schemeClr val="accent4">
                    <a:lumMod val="10000"/>
                  </a:schemeClr>
                </a:solidFill>
              </a:rPr>
              <a:t>Household, PCs, Doctors, Hobbies . . . 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3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28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6353"/>
            <a:ext cx="6246253" cy="6096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2. Collection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38628" name="Rectangle 4"/>
          <p:cNvSpPr>
            <a:spLocks noChangeArrowheads="1"/>
          </p:cNvSpPr>
          <p:nvPr/>
        </p:nvSpPr>
        <p:spPr bwMode="auto">
          <a:xfrm>
            <a:off x="95250" y="4610100"/>
            <a:ext cx="8431213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Ctr="1"/>
          <a:lstStyle/>
          <a:p>
            <a:pPr>
              <a:spcAft>
                <a:spcPct val="0"/>
              </a:spcAft>
            </a:pPr>
            <a:r>
              <a:rPr lang="en-US"/>
              <a:t>Each lesson includes a list of suggested tasks and a set of test questions.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40242" y="6526128"/>
            <a:ext cx="2895600" cy="476250"/>
          </a:xfrm>
        </p:spPr>
        <p:txBody>
          <a:bodyPr/>
          <a:lstStyle/>
          <a:p>
            <a:r>
              <a:rPr lang="en-US" smtClean="0"/>
              <a:t>www.mcmt.cz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318754" y="2053390"/>
            <a:ext cx="8431212" cy="2646947"/>
          </a:xfrm>
        </p:spPr>
        <p:txBody>
          <a:bodyPr/>
          <a:lstStyle/>
          <a:p>
            <a:pPr marL="457200" indent="-457200"/>
            <a:r>
              <a:rPr lang="en-US" sz="3600" dirty="0" smtClean="0">
                <a:solidFill>
                  <a:schemeClr val="accent4">
                    <a:lumMod val="10000"/>
                  </a:schemeClr>
                </a:solidFill>
              </a:rPr>
              <a:t>Inputs can’t stay in INPUT folder forever</a:t>
            </a:r>
          </a:p>
          <a:p>
            <a:pPr marL="457200" indent="-457200"/>
            <a:endParaRPr lang="en-US" sz="3600" dirty="0" smtClean="0">
              <a:solidFill>
                <a:schemeClr val="accent4">
                  <a:lumMod val="10000"/>
                </a:schemeClr>
              </a:solidFill>
            </a:endParaRPr>
          </a:p>
          <a:p>
            <a:pPr marL="457200" indent="-457200"/>
            <a:r>
              <a:rPr lang="en-US" sz="3600" dirty="0" smtClean="0">
                <a:solidFill>
                  <a:schemeClr val="accent4">
                    <a:lumMod val="10000"/>
                  </a:schemeClr>
                </a:solidFill>
              </a:rPr>
              <a:t>Otherwise your mind will find out and start to fill again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3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28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6353"/>
            <a:ext cx="6246253" cy="6096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3</a:t>
            </a:r>
            <a:r>
              <a:rPr lang="en-US" dirty="0" smtClean="0">
                <a:solidFill>
                  <a:srgbClr val="000000"/>
                </a:solidFill>
              </a:rPr>
              <a:t>. Processing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38628" name="Rectangle 4"/>
          <p:cNvSpPr>
            <a:spLocks noChangeArrowheads="1"/>
          </p:cNvSpPr>
          <p:nvPr/>
        </p:nvSpPr>
        <p:spPr bwMode="auto">
          <a:xfrm>
            <a:off x="95250" y="4610100"/>
            <a:ext cx="8431213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Ctr="1"/>
          <a:lstStyle/>
          <a:p>
            <a:pPr>
              <a:spcAft>
                <a:spcPct val="0"/>
              </a:spcAft>
            </a:pPr>
            <a:r>
              <a:rPr lang="en-US"/>
              <a:t>Each lesson includes a list of suggested tasks and a set of test questions.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40242" y="6526128"/>
            <a:ext cx="2895600" cy="476250"/>
          </a:xfrm>
        </p:spPr>
        <p:txBody>
          <a:bodyPr/>
          <a:lstStyle/>
          <a:p>
            <a:r>
              <a:rPr lang="en-US" smtClean="0"/>
              <a:t>www.mcmt.cz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288758" y="1042738"/>
            <a:ext cx="8431212" cy="5534525"/>
          </a:xfrm>
        </p:spPr>
        <p:txBody>
          <a:bodyPr/>
          <a:lstStyle/>
          <a:p>
            <a:pPr marL="457200" indent="-457200"/>
            <a:r>
              <a:rPr lang="en-US" sz="3600" dirty="0" smtClean="0">
                <a:solidFill>
                  <a:schemeClr val="accent4">
                    <a:lumMod val="10000"/>
                  </a:schemeClr>
                </a:solidFill>
              </a:rPr>
              <a:t>Once you’ll go through your inputs, you will have: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solidFill>
                  <a:schemeClr val="accent4">
                    <a:lumMod val="10000"/>
                  </a:schemeClr>
                </a:solidFill>
              </a:rPr>
              <a:t>Thrown away what you don’t need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solidFill>
                  <a:schemeClr val="accent4">
                    <a:lumMod val="10000"/>
                  </a:schemeClr>
                </a:solidFill>
              </a:rPr>
              <a:t>Finished all under-two-minutes tasks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solidFill>
                  <a:schemeClr val="accent4">
                    <a:lumMod val="10000"/>
                  </a:schemeClr>
                </a:solidFill>
              </a:rPr>
              <a:t>Delegated all you can</a:t>
            </a:r>
            <a:r>
              <a:rPr lang="en-US" sz="3600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600" dirty="0" smtClean="0">
                <a:solidFill>
                  <a:schemeClr val="accent4">
                    <a:lumMod val="10000"/>
                  </a:schemeClr>
                </a:solidFill>
              </a:rPr>
              <a:t>delegate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solidFill>
                  <a:schemeClr val="accent4">
                    <a:lumMod val="10000"/>
                  </a:schemeClr>
                </a:solidFill>
              </a:rPr>
              <a:t>Reminders of more-than-2-minutes tasks in your organizer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solidFill>
                  <a:schemeClr val="accent4">
                    <a:lumMod val="10000"/>
                  </a:schemeClr>
                </a:solidFill>
              </a:rPr>
              <a:t>Overview of all projects (complex commitments)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3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28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6353"/>
            <a:ext cx="6246253" cy="6096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3. Processing 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38628" name="Rectangle 4"/>
          <p:cNvSpPr>
            <a:spLocks noChangeArrowheads="1"/>
          </p:cNvSpPr>
          <p:nvPr/>
        </p:nvSpPr>
        <p:spPr bwMode="auto">
          <a:xfrm>
            <a:off x="95250" y="4610100"/>
            <a:ext cx="8431213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Ctr="1"/>
          <a:lstStyle/>
          <a:p>
            <a:pPr>
              <a:spcAft>
                <a:spcPct val="0"/>
              </a:spcAft>
            </a:pPr>
            <a:r>
              <a:rPr lang="en-US"/>
              <a:t>Each lesson includes a list of suggested tasks and a set of test questions.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40242" y="6526128"/>
            <a:ext cx="2895600" cy="476250"/>
          </a:xfrm>
        </p:spPr>
        <p:txBody>
          <a:bodyPr/>
          <a:lstStyle/>
          <a:p>
            <a:r>
              <a:rPr lang="en-US" smtClean="0"/>
              <a:t>www.mcmt.cz</a:t>
            </a:r>
            <a:endParaRPr lang="en-US"/>
          </a:p>
        </p:txBody>
      </p:sp>
      <p:pic>
        <p:nvPicPr>
          <p:cNvPr id="6" name="Zástupný symbol pro obsah 5" descr="GTS_Workflow_Diagram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31157" y="1095719"/>
            <a:ext cx="5372802" cy="5529672"/>
          </a:xfr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3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28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6353"/>
            <a:ext cx="6246253" cy="6096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3</a:t>
            </a:r>
            <a:r>
              <a:rPr lang="en-US" dirty="0" smtClean="0">
                <a:solidFill>
                  <a:srgbClr val="000000"/>
                </a:solidFill>
              </a:rPr>
              <a:t>. Processing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38628" name="Rectangle 4"/>
          <p:cNvSpPr>
            <a:spLocks noChangeArrowheads="1"/>
          </p:cNvSpPr>
          <p:nvPr/>
        </p:nvSpPr>
        <p:spPr bwMode="auto">
          <a:xfrm>
            <a:off x="95250" y="4610100"/>
            <a:ext cx="8431213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Ctr="1"/>
          <a:lstStyle/>
          <a:p>
            <a:pPr>
              <a:spcAft>
                <a:spcPct val="0"/>
              </a:spcAft>
            </a:pPr>
            <a:r>
              <a:rPr lang="en-US"/>
              <a:t>Each lesson includes a list of suggested tasks and a set of test questions.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40242" y="6526128"/>
            <a:ext cx="2895600" cy="476250"/>
          </a:xfrm>
        </p:spPr>
        <p:txBody>
          <a:bodyPr/>
          <a:lstStyle/>
          <a:p>
            <a:r>
              <a:rPr lang="en-US" smtClean="0"/>
              <a:t>www.mcmt.cz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288758" y="1042738"/>
            <a:ext cx="8431212" cy="5534525"/>
          </a:xfrm>
        </p:spPr>
        <p:txBody>
          <a:bodyPr/>
          <a:lstStyle/>
          <a:p>
            <a:pPr marL="457200" indent="-457200"/>
            <a:r>
              <a:rPr lang="en-US" sz="3600" dirty="0" smtClean="0">
                <a:solidFill>
                  <a:schemeClr val="accent4">
                    <a:lumMod val="10000"/>
                  </a:schemeClr>
                </a:solidFill>
              </a:rPr>
              <a:t>Hints: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solidFill>
                  <a:schemeClr val="accent4">
                    <a:lumMod val="10000"/>
                  </a:schemeClr>
                </a:solidFill>
              </a:rPr>
              <a:t>Process doesn’t mean ponder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solidFill>
                  <a:schemeClr val="accent4">
                    <a:lumMod val="10000"/>
                  </a:schemeClr>
                </a:solidFill>
              </a:rPr>
              <a:t>Input folder is not a trash bin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solidFill>
                  <a:schemeClr val="accent4">
                    <a:lumMod val="10000"/>
                  </a:schemeClr>
                </a:solidFill>
              </a:rPr>
              <a:t>One at a time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solidFill>
                  <a:schemeClr val="accent4">
                    <a:lumMod val="10000"/>
                  </a:schemeClr>
                </a:solidFill>
              </a:rPr>
              <a:t>Name your projects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3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28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6353"/>
            <a:ext cx="6246253" cy="6096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4. Organizing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38628" name="Rectangle 4"/>
          <p:cNvSpPr>
            <a:spLocks noChangeArrowheads="1"/>
          </p:cNvSpPr>
          <p:nvPr/>
        </p:nvSpPr>
        <p:spPr bwMode="auto">
          <a:xfrm>
            <a:off x="95250" y="4610100"/>
            <a:ext cx="8431213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Ctr="1"/>
          <a:lstStyle/>
          <a:p>
            <a:pPr>
              <a:spcAft>
                <a:spcPct val="0"/>
              </a:spcAft>
            </a:pPr>
            <a:r>
              <a:rPr lang="en-US"/>
              <a:t>Each lesson includes a list of suggested tasks and a set of test questions.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40242" y="6526128"/>
            <a:ext cx="2895600" cy="476250"/>
          </a:xfrm>
        </p:spPr>
        <p:txBody>
          <a:bodyPr/>
          <a:lstStyle/>
          <a:p>
            <a:r>
              <a:rPr lang="en-US" smtClean="0"/>
              <a:t>www.mcmt.cz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288758" y="898359"/>
            <a:ext cx="8431212" cy="5959641"/>
          </a:xfrm>
        </p:spPr>
        <p:txBody>
          <a:bodyPr/>
          <a:lstStyle/>
          <a:p>
            <a:pPr marL="457200" indent="-457200"/>
            <a:r>
              <a:rPr lang="en-US" sz="3600" dirty="0" smtClean="0">
                <a:solidFill>
                  <a:schemeClr val="accent4">
                    <a:lumMod val="10000"/>
                  </a:schemeClr>
                </a:solidFill>
              </a:rPr>
              <a:t>7 categories to maintain and control:</a:t>
            </a:r>
          </a:p>
          <a:p>
            <a:pPr marL="742950" indent="-742950">
              <a:buAutoNum type="arabicPeriod"/>
            </a:pPr>
            <a:r>
              <a:rPr lang="en-US" sz="3200" dirty="0" smtClean="0">
                <a:solidFill>
                  <a:schemeClr val="accent4">
                    <a:lumMod val="10000"/>
                  </a:schemeClr>
                </a:solidFill>
              </a:rPr>
              <a:t>List of projects</a:t>
            </a:r>
          </a:p>
          <a:p>
            <a:pPr marL="742950" indent="-742950">
              <a:buAutoNum type="arabicPeriod"/>
            </a:pPr>
            <a:r>
              <a:rPr lang="en-US" sz="3200" dirty="0" smtClean="0">
                <a:solidFill>
                  <a:schemeClr val="accent4">
                    <a:lumMod val="10000"/>
                  </a:schemeClr>
                </a:solidFill>
              </a:rPr>
              <a:t>Project inputs</a:t>
            </a:r>
          </a:p>
          <a:p>
            <a:pPr marL="742950" indent="-742950">
              <a:buAutoNum type="arabicPeriod"/>
            </a:pPr>
            <a:r>
              <a:rPr lang="en-US" sz="3200" dirty="0" smtClean="0">
                <a:solidFill>
                  <a:schemeClr val="accent4">
                    <a:lumMod val="10000"/>
                  </a:schemeClr>
                </a:solidFill>
              </a:rPr>
              <a:t>Steps, tasks and info in diary</a:t>
            </a:r>
          </a:p>
          <a:p>
            <a:pPr marL="742950" indent="-742950">
              <a:buAutoNum type="arabicPeriod"/>
            </a:pPr>
            <a:r>
              <a:rPr lang="en-US" sz="3200" dirty="0" smtClean="0">
                <a:solidFill>
                  <a:schemeClr val="accent4">
                    <a:lumMod val="10000"/>
                  </a:schemeClr>
                </a:solidFill>
              </a:rPr>
              <a:t>Lists of “next steps”</a:t>
            </a:r>
          </a:p>
          <a:p>
            <a:pPr marL="742950" indent="-742950">
              <a:buAutoNum type="arabicPeriod"/>
            </a:pPr>
            <a:r>
              <a:rPr lang="en-US" sz="3200" dirty="0" smtClean="0">
                <a:solidFill>
                  <a:schemeClr val="accent4">
                    <a:lumMod val="10000"/>
                  </a:schemeClr>
                </a:solidFill>
              </a:rPr>
              <a:t>List of “Waiting for”</a:t>
            </a:r>
          </a:p>
          <a:p>
            <a:pPr marL="742950" indent="-742950">
              <a:buAutoNum type="arabicPeriod"/>
            </a:pPr>
            <a:r>
              <a:rPr lang="en-US" sz="3200" dirty="0" smtClean="0">
                <a:solidFill>
                  <a:schemeClr val="accent4">
                    <a:lumMod val="10000"/>
                  </a:schemeClr>
                </a:solidFill>
              </a:rPr>
              <a:t>Archive</a:t>
            </a:r>
          </a:p>
          <a:p>
            <a:pPr marL="742950" indent="-742950">
              <a:buAutoNum type="arabicPeriod"/>
            </a:pPr>
            <a:r>
              <a:rPr lang="en-US" sz="3200" dirty="0" smtClean="0">
                <a:solidFill>
                  <a:schemeClr val="accent4">
                    <a:lumMod val="10000"/>
                  </a:schemeClr>
                </a:solidFill>
              </a:rPr>
              <a:t>List “Sometime, Maybe”</a:t>
            </a:r>
          </a:p>
          <a:p>
            <a:pPr marL="742950" indent="-742950" algn="ctr"/>
            <a:r>
              <a:rPr lang="en-US" sz="3200" dirty="0" smtClean="0">
                <a:solidFill>
                  <a:srgbClr val="FF0000"/>
                </a:solidFill>
              </a:rPr>
              <a:t>Maintain boundaries, otherwise you can’t trust your system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3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28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6353"/>
            <a:ext cx="6246253" cy="6096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4. Organizing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38628" name="Rectangle 4"/>
          <p:cNvSpPr>
            <a:spLocks noChangeArrowheads="1"/>
          </p:cNvSpPr>
          <p:nvPr/>
        </p:nvSpPr>
        <p:spPr bwMode="auto">
          <a:xfrm>
            <a:off x="95250" y="4610100"/>
            <a:ext cx="8431213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Ctr="1"/>
          <a:lstStyle/>
          <a:p>
            <a:pPr>
              <a:spcAft>
                <a:spcPct val="0"/>
              </a:spcAft>
            </a:pPr>
            <a:r>
              <a:rPr lang="en-US"/>
              <a:t>Each lesson includes a list of suggested tasks and a set of test questions.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40242" y="6526128"/>
            <a:ext cx="2895600" cy="476250"/>
          </a:xfrm>
        </p:spPr>
        <p:txBody>
          <a:bodyPr/>
          <a:lstStyle/>
          <a:p>
            <a:r>
              <a:rPr lang="en-US" smtClean="0"/>
              <a:t>www.mcmt.cz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288758" y="1042738"/>
            <a:ext cx="8431212" cy="5534525"/>
          </a:xfrm>
        </p:spPr>
        <p:txBody>
          <a:bodyPr/>
          <a:lstStyle/>
          <a:p>
            <a:pPr marL="457200" indent="-457200"/>
            <a:r>
              <a:rPr lang="en-US" sz="3600" dirty="0" smtClean="0">
                <a:solidFill>
                  <a:schemeClr val="accent4">
                    <a:lumMod val="10000"/>
                  </a:schemeClr>
                </a:solidFill>
              </a:rPr>
              <a:t>Hints:</a:t>
            </a:r>
          </a:p>
          <a:p>
            <a:pPr marL="457200" indent="-457200"/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</a:rPr>
              <a:t>- To be functional, system of lists must be complete and up-to-date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</a:rPr>
              <a:t>Diary is for MUST DO THAT DAY </a:t>
            </a:r>
            <a:r>
              <a:rPr lang="en-US" sz="2800" dirty="0" smtClean="0">
                <a:solidFill>
                  <a:srgbClr val="FF0000"/>
                </a:solidFill>
              </a:rPr>
              <a:t>ONLY </a:t>
            </a:r>
            <a:r>
              <a:rPr lang="en-US" sz="2800" dirty="0" smtClean="0">
                <a:solidFill>
                  <a:srgbClr val="000000"/>
                </a:solidFill>
              </a:rPr>
              <a:t>(no nice-to dos)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</a:rPr>
              <a:t>Sort ASAPs by context (PC, calls, downtown, office, at home, read)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</a:rPr>
              <a:t>You may use physical folders rather than lists (for Read, Pay, etc.)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</a:rPr>
              <a:t>Do not store reminders for one thing to more places</a:t>
            </a:r>
          </a:p>
          <a:p>
            <a:pPr marL="457200" indent="-457200">
              <a:buFontTx/>
              <a:buChar char="-"/>
            </a:pPr>
            <a:endParaRPr lang="en-US" sz="3600" dirty="0" smtClean="0">
              <a:solidFill>
                <a:schemeClr val="accent4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3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28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6353"/>
            <a:ext cx="6246253" cy="6096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5</a:t>
            </a:r>
            <a:r>
              <a:rPr lang="en-US" dirty="0" smtClean="0">
                <a:solidFill>
                  <a:srgbClr val="000000"/>
                </a:solidFill>
              </a:rPr>
              <a:t>. Maintenance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38628" name="Rectangle 4"/>
          <p:cNvSpPr>
            <a:spLocks noChangeArrowheads="1"/>
          </p:cNvSpPr>
          <p:nvPr/>
        </p:nvSpPr>
        <p:spPr bwMode="auto">
          <a:xfrm>
            <a:off x="95250" y="4610100"/>
            <a:ext cx="8431213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Ctr="1"/>
          <a:lstStyle/>
          <a:p>
            <a:pPr>
              <a:spcAft>
                <a:spcPct val="0"/>
              </a:spcAft>
            </a:pPr>
            <a:r>
              <a:rPr lang="en-US"/>
              <a:t>Each lesson includes a list of suggested tasks and a set of test questions.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40242" y="6526128"/>
            <a:ext cx="2895600" cy="476250"/>
          </a:xfrm>
        </p:spPr>
        <p:txBody>
          <a:bodyPr/>
          <a:lstStyle/>
          <a:p>
            <a:r>
              <a:rPr lang="en-US" smtClean="0"/>
              <a:t>www.mcmt.cz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288758" y="1042738"/>
            <a:ext cx="8431212" cy="5534525"/>
          </a:xfrm>
        </p:spPr>
        <p:txBody>
          <a:bodyPr/>
          <a:lstStyle/>
          <a:p>
            <a:pPr marL="457200" indent="-457200"/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</a:rPr>
              <a:t>To be functional, system of lists must be complete and up-to-date</a:t>
            </a:r>
          </a:p>
          <a:p>
            <a:pPr marL="457200" indent="-457200"/>
            <a:endParaRPr lang="en-US" sz="2800" dirty="0" smtClean="0">
              <a:solidFill>
                <a:schemeClr val="accent4">
                  <a:lumMod val="10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</a:rPr>
              <a:t>Diary – first thing to check every day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</a:rPr>
              <a:t>To do lists per context (office, calls, person, etc.) if diary allows (if not, no need to review)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</a:rPr>
              <a:t>Weekly evaluation is the key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3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28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6353"/>
            <a:ext cx="9144000" cy="6096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5</a:t>
            </a:r>
            <a:r>
              <a:rPr lang="en-US" dirty="0" smtClean="0">
                <a:solidFill>
                  <a:srgbClr val="000000"/>
                </a:solidFill>
              </a:rPr>
              <a:t>. Weekly Maintenance / Evaluation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38628" name="Rectangle 4"/>
          <p:cNvSpPr>
            <a:spLocks noChangeArrowheads="1"/>
          </p:cNvSpPr>
          <p:nvPr/>
        </p:nvSpPr>
        <p:spPr bwMode="auto">
          <a:xfrm>
            <a:off x="95250" y="4610100"/>
            <a:ext cx="8431213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Ctr="1"/>
          <a:lstStyle/>
          <a:p>
            <a:pPr>
              <a:spcAft>
                <a:spcPct val="0"/>
              </a:spcAft>
            </a:pPr>
            <a:r>
              <a:rPr lang="en-US"/>
              <a:t>Each lesson includes a list of suggested tasks and a set of test questions.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40242" y="6526128"/>
            <a:ext cx="2895600" cy="476250"/>
          </a:xfrm>
        </p:spPr>
        <p:txBody>
          <a:bodyPr/>
          <a:lstStyle/>
          <a:p>
            <a:r>
              <a:rPr lang="en-US" smtClean="0"/>
              <a:t>www.mcmt.cz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288758" y="930442"/>
            <a:ext cx="8431212" cy="5534525"/>
          </a:xfrm>
        </p:spPr>
        <p:txBody>
          <a:bodyPr/>
          <a:lstStyle/>
          <a:p>
            <a:pPr marL="457200" indent="-457200"/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</a:rPr>
              <a:t>Run the Preparation, Collection, Processing, Organizing, and Evaluation on weekly basis (placeholder in diary)</a:t>
            </a:r>
          </a:p>
          <a:p>
            <a:pPr marL="457200" indent="-457200"/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</a:rPr>
              <a:t>Review papers</a:t>
            </a:r>
          </a:p>
          <a:p>
            <a:pPr marL="457200" indent="-457200"/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</a:rPr>
              <a:t>Process your notes (to diary, lists, archive)</a:t>
            </a:r>
          </a:p>
          <a:p>
            <a:pPr marL="457200" indent="-457200"/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</a:rPr>
              <a:t>Review past week in diary for follow ups</a:t>
            </a:r>
          </a:p>
          <a:p>
            <a:pPr marL="457200" indent="-457200"/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</a:rPr>
              <a:t>Collect what prep is needed in relation with your future diary items</a:t>
            </a:r>
          </a:p>
          <a:p>
            <a:pPr marL="457200" indent="-457200"/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</a:rPr>
              <a:t>Run a clean-up of your mind – note all new projects, ideas, tasks</a:t>
            </a:r>
          </a:p>
          <a:p>
            <a:pPr marL="457200" indent="-457200"/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</a:rPr>
              <a:t>Review all your lists “Waiting for”, “next steps”, etc. </a:t>
            </a:r>
            <a:endParaRPr lang="en-US" sz="2800" dirty="0" smtClean="0">
              <a:solidFill>
                <a:schemeClr val="accent4">
                  <a:lumMod val="10000"/>
                </a:schemeClr>
              </a:solidFill>
            </a:endParaRPr>
          </a:p>
          <a:p>
            <a:pPr marL="457200" indent="-457200"/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</a:rPr>
              <a:t>Be creative 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3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2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4" name="Text Box 4"/>
          <p:cNvSpPr txBox="1">
            <a:spLocks noChangeArrowheads="1"/>
          </p:cNvSpPr>
          <p:nvPr/>
        </p:nvSpPr>
        <p:spPr bwMode="gray">
          <a:xfrm>
            <a:off x="753979" y="1458410"/>
            <a:ext cx="7411452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Getting Things Done</a:t>
            </a:r>
          </a:p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err="1" smtClean="0">
                <a:solidFill>
                  <a:schemeClr val="accent3">
                    <a:lumMod val="25000"/>
                  </a:schemeClr>
                </a:solidFill>
              </a:rPr>
              <a:t>Pomodoro</a:t>
            </a:r>
            <a:endParaRPr lang="en-US" dirty="0" smtClean="0">
              <a:solidFill>
                <a:schemeClr val="accent3">
                  <a:lumMod val="25000"/>
                </a:schemeClr>
              </a:solidFill>
            </a:endParaRPr>
          </a:p>
          <a:p>
            <a:pPr>
              <a:spcBef>
                <a:spcPct val="50000"/>
              </a:spcBef>
              <a:spcAft>
                <a:spcPct val="0"/>
              </a:spcAft>
            </a:pPr>
            <a:endParaRPr lang="en-US" dirty="0" smtClean="0">
              <a:solidFill>
                <a:schemeClr val="accent3">
                  <a:lumMod val="25000"/>
                </a:schemeClr>
              </a:solidFill>
            </a:endParaRPr>
          </a:p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NEXT COURSE </a:t>
            </a:r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NEXT WEEK, </a:t>
            </a:r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Monday, </a:t>
            </a:r>
          </a:p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17</a:t>
            </a:r>
            <a:r>
              <a:rPr lang="en-US" baseline="30000" dirty="0" smtClean="0">
                <a:solidFill>
                  <a:schemeClr val="accent3">
                    <a:lumMod val="25000"/>
                  </a:schemeClr>
                </a:solidFill>
              </a:rPr>
              <a:t>th</a:t>
            </a:r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October</a:t>
            </a:r>
          </a:p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 </a:t>
            </a:r>
            <a:endParaRPr lang="en-US"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95288" y="5373688"/>
            <a:ext cx="8353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1" name="Obrázek 10" descr="OPVK_MU_vlevo_2_neg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83" y="4738903"/>
            <a:ext cx="9067317" cy="1838359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>
            <a:off x="272716" y="304800"/>
            <a:ext cx="4042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Agenda</a:t>
            </a:r>
            <a:endParaRPr lang="en-US"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3140242" y="6526128"/>
            <a:ext cx="2895600" cy="476250"/>
          </a:xfrm>
        </p:spPr>
        <p:txBody>
          <a:bodyPr/>
          <a:lstStyle/>
          <a:p>
            <a:r>
              <a:rPr lang="en-US" dirty="0" smtClean="0"/>
              <a:t>www.mcmt.cz</a:t>
            </a:r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124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6353"/>
            <a:ext cx="6246253" cy="6096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Hints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38628" name="Rectangle 4"/>
          <p:cNvSpPr>
            <a:spLocks noChangeArrowheads="1"/>
          </p:cNvSpPr>
          <p:nvPr/>
        </p:nvSpPr>
        <p:spPr bwMode="auto">
          <a:xfrm>
            <a:off x="95250" y="4610100"/>
            <a:ext cx="8431213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Ctr="1"/>
          <a:lstStyle/>
          <a:p>
            <a:pPr>
              <a:spcAft>
                <a:spcPct val="0"/>
              </a:spcAft>
            </a:pPr>
            <a:r>
              <a:rPr lang="en-US"/>
              <a:t>Each lesson includes a list of suggested tasks and a set of test questions.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40242" y="6526128"/>
            <a:ext cx="2895600" cy="476250"/>
          </a:xfrm>
        </p:spPr>
        <p:txBody>
          <a:bodyPr/>
          <a:lstStyle/>
          <a:p>
            <a:r>
              <a:rPr lang="en-US" smtClean="0"/>
              <a:t>www.mcmt.cz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350838" y="1106905"/>
            <a:ext cx="8431212" cy="50292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3600" dirty="0" smtClean="0">
                <a:solidFill>
                  <a:schemeClr val="accent4">
                    <a:lumMod val="10000"/>
                  </a:schemeClr>
                </a:solidFill>
              </a:rPr>
              <a:t> Priorities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 smtClean="0">
                <a:solidFill>
                  <a:schemeClr val="accent4">
                    <a:lumMod val="10000"/>
                  </a:schemeClr>
                </a:solidFill>
              </a:rPr>
              <a:t> Getting control over projects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 smtClean="0">
                <a:solidFill>
                  <a:schemeClr val="accent4">
                    <a:lumMod val="10000"/>
                  </a:schemeClr>
                </a:solidFill>
              </a:rPr>
              <a:t> Power of data collection habit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 smtClean="0">
                <a:solidFill>
                  <a:schemeClr val="accent4">
                    <a:lumMod val="10000"/>
                  </a:schemeClr>
                </a:solidFill>
              </a:rPr>
              <a:t> Power of next steps planning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 smtClean="0">
                <a:solidFill>
                  <a:schemeClr val="accent4">
                    <a:lumMod val="10000"/>
                  </a:schemeClr>
                </a:solidFill>
              </a:rPr>
              <a:t> Power of focus to the goal</a:t>
            </a:r>
          </a:p>
          <a:p>
            <a:pPr marL="457200" indent="-457200"/>
            <a:endParaRPr lang="en-US" sz="3600" dirty="0" smtClean="0">
              <a:solidFill>
                <a:schemeClr val="accent4">
                  <a:lumMod val="10000"/>
                </a:schemeClr>
              </a:solidFill>
            </a:endParaRPr>
          </a:p>
          <a:p>
            <a:pPr marL="457200" indent="-457200"/>
            <a:r>
              <a:rPr lang="en-US" sz="3600" dirty="0" smtClean="0">
                <a:solidFill>
                  <a:schemeClr val="accent4">
                    <a:lumMod val="10000"/>
                  </a:schemeClr>
                </a:solidFill>
              </a:rPr>
              <a:t>Refer to the book</a:t>
            </a:r>
          </a:p>
          <a:p>
            <a:endParaRPr lang="en-US" dirty="0" smtClean="0">
              <a:solidFill>
                <a:schemeClr val="accent4">
                  <a:lumMod val="10000"/>
                </a:schemeClr>
              </a:solidFill>
            </a:endParaRPr>
          </a:p>
          <a:p>
            <a:endParaRPr lang="en-US" dirty="0" smtClean="0">
              <a:solidFill>
                <a:schemeClr val="accent4">
                  <a:lumMod val="10000"/>
                </a:schemeClr>
              </a:solidFill>
            </a:endParaRPr>
          </a:p>
          <a:p>
            <a:endParaRPr lang="en-US" dirty="0" smtClean="0">
              <a:solidFill>
                <a:schemeClr val="accent4">
                  <a:lumMod val="10000"/>
                </a:schemeClr>
              </a:solidFill>
            </a:endParaRPr>
          </a:p>
          <a:p>
            <a:endParaRPr lang="en-US" dirty="0">
              <a:solidFill>
                <a:schemeClr val="accent4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3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28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6353"/>
            <a:ext cx="6246253" cy="609600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Pomodoro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38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0632" y="1187117"/>
            <a:ext cx="8442897" cy="5293894"/>
          </a:xfrm>
          <a:noFill/>
        </p:spPr>
        <p:txBody>
          <a:bodyPr/>
          <a:lstStyle/>
          <a:p>
            <a:pPr lvl="0">
              <a:buClr>
                <a:srgbClr val="C40E26"/>
              </a:buClr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Created in 1980s by Francesco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Cirillo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to improve his own study habits</a:t>
            </a:r>
          </a:p>
          <a:p>
            <a:pPr lvl="0">
              <a:buClr>
                <a:srgbClr val="C40E26"/>
              </a:buClr>
            </a:pPr>
            <a:endParaRPr lang="en-US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0">
              <a:buClr>
                <a:srgbClr val="C40E26"/>
              </a:buClr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Book for free download</a:t>
            </a:r>
          </a:p>
          <a:p>
            <a:pPr lvl="0">
              <a:buClr>
                <a:srgbClr val="C40E26"/>
              </a:buClr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http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://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www.pomodorotechnique.com/resources/ThePomodoroTechnique_v1-3.pdf</a:t>
            </a:r>
          </a:p>
          <a:p>
            <a:pPr lvl="0">
              <a:buClr>
                <a:srgbClr val="C40E26"/>
              </a:buClr>
            </a:pPr>
            <a:endParaRPr lang="en-US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0">
              <a:buClr>
                <a:srgbClr val="C40E26"/>
              </a:buClr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Start in two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pomodoro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units (2 x 25min),</a:t>
            </a:r>
          </a:p>
          <a:p>
            <a:pPr lvl="0">
              <a:buClr>
                <a:srgbClr val="C40E26"/>
              </a:buClr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7 to 20 days to mastery)</a:t>
            </a:r>
          </a:p>
          <a:p>
            <a:pPr lvl="0">
              <a:buClr>
                <a:srgbClr val="C40E26"/>
              </a:buClr>
            </a:pPr>
            <a:endParaRPr lang="en-US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0">
              <a:buClr>
                <a:srgbClr val="C40E26"/>
              </a:buClr>
            </a:pP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Pomodoro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World Community</a:t>
            </a:r>
          </a:p>
        </p:txBody>
      </p:sp>
      <p:pic>
        <p:nvPicPr>
          <p:cNvPr id="8" name="Obrázek 7" descr="pomodor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1654" y="4081461"/>
            <a:ext cx="3095462" cy="2479759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538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538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538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538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500"/>
                                        <p:tgtEl>
                                          <p:spTgt spid="538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" dur="500"/>
                                        <p:tgtEl>
                                          <p:spTgt spid="538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27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4" name="Text Box 4"/>
          <p:cNvSpPr txBox="1">
            <a:spLocks noChangeArrowheads="1"/>
          </p:cNvSpPr>
          <p:nvPr/>
        </p:nvSpPr>
        <p:spPr bwMode="gray">
          <a:xfrm>
            <a:off x="512361" y="1201739"/>
            <a:ext cx="815926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sz="6600" dirty="0" smtClean="0">
                <a:solidFill>
                  <a:schemeClr val="accent4">
                    <a:lumMod val="10000"/>
                  </a:schemeClr>
                </a:solidFill>
              </a:rPr>
              <a:t>QUESTIONS?</a:t>
            </a: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95288" y="5317417"/>
            <a:ext cx="8353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9914" y="382843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>
                <a:solidFill>
                  <a:schemeClr val="accent4">
                    <a:lumMod val="10000"/>
                  </a:schemeClr>
                </a:solidFill>
              </a:rPr>
              <a:t>That’s it for today</a:t>
            </a:r>
            <a:endParaRPr lang="en-US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630779" y="3609474"/>
            <a:ext cx="1701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Individual 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3"/>
          </p:nvPr>
        </p:nvSpPr>
        <p:spPr>
          <a:xfrm>
            <a:off x="3172326" y="6526128"/>
            <a:ext cx="2895600" cy="476250"/>
          </a:xfrm>
        </p:spPr>
        <p:txBody>
          <a:bodyPr/>
          <a:lstStyle/>
          <a:p>
            <a:r>
              <a:rPr lang="en-US" dirty="0" smtClean="0"/>
              <a:t>www.mcmt.cz</a:t>
            </a:r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12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6353"/>
            <a:ext cx="6246253" cy="6096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GTS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38628" name="Rectangle 4"/>
          <p:cNvSpPr>
            <a:spLocks noChangeArrowheads="1"/>
          </p:cNvSpPr>
          <p:nvPr/>
        </p:nvSpPr>
        <p:spPr bwMode="auto">
          <a:xfrm>
            <a:off x="95250" y="4610100"/>
            <a:ext cx="8431213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Ctr="1"/>
          <a:lstStyle/>
          <a:p>
            <a:pPr>
              <a:spcAft>
                <a:spcPct val="0"/>
              </a:spcAft>
            </a:pPr>
            <a:r>
              <a:rPr lang="en-US"/>
              <a:t>Each lesson includes a list of suggested tasks and a set of test questions.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40242" y="6526128"/>
            <a:ext cx="2895600" cy="476250"/>
          </a:xfrm>
        </p:spPr>
        <p:txBody>
          <a:bodyPr/>
          <a:lstStyle/>
          <a:p>
            <a:r>
              <a:rPr lang="en-US" smtClean="0"/>
              <a:t>www.mcmt.cz</a:t>
            </a:r>
            <a:endParaRPr lang="en-US"/>
          </a:p>
        </p:txBody>
      </p:sp>
      <p:pic>
        <p:nvPicPr>
          <p:cNvPr id="7" name="Zástupný symbol pro obsah 6" descr="gtd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1208172"/>
            <a:ext cx="4505825" cy="4762500"/>
          </a:xfrm>
        </p:spPr>
      </p:pic>
      <p:sp>
        <p:nvSpPr>
          <p:cNvPr id="8" name="TextovéPole 7"/>
          <p:cNvSpPr txBox="1"/>
          <p:nvPr/>
        </p:nvSpPr>
        <p:spPr>
          <a:xfrm>
            <a:off x="3882189" y="1427747"/>
            <a:ext cx="526181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The most spread methodology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Elaborated, sophisticated system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First published in 2001, translated to 28 languages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According to </a:t>
            </a:r>
            <a:r>
              <a:rPr lang="en-US" dirty="0" err="1" smtClean="0">
                <a:solidFill>
                  <a:srgbClr val="000000"/>
                </a:solidFill>
              </a:rPr>
              <a:t>Forbe’s</a:t>
            </a:r>
            <a:r>
              <a:rPr lang="en-US" dirty="0" smtClean="0">
                <a:solidFill>
                  <a:srgbClr val="000000"/>
                </a:solidFill>
              </a:rPr>
              <a:t>: one of the Top5 Exec Coaches in US 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http://www.davidco.com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3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2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6353"/>
            <a:ext cx="6246253" cy="6096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Implementation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38628" name="Rectangle 4"/>
          <p:cNvSpPr>
            <a:spLocks noChangeArrowheads="1"/>
          </p:cNvSpPr>
          <p:nvPr/>
        </p:nvSpPr>
        <p:spPr bwMode="auto">
          <a:xfrm>
            <a:off x="95250" y="4610100"/>
            <a:ext cx="8431213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Ctr="1"/>
          <a:lstStyle/>
          <a:p>
            <a:pPr>
              <a:spcAft>
                <a:spcPct val="0"/>
              </a:spcAft>
            </a:pPr>
            <a:r>
              <a:rPr lang="en-US"/>
              <a:t>Each lesson includes a list of suggested tasks and a set of test questions.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40242" y="6526128"/>
            <a:ext cx="2895600" cy="476250"/>
          </a:xfrm>
        </p:spPr>
        <p:txBody>
          <a:bodyPr/>
          <a:lstStyle/>
          <a:p>
            <a:r>
              <a:rPr lang="en-US" smtClean="0"/>
              <a:t>www.mcmt.cz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350838" y="1106905"/>
            <a:ext cx="8431212" cy="50292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3600" dirty="0" smtClean="0">
                <a:solidFill>
                  <a:schemeClr val="accent4">
                    <a:lumMod val="10000"/>
                  </a:schemeClr>
                </a:solidFill>
              </a:rPr>
              <a:t> Getting Started: preparation of space, time, and tools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 smtClean="0">
                <a:solidFill>
                  <a:schemeClr val="accent4">
                    <a:lumMod val="10000"/>
                  </a:schemeClr>
                </a:solidFill>
              </a:rPr>
              <a:t> Collection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 smtClean="0">
                <a:solidFill>
                  <a:schemeClr val="accent4">
                    <a:lumMod val="10000"/>
                  </a:schemeClr>
                </a:solidFill>
              </a:rPr>
              <a:t> Processing: folder/list clean-up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 smtClean="0">
                <a:solidFill>
                  <a:schemeClr val="accent4">
                    <a:lumMod val="10000"/>
                  </a:schemeClr>
                </a:solidFill>
              </a:rPr>
              <a:t> Organization: folder set-up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 smtClean="0">
                <a:solidFill>
                  <a:schemeClr val="accent4">
                    <a:lumMod val="10000"/>
                  </a:schemeClr>
                </a:solidFill>
              </a:rPr>
              <a:t> Evaluation: keep the system up and running</a:t>
            </a:r>
          </a:p>
          <a:p>
            <a:endParaRPr lang="en-US" dirty="0" smtClean="0">
              <a:solidFill>
                <a:schemeClr val="accent4">
                  <a:lumMod val="10000"/>
                </a:schemeClr>
              </a:solidFill>
            </a:endParaRPr>
          </a:p>
          <a:p>
            <a:endParaRPr lang="en-US" dirty="0" smtClean="0">
              <a:solidFill>
                <a:schemeClr val="accent4">
                  <a:lumMod val="10000"/>
                </a:schemeClr>
              </a:solidFill>
            </a:endParaRPr>
          </a:p>
          <a:p>
            <a:endParaRPr lang="en-US" dirty="0" smtClean="0">
              <a:solidFill>
                <a:schemeClr val="accent4">
                  <a:lumMod val="10000"/>
                </a:schemeClr>
              </a:solidFill>
            </a:endParaRPr>
          </a:p>
          <a:p>
            <a:endParaRPr lang="en-US" dirty="0">
              <a:solidFill>
                <a:schemeClr val="accent4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3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2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6353"/>
            <a:ext cx="6246253" cy="6096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Hints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38628" name="Rectangle 4"/>
          <p:cNvSpPr>
            <a:spLocks noChangeArrowheads="1"/>
          </p:cNvSpPr>
          <p:nvPr/>
        </p:nvSpPr>
        <p:spPr bwMode="auto">
          <a:xfrm>
            <a:off x="95250" y="4610100"/>
            <a:ext cx="8431213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Ctr="1"/>
          <a:lstStyle/>
          <a:p>
            <a:pPr>
              <a:spcAft>
                <a:spcPct val="0"/>
              </a:spcAft>
            </a:pPr>
            <a:r>
              <a:rPr lang="en-US"/>
              <a:t>Each lesson includes a list of suggested tasks and a set of test questions.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40242" y="6526128"/>
            <a:ext cx="2895600" cy="476250"/>
          </a:xfrm>
        </p:spPr>
        <p:txBody>
          <a:bodyPr/>
          <a:lstStyle/>
          <a:p>
            <a:r>
              <a:rPr lang="en-US" smtClean="0"/>
              <a:t>www.mcmt.cz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350838" y="1106905"/>
            <a:ext cx="8431212" cy="50292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3600" dirty="0" smtClean="0">
                <a:solidFill>
                  <a:schemeClr val="accent4">
                    <a:lumMod val="10000"/>
                  </a:schemeClr>
                </a:solidFill>
              </a:rPr>
              <a:t> Priorities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 smtClean="0">
                <a:solidFill>
                  <a:schemeClr val="accent4">
                    <a:lumMod val="10000"/>
                  </a:schemeClr>
                </a:solidFill>
              </a:rPr>
              <a:t> Getting control over projects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 smtClean="0">
                <a:solidFill>
                  <a:schemeClr val="accent4">
                    <a:lumMod val="10000"/>
                  </a:schemeClr>
                </a:solidFill>
              </a:rPr>
              <a:t> Power of data collection habit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 smtClean="0">
                <a:solidFill>
                  <a:schemeClr val="accent4">
                    <a:lumMod val="10000"/>
                  </a:schemeClr>
                </a:solidFill>
              </a:rPr>
              <a:t> Power of next steps planning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 smtClean="0">
                <a:solidFill>
                  <a:schemeClr val="accent4">
                    <a:lumMod val="10000"/>
                  </a:schemeClr>
                </a:solidFill>
              </a:rPr>
              <a:t> Power of focus to the goal</a:t>
            </a:r>
          </a:p>
          <a:p>
            <a:endParaRPr lang="en-US" dirty="0" smtClean="0">
              <a:solidFill>
                <a:schemeClr val="accent4">
                  <a:lumMod val="10000"/>
                </a:schemeClr>
              </a:solidFill>
            </a:endParaRPr>
          </a:p>
          <a:p>
            <a:endParaRPr lang="en-US" dirty="0" smtClean="0">
              <a:solidFill>
                <a:schemeClr val="accent4">
                  <a:lumMod val="10000"/>
                </a:schemeClr>
              </a:solidFill>
            </a:endParaRPr>
          </a:p>
          <a:p>
            <a:endParaRPr lang="en-US" dirty="0" smtClean="0">
              <a:solidFill>
                <a:schemeClr val="accent4">
                  <a:lumMod val="10000"/>
                </a:schemeClr>
              </a:solidFill>
            </a:endParaRPr>
          </a:p>
          <a:p>
            <a:endParaRPr lang="en-US" dirty="0">
              <a:solidFill>
                <a:schemeClr val="accent4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3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2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6353"/>
            <a:ext cx="6246253" cy="6096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1. Getting Started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38628" name="Rectangle 4"/>
          <p:cNvSpPr>
            <a:spLocks noChangeArrowheads="1"/>
          </p:cNvSpPr>
          <p:nvPr/>
        </p:nvSpPr>
        <p:spPr bwMode="auto">
          <a:xfrm>
            <a:off x="95250" y="4610100"/>
            <a:ext cx="8431213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Ctr="1"/>
          <a:lstStyle/>
          <a:p>
            <a:pPr>
              <a:spcAft>
                <a:spcPct val="0"/>
              </a:spcAft>
            </a:pPr>
            <a:r>
              <a:rPr lang="en-US"/>
              <a:t>Each lesson includes a list of suggested tasks and a set of test questions.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40242" y="6526128"/>
            <a:ext cx="2895600" cy="476250"/>
          </a:xfrm>
        </p:spPr>
        <p:txBody>
          <a:bodyPr/>
          <a:lstStyle/>
          <a:p>
            <a:r>
              <a:rPr lang="en-US" smtClean="0"/>
              <a:t>www.mcmt.cz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350838" y="1106905"/>
            <a:ext cx="8431212" cy="50292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accent4">
                    <a:lumMod val="10000"/>
                  </a:schemeClr>
                </a:solidFill>
              </a:rPr>
              <a:t> Time</a:t>
            </a:r>
          </a:p>
          <a:p>
            <a:pPr marL="457200" indent="-457200"/>
            <a:r>
              <a:rPr lang="en-US" sz="2400" dirty="0" smtClean="0">
                <a:solidFill>
                  <a:schemeClr val="accent4">
                    <a:lumMod val="10000"/>
                  </a:schemeClr>
                </a:solidFill>
              </a:rPr>
              <a:t>	2 successive days: </a:t>
            </a:r>
          </a:p>
          <a:p>
            <a:pPr marL="457200" indent="-457200"/>
            <a:r>
              <a:rPr lang="en-US" sz="2400" dirty="0" smtClean="0">
                <a:solidFill>
                  <a:schemeClr val="accent4">
                    <a:lumMod val="10000"/>
                  </a:schemeClr>
                </a:solidFill>
              </a:rPr>
              <a:t>	</a:t>
            </a:r>
            <a:r>
              <a:rPr lang="en-US" sz="2400" dirty="0" smtClean="0">
                <a:solidFill>
                  <a:schemeClr val="accent4">
                    <a:lumMod val="10000"/>
                  </a:schemeClr>
                </a:solidFill>
              </a:rPr>
              <a:t>	6 hours data collection</a:t>
            </a:r>
          </a:p>
          <a:p>
            <a:pPr marL="457200" indent="-457200"/>
            <a:r>
              <a:rPr lang="en-US" sz="2400" dirty="0" smtClean="0">
                <a:solidFill>
                  <a:schemeClr val="accent4">
                    <a:lumMod val="10000"/>
                  </a:schemeClr>
                </a:solidFill>
              </a:rPr>
              <a:t>	</a:t>
            </a:r>
            <a:r>
              <a:rPr lang="en-US" sz="2400" dirty="0" smtClean="0">
                <a:solidFill>
                  <a:schemeClr val="accent4">
                    <a:lumMod val="10000"/>
                  </a:schemeClr>
                </a:solidFill>
              </a:rPr>
              <a:t>	8 hours data processing</a:t>
            </a:r>
          </a:p>
          <a:p>
            <a:pPr marL="457200" indent="-457200"/>
            <a:r>
              <a:rPr lang="en-US" sz="2400" dirty="0" smtClean="0">
                <a:solidFill>
                  <a:schemeClr val="accent4">
                    <a:lumMod val="10000"/>
                  </a:schemeClr>
                </a:solidFill>
              </a:rPr>
              <a:t>2. Space – never shared!</a:t>
            </a:r>
          </a:p>
          <a:p>
            <a:pPr marL="457200" indent="-457200"/>
            <a:r>
              <a:rPr lang="en-US" sz="2400" dirty="0" smtClean="0">
                <a:solidFill>
                  <a:schemeClr val="accent4">
                    <a:lumMod val="10000"/>
                  </a:schemeClr>
                </a:solidFill>
              </a:rPr>
              <a:t>	</a:t>
            </a:r>
            <a:r>
              <a:rPr lang="en-US" sz="2400" dirty="0" smtClean="0">
                <a:solidFill>
                  <a:schemeClr val="accent4">
                    <a:lumMod val="10000"/>
                  </a:schemeClr>
                </a:solidFill>
              </a:rPr>
              <a:t>Desk (space for writing and folder) </a:t>
            </a:r>
          </a:p>
          <a:p>
            <a:pPr marL="457200" indent="-457200"/>
            <a:r>
              <a:rPr lang="en-US" sz="2400" dirty="0" smtClean="0">
                <a:solidFill>
                  <a:schemeClr val="accent4">
                    <a:lumMod val="10000"/>
                  </a:schemeClr>
                </a:solidFill>
              </a:rPr>
              <a:t>3. Tools </a:t>
            </a:r>
          </a:p>
          <a:p>
            <a:pPr marL="457200" indent="-457200"/>
            <a:r>
              <a:rPr lang="en-US" sz="2400" dirty="0" smtClean="0">
                <a:solidFill>
                  <a:schemeClr val="accent4">
                    <a:lumMod val="10000"/>
                  </a:schemeClr>
                </a:solidFill>
              </a:rPr>
              <a:t>	</a:t>
            </a:r>
            <a:r>
              <a:rPr lang="en-US" sz="2400" dirty="0" smtClean="0">
                <a:solidFill>
                  <a:schemeClr val="accent4">
                    <a:lumMod val="10000"/>
                  </a:schemeClr>
                </a:solidFill>
              </a:rPr>
              <a:t>paper organizers (minimum 3)</a:t>
            </a:r>
          </a:p>
          <a:p>
            <a:pPr marL="457200" indent="-457200"/>
            <a:r>
              <a:rPr lang="en-US" sz="2400" dirty="0" smtClean="0">
                <a:solidFill>
                  <a:schemeClr val="accent4">
                    <a:lumMod val="10000"/>
                  </a:schemeClr>
                </a:solidFill>
              </a:rPr>
              <a:t>	</a:t>
            </a:r>
            <a:r>
              <a:rPr lang="en-US" sz="2400" dirty="0" smtClean="0">
                <a:solidFill>
                  <a:schemeClr val="accent4">
                    <a:lumMod val="10000"/>
                  </a:schemeClr>
                </a:solidFill>
              </a:rPr>
              <a:t>pack of A4, pen</a:t>
            </a:r>
          </a:p>
          <a:p>
            <a:pPr marL="457200" indent="-457200"/>
            <a:r>
              <a:rPr lang="en-US" sz="2400" dirty="0" smtClean="0">
                <a:solidFill>
                  <a:schemeClr val="accent4">
                    <a:lumMod val="10000"/>
                  </a:schemeClr>
                </a:solidFill>
              </a:rPr>
              <a:t>	</a:t>
            </a:r>
            <a:r>
              <a:rPr lang="en-US" sz="2400" dirty="0" smtClean="0">
                <a:solidFill>
                  <a:schemeClr val="accent4">
                    <a:lumMod val="10000"/>
                  </a:schemeClr>
                </a:solidFill>
              </a:rPr>
              <a:t>post-its, clips, stapler, adhesive tape, folders, diary, trash bin</a:t>
            </a:r>
          </a:p>
          <a:p>
            <a:pPr marL="457200" indent="-457200"/>
            <a:endParaRPr lang="en-US" sz="2400" dirty="0" smtClean="0">
              <a:solidFill>
                <a:schemeClr val="accent4">
                  <a:lumMod val="10000"/>
                </a:schemeClr>
              </a:solidFill>
            </a:endParaRPr>
          </a:p>
          <a:p>
            <a:pPr marL="457200" indent="-457200"/>
            <a:r>
              <a:rPr lang="en-US" sz="2400" dirty="0" smtClean="0">
                <a:solidFill>
                  <a:schemeClr val="accent4">
                    <a:lumMod val="10000"/>
                  </a:schemeClr>
                </a:solidFill>
              </a:rPr>
              <a:t>	</a:t>
            </a:r>
            <a:endParaRPr lang="en-US" sz="2400" dirty="0" smtClean="0">
              <a:solidFill>
                <a:schemeClr val="accent4">
                  <a:lumMod val="10000"/>
                </a:schemeClr>
              </a:solidFill>
            </a:endParaRPr>
          </a:p>
          <a:p>
            <a:endParaRPr lang="en-US" sz="2400" dirty="0" smtClean="0">
              <a:solidFill>
                <a:schemeClr val="accent4">
                  <a:lumMod val="10000"/>
                </a:schemeClr>
              </a:solidFill>
            </a:endParaRPr>
          </a:p>
          <a:p>
            <a:endParaRPr lang="en-US" sz="2400" dirty="0" smtClean="0">
              <a:solidFill>
                <a:schemeClr val="accent4">
                  <a:lumMod val="10000"/>
                </a:schemeClr>
              </a:solidFill>
            </a:endParaRPr>
          </a:p>
          <a:p>
            <a:endParaRPr lang="en-US" sz="2400" dirty="0">
              <a:solidFill>
                <a:schemeClr val="accent4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3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2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6353"/>
            <a:ext cx="6246253" cy="6096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1. Getting Started: Tools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38628" name="Rectangle 4"/>
          <p:cNvSpPr>
            <a:spLocks noChangeArrowheads="1"/>
          </p:cNvSpPr>
          <p:nvPr/>
        </p:nvSpPr>
        <p:spPr bwMode="auto">
          <a:xfrm>
            <a:off x="95250" y="4610100"/>
            <a:ext cx="8431213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Ctr="1"/>
          <a:lstStyle/>
          <a:p>
            <a:pPr>
              <a:spcAft>
                <a:spcPct val="0"/>
              </a:spcAft>
            </a:pPr>
            <a:r>
              <a:rPr lang="en-US"/>
              <a:t>Each lesson includes a list of suggested tasks and a set of test questions.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40242" y="6526128"/>
            <a:ext cx="2895600" cy="476250"/>
          </a:xfrm>
        </p:spPr>
        <p:txBody>
          <a:bodyPr/>
          <a:lstStyle/>
          <a:p>
            <a:r>
              <a:rPr lang="en-US" smtClean="0"/>
              <a:t>www.mcmt.cz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350838" y="1106905"/>
            <a:ext cx="8431212" cy="50292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3600" dirty="0" smtClean="0">
                <a:solidFill>
                  <a:schemeClr val="accent4">
                    <a:lumMod val="10000"/>
                  </a:schemeClr>
                </a:solidFill>
              </a:rPr>
              <a:t> Paper organizer (entry folder, exit folder, two more in the middle for support info and reading materials)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600" dirty="0" smtClean="0">
                <a:solidFill>
                  <a:schemeClr val="accent4">
                    <a:lumMod val="10000"/>
                  </a:schemeClr>
                </a:solidFill>
              </a:rPr>
              <a:t>Blank A4: one idea per sheet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 smtClean="0">
                <a:solidFill>
                  <a:schemeClr val="accent4">
                    <a:lumMod val="10000"/>
                  </a:schemeClr>
                </a:solidFill>
              </a:rPr>
              <a:t> Folder index system: handy, alphabetic sorting, with descriptions, availability of empty folders  </a:t>
            </a:r>
          </a:p>
          <a:p>
            <a:endParaRPr lang="en-US" dirty="0" smtClean="0">
              <a:solidFill>
                <a:schemeClr val="accent4">
                  <a:lumMod val="10000"/>
                </a:schemeClr>
              </a:solidFill>
            </a:endParaRPr>
          </a:p>
          <a:p>
            <a:endParaRPr lang="en-US" dirty="0" smtClean="0">
              <a:solidFill>
                <a:schemeClr val="accent4">
                  <a:lumMod val="10000"/>
                </a:schemeClr>
              </a:solidFill>
            </a:endParaRPr>
          </a:p>
          <a:p>
            <a:endParaRPr lang="en-US" dirty="0" smtClean="0">
              <a:solidFill>
                <a:schemeClr val="accent4">
                  <a:lumMod val="10000"/>
                </a:schemeClr>
              </a:solidFill>
            </a:endParaRPr>
          </a:p>
          <a:p>
            <a:endParaRPr lang="en-US" dirty="0">
              <a:solidFill>
                <a:schemeClr val="accent4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3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2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6353"/>
            <a:ext cx="6246253" cy="6096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2. Collection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38628" name="Rectangle 4"/>
          <p:cNvSpPr>
            <a:spLocks noChangeArrowheads="1"/>
          </p:cNvSpPr>
          <p:nvPr/>
        </p:nvSpPr>
        <p:spPr bwMode="auto">
          <a:xfrm>
            <a:off x="95250" y="4610100"/>
            <a:ext cx="8431213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Ctr="1"/>
          <a:lstStyle/>
          <a:p>
            <a:pPr>
              <a:spcAft>
                <a:spcPct val="0"/>
              </a:spcAft>
            </a:pPr>
            <a:r>
              <a:rPr lang="en-US"/>
              <a:t>Each lesson includes a list of suggested tasks and a set of test questions.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40242" y="6526128"/>
            <a:ext cx="2895600" cy="476250"/>
          </a:xfrm>
        </p:spPr>
        <p:txBody>
          <a:bodyPr/>
          <a:lstStyle/>
          <a:p>
            <a:r>
              <a:rPr lang="en-US" smtClean="0"/>
              <a:t>www.mcmt.cz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350838" y="1106905"/>
            <a:ext cx="8431212" cy="5029200"/>
          </a:xfrm>
        </p:spPr>
        <p:txBody>
          <a:bodyPr/>
          <a:lstStyle/>
          <a:p>
            <a:pPr marL="457200" indent="-457200"/>
            <a:r>
              <a:rPr lang="en-US" sz="3600" dirty="0" smtClean="0">
                <a:solidFill>
                  <a:schemeClr val="accent4">
                    <a:lumMod val="10000"/>
                  </a:schemeClr>
                </a:solidFill>
              </a:rPr>
              <a:t>RULE: Free your mind so you can focus and be in control</a:t>
            </a:r>
          </a:p>
          <a:p>
            <a:pPr marL="457200" indent="-457200"/>
            <a:endParaRPr lang="en-US" sz="3200" dirty="0" smtClean="0">
              <a:solidFill>
                <a:schemeClr val="accent4">
                  <a:lumMod val="10000"/>
                </a:schemeClr>
              </a:solidFill>
            </a:endParaRPr>
          </a:p>
          <a:p>
            <a:pPr marL="457200" indent="-457200"/>
            <a:r>
              <a:rPr lang="en-US" sz="3200" dirty="0" smtClean="0">
                <a:solidFill>
                  <a:schemeClr val="accent4">
                    <a:lumMod val="10000"/>
                  </a:schemeClr>
                </a:solidFill>
              </a:rPr>
              <a:t>Collect ALL working and personal tasks</a:t>
            </a:r>
          </a:p>
          <a:p>
            <a:pPr marL="457200" indent="-457200"/>
            <a:r>
              <a:rPr lang="en-US" sz="3200" dirty="0" smtClean="0">
                <a:solidFill>
                  <a:schemeClr val="accent4">
                    <a:lumMod val="10000"/>
                  </a:schemeClr>
                </a:solidFill>
              </a:rPr>
              <a:t>(1 to 6 hours)</a:t>
            </a:r>
          </a:p>
          <a:p>
            <a:pPr marL="457200" indent="-457200"/>
            <a:r>
              <a:rPr lang="en-US" sz="3200" dirty="0" smtClean="0">
                <a:solidFill>
                  <a:schemeClr val="accent4">
                    <a:lumMod val="10000"/>
                  </a:schemeClr>
                </a:solidFill>
              </a:rPr>
              <a:t>Physically: collect things you want to do something about to the box </a:t>
            </a:r>
          </a:p>
          <a:p>
            <a:pPr marL="457200" indent="-457200"/>
            <a:r>
              <a:rPr lang="en-US" sz="3200" dirty="0" smtClean="0">
                <a:solidFill>
                  <a:schemeClr val="accent4">
                    <a:lumMod val="10000"/>
                  </a:schemeClr>
                </a:solidFill>
              </a:rPr>
              <a:t>Mentally: </a:t>
            </a:r>
            <a:r>
              <a:rPr lang="en-US" sz="3200" dirty="0" smtClean="0">
                <a:solidFill>
                  <a:schemeClr val="accent4">
                    <a:lumMod val="10000"/>
                  </a:schemeClr>
                </a:solidFill>
              </a:rPr>
              <a:t>take note of every “stuff” requiring any </a:t>
            </a:r>
            <a:r>
              <a:rPr lang="en-US" sz="3200" dirty="0" smtClean="0">
                <a:solidFill>
                  <a:schemeClr val="accent4">
                    <a:lumMod val="10000"/>
                  </a:schemeClr>
                </a:solidFill>
              </a:rPr>
              <a:t>action 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3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2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6353"/>
            <a:ext cx="6246253" cy="6096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2. Collection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38628" name="Rectangle 4"/>
          <p:cNvSpPr>
            <a:spLocks noChangeArrowheads="1"/>
          </p:cNvSpPr>
          <p:nvPr/>
        </p:nvSpPr>
        <p:spPr bwMode="auto">
          <a:xfrm>
            <a:off x="95250" y="4610100"/>
            <a:ext cx="8431213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Ctr="1"/>
          <a:lstStyle/>
          <a:p>
            <a:pPr>
              <a:spcAft>
                <a:spcPct val="0"/>
              </a:spcAft>
            </a:pPr>
            <a:r>
              <a:rPr lang="en-US"/>
              <a:t>Each lesson includes a list of suggested tasks and a set of test questions.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40242" y="6526128"/>
            <a:ext cx="2895600" cy="476250"/>
          </a:xfrm>
        </p:spPr>
        <p:txBody>
          <a:bodyPr/>
          <a:lstStyle/>
          <a:p>
            <a:r>
              <a:rPr lang="en-US" smtClean="0"/>
              <a:t>www.mcmt.cz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350838" y="1106905"/>
            <a:ext cx="8431212" cy="5029200"/>
          </a:xfrm>
        </p:spPr>
        <p:txBody>
          <a:bodyPr/>
          <a:lstStyle/>
          <a:p>
            <a:pPr marL="457200" indent="-457200"/>
            <a:r>
              <a:rPr lang="en-US" sz="3200" dirty="0" smtClean="0">
                <a:solidFill>
                  <a:schemeClr val="accent4">
                    <a:lumMod val="10000"/>
                  </a:schemeClr>
                </a:solidFill>
              </a:rPr>
              <a:t>Hints:</a:t>
            </a:r>
          </a:p>
          <a:p>
            <a:pPr marL="457200" indent="-457200">
              <a:buFontTx/>
              <a:buChar char="-"/>
            </a:pPr>
            <a:r>
              <a:rPr lang="en-US" sz="3200" dirty="0" smtClean="0">
                <a:solidFill>
                  <a:schemeClr val="accent4">
                    <a:lumMod val="10000"/>
                  </a:schemeClr>
                </a:solidFill>
              </a:rPr>
              <a:t>Throw away trash immediately</a:t>
            </a:r>
          </a:p>
          <a:p>
            <a:pPr marL="457200" indent="-457200">
              <a:buFontTx/>
              <a:buChar char="-"/>
            </a:pPr>
            <a:r>
              <a:rPr lang="en-US" sz="3200" dirty="0" smtClean="0">
                <a:solidFill>
                  <a:schemeClr val="accent4">
                    <a:lumMod val="10000"/>
                  </a:schemeClr>
                </a:solidFill>
              </a:rPr>
              <a:t>Do not tidy (unless you have enough time to complete both)</a:t>
            </a:r>
          </a:p>
          <a:p>
            <a:pPr marL="457200" indent="-457200">
              <a:buFontTx/>
              <a:buChar char="-"/>
            </a:pPr>
            <a:r>
              <a:rPr lang="en-US" sz="3200" dirty="0" smtClean="0">
                <a:solidFill>
                  <a:schemeClr val="accent4">
                    <a:lumMod val="10000"/>
                  </a:schemeClr>
                </a:solidFill>
              </a:rPr>
              <a:t>Include your existing lists as inputs </a:t>
            </a:r>
          </a:p>
          <a:p>
            <a:pPr marL="457200" indent="-457200">
              <a:buFontTx/>
              <a:buChar char="-"/>
            </a:pPr>
            <a:r>
              <a:rPr lang="en-US" sz="3200" dirty="0" smtClean="0">
                <a:solidFill>
                  <a:schemeClr val="accent4">
                    <a:lumMod val="10000"/>
                  </a:schemeClr>
                </a:solidFill>
              </a:rPr>
              <a:t>Put urgent reminders to the input folder</a:t>
            </a:r>
          </a:p>
          <a:p>
            <a:pPr marL="457200" indent="-457200">
              <a:buFontTx/>
              <a:buChar char="-"/>
            </a:pPr>
            <a:r>
              <a:rPr lang="en-US" sz="3200" dirty="0" smtClean="0">
                <a:solidFill>
                  <a:schemeClr val="accent4">
                    <a:lumMod val="10000"/>
                  </a:schemeClr>
                </a:solidFill>
              </a:rPr>
              <a:t>Include date (input taken on </a:t>
            </a:r>
            <a:r>
              <a:rPr lang="en-US" sz="3200" dirty="0" err="1" smtClean="0">
                <a:solidFill>
                  <a:schemeClr val="accent4">
                    <a:lumMod val="10000"/>
                  </a:schemeClr>
                </a:solidFill>
              </a:rPr>
              <a:t>dd.mm.yyyy</a:t>
            </a:r>
            <a:r>
              <a:rPr lang="en-US" sz="3200" dirty="0" smtClean="0">
                <a:solidFill>
                  <a:schemeClr val="accent4">
                    <a:lumMod val="10000"/>
                  </a:schemeClr>
                </a:solidFill>
              </a:rPr>
              <a:t>)</a:t>
            </a:r>
          </a:p>
          <a:p>
            <a:pPr marL="457200" indent="-457200">
              <a:buFontTx/>
              <a:buChar char="-"/>
            </a:pPr>
            <a:r>
              <a:rPr lang="en-US" sz="3200" dirty="0" smtClean="0">
                <a:solidFill>
                  <a:schemeClr val="accent4">
                    <a:lumMod val="10000"/>
                  </a:schemeClr>
                </a:solidFill>
              </a:rPr>
              <a:t>Use systematic lists as reminders </a:t>
            </a:r>
          </a:p>
          <a:p>
            <a:pPr marL="457200" indent="-457200">
              <a:buFontTx/>
              <a:buChar char="-"/>
            </a:pPr>
            <a:endParaRPr lang="en-US" sz="3200" dirty="0" smtClean="0">
              <a:solidFill>
                <a:schemeClr val="accent4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3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28" grpId="0" autoUpdateAnimBg="0"/>
    </p:bldLst>
  </p:timing>
</p:sld>
</file>

<file path=ppt/theme/theme1.xml><?xml version="1.0" encoding="utf-8"?>
<a:theme xmlns:a="http://schemas.openxmlformats.org/drawingml/2006/main" name="Training presentation- FrontPage 2003—Great FrontPage features">
  <a:themeElements>
    <a:clrScheme name="Default Design 13">
      <a:dk1>
        <a:srgbClr val="7B7A8E"/>
      </a:dk1>
      <a:lt1>
        <a:srgbClr val="FFFFFF"/>
      </a:lt1>
      <a:dk2>
        <a:srgbClr val="9B9AB3"/>
      </a:dk2>
      <a:lt2>
        <a:srgbClr val="FFFFFF"/>
      </a:lt2>
      <a:accent1>
        <a:srgbClr val="807EB0"/>
      </a:accent1>
      <a:accent2>
        <a:srgbClr val="333399"/>
      </a:accent2>
      <a:accent3>
        <a:srgbClr val="CBCAD6"/>
      </a:accent3>
      <a:accent4>
        <a:srgbClr val="DADADA"/>
      </a:accent4>
      <a:accent5>
        <a:srgbClr val="C0C0D4"/>
      </a:accent5>
      <a:accent6>
        <a:srgbClr val="2D2D8A"/>
      </a:accent6>
      <a:hlink>
        <a:srgbClr val="DEE8F9"/>
      </a:hlink>
      <a:folHlink>
        <a:srgbClr val="D1CFFB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7500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7500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7B7A8E"/>
        </a:dk1>
        <a:lt1>
          <a:srgbClr val="FFFFFF"/>
        </a:lt1>
        <a:dk2>
          <a:srgbClr val="9B9AB3"/>
        </a:dk2>
        <a:lt2>
          <a:srgbClr val="FFFFFF"/>
        </a:lt2>
        <a:accent1>
          <a:srgbClr val="807EB0"/>
        </a:accent1>
        <a:accent2>
          <a:srgbClr val="333399"/>
        </a:accent2>
        <a:accent3>
          <a:srgbClr val="CBCAD6"/>
        </a:accent3>
        <a:accent4>
          <a:srgbClr val="DADADA"/>
        </a:accent4>
        <a:accent5>
          <a:srgbClr val="C0C0D4"/>
        </a:accent5>
        <a:accent6>
          <a:srgbClr val="2D2D8A"/>
        </a:accent6>
        <a:hlink>
          <a:srgbClr val="DEE8F9"/>
        </a:hlink>
        <a:folHlink>
          <a:srgbClr val="D1CFFB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 presentation- FrontPage 2003—Great FrontPage features</Template>
  <TotalTime>10724</TotalTime>
  <Words>1068</Words>
  <Application>Microsoft Office PowerPoint</Application>
  <PresentationFormat>Předvádění na obrazovce (4:3)</PresentationFormat>
  <Paragraphs>216</Paragraphs>
  <Slides>22</Slides>
  <Notes>22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Training presentation- FrontPage 2003—Great FrontPage features</vt:lpstr>
      <vt:lpstr>Snímek 1</vt:lpstr>
      <vt:lpstr>Snímek 2</vt:lpstr>
      <vt:lpstr>GTS </vt:lpstr>
      <vt:lpstr>Implementation </vt:lpstr>
      <vt:lpstr>Hints</vt:lpstr>
      <vt:lpstr>1. Getting Started</vt:lpstr>
      <vt:lpstr>1. Getting Started: Tools</vt:lpstr>
      <vt:lpstr>2. Collection </vt:lpstr>
      <vt:lpstr>2. Collection </vt:lpstr>
      <vt:lpstr>2. Collection </vt:lpstr>
      <vt:lpstr>2. Collection </vt:lpstr>
      <vt:lpstr>2. Collection </vt:lpstr>
      <vt:lpstr>3. Processing </vt:lpstr>
      <vt:lpstr>3. Processing  </vt:lpstr>
      <vt:lpstr>3. Processing </vt:lpstr>
      <vt:lpstr>4. Organizing </vt:lpstr>
      <vt:lpstr>4. Organizing </vt:lpstr>
      <vt:lpstr>5. Maintenance </vt:lpstr>
      <vt:lpstr>5. Weekly Maintenance / Evaluation</vt:lpstr>
      <vt:lpstr>Hints</vt:lpstr>
      <vt:lpstr>Pomodoro</vt:lpstr>
      <vt:lpstr>Snímek 22</vt:lpstr>
    </vt:vector>
  </TitlesOfParts>
  <Company>Acision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Michala Homolova</dc:creator>
  <cp:lastModifiedBy>Misa</cp:lastModifiedBy>
  <cp:revision>210</cp:revision>
  <dcterms:created xsi:type="dcterms:W3CDTF">2010-12-10T20:59:13Z</dcterms:created>
  <dcterms:modified xsi:type="dcterms:W3CDTF">2011-10-09T23:13:00Z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TC100934591033</vt:lpwstr>
  </property>
</Properties>
</file>