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505" r:id="rId2"/>
    <p:sldId id="527" r:id="rId3"/>
    <p:sldId id="521" r:id="rId4"/>
    <p:sldId id="522" r:id="rId5"/>
    <p:sldId id="535" r:id="rId6"/>
    <p:sldId id="533" r:id="rId7"/>
    <p:sldId id="538" r:id="rId8"/>
    <p:sldId id="500" r:id="rId9"/>
    <p:sldId id="501" r:id="rId10"/>
    <p:sldId id="536" r:id="rId11"/>
    <p:sldId id="539" r:id="rId12"/>
    <p:sldId id="532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7500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7500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7500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7500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7500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ellie Tucker" initials="" lastIdx="101" clrIdx="0"/>
  <p:cmAuthor id="1" name="Gonzalo Arellano" initials="" lastIdx="36" clrIdx="1"/>
  <p:cmAuthor id="2" name="Microsoft Corporation" initials="" lastIdx="16" clrIdx="2"/>
  <p:cmAuthor id="3" name="Shelliet" initials="" lastIdx="1" clrIdx="3"/>
  <p:cmAuthor id="4" name="v-linlat" initials="" lastIdx="2" clrIdx="4"/>
  <p:cmAuthor id="5" name="Pete Mauser" initials="" lastIdx="9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00"/>
    <a:srgbClr val="186E26"/>
    <a:srgbClr val="FF00FF"/>
    <a:srgbClr val="FFFF66"/>
    <a:srgbClr val="FFFF99"/>
    <a:srgbClr val="FFFFCC"/>
    <a:srgbClr val="FF0000"/>
    <a:srgbClr val="12163D"/>
    <a:srgbClr val="55546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79" autoAdjust="0"/>
    <p:restoredTop sz="81720" autoAdjust="0"/>
  </p:normalViewPr>
  <p:slideViewPr>
    <p:cSldViewPr snapToGrid="0">
      <p:cViewPr varScale="1">
        <p:scale>
          <a:sx n="59" d="100"/>
          <a:sy n="59" d="100"/>
        </p:scale>
        <p:origin x="-17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fld id="{A64EDC5A-09FF-4CE5-9E24-467AB68D171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200">
                <a:latin typeface="Arial" charset="0"/>
              </a:defRPr>
            </a:lvl1pPr>
          </a:lstStyle>
          <a:p>
            <a:fld id="{B57CDBB4-0890-4F36-8590-5E344C8B784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1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0406E6-15E7-4754-AC72-0C2600B38EDA}" type="slidenum">
              <a:rPr lang="en-US"/>
              <a:pPr/>
              <a:t>10</a:t>
            </a:fld>
            <a:endParaRPr lang="en-US"/>
          </a:p>
        </p:txBody>
      </p:sp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0406E6-15E7-4754-AC72-0C2600B38EDA}" type="slidenum">
              <a:rPr lang="en-US"/>
              <a:pPr/>
              <a:t>11</a:t>
            </a:fld>
            <a:endParaRPr lang="en-US"/>
          </a:p>
        </p:txBody>
      </p:sp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2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3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Groups</a:t>
            </a:r>
            <a:r>
              <a:rPr lang="en-US" baseline="0" dirty="0" smtClean="0"/>
              <a:t> of 3 people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how do</a:t>
            </a:r>
            <a:r>
              <a:rPr lang="en-US" baseline="0" dirty="0" smtClean="0">
                <a:solidFill>
                  <a:schemeClr val="accent4">
                    <a:lumMod val="10000"/>
                  </a:schemeClr>
                </a:solidFill>
              </a:rPr>
              <a:t> the elements of professionalism 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relate to the time management and effectiveness?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Not only throughout this course, but in general,</a:t>
            </a:r>
            <a:r>
              <a:rPr lang="en-US" baseline="0" dirty="0" smtClean="0">
                <a:solidFill>
                  <a:schemeClr val="accent4">
                    <a:lumMod val="10000"/>
                  </a:schemeClr>
                </a:solidFill>
              </a:rPr>
              <a:t> let’s strive to create a professional framework</a:t>
            </a:r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F7A607-0566-422C-BDF6-A3AB15A9B4A2}" type="slidenum">
              <a:rPr lang="en-US"/>
              <a:pPr/>
              <a:t>4</a:t>
            </a:fld>
            <a:endParaRPr lang="en-US"/>
          </a:p>
        </p:txBody>
      </p:sp>
      <p:sp>
        <p:nvSpPr>
          <p:cNvPr id="518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Groups</a:t>
            </a:r>
            <a:r>
              <a:rPr lang="en-US" baseline="0" dirty="0" smtClean="0"/>
              <a:t> of 3 people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how do</a:t>
            </a:r>
            <a:r>
              <a:rPr lang="en-US" baseline="0" dirty="0" smtClean="0">
                <a:solidFill>
                  <a:schemeClr val="accent4">
                    <a:lumMod val="10000"/>
                  </a:schemeClr>
                </a:solidFill>
              </a:rPr>
              <a:t> the elements of professionalism </a:t>
            </a: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relate to the time management and effectiveness?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Not only throughout this course, but in general,</a:t>
            </a:r>
            <a:r>
              <a:rPr lang="en-US" baseline="0" dirty="0" smtClean="0">
                <a:solidFill>
                  <a:schemeClr val="accent4">
                    <a:lumMod val="10000"/>
                  </a:schemeClr>
                </a:solidFill>
              </a:rPr>
              <a:t> let’s strive to create a professional framework</a:t>
            </a:r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0406E6-15E7-4754-AC72-0C2600B38EDA}" type="slidenum">
              <a:rPr lang="en-US"/>
              <a:pPr/>
              <a:t>5</a:t>
            </a:fld>
            <a:endParaRPr lang="en-US"/>
          </a:p>
        </p:txBody>
      </p:sp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0406E6-15E7-4754-AC72-0C2600B38EDA}" type="slidenum">
              <a:rPr lang="en-US"/>
              <a:pPr/>
              <a:t>7</a:t>
            </a:fld>
            <a:endParaRPr lang="en-US"/>
          </a:p>
        </p:txBody>
      </p:sp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0406E6-15E7-4754-AC72-0C2600B38EDA}" type="slidenum">
              <a:rPr lang="en-US"/>
              <a:pPr/>
              <a:t>8</a:t>
            </a:fld>
            <a:endParaRPr lang="en-US"/>
          </a:p>
        </p:txBody>
      </p:sp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0406E6-15E7-4754-AC72-0C2600B38EDA}" type="slidenum">
              <a:rPr lang="en-US"/>
              <a:pPr/>
              <a:t>9</a:t>
            </a:fld>
            <a:endParaRPr lang="en-US"/>
          </a:p>
        </p:txBody>
      </p:sp>
      <p:sp>
        <p:nvSpPr>
          <p:cNvPr id="539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 sz="32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465ADD4-B888-4318-B39F-30FCDAAE2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9C962-E9D9-46B1-80C1-9BEF9535B6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4800" y="76200"/>
            <a:ext cx="21272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1463" y="76200"/>
            <a:ext cx="6230937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E513F2-709B-4449-988A-C1CF79C396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3" y="76200"/>
            <a:ext cx="82296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007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007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007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7708A39-CD1C-4E36-96C0-D0D9C83EE0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463" y="76200"/>
            <a:ext cx="82296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007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007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007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537F39A-8905-4004-A6AE-4A2100EE04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B71807-76B2-4523-9DA5-F67640C28F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CF14B-006A-4200-A5D7-92D133170A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004CE-AFE0-4EF8-9CAD-DFFDAB140A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5D3A1-346D-4026-A769-7C8001F7E6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031645-08B8-498A-9A9E-BCAB0EE2D8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5A3AF-E1D0-4031-A1A8-31C684CB45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5F695D-8981-410D-A712-48A48A70A8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6EC6F3-5A55-4DC7-8160-F0F8C2E231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914400"/>
            <a:ext cx="8431212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71463" y="76200"/>
            <a:ext cx="822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007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800">
                <a:solidFill>
                  <a:srgbClr val="000000"/>
                </a:solidFill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0077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spcAft>
                <a:spcPct val="0"/>
              </a:spcAft>
              <a:defRPr sz="1800">
                <a:solidFill>
                  <a:srgbClr val="000000"/>
                </a:solidFill>
                <a:latin typeface="Arial" charset="0"/>
              </a:defRPr>
            </a:lvl1pPr>
          </a:lstStyle>
          <a:p>
            <a:r>
              <a:rPr lang="en-US"/>
              <a:t>Great FrontPage features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007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800">
                <a:solidFill>
                  <a:srgbClr val="000000"/>
                </a:solidFill>
                <a:latin typeface="Arial" charset="0"/>
              </a:defRPr>
            </a:lvl1pPr>
          </a:lstStyle>
          <a:p>
            <a:fld id="{243D5B68-E617-404D-9295-72048769233C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>
    <p:wipe dir="d"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12163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4" name="Text Box 4"/>
          <p:cNvSpPr txBox="1">
            <a:spLocks noChangeArrowheads="1"/>
          </p:cNvSpPr>
          <p:nvPr/>
        </p:nvSpPr>
        <p:spPr bwMode="gray">
          <a:xfrm>
            <a:off x="1812925" y="1201738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/>
              <a:t>[Your company name] presents: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5442" y="4023631"/>
            <a:ext cx="7547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spcAft>
                <a:spcPct val="0"/>
              </a:spcAft>
              <a:buClr>
                <a:srgbClr val="C40E26"/>
              </a:buClr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Michala Homolova</a:t>
            </a: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86000" y="301350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Personal Effectiveness – The Right Decisions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45072" y="2468070"/>
            <a:ext cx="7830355" cy="1363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kern="0" dirty="0" smtClean="0">
                <a:solidFill>
                  <a:srgbClr val="333333"/>
                </a:solidFill>
                <a:latin typeface="Arial"/>
                <a:ea typeface="+mj-ea"/>
                <a:cs typeface="+mj-cs"/>
              </a:rPr>
              <a:t>Time Management &amp;</a:t>
            </a:r>
            <a:r>
              <a:rPr kumimoji="0" lang="en-GB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Effectiveness</a:t>
            </a:r>
          </a:p>
          <a:p>
            <a:r>
              <a:rPr lang="en-GB" sz="2800" kern="0" dirty="0" smtClean="0">
                <a:solidFill>
                  <a:srgbClr val="333333"/>
                </a:solidFill>
                <a:latin typeface="Arial"/>
                <a:ea typeface="+mj-ea"/>
                <a:cs typeface="+mj-cs"/>
              </a:rPr>
              <a:t>#4</a:t>
            </a:r>
            <a:endParaRPr lang="en-US" dirty="0"/>
          </a:p>
        </p:txBody>
      </p:sp>
      <p:pic>
        <p:nvPicPr>
          <p:cNvPr id="11" name="Obrázek 10" descr="OPVK_MU_vlevo_2_neg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" y="4738903"/>
            <a:ext cx="9067317" cy="1838359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4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Effective Communication</a:t>
            </a:r>
            <a:endParaRPr lang="en-US" dirty="0"/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1268413"/>
            <a:ext cx="8229600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17095" y="1283368"/>
            <a:ext cx="8069179" cy="5872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Establishing the Purpose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 to inform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 To persuade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 To instruct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 To engage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Clarifying the Purpose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 The Journalist’s Questions: Who? What? Why? When? Where? How?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Communicating in English</a:t>
            </a:r>
            <a:endParaRPr lang="en-US" dirty="0"/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1268413"/>
            <a:ext cx="8229600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Hints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tabLst/>
              <a:defRPr/>
            </a:pPr>
            <a:r>
              <a:rPr lang="en-US" kern="0" dirty="0" smtClean="0">
                <a:solidFill>
                  <a:srgbClr val="333333"/>
                </a:solidFill>
                <a:latin typeface="Arial"/>
              </a:rPr>
              <a:t>Comma usage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Sentence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clarity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tabLst/>
              <a:defRPr/>
            </a:pP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Structural elements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tabLst/>
              <a:defRPr/>
            </a:pP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Noun pronoun agreement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tabLst/>
              <a:defRPr/>
            </a:pPr>
            <a:r>
              <a:rPr lang="en-US" kern="0" baseline="0" dirty="0" smtClean="0">
                <a:solidFill>
                  <a:srgbClr val="333333"/>
                </a:solidFill>
                <a:latin typeface="Arial"/>
              </a:rPr>
              <a:t>Subject verb </a:t>
            </a:r>
            <a:r>
              <a:rPr lang="en-US" kern="0" baseline="0" dirty="0" smtClean="0">
                <a:solidFill>
                  <a:srgbClr val="333333"/>
                </a:solidFill>
                <a:latin typeface="Arial"/>
              </a:rPr>
              <a:t>agreement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tabLst/>
              <a:defRPr/>
            </a:pPr>
            <a:endParaRPr lang="en-US" kern="0" dirty="0" smtClean="0">
              <a:solidFill>
                <a:srgbClr val="333333"/>
              </a:solidFill>
              <a:latin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tabLst/>
              <a:defRPr/>
            </a:pPr>
            <a:r>
              <a:rPr lang="en-US" kern="0" dirty="0" smtClean="0">
                <a:solidFill>
                  <a:srgbClr val="333333"/>
                </a:solidFill>
                <a:latin typeface="Arial"/>
              </a:rPr>
              <a:t>Easy guidelines (source: Franklin University) can be found in the Study Materials on </a:t>
            </a:r>
            <a:r>
              <a:rPr lang="en-US" kern="0" dirty="0" err="1" smtClean="0">
                <a:solidFill>
                  <a:srgbClr val="333333"/>
                </a:solidFill>
                <a:latin typeface="Arial"/>
              </a:rPr>
              <a:t>is.muni</a:t>
            </a:r>
            <a:r>
              <a:rPr lang="en-US" kern="0" smtClean="0">
                <a:solidFill>
                  <a:srgbClr val="333333"/>
                </a:solidFill>
                <a:latin typeface="Arial"/>
              </a:rPr>
              <a:t>.</a:t>
            </a:r>
            <a:endParaRPr lang="en-US" kern="0" baseline="0" dirty="0" smtClean="0">
              <a:solidFill>
                <a:srgbClr val="333333"/>
              </a:solidFill>
              <a:latin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4" name="Text Box 4"/>
          <p:cNvSpPr txBox="1">
            <a:spLocks noChangeArrowheads="1"/>
          </p:cNvSpPr>
          <p:nvPr/>
        </p:nvSpPr>
        <p:spPr bwMode="gray">
          <a:xfrm>
            <a:off x="512361" y="1201739"/>
            <a:ext cx="815926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sz="6600" dirty="0" smtClean="0">
                <a:solidFill>
                  <a:schemeClr val="accent4">
                    <a:lumMod val="10000"/>
                  </a:schemeClr>
                </a:solidFill>
              </a:rPr>
              <a:t>QUESTIONS?</a:t>
            </a: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17417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9914" y="382843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solidFill>
                  <a:schemeClr val="accent4">
                    <a:lumMod val="10000"/>
                  </a:schemeClr>
                </a:solidFill>
              </a:rPr>
              <a:t>That’s it for today</a:t>
            </a:r>
            <a:endParaRPr 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630779" y="3609474"/>
            <a:ext cx="1701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Individual 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3"/>
          </p:nvPr>
        </p:nvSpPr>
        <p:spPr>
          <a:xfrm>
            <a:off x="3172326" y="6526128"/>
            <a:ext cx="2895600" cy="476250"/>
          </a:xfrm>
        </p:spPr>
        <p:txBody>
          <a:bodyPr/>
          <a:lstStyle/>
          <a:p>
            <a:r>
              <a:rPr lang="en-US" dirty="0" smtClean="0"/>
              <a:t>www.mcmt.cz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4" name="Text Box 4"/>
          <p:cNvSpPr txBox="1">
            <a:spLocks noChangeArrowheads="1"/>
          </p:cNvSpPr>
          <p:nvPr/>
        </p:nvSpPr>
        <p:spPr bwMode="gray">
          <a:xfrm>
            <a:off x="561474" y="1201738"/>
            <a:ext cx="6356851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GTS Martin </a:t>
            </a:r>
            <a:r>
              <a:rPr lang="en-US" dirty="0" err="1" smtClean="0">
                <a:solidFill>
                  <a:schemeClr val="accent3">
                    <a:lumMod val="25000"/>
                  </a:schemeClr>
                </a:solidFill>
              </a:rPr>
              <a:t>Cech</a:t>
            </a: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 – real life implementation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Feedback to assignment #2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Communication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Delegating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Assignment #3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 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1" name="Obrázek 10" descr="OPVK_MU_vlevo_2_neg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83" y="4738903"/>
            <a:ext cx="9067317" cy="1838359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272716" y="304800"/>
            <a:ext cx="4042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25000"/>
                  </a:schemeClr>
                </a:solidFill>
              </a:rPr>
              <a:t>Agenda</a:t>
            </a:r>
            <a:endParaRPr lang="en-US" dirty="0">
              <a:solidFill>
                <a:schemeClr val="accent3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4" name="Text Box 4"/>
          <p:cNvSpPr txBox="1">
            <a:spLocks noChangeArrowheads="1"/>
          </p:cNvSpPr>
          <p:nvPr/>
        </p:nvSpPr>
        <p:spPr bwMode="gray">
          <a:xfrm>
            <a:off x="464235" y="1201739"/>
            <a:ext cx="815926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accent4">
                    <a:lumMod val="10000"/>
                  </a:schemeClr>
                </a:solidFill>
              </a:rPr>
              <a:t>What are the elements of professionalism</a:t>
            </a:r>
          </a:p>
          <a:p>
            <a:pPr>
              <a:spcBef>
                <a:spcPct val="50000"/>
              </a:spcBef>
              <a:spcAft>
                <a:spcPct val="0"/>
              </a:spcAft>
            </a:pPr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pPr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9914" y="382843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solidFill>
                  <a:schemeClr val="accent4">
                    <a:lumMod val="10000"/>
                  </a:schemeClr>
                </a:solidFill>
              </a:rPr>
              <a:t>Warm up</a:t>
            </a:r>
            <a:endParaRPr 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4" name="Text Box 4"/>
          <p:cNvSpPr txBox="1">
            <a:spLocks noChangeArrowheads="1"/>
          </p:cNvSpPr>
          <p:nvPr/>
        </p:nvSpPr>
        <p:spPr bwMode="gray">
          <a:xfrm>
            <a:off x="464235" y="1201739"/>
            <a:ext cx="815926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spcAft>
                <a:spcPct val="0"/>
              </a:spcAft>
            </a:pPr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  <a:p>
            <a:pPr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en-US" dirty="0" smtClean="0">
              <a:solidFill>
                <a:schemeClr val="accent4">
                  <a:lumMod val="10000"/>
                </a:schemeClr>
              </a:solidFill>
            </a:endParaRPr>
          </a:p>
        </p:txBody>
      </p:sp>
      <p:sp>
        <p:nvSpPr>
          <p:cNvPr id="8" name="Rectangle 4"/>
          <p:cNvSpPr txBox="1">
            <a:spLocks noChangeArrowheads="1"/>
          </p:cNvSpPr>
          <p:nvPr/>
        </p:nvSpPr>
        <p:spPr bwMode="auto">
          <a:xfrm>
            <a:off x="395288" y="5373688"/>
            <a:ext cx="83534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9914" y="382843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solidFill>
                  <a:schemeClr val="accent4">
                    <a:lumMod val="10000"/>
                  </a:schemeClr>
                </a:solidFill>
              </a:rPr>
              <a:t>Why it is important?</a:t>
            </a:r>
            <a:endParaRPr lang="en-US" dirty="0">
              <a:solidFill>
                <a:schemeClr val="accent4">
                  <a:lumMod val="10000"/>
                </a:schemeClr>
              </a:solidFill>
            </a:endParaRPr>
          </a:p>
        </p:txBody>
      </p:sp>
      <p:pic>
        <p:nvPicPr>
          <p:cNvPr id="5" name="Obrázek 4" descr="C130CriticalChainProjectManagemen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274" y="1271656"/>
            <a:ext cx="3914517" cy="1920723"/>
          </a:xfrm>
          <a:prstGeom prst="rect">
            <a:avLst/>
          </a:prstGeom>
        </p:spPr>
      </p:pic>
      <p:pic>
        <p:nvPicPr>
          <p:cNvPr id="6" name="Obrázek 5" descr="chai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1259" y="3322052"/>
            <a:ext cx="3627855" cy="2902284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7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 perceptions</a:t>
            </a:r>
            <a:endParaRPr lang="en-US" dirty="0"/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1268413"/>
            <a:ext cx="8229600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Deal with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facts is EASY, </a:t>
            </a:r>
            <a:r>
              <a:rPr lang="en-US" kern="0" dirty="0" smtClean="0">
                <a:solidFill>
                  <a:srgbClr val="333333"/>
                </a:solidFill>
                <a:latin typeface="Arial"/>
              </a:rPr>
              <a:t>de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al with perceptions is NOT!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tabLst/>
              <a:defRPr/>
            </a:pPr>
            <a:endParaRPr lang="en-US" kern="0" baseline="0" dirty="0" smtClean="0">
              <a:solidFill>
                <a:srgbClr val="333333"/>
              </a:solidFill>
              <a:latin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tabLst/>
              <a:defRPr/>
            </a:pP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Managing perception: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kern="0" baseline="0" dirty="0" smtClean="0">
                <a:solidFill>
                  <a:srgbClr val="333333"/>
                </a:solidFill>
                <a:latin typeface="Arial"/>
              </a:rPr>
              <a:t>Clarity</a:t>
            </a:r>
            <a:r>
              <a:rPr lang="en-US" kern="0" dirty="0" smtClean="0">
                <a:solidFill>
                  <a:srgbClr val="333333"/>
                </a:solidFill>
                <a:latin typeface="Arial"/>
              </a:rPr>
              <a:t> on how you want to be perceived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Factual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communication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kern="0" baseline="0" dirty="0" smtClean="0">
                <a:solidFill>
                  <a:srgbClr val="333333"/>
                </a:solidFill>
                <a:latin typeface="Arial"/>
              </a:rPr>
              <a:t>Clarity,</a:t>
            </a:r>
            <a:r>
              <a:rPr lang="en-US" kern="0" dirty="0" smtClean="0">
                <a:solidFill>
                  <a:srgbClr val="333333"/>
                </a:solidFill>
                <a:latin typeface="Arial"/>
              </a:rPr>
              <a:t> conciseness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Reliability,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consistency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kern="0" baseline="0" dirty="0" smtClean="0">
                <a:solidFill>
                  <a:srgbClr val="333333"/>
                </a:solidFill>
                <a:latin typeface="Arial"/>
              </a:rPr>
              <a:t>Demonstration</a:t>
            </a:r>
            <a:r>
              <a:rPr lang="en-US" kern="0" dirty="0" smtClean="0">
                <a:solidFill>
                  <a:srgbClr val="333333"/>
                </a:solidFill>
                <a:latin typeface="Arial"/>
              </a:rPr>
              <a:t> of reflective thought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#2 Homework</a:t>
            </a:r>
            <a:endParaRPr lang="en-US" dirty="0"/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41158" y="1027781"/>
            <a:ext cx="82296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lang="en-US" kern="0" dirty="0" smtClean="0">
                <a:solidFill>
                  <a:srgbClr val="333333"/>
                </a:solidFill>
                <a:latin typeface="Arial"/>
              </a:rPr>
              <a:t>Your own one working day task list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lang="en-US" kern="0" dirty="0" smtClean="0">
                <a:solidFill>
                  <a:srgbClr val="333333"/>
                </a:solidFill>
                <a:latin typeface="Arial"/>
              </a:rPr>
              <a:t>Analogy to in-class assignment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lang="en-US" kern="0" dirty="0" smtClean="0">
                <a:solidFill>
                  <a:srgbClr val="333333"/>
                </a:solidFill>
                <a:latin typeface="Arial"/>
              </a:rPr>
              <a:t>Create your task list for the day in the morning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Add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estimated duration to each task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Add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priorities (remember the Important /  Urgent)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lang="en-US" kern="0" dirty="0" smtClean="0">
                <a:solidFill>
                  <a:srgbClr val="333333"/>
                </a:solidFill>
                <a:latin typeface="Arial"/>
              </a:rPr>
              <a:t>Add sequence (remember the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2 minutes rule, remaining time rule, the prioritization rules)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Sum the durations, build contingency in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lang="en-US" kern="0" baseline="0" dirty="0" smtClean="0">
                <a:solidFill>
                  <a:srgbClr val="333333"/>
                </a:solidFill>
                <a:latin typeface="Arial"/>
              </a:rPr>
              <a:t>Create</a:t>
            </a:r>
            <a:r>
              <a:rPr lang="en-US" kern="0" dirty="0" smtClean="0">
                <a:solidFill>
                  <a:srgbClr val="333333"/>
                </a:solidFill>
                <a:latin typeface="Arial"/>
              </a:rPr>
              <a:t> reviewed task list for the day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DELIVERABLES: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1. draft task list, 2. reviewed task list. Each with durations, priorities, sequence. 3. completion task list (cross the tasks you’ve really completed)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tabLst/>
              <a:defRPr/>
            </a:pPr>
            <a:r>
              <a:rPr lang="en-US" kern="0" baseline="0" dirty="0" smtClean="0">
                <a:solidFill>
                  <a:srgbClr val="333333"/>
                </a:solidFill>
                <a:latin typeface="Arial"/>
              </a:rPr>
              <a:t>DEADLINE:</a:t>
            </a:r>
            <a:r>
              <a:rPr lang="en-US" kern="0" dirty="0" smtClean="0">
                <a:solidFill>
                  <a:srgbClr val="333333"/>
                </a:solidFill>
                <a:latin typeface="Arial"/>
              </a:rPr>
              <a:t> Monday, October 10</a:t>
            </a:r>
            <a:r>
              <a:rPr lang="en-US" kern="0" baseline="30000" dirty="0" smtClean="0">
                <a:solidFill>
                  <a:srgbClr val="333333"/>
                </a:solidFill>
                <a:latin typeface="Arial"/>
              </a:rPr>
              <a:t>th</a:t>
            </a:r>
            <a:endParaRPr lang="en-US" kern="0" dirty="0" smtClean="0">
              <a:solidFill>
                <a:srgbClr val="333333"/>
              </a:solidFill>
              <a:latin typeface="Arial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56285" y="6555707"/>
            <a:ext cx="2895600" cy="476250"/>
          </a:xfrm>
        </p:spPr>
        <p:txBody>
          <a:bodyPr/>
          <a:lstStyle/>
          <a:p>
            <a:r>
              <a:rPr lang="en-US" dirty="0" smtClean="0"/>
              <a:t>www.mcmt.cz</a:t>
            </a:r>
            <a:endParaRPr lang="en-US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1 Brainstorming on Communication</a:t>
            </a:r>
            <a:endParaRPr lang="en-US" dirty="0"/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1268413"/>
            <a:ext cx="8229600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What do you think are the most frequent mistakes in communication in your company (concerning your work)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1 Brainstorming on Communication</a:t>
            </a:r>
            <a:endParaRPr lang="en-US" dirty="0"/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7200" y="1268413"/>
            <a:ext cx="8229600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What do you think are the most frequent mistakes in communication in your company (concerning your work)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We rely too much on email – introduce email best practices in the SC, distribution list bigger and bigger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Reply to All (even for 1 word), huge email attachments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Content not meaningful, in Czech, lack of clarity, lack of message, too long, even in short emails you have to read the whole history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Email signatures, pictures, no contact info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Effective Email Communication</a:t>
            </a:r>
            <a:endParaRPr lang="en-US" dirty="0"/>
          </a:p>
        </p:txBody>
      </p:sp>
      <p:sp>
        <p:nvSpPr>
          <p:cNvPr id="538628" name="Rectangle 4"/>
          <p:cNvSpPr>
            <a:spLocks noChangeArrowheads="1"/>
          </p:cNvSpPr>
          <p:nvPr/>
        </p:nvSpPr>
        <p:spPr bwMode="auto">
          <a:xfrm>
            <a:off x="95250" y="4610100"/>
            <a:ext cx="8431213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Ctr="1"/>
          <a:lstStyle/>
          <a:p>
            <a:pPr>
              <a:spcAft>
                <a:spcPct val="0"/>
              </a:spcAft>
            </a:pPr>
            <a:r>
              <a:rPr lang="en-US"/>
              <a:t>Each lesson includes a list of suggested tasks and a set of test questions.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1268413"/>
            <a:ext cx="8229600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Deal with the right people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 not over escalate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Escalate when stuck (not your failure)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Write emails in company language only</a:t>
            </a:r>
            <a:r>
              <a:rPr kumimoji="0" lang="en-US" sz="2200" b="0" i="0" u="none" strike="noStrike" kern="0" cap="none" spc="0" normalizeH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(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emails forwarding)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Write structured emails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Make sure you’ve answered all questions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Make sure it is understandable for somebody new in the topic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Make sure your email does not create additional questions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Watch the TO and CC list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lang="en-US" sz="2200" kern="0" dirty="0" smtClean="0">
                <a:solidFill>
                  <a:srgbClr val="333333"/>
                </a:solidFill>
                <a:latin typeface="Arial"/>
              </a:rPr>
              <a:t>Use appropriate Subject, change/start new thread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40E26"/>
              </a:buClr>
              <a:buSzTx/>
              <a:buFontTx/>
              <a:buChar char="•"/>
              <a:tabLst/>
              <a:defRPr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 not assume </a:t>
            </a:r>
            <a:r>
              <a:rPr kumimoji="0" lang="en-US" sz="2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sb</a:t>
            </a: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in the CC will action without being asked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8" grpId="0" autoUpdateAnimBg="0"/>
    </p:bldLst>
  </p:timing>
</p:sld>
</file>

<file path=ppt/theme/theme1.xml><?xml version="1.0" encoding="utf-8"?>
<a:theme xmlns:a="http://schemas.openxmlformats.org/drawingml/2006/main" name="Training presentation- FrontPage 2003—Great FrontPage features">
  <a:themeElements>
    <a:clrScheme name="Default Design 13">
      <a:dk1>
        <a:srgbClr val="7B7A8E"/>
      </a:dk1>
      <a:lt1>
        <a:srgbClr val="FFFFFF"/>
      </a:lt1>
      <a:dk2>
        <a:srgbClr val="9B9AB3"/>
      </a:dk2>
      <a:lt2>
        <a:srgbClr val="FFFFFF"/>
      </a:lt2>
      <a:accent1>
        <a:srgbClr val="807EB0"/>
      </a:accent1>
      <a:accent2>
        <a:srgbClr val="333399"/>
      </a:accent2>
      <a:accent3>
        <a:srgbClr val="CBCAD6"/>
      </a:accent3>
      <a:accent4>
        <a:srgbClr val="DADADA"/>
      </a:accent4>
      <a:accent5>
        <a:srgbClr val="C0C0D4"/>
      </a:accent5>
      <a:accent6>
        <a:srgbClr val="2D2D8A"/>
      </a:accent6>
      <a:hlink>
        <a:srgbClr val="DEE8F9"/>
      </a:hlink>
      <a:folHlink>
        <a:srgbClr val="D1CFFB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7500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7500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7B7A8E"/>
        </a:dk1>
        <a:lt1>
          <a:srgbClr val="FFFFFF"/>
        </a:lt1>
        <a:dk2>
          <a:srgbClr val="9B9AB3"/>
        </a:dk2>
        <a:lt2>
          <a:srgbClr val="FFFFFF"/>
        </a:lt2>
        <a:accent1>
          <a:srgbClr val="807EB0"/>
        </a:accent1>
        <a:accent2>
          <a:srgbClr val="333399"/>
        </a:accent2>
        <a:accent3>
          <a:srgbClr val="CBCAD6"/>
        </a:accent3>
        <a:accent4>
          <a:srgbClr val="DADADA"/>
        </a:accent4>
        <a:accent5>
          <a:srgbClr val="C0C0D4"/>
        </a:accent5>
        <a:accent6>
          <a:srgbClr val="2D2D8A"/>
        </a:accent6>
        <a:hlink>
          <a:srgbClr val="DEE8F9"/>
        </a:hlink>
        <a:folHlink>
          <a:srgbClr val="D1CFFB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 presentation- FrontPage 2003—Great FrontPage features</Template>
  <TotalTime>8484</TotalTime>
  <Words>669</Words>
  <Application>Microsoft Office PowerPoint</Application>
  <PresentationFormat>Předvádění na obrazovce (4:3)</PresentationFormat>
  <Paragraphs>109</Paragraphs>
  <Slides>12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Training presentation- FrontPage 2003—Great FrontPage features</vt:lpstr>
      <vt:lpstr>Snímek 1</vt:lpstr>
      <vt:lpstr>Snímek 2</vt:lpstr>
      <vt:lpstr>Snímek 3</vt:lpstr>
      <vt:lpstr>Snímek 4</vt:lpstr>
      <vt:lpstr>Manage perceptions</vt:lpstr>
      <vt:lpstr>Assignment #2 Homework</vt:lpstr>
      <vt:lpstr>Activity 1 Brainstorming on Communication</vt:lpstr>
      <vt:lpstr>Activity 1 Brainstorming on Communication</vt:lpstr>
      <vt:lpstr>Effective Email Communication</vt:lpstr>
      <vt:lpstr>Effective Communication</vt:lpstr>
      <vt:lpstr>Communicating in English</vt:lpstr>
      <vt:lpstr>Snímek 12</vt:lpstr>
    </vt:vector>
  </TitlesOfParts>
  <Company>Acision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Michala Homolova</dc:creator>
  <cp:lastModifiedBy>Misa</cp:lastModifiedBy>
  <cp:revision>175</cp:revision>
  <dcterms:created xsi:type="dcterms:W3CDTF">2010-12-10T20:59:13Z</dcterms:created>
  <dcterms:modified xsi:type="dcterms:W3CDTF">2011-10-18T06:07:54Z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TC100934591033</vt:lpwstr>
  </property>
</Properties>
</file>