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05" r:id="rId2"/>
    <p:sldId id="527" r:id="rId3"/>
    <p:sldId id="521" r:id="rId4"/>
    <p:sldId id="522" r:id="rId5"/>
    <p:sldId id="535" r:id="rId6"/>
    <p:sldId id="533" r:id="rId7"/>
    <p:sldId id="538" r:id="rId8"/>
    <p:sldId id="500" r:id="rId9"/>
    <p:sldId id="501" r:id="rId10"/>
    <p:sldId id="536" r:id="rId11"/>
    <p:sldId id="539" r:id="rId12"/>
    <p:sldId id="53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llie Tucker" initials="" lastIdx="101" clrIdx="0"/>
  <p:cmAuthor id="1" name="Gonzalo Arellano" initials="" lastIdx="36" clrIdx="1"/>
  <p:cmAuthor id="2" name="Microsoft Corporation" initials="" lastIdx="16" clrIdx="2"/>
  <p:cmAuthor id="3" name="Shelliet" initials="" lastIdx="1" clrIdx="3"/>
  <p:cmAuthor id="4" name="v-linlat" initials="" lastIdx="2" clrIdx="4"/>
  <p:cmAuthor id="5" name="Pete Mauser" initials="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86E26"/>
    <a:srgbClr val="FF00FF"/>
    <a:srgbClr val="FFFF66"/>
    <a:srgbClr val="FFFF99"/>
    <a:srgbClr val="FFFFCC"/>
    <a:srgbClr val="FF0000"/>
    <a:srgbClr val="12163D"/>
    <a:srgbClr val="55546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81720" autoAdjust="0"/>
  </p:normalViewPr>
  <p:slideViewPr>
    <p:cSldViewPr snapToGrid="0">
      <p:cViewPr varScale="1">
        <p:scale>
          <a:sx n="59" d="100"/>
          <a:sy n="59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A64EDC5A-09FF-4CE5-9E24-467AB68D17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B57CDBB4-0890-4F36-8590-5E344C8B78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406E6-15E7-4754-AC72-0C2600B38EDA}" type="slidenum">
              <a:rPr lang="en-US"/>
              <a:pPr/>
              <a:t>10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406E6-15E7-4754-AC72-0C2600B38EDA}" type="slidenum">
              <a:rPr lang="en-US"/>
              <a:pPr/>
              <a:t>11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2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3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r>
              <a:rPr lang="en-US" baseline="0" dirty="0" smtClean="0"/>
              <a:t> of 3 people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how do</a:t>
            </a:r>
            <a:r>
              <a:rPr lang="en-US" baseline="0" dirty="0" smtClean="0">
                <a:solidFill>
                  <a:schemeClr val="accent4">
                    <a:lumMod val="10000"/>
                  </a:schemeClr>
                </a:solidFill>
              </a:rPr>
              <a:t> the elements of professionalism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relate to the time management and effectiveness?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Not only throughout this course, but in general,</a:t>
            </a:r>
            <a:r>
              <a:rPr lang="en-US" baseline="0" dirty="0" smtClean="0">
                <a:solidFill>
                  <a:schemeClr val="accent4">
                    <a:lumMod val="10000"/>
                  </a:schemeClr>
                </a:solidFill>
              </a:rPr>
              <a:t> let’s strive to create a professional framework</a:t>
            </a: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4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r>
              <a:rPr lang="en-US" baseline="0" dirty="0" smtClean="0"/>
              <a:t> of 3 people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how do</a:t>
            </a:r>
            <a:r>
              <a:rPr lang="en-US" baseline="0" dirty="0" smtClean="0">
                <a:solidFill>
                  <a:schemeClr val="accent4">
                    <a:lumMod val="10000"/>
                  </a:schemeClr>
                </a:solidFill>
              </a:rPr>
              <a:t> the elements of professionalism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relate to the time management and effectiveness?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Not only throughout this course, but in general,</a:t>
            </a:r>
            <a:r>
              <a:rPr lang="en-US" baseline="0" dirty="0" smtClean="0">
                <a:solidFill>
                  <a:schemeClr val="accent4">
                    <a:lumMod val="10000"/>
                  </a:schemeClr>
                </a:solidFill>
              </a:rPr>
              <a:t> let’s strive to create a professional framework</a:t>
            </a: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406E6-15E7-4754-AC72-0C2600B38EDA}" type="slidenum">
              <a:rPr lang="en-US"/>
              <a:pPr/>
              <a:t>5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406E6-15E7-4754-AC72-0C2600B38EDA}" type="slidenum">
              <a:rPr lang="en-US"/>
              <a:pPr/>
              <a:t>7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406E6-15E7-4754-AC72-0C2600B38EDA}" type="slidenum">
              <a:rPr lang="en-US"/>
              <a:pPr/>
              <a:t>8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406E6-15E7-4754-AC72-0C2600B38EDA}" type="slidenum">
              <a:rPr lang="en-US"/>
              <a:pPr/>
              <a:t>9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65ADD4-B888-4318-B39F-30FCDAAE2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C962-E9D9-46B1-80C1-9BEF9535B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513F2-709B-4449-988A-C1CF79C39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708A39-CD1C-4E36-96C0-D0D9C83EE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37F39A-8905-4004-A6AE-4A2100EE0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1807-76B2-4523-9DA5-F67640C28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CF14B-006A-4200-A5D7-92D133170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04CE-AFE0-4EF8-9CAD-DFFDAB140A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5D3A1-346D-4026-A769-7C8001F7E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31645-08B8-498A-9A9E-BCAB0EE2D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5A3AF-E1D0-4031-A1A8-31C684CB4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F695D-8981-410D-A712-48A48A70A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EC6F3-5A55-4DC7-8160-F0F8C2E23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243D5B68-E617-404D-9295-72048769233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812925" y="1201738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/>
              <a:t>[Your company name] presents: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442" y="4023631"/>
            <a:ext cx="754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ct val="0"/>
              </a:spcAft>
              <a:buClr>
                <a:srgbClr val="C40E26"/>
              </a:buCl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Michala Homolova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Personal Effectiveness – The Right Decisions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5072" y="2468070"/>
            <a:ext cx="7830355" cy="1363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Time Management &amp;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Effectiveness</a:t>
            </a:r>
          </a:p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#4</a:t>
            </a:r>
            <a:endParaRPr lang="en-US" dirty="0"/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17095" y="1283368"/>
            <a:ext cx="8069179" cy="587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Establishing the Purpose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 to inform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 To persuade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 To instruct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 To engage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Clarifying the Purpose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 The Journalist’s Questions: Who? What? Why? When? Where? How?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in English</a:t>
            </a:r>
            <a:endParaRPr lang="en-US" dirty="0"/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lang="en-US" kern="0" dirty="0" smtClean="0">
                <a:solidFill>
                  <a:srgbClr val="333333"/>
                </a:solidFill>
                <a:latin typeface="Arial"/>
              </a:rPr>
              <a:t>Comma usage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Sentence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clarity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Structural elements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Noun pronoun agreement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lang="en-US" kern="0" baseline="0" dirty="0" smtClean="0">
                <a:solidFill>
                  <a:srgbClr val="333333"/>
                </a:solidFill>
                <a:latin typeface="Arial"/>
              </a:rPr>
              <a:t>Subject verb </a:t>
            </a:r>
            <a:r>
              <a:rPr lang="en-US" kern="0" baseline="0" dirty="0" smtClean="0">
                <a:solidFill>
                  <a:srgbClr val="333333"/>
                </a:solidFill>
                <a:latin typeface="Arial"/>
              </a:rPr>
              <a:t>agreement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endParaRPr lang="en-US" kern="0" dirty="0" smtClean="0">
              <a:solidFill>
                <a:srgbClr val="333333"/>
              </a:solidFill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lang="en-US" kern="0" dirty="0" smtClean="0">
                <a:solidFill>
                  <a:srgbClr val="333333"/>
                </a:solidFill>
                <a:latin typeface="Arial"/>
              </a:rPr>
              <a:t>Easy guidelines (source: Franklin University) can be found in the Study Materials on </a:t>
            </a:r>
            <a:r>
              <a:rPr lang="en-US" kern="0" dirty="0" err="1" smtClean="0">
                <a:solidFill>
                  <a:srgbClr val="333333"/>
                </a:solidFill>
                <a:latin typeface="Arial"/>
              </a:rPr>
              <a:t>is.muni</a:t>
            </a:r>
            <a:r>
              <a:rPr lang="en-US" kern="0" smtClean="0">
                <a:solidFill>
                  <a:srgbClr val="333333"/>
                </a:solidFill>
                <a:latin typeface="Arial"/>
              </a:rPr>
              <a:t>.</a:t>
            </a:r>
            <a:endParaRPr lang="en-US" kern="0" baseline="0" dirty="0" smtClean="0">
              <a:solidFill>
                <a:srgbClr val="333333"/>
              </a:solidFill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512361" y="1201739"/>
            <a:ext cx="815926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sz="6600" dirty="0" smtClean="0">
                <a:solidFill>
                  <a:schemeClr val="accent4">
                    <a:lumMod val="10000"/>
                  </a:schemeClr>
                </a:solidFill>
              </a:rPr>
              <a:t>QUESTIONS?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17417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accent4">
                    <a:lumMod val="10000"/>
                  </a:schemeClr>
                </a:solidFill>
              </a:rPr>
              <a:t>That’s it for today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30779" y="3609474"/>
            <a:ext cx="1701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Individual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72326" y="6526128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561474" y="1201738"/>
            <a:ext cx="6356851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GTS Martin </a:t>
            </a:r>
            <a:r>
              <a:rPr lang="en-US" dirty="0" err="1" smtClean="0">
                <a:solidFill>
                  <a:schemeClr val="accent3">
                    <a:lumMod val="25000"/>
                  </a:schemeClr>
                </a:solidFill>
              </a:rPr>
              <a:t>Cech</a:t>
            </a: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 – real life implementation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Feedback to assignment #2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Communication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Delegating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Assignment #3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272716" y="304800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464235" y="1201739"/>
            <a:ext cx="81592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What are the elements of professionalism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accent4">
                    <a:lumMod val="10000"/>
                  </a:schemeClr>
                </a:solidFill>
              </a:rPr>
              <a:t>Warm up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464235" y="1201739"/>
            <a:ext cx="81592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accent4">
                    <a:lumMod val="10000"/>
                  </a:schemeClr>
                </a:solidFill>
              </a:rPr>
              <a:t>Why it is important?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5" name="Obrázek 4" descr="C130CriticalChainProjectManagem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274" y="1271656"/>
            <a:ext cx="3914517" cy="1920723"/>
          </a:xfrm>
          <a:prstGeom prst="rect">
            <a:avLst/>
          </a:prstGeom>
        </p:spPr>
      </p:pic>
      <p:pic>
        <p:nvPicPr>
          <p:cNvPr id="6" name="Obrázek 5" descr="cha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259" y="3322052"/>
            <a:ext cx="3627855" cy="2902284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perceptions</a:t>
            </a:r>
            <a:endParaRPr lang="en-US" dirty="0"/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Deal with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facts is EASY, </a:t>
            </a:r>
            <a:r>
              <a:rPr lang="en-US" kern="0" dirty="0" smtClean="0">
                <a:solidFill>
                  <a:srgbClr val="333333"/>
                </a:solidFill>
                <a:latin typeface="Arial"/>
              </a:rPr>
              <a:t>de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 with perceptions is NOT!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endParaRPr lang="en-US" kern="0" baseline="0" dirty="0" smtClean="0">
              <a:solidFill>
                <a:srgbClr val="333333"/>
              </a:solidFill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Managing perception: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0" baseline="0" dirty="0" smtClean="0">
                <a:solidFill>
                  <a:srgbClr val="333333"/>
                </a:solidFill>
                <a:latin typeface="Arial"/>
              </a:rPr>
              <a:t>Clarity</a:t>
            </a:r>
            <a:r>
              <a:rPr lang="en-US" kern="0" dirty="0" smtClean="0">
                <a:solidFill>
                  <a:srgbClr val="333333"/>
                </a:solidFill>
                <a:latin typeface="Arial"/>
              </a:rPr>
              <a:t> on how you want to be perceived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Factual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communication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0" baseline="0" dirty="0" smtClean="0">
                <a:solidFill>
                  <a:srgbClr val="333333"/>
                </a:solidFill>
                <a:latin typeface="Arial"/>
              </a:rPr>
              <a:t>Clarity,</a:t>
            </a:r>
            <a:r>
              <a:rPr lang="en-US" kern="0" dirty="0" smtClean="0">
                <a:solidFill>
                  <a:srgbClr val="333333"/>
                </a:solidFill>
                <a:latin typeface="Arial"/>
              </a:rPr>
              <a:t> conciseness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Reliability,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consistency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0" baseline="0" dirty="0" smtClean="0">
                <a:solidFill>
                  <a:srgbClr val="333333"/>
                </a:solidFill>
                <a:latin typeface="Arial"/>
              </a:rPr>
              <a:t>Demonstration</a:t>
            </a:r>
            <a:r>
              <a:rPr lang="en-US" kern="0" dirty="0" smtClean="0">
                <a:solidFill>
                  <a:srgbClr val="333333"/>
                </a:solidFill>
                <a:latin typeface="Arial"/>
              </a:rPr>
              <a:t> of reflective thought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#2 Homework</a:t>
            </a:r>
            <a:endParaRPr lang="en-US" dirty="0"/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41158" y="1027781"/>
            <a:ext cx="82296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solidFill>
                  <a:srgbClr val="333333"/>
                </a:solidFill>
                <a:latin typeface="Arial"/>
              </a:rPr>
              <a:t>Your own one working day task list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solidFill>
                  <a:srgbClr val="333333"/>
                </a:solidFill>
                <a:latin typeface="Arial"/>
              </a:rPr>
              <a:t>Analogy to in-class assignment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solidFill>
                  <a:srgbClr val="333333"/>
                </a:solidFill>
                <a:latin typeface="Arial"/>
              </a:rPr>
              <a:t>Create your task list for the day in the morning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estimated duration to each task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priorities (remember the Important /  Urgent)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solidFill>
                  <a:srgbClr val="333333"/>
                </a:solidFill>
                <a:latin typeface="Arial"/>
              </a:rPr>
              <a:t>Add sequence (remember the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 minutes rule, remaining time rule, the prioritization rules)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Sum the durations, build contingency 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lang="en-US" kern="0" baseline="0" dirty="0" smtClean="0">
                <a:solidFill>
                  <a:srgbClr val="333333"/>
                </a:solidFill>
                <a:latin typeface="Arial"/>
              </a:rPr>
              <a:t>Create</a:t>
            </a:r>
            <a:r>
              <a:rPr lang="en-US" kern="0" dirty="0" smtClean="0">
                <a:solidFill>
                  <a:srgbClr val="333333"/>
                </a:solidFill>
                <a:latin typeface="Arial"/>
              </a:rPr>
              <a:t> reviewed task list for the day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DELIVERABLES: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1. draft task list, 2. reviewed task list. Each with durations, priorities, sequence. 3. completion task list (cross the tasks you’ve really completed)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lang="en-US" kern="0" baseline="0" dirty="0" smtClean="0">
                <a:solidFill>
                  <a:srgbClr val="333333"/>
                </a:solidFill>
                <a:latin typeface="Arial"/>
              </a:rPr>
              <a:t>DEADLINE:</a:t>
            </a:r>
            <a:r>
              <a:rPr lang="en-US" kern="0" dirty="0" smtClean="0">
                <a:solidFill>
                  <a:srgbClr val="333333"/>
                </a:solidFill>
                <a:latin typeface="Arial"/>
              </a:rPr>
              <a:t> Monday, October 10</a:t>
            </a:r>
            <a:r>
              <a:rPr lang="en-US" kern="0" baseline="30000" dirty="0" smtClean="0">
                <a:solidFill>
                  <a:srgbClr val="333333"/>
                </a:solidFill>
                <a:latin typeface="Arial"/>
              </a:rPr>
              <a:t>th</a:t>
            </a:r>
            <a:endParaRPr lang="en-US" kern="0" dirty="0" smtClean="0">
              <a:solidFill>
                <a:srgbClr val="333333"/>
              </a:solidFill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56285" y="6555707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 Brainstorming on Communication</a:t>
            </a:r>
            <a:endParaRPr lang="en-US" dirty="0"/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do you think are the most frequent mistakes in communication in your company (concerning your work)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 Brainstorming on Communication</a:t>
            </a:r>
            <a:endParaRPr lang="en-US" dirty="0"/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do you think are the most frequent mistakes in communication in your company (concerning your work)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rely too much on email – introduce email best practices in the SC, distribution list bigger and bigger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Reply to All (even for 1 word), huge email attachments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Content not meaningful, in Czech, lack of clarity, lack of message, too long, even in short emails you have to read the whole history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Email signatures, pictures, no contact info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Email Communication</a:t>
            </a:r>
            <a:endParaRPr lang="en-US" dirty="0"/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Deal with the right people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 not over escalate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Escalate when stuck (not your failure)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Write emails in company language only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emails forwarding)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Write structured emails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 sure you’ve answered all questions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 sure it is understandable for somebody new in the topic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 sure your email does not create additional questions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Watch the TO and CC list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lang="en-US" sz="2200" kern="0" dirty="0" smtClean="0">
                <a:solidFill>
                  <a:srgbClr val="333333"/>
                </a:solidFill>
                <a:latin typeface="Arial"/>
              </a:rPr>
              <a:t>Use appropriate Subject, change/start new thread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 not assume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sb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the CC will action without being asked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theme/theme1.xml><?xml version="1.0" encoding="utf-8"?>
<a:theme xmlns:a="http://schemas.openxmlformats.org/drawingml/2006/main" name="Training presentation- FrontPage 2003—Great FrontPage features">
  <a:themeElements>
    <a:clrScheme name="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FrontPage 2003—Great FrontPage features</Template>
  <TotalTime>8484</TotalTime>
  <Words>669</Words>
  <Application>Microsoft Office PowerPoint</Application>
  <PresentationFormat>Předvádění na obrazovce (4:3)</PresentationFormat>
  <Paragraphs>109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Training presentation- FrontPage 2003—Great FrontPage features</vt:lpstr>
      <vt:lpstr>Snímek 1</vt:lpstr>
      <vt:lpstr>Snímek 2</vt:lpstr>
      <vt:lpstr>Snímek 3</vt:lpstr>
      <vt:lpstr>Snímek 4</vt:lpstr>
      <vt:lpstr>Manage perceptions</vt:lpstr>
      <vt:lpstr>Assignment #2 Homework</vt:lpstr>
      <vt:lpstr>Activity 1 Brainstorming on Communication</vt:lpstr>
      <vt:lpstr>Activity 1 Brainstorming on Communication</vt:lpstr>
      <vt:lpstr>Effective Email Communication</vt:lpstr>
      <vt:lpstr>Effective Communication</vt:lpstr>
      <vt:lpstr>Communicating in English</vt:lpstr>
      <vt:lpstr>Snímek 12</vt:lpstr>
    </vt:vector>
  </TitlesOfParts>
  <Company>Acision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Michala Homolova</dc:creator>
  <cp:lastModifiedBy>Misa</cp:lastModifiedBy>
  <cp:revision>175</cp:revision>
  <dcterms:created xsi:type="dcterms:W3CDTF">2010-12-10T20:59:13Z</dcterms:created>
  <dcterms:modified xsi:type="dcterms:W3CDTF">2011-10-18T06:07:54Z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TC100934591033</vt:lpwstr>
  </property>
</Properties>
</file>