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505" r:id="rId2"/>
    <p:sldId id="527" r:id="rId3"/>
    <p:sldId id="532" r:id="rId4"/>
    <p:sldId id="533" r:id="rId5"/>
    <p:sldId id="542" r:id="rId6"/>
    <p:sldId id="543" r:id="rId7"/>
    <p:sldId id="544" r:id="rId8"/>
    <p:sldId id="545" r:id="rId9"/>
    <p:sldId id="546" r:id="rId10"/>
    <p:sldId id="547" r:id="rId11"/>
    <p:sldId id="549" r:id="rId12"/>
    <p:sldId id="548" r:id="rId13"/>
    <p:sldId id="550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7500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7500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7500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7500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7500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ellie Tucker" initials="" lastIdx="101" clrIdx="0"/>
  <p:cmAuthor id="1" name="Gonzalo Arellano" initials="" lastIdx="36" clrIdx="1"/>
  <p:cmAuthor id="2" name="Microsoft Corporation" initials="" lastIdx="16" clrIdx="2"/>
  <p:cmAuthor id="3" name="Shelliet" initials="" lastIdx="1" clrIdx="3"/>
  <p:cmAuthor id="4" name="v-linlat" initials="" lastIdx="2" clrIdx="4"/>
  <p:cmAuthor id="5" name="Pete Mauser" initials="" lastIdx="9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00"/>
    <a:srgbClr val="186E26"/>
    <a:srgbClr val="FF00FF"/>
    <a:srgbClr val="FFFF66"/>
    <a:srgbClr val="FFFF99"/>
    <a:srgbClr val="FFFFCC"/>
    <a:srgbClr val="FF0000"/>
    <a:srgbClr val="12163D"/>
    <a:srgbClr val="55546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79" autoAdjust="0"/>
    <p:restoredTop sz="94444" autoAdjust="0"/>
  </p:normalViewPr>
  <p:slideViewPr>
    <p:cSldViewPr snapToGrid="0">
      <p:cViewPr varScale="1">
        <p:scale>
          <a:sx n="69" d="100"/>
          <a:sy n="69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fld id="{A64EDC5A-09FF-4CE5-9E24-467AB68D171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fld id="{B57CDBB4-0890-4F36-8590-5E344C8B784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1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10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11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12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13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2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3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4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5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6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7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8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9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 sz="32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465ADD4-B888-4318-B39F-30FCDAAE2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9C962-E9D9-46B1-80C1-9BEF9535B6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4800" y="76200"/>
            <a:ext cx="21272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1463" y="76200"/>
            <a:ext cx="6230937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E513F2-709B-4449-988A-C1CF79C396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3" y="76200"/>
            <a:ext cx="82296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007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007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007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7708A39-CD1C-4E36-96C0-D0D9C83EE0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3" y="76200"/>
            <a:ext cx="82296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007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007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007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537F39A-8905-4004-A6AE-4A2100EE04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B71807-76B2-4523-9DA5-F67640C28F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CF14B-006A-4200-A5D7-92D133170A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004CE-AFE0-4EF8-9CAD-DFFDAB140A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5D3A1-346D-4026-A769-7C8001F7E6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031645-08B8-498A-9A9E-BCAB0EE2D8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5A3AF-E1D0-4031-A1A8-31C684CB45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F695D-8981-410D-A712-48A48A70A8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6EC6F3-5A55-4DC7-8160-F0F8C2E231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914400"/>
            <a:ext cx="8431212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71463" y="762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007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800">
                <a:solidFill>
                  <a:srgbClr val="000000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0077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spcAft>
                <a:spcPct val="0"/>
              </a:spcAft>
              <a:defRPr sz="1800">
                <a:solidFill>
                  <a:srgbClr val="000000"/>
                </a:solidFill>
                <a:latin typeface="Arial" charset="0"/>
              </a:defRPr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007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800">
                <a:solidFill>
                  <a:srgbClr val="000000"/>
                </a:solidFill>
                <a:latin typeface="Arial" charset="0"/>
              </a:defRPr>
            </a:lvl1pPr>
          </a:lstStyle>
          <a:p>
            <a:fld id="{243D5B68-E617-404D-9295-72048769233C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>
    <p:wipe dir="d"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Dokument_aplikace_Microsoft_Office_Word1.docx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Dokument_aplikace_Microsoft_Office_Word2.doc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package" Target="../embeddings/Dokument_aplikace_Microsoft_Office_Word3.doc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package" Target="../embeddings/Dokument_aplikace_Microsoft_Office_Word4.docx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4" name="Text Box 4"/>
          <p:cNvSpPr txBox="1">
            <a:spLocks noChangeArrowheads="1"/>
          </p:cNvSpPr>
          <p:nvPr/>
        </p:nvSpPr>
        <p:spPr bwMode="gray">
          <a:xfrm>
            <a:off x="1812925" y="1201738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/>
              <a:t>[Your company name] presents: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5442" y="4023631"/>
            <a:ext cx="7547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spcAft>
                <a:spcPct val="0"/>
              </a:spcAft>
              <a:buClr>
                <a:srgbClr val="C40E26"/>
              </a:buClr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Michala Homolova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0" y="301350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Personal Effectiveness – The Right Decisions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45072" y="2468070"/>
            <a:ext cx="7830355" cy="1363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kern="0" dirty="0" smtClean="0">
                <a:solidFill>
                  <a:srgbClr val="333333"/>
                </a:solidFill>
                <a:latin typeface="Arial"/>
                <a:ea typeface="+mj-ea"/>
                <a:cs typeface="+mj-cs"/>
              </a:rPr>
              <a:t>Time Management &amp;</a:t>
            </a: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Effectiveness</a:t>
            </a:r>
          </a:p>
          <a:p>
            <a:r>
              <a:rPr lang="en-GB" sz="2800" kern="0" dirty="0" smtClean="0">
                <a:solidFill>
                  <a:srgbClr val="333333"/>
                </a:solidFill>
                <a:latin typeface="Arial"/>
                <a:ea typeface="+mj-ea"/>
                <a:cs typeface="+mj-cs"/>
              </a:rPr>
              <a:t>#6</a:t>
            </a:r>
            <a:endParaRPr lang="en-US" dirty="0"/>
          </a:p>
        </p:txBody>
      </p:sp>
      <p:pic>
        <p:nvPicPr>
          <p:cNvPr id="11" name="Obrázek 10" descr="OPVK_MU_vlevo_2_neg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" y="4738903"/>
            <a:ext cx="9067317" cy="1838359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4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72716" y="304800"/>
            <a:ext cx="5855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ESCALATION to own manager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99066" y="918044"/>
            <a:ext cx="8422105" cy="4930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</a:rPr>
              <a:t>From: Director SC EMEA</a:t>
            </a:r>
          </a:p>
          <a:p>
            <a:r>
              <a:rPr lang="en-US" sz="1600" dirty="0" smtClean="0">
                <a:solidFill>
                  <a:srgbClr val="000000"/>
                </a:solidFill>
              </a:rPr>
              <a:t>To: VP Operations</a:t>
            </a:r>
          </a:p>
          <a:p>
            <a:r>
              <a:rPr lang="en-US" sz="1600" dirty="0" smtClean="0">
                <a:solidFill>
                  <a:srgbClr val="000000"/>
                </a:solidFill>
              </a:rPr>
              <a:t>Subject: Shall we provide service w/o payment?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+mj-lt"/>
                <a:ea typeface="Calibri"/>
                <a:cs typeface="Times New Roman"/>
              </a:rPr>
              <a:t>Dear VP Operations,  </a:t>
            </a:r>
          </a:p>
          <a:p>
            <a:r>
              <a:rPr lang="en-US" sz="1600" dirty="0" smtClean="0">
                <a:solidFill>
                  <a:srgbClr val="000000"/>
                </a:solidFill>
              </a:rPr>
              <a:t>*Mobile operator in Africa* is asking for support of a Ceased and out of support system based on the </a:t>
            </a:r>
            <a:r>
              <a:rPr lang="en-US" sz="1600" dirty="0" err="1" smtClean="0">
                <a:solidFill>
                  <a:srgbClr val="000000"/>
                </a:solidFill>
              </a:rPr>
              <a:t>promis</a:t>
            </a:r>
            <a:r>
              <a:rPr lang="en-US" sz="1600" dirty="0" smtClean="0">
                <a:solidFill>
                  <a:srgbClr val="000000"/>
                </a:solidFill>
              </a:rPr>
              <a:t> they will place an order. This can basically mean up to 6 months of support for free (estimate of Fred </a:t>
            </a:r>
            <a:r>
              <a:rPr lang="en-US" sz="1600" dirty="0" err="1" smtClean="0">
                <a:solidFill>
                  <a:srgbClr val="000000"/>
                </a:solidFill>
              </a:rPr>
              <a:t>Damiani</a:t>
            </a:r>
            <a:r>
              <a:rPr lang="en-US" sz="1600" dirty="0" smtClean="0">
                <a:solidFill>
                  <a:srgbClr val="000000"/>
                </a:solidFill>
              </a:rPr>
              <a:t>).</a:t>
            </a:r>
          </a:p>
          <a:p>
            <a:r>
              <a:rPr lang="en-US" sz="1600" dirty="0" smtClean="0">
                <a:solidFill>
                  <a:srgbClr val="000000"/>
                </a:solidFill>
              </a:rPr>
              <a:t>Technically we can do that on a best endeavors basis (no patch, no help from sustaining, no timers), best endeavors as the system is out of support, just want to make sure this is with your approval.</a:t>
            </a:r>
          </a:p>
          <a:p>
            <a:r>
              <a:rPr lang="en-US" sz="1600" dirty="0" smtClean="0">
                <a:solidFill>
                  <a:srgbClr val="000000"/>
                </a:solidFill>
              </a:rPr>
              <a:t>I need to get back to Fred and instruct my team soon, if you could email me your position within the next few days, it would be great.</a:t>
            </a:r>
          </a:p>
          <a:p>
            <a:r>
              <a:rPr lang="en-US" sz="1600" dirty="0" err="1" smtClean="0">
                <a:solidFill>
                  <a:srgbClr val="000000"/>
                </a:solidFill>
              </a:rPr>
              <a:t>MIchala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72716" y="304800"/>
            <a:ext cx="5855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Manage your manager – avoiding esc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99066" y="918044"/>
            <a:ext cx="8422105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From: Director SC EMEA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To: VP Operations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Subject: HR – potential dissatisfaction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Hi VP Operations, This is to inform you about new initiative that may again cause dissatisfaction: we are introducing liability agreement for 3^rd party trainings attendees. These are expensive trainings and we will bind our people to sign two years liability in order to get the training – if they leave </a:t>
            </a:r>
            <a:r>
              <a:rPr lang="en-US" sz="2000" dirty="0" err="1" smtClean="0">
                <a:solidFill>
                  <a:srgbClr val="000000"/>
                </a:solidFill>
              </a:rPr>
              <a:t>Acision</a:t>
            </a:r>
            <a:r>
              <a:rPr lang="en-US" sz="2000" dirty="0" smtClean="0">
                <a:solidFill>
                  <a:srgbClr val="000000"/>
                </a:solidFill>
              </a:rPr>
              <a:t> earlier, they will have to pay proportional amount of cost. Regards, </a:t>
            </a:r>
            <a:r>
              <a:rPr lang="en-US" sz="2000" dirty="0" err="1" smtClean="0">
                <a:solidFill>
                  <a:srgbClr val="000000"/>
                </a:solidFill>
              </a:rPr>
              <a:t>Michala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72716" y="304800"/>
            <a:ext cx="5855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Manage your manager – PR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99066" y="918044"/>
            <a:ext cx="8422105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From: Director SC EMEA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To: VP Operations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Subject: SC EMEA – external ISO9001 audit passed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Hi VP,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this is to inform you about a success of external audit performed 24 April in SC EMEA.FYI, the following findings were pointed out:- 1 observation related to customer training records- 1 minor finding related to handling of improvements through quality improvement log- 1 minor finding related to frequency of incident updates (this is being address together with the cleaning the backlog activity, will follow up further). 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Overall the auditor Paul </a:t>
            </a:r>
            <a:r>
              <a:rPr lang="en-US" sz="2000" dirty="0" err="1" smtClean="0">
                <a:solidFill>
                  <a:srgbClr val="000000"/>
                </a:solidFill>
              </a:rPr>
              <a:t>Breslin</a:t>
            </a:r>
            <a:r>
              <a:rPr lang="en-US" sz="2000" dirty="0" smtClean="0">
                <a:solidFill>
                  <a:srgbClr val="000000"/>
                </a:solidFill>
              </a:rPr>
              <a:t> expressed his satisfaction with our compliancy against ISO9001 standard.   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72716" y="304800"/>
            <a:ext cx="5855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Manage your manager – PR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99066" y="918044"/>
            <a:ext cx="8422105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From: Director SC EMEA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To: VP Operations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Subject: SC EMEA – external ISO9001 audit passed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Hi VP,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this is to inform you about a success of external audit performed 24 April in SC EMEA.FYI, the following findings were pointed out:- 1 observation related to customer training records- 1 minor finding related to handling of improvements through quality improvement log- 1 minor finding related to frequency of incident updates (this is being address together with the cleaning the backlog activity, will follow up further). 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Overall the auditor Paul </a:t>
            </a:r>
            <a:r>
              <a:rPr lang="en-US" sz="2000" dirty="0" err="1" smtClean="0">
                <a:solidFill>
                  <a:srgbClr val="000000"/>
                </a:solidFill>
              </a:rPr>
              <a:t>Breslin</a:t>
            </a:r>
            <a:r>
              <a:rPr lang="en-US" sz="2000" dirty="0" smtClean="0">
                <a:solidFill>
                  <a:srgbClr val="000000"/>
                </a:solidFill>
              </a:rPr>
              <a:t> expressed his satisfaction with our compliancy against ISO9001 standard.   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4" name="Text Box 4"/>
          <p:cNvSpPr txBox="1">
            <a:spLocks noChangeArrowheads="1"/>
          </p:cNvSpPr>
          <p:nvPr/>
        </p:nvSpPr>
        <p:spPr bwMode="gray">
          <a:xfrm>
            <a:off x="561474" y="1201738"/>
            <a:ext cx="635685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Escalation – cont.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Managing management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 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1" name="Obrázek 10" descr="OPVK_MU_vlevo_2_neg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" y="4738903"/>
            <a:ext cx="9067317" cy="1838359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272716" y="304800"/>
            <a:ext cx="4042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Agenda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72715" y="304800"/>
            <a:ext cx="5309937" cy="465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ESCALATION IN 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128337" y="994526"/>
          <a:ext cx="9144000" cy="6304355"/>
        </p:xfrm>
        <a:graphic>
          <a:graphicData uri="http://schemas.openxmlformats.org/presentationml/2006/ole">
            <p:oleObj spid="_x0000_s1026" name="Dokument" r:id="rId4" imgW="5944960" imgH="4099547" progId="Word.Document.12">
              <p:embed/>
            </p:oleObj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72716" y="304800"/>
            <a:ext cx="5855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ESCALATION Follow up / delegating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40630" y="1042735"/>
            <a:ext cx="8422105" cy="5468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From: Director SC EMEA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To: Team Managers in charge 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Subject: Ghana – action needed, case escalated to REQS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 smtClean="0">
                <a:latin typeface="Calibri"/>
                <a:ea typeface="Calibri"/>
                <a:cs typeface="Times New Roman"/>
              </a:rPr>
              <a:t> </a:t>
            </a:r>
            <a:r>
              <a:rPr lang="en-US" sz="2000" dirty="0" smtClean="0">
                <a:solidFill>
                  <a:srgbClr val="000000"/>
                </a:solidFill>
              </a:rPr>
              <a:t>Good morning, 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can you, please, urgently make sure sustaining incident template is attached to the incident in Ghana (EVA) IMMEDIATELLY to prevent us spending hours on escalation calls? 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Please confirm you action this, I will also give you a call. 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Note plan of action and availability of the engineer will be necessary over the weekend.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Thanks, </a:t>
            </a:r>
            <a:r>
              <a:rPr lang="en-US" sz="2000" dirty="0" err="1" smtClean="0">
                <a:solidFill>
                  <a:srgbClr val="000000"/>
                </a:solidFill>
              </a:rPr>
              <a:t>Misa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72716" y="304800"/>
            <a:ext cx="5855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ESCALATION 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02950" y="1103898"/>
          <a:ext cx="8903736" cy="4847723"/>
        </p:xfrm>
        <a:graphic>
          <a:graphicData uri="http://schemas.openxmlformats.org/presentationml/2006/ole">
            <p:oleObj spid="_x0000_s2050" name="Dokument" r:id="rId4" imgW="5944960" imgH="3236143" progId="Word.Document.12">
              <p:embed/>
            </p:oleObj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72716" y="256674"/>
            <a:ext cx="5855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ESCALATION follow up/ escalating further 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12725" y="1112838"/>
          <a:ext cx="8839200" cy="5775325"/>
        </p:xfrm>
        <a:graphic>
          <a:graphicData uri="http://schemas.openxmlformats.org/presentationml/2006/ole">
            <p:oleObj spid="_x0000_s3074" name="Dokument" r:id="rId4" imgW="5944960" imgH="3885316" progId="Word.Document.12">
              <p:embed/>
            </p:oleObj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72716" y="256674"/>
            <a:ext cx="5855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ESCALATION follow up/ escalating further 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12725" y="1112838"/>
          <a:ext cx="8839200" cy="5775325"/>
        </p:xfrm>
        <a:graphic>
          <a:graphicData uri="http://schemas.openxmlformats.org/presentationml/2006/ole">
            <p:oleObj spid="_x0000_s4098" name="Dokument" r:id="rId4" imgW="5944960" imgH="3885316" progId="Word.Document.12">
              <p:embed/>
            </p:oleObj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72716" y="304800"/>
            <a:ext cx="5855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ESCALATION to own manager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99066" y="918044"/>
            <a:ext cx="8422105" cy="5189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</a:rPr>
              <a:t>From: Director SC EMEA</a:t>
            </a:r>
          </a:p>
          <a:p>
            <a:r>
              <a:rPr lang="en-US" sz="1600" dirty="0" smtClean="0">
                <a:solidFill>
                  <a:srgbClr val="000000"/>
                </a:solidFill>
              </a:rPr>
              <a:t>To: VP Operations</a:t>
            </a:r>
          </a:p>
          <a:p>
            <a:r>
              <a:rPr lang="en-US" sz="1600" dirty="0" smtClean="0">
                <a:solidFill>
                  <a:srgbClr val="000000"/>
                </a:solidFill>
              </a:rPr>
              <a:t>Subject: Risk of uncovered projects, your reply needed by Friday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+mj-lt"/>
                <a:ea typeface="Calibri"/>
                <a:cs typeface="Times New Roman"/>
              </a:rPr>
              <a:t>Dear VP Operations,  </a:t>
            </a:r>
          </a:p>
          <a:p>
            <a:r>
              <a:rPr lang="en-US" sz="1600" dirty="0" smtClean="0">
                <a:solidFill>
                  <a:srgbClr val="000000"/>
                </a:solidFill>
              </a:rPr>
              <a:t>we are heading towards the end of the months of July where all </a:t>
            </a:r>
            <a:r>
              <a:rPr lang="en-US" sz="1600" dirty="0" err="1" smtClean="0">
                <a:solidFill>
                  <a:srgbClr val="000000"/>
                </a:solidFill>
              </a:rPr>
              <a:t>uOne</a:t>
            </a:r>
            <a:r>
              <a:rPr lang="en-US" sz="1600" dirty="0" smtClean="0">
                <a:solidFill>
                  <a:srgbClr val="000000"/>
                </a:solidFill>
              </a:rPr>
              <a:t> contracts will expire. I am now managing the expectations of the contractors and their agencies in a way that I am trying to get the budget for extension approved by 1st August so that the contractors can start again within the first days of August. </a:t>
            </a:r>
          </a:p>
          <a:p>
            <a:r>
              <a:rPr lang="en-US" sz="1600" dirty="0" smtClean="0">
                <a:solidFill>
                  <a:srgbClr val="000000"/>
                </a:solidFill>
              </a:rPr>
              <a:t/>
            </a:r>
            <a:br>
              <a:rPr lang="en-US" sz="1600" dirty="0" smtClean="0">
                <a:solidFill>
                  <a:srgbClr val="000000"/>
                </a:solidFill>
              </a:rPr>
            </a:br>
            <a:r>
              <a:rPr lang="en-US" sz="1600" dirty="0" smtClean="0">
                <a:solidFill>
                  <a:srgbClr val="000000"/>
                </a:solidFill>
              </a:rPr>
              <a:t>Could you, please, let me know whether it is realistic? I need to get back to them in two days the latest.</a:t>
            </a:r>
          </a:p>
          <a:p>
            <a:r>
              <a:rPr lang="en-US" sz="1600" dirty="0" smtClean="0">
                <a:solidFill>
                  <a:srgbClr val="000000"/>
                </a:solidFill>
              </a:rPr>
              <a:t>Other regions are shopping for these people already and the contractors start to look around, I would not be happy to lose them after having found them, qualified them and trained them. </a:t>
            </a:r>
            <a:br>
              <a:rPr lang="en-US" sz="1600" dirty="0" smtClean="0">
                <a:solidFill>
                  <a:srgbClr val="000000"/>
                </a:solidFill>
              </a:rPr>
            </a:br>
            <a:r>
              <a:rPr lang="en-US" sz="1600" dirty="0" smtClean="0">
                <a:solidFill>
                  <a:srgbClr val="000000"/>
                </a:solidFill>
              </a:rPr>
              <a:t>Budget and coverage of </a:t>
            </a:r>
            <a:r>
              <a:rPr lang="en-US" sz="1600" dirty="0" err="1" smtClean="0">
                <a:solidFill>
                  <a:srgbClr val="000000"/>
                </a:solidFill>
              </a:rPr>
              <a:t>uOne</a:t>
            </a:r>
            <a:r>
              <a:rPr lang="en-US" sz="1600" dirty="0" smtClean="0">
                <a:solidFill>
                  <a:srgbClr val="000000"/>
                </a:solidFill>
              </a:rPr>
              <a:t> support and deployments attached. 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72716" y="304800"/>
            <a:ext cx="5855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ESCALATION to own manager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99066" y="918044"/>
            <a:ext cx="8422105" cy="4930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</a:rPr>
              <a:t>From: Director SC EMEA</a:t>
            </a:r>
          </a:p>
          <a:p>
            <a:r>
              <a:rPr lang="en-US" sz="1600" dirty="0" smtClean="0">
                <a:solidFill>
                  <a:srgbClr val="000000"/>
                </a:solidFill>
              </a:rPr>
              <a:t>To: VP Operations</a:t>
            </a:r>
          </a:p>
          <a:p>
            <a:r>
              <a:rPr lang="en-US" sz="1600" dirty="0" smtClean="0">
                <a:solidFill>
                  <a:srgbClr val="000000"/>
                </a:solidFill>
              </a:rPr>
              <a:t>Subject: Shall we provide service w/o payment?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+mj-lt"/>
                <a:ea typeface="Calibri"/>
                <a:cs typeface="Times New Roman"/>
              </a:rPr>
              <a:t>Dear VP Operations,  </a:t>
            </a:r>
          </a:p>
          <a:p>
            <a:r>
              <a:rPr lang="en-US" sz="1600" dirty="0" smtClean="0">
                <a:solidFill>
                  <a:srgbClr val="000000"/>
                </a:solidFill>
              </a:rPr>
              <a:t>*Mobile operator in Africa* is asking for support of a Ceased and out of support system based on the </a:t>
            </a:r>
            <a:r>
              <a:rPr lang="en-US" sz="1600" dirty="0" err="1" smtClean="0">
                <a:solidFill>
                  <a:srgbClr val="000000"/>
                </a:solidFill>
              </a:rPr>
              <a:t>promis</a:t>
            </a:r>
            <a:r>
              <a:rPr lang="en-US" sz="1600" dirty="0" smtClean="0">
                <a:solidFill>
                  <a:srgbClr val="000000"/>
                </a:solidFill>
              </a:rPr>
              <a:t> they will place an order. This can basically mean up to 6 months of support for free (estimate of Fred </a:t>
            </a:r>
            <a:r>
              <a:rPr lang="en-US" sz="1600" dirty="0" err="1" smtClean="0">
                <a:solidFill>
                  <a:srgbClr val="000000"/>
                </a:solidFill>
              </a:rPr>
              <a:t>Damiani</a:t>
            </a:r>
            <a:r>
              <a:rPr lang="en-US" sz="1600" dirty="0" smtClean="0">
                <a:solidFill>
                  <a:srgbClr val="000000"/>
                </a:solidFill>
              </a:rPr>
              <a:t>).</a:t>
            </a:r>
          </a:p>
          <a:p>
            <a:r>
              <a:rPr lang="en-US" sz="1600" dirty="0" smtClean="0">
                <a:solidFill>
                  <a:srgbClr val="000000"/>
                </a:solidFill>
              </a:rPr>
              <a:t>Technically we can do that on a best endeavors basis (no patch, no help from sustaining, no timers), best endeavors as the system is out of support, just want to make sure this is with your approval.</a:t>
            </a:r>
          </a:p>
          <a:p>
            <a:r>
              <a:rPr lang="en-US" sz="1600" dirty="0" smtClean="0">
                <a:solidFill>
                  <a:srgbClr val="000000"/>
                </a:solidFill>
              </a:rPr>
              <a:t>I need to get back to Fred and instruct my team soon, if you could email me your position within the next few days, it would be great.</a:t>
            </a:r>
          </a:p>
          <a:p>
            <a:r>
              <a:rPr lang="en-US" sz="1600" dirty="0" err="1" smtClean="0">
                <a:solidFill>
                  <a:srgbClr val="000000"/>
                </a:solidFill>
              </a:rPr>
              <a:t>MIchala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ining presentation- FrontPage 2003—Great FrontPage features">
  <a:themeElements>
    <a:clrScheme name="Default Design 13">
      <a:dk1>
        <a:srgbClr val="7B7A8E"/>
      </a:dk1>
      <a:lt1>
        <a:srgbClr val="FFFFFF"/>
      </a:lt1>
      <a:dk2>
        <a:srgbClr val="9B9AB3"/>
      </a:dk2>
      <a:lt2>
        <a:srgbClr val="FFFFFF"/>
      </a:lt2>
      <a:accent1>
        <a:srgbClr val="807EB0"/>
      </a:accent1>
      <a:accent2>
        <a:srgbClr val="333399"/>
      </a:accent2>
      <a:accent3>
        <a:srgbClr val="CBCAD6"/>
      </a:accent3>
      <a:accent4>
        <a:srgbClr val="DADADA"/>
      </a:accent4>
      <a:accent5>
        <a:srgbClr val="C0C0D4"/>
      </a:accent5>
      <a:accent6>
        <a:srgbClr val="2D2D8A"/>
      </a:accent6>
      <a:hlink>
        <a:srgbClr val="DEE8F9"/>
      </a:hlink>
      <a:folHlink>
        <a:srgbClr val="D1CFFB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7500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7500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7B7A8E"/>
        </a:dk1>
        <a:lt1>
          <a:srgbClr val="FFFFFF"/>
        </a:lt1>
        <a:dk2>
          <a:srgbClr val="9B9AB3"/>
        </a:dk2>
        <a:lt2>
          <a:srgbClr val="FFFFFF"/>
        </a:lt2>
        <a:accent1>
          <a:srgbClr val="807EB0"/>
        </a:accent1>
        <a:accent2>
          <a:srgbClr val="333399"/>
        </a:accent2>
        <a:accent3>
          <a:srgbClr val="CBCAD6"/>
        </a:accent3>
        <a:accent4>
          <a:srgbClr val="DADADA"/>
        </a:accent4>
        <a:accent5>
          <a:srgbClr val="C0C0D4"/>
        </a:accent5>
        <a:accent6>
          <a:srgbClr val="2D2D8A"/>
        </a:accent6>
        <a:hlink>
          <a:srgbClr val="DEE8F9"/>
        </a:hlink>
        <a:folHlink>
          <a:srgbClr val="D1CFFB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 presentation- FrontPage 2003—Great FrontPage features</Template>
  <TotalTime>9757</TotalTime>
  <Words>385</Words>
  <Application>Microsoft Office PowerPoint</Application>
  <PresentationFormat>Předvádění na obrazovce (4:3)</PresentationFormat>
  <Paragraphs>80</Paragraphs>
  <Slides>13</Slides>
  <Notes>13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Training presentation- FrontPage 2003—Great FrontPage features</vt:lpstr>
      <vt:lpstr>Dokument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</vt:vector>
  </TitlesOfParts>
  <Company>Acision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Michala Homolova</dc:creator>
  <cp:lastModifiedBy>Misa</cp:lastModifiedBy>
  <cp:revision>256</cp:revision>
  <dcterms:created xsi:type="dcterms:W3CDTF">2010-12-10T20:59:13Z</dcterms:created>
  <dcterms:modified xsi:type="dcterms:W3CDTF">2011-12-07T08:28:24Z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TC100934591033</vt:lpwstr>
  </property>
</Properties>
</file>