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58" r:id="rId3"/>
    <p:sldId id="257" r:id="rId4"/>
    <p:sldId id="261" r:id="rId5"/>
    <p:sldId id="259" r:id="rId6"/>
    <p:sldId id="260" r:id="rId7"/>
    <p:sldId id="282" r:id="rId8"/>
    <p:sldId id="262" r:id="rId9"/>
    <p:sldId id="265" r:id="rId10"/>
    <p:sldId id="267" r:id="rId11"/>
    <p:sldId id="266" r:id="rId12"/>
    <p:sldId id="263" r:id="rId13"/>
    <p:sldId id="264" r:id="rId14"/>
    <p:sldId id="277" r:id="rId15"/>
    <p:sldId id="279" r:id="rId16"/>
    <p:sldId id="274" r:id="rId17"/>
    <p:sldId id="280" r:id="rId18"/>
    <p:sldId id="275" r:id="rId19"/>
    <p:sldId id="276" r:id="rId20"/>
    <p:sldId id="281" r:id="rId21"/>
    <p:sldId id="268" r:id="rId22"/>
    <p:sldId id="269" r:id="rId23"/>
    <p:sldId id="270" r:id="rId24"/>
    <p:sldId id="271" r:id="rId25"/>
    <p:sldId id="272" r:id="rId26"/>
    <p:sldId id="273" r:id="rId27"/>
    <p:sldId id="278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8176" autoAdjust="0"/>
    <p:restoredTop sz="94660"/>
  </p:normalViewPr>
  <p:slideViewPr>
    <p:cSldViewPr>
      <p:cViewPr varScale="1">
        <p:scale>
          <a:sx n="86" d="100"/>
          <a:sy n="86" d="100"/>
        </p:scale>
        <p:origin x="-7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ED758-1775-469C-8747-023D9B976C96}" type="datetimeFigureOut">
              <a:rPr lang="en-US" smtClean="0"/>
              <a:t>9/24/2012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3E6DE3-21DC-41F2-A0FA-A8EBEF6AC16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5E4030-5737-4504-B8F2-BAB2377D6F9C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5E4030-5737-4504-B8F2-BAB2377D6F9C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5E4030-5737-4504-B8F2-BAB2377D6F9C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5E4030-5737-4504-B8F2-BAB2377D6F9C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5E4030-5737-4504-B8F2-BAB2377D6F9C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652120" y="332656"/>
            <a:ext cx="3033370" cy="4328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smtClean="0"/>
              <a:t>PA165: Úvod do Java EE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smtClean="0"/>
              <a:t>PA165: Úvod do Java EE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600" baseline="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smtClean="0"/>
              <a:t>PA165: Úvod do Java EE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smtClean="0"/>
              <a:t>PA165: Úvod do Java EE</a:t>
            </a:r>
            <a:endParaRPr lang="en-US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smtClean="0"/>
              <a:t>PA165: Úvod do Java EE</a:t>
            </a:r>
            <a:endParaRPr lang="en-US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smtClean="0"/>
              <a:t>PA165: Úvod do Java EE</a:t>
            </a:r>
            <a:endParaRPr lang="en-US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smtClean="0"/>
              <a:t>PA165: Úvod do Java EE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smtClean="0"/>
              <a:t>PA165: Úvod do Java EE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smtClean="0"/>
              <a:t>PA165: Úvod do Java EE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pt-BR" smtClean="0"/>
              <a:t>PA165: Úvod do Java EE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>
            <a:lvl1pPr algn="ctr">
              <a:defRPr/>
            </a:lvl1pPr>
          </a:lstStyle>
          <a:p>
            <a:fld id="{5451E588-DFA0-4C34-9978-9C7232D3A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logo_EMBEDIT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19200" y="6393600"/>
            <a:ext cx="1766133" cy="2520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PA165: Úvod do Java EE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1E588-DFA0-4C34-9978-9C7232D3A9C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/search?q=allinurl%3ASystemException+java.sun.com&amp;bntl=1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amazon.com/dp/0321356683/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PA165: </a:t>
            </a:r>
            <a:r>
              <a:rPr lang="cs-CZ" dirty="0" smtClean="0"/>
              <a:t>Úvod do Java 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Petr Adámek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moderních IS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Složité, rozsáhlé a komplexní systémy</a:t>
            </a:r>
          </a:p>
          <a:p>
            <a:r>
              <a:rPr lang="cs-CZ" dirty="0" smtClean="0"/>
              <a:t>Nutnost integrace s ostatními systémy v rámci organizace i mimo ni</a:t>
            </a:r>
          </a:p>
          <a:p>
            <a:r>
              <a:rPr lang="cs-CZ" dirty="0" smtClean="0"/>
              <a:t>Přizpůsobitelnost požadavkům různých zákazníků</a:t>
            </a:r>
          </a:p>
          <a:p>
            <a:r>
              <a:rPr lang="cs-CZ" dirty="0" smtClean="0"/>
              <a:t>Provoz na různých platformách</a:t>
            </a:r>
          </a:p>
          <a:p>
            <a:r>
              <a:rPr lang="cs-CZ" dirty="0" smtClean="0"/>
              <a:t>Podpora pro velk</a:t>
            </a:r>
            <a:r>
              <a:rPr lang="cs-CZ" dirty="0" smtClean="0"/>
              <a:t>é množství klientů (zejména u webových aplikací)</a:t>
            </a:r>
          </a:p>
          <a:p>
            <a:r>
              <a:rPr lang="cs-CZ" dirty="0" smtClean="0"/>
              <a:t>Bezpečnos</a:t>
            </a:r>
            <a:r>
              <a:rPr lang="cs-CZ" dirty="0" smtClean="0"/>
              <a:t>t</a:t>
            </a: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PA165: Úvod do Java EE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na vývoj IS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Rychlý vývoj</a:t>
            </a:r>
          </a:p>
          <a:p>
            <a:r>
              <a:rPr lang="cs-CZ" dirty="0" smtClean="0"/>
              <a:t>Snadná údržba</a:t>
            </a:r>
          </a:p>
          <a:p>
            <a:r>
              <a:rPr lang="cs-CZ" dirty="0" smtClean="0"/>
              <a:t>Snadná rozšiřitelnost a přizpůsobení</a:t>
            </a:r>
          </a:p>
          <a:p>
            <a:r>
              <a:rPr lang="cs-CZ" dirty="0" smtClean="0"/>
              <a:t>Snadná </a:t>
            </a:r>
            <a:r>
              <a:rPr lang="cs-CZ" dirty="0" err="1" smtClean="0"/>
              <a:t>integrovatelnost</a:t>
            </a:r>
            <a:r>
              <a:rPr lang="cs-CZ" dirty="0" smtClean="0"/>
              <a:t> s jinými systémy</a:t>
            </a:r>
          </a:p>
          <a:p>
            <a:r>
              <a:rPr lang="cs-CZ" dirty="0" smtClean="0"/>
              <a:t>Podpora pro agilní metodiky</a:t>
            </a:r>
          </a:p>
          <a:p>
            <a:r>
              <a:rPr lang="cs-CZ" dirty="0" smtClean="0"/>
              <a:t>Podpora pro týmový a </a:t>
            </a:r>
            <a:r>
              <a:rPr lang="cs-CZ" dirty="0" err="1" smtClean="0"/>
              <a:t>multi</a:t>
            </a:r>
            <a:r>
              <a:rPr lang="cs-CZ" dirty="0" smtClean="0"/>
              <a:t>-týmový vývoj</a:t>
            </a:r>
            <a:endParaRPr lang="en-US" dirty="0" smtClean="0"/>
          </a:p>
          <a:p>
            <a:r>
              <a:rPr lang="en-US" dirty="0" smtClean="0"/>
              <a:t>P</a:t>
            </a:r>
            <a:r>
              <a:rPr lang="cs-CZ" dirty="0" err="1" smtClean="0"/>
              <a:t>řenositelnost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Různé SW i HW platformy, různé nástroje i aplikační servery</a:t>
            </a:r>
          </a:p>
          <a:p>
            <a:r>
              <a:rPr lang="cs-CZ" dirty="0" smtClean="0"/>
              <a:t>Škálovatelnost</a:t>
            </a:r>
          </a:p>
          <a:p>
            <a:r>
              <a:rPr lang="cs-CZ" dirty="0" smtClean="0"/>
              <a:t>Bezpečnost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PA165: Úvod do Java EE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Koncepty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PA165: Úvod do Java EE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koncepty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</a:t>
            </a:r>
            <a:r>
              <a:rPr lang="cs-CZ" dirty="0" smtClean="0"/>
              <a:t>nfrastruktura</a:t>
            </a:r>
          </a:p>
          <a:p>
            <a:r>
              <a:rPr lang="cs-CZ" dirty="0" smtClean="0"/>
              <a:t>Modularita</a:t>
            </a:r>
          </a:p>
          <a:p>
            <a:r>
              <a:rPr lang="cs-CZ" dirty="0" smtClean="0"/>
              <a:t>Nezávislost a nízká </a:t>
            </a:r>
            <a:r>
              <a:rPr lang="cs-CZ" dirty="0" err="1" smtClean="0"/>
              <a:t>invazivnost</a:t>
            </a:r>
            <a:endParaRPr lang="cs-CZ" dirty="0" smtClean="0"/>
          </a:p>
          <a:p>
            <a:r>
              <a:rPr lang="cs-CZ" dirty="0" smtClean="0"/>
              <a:t>Deklarativní přístup</a:t>
            </a:r>
          </a:p>
          <a:p>
            <a:r>
              <a:rPr lang="cs-CZ" dirty="0" smtClean="0"/>
              <a:t>Dodržování obecných zásad pro vývoj udržovatelného kódu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PA165: Úvod do Java EE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Infrastruktura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Vývojář by se měl zaměřit na vlastní problémovou doménu a neměl by být nucen se zabývat obecnými problémy, které je nutné řešit v každé aplikaci.</a:t>
            </a:r>
          </a:p>
          <a:p>
            <a:pPr lvl="1"/>
            <a:r>
              <a:rPr lang="cs-CZ" dirty="0" smtClean="0"/>
              <a:t>Architektura aplikace, bezpečnost, řízení transakcí, perzistence dat, komunikace a integrace, vzdálený přístup, infrastruktura prezentační vrstvy, lokalizace, atd.</a:t>
            </a:r>
          </a:p>
          <a:p>
            <a:r>
              <a:rPr lang="cs-CZ" dirty="0" smtClean="0"/>
              <a:t>Platforma Java EE a na ní postavené aplikační rámce (</a:t>
            </a:r>
            <a:r>
              <a:rPr lang="cs-CZ" dirty="0" err="1" smtClean="0"/>
              <a:t>frameworky</a:t>
            </a:r>
            <a:r>
              <a:rPr lang="cs-CZ" dirty="0" smtClean="0"/>
              <a:t>) proto nabízejí potřebnou infrastrukturu.</a:t>
            </a:r>
          </a:p>
          <a:p>
            <a:endParaRPr lang="cs-CZ" dirty="0"/>
          </a:p>
          <a:p>
            <a:r>
              <a:rPr lang="cs-CZ" dirty="0" smtClean="0"/>
              <a:t>Nikdy neimplementujte svůj vlastní </a:t>
            </a:r>
            <a:r>
              <a:rPr lang="cs-CZ" dirty="0" err="1" smtClean="0"/>
              <a:t>framework</a:t>
            </a:r>
            <a:r>
              <a:rPr lang="cs-CZ" dirty="0" smtClean="0"/>
              <a:t>!</a:t>
            </a:r>
          </a:p>
          <a:p>
            <a:pPr lvl="1">
              <a:buNone/>
            </a:pPr>
            <a:endParaRPr lang="cs-CZ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PA165: Úvod do Java EE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Modularita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Aplikace je vyvíjena jako množina spolupracujících komponent</a:t>
            </a:r>
          </a:p>
          <a:p>
            <a:r>
              <a:rPr lang="cs-CZ" dirty="0" smtClean="0"/>
              <a:t>Komponenty by měly</a:t>
            </a:r>
          </a:p>
          <a:p>
            <a:pPr lvl="1"/>
            <a:r>
              <a:rPr lang="cs-CZ" dirty="0" smtClean="0"/>
              <a:t>Být volně propojené (</a:t>
            </a:r>
            <a:r>
              <a:rPr lang="cs-CZ" i="1" dirty="0" err="1" smtClean="0"/>
              <a:t>loosely</a:t>
            </a:r>
            <a:r>
              <a:rPr lang="cs-CZ" i="1" dirty="0" smtClean="0"/>
              <a:t> </a:t>
            </a:r>
            <a:r>
              <a:rPr lang="cs-CZ" i="1" dirty="0" err="1" smtClean="0"/>
              <a:t>coupled</a:t>
            </a:r>
            <a:r>
              <a:rPr lang="cs-CZ" dirty="0" smtClean="0"/>
              <a:t>), tj. mělo by mezi nimi být co nejméně závislostí</a:t>
            </a:r>
          </a:p>
          <a:p>
            <a:pPr lvl="1"/>
            <a:r>
              <a:rPr lang="cs-CZ" dirty="0" smtClean="0"/>
              <a:t>Být znovupoužitelné (ať už pouze v rámci projektu, nebo i mimo něj)</a:t>
            </a:r>
          </a:p>
          <a:p>
            <a:pPr lvl="1"/>
            <a:r>
              <a:rPr lang="cs-CZ" dirty="0" smtClean="0"/>
              <a:t>Mít dobře navržené rozhraní</a:t>
            </a:r>
          </a:p>
          <a:p>
            <a:pPr lvl="1"/>
            <a:r>
              <a:rPr lang="cs-CZ" dirty="0" smtClean="0"/>
              <a:t>Být dobře otestované</a:t>
            </a:r>
          </a:p>
          <a:p>
            <a:r>
              <a:rPr lang="cs-CZ" dirty="0" smtClean="0"/>
              <a:t>Pokud máme množinu dobře navržených komponent, je snadné měnit a přizpůsobovat chování aplikace </a:t>
            </a:r>
          </a:p>
          <a:p>
            <a:pPr lvl="1"/>
            <a:r>
              <a:rPr lang="cs-CZ" dirty="0" smtClean="0"/>
              <a:t>Výměnou komponenty</a:t>
            </a:r>
          </a:p>
          <a:p>
            <a:pPr lvl="1"/>
            <a:r>
              <a:rPr lang="cs-CZ" dirty="0" smtClean="0"/>
              <a:t>Změnou konfigurace komponenty</a:t>
            </a:r>
          </a:p>
          <a:p>
            <a:pPr lvl="1"/>
            <a:r>
              <a:rPr lang="cs-CZ" dirty="0" smtClean="0"/>
              <a:t>Změnou propojení mezi komponentami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PA165: Úvod do Java EE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Nezávislost a nízká </a:t>
            </a:r>
            <a:r>
              <a:rPr lang="cs-CZ" dirty="0" err="1" smtClean="0"/>
              <a:t>invazivnost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Komponenty by měly být nezávislé nejenom mezi sebou, ale také na konkrétních technologiích a aplikačních rámcích</a:t>
            </a:r>
          </a:p>
          <a:p>
            <a:r>
              <a:rPr lang="cs-CZ" dirty="0" smtClean="0"/>
              <a:t>To zjednodušuje údržbu a zvyšuje </a:t>
            </a:r>
            <a:r>
              <a:rPr lang="cs-CZ" dirty="0" err="1" smtClean="0"/>
              <a:t>znovupoužitelnost</a:t>
            </a:r>
            <a:endParaRPr lang="cs-CZ" dirty="0" smtClean="0"/>
          </a:p>
          <a:p>
            <a:r>
              <a:rPr lang="cs-CZ" dirty="0" smtClean="0"/>
              <a:t>Koncept POJO komponent</a:t>
            </a:r>
          </a:p>
          <a:p>
            <a:endParaRPr lang="cs-CZ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PA165: Úvod do Java EE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Deklarativní přístup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Určité aspekty chování programu nejsou definovány tradičním imperativním kódem (tj. posloupností příkazů </a:t>
            </a:r>
            <a:r>
              <a:rPr lang="cs-CZ" i="1" dirty="0" smtClean="0"/>
              <a:t>jak se to má udělat</a:t>
            </a:r>
            <a:r>
              <a:rPr lang="cs-CZ" dirty="0" smtClean="0"/>
              <a:t>), ale specifikací cíle (tj. </a:t>
            </a:r>
            <a:r>
              <a:rPr lang="cs-CZ" i="1" dirty="0" smtClean="0"/>
              <a:t>co se má udělat</a:t>
            </a:r>
            <a:r>
              <a:rPr lang="cs-CZ" dirty="0" smtClean="0"/>
              <a:t>).</a:t>
            </a:r>
          </a:p>
          <a:p>
            <a:r>
              <a:rPr lang="cs-CZ" dirty="0" smtClean="0"/>
              <a:t>To vede ke zjednodušení a zpřehlednění  kódu.</a:t>
            </a:r>
          </a:p>
          <a:p>
            <a:r>
              <a:rPr lang="cs-CZ" dirty="0" smtClean="0"/>
              <a:t>Vhodné např. pro řízení transakcí, řízení bezpečnosti a přístupových práv, automatické konverze, různá automatická mapování, apod.</a:t>
            </a:r>
          </a:p>
          <a:p>
            <a:r>
              <a:rPr lang="cs-CZ" dirty="0" smtClean="0"/>
              <a:t>Vlastní deklarace požadovaného chování může být umístěna</a:t>
            </a:r>
          </a:p>
          <a:p>
            <a:pPr lvl="1"/>
            <a:r>
              <a:rPr lang="cs-CZ" dirty="0" smtClean="0"/>
              <a:t>V popisovači nasazení (</a:t>
            </a:r>
            <a:r>
              <a:rPr lang="cs-CZ" i="1" dirty="0" err="1" smtClean="0"/>
              <a:t>deployment</a:t>
            </a:r>
            <a:r>
              <a:rPr lang="cs-CZ" i="1" dirty="0" smtClean="0"/>
              <a:t> </a:t>
            </a:r>
            <a:r>
              <a:rPr lang="cs-CZ" i="1" dirty="0" err="1" smtClean="0"/>
              <a:t>descriptor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Přímo v kódu prostřednictvím anotace (modernější a preferovaný přístup)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PA165: Úvod do Java EE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Imperativní řízení transakcí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>
                <a:solidFill>
                  <a:srgbClr val="000000"/>
                </a:solidFill>
                <a:latin typeface="Courier New"/>
              </a:rPr>
              <a:t>public </a:t>
            </a:r>
            <a:r>
              <a:rPr lang="en-US" b="1" dirty="0">
                <a:solidFill>
                  <a:srgbClr val="993333"/>
                </a:solidFill>
                <a:latin typeface="Courier New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/>
              </a:rPr>
              <a:t>someMethod</a:t>
            </a:r>
            <a:r>
              <a:rPr lang="en-US" b="1" dirty="0">
                <a:solidFill>
                  <a:srgbClr val="66CC66"/>
                </a:solidFill>
                <a:latin typeface="Courier New"/>
              </a:rPr>
              <a:t>()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>
                <a:solidFill>
                  <a:srgbClr val="66CC66"/>
                </a:solidFill>
                <a:latin typeface="Courier New"/>
              </a:rPr>
              <a:t>{</a:t>
            </a:r>
            <a:endParaRPr lang="en-US" b="1" dirty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 </a:t>
            </a: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UserTransaction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transaction =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context.</a:t>
            </a:r>
            <a:r>
              <a:rPr lang="en-US" dirty="0" err="1">
                <a:solidFill>
                  <a:srgbClr val="006600"/>
                </a:solidFill>
                <a:latin typeface="Courier New"/>
              </a:rPr>
              <a:t>getUserTransaction</a:t>
            </a:r>
            <a:r>
              <a:rPr lang="en-US" dirty="0">
                <a:solidFill>
                  <a:srgbClr val="66CC66"/>
                </a:solidFill>
                <a:latin typeface="Courier New"/>
              </a:rPr>
              <a:t>()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 </a:t>
            </a: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try </a:t>
            </a:r>
            <a:r>
              <a:rPr lang="en-US" b="1" dirty="0">
                <a:solidFill>
                  <a:srgbClr val="66CC66"/>
                </a:solidFill>
                <a:latin typeface="Courier New"/>
              </a:rPr>
              <a:t>{</a:t>
            </a:r>
            <a:endParaRPr lang="en-US" b="1" dirty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     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transaction.</a:t>
            </a:r>
            <a:r>
              <a:rPr lang="en-US" dirty="0" err="1">
                <a:solidFill>
                  <a:srgbClr val="006600"/>
                </a:solidFill>
                <a:latin typeface="Courier New"/>
              </a:rPr>
              <a:t>begin</a:t>
            </a:r>
            <a:r>
              <a:rPr lang="en-US" dirty="0">
                <a:solidFill>
                  <a:srgbClr val="66CC66"/>
                </a:solidFill>
                <a:latin typeface="Courier New"/>
              </a:rPr>
              <a:t>()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dirty="0" smtClean="0">
                <a:solidFill>
                  <a:srgbClr val="000000"/>
                </a:solidFill>
                <a:latin typeface="Courier New"/>
              </a:rPr>
              <a:t>      </a:t>
            </a:r>
            <a:r>
              <a:rPr lang="en-US" dirty="0" err="1" smtClean="0">
                <a:solidFill>
                  <a:srgbClr val="000000"/>
                </a:solidFill>
                <a:latin typeface="Courier New"/>
              </a:rPr>
              <a:t>doSomething</a:t>
            </a:r>
            <a:r>
              <a:rPr lang="en-US" dirty="0">
                <a:solidFill>
                  <a:srgbClr val="66CC66"/>
                </a:solidFill>
                <a:latin typeface="Courier New"/>
              </a:rPr>
              <a:t>()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     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transaction.</a:t>
            </a:r>
            <a:r>
              <a:rPr lang="en-US" dirty="0" err="1">
                <a:solidFill>
                  <a:srgbClr val="006600"/>
                </a:solidFill>
                <a:latin typeface="Courier New"/>
              </a:rPr>
              <a:t>commit</a:t>
            </a:r>
            <a:r>
              <a:rPr lang="en-US" dirty="0">
                <a:solidFill>
                  <a:srgbClr val="66CC66"/>
                </a:solidFill>
                <a:latin typeface="Courier New"/>
              </a:rPr>
              <a:t>()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   </a:t>
            </a:r>
            <a:r>
              <a:rPr lang="en-US" dirty="0">
                <a:solidFill>
                  <a:srgbClr val="66CC66"/>
                </a:solidFill>
                <a:latin typeface="Courier New"/>
              </a:rPr>
              <a:t>}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catch </a:t>
            </a:r>
            <a:r>
              <a:rPr lang="en-US" b="1" dirty="0" smtClean="0">
                <a:solidFill>
                  <a:srgbClr val="66CC66"/>
                </a:solidFill>
                <a:latin typeface="Courier New"/>
              </a:rPr>
              <a:t>(</a:t>
            </a:r>
            <a:r>
              <a:rPr lang="cs-CZ" b="1" dirty="0" err="1" smtClean="0">
                <a:solidFill>
                  <a:schemeClr val="tx2"/>
                </a:solidFill>
                <a:latin typeface="Courier New"/>
              </a:rPr>
              <a:t>Exception</a:t>
            </a:r>
            <a:r>
              <a:rPr lang="cs-CZ" b="1" dirty="0" smtClean="0">
                <a:solidFill>
                  <a:schemeClr val="tx2"/>
                </a:solidFill>
                <a:latin typeface="Courier New"/>
              </a:rPr>
              <a:t> ex</a:t>
            </a:r>
            <a:r>
              <a:rPr lang="cs-CZ" b="1" dirty="0" smtClean="0">
                <a:solidFill>
                  <a:srgbClr val="66CC66"/>
                </a:solidFill>
                <a:latin typeface="Courier New"/>
              </a:rPr>
              <a:t>)</a:t>
            </a:r>
            <a:r>
              <a:rPr lang="en-US" b="1" dirty="0" smtClean="0">
                <a:solidFill>
                  <a:srgbClr val="66CC66"/>
                </a:solidFill>
                <a:latin typeface="Courier New"/>
              </a:rPr>
              <a:t>{</a:t>
            </a:r>
          </a:p>
          <a:p>
            <a:pPr>
              <a:buNone/>
            </a:pPr>
            <a:r>
              <a:rPr lang="en-US" b="1" dirty="0">
                <a:solidFill>
                  <a:srgbClr val="66CC66"/>
                </a:solidFill>
                <a:latin typeface="Courier New"/>
              </a:rPr>
              <a:t>	 </a:t>
            </a:r>
            <a:r>
              <a:rPr lang="en-US" b="1" dirty="0" smtClean="0">
                <a:solidFill>
                  <a:srgbClr val="66CC66"/>
                </a:solidFill>
                <a:latin typeface="Courier New"/>
              </a:rPr>
              <a:t>   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try </a:t>
            </a:r>
            <a:r>
              <a:rPr lang="en-US" b="1" dirty="0">
                <a:solidFill>
                  <a:srgbClr val="66CC66"/>
                </a:solidFill>
                <a:latin typeface="Courier New"/>
              </a:rPr>
              <a:t>{</a:t>
            </a:r>
            <a:endParaRPr lang="en-US" b="1" dirty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         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transaction.</a:t>
            </a:r>
            <a:r>
              <a:rPr lang="en-US" dirty="0" err="1">
                <a:solidFill>
                  <a:srgbClr val="006600"/>
                </a:solidFill>
                <a:latin typeface="Courier New"/>
              </a:rPr>
              <a:t>rollback</a:t>
            </a:r>
            <a:r>
              <a:rPr lang="en-US" dirty="0">
                <a:solidFill>
                  <a:srgbClr val="66CC66"/>
                </a:solidFill>
                <a:latin typeface="Courier New"/>
              </a:rPr>
              <a:t>()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       </a:t>
            </a:r>
            <a:r>
              <a:rPr lang="en-US" dirty="0">
                <a:solidFill>
                  <a:srgbClr val="66CC66"/>
                </a:solidFill>
                <a:latin typeface="Courier New"/>
              </a:rPr>
              <a:t>}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/>
              </a:rPr>
              <a:t>catch </a:t>
            </a:r>
            <a:r>
              <a:rPr lang="en-US" b="1" dirty="0" smtClean="0">
                <a:solidFill>
                  <a:srgbClr val="66CC66"/>
                </a:solidFill>
                <a:latin typeface="Courier New"/>
              </a:rPr>
              <a:t>(</a:t>
            </a:r>
            <a:r>
              <a:rPr lang="en-US" b="1" dirty="0" err="1" smtClean="0">
                <a:solidFill>
                  <a:schemeClr val="tx2"/>
                </a:solidFill>
                <a:latin typeface="Courier New"/>
              </a:rPr>
              <a:t>SystemE</a:t>
            </a:r>
            <a:r>
              <a:rPr lang="cs-CZ" b="1" dirty="0" err="1" smtClean="0">
                <a:solidFill>
                  <a:schemeClr val="tx2"/>
                </a:solidFill>
                <a:latin typeface="Courier New"/>
              </a:rPr>
              <a:t>xception</a:t>
            </a:r>
            <a:r>
              <a:rPr lang="cs-CZ" b="1" dirty="0" smtClean="0">
                <a:solidFill>
                  <a:schemeClr val="tx2"/>
                </a:solidFill>
                <a:latin typeface="Courier New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latin typeface="Courier New"/>
              </a:rPr>
              <a:t>syex</a:t>
            </a:r>
            <a:r>
              <a:rPr lang="cs-CZ" b="1" dirty="0" smtClean="0">
                <a:solidFill>
                  <a:srgbClr val="66CC66"/>
                </a:solidFill>
                <a:latin typeface="Courier New"/>
              </a:rPr>
              <a:t>)</a:t>
            </a:r>
            <a:r>
              <a:rPr lang="en-US" b="1" dirty="0" smtClean="0">
                <a:solidFill>
                  <a:srgbClr val="66CC66"/>
                </a:solidFill>
                <a:latin typeface="Courier New"/>
              </a:rPr>
              <a:t>{ </a:t>
            </a:r>
            <a:endParaRPr lang="en-US" b="1" dirty="0">
              <a:solidFill>
                <a:srgbClr val="000000"/>
              </a:solidFill>
              <a:latin typeface="Courier New"/>
              <a:hlinkClick r:id="rId2"/>
            </a:endParaRP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           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throw new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EJBException</a:t>
            </a:r>
            <a:endParaRPr lang="en-US" dirty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              </a:t>
            </a:r>
            <a:r>
              <a:rPr lang="en-US" dirty="0">
                <a:solidFill>
                  <a:srgbClr val="66CC66"/>
                </a:solidFill>
                <a:latin typeface="Courier New"/>
              </a:rPr>
              <a:t>(</a:t>
            </a:r>
            <a:r>
              <a:rPr lang="en-US" dirty="0">
                <a:solidFill>
                  <a:srgbClr val="FF0000"/>
                </a:solidFill>
                <a:latin typeface="Courier New"/>
              </a:rPr>
              <a:t>"Rollback failed: "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+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syex.</a:t>
            </a:r>
            <a:r>
              <a:rPr lang="en-US" dirty="0" err="1">
                <a:solidFill>
                  <a:srgbClr val="006600"/>
                </a:solidFill>
                <a:latin typeface="Courier New"/>
              </a:rPr>
              <a:t>getMessage</a:t>
            </a:r>
            <a:r>
              <a:rPr lang="en-US" dirty="0">
                <a:solidFill>
                  <a:srgbClr val="66CC66"/>
                </a:solidFill>
                <a:latin typeface="Courier New"/>
              </a:rPr>
              <a:t>())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       </a:t>
            </a:r>
            <a:r>
              <a:rPr lang="en-US" dirty="0">
                <a:solidFill>
                  <a:srgbClr val="66CC66"/>
                </a:solidFill>
                <a:latin typeface="Courier New"/>
              </a:rPr>
              <a:t>}</a:t>
            </a:r>
            <a:endParaRPr lang="en-US" dirty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       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throw new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EJBException</a:t>
            </a:r>
            <a:r>
              <a:rPr lang="en-US" b="1" dirty="0">
                <a:solidFill>
                  <a:srgbClr val="000000"/>
                </a:solidFill>
                <a:latin typeface="Courier New"/>
              </a:rPr>
              <a:t> </a:t>
            </a: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          </a:t>
            </a:r>
            <a:r>
              <a:rPr lang="en-US" dirty="0">
                <a:solidFill>
                  <a:srgbClr val="66CC66"/>
                </a:solidFill>
                <a:latin typeface="Courier New"/>
              </a:rPr>
              <a:t>(</a:t>
            </a:r>
            <a:r>
              <a:rPr lang="en-US" dirty="0">
                <a:solidFill>
                  <a:srgbClr val="FF0000"/>
                </a:solidFill>
                <a:latin typeface="Courier New"/>
              </a:rPr>
              <a:t>"Transaction failed: "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 + </a:t>
            </a:r>
            <a:r>
              <a:rPr lang="en-US" dirty="0" err="1">
                <a:solidFill>
                  <a:srgbClr val="000000"/>
                </a:solidFill>
                <a:latin typeface="Courier New"/>
              </a:rPr>
              <a:t>ex.</a:t>
            </a:r>
            <a:r>
              <a:rPr lang="en-US" dirty="0" err="1">
                <a:solidFill>
                  <a:srgbClr val="006600"/>
                </a:solidFill>
                <a:latin typeface="Courier New"/>
              </a:rPr>
              <a:t>getMessage</a:t>
            </a:r>
            <a:r>
              <a:rPr lang="en-US" dirty="0">
                <a:solidFill>
                  <a:srgbClr val="66CC66"/>
                </a:solidFill>
                <a:latin typeface="Courier New"/>
              </a:rPr>
              <a:t>())</a:t>
            </a:r>
            <a:r>
              <a:rPr lang="en-US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dirty="0">
                <a:solidFill>
                  <a:srgbClr val="66CC66"/>
                </a:solidFill>
                <a:latin typeface="Courier New"/>
              </a:rPr>
              <a:t>}</a:t>
            </a:r>
            <a:endParaRPr lang="en-US" dirty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dirty="0">
                <a:solidFill>
                  <a:srgbClr val="66CC66"/>
                </a:solidFill>
                <a:latin typeface="Courier New"/>
              </a:rPr>
              <a:t>}</a:t>
            </a:r>
            <a:endParaRPr lang="en-US" dirty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PA165: Úvod do Java EE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1187624" y="2996952"/>
            <a:ext cx="1872208" cy="216024"/>
          </a:xfrm>
          <a:prstGeom prst="roundRect">
            <a:avLst/>
          </a:prstGeom>
          <a:solidFill>
            <a:schemeClr val="accent2">
              <a:alpha val="2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Deklarativn</a:t>
            </a:r>
            <a:r>
              <a:rPr lang="cs-CZ" dirty="0" smtClean="0"/>
              <a:t>í řízení transakcí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500" dirty="0" smtClean="0">
                <a:solidFill>
                  <a:srgbClr val="000000"/>
                </a:solidFill>
                <a:latin typeface="Courier New"/>
              </a:rPr>
              <a:t>@</a:t>
            </a:r>
            <a:r>
              <a:rPr lang="en-US" sz="1500" dirty="0" err="1" smtClean="0">
                <a:solidFill>
                  <a:srgbClr val="000000"/>
                </a:solidFill>
                <a:latin typeface="Courier New"/>
              </a:rPr>
              <a:t>TransactionAttribute</a:t>
            </a:r>
            <a:r>
              <a:rPr lang="en-US" sz="1500" dirty="0" smtClean="0">
                <a:solidFill>
                  <a:srgbClr val="66CC66"/>
                </a:solidFill>
                <a:latin typeface="Courier New"/>
              </a:rPr>
              <a:t>(</a:t>
            </a:r>
            <a:r>
              <a:rPr lang="en-US" sz="1500" dirty="0" err="1" smtClean="0">
                <a:solidFill>
                  <a:srgbClr val="006600"/>
                </a:solidFill>
                <a:latin typeface="Courier New"/>
              </a:rPr>
              <a:t>TransactionAttributeType</a:t>
            </a:r>
            <a:r>
              <a:rPr lang="en-US" sz="1500" dirty="0" err="1" smtClean="0">
                <a:solidFill>
                  <a:srgbClr val="000000"/>
                </a:solidFill>
                <a:latin typeface="Courier New"/>
              </a:rPr>
              <a:t>.</a:t>
            </a:r>
            <a:r>
              <a:rPr lang="en-US" sz="1500" dirty="0" err="1" smtClean="0">
                <a:solidFill>
                  <a:srgbClr val="006600"/>
                </a:solidFill>
                <a:latin typeface="Courier New"/>
              </a:rPr>
              <a:t>RequiresNew</a:t>
            </a:r>
            <a:r>
              <a:rPr lang="en-US" sz="1500" dirty="0" smtClean="0">
                <a:solidFill>
                  <a:srgbClr val="66CC66"/>
                </a:solidFill>
                <a:latin typeface="Courier New"/>
              </a:rPr>
              <a:t>)</a:t>
            </a:r>
            <a:endParaRPr lang="en-US" sz="1500" dirty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1500" b="1" dirty="0" smtClean="0">
                <a:solidFill>
                  <a:srgbClr val="000000"/>
                </a:solidFill>
                <a:latin typeface="Courier New"/>
              </a:rPr>
              <a:t>public </a:t>
            </a:r>
            <a:r>
              <a:rPr lang="en-US" sz="1500" b="1" dirty="0">
                <a:solidFill>
                  <a:srgbClr val="993333"/>
                </a:solidFill>
                <a:latin typeface="Courier New"/>
              </a:rPr>
              <a:t>void</a:t>
            </a:r>
            <a:r>
              <a:rPr lang="en-US" sz="15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500" b="1" dirty="0" err="1">
                <a:solidFill>
                  <a:srgbClr val="000000"/>
                </a:solidFill>
                <a:latin typeface="Courier New"/>
              </a:rPr>
              <a:t>someMethod</a:t>
            </a:r>
            <a:r>
              <a:rPr lang="en-US" sz="1500" b="1" dirty="0">
                <a:solidFill>
                  <a:srgbClr val="66CC66"/>
                </a:solidFill>
                <a:latin typeface="Courier New"/>
              </a:rPr>
              <a:t>()</a:t>
            </a:r>
            <a:r>
              <a:rPr lang="en-US" sz="15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500" b="1" dirty="0">
                <a:solidFill>
                  <a:srgbClr val="66CC66"/>
                </a:solidFill>
                <a:latin typeface="Courier New"/>
              </a:rPr>
              <a:t>{</a:t>
            </a:r>
            <a:endParaRPr lang="en-US" sz="1500" b="1" dirty="0">
              <a:solidFill>
                <a:srgbClr val="000000"/>
              </a:solidFill>
              <a:latin typeface="Courier New"/>
            </a:endParaRPr>
          </a:p>
          <a:p>
            <a:pPr>
              <a:buNone/>
            </a:pPr>
            <a:r>
              <a:rPr lang="en-US" sz="15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500" dirty="0" smtClean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500" dirty="0" err="1" smtClean="0">
                <a:solidFill>
                  <a:srgbClr val="000000"/>
                </a:solidFill>
                <a:latin typeface="Courier New"/>
              </a:rPr>
              <a:t>doSomething</a:t>
            </a:r>
            <a:r>
              <a:rPr lang="en-US" sz="1500" dirty="0">
                <a:solidFill>
                  <a:srgbClr val="66CC66"/>
                </a:solidFill>
                <a:latin typeface="Courier New"/>
              </a:rPr>
              <a:t>()</a:t>
            </a:r>
            <a:r>
              <a:rPr lang="en-US" sz="1500" dirty="0">
                <a:solidFill>
                  <a:srgbClr val="000000"/>
                </a:solidFill>
                <a:latin typeface="Courier New"/>
              </a:rPr>
              <a:t>;</a:t>
            </a:r>
          </a:p>
          <a:p>
            <a:pPr>
              <a:buNone/>
            </a:pPr>
            <a:r>
              <a:rPr lang="en-US" sz="1500" dirty="0" smtClean="0">
                <a:solidFill>
                  <a:srgbClr val="66CC66"/>
                </a:solidFill>
                <a:latin typeface="Courier New"/>
              </a:rPr>
              <a:t>}</a:t>
            </a:r>
            <a:endParaRPr lang="en-US" sz="15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PA165: Úvod do Java EE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1043608" y="2204864"/>
            <a:ext cx="1872208" cy="216024"/>
          </a:xfrm>
          <a:prstGeom prst="roundRect">
            <a:avLst/>
          </a:prstGeom>
          <a:solidFill>
            <a:schemeClr val="accent2">
              <a:alpha val="2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přednášky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Organizace předmětu</a:t>
            </a:r>
          </a:p>
          <a:p>
            <a:pPr lvl="1"/>
            <a:r>
              <a:rPr lang="cs-CZ" dirty="0" smtClean="0"/>
              <a:t>Formy výuky</a:t>
            </a:r>
          </a:p>
          <a:p>
            <a:pPr lvl="1"/>
            <a:r>
              <a:rPr lang="cs-CZ" dirty="0" smtClean="0"/>
              <a:t>Hodnocení</a:t>
            </a:r>
          </a:p>
          <a:p>
            <a:pPr lvl="1"/>
            <a:r>
              <a:rPr lang="cs-CZ" dirty="0" smtClean="0"/>
              <a:t>Osnova</a:t>
            </a:r>
          </a:p>
          <a:p>
            <a:r>
              <a:rPr lang="cs-CZ" dirty="0" smtClean="0"/>
              <a:t>Java EE aplikace</a:t>
            </a:r>
          </a:p>
          <a:p>
            <a:r>
              <a:rPr lang="cs-CZ" dirty="0" smtClean="0"/>
              <a:t>Architektury Java EE aplikací</a:t>
            </a:r>
          </a:p>
          <a:p>
            <a:r>
              <a:rPr lang="cs-CZ" dirty="0" smtClean="0"/>
              <a:t>Technologie Java EE</a:t>
            </a:r>
          </a:p>
          <a:p>
            <a:r>
              <a:rPr lang="cs-CZ" dirty="0" smtClean="0"/>
              <a:t>Základní koncepty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PA165: Úvod do Java EE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to bylo v dřívějších verzích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První verze platformy Java EE byly zaměřeny zejména na infrastrukturu a technologie.</a:t>
            </a:r>
          </a:p>
          <a:p>
            <a:r>
              <a:rPr lang="cs-CZ" dirty="0" smtClean="0"/>
              <a:t>Snadnost vývoje byla podceňována </a:t>
            </a:r>
          </a:p>
          <a:p>
            <a:pPr lvl="1"/>
            <a:r>
              <a:rPr lang="cs-CZ" dirty="0" smtClean="0"/>
              <a:t>Složité technologie se složitým použitím	</a:t>
            </a:r>
          </a:p>
          <a:p>
            <a:pPr lvl="1"/>
            <a:r>
              <a:rPr lang="cs-CZ" dirty="0" smtClean="0"/>
              <a:t>strmá učící křivka</a:t>
            </a:r>
          </a:p>
          <a:p>
            <a:pPr lvl="1"/>
            <a:r>
              <a:rPr lang="cs-CZ" dirty="0" smtClean="0"/>
              <a:t>Nutnost používání složitých nástrojů </a:t>
            </a:r>
          </a:p>
          <a:p>
            <a:r>
              <a:rPr lang="cs-CZ" dirty="0" smtClean="0"/>
              <a:t>To vedlo k frustraci vývojářů a ke vzniku alternativních přístupů a technologií (</a:t>
            </a:r>
            <a:r>
              <a:rPr lang="cs-CZ" dirty="0" err="1" smtClean="0"/>
              <a:t>Hibernate</a:t>
            </a:r>
            <a:r>
              <a:rPr lang="cs-CZ" dirty="0" smtClean="0"/>
              <a:t>, </a:t>
            </a:r>
            <a:r>
              <a:rPr lang="cs-CZ" dirty="0" err="1" smtClean="0"/>
              <a:t>Spring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smtClean="0"/>
              <a:t>Změna přišla s Java EE 5</a:t>
            </a:r>
          </a:p>
          <a:p>
            <a:pPr lvl="1"/>
            <a:r>
              <a:rPr lang="cs-CZ" dirty="0" smtClean="0"/>
              <a:t>Silná inspirace nástroji </a:t>
            </a:r>
            <a:r>
              <a:rPr lang="cs-CZ" dirty="0" err="1" smtClean="0"/>
              <a:t>Spring</a:t>
            </a:r>
            <a:r>
              <a:rPr lang="cs-CZ" dirty="0" smtClean="0"/>
              <a:t>, </a:t>
            </a:r>
            <a:r>
              <a:rPr lang="cs-CZ" dirty="0" err="1" smtClean="0"/>
              <a:t>Hibernate</a:t>
            </a:r>
            <a:r>
              <a:rPr lang="cs-CZ" dirty="0" smtClean="0"/>
              <a:t>, apod.</a:t>
            </a:r>
          </a:p>
          <a:p>
            <a:pPr lvl="1"/>
            <a:r>
              <a:rPr lang="cs-CZ" dirty="0" err="1" smtClean="0"/>
              <a:t>Anotance</a:t>
            </a:r>
            <a:endParaRPr lang="cs-CZ" dirty="0" smtClean="0"/>
          </a:p>
          <a:p>
            <a:pPr lvl="1"/>
            <a:r>
              <a:rPr lang="cs-CZ" dirty="0" smtClean="0"/>
              <a:t>POJO komponenty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PA165: Úvod do Java EE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Architektura </a:t>
            </a:r>
            <a:r>
              <a:rPr lang="en-US" dirty="0" smtClean="0"/>
              <a:t>&amp; </a:t>
            </a:r>
            <a:r>
              <a:rPr lang="en-US" dirty="0" err="1" smtClean="0"/>
              <a:t>technologie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PA165: Úvod do Java EE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PA165: Úvod do Java EE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47664" y="5229200"/>
            <a:ext cx="3960440" cy="10801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cs-CZ" sz="1600" dirty="0" smtClean="0"/>
              <a:t>Integrační vrstva (EIS Tear)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3851920" y="5661248"/>
            <a:ext cx="914400" cy="43204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Jiný IS</a:t>
            </a:r>
            <a:endParaRPr lang="en-US" sz="1600" dirty="0"/>
          </a:p>
        </p:txBody>
      </p:sp>
      <p:sp>
        <p:nvSpPr>
          <p:cNvPr id="9" name="Flowchart: Magnetic Disk 8"/>
          <p:cNvSpPr/>
          <p:nvPr/>
        </p:nvSpPr>
        <p:spPr>
          <a:xfrm>
            <a:off x="1907704" y="5589240"/>
            <a:ext cx="1152128" cy="612648"/>
          </a:xfrm>
          <a:prstGeom prst="flowChartMagneticDisk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Databáze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1547664" y="3501008"/>
            <a:ext cx="3960440" cy="158417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cs-CZ" sz="1600" dirty="0" smtClean="0"/>
              <a:t>Aplikační vrstva (Business Tier)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1547664" y="2276872"/>
            <a:ext cx="3960440" cy="10801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cs-CZ" sz="1600" dirty="0" smtClean="0"/>
              <a:t>Webová vrstva (Web tier)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1547664" y="1052736"/>
            <a:ext cx="3960440" cy="10801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cs-CZ" sz="1600" dirty="0" smtClean="0"/>
              <a:t>Klientská vrstva (Client Tier)</a:t>
            </a:r>
            <a:endParaRPr lang="en-US" sz="1600" dirty="0"/>
          </a:p>
        </p:txBody>
      </p:sp>
      <p:sp>
        <p:nvSpPr>
          <p:cNvPr id="13" name="Rectangle 12"/>
          <p:cNvSpPr/>
          <p:nvPr/>
        </p:nvSpPr>
        <p:spPr>
          <a:xfrm>
            <a:off x="5652120" y="1052736"/>
            <a:ext cx="1080120" cy="10801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cs-CZ" sz="1600" dirty="0" smtClean="0"/>
              <a:t>Client computer</a:t>
            </a:r>
            <a:endParaRPr lang="en-US" sz="1600" dirty="0"/>
          </a:p>
        </p:txBody>
      </p:sp>
      <p:sp>
        <p:nvSpPr>
          <p:cNvPr id="14" name="Rectangle 13"/>
          <p:cNvSpPr/>
          <p:nvPr/>
        </p:nvSpPr>
        <p:spPr>
          <a:xfrm>
            <a:off x="5652120" y="2276872"/>
            <a:ext cx="1080120" cy="280831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cs-CZ" sz="1600" dirty="0" smtClean="0"/>
              <a:t>Application server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>
          <a:xfrm>
            <a:off x="5652120" y="5229200"/>
            <a:ext cx="1080120" cy="10801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cs-CZ" sz="1600" dirty="0" smtClean="0"/>
              <a:t>DB/IS server</a:t>
            </a:r>
            <a:endParaRPr lang="en-US" sz="1600" dirty="0"/>
          </a:p>
        </p:txBody>
      </p:sp>
      <p:sp>
        <p:nvSpPr>
          <p:cNvPr id="16" name="Rectangle 15"/>
          <p:cNvSpPr/>
          <p:nvPr/>
        </p:nvSpPr>
        <p:spPr>
          <a:xfrm>
            <a:off x="4499992" y="3933056"/>
            <a:ext cx="864096" cy="43204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Spring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1691680" y="3933056"/>
            <a:ext cx="273630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EJB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1691680" y="1484784"/>
            <a:ext cx="1224136" cy="50405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Desktop application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4283968" y="1484784"/>
            <a:ext cx="1080120" cy="50405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Web Browser</a:t>
            </a:r>
            <a:endParaRPr lang="en-US" sz="1600" dirty="0"/>
          </a:p>
        </p:txBody>
      </p:sp>
      <p:sp>
        <p:nvSpPr>
          <p:cNvPr id="20" name="Rectangle 19"/>
          <p:cNvSpPr/>
          <p:nvPr/>
        </p:nvSpPr>
        <p:spPr>
          <a:xfrm>
            <a:off x="2987824" y="1484784"/>
            <a:ext cx="1224136" cy="50405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Mobile</a:t>
            </a:r>
          </a:p>
          <a:p>
            <a:pPr algn="ctr"/>
            <a:r>
              <a:rPr lang="cs-CZ" sz="1600" dirty="0" smtClean="0"/>
              <a:t>application</a:t>
            </a:r>
            <a:endParaRPr lang="en-US" sz="1600" dirty="0"/>
          </a:p>
        </p:txBody>
      </p:sp>
      <p:sp>
        <p:nvSpPr>
          <p:cNvPr id="21" name="Rectangle 20"/>
          <p:cNvSpPr/>
          <p:nvPr/>
        </p:nvSpPr>
        <p:spPr>
          <a:xfrm>
            <a:off x="4283968" y="2708920"/>
            <a:ext cx="108012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Servlety JSP</a:t>
            </a:r>
            <a:endParaRPr lang="en-US" sz="1600" dirty="0"/>
          </a:p>
        </p:txBody>
      </p:sp>
      <p:sp>
        <p:nvSpPr>
          <p:cNvPr id="22" name="Rectangle 21"/>
          <p:cNvSpPr/>
          <p:nvPr/>
        </p:nvSpPr>
        <p:spPr>
          <a:xfrm>
            <a:off x="1763688" y="4725144"/>
            <a:ext cx="91440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JDBC</a:t>
            </a:r>
            <a:endParaRPr lang="en-US" sz="1600" dirty="0"/>
          </a:p>
        </p:txBody>
      </p:sp>
      <p:sp>
        <p:nvSpPr>
          <p:cNvPr id="23" name="Rectangle 22"/>
          <p:cNvSpPr/>
          <p:nvPr/>
        </p:nvSpPr>
        <p:spPr>
          <a:xfrm>
            <a:off x="3059832" y="4725144"/>
            <a:ext cx="91440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ORM</a:t>
            </a:r>
            <a:endParaRPr lang="en-US" sz="1600" dirty="0"/>
          </a:p>
        </p:txBody>
      </p:sp>
      <p:sp>
        <p:nvSpPr>
          <p:cNvPr id="24" name="Rectangle 23"/>
          <p:cNvSpPr/>
          <p:nvPr/>
        </p:nvSpPr>
        <p:spPr>
          <a:xfrm>
            <a:off x="323528" y="1052736"/>
            <a:ext cx="1080120" cy="23042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cs-CZ" sz="1600" dirty="0" smtClean="0"/>
              <a:t>Prezentační vrstva</a:t>
            </a:r>
            <a:endParaRPr lang="en-US" sz="16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547664" y="4581128"/>
            <a:ext cx="3960440" cy="0"/>
          </a:xfrm>
          <a:prstGeom prst="line">
            <a:avLst/>
          </a:prstGeom>
          <a:ln w="25400">
            <a:solidFill>
              <a:schemeClr val="accent3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323528" y="3501008"/>
            <a:ext cx="1080120" cy="100811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cs-CZ" sz="1600" dirty="0" smtClean="0"/>
              <a:t>Aplikační logika</a:t>
            </a:r>
            <a:endParaRPr lang="en-US" sz="1600" dirty="0"/>
          </a:p>
        </p:txBody>
      </p:sp>
      <p:sp>
        <p:nvSpPr>
          <p:cNvPr id="27" name="Rectangle 26"/>
          <p:cNvSpPr/>
          <p:nvPr/>
        </p:nvSpPr>
        <p:spPr>
          <a:xfrm>
            <a:off x="323528" y="4653136"/>
            <a:ext cx="1080120" cy="165618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cs-CZ" sz="1600" dirty="0" smtClean="0"/>
              <a:t>Perzistence dat</a:t>
            </a:r>
            <a:endParaRPr lang="en-US" sz="1600" dirty="0"/>
          </a:p>
        </p:txBody>
      </p:sp>
      <p:sp>
        <p:nvSpPr>
          <p:cNvPr id="28" name="Rectangle 27"/>
          <p:cNvSpPr/>
          <p:nvPr/>
        </p:nvSpPr>
        <p:spPr>
          <a:xfrm>
            <a:off x="3275856" y="2708920"/>
            <a:ext cx="93610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JSF</a:t>
            </a:r>
            <a:endParaRPr lang="en-US" sz="1600" dirty="0"/>
          </a:p>
        </p:txBody>
      </p:sp>
      <p:cxnSp>
        <p:nvCxnSpPr>
          <p:cNvPr id="29" name="Straight Arrow Connector 28"/>
          <p:cNvCxnSpPr>
            <a:stCxn id="22" idx="2"/>
          </p:cNvCxnSpPr>
          <p:nvPr/>
        </p:nvCxnSpPr>
        <p:spPr>
          <a:xfrm rot="16200000" flipH="1">
            <a:off x="2064296" y="5169768"/>
            <a:ext cx="576064" cy="2628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3" idx="1"/>
            <a:endCxn id="22" idx="3"/>
          </p:cNvCxnSpPr>
          <p:nvPr/>
        </p:nvCxnSpPr>
        <p:spPr>
          <a:xfrm rot="10800000">
            <a:off x="2678088" y="4869160"/>
            <a:ext cx="38174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2"/>
            <a:endCxn id="23" idx="0"/>
          </p:cNvCxnSpPr>
          <p:nvPr/>
        </p:nvCxnSpPr>
        <p:spPr>
          <a:xfrm rot="16200000" flipH="1">
            <a:off x="3108412" y="4316524"/>
            <a:ext cx="36004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7" idx="2"/>
            <a:endCxn id="22" idx="0"/>
          </p:cNvCxnSpPr>
          <p:nvPr/>
        </p:nvCxnSpPr>
        <p:spPr>
          <a:xfrm rot="5400000">
            <a:off x="2460340" y="4125652"/>
            <a:ext cx="360040" cy="83894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1" idx="2"/>
          </p:cNvCxnSpPr>
          <p:nvPr/>
        </p:nvCxnSpPr>
        <p:spPr>
          <a:xfrm rot="5400000">
            <a:off x="4193958" y="3302986"/>
            <a:ext cx="720080" cy="5400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8" idx="2"/>
          </p:cNvCxnSpPr>
          <p:nvPr/>
        </p:nvCxnSpPr>
        <p:spPr>
          <a:xfrm rot="16200000" flipH="1">
            <a:off x="1349642" y="2942946"/>
            <a:ext cx="1944216" cy="360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8" idx="2"/>
          </p:cNvCxnSpPr>
          <p:nvPr/>
        </p:nvCxnSpPr>
        <p:spPr>
          <a:xfrm rot="16200000" flipH="1">
            <a:off x="3401870" y="3555014"/>
            <a:ext cx="720080" cy="360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6200000" flipH="1">
            <a:off x="2195736" y="2924944"/>
            <a:ext cx="1944216" cy="720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0" idx="2"/>
            <a:endCxn id="28" idx="0"/>
          </p:cNvCxnSpPr>
          <p:nvPr/>
        </p:nvCxnSpPr>
        <p:spPr>
          <a:xfrm rot="16200000" flipH="1">
            <a:off x="3311860" y="2276872"/>
            <a:ext cx="720080" cy="1440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16200000" flipH="1">
            <a:off x="3887924" y="2096852"/>
            <a:ext cx="720080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9" idx="2"/>
            <a:endCxn id="21" idx="0"/>
          </p:cNvCxnSpPr>
          <p:nvPr/>
        </p:nvCxnSpPr>
        <p:spPr>
          <a:xfrm rot="5400000">
            <a:off x="4463988" y="2348880"/>
            <a:ext cx="72008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9" idx="2"/>
            <a:endCxn id="28" idx="0"/>
          </p:cNvCxnSpPr>
          <p:nvPr/>
        </p:nvCxnSpPr>
        <p:spPr>
          <a:xfrm rot="5400000">
            <a:off x="3923928" y="1808820"/>
            <a:ext cx="720080" cy="10801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6200000" flipH="1">
            <a:off x="3599892" y="4833156"/>
            <a:ext cx="1296144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Prezentační vrstva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Tx/>
              <a:buNone/>
              <a:defRPr/>
            </a:pPr>
            <a:r>
              <a:rPr lang="cs-CZ" dirty="0" err="1"/>
              <a:t>Desktopové</a:t>
            </a:r>
            <a:r>
              <a:rPr lang="cs-CZ" dirty="0"/>
              <a:t> aplikace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/>
              <a:t>Swing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/>
              <a:t>AWT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/>
              <a:t>SWT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/>
              <a:t>Java Web Start</a:t>
            </a:r>
          </a:p>
          <a:p>
            <a:pPr>
              <a:buFontTx/>
              <a:buNone/>
              <a:defRPr/>
            </a:pPr>
            <a:endParaRPr lang="cs-CZ" dirty="0"/>
          </a:p>
          <a:p>
            <a:pPr>
              <a:buFontTx/>
              <a:buNone/>
              <a:defRPr/>
            </a:pPr>
            <a:r>
              <a:rPr lang="cs-CZ" dirty="0"/>
              <a:t>Mobilní aplikace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/>
              <a:t>Java ME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/>
              <a:t>Android/</a:t>
            </a:r>
            <a:r>
              <a:rPr lang="cs-CZ" dirty="0" err="1"/>
              <a:t>iOS</a:t>
            </a:r>
            <a:r>
              <a:rPr lang="cs-CZ" dirty="0"/>
              <a:t>/</a:t>
            </a:r>
            <a:r>
              <a:rPr lang="cs-CZ" dirty="0" err="1"/>
              <a:t>BlackBerry</a:t>
            </a:r>
            <a:r>
              <a:rPr lang="cs-CZ" dirty="0"/>
              <a:t> </a:t>
            </a:r>
            <a:r>
              <a:rPr lang="cs-CZ" dirty="0" smtClean="0"/>
              <a:t>OS/Windows </a:t>
            </a:r>
            <a:r>
              <a:rPr lang="cs-CZ" dirty="0" err="1" smtClean="0"/>
              <a:t>Phone</a:t>
            </a:r>
            <a:endParaRPr lang="cs-CZ" dirty="0"/>
          </a:p>
          <a:p>
            <a:pPr>
              <a:buNone/>
              <a:defRPr/>
            </a:pPr>
            <a:endParaRPr lang="cs-CZ" dirty="0"/>
          </a:p>
          <a:p>
            <a:pPr>
              <a:buNone/>
              <a:defRPr/>
            </a:pPr>
            <a:r>
              <a:rPr lang="cs-CZ" dirty="0"/>
              <a:t>Webové aplikace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err="1"/>
              <a:t>Servlety</a:t>
            </a:r>
            <a:r>
              <a:rPr lang="cs-CZ" dirty="0"/>
              <a:t>, JSP, JSTL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/>
              <a:t>MVC </a:t>
            </a:r>
            <a:r>
              <a:rPr lang="cs-CZ" dirty="0" err="1"/>
              <a:t>frameworky</a:t>
            </a:r>
            <a:endParaRPr lang="cs-CZ" dirty="0"/>
          </a:p>
          <a:p>
            <a:pPr marL="1151800" lvl="2" indent="-288000">
              <a:spcBef>
                <a:spcPts val="300"/>
              </a:spcBef>
              <a:defRPr/>
            </a:pPr>
            <a:r>
              <a:rPr lang="cs-CZ" dirty="0" err="1"/>
              <a:t>Request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(</a:t>
            </a:r>
            <a:r>
              <a:rPr lang="cs-CZ" dirty="0" err="1"/>
              <a:t>Struts</a:t>
            </a:r>
            <a:r>
              <a:rPr lang="cs-CZ" dirty="0"/>
              <a:t>, </a:t>
            </a:r>
            <a:r>
              <a:rPr lang="cs-CZ" dirty="0" err="1"/>
              <a:t>Stripes</a:t>
            </a:r>
            <a:r>
              <a:rPr lang="cs-CZ" dirty="0"/>
              <a:t>, </a:t>
            </a:r>
            <a:r>
              <a:rPr lang="cs-CZ" dirty="0" err="1"/>
              <a:t>Spring</a:t>
            </a:r>
            <a:r>
              <a:rPr lang="cs-CZ" dirty="0"/>
              <a:t> MVC)</a:t>
            </a:r>
          </a:p>
          <a:p>
            <a:pPr marL="1151800" lvl="2" indent="-288000">
              <a:spcBef>
                <a:spcPts val="300"/>
              </a:spcBef>
              <a:defRPr/>
            </a:pPr>
            <a:r>
              <a:rPr lang="cs-CZ" dirty="0" err="1"/>
              <a:t>Component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(JSF, </a:t>
            </a:r>
            <a:r>
              <a:rPr lang="cs-CZ" dirty="0" err="1" smtClean="0"/>
              <a:t>Tapestery</a:t>
            </a:r>
            <a:r>
              <a:rPr lang="cs-CZ" dirty="0" smtClean="0"/>
              <a:t>, </a:t>
            </a:r>
            <a:r>
              <a:rPr lang="cs-CZ" dirty="0" err="1" smtClean="0"/>
              <a:t>Wicket</a:t>
            </a:r>
            <a:r>
              <a:rPr lang="cs-CZ" dirty="0" smtClean="0"/>
              <a:t>)</a:t>
            </a:r>
            <a:endParaRPr lang="cs-CZ" dirty="0"/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err="1"/>
              <a:t>Portlety</a:t>
            </a:r>
            <a:endParaRPr lang="cs-CZ" dirty="0"/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 err="1"/>
              <a:t>Aplety</a:t>
            </a:r>
            <a:endParaRPr lang="cs-CZ" dirty="0"/>
          </a:p>
          <a:p>
            <a:pPr>
              <a:buNone/>
              <a:defRPr/>
            </a:pPr>
            <a:endParaRPr lang="cs-CZ" sz="1800" b="1" dirty="0" smtClean="0">
              <a:solidFill>
                <a:srgbClr val="0070C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0940CF6-82FB-4F4A-894C-12C276500BFD}" type="slidenum">
              <a:rPr lang="cs-CZ" smtClean="0"/>
              <a:pPr>
                <a:defRPr/>
              </a:pPr>
              <a:t>23</a:t>
            </a:fld>
            <a:endParaRPr lang="cs-CZ" dirty="0"/>
          </a:p>
        </p:txBody>
      </p:sp>
      <p:sp>
        <p:nvSpPr>
          <p:cNvPr id="14438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dirty="0" smtClean="0"/>
              <a:t>© 2012 Petr Adámek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Aplikační logika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  <a:defRPr/>
            </a:pPr>
            <a:r>
              <a:rPr lang="cs-CZ" dirty="0"/>
              <a:t>Obyčejná knihovna tříd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/>
              <a:t>Pro větší aplikace nevhodné </a:t>
            </a:r>
            <a:r>
              <a:rPr lang="cs-CZ" dirty="0" smtClean="0"/>
              <a:t>řešení</a:t>
            </a:r>
          </a:p>
          <a:p>
            <a:pPr marL="720000" lvl="1" indent="-288000">
              <a:spcBef>
                <a:spcPts val="300"/>
              </a:spcBef>
              <a:defRPr/>
            </a:pPr>
            <a:endParaRPr lang="cs-CZ" dirty="0"/>
          </a:p>
          <a:p>
            <a:pPr>
              <a:buFontTx/>
              <a:buNone/>
              <a:defRPr/>
            </a:pPr>
            <a:r>
              <a:rPr lang="cs-CZ" dirty="0"/>
              <a:t>EJB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/>
              <a:t>Vyžaduje </a:t>
            </a:r>
            <a:r>
              <a:rPr lang="cs-CZ" dirty="0" smtClean="0"/>
              <a:t> aplikační server s podporou </a:t>
            </a:r>
            <a:r>
              <a:rPr lang="cs-CZ" i="1" dirty="0" smtClean="0"/>
              <a:t>EJB</a:t>
            </a:r>
            <a:r>
              <a:rPr lang="cs-CZ" dirty="0" smtClean="0"/>
              <a:t> nebo </a:t>
            </a:r>
            <a:r>
              <a:rPr lang="cs-CZ" i="1" dirty="0" smtClean="0"/>
              <a:t>EJB lite</a:t>
            </a:r>
            <a:r>
              <a:rPr lang="cs-CZ" dirty="0" smtClean="0"/>
              <a:t>.</a:t>
            </a:r>
            <a:endParaRPr lang="cs-CZ" dirty="0"/>
          </a:p>
          <a:p>
            <a:pPr>
              <a:buNone/>
              <a:defRPr/>
            </a:pPr>
            <a:endParaRPr lang="cs-CZ" dirty="0"/>
          </a:p>
          <a:p>
            <a:pPr>
              <a:buNone/>
              <a:defRPr/>
            </a:pPr>
            <a:r>
              <a:rPr lang="cs-CZ" dirty="0"/>
              <a:t>Spring framework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/>
              <a:t>Není standardní součástí Java EE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/>
              <a:t>Přesto je velmi oblíbený 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/>
              <a:t>Není </a:t>
            </a:r>
            <a:r>
              <a:rPr lang="cs-CZ" dirty="0" smtClean="0"/>
              <a:t>invazivní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0940CF6-82FB-4F4A-894C-12C276500BFD}" type="slidenum">
              <a:rPr lang="cs-CZ" smtClean="0"/>
              <a:pPr>
                <a:defRPr/>
              </a:pPr>
              <a:t>24</a:t>
            </a:fld>
            <a:endParaRPr lang="cs-CZ" dirty="0"/>
          </a:p>
        </p:txBody>
      </p:sp>
      <p:sp>
        <p:nvSpPr>
          <p:cNvPr id="14438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dirty="0" smtClean="0"/>
              <a:t>© 2012 Petr Adámek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Persistence dat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  <a:defRPr/>
            </a:pPr>
            <a:r>
              <a:rPr lang="cs-CZ" dirty="0"/>
              <a:t>JDBC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/>
              <a:t>Univerzální API pro přístup k DB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/>
              <a:t>Těžkopádné na přímé </a:t>
            </a:r>
            <a:r>
              <a:rPr lang="cs-CZ" dirty="0" smtClean="0"/>
              <a:t>používání </a:t>
            </a:r>
          </a:p>
          <a:p>
            <a:pPr marL="1120050" lvl="2" indent="-288000">
              <a:spcBef>
                <a:spcPts val="300"/>
              </a:spcBef>
              <a:defRPr/>
            </a:pPr>
            <a:r>
              <a:rPr lang="cs-CZ" dirty="0" err="1" smtClean="0"/>
              <a:t>Template</a:t>
            </a:r>
            <a:r>
              <a:rPr lang="cs-CZ" dirty="0" smtClean="0"/>
              <a:t> </a:t>
            </a:r>
            <a:r>
              <a:rPr lang="cs-CZ" dirty="0" err="1" smtClean="0"/>
              <a:t>Method</a:t>
            </a:r>
            <a:r>
              <a:rPr lang="cs-CZ" dirty="0" smtClean="0"/>
              <a:t> </a:t>
            </a:r>
          </a:p>
          <a:p>
            <a:pPr marL="1120050" lvl="2" indent="-288000">
              <a:spcBef>
                <a:spcPts val="300"/>
              </a:spcBef>
              <a:defRPr/>
            </a:pPr>
            <a:r>
              <a:rPr lang="cs-CZ" dirty="0" err="1" smtClean="0"/>
              <a:t>Spring</a:t>
            </a:r>
            <a:r>
              <a:rPr lang="cs-CZ" dirty="0" smtClean="0"/>
              <a:t> JDBC </a:t>
            </a:r>
          </a:p>
          <a:p>
            <a:pPr marL="1120050" lvl="2" indent="-288000">
              <a:spcBef>
                <a:spcPts val="300"/>
              </a:spcBef>
              <a:defRPr/>
            </a:pPr>
            <a:r>
              <a:rPr lang="cs-CZ" dirty="0" err="1" smtClean="0"/>
              <a:t>Commons</a:t>
            </a:r>
            <a:r>
              <a:rPr lang="cs-CZ" dirty="0" smtClean="0"/>
              <a:t> DB </a:t>
            </a:r>
          </a:p>
          <a:p>
            <a:pPr marL="1120050" lvl="2" indent="-288000">
              <a:spcBef>
                <a:spcPts val="300"/>
              </a:spcBef>
              <a:defRPr/>
            </a:pPr>
            <a:r>
              <a:rPr lang="cs-CZ" dirty="0" err="1" smtClean="0"/>
              <a:t>RowSet</a:t>
            </a:r>
            <a:endParaRPr lang="cs-CZ" dirty="0"/>
          </a:p>
          <a:p>
            <a:pPr>
              <a:buFontTx/>
              <a:buNone/>
              <a:defRPr/>
            </a:pPr>
            <a:r>
              <a:rPr lang="cs-CZ" dirty="0"/>
              <a:t>ORM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/>
              <a:t>Standard JPA (aktuálně JPA 2.0)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/>
              <a:t>Hibernate, TopLink, </a:t>
            </a:r>
            <a:r>
              <a:rPr lang="cs-CZ" dirty="0" err="1"/>
              <a:t>Eclipse</a:t>
            </a:r>
            <a:r>
              <a:rPr lang="cs-CZ" dirty="0"/>
              <a:t> </a:t>
            </a:r>
            <a:r>
              <a:rPr lang="cs-CZ" dirty="0" smtClean="0"/>
              <a:t>Link</a:t>
            </a:r>
            <a:endParaRPr lang="cs-CZ" dirty="0"/>
          </a:p>
          <a:p>
            <a:pPr>
              <a:buFontTx/>
              <a:buNone/>
              <a:defRPr/>
            </a:pPr>
            <a:r>
              <a:rPr lang="cs-CZ" dirty="0"/>
              <a:t>Zastaralé technologie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/>
              <a:t>EJB 2.x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/>
              <a:t>JDO</a:t>
            </a:r>
          </a:p>
          <a:p>
            <a:pPr>
              <a:buFontTx/>
              <a:buNone/>
              <a:defRPr/>
            </a:pPr>
            <a:endParaRPr lang="cs-CZ" sz="1800" b="1" dirty="0" smtClean="0">
              <a:solidFill>
                <a:srgbClr val="0070C0"/>
              </a:solidFill>
            </a:endParaRPr>
          </a:p>
          <a:p>
            <a:pPr marL="720000" lvl="1" indent="-288000">
              <a:spcBef>
                <a:spcPts val="300"/>
              </a:spcBef>
              <a:defRPr/>
            </a:pPr>
            <a:endParaRPr lang="cs-CZ" sz="1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0940CF6-82FB-4F4A-894C-12C276500BFD}" type="slidenum">
              <a:rPr lang="cs-CZ" smtClean="0"/>
              <a:pPr>
                <a:defRPr/>
              </a:pPr>
              <a:t>25</a:t>
            </a:fld>
            <a:endParaRPr lang="cs-CZ" dirty="0"/>
          </a:p>
        </p:txBody>
      </p:sp>
      <p:sp>
        <p:nvSpPr>
          <p:cNvPr id="14438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mtClean="0"/>
              <a:t>© 2012 Petr Adámek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Aplikační servery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cs-CZ" dirty="0"/>
              <a:t>Open Source – plnohodnotné 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/>
              <a:t>JBoss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/>
              <a:t>Glassfish</a:t>
            </a:r>
          </a:p>
          <a:p>
            <a:pPr>
              <a:buFontTx/>
              <a:buNone/>
              <a:defRPr/>
            </a:pPr>
            <a:endParaRPr lang="cs-CZ" dirty="0"/>
          </a:p>
          <a:p>
            <a:pPr>
              <a:buFontTx/>
              <a:buNone/>
              <a:defRPr/>
            </a:pPr>
            <a:r>
              <a:rPr lang="cs-CZ" dirty="0"/>
              <a:t>Open Source – pouze servlet kontejner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/>
              <a:t>Tomcat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/>
              <a:t>Jetty</a:t>
            </a:r>
          </a:p>
          <a:p>
            <a:pPr>
              <a:buFontTx/>
              <a:buNone/>
              <a:defRPr/>
            </a:pPr>
            <a:endParaRPr lang="cs-CZ" dirty="0"/>
          </a:p>
          <a:p>
            <a:pPr>
              <a:buFontTx/>
              <a:buNone/>
              <a:defRPr/>
            </a:pPr>
            <a:r>
              <a:rPr lang="cs-CZ" dirty="0"/>
              <a:t>Komerční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/>
              <a:t>WebSphere (IBM)</a:t>
            </a:r>
          </a:p>
          <a:p>
            <a:pPr marL="720000" lvl="1" indent="-288000">
              <a:spcBef>
                <a:spcPts val="300"/>
              </a:spcBef>
              <a:defRPr/>
            </a:pPr>
            <a:r>
              <a:rPr lang="cs-CZ" dirty="0"/>
              <a:t>WebLogic (Oracle, dříve BEA)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0940CF6-82FB-4F4A-894C-12C276500BFD}" type="slidenum">
              <a:rPr lang="cs-CZ" smtClean="0"/>
              <a:pPr>
                <a:defRPr/>
              </a:pPr>
              <a:t>26</a:t>
            </a:fld>
            <a:endParaRPr lang="cs-CZ" dirty="0"/>
          </a:p>
        </p:txBody>
      </p:sp>
      <p:sp>
        <p:nvSpPr>
          <p:cNvPr id="14438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dirty="0" smtClean="0"/>
              <a:t>© 2012 Petr Adámek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Závěr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 anchorCtr="0">
            <a:normAutofit/>
          </a:bodyPr>
          <a:lstStyle/>
          <a:p>
            <a:pPr algn="ctr">
              <a:buFontTx/>
              <a:buNone/>
              <a:defRPr/>
            </a:pPr>
            <a:r>
              <a:rPr lang="cs-CZ" sz="9600" dirty="0" smtClean="0"/>
              <a:t>?</a:t>
            </a:r>
            <a:endParaRPr lang="cs-CZ" sz="9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0940CF6-82FB-4F4A-894C-12C276500BFD}" type="slidenum">
              <a:rPr lang="cs-CZ" smtClean="0"/>
              <a:pPr>
                <a:defRPr/>
              </a:pPr>
              <a:t>27</a:t>
            </a:fld>
            <a:endParaRPr lang="cs-CZ" dirty="0"/>
          </a:p>
        </p:txBody>
      </p:sp>
      <p:sp>
        <p:nvSpPr>
          <p:cNvPr id="14438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dirty="0" smtClean="0"/>
              <a:t>© 2012 Petr Adámek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Organizace</a:t>
            </a:r>
            <a:r>
              <a:rPr lang="en-US" dirty="0" smtClean="0"/>
              <a:t> p</a:t>
            </a:r>
            <a:r>
              <a:rPr lang="cs-CZ" dirty="0" err="1" smtClean="0"/>
              <a:t>ředmětu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672000" y="6356350"/>
            <a:ext cx="1800000" cy="365125"/>
          </a:xfrm>
        </p:spPr>
        <p:txBody>
          <a:bodyPr/>
          <a:lstStyle/>
          <a:p>
            <a:fld id="{5451E588-DFA0-4C34-9978-9C7232D3A9C0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/>
          <a:p>
            <a:r>
              <a:rPr lang="pt-BR" smtClean="0"/>
              <a:t>PA165: Úvod do Java EE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Formy výuky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Přednáška</a:t>
            </a:r>
          </a:p>
          <a:p>
            <a:pPr lvl="1"/>
            <a:r>
              <a:rPr lang="cs-CZ" dirty="0" smtClean="0"/>
              <a:t>Doporučená účast</a:t>
            </a:r>
          </a:p>
          <a:p>
            <a:r>
              <a:rPr lang="cs-CZ" dirty="0" smtClean="0"/>
              <a:t>Cvičení</a:t>
            </a:r>
          </a:p>
          <a:p>
            <a:pPr lvl="1"/>
            <a:r>
              <a:rPr lang="cs-CZ" dirty="0" smtClean="0"/>
              <a:t>Povinná účast</a:t>
            </a:r>
          </a:p>
          <a:p>
            <a:pPr lvl="1"/>
            <a:r>
              <a:rPr lang="cs-CZ" dirty="0" smtClean="0"/>
              <a:t>Příklady k probírané látce</a:t>
            </a:r>
          </a:p>
          <a:p>
            <a:pPr lvl="1"/>
            <a:r>
              <a:rPr lang="cs-CZ" dirty="0" smtClean="0"/>
              <a:t>Konzultace k projektům</a:t>
            </a:r>
          </a:p>
          <a:p>
            <a:r>
              <a:rPr lang="cs-CZ" dirty="0" smtClean="0"/>
              <a:t>Projekt</a:t>
            </a:r>
          </a:p>
          <a:p>
            <a:pPr lvl="1"/>
            <a:r>
              <a:rPr lang="cs-CZ" dirty="0" smtClean="0"/>
              <a:t>Řešený ve čtyřčlenných týmech</a:t>
            </a:r>
          </a:p>
          <a:p>
            <a:pPr lvl="1"/>
            <a:r>
              <a:rPr lang="cs-CZ" dirty="0" smtClean="0"/>
              <a:t>Kontrolní body</a:t>
            </a:r>
          </a:p>
          <a:p>
            <a:pPr lvl="1"/>
            <a:r>
              <a:rPr lang="cs-CZ" dirty="0" smtClean="0"/>
              <a:t>Průběžná práce během semestru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PA165: Úvod do Java EE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Projekt: 70 bodů</a:t>
            </a:r>
          </a:p>
          <a:p>
            <a:pPr lvl="1"/>
            <a:r>
              <a:rPr lang="cs-CZ" dirty="0" smtClean="0"/>
              <a:t>Kontrolní body: 4x10 bodů</a:t>
            </a:r>
          </a:p>
          <a:p>
            <a:pPr lvl="1"/>
            <a:r>
              <a:rPr lang="cs-CZ" dirty="0" smtClean="0"/>
              <a:t>Obhajoba: 30 bodů</a:t>
            </a:r>
          </a:p>
          <a:p>
            <a:r>
              <a:rPr lang="cs-CZ" dirty="0" smtClean="0"/>
              <a:t>Závěrečná zkouška: 30 bodů</a:t>
            </a:r>
          </a:p>
          <a:p>
            <a:endParaRPr lang="cs-CZ" dirty="0" smtClean="0"/>
          </a:p>
          <a:p>
            <a:r>
              <a:rPr lang="cs-CZ" dirty="0" smtClean="0"/>
              <a:t>Ukončení:</a:t>
            </a:r>
          </a:p>
          <a:p>
            <a:pPr lvl="1"/>
            <a:r>
              <a:rPr lang="cs-CZ" dirty="0" smtClean="0"/>
              <a:t>Zápočet: min. 60 bodů</a:t>
            </a:r>
          </a:p>
          <a:p>
            <a:pPr lvl="1"/>
            <a:r>
              <a:rPr lang="cs-CZ" dirty="0" smtClean="0"/>
              <a:t>Zkouška: min. 70 bodů</a:t>
            </a:r>
          </a:p>
          <a:p>
            <a:pPr lvl="1"/>
            <a:endParaRPr lang="cs-CZ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PA165: Úvod do Java EE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předmětu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Úvod do Java EE (architektura, technologie, koncepty)</a:t>
            </a:r>
          </a:p>
          <a:p>
            <a:r>
              <a:rPr lang="cs-CZ" dirty="0" smtClean="0"/>
              <a:t>Perzistence dat (ORM, JPA, </a:t>
            </a:r>
            <a:r>
              <a:rPr lang="cs-CZ" dirty="0" err="1" smtClean="0"/>
              <a:t>Spring</a:t>
            </a:r>
            <a:r>
              <a:rPr lang="cs-CZ" dirty="0" smtClean="0"/>
              <a:t> JDBC, </a:t>
            </a:r>
            <a:r>
              <a:rPr lang="cs-CZ" dirty="0" err="1" smtClean="0"/>
              <a:t>iBatis</a:t>
            </a:r>
            <a:r>
              <a:rPr lang="cs-CZ" dirty="0" smtClean="0"/>
              <a:t>, Testování)</a:t>
            </a:r>
          </a:p>
          <a:p>
            <a:r>
              <a:rPr lang="cs-CZ" dirty="0" smtClean="0"/>
              <a:t>Aplikační logika (</a:t>
            </a:r>
            <a:r>
              <a:rPr lang="cs-CZ" dirty="0" err="1" smtClean="0"/>
              <a:t>IoC</a:t>
            </a:r>
            <a:r>
              <a:rPr lang="cs-CZ" dirty="0" smtClean="0"/>
              <a:t>, AOP, Transakce, Bezpečnost, Testování)</a:t>
            </a:r>
          </a:p>
          <a:p>
            <a:r>
              <a:rPr lang="cs-CZ" dirty="0" smtClean="0"/>
              <a:t>Prezentační vrstva (Webové </a:t>
            </a:r>
            <a:r>
              <a:rPr lang="cs-CZ" dirty="0" err="1" smtClean="0"/>
              <a:t>frameworky</a:t>
            </a:r>
            <a:r>
              <a:rPr lang="cs-CZ" dirty="0" smtClean="0"/>
              <a:t>, </a:t>
            </a:r>
            <a:r>
              <a:rPr lang="cs-CZ" dirty="0" err="1" smtClean="0"/>
              <a:t>Stripes</a:t>
            </a:r>
            <a:r>
              <a:rPr lang="cs-CZ" dirty="0" smtClean="0"/>
              <a:t>, </a:t>
            </a:r>
            <a:r>
              <a:rPr lang="cs-CZ" dirty="0" err="1" smtClean="0"/>
              <a:t>Spring</a:t>
            </a:r>
            <a:r>
              <a:rPr lang="cs-CZ" dirty="0" smtClean="0"/>
              <a:t> MVC, </a:t>
            </a:r>
            <a:r>
              <a:rPr lang="cs-CZ" dirty="0" err="1" smtClean="0"/>
              <a:t>Wicket</a:t>
            </a:r>
            <a:r>
              <a:rPr lang="cs-CZ" dirty="0" smtClean="0"/>
              <a:t>, JSF, Bezpečnost)</a:t>
            </a:r>
          </a:p>
          <a:p>
            <a:r>
              <a:rPr lang="cs-CZ" dirty="0" smtClean="0"/>
              <a:t>Integrační technologie (Webové služby SOAP, REST, JMS, RMI, IIOP, ESB)</a:t>
            </a:r>
          </a:p>
          <a:p>
            <a:r>
              <a:rPr lang="cs-CZ" dirty="0" smtClean="0"/>
              <a:t>Testování (jednotkové,  integrační, funkční, akceptační, uživatelské přívětivosti, výkonnosti, bezpečnosti)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PA165: Úvod do Java EE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Doporučené zdroje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Viz osnova předmětu</a:t>
            </a:r>
          </a:p>
          <a:p>
            <a:endParaRPr lang="cs-CZ" dirty="0"/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/>
              <a:t>Effective Java (2nd Edition)</a:t>
            </a:r>
          </a:p>
          <a:p>
            <a:r>
              <a:rPr lang="en-US" dirty="0"/>
              <a:t>Joshua Bloch</a:t>
            </a:r>
          </a:p>
          <a:p>
            <a:r>
              <a:rPr lang="en-US" dirty="0">
                <a:hlinkClick r:id="rId2"/>
              </a:rPr>
              <a:t>http://amazon.com/dp/0321356683</a:t>
            </a:r>
            <a:r>
              <a:rPr lang="en-US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 smtClean="0"/>
              <a:t>Ostatní </a:t>
            </a:r>
            <a:r>
              <a:rPr lang="cs-CZ" smtClean="0"/>
              <a:t>viz osnova v IS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PA165: Úvod do Java EE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556791"/>
            <a:ext cx="3672408" cy="4628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Platforma Java EE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PA165: Úvod do Java EE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platforma Java EE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Platforma pro vývoj moderních informačních systémů</a:t>
            </a:r>
          </a:p>
          <a:p>
            <a:pPr lvl="1"/>
            <a:r>
              <a:rPr lang="cs-CZ" dirty="0" smtClean="0"/>
              <a:t>Poskytuje potřebnou infrastrukturu</a:t>
            </a:r>
          </a:p>
          <a:p>
            <a:pPr lvl="1"/>
            <a:r>
              <a:rPr lang="cs-CZ" dirty="0" smtClean="0"/>
              <a:t>Průmyslový standard (JCP)</a:t>
            </a:r>
          </a:p>
          <a:p>
            <a:pPr lvl="1"/>
            <a:r>
              <a:rPr lang="cs-CZ" dirty="0" smtClean="0"/>
              <a:t>Aktuální verze je Java EE 6 (JSR 316)</a:t>
            </a:r>
          </a:p>
          <a:p>
            <a:endParaRPr lang="cs-CZ" dirty="0" smtClean="0"/>
          </a:p>
          <a:p>
            <a:r>
              <a:rPr lang="cs-CZ" dirty="0" smtClean="0"/>
              <a:t>Podpora pro vývoj</a:t>
            </a:r>
          </a:p>
          <a:p>
            <a:pPr lvl="1"/>
            <a:r>
              <a:rPr lang="cs-CZ" dirty="0" smtClean="0"/>
              <a:t>Webových aplikací</a:t>
            </a:r>
          </a:p>
          <a:p>
            <a:pPr lvl="1"/>
            <a:r>
              <a:rPr lang="cs-CZ" dirty="0" smtClean="0"/>
              <a:t>Webových služeb</a:t>
            </a:r>
          </a:p>
          <a:p>
            <a:pPr lvl="1"/>
            <a:r>
              <a:rPr lang="cs-CZ" dirty="0" smtClean="0"/>
              <a:t>Vícevrstvých aplikací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PA165: Úvod do Java EE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1E588-DFA0-4C34-9978-9C7232D3A9C0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mbedI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1458</TotalTime>
  <Words>1048</Words>
  <Application>Microsoft Office PowerPoint</Application>
  <PresentationFormat>On-screen Show (4:3)</PresentationFormat>
  <Paragraphs>284</Paragraphs>
  <Slides>27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EmbedIT</vt:lpstr>
      <vt:lpstr>PA165: Úvod do Java EE</vt:lpstr>
      <vt:lpstr>Obsah přednášky</vt:lpstr>
      <vt:lpstr>Organizace předmětu</vt:lpstr>
      <vt:lpstr>Formy výuky</vt:lpstr>
      <vt:lpstr>Hodnocení</vt:lpstr>
      <vt:lpstr>Osnova předmětu</vt:lpstr>
      <vt:lpstr>Doporučené zdroje</vt:lpstr>
      <vt:lpstr>Platforma Java EE</vt:lpstr>
      <vt:lpstr>Co je to platforma Java EE</vt:lpstr>
      <vt:lpstr>Charakteristika moderních IS</vt:lpstr>
      <vt:lpstr>Požadavky na vývoj IS</vt:lpstr>
      <vt:lpstr>Základní Koncepty</vt:lpstr>
      <vt:lpstr>Základní koncepty</vt:lpstr>
      <vt:lpstr>Infrastruktura</vt:lpstr>
      <vt:lpstr>Modularita</vt:lpstr>
      <vt:lpstr>Nezávislost a nízká invazivnost</vt:lpstr>
      <vt:lpstr>Deklarativní přístup</vt:lpstr>
      <vt:lpstr>Imperativní řízení transakcí</vt:lpstr>
      <vt:lpstr>Deklarativní řízení transakcí</vt:lpstr>
      <vt:lpstr>Jak to bylo v dřívějších verzích</vt:lpstr>
      <vt:lpstr>Architektura &amp; technologie</vt:lpstr>
      <vt:lpstr>Slide 22</vt:lpstr>
      <vt:lpstr>Prezentační vrstva</vt:lpstr>
      <vt:lpstr>Aplikační logika</vt:lpstr>
      <vt:lpstr>Persistence dat</vt:lpstr>
      <vt:lpstr>Aplikační servery</vt:lpstr>
      <vt:lpstr>Závěr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PA165: Úvod do Java EE</dc:title>
  <dc:creator>adamekp</dc:creator>
  <cp:lastModifiedBy>adamekp</cp:lastModifiedBy>
  <cp:revision>115</cp:revision>
  <dcterms:created xsi:type="dcterms:W3CDTF">2012-09-24T05:45:41Z</dcterms:created>
  <dcterms:modified xsi:type="dcterms:W3CDTF">2012-09-25T06:04:05Z</dcterms:modified>
</cp:coreProperties>
</file>