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6" r:id="rId2"/>
    <p:sldId id="277" r:id="rId3"/>
    <p:sldId id="27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4" r:id="rId19"/>
    <p:sldId id="275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61" autoAdjust="0"/>
    <p:restoredTop sz="94660"/>
  </p:normalViewPr>
  <p:slideViewPr>
    <p:cSldViewPr>
      <p:cViewPr varScale="1">
        <p:scale>
          <a:sx n="102" d="100"/>
          <a:sy n="102" d="100"/>
        </p:scale>
        <p:origin x="-57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DFB71-3521-47AC-8ED1-DAC046F1A0BB}" type="datetimeFigureOut">
              <a:rPr lang="cs-CZ" smtClean="0"/>
              <a:t>25.9.2012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1B5E2F-94DC-4D5D-8A9C-A63377D745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2596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E63C-80FC-4591-B1DB-80532353BBB7}" type="datetimeFigureOut">
              <a:rPr lang="cs-CZ" smtClean="0"/>
              <a:t>25.9.2012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EF00E-E742-4049-A16A-90691C7DB7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7443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E63C-80FC-4591-B1DB-80532353BBB7}" type="datetimeFigureOut">
              <a:rPr lang="cs-CZ" smtClean="0"/>
              <a:t>25.9.2012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EF00E-E742-4049-A16A-90691C7DB7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3636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E63C-80FC-4591-B1DB-80532353BBB7}" type="datetimeFigureOut">
              <a:rPr lang="cs-CZ" smtClean="0"/>
              <a:t>25.9.2012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EF00E-E742-4049-A16A-90691C7DB7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5035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E63C-80FC-4591-B1DB-80532353BBB7}" type="datetimeFigureOut">
              <a:rPr lang="cs-CZ" smtClean="0"/>
              <a:t>25.9.2012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EF00E-E742-4049-A16A-90691C7DB7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6302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E63C-80FC-4591-B1DB-80532353BBB7}" type="datetimeFigureOut">
              <a:rPr lang="cs-CZ" smtClean="0"/>
              <a:t>25.9.2012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EF00E-E742-4049-A16A-90691C7DB7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8447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E63C-80FC-4591-B1DB-80532353BBB7}" type="datetimeFigureOut">
              <a:rPr lang="cs-CZ" smtClean="0"/>
              <a:t>25.9.2012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EF00E-E742-4049-A16A-90691C7DB7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5635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E63C-80FC-4591-B1DB-80532353BBB7}" type="datetimeFigureOut">
              <a:rPr lang="cs-CZ" smtClean="0"/>
              <a:t>25.9.2012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EF00E-E742-4049-A16A-90691C7DB7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4037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E63C-80FC-4591-B1DB-80532353BBB7}" type="datetimeFigureOut">
              <a:rPr lang="cs-CZ" smtClean="0"/>
              <a:t>25.9.2012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EF00E-E742-4049-A16A-90691C7DB7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7847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E63C-80FC-4591-B1DB-80532353BBB7}" type="datetimeFigureOut">
              <a:rPr lang="cs-CZ" smtClean="0"/>
              <a:t>25.9.2012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EF00E-E742-4049-A16A-90691C7DB7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2855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E63C-80FC-4591-B1DB-80532353BBB7}" type="datetimeFigureOut">
              <a:rPr lang="cs-CZ" smtClean="0"/>
              <a:t>25.9.2012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EF00E-E742-4049-A16A-90691C7DB7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6413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E63C-80FC-4591-B1DB-80532353BBB7}" type="datetimeFigureOut">
              <a:rPr lang="cs-CZ" smtClean="0"/>
              <a:t>25.9.2012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EF00E-E742-4049-A16A-90691C7DB7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0381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3E63C-80FC-4591-B1DB-80532353BBB7}" type="datetimeFigureOut">
              <a:rPr lang="cs-CZ" smtClean="0"/>
              <a:t>25.9.2012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EF00E-E742-4049-A16A-90691C7DB7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8800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Sonification/index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428625" y="1844675"/>
            <a:ext cx="8064500" cy="1643063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lnSpc>
                <a:spcPct val="101000"/>
              </a:lnSpc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PV072 </a:t>
            </a: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– Seminář z asistivních technologií</a:t>
            </a:r>
            <a:r>
              <a:rPr lang="en-GB" sz="3600" b="1" dirty="0">
                <a:latin typeface="+mj-lt"/>
                <a:ea typeface="+mj-ea"/>
                <a:cs typeface="+mj-cs"/>
              </a:rPr>
              <a:t/>
            </a:r>
            <a:br>
              <a:rPr lang="en-GB" sz="3600" b="1" dirty="0">
                <a:latin typeface="+mj-lt"/>
                <a:ea typeface="+mj-ea"/>
                <a:cs typeface="+mj-cs"/>
              </a:rPr>
            </a:br>
            <a:endParaRPr lang="en-GB" sz="3600" b="1" dirty="0">
              <a:latin typeface="+mj-lt"/>
              <a:ea typeface="+mj-ea"/>
              <a:cs typeface="+mj-cs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0" y="3141663"/>
            <a:ext cx="6934200" cy="1874837"/>
          </a:xfrm>
        </p:spPr>
        <p:txBody>
          <a:bodyPr/>
          <a:lstStyle/>
          <a:p>
            <a:pPr indent="-333375" algn="ctr" eaLnBrk="1" hangingPunct="1">
              <a:spcBef>
                <a:spcPts val="900"/>
              </a:spcBef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200" smtClean="0">
                <a:latin typeface="Arial Unicode MS" pitchFamily="34" charset="-128"/>
              </a:rPr>
              <a:t>Jaromír Plhák</a:t>
            </a:r>
          </a:p>
          <a:p>
            <a:pPr indent="-333375" algn="ctr" eaLnBrk="1" hangingPunct="1">
              <a:spcBef>
                <a:spcPts val="900"/>
              </a:spcBef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200" b="1" smtClean="0">
                <a:latin typeface="Arial Unicode MS" pitchFamily="34" charset="-128"/>
              </a:rPr>
              <a:t>xplhak</a:t>
            </a:r>
            <a:r>
              <a:rPr lang="en-GB" sz="2200" b="1" smtClean="0">
                <a:latin typeface="Arial Unicode MS" pitchFamily="34" charset="-128"/>
              </a:rPr>
              <a:t>@fi.muni.cz</a:t>
            </a:r>
          </a:p>
          <a:p>
            <a:pPr indent="-333375" algn="ctr" eaLnBrk="1" hangingPunct="1">
              <a:spcBef>
                <a:spcPts val="250"/>
              </a:spcBef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000" b="1" smtClean="0">
              <a:latin typeface="Arial Unicode MS" pitchFamily="34" charset="-128"/>
            </a:endParaRPr>
          </a:p>
        </p:txBody>
      </p:sp>
      <p:pic>
        <p:nvPicPr>
          <p:cNvPr id="2052" name="Picture 2" descr="C:\Users\xplhak\Desktop\fi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14313"/>
            <a:ext cx="974725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0" y="1285875"/>
            <a:ext cx="8572500" cy="1588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0" y="6429375"/>
            <a:ext cx="9144000" cy="1588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9"/>
          <p:cNvSpPr txBox="1">
            <a:spLocks/>
          </p:cNvSpPr>
          <p:nvPr/>
        </p:nvSpPr>
        <p:spPr>
          <a:xfrm>
            <a:off x="8143875" y="214313"/>
            <a:ext cx="785813" cy="500062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1/18</a:t>
            </a:r>
            <a:endParaRPr lang="cs-CZ" sz="2400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1" name="Footer Placeholder 10"/>
          <p:cNvSpPr txBox="1">
            <a:spLocks/>
          </p:cNvSpPr>
          <p:nvPr/>
        </p:nvSpPr>
        <p:spPr>
          <a:xfrm>
            <a:off x="0" y="6429375"/>
            <a:ext cx="9144000" cy="4286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Úvodní hodina</a:t>
            </a:r>
          </a:p>
        </p:txBody>
      </p:sp>
      <p:sp>
        <p:nvSpPr>
          <p:cNvPr id="14" name="Footer Placeholder 10"/>
          <p:cNvSpPr txBox="1">
            <a:spLocks/>
          </p:cNvSpPr>
          <p:nvPr/>
        </p:nvSpPr>
        <p:spPr>
          <a:xfrm>
            <a:off x="7000875" y="6429375"/>
            <a:ext cx="2143125" cy="4286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© J. </a:t>
            </a:r>
            <a:r>
              <a:rPr lang="cs-CZ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Plhák, </a:t>
            </a:r>
            <a:r>
              <a:rPr lang="cs-CZ" sz="1600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27. </a:t>
            </a:r>
            <a:r>
              <a:rPr lang="cs-CZ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9. 2012</a:t>
            </a:r>
            <a:endParaRPr lang="cs-CZ" sz="1600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0" name="Footer Placeholder 10"/>
          <p:cNvSpPr txBox="1">
            <a:spLocks/>
          </p:cNvSpPr>
          <p:nvPr/>
        </p:nvSpPr>
        <p:spPr>
          <a:xfrm>
            <a:off x="0" y="6429375"/>
            <a:ext cx="1928813" cy="4286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PV072, Podzim </a:t>
            </a:r>
            <a:r>
              <a:rPr lang="cs-CZ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2012</a:t>
            </a:r>
            <a:endParaRPr lang="cs-CZ" sz="1600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059" name="Picture 12" descr="I:\!OP_VpK_Socialni_informatika\!Dokumenty\Loga\plna-verze\OPVK_MU_rgb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" y="4868863"/>
            <a:ext cx="7642225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563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Osobní stránky</a:t>
            </a:r>
          </a:p>
          <a:p>
            <a:r>
              <a:rPr lang="cs-CZ" smtClean="0"/>
              <a:t>Blog</a:t>
            </a:r>
          </a:p>
          <a:p>
            <a:r>
              <a:rPr lang="cs-CZ" smtClean="0"/>
              <a:t>Galerie:</a:t>
            </a:r>
          </a:p>
          <a:p>
            <a:pPr lvl="1"/>
            <a:r>
              <a:rPr lang="cs-CZ" smtClean="0"/>
              <a:t>obrázky, fotografie</a:t>
            </a:r>
          </a:p>
        </p:txBody>
      </p:sp>
      <p:sp>
        <p:nvSpPr>
          <p:cNvPr id="4" name="Footer Placeholder 10"/>
          <p:cNvSpPr txBox="1">
            <a:spLocks/>
          </p:cNvSpPr>
          <p:nvPr/>
        </p:nvSpPr>
        <p:spPr>
          <a:xfrm>
            <a:off x="7000875" y="6429375"/>
            <a:ext cx="2143125" cy="4286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© J. </a:t>
            </a:r>
            <a:r>
              <a:rPr lang="cs-CZ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Plhák, </a:t>
            </a:r>
            <a:r>
              <a:rPr lang="cs-CZ" sz="1600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27. </a:t>
            </a:r>
            <a:r>
              <a:rPr lang="cs-CZ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9. </a:t>
            </a:r>
            <a:r>
              <a:rPr lang="cs-CZ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2012</a:t>
            </a:r>
            <a:endParaRPr lang="cs-CZ" sz="1600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Footer Placeholder 10"/>
          <p:cNvSpPr txBox="1">
            <a:spLocks/>
          </p:cNvSpPr>
          <p:nvPr/>
        </p:nvSpPr>
        <p:spPr>
          <a:xfrm>
            <a:off x="0" y="6429375"/>
            <a:ext cx="1928813" cy="4286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PV072, Podzim </a:t>
            </a:r>
            <a:r>
              <a:rPr lang="cs-CZ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2012</a:t>
            </a:r>
            <a:endParaRPr lang="cs-CZ" sz="1600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Footer Placeholder 10"/>
          <p:cNvSpPr txBox="1">
            <a:spLocks/>
          </p:cNvSpPr>
          <p:nvPr/>
        </p:nvSpPr>
        <p:spPr>
          <a:xfrm>
            <a:off x="0" y="6429375"/>
            <a:ext cx="9144000" cy="4286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Úvodní hodina</a:t>
            </a:r>
          </a:p>
        </p:txBody>
      </p:sp>
      <p:pic>
        <p:nvPicPr>
          <p:cNvPr id="30726" name="Picture 2" descr="C:\Users\xplhak\Desktop\fi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14313"/>
            <a:ext cx="974725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0" y="1285875"/>
            <a:ext cx="8572500" cy="1588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6429375"/>
            <a:ext cx="9144000" cy="1588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"/>
          <p:cNvSpPr txBox="1">
            <a:spLocks noChangeArrowheads="1"/>
          </p:cNvSpPr>
          <p:nvPr/>
        </p:nvSpPr>
        <p:spPr bwMode="auto">
          <a:xfrm>
            <a:off x="1714500" y="357188"/>
            <a:ext cx="6488113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normAutofit fontScale="90000" lnSpcReduction="20000"/>
          </a:bodyPr>
          <a:lstStyle/>
          <a:p>
            <a:pPr fontAlgn="auto">
              <a:lnSpc>
                <a:spcPct val="124000"/>
              </a:lnSpc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4400" b="1" dirty="0" err="1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WebGen</a:t>
            </a:r>
            <a:r>
              <a:rPr lang="cs-CZ" sz="44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– typy prezentací</a:t>
            </a:r>
            <a:endParaRPr lang="en-GB" sz="4400" b="1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0730" name="Picture 2" descr="webp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14500"/>
            <a:ext cx="4319588" cy="408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lide Number Placeholder 9"/>
          <p:cNvSpPr txBox="1">
            <a:spLocks/>
          </p:cNvSpPr>
          <p:nvPr/>
        </p:nvSpPr>
        <p:spPr>
          <a:xfrm>
            <a:off x="8072437" y="214313"/>
            <a:ext cx="964059" cy="500062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 smtClean="0">
                <a:solidFill>
                  <a:schemeClr val="accent6">
                    <a:lumMod val="75000"/>
                  </a:schemeClr>
                </a:solidFill>
              </a:rPr>
              <a:t>10</a:t>
            </a:r>
            <a:r>
              <a:rPr lang="cs-CZ" sz="2400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/18</a:t>
            </a:r>
            <a:endParaRPr lang="cs-CZ" sz="2400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741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Umožnit generování obrázků nevidomým:</a:t>
            </a:r>
          </a:p>
          <a:p>
            <a:pPr lvl="1"/>
            <a:r>
              <a:rPr lang="cs-CZ" smtClean="0"/>
              <a:t>Dialogový systém</a:t>
            </a:r>
          </a:p>
          <a:p>
            <a:pPr lvl="1"/>
            <a:r>
              <a:rPr lang="cs-CZ" smtClean="0"/>
              <a:t>Pomocí přirozené řeči</a:t>
            </a:r>
          </a:p>
          <a:p>
            <a:r>
              <a:rPr lang="cs-CZ" smtClean="0"/>
              <a:t>Možnost snadného generování jednoduchých obrázků (elektronických přání) bez užití grafického editoru</a:t>
            </a:r>
          </a:p>
        </p:txBody>
      </p:sp>
      <p:sp>
        <p:nvSpPr>
          <p:cNvPr id="4" name="Footer Placeholder 10"/>
          <p:cNvSpPr txBox="1">
            <a:spLocks/>
          </p:cNvSpPr>
          <p:nvPr/>
        </p:nvSpPr>
        <p:spPr>
          <a:xfrm>
            <a:off x="7000875" y="6429375"/>
            <a:ext cx="2143125" cy="4286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© J. </a:t>
            </a:r>
            <a:r>
              <a:rPr lang="cs-CZ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Plhák, </a:t>
            </a:r>
            <a:r>
              <a:rPr lang="cs-CZ" sz="1600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27. </a:t>
            </a:r>
            <a:r>
              <a:rPr lang="cs-CZ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9. </a:t>
            </a:r>
            <a:r>
              <a:rPr lang="cs-CZ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2012</a:t>
            </a:r>
            <a:endParaRPr lang="cs-CZ" sz="1600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Footer Placeholder 10"/>
          <p:cNvSpPr txBox="1">
            <a:spLocks/>
          </p:cNvSpPr>
          <p:nvPr/>
        </p:nvSpPr>
        <p:spPr>
          <a:xfrm>
            <a:off x="0" y="6429375"/>
            <a:ext cx="1928813" cy="4286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PV072, Podzim </a:t>
            </a:r>
            <a:r>
              <a:rPr lang="cs-CZ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2012</a:t>
            </a:r>
            <a:endParaRPr lang="cs-CZ" sz="1600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Footer Placeholder 10"/>
          <p:cNvSpPr txBox="1">
            <a:spLocks/>
          </p:cNvSpPr>
          <p:nvPr/>
        </p:nvSpPr>
        <p:spPr>
          <a:xfrm>
            <a:off x="0" y="6429375"/>
            <a:ext cx="9144000" cy="4286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Úvodní hodina</a:t>
            </a:r>
          </a:p>
        </p:txBody>
      </p:sp>
      <p:pic>
        <p:nvPicPr>
          <p:cNvPr id="31750" name="Picture 2" descr="C:\Users\xplhak\Desktop\fi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14313"/>
            <a:ext cx="974725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0" y="1285875"/>
            <a:ext cx="8572500" cy="1588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6429375"/>
            <a:ext cx="9144000" cy="1588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"/>
          <p:cNvSpPr txBox="1">
            <a:spLocks noChangeArrowheads="1"/>
          </p:cNvSpPr>
          <p:nvPr/>
        </p:nvSpPr>
        <p:spPr bwMode="auto">
          <a:xfrm>
            <a:off x="1714500" y="357188"/>
            <a:ext cx="6488113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normAutofit fontScale="90000" lnSpcReduction="20000"/>
          </a:bodyPr>
          <a:lstStyle/>
          <a:p>
            <a:pPr fontAlgn="auto">
              <a:lnSpc>
                <a:spcPct val="124000"/>
              </a:lnSpc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44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Picture </a:t>
            </a:r>
            <a:r>
              <a:rPr lang="cs-CZ" sz="4400" b="1" dirty="0" err="1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generator</a:t>
            </a:r>
            <a:r>
              <a:rPr lang="cs-CZ" sz="44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- motivace</a:t>
            </a:r>
            <a:endParaRPr lang="en-GB" sz="4400" b="1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Slide Number Placeholder 9"/>
          <p:cNvSpPr txBox="1">
            <a:spLocks/>
          </p:cNvSpPr>
          <p:nvPr/>
        </p:nvSpPr>
        <p:spPr>
          <a:xfrm>
            <a:off x="8072437" y="214313"/>
            <a:ext cx="964059" cy="500062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 smtClean="0">
                <a:solidFill>
                  <a:schemeClr val="accent6">
                    <a:lumMod val="75000"/>
                  </a:schemeClr>
                </a:solidFill>
              </a:rPr>
              <a:t>11</a:t>
            </a:r>
            <a:r>
              <a:rPr lang="cs-CZ" sz="2400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/18</a:t>
            </a:r>
            <a:endParaRPr lang="cs-CZ" sz="2400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059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Přirozené a snadné generovaní pro uživatele</a:t>
            </a:r>
          </a:p>
          <a:p>
            <a:r>
              <a:rPr lang="cs-CZ" smtClean="0"/>
              <a:t>Obsáhnout velké množství objektů</a:t>
            </a:r>
          </a:p>
          <a:p>
            <a:r>
              <a:rPr lang="cs-CZ" smtClean="0"/>
              <a:t>Využití ontologií:</a:t>
            </a:r>
          </a:p>
          <a:p>
            <a:pPr lvl="1"/>
            <a:r>
              <a:rPr lang="cs-CZ" smtClean="0"/>
              <a:t>Zefektivnění generování</a:t>
            </a:r>
          </a:p>
          <a:p>
            <a:pPr lvl="1"/>
            <a:r>
              <a:rPr lang="cs-CZ" smtClean="0"/>
              <a:t>Nahrazování objektů nenacházejících se v databázi graficky obdobnými (jasan vs. listnatý strom)</a:t>
            </a:r>
          </a:p>
          <a:p>
            <a:endParaRPr lang="cs-CZ" smtClean="0"/>
          </a:p>
        </p:txBody>
      </p:sp>
      <p:sp>
        <p:nvSpPr>
          <p:cNvPr id="4" name="Footer Placeholder 10"/>
          <p:cNvSpPr txBox="1">
            <a:spLocks/>
          </p:cNvSpPr>
          <p:nvPr/>
        </p:nvSpPr>
        <p:spPr>
          <a:xfrm>
            <a:off x="7000875" y="6429375"/>
            <a:ext cx="2143125" cy="4286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© J. </a:t>
            </a:r>
            <a:r>
              <a:rPr lang="cs-CZ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Plhák, </a:t>
            </a:r>
            <a:r>
              <a:rPr lang="cs-CZ" sz="1600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27. </a:t>
            </a:r>
            <a:r>
              <a:rPr lang="cs-CZ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9. </a:t>
            </a:r>
            <a:r>
              <a:rPr lang="cs-CZ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2012</a:t>
            </a:r>
            <a:endParaRPr lang="cs-CZ" sz="1600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Footer Placeholder 10"/>
          <p:cNvSpPr txBox="1">
            <a:spLocks/>
          </p:cNvSpPr>
          <p:nvPr/>
        </p:nvSpPr>
        <p:spPr>
          <a:xfrm>
            <a:off x="0" y="6429375"/>
            <a:ext cx="1928813" cy="4286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PV072, Podzim </a:t>
            </a:r>
            <a:r>
              <a:rPr lang="cs-CZ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2012</a:t>
            </a:r>
            <a:endParaRPr lang="cs-CZ" sz="1600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Footer Placeholder 10"/>
          <p:cNvSpPr txBox="1">
            <a:spLocks/>
          </p:cNvSpPr>
          <p:nvPr/>
        </p:nvSpPr>
        <p:spPr>
          <a:xfrm>
            <a:off x="0" y="6429375"/>
            <a:ext cx="9144000" cy="4286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Úvodní hodina</a:t>
            </a:r>
          </a:p>
        </p:txBody>
      </p:sp>
      <p:pic>
        <p:nvPicPr>
          <p:cNvPr id="32774" name="Picture 2" descr="C:\Users\xplhak\Desktop\fi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14313"/>
            <a:ext cx="974725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0" y="1285875"/>
            <a:ext cx="8572500" cy="1588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6429375"/>
            <a:ext cx="9144000" cy="1588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"/>
          <p:cNvSpPr txBox="1">
            <a:spLocks noChangeArrowheads="1"/>
          </p:cNvSpPr>
          <p:nvPr/>
        </p:nvSpPr>
        <p:spPr bwMode="auto">
          <a:xfrm>
            <a:off x="1714500" y="371475"/>
            <a:ext cx="6488113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normAutofit fontScale="90000" lnSpcReduction="20000"/>
          </a:bodyPr>
          <a:lstStyle/>
          <a:p>
            <a:pPr fontAlgn="auto">
              <a:lnSpc>
                <a:spcPct val="124000"/>
              </a:lnSpc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44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Picture </a:t>
            </a:r>
            <a:r>
              <a:rPr lang="cs-CZ" sz="4400" b="1" dirty="0" err="1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generator</a:t>
            </a:r>
            <a:r>
              <a:rPr lang="cs-CZ" sz="44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- cíle</a:t>
            </a:r>
            <a:endParaRPr lang="en-GB" sz="4400" b="1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Slide Number Placeholder 9"/>
          <p:cNvSpPr txBox="1">
            <a:spLocks/>
          </p:cNvSpPr>
          <p:nvPr/>
        </p:nvSpPr>
        <p:spPr>
          <a:xfrm>
            <a:off x="8072437" y="214313"/>
            <a:ext cx="964059" cy="500062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 smtClean="0">
                <a:solidFill>
                  <a:schemeClr val="accent6">
                    <a:lumMod val="75000"/>
                  </a:schemeClr>
                </a:solidFill>
              </a:rPr>
              <a:t>12</a:t>
            </a:r>
            <a:r>
              <a:rPr lang="cs-CZ" sz="2400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/18</a:t>
            </a:r>
            <a:endParaRPr lang="cs-CZ" sz="2400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285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17145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cs-CZ" dirty="0" smtClean="0"/>
              <a:t>Technologie:</a:t>
            </a:r>
          </a:p>
          <a:p>
            <a:pPr lvl="1">
              <a:defRPr/>
            </a:pPr>
            <a:r>
              <a:rPr lang="cs-CZ" dirty="0" smtClean="0"/>
              <a:t>PHP</a:t>
            </a:r>
          </a:p>
          <a:p>
            <a:pPr lvl="1">
              <a:defRPr/>
            </a:pPr>
            <a:r>
              <a:rPr lang="cs-CZ" dirty="0" err="1" smtClean="0"/>
              <a:t>JavaScript</a:t>
            </a:r>
            <a:r>
              <a:rPr lang="cs-CZ" dirty="0" smtClean="0"/>
              <a:t> (AJAX)</a:t>
            </a:r>
          </a:p>
          <a:p>
            <a:pPr lvl="1">
              <a:defRPr/>
            </a:pPr>
            <a:r>
              <a:rPr lang="cs-CZ" dirty="0" smtClean="0"/>
              <a:t>SVG</a:t>
            </a:r>
          </a:p>
          <a:p>
            <a:pPr>
              <a:defRPr/>
            </a:pPr>
            <a:r>
              <a:rPr lang="cs-CZ" dirty="0" smtClean="0"/>
              <a:t>Rozdělení prostoru na</a:t>
            </a:r>
          </a:p>
          <a:p>
            <a:pPr>
              <a:buFont typeface="Arial" pitchFamily="34" charset="0"/>
              <a:buNone/>
              <a:defRPr/>
            </a:pPr>
            <a:r>
              <a:rPr lang="cs-CZ" dirty="0" smtClean="0"/>
              <a:t>	       kvadranty:</a:t>
            </a:r>
          </a:p>
          <a:p>
            <a:pPr lvl="1">
              <a:defRPr/>
            </a:pPr>
            <a:r>
              <a:rPr lang="cs-CZ" dirty="0" smtClean="0"/>
              <a:t>Označené jako na numerické klávesnici</a:t>
            </a:r>
          </a:p>
          <a:p>
            <a:pPr lvl="1">
              <a:defRPr/>
            </a:pPr>
            <a:r>
              <a:rPr lang="cs-CZ" dirty="0" err="1" smtClean="0"/>
              <a:t>Podprostory</a:t>
            </a:r>
            <a:r>
              <a:rPr lang="cs-CZ" dirty="0" smtClean="0"/>
              <a:t> označené tečkovou (pomlčkovou) notací</a:t>
            </a:r>
          </a:p>
          <a:p>
            <a:pPr>
              <a:defRPr/>
            </a:pPr>
            <a:r>
              <a:rPr lang="cs-CZ" dirty="0" smtClean="0"/>
              <a:t>SVG obrázky v databázi</a:t>
            </a:r>
          </a:p>
        </p:txBody>
      </p:sp>
      <p:sp>
        <p:nvSpPr>
          <p:cNvPr id="4" name="Footer Placeholder 10"/>
          <p:cNvSpPr txBox="1">
            <a:spLocks/>
          </p:cNvSpPr>
          <p:nvPr/>
        </p:nvSpPr>
        <p:spPr>
          <a:xfrm>
            <a:off x="7000875" y="6429375"/>
            <a:ext cx="2143125" cy="4286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© J. </a:t>
            </a:r>
            <a:r>
              <a:rPr lang="cs-CZ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Plhák, </a:t>
            </a:r>
            <a:r>
              <a:rPr lang="cs-CZ" sz="1600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27. </a:t>
            </a:r>
            <a:r>
              <a:rPr lang="cs-CZ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9. </a:t>
            </a:r>
            <a:r>
              <a:rPr lang="cs-CZ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2012</a:t>
            </a:r>
            <a:endParaRPr lang="cs-CZ" sz="1600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Footer Placeholder 10"/>
          <p:cNvSpPr txBox="1">
            <a:spLocks/>
          </p:cNvSpPr>
          <p:nvPr/>
        </p:nvSpPr>
        <p:spPr>
          <a:xfrm>
            <a:off x="0" y="6429375"/>
            <a:ext cx="1928813" cy="4286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PV072, Podzim </a:t>
            </a:r>
            <a:r>
              <a:rPr lang="cs-CZ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2012</a:t>
            </a:r>
            <a:endParaRPr lang="cs-CZ" sz="1600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Footer Placeholder 10"/>
          <p:cNvSpPr txBox="1">
            <a:spLocks/>
          </p:cNvSpPr>
          <p:nvPr/>
        </p:nvSpPr>
        <p:spPr>
          <a:xfrm>
            <a:off x="0" y="6429375"/>
            <a:ext cx="9144000" cy="4286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Úvodní hodina</a:t>
            </a:r>
          </a:p>
        </p:txBody>
      </p:sp>
      <p:pic>
        <p:nvPicPr>
          <p:cNvPr id="33798" name="Picture 2" descr="C:\Users\xplhak\Desktop\fi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14313"/>
            <a:ext cx="974725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0" y="1285875"/>
            <a:ext cx="8572500" cy="1588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6429375"/>
            <a:ext cx="9144000" cy="1588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"/>
          <p:cNvSpPr txBox="1">
            <a:spLocks noChangeArrowheads="1"/>
          </p:cNvSpPr>
          <p:nvPr/>
        </p:nvSpPr>
        <p:spPr bwMode="auto">
          <a:xfrm>
            <a:off x="1714500" y="357188"/>
            <a:ext cx="6488113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normAutofit fontScale="82500" lnSpcReduction="10000"/>
          </a:bodyPr>
          <a:lstStyle/>
          <a:p>
            <a:pPr fontAlgn="auto">
              <a:lnSpc>
                <a:spcPct val="124000"/>
              </a:lnSpc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44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Picture </a:t>
            </a:r>
            <a:r>
              <a:rPr lang="cs-CZ" sz="4400" b="1" dirty="0" err="1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generator</a:t>
            </a:r>
            <a:r>
              <a:rPr lang="cs-CZ" sz="44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- implementace</a:t>
            </a:r>
            <a:endParaRPr lang="en-GB" sz="4400" b="1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3802" name="Picture 2" descr="ctvere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500188"/>
            <a:ext cx="2771775" cy="27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lide Number Placeholder 9"/>
          <p:cNvSpPr txBox="1">
            <a:spLocks/>
          </p:cNvSpPr>
          <p:nvPr/>
        </p:nvSpPr>
        <p:spPr>
          <a:xfrm>
            <a:off x="8072437" y="214313"/>
            <a:ext cx="964059" cy="500062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 smtClean="0">
                <a:solidFill>
                  <a:schemeClr val="accent6">
                    <a:lumMod val="75000"/>
                  </a:schemeClr>
                </a:solidFill>
              </a:rPr>
              <a:t>13</a:t>
            </a:r>
            <a:r>
              <a:rPr lang="cs-CZ" sz="2400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/18</a:t>
            </a:r>
            <a:endParaRPr lang="cs-CZ" sz="2400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630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Výběr </a:t>
            </a:r>
            <a:r>
              <a:rPr lang="cs-CZ" dirty="0" smtClean="0"/>
              <a:t>pozadí</a:t>
            </a:r>
            <a:endParaRPr lang="cs-CZ" dirty="0" smtClean="0"/>
          </a:p>
          <a:p>
            <a:r>
              <a:rPr lang="cs-CZ" dirty="0" smtClean="0"/>
              <a:t>Vložení objektů / textu do jednotlivých </a:t>
            </a:r>
            <a:r>
              <a:rPr lang="cs-CZ" dirty="0" smtClean="0"/>
              <a:t>kvadrantů</a:t>
            </a:r>
            <a:endParaRPr lang="cs-CZ" dirty="0" smtClean="0"/>
          </a:p>
          <a:p>
            <a:r>
              <a:rPr lang="cs-CZ" dirty="0" smtClean="0"/>
              <a:t>Vygenerování SVG </a:t>
            </a:r>
            <a:r>
              <a:rPr lang="cs-CZ" dirty="0" smtClean="0"/>
              <a:t>obrázku</a:t>
            </a:r>
            <a:endParaRPr lang="cs-CZ" dirty="0" smtClean="0"/>
          </a:p>
        </p:txBody>
      </p:sp>
      <p:sp>
        <p:nvSpPr>
          <p:cNvPr id="4" name="Footer Placeholder 10"/>
          <p:cNvSpPr txBox="1">
            <a:spLocks/>
          </p:cNvSpPr>
          <p:nvPr/>
        </p:nvSpPr>
        <p:spPr>
          <a:xfrm>
            <a:off x="7000875" y="6429375"/>
            <a:ext cx="2143125" cy="4286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© J. </a:t>
            </a:r>
            <a:r>
              <a:rPr lang="cs-CZ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Plhák, </a:t>
            </a:r>
            <a:r>
              <a:rPr lang="cs-CZ" sz="1600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27. </a:t>
            </a:r>
            <a:r>
              <a:rPr lang="cs-CZ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9. </a:t>
            </a:r>
            <a:r>
              <a:rPr lang="cs-CZ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2012</a:t>
            </a:r>
            <a:endParaRPr lang="cs-CZ" sz="1600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Footer Placeholder 10"/>
          <p:cNvSpPr txBox="1">
            <a:spLocks/>
          </p:cNvSpPr>
          <p:nvPr/>
        </p:nvSpPr>
        <p:spPr>
          <a:xfrm>
            <a:off x="0" y="6429375"/>
            <a:ext cx="1928813" cy="4286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PV072, Podzim </a:t>
            </a:r>
            <a:r>
              <a:rPr lang="cs-CZ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2012</a:t>
            </a:r>
            <a:endParaRPr lang="cs-CZ" sz="1600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Footer Placeholder 10"/>
          <p:cNvSpPr txBox="1">
            <a:spLocks/>
          </p:cNvSpPr>
          <p:nvPr/>
        </p:nvSpPr>
        <p:spPr>
          <a:xfrm>
            <a:off x="0" y="6429375"/>
            <a:ext cx="9144000" cy="4286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Úvodní hodina</a:t>
            </a:r>
          </a:p>
        </p:txBody>
      </p:sp>
      <p:pic>
        <p:nvPicPr>
          <p:cNvPr id="34822" name="Picture 2" descr="C:\Users\xplhak\Desktop\fi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14313"/>
            <a:ext cx="974725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0" y="1285875"/>
            <a:ext cx="8572500" cy="1588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6429375"/>
            <a:ext cx="9144000" cy="1588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"/>
          <p:cNvSpPr txBox="1">
            <a:spLocks noChangeArrowheads="1"/>
          </p:cNvSpPr>
          <p:nvPr/>
        </p:nvSpPr>
        <p:spPr bwMode="auto">
          <a:xfrm>
            <a:off x="1714500" y="357188"/>
            <a:ext cx="6488113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normAutofit fontScale="90000" lnSpcReduction="20000"/>
          </a:bodyPr>
          <a:lstStyle/>
          <a:p>
            <a:pPr fontAlgn="auto">
              <a:lnSpc>
                <a:spcPct val="124000"/>
              </a:lnSpc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44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Picture </a:t>
            </a:r>
            <a:r>
              <a:rPr lang="cs-CZ" sz="4400" b="1" dirty="0" err="1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generator</a:t>
            </a:r>
            <a:r>
              <a:rPr lang="cs-CZ" sz="44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- generování</a:t>
            </a:r>
            <a:endParaRPr lang="en-GB" sz="4400" b="1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Slide Number Placeholder 9"/>
          <p:cNvSpPr txBox="1">
            <a:spLocks/>
          </p:cNvSpPr>
          <p:nvPr/>
        </p:nvSpPr>
        <p:spPr>
          <a:xfrm>
            <a:off x="8072437" y="214313"/>
            <a:ext cx="964059" cy="500062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 smtClean="0">
                <a:solidFill>
                  <a:schemeClr val="accent6">
                    <a:lumMod val="75000"/>
                  </a:schemeClr>
                </a:solidFill>
              </a:rPr>
              <a:t>14</a:t>
            </a:r>
            <a:r>
              <a:rPr lang="cs-CZ" sz="2400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/18</a:t>
            </a:r>
            <a:endParaRPr lang="cs-CZ" sz="2400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52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xplhak\Desktop\fi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14313"/>
            <a:ext cx="974725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0" y="1285875"/>
            <a:ext cx="8572500" cy="1588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6429375"/>
            <a:ext cx="9144000" cy="1588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"/>
          <p:cNvSpPr>
            <a:spLocks noGrp="1" noChangeArrowheads="1"/>
          </p:cNvSpPr>
          <p:nvPr>
            <p:ph type="title"/>
          </p:nvPr>
        </p:nvSpPr>
        <p:spPr>
          <a:xfrm>
            <a:off x="1714500" y="357188"/>
            <a:ext cx="6488113" cy="681037"/>
          </a:xfrm>
        </p:spPr>
        <p:txBody>
          <a:bodyPr lIns="0" tIns="0" rIns="0" bIns="0" rtlCol="0">
            <a:normAutofit fontScale="90000"/>
          </a:bodyPr>
          <a:lstStyle/>
          <a:p>
            <a:pPr algn="l" eaLnBrk="1" fontAlgn="auto" hangingPunct="1">
              <a:lnSpc>
                <a:spcPct val="124000"/>
              </a:lnSpc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Picture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generator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 - ukázka</a:t>
            </a:r>
            <a:endParaRPr lang="en-GB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5846" name="Text Box 2"/>
          <p:cNvSpPr txBox="1">
            <a:spLocks noChangeArrowheads="1"/>
          </p:cNvSpPr>
          <p:nvPr/>
        </p:nvSpPr>
        <p:spPr bwMode="auto">
          <a:xfrm>
            <a:off x="125413" y="1579563"/>
            <a:ext cx="8861425" cy="527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eaLnBrk="0" hangingPunct="0">
              <a:tabLst>
                <a:tab pos="315913" algn="l"/>
                <a:tab pos="763588" algn="l"/>
                <a:tab pos="1212850" algn="l"/>
                <a:tab pos="1662113" algn="l"/>
                <a:tab pos="2111375" algn="l"/>
                <a:tab pos="2560638" algn="l"/>
                <a:tab pos="3009900" algn="l"/>
                <a:tab pos="3459163" algn="l"/>
                <a:tab pos="3908425" algn="l"/>
                <a:tab pos="4357688" algn="l"/>
                <a:tab pos="4806950" algn="l"/>
                <a:tab pos="5256213" algn="l"/>
                <a:tab pos="5705475" algn="l"/>
                <a:tab pos="6154738" algn="l"/>
                <a:tab pos="6604000" algn="l"/>
                <a:tab pos="7053263" algn="l"/>
                <a:tab pos="7502525" algn="l"/>
                <a:tab pos="7951788" algn="l"/>
                <a:tab pos="8401050" algn="l"/>
                <a:tab pos="8850313" algn="l"/>
                <a:tab pos="92995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73113" indent="-315913" eaLnBrk="0" hangingPunct="0">
              <a:tabLst>
                <a:tab pos="315913" algn="l"/>
                <a:tab pos="763588" algn="l"/>
                <a:tab pos="1212850" algn="l"/>
                <a:tab pos="1662113" algn="l"/>
                <a:tab pos="2111375" algn="l"/>
                <a:tab pos="2560638" algn="l"/>
                <a:tab pos="3009900" algn="l"/>
                <a:tab pos="3459163" algn="l"/>
                <a:tab pos="3908425" algn="l"/>
                <a:tab pos="4357688" algn="l"/>
                <a:tab pos="4806950" algn="l"/>
                <a:tab pos="5256213" algn="l"/>
                <a:tab pos="5705475" algn="l"/>
                <a:tab pos="6154738" algn="l"/>
                <a:tab pos="6604000" algn="l"/>
                <a:tab pos="7053263" algn="l"/>
                <a:tab pos="7502525" algn="l"/>
                <a:tab pos="7951788" algn="l"/>
                <a:tab pos="8401050" algn="l"/>
                <a:tab pos="8850313" algn="l"/>
                <a:tab pos="92995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315913" algn="l"/>
                <a:tab pos="763588" algn="l"/>
                <a:tab pos="1212850" algn="l"/>
                <a:tab pos="1662113" algn="l"/>
                <a:tab pos="2111375" algn="l"/>
                <a:tab pos="2560638" algn="l"/>
                <a:tab pos="3009900" algn="l"/>
                <a:tab pos="3459163" algn="l"/>
                <a:tab pos="3908425" algn="l"/>
                <a:tab pos="4357688" algn="l"/>
                <a:tab pos="4806950" algn="l"/>
                <a:tab pos="5256213" algn="l"/>
                <a:tab pos="5705475" algn="l"/>
                <a:tab pos="6154738" algn="l"/>
                <a:tab pos="6604000" algn="l"/>
                <a:tab pos="7053263" algn="l"/>
                <a:tab pos="7502525" algn="l"/>
                <a:tab pos="7951788" algn="l"/>
                <a:tab pos="8401050" algn="l"/>
                <a:tab pos="8850313" algn="l"/>
                <a:tab pos="92995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315913" algn="l"/>
                <a:tab pos="763588" algn="l"/>
                <a:tab pos="1212850" algn="l"/>
                <a:tab pos="1662113" algn="l"/>
                <a:tab pos="2111375" algn="l"/>
                <a:tab pos="2560638" algn="l"/>
                <a:tab pos="3009900" algn="l"/>
                <a:tab pos="3459163" algn="l"/>
                <a:tab pos="3908425" algn="l"/>
                <a:tab pos="4357688" algn="l"/>
                <a:tab pos="4806950" algn="l"/>
                <a:tab pos="5256213" algn="l"/>
                <a:tab pos="5705475" algn="l"/>
                <a:tab pos="6154738" algn="l"/>
                <a:tab pos="6604000" algn="l"/>
                <a:tab pos="7053263" algn="l"/>
                <a:tab pos="7502525" algn="l"/>
                <a:tab pos="7951788" algn="l"/>
                <a:tab pos="8401050" algn="l"/>
                <a:tab pos="8850313" algn="l"/>
                <a:tab pos="92995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315913" algn="l"/>
                <a:tab pos="763588" algn="l"/>
                <a:tab pos="1212850" algn="l"/>
                <a:tab pos="1662113" algn="l"/>
                <a:tab pos="2111375" algn="l"/>
                <a:tab pos="2560638" algn="l"/>
                <a:tab pos="3009900" algn="l"/>
                <a:tab pos="3459163" algn="l"/>
                <a:tab pos="3908425" algn="l"/>
                <a:tab pos="4357688" algn="l"/>
                <a:tab pos="4806950" algn="l"/>
                <a:tab pos="5256213" algn="l"/>
                <a:tab pos="5705475" algn="l"/>
                <a:tab pos="6154738" algn="l"/>
                <a:tab pos="6604000" algn="l"/>
                <a:tab pos="7053263" algn="l"/>
                <a:tab pos="7502525" algn="l"/>
                <a:tab pos="7951788" algn="l"/>
                <a:tab pos="8401050" algn="l"/>
                <a:tab pos="8850313" algn="l"/>
                <a:tab pos="92995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5913" algn="l"/>
                <a:tab pos="763588" algn="l"/>
                <a:tab pos="1212850" algn="l"/>
                <a:tab pos="1662113" algn="l"/>
                <a:tab pos="2111375" algn="l"/>
                <a:tab pos="2560638" algn="l"/>
                <a:tab pos="3009900" algn="l"/>
                <a:tab pos="3459163" algn="l"/>
                <a:tab pos="3908425" algn="l"/>
                <a:tab pos="4357688" algn="l"/>
                <a:tab pos="4806950" algn="l"/>
                <a:tab pos="5256213" algn="l"/>
                <a:tab pos="5705475" algn="l"/>
                <a:tab pos="6154738" algn="l"/>
                <a:tab pos="6604000" algn="l"/>
                <a:tab pos="7053263" algn="l"/>
                <a:tab pos="7502525" algn="l"/>
                <a:tab pos="7951788" algn="l"/>
                <a:tab pos="8401050" algn="l"/>
                <a:tab pos="8850313" algn="l"/>
                <a:tab pos="92995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5913" algn="l"/>
                <a:tab pos="763588" algn="l"/>
                <a:tab pos="1212850" algn="l"/>
                <a:tab pos="1662113" algn="l"/>
                <a:tab pos="2111375" algn="l"/>
                <a:tab pos="2560638" algn="l"/>
                <a:tab pos="3009900" algn="l"/>
                <a:tab pos="3459163" algn="l"/>
                <a:tab pos="3908425" algn="l"/>
                <a:tab pos="4357688" algn="l"/>
                <a:tab pos="4806950" algn="l"/>
                <a:tab pos="5256213" algn="l"/>
                <a:tab pos="5705475" algn="l"/>
                <a:tab pos="6154738" algn="l"/>
                <a:tab pos="6604000" algn="l"/>
                <a:tab pos="7053263" algn="l"/>
                <a:tab pos="7502525" algn="l"/>
                <a:tab pos="7951788" algn="l"/>
                <a:tab pos="8401050" algn="l"/>
                <a:tab pos="8850313" algn="l"/>
                <a:tab pos="92995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5913" algn="l"/>
                <a:tab pos="763588" algn="l"/>
                <a:tab pos="1212850" algn="l"/>
                <a:tab pos="1662113" algn="l"/>
                <a:tab pos="2111375" algn="l"/>
                <a:tab pos="2560638" algn="l"/>
                <a:tab pos="3009900" algn="l"/>
                <a:tab pos="3459163" algn="l"/>
                <a:tab pos="3908425" algn="l"/>
                <a:tab pos="4357688" algn="l"/>
                <a:tab pos="4806950" algn="l"/>
                <a:tab pos="5256213" algn="l"/>
                <a:tab pos="5705475" algn="l"/>
                <a:tab pos="6154738" algn="l"/>
                <a:tab pos="6604000" algn="l"/>
                <a:tab pos="7053263" algn="l"/>
                <a:tab pos="7502525" algn="l"/>
                <a:tab pos="7951788" algn="l"/>
                <a:tab pos="8401050" algn="l"/>
                <a:tab pos="8850313" algn="l"/>
                <a:tab pos="92995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5913" algn="l"/>
                <a:tab pos="763588" algn="l"/>
                <a:tab pos="1212850" algn="l"/>
                <a:tab pos="1662113" algn="l"/>
                <a:tab pos="2111375" algn="l"/>
                <a:tab pos="2560638" algn="l"/>
                <a:tab pos="3009900" algn="l"/>
                <a:tab pos="3459163" algn="l"/>
                <a:tab pos="3908425" algn="l"/>
                <a:tab pos="4357688" algn="l"/>
                <a:tab pos="4806950" algn="l"/>
                <a:tab pos="5256213" algn="l"/>
                <a:tab pos="5705475" algn="l"/>
                <a:tab pos="6154738" algn="l"/>
                <a:tab pos="6604000" algn="l"/>
                <a:tab pos="7053263" algn="l"/>
                <a:tab pos="7502525" algn="l"/>
                <a:tab pos="7951788" algn="l"/>
                <a:tab pos="8401050" algn="l"/>
                <a:tab pos="8850313" algn="l"/>
                <a:tab pos="92995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 eaLnBrk="1" hangingPunct="1">
              <a:spcBef>
                <a:spcPts val="800"/>
              </a:spcBef>
              <a:buSzPct val="75000"/>
            </a:pPr>
            <a:r>
              <a:rPr lang="cs-CZ" sz="200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	</a:t>
            </a:r>
            <a:r>
              <a:rPr lang="en-GB" sz="200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http://andromeda.fi.muni.cz/gate/picture-generator</a:t>
            </a:r>
          </a:p>
        </p:txBody>
      </p:sp>
      <p:grpSp>
        <p:nvGrpSpPr>
          <p:cNvPr id="35847" name="Group 3"/>
          <p:cNvGrpSpPr>
            <a:grpSpLocks/>
          </p:cNvGrpSpPr>
          <p:nvPr/>
        </p:nvGrpSpPr>
        <p:grpSpPr bwMode="auto">
          <a:xfrm>
            <a:off x="142875" y="2143125"/>
            <a:ext cx="4560888" cy="2208213"/>
            <a:chOff x="144" y="2006"/>
            <a:chExt cx="2873" cy="1391"/>
          </a:xfrm>
        </p:grpSpPr>
        <p:sp>
          <p:nvSpPr>
            <p:cNvPr id="35855" name="AutoShape 4"/>
            <p:cNvSpPr>
              <a:spLocks noChangeArrowheads="1"/>
            </p:cNvSpPr>
            <p:nvPr/>
          </p:nvSpPr>
          <p:spPr bwMode="auto">
            <a:xfrm>
              <a:off x="144" y="2006"/>
              <a:ext cx="2874" cy="1392"/>
            </a:xfrm>
            <a:prstGeom prst="roundRect">
              <a:avLst>
                <a:gd name="adj" fmla="val 32"/>
              </a:avLst>
            </a:prstGeom>
            <a:solidFill>
              <a:srgbClr val="FFFFCC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5856" name="Text Box 5"/>
            <p:cNvSpPr txBox="1">
              <a:spLocks noChangeArrowheads="1"/>
            </p:cNvSpPr>
            <p:nvPr/>
          </p:nvSpPr>
          <p:spPr bwMode="auto">
            <a:xfrm>
              <a:off x="190" y="2012"/>
              <a:ext cx="2801" cy="1377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3000"/>
                </a:lnSpc>
              </a:pPr>
              <a:r>
                <a:rPr lang="en-GB" sz="1600">
                  <a:solidFill>
                    <a:srgbClr val="000000"/>
                  </a:solidFill>
                  <a:ea typeface="Luxi Sans"/>
                  <a:cs typeface="Luxi Sans"/>
                </a:rPr>
                <a:t>U: Put a comet in the sector 9.</a:t>
              </a:r>
            </a:p>
            <a:p>
              <a:pPr eaLnBrk="1" hangingPunct="1">
                <a:lnSpc>
                  <a:spcPct val="93000"/>
                </a:lnSpc>
              </a:pPr>
              <a:r>
                <a:rPr lang="en-GB" sz="1600">
                  <a:solidFill>
                    <a:srgbClr val="000000"/>
                  </a:solidFill>
                  <a:ea typeface="Luxi Sans"/>
                  <a:cs typeface="Luxi Sans"/>
                </a:rPr>
                <a:t>U: Put a snowman into the bottom left corner.</a:t>
              </a:r>
            </a:p>
            <a:p>
              <a:pPr eaLnBrk="1" hangingPunct="1">
                <a:lnSpc>
                  <a:spcPct val="93000"/>
                </a:lnSpc>
              </a:pPr>
              <a:r>
                <a:rPr lang="en-GB" sz="1600">
                  <a:solidFill>
                    <a:srgbClr val="000000"/>
                  </a:solidFill>
                  <a:ea typeface="Luxi Sans"/>
                  <a:cs typeface="Luxi Sans"/>
                </a:rPr>
                <a:t>U: Write the text „Merry Christmas and Happy New Year“ into the horizontal center, color yellow.</a:t>
              </a:r>
            </a:p>
            <a:p>
              <a:pPr eaLnBrk="1" hangingPunct="1">
                <a:lnSpc>
                  <a:spcPct val="93000"/>
                </a:lnSpc>
              </a:pPr>
              <a:r>
                <a:rPr lang="en-GB" sz="1600">
                  <a:solidFill>
                    <a:srgbClr val="000000"/>
                  </a:solidFill>
                  <a:ea typeface="Luxi Sans"/>
                  <a:cs typeface="Luxi Sans"/>
                </a:rPr>
                <a:t>U: Write the text „PF 2010“ into the bottom right corner, color blue.</a:t>
              </a:r>
            </a:p>
            <a:p>
              <a:pPr eaLnBrk="1" hangingPunct="1">
                <a:lnSpc>
                  <a:spcPct val="93000"/>
                </a:lnSpc>
              </a:pPr>
              <a:r>
                <a:rPr lang="en-GB" sz="1600">
                  <a:solidFill>
                    <a:srgbClr val="000000"/>
                  </a:solidFill>
                  <a:ea typeface="Luxi Sans"/>
                  <a:cs typeface="Luxi Sans"/>
                </a:rPr>
                <a:t>U: Set background to snowflakes.</a:t>
              </a:r>
            </a:p>
            <a:p>
              <a:pPr eaLnBrk="1" hangingPunct="1">
                <a:lnSpc>
                  <a:spcPct val="103000"/>
                </a:lnSpc>
              </a:pPr>
              <a:r>
                <a:rPr lang="en-GB" sz="1600">
                  <a:solidFill>
                    <a:srgbClr val="000000"/>
                  </a:solidFill>
                  <a:ea typeface="Luxi Sans"/>
                  <a:cs typeface="Luxi Sans"/>
                </a:rPr>
                <a:t>U: Generate.</a:t>
              </a:r>
            </a:p>
          </p:txBody>
        </p:sp>
      </p:grpSp>
      <p:grpSp>
        <p:nvGrpSpPr>
          <p:cNvPr id="35848" name="Group 9"/>
          <p:cNvGrpSpPr>
            <a:grpSpLocks/>
          </p:cNvGrpSpPr>
          <p:nvPr/>
        </p:nvGrpSpPr>
        <p:grpSpPr bwMode="auto">
          <a:xfrm>
            <a:off x="4143375" y="3000375"/>
            <a:ext cx="4857750" cy="3362325"/>
            <a:chOff x="3152" y="2010"/>
            <a:chExt cx="2347" cy="1596"/>
          </a:xfrm>
        </p:grpSpPr>
        <p:pic>
          <p:nvPicPr>
            <p:cNvPr id="35853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3" y="2012"/>
              <a:ext cx="2344" cy="1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35854" name="Rectangle 11"/>
            <p:cNvSpPr>
              <a:spLocks noChangeArrowheads="1"/>
            </p:cNvSpPr>
            <p:nvPr/>
          </p:nvSpPr>
          <p:spPr bwMode="auto">
            <a:xfrm>
              <a:off x="3152" y="2010"/>
              <a:ext cx="2348" cy="1597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0" name="Footer Placeholder 10"/>
          <p:cNvSpPr txBox="1">
            <a:spLocks/>
          </p:cNvSpPr>
          <p:nvPr/>
        </p:nvSpPr>
        <p:spPr>
          <a:xfrm>
            <a:off x="7000875" y="6429375"/>
            <a:ext cx="2143125" cy="4286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© J. </a:t>
            </a:r>
            <a:r>
              <a:rPr lang="cs-CZ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Plhák, </a:t>
            </a:r>
            <a:r>
              <a:rPr lang="cs-CZ" sz="1600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27. </a:t>
            </a:r>
            <a:r>
              <a:rPr lang="cs-CZ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9. </a:t>
            </a:r>
            <a:r>
              <a:rPr lang="cs-CZ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2012</a:t>
            </a:r>
            <a:endParaRPr lang="cs-CZ" sz="1600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1" name="Footer Placeholder 10"/>
          <p:cNvSpPr txBox="1">
            <a:spLocks/>
          </p:cNvSpPr>
          <p:nvPr/>
        </p:nvSpPr>
        <p:spPr>
          <a:xfrm>
            <a:off x="0" y="6429375"/>
            <a:ext cx="1928813" cy="4286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PV072, Podzim </a:t>
            </a:r>
            <a:r>
              <a:rPr lang="cs-CZ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2012</a:t>
            </a:r>
            <a:endParaRPr lang="cs-CZ" sz="1600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2" name="Footer Placeholder 10"/>
          <p:cNvSpPr txBox="1">
            <a:spLocks/>
          </p:cNvSpPr>
          <p:nvPr/>
        </p:nvSpPr>
        <p:spPr>
          <a:xfrm>
            <a:off x="0" y="6429375"/>
            <a:ext cx="9144000" cy="4286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Úvodní hodina</a:t>
            </a:r>
          </a:p>
        </p:txBody>
      </p:sp>
      <p:sp>
        <p:nvSpPr>
          <p:cNvPr id="18" name="Slide Number Placeholder 9"/>
          <p:cNvSpPr txBox="1">
            <a:spLocks/>
          </p:cNvSpPr>
          <p:nvPr/>
        </p:nvSpPr>
        <p:spPr>
          <a:xfrm>
            <a:off x="8072437" y="214313"/>
            <a:ext cx="964059" cy="500062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 smtClean="0">
                <a:solidFill>
                  <a:schemeClr val="accent6">
                    <a:lumMod val="75000"/>
                  </a:schemeClr>
                </a:solidFill>
              </a:rPr>
              <a:t>15</a:t>
            </a:r>
            <a:r>
              <a:rPr lang="cs-CZ" sz="2400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/18</a:t>
            </a:r>
            <a:endParaRPr lang="cs-CZ" sz="2400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378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cs-CZ" dirty="0" smtClean="0"/>
              <a:t>Pomocí dialogu chceme předat uživateli informace o:</a:t>
            </a:r>
          </a:p>
          <a:p>
            <a:pPr lvl="1">
              <a:defRPr/>
            </a:pPr>
            <a:r>
              <a:rPr lang="cs-CZ" dirty="0" smtClean="0"/>
              <a:t>Celkové kompozici (krajina s lidmi)</a:t>
            </a:r>
          </a:p>
          <a:p>
            <a:pPr lvl="1">
              <a:defRPr/>
            </a:pPr>
            <a:r>
              <a:rPr lang="cs-CZ" dirty="0" smtClean="0"/>
              <a:t>Objektech na obrázku</a:t>
            </a:r>
          </a:p>
          <a:p>
            <a:pPr>
              <a:defRPr/>
            </a:pPr>
            <a:r>
              <a:rPr lang="cs-CZ" dirty="0" smtClean="0"/>
              <a:t>Dotazujeme se pomocí dotazů typu:</a:t>
            </a:r>
          </a:p>
          <a:p>
            <a:pPr lvl="1">
              <a:defRPr/>
            </a:pPr>
            <a:r>
              <a:rPr lang="cs-CZ" dirty="0" smtClean="0"/>
              <a:t>„Co je kde?“</a:t>
            </a:r>
          </a:p>
          <a:p>
            <a:pPr lvl="1">
              <a:defRPr/>
            </a:pPr>
            <a:r>
              <a:rPr lang="cs-CZ" dirty="0" smtClean="0"/>
              <a:t>„Kde je co?“</a:t>
            </a:r>
          </a:p>
          <a:p>
            <a:pPr>
              <a:defRPr/>
            </a:pPr>
            <a:r>
              <a:rPr lang="cs-CZ" dirty="0" smtClean="0"/>
              <a:t>Opačný postup ke generování:</a:t>
            </a:r>
          </a:p>
          <a:p>
            <a:pPr lvl="1">
              <a:defRPr/>
            </a:pPr>
            <a:r>
              <a:rPr lang="cs-CZ" dirty="0" smtClean="0"/>
              <a:t>Nutné mít dobře popsaný obrázek</a:t>
            </a:r>
          </a:p>
        </p:txBody>
      </p:sp>
      <p:sp>
        <p:nvSpPr>
          <p:cNvPr id="4" name="Footer Placeholder 10"/>
          <p:cNvSpPr txBox="1">
            <a:spLocks/>
          </p:cNvSpPr>
          <p:nvPr/>
        </p:nvSpPr>
        <p:spPr>
          <a:xfrm>
            <a:off x="7000875" y="6429375"/>
            <a:ext cx="2143125" cy="4286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© J. </a:t>
            </a:r>
            <a:r>
              <a:rPr lang="cs-CZ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Plhák, </a:t>
            </a:r>
            <a:r>
              <a:rPr lang="cs-CZ" sz="1600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27. </a:t>
            </a:r>
            <a:r>
              <a:rPr lang="cs-CZ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9. </a:t>
            </a:r>
            <a:r>
              <a:rPr lang="cs-CZ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2012</a:t>
            </a:r>
            <a:endParaRPr lang="cs-CZ" sz="1600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Footer Placeholder 10"/>
          <p:cNvSpPr txBox="1">
            <a:spLocks/>
          </p:cNvSpPr>
          <p:nvPr/>
        </p:nvSpPr>
        <p:spPr>
          <a:xfrm>
            <a:off x="0" y="6429375"/>
            <a:ext cx="1928813" cy="4286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PV072, Podzim </a:t>
            </a:r>
            <a:r>
              <a:rPr lang="cs-CZ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2012</a:t>
            </a:r>
            <a:endParaRPr lang="cs-CZ" sz="1600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Footer Placeholder 10"/>
          <p:cNvSpPr txBox="1">
            <a:spLocks/>
          </p:cNvSpPr>
          <p:nvPr/>
        </p:nvSpPr>
        <p:spPr>
          <a:xfrm>
            <a:off x="0" y="6429375"/>
            <a:ext cx="9144000" cy="4286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Úvodní hodina</a:t>
            </a:r>
          </a:p>
        </p:txBody>
      </p:sp>
      <p:pic>
        <p:nvPicPr>
          <p:cNvPr id="36870" name="Picture 2" descr="C:\Users\xplhak\Desktop\fi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14313"/>
            <a:ext cx="974725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0" y="1285875"/>
            <a:ext cx="8572500" cy="1588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6429375"/>
            <a:ext cx="9144000" cy="1588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"/>
          <p:cNvSpPr txBox="1">
            <a:spLocks noChangeArrowheads="1"/>
          </p:cNvSpPr>
          <p:nvPr/>
        </p:nvSpPr>
        <p:spPr bwMode="auto">
          <a:xfrm>
            <a:off x="1714500" y="371475"/>
            <a:ext cx="6488113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normAutofit fontScale="90000" lnSpcReduction="20000"/>
          </a:bodyPr>
          <a:lstStyle/>
          <a:p>
            <a:pPr fontAlgn="auto">
              <a:lnSpc>
                <a:spcPct val="124000"/>
              </a:lnSpc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44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Zkoumání grafiky</a:t>
            </a:r>
            <a:endParaRPr lang="en-GB" sz="4400" b="1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Slide Number Placeholder 9"/>
          <p:cNvSpPr txBox="1">
            <a:spLocks/>
          </p:cNvSpPr>
          <p:nvPr/>
        </p:nvSpPr>
        <p:spPr>
          <a:xfrm>
            <a:off x="8072437" y="214313"/>
            <a:ext cx="964059" cy="500062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 smtClean="0">
                <a:solidFill>
                  <a:schemeClr val="accent6">
                    <a:lumMod val="75000"/>
                  </a:schemeClr>
                </a:solidFill>
              </a:rPr>
              <a:t>16</a:t>
            </a:r>
            <a:r>
              <a:rPr lang="cs-CZ" sz="2400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/18</a:t>
            </a:r>
            <a:endParaRPr lang="cs-CZ" sz="2400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301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xplhak\Desktop\fi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14313"/>
            <a:ext cx="974725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0" y="1285875"/>
            <a:ext cx="8572500" cy="1588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6429375"/>
            <a:ext cx="9144000" cy="1588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"/>
          <p:cNvSpPr>
            <a:spLocks noGrp="1" noChangeArrowheads="1"/>
          </p:cNvSpPr>
          <p:nvPr>
            <p:ph type="title"/>
          </p:nvPr>
        </p:nvSpPr>
        <p:spPr>
          <a:xfrm>
            <a:off x="1714500" y="357188"/>
            <a:ext cx="6488113" cy="681037"/>
          </a:xfrm>
        </p:spPr>
        <p:txBody>
          <a:bodyPr lIns="0" tIns="0" rIns="0" bIns="0" rtlCol="0">
            <a:normAutofit fontScale="90000"/>
          </a:bodyPr>
          <a:lstStyle/>
          <a:p>
            <a:pPr algn="l" eaLnBrk="1" fontAlgn="auto" hangingPunct="1">
              <a:lnSpc>
                <a:spcPct val="124000"/>
              </a:lnSpc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Zkoumání grafiky - ukázka</a:t>
            </a:r>
            <a:endParaRPr lang="en-GB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7894" name="Text Box 2"/>
          <p:cNvSpPr txBox="1">
            <a:spLocks noChangeArrowheads="1"/>
          </p:cNvSpPr>
          <p:nvPr/>
        </p:nvSpPr>
        <p:spPr bwMode="auto">
          <a:xfrm>
            <a:off x="1143000" y="1643063"/>
            <a:ext cx="7072313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eaLnBrk="0" hangingPunct="0">
              <a:tabLst>
                <a:tab pos="315913" algn="l"/>
                <a:tab pos="763588" algn="l"/>
                <a:tab pos="1212850" algn="l"/>
                <a:tab pos="1662113" algn="l"/>
                <a:tab pos="2111375" algn="l"/>
                <a:tab pos="2560638" algn="l"/>
                <a:tab pos="3009900" algn="l"/>
                <a:tab pos="3459163" algn="l"/>
                <a:tab pos="3908425" algn="l"/>
                <a:tab pos="4357688" algn="l"/>
                <a:tab pos="4806950" algn="l"/>
                <a:tab pos="5256213" algn="l"/>
                <a:tab pos="5705475" algn="l"/>
                <a:tab pos="6154738" algn="l"/>
                <a:tab pos="6604000" algn="l"/>
                <a:tab pos="7053263" algn="l"/>
                <a:tab pos="7502525" algn="l"/>
                <a:tab pos="7951788" algn="l"/>
                <a:tab pos="8401050" algn="l"/>
                <a:tab pos="8850313" algn="l"/>
                <a:tab pos="92995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73113" indent="-315913" eaLnBrk="0" hangingPunct="0">
              <a:tabLst>
                <a:tab pos="315913" algn="l"/>
                <a:tab pos="763588" algn="l"/>
                <a:tab pos="1212850" algn="l"/>
                <a:tab pos="1662113" algn="l"/>
                <a:tab pos="2111375" algn="l"/>
                <a:tab pos="2560638" algn="l"/>
                <a:tab pos="3009900" algn="l"/>
                <a:tab pos="3459163" algn="l"/>
                <a:tab pos="3908425" algn="l"/>
                <a:tab pos="4357688" algn="l"/>
                <a:tab pos="4806950" algn="l"/>
                <a:tab pos="5256213" algn="l"/>
                <a:tab pos="5705475" algn="l"/>
                <a:tab pos="6154738" algn="l"/>
                <a:tab pos="6604000" algn="l"/>
                <a:tab pos="7053263" algn="l"/>
                <a:tab pos="7502525" algn="l"/>
                <a:tab pos="7951788" algn="l"/>
                <a:tab pos="8401050" algn="l"/>
                <a:tab pos="8850313" algn="l"/>
                <a:tab pos="92995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315913" algn="l"/>
                <a:tab pos="763588" algn="l"/>
                <a:tab pos="1212850" algn="l"/>
                <a:tab pos="1662113" algn="l"/>
                <a:tab pos="2111375" algn="l"/>
                <a:tab pos="2560638" algn="l"/>
                <a:tab pos="3009900" algn="l"/>
                <a:tab pos="3459163" algn="l"/>
                <a:tab pos="3908425" algn="l"/>
                <a:tab pos="4357688" algn="l"/>
                <a:tab pos="4806950" algn="l"/>
                <a:tab pos="5256213" algn="l"/>
                <a:tab pos="5705475" algn="l"/>
                <a:tab pos="6154738" algn="l"/>
                <a:tab pos="6604000" algn="l"/>
                <a:tab pos="7053263" algn="l"/>
                <a:tab pos="7502525" algn="l"/>
                <a:tab pos="7951788" algn="l"/>
                <a:tab pos="8401050" algn="l"/>
                <a:tab pos="8850313" algn="l"/>
                <a:tab pos="92995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315913" algn="l"/>
                <a:tab pos="763588" algn="l"/>
                <a:tab pos="1212850" algn="l"/>
                <a:tab pos="1662113" algn="l"/>
                <a:tab pos="2111375" algn="l"/>
                <a:tab pos="2560638" algn="l"/>
                <a:tab pos="3009900" algn="l"/>
                <a:tab pos="3459163" algn="l"/>
                <a:tab pos="3908425" algn="l"/>
                <a:tab pos="4357688" algn="l"/>
                <a:tab pos="4806950" algn="l"/>
                <a:tab pos="5256213" algn="l"/>
                <a:tab pos="5705475" algn="l"/>
                <a:tab pos="6154738" algn="l"/>
                <a:tab pos="6604000" algn="l"/>
                <a:tab pos="7053263" algn="l"/>
                <a:tab pos="7502525" algn="l"/>
                <a:tab pos="7951788" algn="l"/>
                <a:tab pos="8401050" algn="l"/>
                <a:tab pos="8850313" algn="l"/>
                <a:tab pos="92995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315913" algn="l"/>
                <a:tab pos="763588" algn="l"/>
                <a:tab pos="1212850" algn="l"/>
                <a:tab pos="1662113" algn="l"/>
                <a:tab pos="2111375" algn="l"/>
                <a:tab pos="2560638" algn="l"/>
                <a:tab pos="3009900" algn="l"/>
                <a:tab pos="3459163" algn="l"/>
                <a:tab pos="3908425" algn="l"/>
                <a:tab pos="4357688" algn="l"/>
                <a:tab pos="4806950" algn="l"/>
                <a:tab pos="5256213" algn="l"/>
                <a:tab pos="5705475" algn="l"/>
                <a:tab pos="6154738" algn="l"/>
                <a:tab pos="6604000" algn="l"/>
                <a:tab pos="7053263" algn="l"/>
                <a:tab pos="7502525" algn="l"/>
                <a:tab pos="7951788" algn="l"/>
                <a:tab pos="8401050" algn="l"/>
                <a:tab pos="8850313" algn="l"/>
                <a:tab pos="92995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5913" algn="l"/>
                <a:tab pos="763588" algn="l"/>
                <a:tab pos="1212850" algn="l"/>
                <a:tab pos="1662113" algn="l"/>
                <a:tab pos="2111375" algn="l"/>
                <a:tab pos="2560638" algn="l"/>
                <a:tab pos="3009900" algn="l"/>
                <a:tab pos="3459163" algn="l"/>
                <a:tab pos="3908425" algn="l"/>
                <a:tab pos="4357688" algn="l"/>
                <a:tab pos="4806950" algn="l"/>
                <a:tab pos="5256213" algn="l"/>
                <a:tab pos="5705475" algn="l"/>
                <a:tab pos="6154738" algn="l"/>
                <a:tab pos="6604000" algn="l"/>
                <a:tab pos="7053263" algn="l"/>
                <a:tab pos="7502525" algn="l"/>
                <a:tab pos="7951788" algn="l"/>
                <a:tab pos="8401050" algn="l"/>
                <a:tab pos="8850313" algn="l"/>
                <a:tab pos="92995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5913" algn="l"/>
                <a:tab pos="763588" algn="l"/>
                <a:tab pos="1212850" algn="l"/>
                <a:tab pos="1662113" algn="l"/>
                <a:tab pos="2111375" algn="l"/>
                <a:tab pos="2560638" algn="l"/>
                <a:tab pos="3009900" algn="l"/>
                <a:tab pos="3459163" algn="l"/>
                <a:tab pos="3908425" algn="l"/>
                <a:tab pos="4357688" algn="l"/>
                <a:tab pos="4806950" algn="l"/>
                <a:tab pos="5256213" algn="l"/>
                <a:tab pos="5705475" algn="l"/>
                <a:tab pos="6154738" algn="l"/>
                <a:tab pos="6604000" algn="l"/>
                <a:tab pos="7053263" algn="l"/>
                <a:tab pos="7502525" algn="l"/>
                <a:tab pos="7951788" algn="l"/>
                <a:tab pos="8401050" algn="l"/>
                <a:tab pos="8850313" algn="l"/>
                <a:tab pos="92995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5913" algn="l"/>
                <a:tab pos="763588" algn="l"/>
                <a:tab pos="1212850" algn="l"/>
                <a:tab pos="1662113" algn="l"/>
                <a:tab pos="2111375" algn="l"/>
                <a:tab pos="2560638" algn="l"/>
                <a:tab pos="3009900" algn="l"/>
                <a:tab pos="3459163" algn="l"/>
                <a:tab pos="3908425" algn="l"/>
                <a:tab pos="4357688" algn="l"/>
                <a:tab pos="4806950" algn="l"/>
                <a:tab pos="5256213" algn="l"/>
                <a:tab pos="5705475" algn="l"/>
                <a:tab pos="6154738" algn="l"/>
                <a:tab pos="6604000" algn="l"/>
                <a:tab pos="7053263" algn="l"/>
                <a:tab pos="7502525" algn="l"/>
                <a:tab pos="7951788" algn="l"/>
                <a:tab pos="8401050" algn="l"/>
                <a:tab pos="8850313" algn="l"/>
                <a:tab pos="92995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5913" algn="l"/>
                <a:tab pos="763588" algn="l"/>
                <a:tab pos="1212850" algn="l"/>
                <a:tab pos="1662113" algn="l"/>
                <a:tab pos="2111375" algn="l"/>
                <a:tab pos="2560638" algn="l"/>
                <a:tab pos="3009900" algn="l"/>
                <a:tab pos="3459163" algn="l"/>
                <a:tab pos="3908425" algn="l"/>
                <a:tab pos="4357688" algn="l"/>
                <a:tab pos="4806950" algn="l"/>
                <a:tab pos="5256213" algn="l"/>
                <a:tab pos="5705475" algn="l"/>
                <a:tab pos="6154738" algn="l"/>
                <a:tab pos="6604000" algn="l"/>
                <a:tab pos="7053263" algn="l"/>
                <a:tab pos="7502525" algn="l"/>
                <a:tab pos="7951788" algn="l"/>
                <a:tab pos="8401050" algn="l"/>
                <a:tab pos="8850313" algn="l"/>
                <a:tab pos="92995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 eaLnBrk="1" hangingPunct="1">
              <a:spcBef>
                <a:spcPts val="800"/>
              </a:spcBef>
              <a:buSzPct val="75000"/>
            </a:pPr>
            <a:r>
              <a:rPr lang="cs-CZ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</a:t>
            </a:r>
            <a:r>
              <a:rPr lang="cs-CZ" sz="200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</a:t>
            </a:r>
            <a:r>
              <a:rPr lang="en-GB" sz="200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http://andromeda.fi.muni.cz/gate/picture-viewer</a:t>
            </a:r>
          </a:p>
        </p:txBody>
      </p:sp>
      <p:pic>
        <p:nvPicPr>
          <p:cNvPr id="378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5"/>
          <a:stretch>
            <a:fillRect/>
          </a:stretch>
        </p:blipFill>
        <p:spPr bwMode="auto">
          <a:xfrm>
            <a:off x="1428750" y="2143125"/>
            <a:ext cx="5775325" cy="422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" name="Footer Placeholder 10"/>
          <p:cNvSpPr txBox="1">
            <a:spLocks/>
          </p:cNvSpPr>
          <p:nvPr/>
        </p:nvSpPr>
        <p:spPr>
          <a:xfrm>
            <a:off x="7000875" y="6429375"/>
            <a:ext cx="2143125" cy="4286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© J. </a:t>
            </a:r>
            <a:r>
              <a:rPr lang="cs-CZ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Plhák, </a:t>
            </a:r>
            <a:r>
              <a:rPr lang="cs-CZ" sz="1600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27. </a:t>
            </a:r>
            <a:r>
              <a:rPr lang="cs-CZ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9. </a:t>
            </a:r>
            <a:r>
              <a:rPr lang="cs-CZ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2012</a:t>
            </a:r>
            <a:endParaRPr lang="cs-CZ" sz="1600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" name="Footer Placeholder 10"/>
          <p:cNvSpPr txBox="1">
            <a:spLocks/>
          </p:cNvSpPr>
          <p:nvPr/>
        </p:nvSpPr>
        <p:spPr>
          <a:xfrm>
            <a:off x="0" y="6429375"/>
            <a:ext cx="1928813" cy="4286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PV072, Podzim </a:t>
            </a:r>
            <a:r>
              <a:rPr lang="cs-CZ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2012</a:t>
            </a:r>
            <a:endParaRPr lang="cs-CZ" sz="1600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Footer Placeholder 10"/>
          <p:cNvSpPr txBox="1">
            <a:spLocks/>
          </p:cNvSpPr>
          <p:nvPr/>
        </p:nvSpPr>
        <p:spPr>
          <a:xfrm>
            <a:off x="0" y="6429375"/>
            <a:ext cx="9144000" cy="4286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Úvodní hodina</a:t>
            </a:r>
          </a:p>
        </p:txBody>
      </p:sp>
      <p:sp>
        <p:nvSpPr>
          <p:cNvPr id="18" name="Slide Number Placeholder 9"/>
          <p:cNvSpPr txBox="1">
            <a:spLocks/>
          </p:cNvSpPr>
          <p:nvPr/>
        </p:nvSpPr>
        <p:spPr>
          <a:xfrm>
            <a:off x="8072437" y="214313"/>
            <a:ext cx="964059" cy="500062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 smtClean="0">
                <a:solidFill>
                  <a:schemeClr val="accent6">
                    <a:lumMod val="75000"/>
                  </a:schemeClr>
                </a:solidFill>
              </a:rPr>
              <a:t>17</a:t>
            </a:r>
            <a:r>
              <a:rPr lang="cs-CZ" sz="2400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/18</a:t>
            </a:r>
            <a:endParaRPr lang="cs-CZ" sz="2400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828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4525963"/>
          </a:xfrm>
        </p:spPr>
        <p:txBody>
          <a:bodyPr/>
          <a:lstStyle/>
          <a:p>
            <a:r>
              <a:rPr lang="cs-CZ" dirty="0" smtClean="0"/>
              <a:t>Převod informací pixelu do zvukové podoby:</a:t>
            </a:r>
          </a:p>
          <a:p>
            <a:pPr lvl="1"/>
            <a:r>
              <a:rPr lang="cs-CZ" dirty="0" smtClean="0"/>
              <a:t>Barva aktuálního pixelu</a:t>
            </a:r>
          </a:p>
          <a:p>
            <a:r>
              <a:rPr lang="cs-CZ" dirty="0" smtClean="0"/>
              <a:t>Doplňující modul ke zkoumání obrázku dialogem:</a:t>
            </a:r>
          </a:p>
          <a:p>
            <a:pPr lvl="1"/>
            <a:r>
              <a:rPr lang="cs-CZ" dirty="0" smtClean="0"/>
              <a:t>Uživatel může získat další informace o daném sektoru (např. rozložení objektů)</a:t>
            </a:r>
          </a:p>
          <a:p>
            <a:r>
              <a:rPr lang="cs-CZ" dirty="0" smtClean="0">
                <a:hlinkClick r:id="rId2" action="ppaction://hlinkfile"/>
              </a:rPr>
              <a:t>Praktická ukázka</a:t>
            </a:r>
            <a:endParaRPr lang="cs-CZ" dirty="0" smtClean="0"/>
          </a:p>
        </p:txBody>
      </p:sp>
      <p:sp>
        <p:nvSpPr>
          <p:cNvPr id="5" name="Footer Placeholder 10"/>
          <p:cNvSpPr txBox="1">
            <a:spLocks/>
          </p:cNvSpPr>
          <p:nvPr/>
        </p:nvSpPr>
        <p:spPr>
          <a:xfrm>
            <a:off x="0" y="6429375"/>
            <a:ext cx="1928813" cy="4286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PV072, Podzim </a:t>
            </a:r>
            <a:r>
              <a:rPr lang="cs-CZ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2012</a:t>
            </a:r>
            <a:endParaRPr lang="cs-CZ" sz="1600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Footer Placeholder 10"/>
          <p:cNvSpPr txBox="1">
            <a:spLocks/>
          </p:cNvSpPr>
          <p:nvPr/>
        </p:nvSpPr>
        <p:spPr>
          <a:xfrm>
            <a:off x="0" y="6429375"/>
            <a:ext cx="9144000" cy="4286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Úvodní hodina</a:t>
            </a:r>
          </a:p>
        </p:txBody>
      </p:sp>
      <p:pic>
        <p:nvPicPr>
          <p:cNvPr id="40965" name="Picture 2" descr="C:\Users\xplhak\Desktop\fi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14313"/>
            <a:ext cx="974725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0" y="1285875"/>
            <a:ext cx="8572500" cy="1588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6381750"/>
            <a:ext cx="9144000" cy="1588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"/>
          <p:cNvSpPr txBox="1">
            <a:spLocks noChangeArrowheads="1"/>
          </p:cNvSpPr>
          <p:nvPr/>
        </p:nvSpPr>
        <p:spPr bwMode="auto">
          <a:xfrm>
            <a:off x="1714500" y="357188"/>
            <a:ext cx="6488113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normAutofit fontScale="90000" lnSpcReduction="20000"/>
          </a:bodyPr>
          <a:lstStyle/>
          <a:p>
            <a:pPr fontAlgn="auto">
              <a:lnSpc>
                <a:spcPct val="124000"/>
              </a:lnSpc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4400" b="1" dirty="0" err="1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Sonifikace</a:t>
            </a:r>
            <a:endParaRPr lang="en-GB" sz="4400" b="1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Footer Placeholder 10"/>
          <p:cNvSpPr txBox="1">
            <a:spLocks/>
          </p:cNvSpPr>
          <p:nvPr/>
        </p:nvSpPr>
        <p:spPr>
          <a:xfrm>
            <a:off x="7000875" y="6429375"/>
            <a:ext cx="2143125" cy="4286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© J. </a:t>
            </a:r>
            <a:r>
              <a:rPr lang="cs-CZ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Plhák, </a:t>
            </a:r>
            <a:r>
              <a:rPr lang="cs-CZ" sz="1600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27. </a:t>
            </a:r>
            <a:r>
              <a:rPr lang="cs-CZ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9. </a:t>
            </a:r>
            <a:r>
              <a:rPr lang="cs-CZ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2012</a:t>
            </a:r>
            <a:endParaRPr lang="cs-CZ" sz="1600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Slide Number Placeholder 9"/>
          <p:cNvSpPr txBox="1">
            <a:spLocks/>
          </p:cNvSpPr>
          <p:nvPr/>
        </p:nvSpPr>
        <p:spPr>
          <a:xfrm>
            <a:off x="8072437" y="214313"/>
            <a:ext cx="964059" cy="500062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 smtClean="0">
                <a:solidFill>
                  <a:schemeClr val="accent6">
                    <a:lumMod val="75000"/>
                  </a:schemeClr>
                </a:solidFill>
              </a:rPr>
              <a:t>18</a:t>
            </a:r>
            <a:r>
              <a:rPr lang="cs-CZ" sz="2400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/18</a:t>
            </a:r>
            <a:endParaRPr lang="cs-CZ" sz="2400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258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pitchFamily="34" charset="0"/>
              <a:buNone/>
            </a:pPr>
            <a:r>
              <a:rPr lang="cs-CZ" sz="4000" smtClean="0"/>
              <a:t>Děkuji za pozornost!</a:t>
            </a:r>
          </a:p>
        </p:txBody>
      </p:sp>
      <p:sp>
        <p:nvSpPr>
          <p:cNvPr id="5" name="Footer Placeholder 10"/>
          <p:cNvSpPr txBox="1">
            <a:spLocks/>
          </p:cNvSpPr>
          <p:nvPr/>
        </p:nvSpPr>
        <p:spPr>
          <a:xfrm>
            <a:off x="0" y="6429375"/>
            <a:ext cx="1928813" cy="4286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PV072, Podzim </a:t>
            </a:r>
            <a:r>
              <a:rPr lang="cs-CZ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2012</a:t>
            </a:r>
            <a:endParaRPr lang="cs-CZ" sz="1600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Footer Placeholder 10"/>
          <p:cNvSpPr txBox="1">
            <a:spLocks/>
          </p:cNvSpPr>
          <p:nvPr/>
        </p:nvSpPr>
        <p:spPr>
          <a:xfrm>
            <a:off x="0" y="6429375"/>
            <a:ext cx="9144000" cy="4286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Úvodní hodina</a:t>
            </a:r>
          </a:p>
        </p:txBody>
      </p:sp>
      <p:pic>
        <p:nvPicPr>
          <p:cNvPr id="41989" name="Picture 2" descr="C:\Users\xplhak\Desktop\fi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14313"/>
            <a:ext cx="974725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0" y="1285875"/>
            <a:ext cx="8572500" cy="1588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6429375"/>
            <a:ext cx="9144000" cy="1588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993" name="Picture 11" descr="kruhovy-trenin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786063"/>
            <a:ext cx="2541588" cy="31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4" name="Picture 13" descr="I:\!OP_VpK_Socialni_informatika\!Dokumenty\Loga\plna-verze\OPVK_MU_vertikal_rgb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412875"/>
            <a:ext cx="1479550" cy="479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oter Placeholder 10"/>
          <p:cNvSpPr txBox="1">
            <a:spLocks/>
          </p:cNvSpPr>
          <p:nvPr/>
        </p:nvSpPr>
        <p:spPr>
          <a:xfrm>
            <a:off x="7000875" y="6429375"/>
            <a:ext cx="2143125" cy="4286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© J. </a:t>
            </a:r>
            <a:r>
              <a:rPr lang="cs-CZ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Plhák, </a:t>
            </a:r>
            <a:r>
              <a:rPr lang="cs-CZ" sz="1600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27. </a:t>
            </a:r>
            <a:r>
              <a:rPr lang="cs-CZ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9. </a:t>
            </a:r>
            <a:r>
              <a:rPr lang="cs-CZ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2012</a:t>
            </a:r>
            <a:endParaRPr lang="cs-CZ" sz="1600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847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cs-CZ" sz="3000" dirty="0" smtClean="0"/>
              <a:t>Zápočet jako kolokvium</a:t>
            </a:r>
          </a:p>
          <a:p>
            <a:pPr>
              <a:defRPr/>
            </a:pPr>
            <a:r>
              <a:rPr lang="cs-CZ" sz="3000" dirty="0" smtClean="0"/>
              <a:t>Povinná účast na seminářích</a:t>
            </a:r>
          </a:p>
          <a:p>
            <a:pPr lvl="1">
              <a:defRPr/>
            </a:pPr>
            <a:r>
              <a:rPr lang="cs-CZ" sz="2600" dirty="0" smtClean="0"/>
              <a:t>Maximálně 3 neomluvené neúčasti</a:t>
            </a:r>
          </a:p>
          <a:p>
            <a:pPr lvl="1">
              <a:defRPr/>
            </a:pPr>
            <a:r>
              <a:rPr lang="cs-CZ" sz="2600" dirty="0" smtClean="0"/>
              <a:t>Čt 16 – 17:30, C511</a:t>
            </a:r>
          </a:p>
          <a:p>
            <a:pPr lvl="1">
              <a:defRPr/>
            </a:pPr>
            <a:r>
              <a:rPr lang="cs-CZ" sz="2600" dirty="0" smtClean="0"/>
              <a:t>Aktivní účast v diskuzi</a:t>
            </a:r>
          </a:p>
          <a:p>
            <a:pPr>
              <a:defRPr/>
            </a:pPr>
            <a:r>
              <a:rPr lang="cs-CZ" sz="3000" dirty="0" smtClean="0"/>
              <a:t>Účast na jedné z akcí</a:t>
            </a:r>
          </a:p>
          <a:p>
            <a:pPr lvl="1">
              <a:defRPr/>
            </a:pPr>
            <a:r>
              <a:rPr lang="cs-CZ" sz="2600" dirty="0" smtClean="0"/>
              <a:t>Exkurze do Střediska </a:t>
            </a:r>
            <a:r>
              <a:rPr lang="cs-CZ" sz="2600" dirty="0" err="1" smtClean="0"/>
              <a:t>Teiresiás</a:t>
            </a:r>
            <a:endParaRPr lang="cs-CZ" sz="2600" dirty="0" smtClean="0"/>
          </a:p>
          <a:p>
            <a:pPr lvl="1">
              <a:defRPr/>
            </a:pPr>
            <a:r>
              <a:rPr lang="cs-CZ" sz="2600" dirty="0" smtClean="0"/>
              <a:t>Veřejná přednáška v rámci oboru Sociální informatika</a:t>
            </a:r>
          </a:p>
          <a:p>
            <a:pPr>
              <a:defRPr/>
            </a:pPr>
            <a:r>
              <a:rPr lang="cs-CZ" sz="3000" dirty="0" smtClean="0"/>
              <a:t>Testování dialogové aplikace</a:t>
            </a:r>
          </a:p>
        </p:txBody>
      </p:sp>
      <p:sp>
        <p:nvSpPr>
          <p:cNvPr id="5" name="Footer Placeholder 10"/>
          <p:cNvSpPr txBox="1">
            <a:spLocks/>
          </p:cNvSpPr>
          <p:nvPr/>
        </p:nvSpPr>
        <p:spPr>
          <a:xfrm>
            <a:off x="0" y="6429375"/>
            <a:ext cx="1928813" cy="4286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PV072, Podzim </a:t>
            </a:r>
            <a:r>
              <a:rPr lang="cs-CZ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2012</a:t>
            </a:r>
            <a:endParaRPr lang="cs-CZ" sz="1600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Footer Placeholder 10"/>
          <p:cNvSpPr txBox="1">
            <a:spLocks/>
          </p:cNvSpPr>
          <p:nvPr/>
        </p:nvSpPr>
        <p:spPr>
          <a:xfrm>
            <a:off x="0" y="6429375"/>
            <a:ext cx="9144000" cy="4286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Úvodní hodina</a:t>
            </a:r>
          </a:p>
        </p:txBody>
      </p:sp>
      <p:pic>
        <p:nvPicPr>
          <p:cNvPr id="3077" name="Picture 2" descr="C:\Users\xplhak\Desktop\fi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14313"/>
            <a:ext cx="974725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9"/>
          <p:cNvSpPr txBox="1">
            <a:spLocks/>
          </p:cNvSpPr>
          <p:nvPr/>
        </p:nvSpPr>
        <p:spPr>
          <a:xfrm>
            <a:off x="8143875" y="214313"/>
            <a:ext cx="785813" cy="500062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2/18</a:t>
            </a:r>
            <a:endParaRPr lang="cs-CZ" sz="2400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285875"/>
            <a:ext cx="8572500" cy="1588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6429375"/>
            <a:ext cx="9144000" cy="1588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"/>
          <p:cNvSpPr txBox="1">
            <a:spLocks noChangeArrowheads="1"/>
          </p:cNvSpPr>
          <p:nvPr/>
        </p:nvSpPr>
        <p:spPr bwMode="auto">
          <a:xfrm>
            <a:off x="1714500" y="357188"/>
            <a:ext cx="6488113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normAutofit fontScale="90000" lnSpcReduction="20000"/>
          </a:bodyPr>
          <a:lstStyle/>
          <a:p>
            <a:pPr fontAlgn="auto">
              <a:lnSpc>
                <a:spcPct val="124000"/>
              </a:lnSpc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44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Organizace předmětu (1)</a:t>
            </a:r>
            <a:endParaRPr lang="en-GB" sz="4400" b="1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082" name="Picture 4" descr="prezenta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571625"/>
            <a:ext cx="2936875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ooter Placeholder 10"/>
          <p:cNvSpPr txBox="1">
            <a:spLocks/>
          </p:cNvSpPr>
          <p:nvPr/>
        </p:nvSpPr>
        <p:spPr>
          <a:xfrm>
            <a:off x="7000875" y="6429375"/>
            <a:ext cx="2143125" cy="4286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© J. </a:t>
            </a:r>
            <a:r>
              <a:rPr lang="cs-CZ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Plhák, </a:t>
            </a:r>
            <a:r>
              <a:rPr lang="cs-CZ" sz="1600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27. </a:t>
            </a:r>
            <a:r>
              <a:rPr lang="cs-CZ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9. 2012</a:t>
            </a:r>
            <a:endParaRPr lang="cs-CZ" sz="1600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180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mtClean="0"/>
              <a:t>Prezentace na zvolené téma</a:t>
            </a:r>
          </a:p>
          <a:p>
            <a:r>
              <a:rPr lang="cs-CZ" smtClean="0"/>
              <a:t>1 - 2 studenti představí svou prezentaci na zvolené téma</a:t>
            </a:r>
          </a:p>
          <a:p>
            <a:pPr lvl="1"/>
            <a:r>
              <a:rPr lang="cs-CZ" smtClean="0"/>
              <a:t>Cca 20 minut</a:t>
            </a:r>
          </a:p>
          <a:p>
            <a:pPr lvl="1"/>
            <a:r>
              <a:rPr lang="cs-CZ" smtClean="0"/>
              <a:t>Stručný popis současného stavu v dané oblasti</a:t>
            </a:r>
          </a:p>
          <a:p>
            <a:pPr lvl="1"/>
            <a:r>
              <a:rPr lang="cs-CZ" smtClean="0"/>
              <a:t>Zaměřit se na zajímavé aspekty</a:t>
            </a:r>
          </a:p>
          <a:p>
            <a:pPr lvl="1"/>
            <a:r>
              <a:rPr lang="cs-CZ" smtClean="0"/>
              <a:t>Pokusit se přidat nějaké nápady</a:t>
            </a:r>
          </a:p>
          <a:p>
            <a:pPr lvl="1"/>
            <a:r>
              <a:rPr lang="cs-CZ" smtClean="0"/>
              <a:t>Diskutovat současná řešení</a:t>
            </a:r>
          </a:p>
          <a:p>
            <a:pPr lvl="1"/>
            <a:r>
              <a:rPr lang="cs-CZ" smtClean="0"/>
              <a:t>Pokusím se doplnit zajímavosti</a:t>
            </a:r>
          </a:p>
          <a:p>
            <a:endParaRPr lang="cs-CZ" smtClean="0"/>
          </a:p>
          <a:p>
            <a:endParaRPr lang="cs-CZ" smtClean="0"/>
          </a:p>
        </p:txBody>
      </p:sp>
      <p:sp>
        <p:nvSpPr>
          <p:cNvPr id="4" name="Footer Placeholder 10"/>
          <p:cNvSpPr txBox="1">
            <a:spLocks/>
          </p:cNvSpPr>
          <p:nvPr/>
        </p:nvSpPr>
        <p:spPr>
          <a:xfrm>
            <a:off x="7000875" y="6429375"/>
            <a:ext cx="2143125" cy="4286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© J. </a:t>
            </a:r>
            <a:r>
              <a:rPr lang="cs-CZ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Plhák, </a:t>
            </a:r>
            <a:r>
              <a:rPr lang="cs-CZ" sz="1600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27. </a:t>
            </a:r>
            <a:r>
              <a:rPr lang="cs-CZ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9. </a:t>
            </a:r>
            <a:r>
              <a:rPr lang="cs-CZ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2012</a:t>
            </a:r>
            <a:endParaRPr lang="cs-CZ" sz="1600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Footer Placeholder 10"/>
          <p:cNvSpPr txBox="1">
            <a:spLocks/>
          </p:cNvSpPr>
          <p:nvPr/>
        </p:nvSpPr>
        <p:spPr>
          <a:xfrm>
            <a:off x="0" y="6429375"/>
            <a:ext cx="1928813" cy="4286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PV072, Podzim </a:t>
            </a:r>
            <a:r>
              <a:rPr lang="cs-CZ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2012</a:t>
            </a:r>
            <a:endParaRPr lang="cs-CZ" sz="1600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Footer Placeholder 10"/>
          <p:cNvSpPr txBox="1">
            <a:spLocks/>
          </p:cNvSpPr>
          <p:nvPr/>
        </p:nvSpPr>
        <p:spPr>
          <a:xfrm>
            <a:off x="0" y="6429375"/>
            <a:ext cx="9144000" cy="4286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Úvodní hodina</a:t>
            </a:r>
          </a:p>
        </p:txBody>
      </p:sp>
      <p:pic>
        <p:nvPicPr>
          <p:cNvPr id="4102" name="Picture 2" descr="C:\Users\xplhak\Desktop\fi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14313"/>
            <a:ext cx="974725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9"/>
          <p:cNvSpPr txBox="1">
            <a:spLocks/>
          </p:cNvSpPr>
          <p:nvPr/>
        </p:nvSpPr>
        <p:spPr>
          <a:xfrm>
            <a:off x="8143875" y="214313"/>
            <a:ext cx="785813" cy="500062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3/18</a:t>
            </a:r>
            <a:endParaRPr lang="cs-CZ" sz="2400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285875"/>
            <a:ext cx="8572500" cy="1588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6429375"/>
            <a:ext cx="9144000" cy="1588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"/>
          <p:cNvSpPr txBox="1">
            <a:spLocks noChangeArrowheads="1"/>
          </p:cNvSpPr>
          <p:nvPr/>
        </p:nvSpPr>
        <p:spPr bwMode="auto">
          <a:xfrm>
            <a:off x="1714500" y="357188"/>
            <a:ext cx="6488113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normAutofit fontScale="90000" lnSpcReduction="20000"/>
          </a:bodyPr>
          <a:lstStyle/>
          <a:p>
            <a:pPr fontAlgn="auto">
              <a:lnSpc>
                <a:spcPct val="124000"/>
              </a:lnSpc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44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Organizace předmětu (2)</a:t>
            </a:r>
            <a:endParaRPr lang="en-GB" sz="4400" b="1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107" name="Picture 3" descr="student presentat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413" y="4429125"/>
            <a:ext cx="2814637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114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238" cy="4614863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cs-CZ" dirty="0" smtClean="0"/>
              <a:t>Tým zabývající se asistivními technologiemi:</a:t>
            </a:r>
          </a:p>
          <a:p>
            <a:pPr lvl="1">
              <a:defRPr/>
            </a:pPr>
            <a:r>
              <a:rPr lang="cs-CZ" dirty="0" smtClean="0"/>
              <a:t>Dialogové systémy</a:t>
            </a:r>
          </a:p>
          <a:p>
            <a:pPr lvl="1">
              <a:defRPr/>
            </a:pPr>
            <a:r>
              <a:rPr lang="cs-CZ" dirty="0" smtClean="0"/>
              <a:t>Zpracování řeči</a:t>
            </a:r>
          </a:p>
          <a:p>
            <a:pPr>
              <a:defRPr/>
            </a:pPr>
            <a:r>
              <a:rPr lang="cs-CZ" dirty="0" smtClean="0"/>
              <a:t>Tým zabývající se podobnostním hledáním:</a:t>
            </a:r>
          </a:p>
          <a:p>
            <a:pPr lvl="1">
              <a:defRPr/>
            </a:pPr>
            <a:r>
              <a:rPr lang="cs-CZ" dirty="0" smtClean="0"/>
              <a:t>Metrické prostory</a:t>
            </a:r>
          </a:p>
          <a:p>
            <a:pPr lvl="1">
              <a:defRPr/>
            </a:pPr>
            <a:r>
              <a:rPr lang="cs-CZ" dirty="0" smtClean="0"/>
              <a:t>Databáze</a:t>
            </a:r>
          </a:p>
          <a:p>
            <a:pPr>
              <a:defRPr/>
            </a:pPr>
            <a:r>
              <a:rPr lang="cs-CZ" dirty="0" smtClean="0"/>
              <a:t>Možnost zapojení</a:t>
            </a:r>
          </a:p>
          <a:p>
            <a:pPr lvl="1">
              <a:defRPr/>
            </a:pPr>
            <a:r>
              <a:rPr lang="cs-CZ" dirty="0" smtClean="0"/>
              <a:t>V podobě bakalářské</a:t>
            </a:r>
          </a:p>
          <a:p>
            <a:pPr lvl="1">
              <a:buFont typeface="Arial" pitchFamily="34" charset="0"/>
              <a:buNone/>
              <a:defRPr/>
            </a:pPr>
            <a:r>
              <a:rPr lang="cs-CZ" dirty="0" smtClean="0"/>
              <a:t>(diplomové) práce</a:t>
            </a:r>
          </a:p>
          <a:p>
            <a:pPr>
              <a:defRPr/>
            </a:pPr>
            <a:r>
              <a:rPr lang="cs-CZ" dirty="0" smtClean="0"/>
              <a:t>http://lsd.fi.muni.cz</a:t>
            </a:r>
          </a:p>
        </p:txBody>
      </p:sp>
      <p:sp>
        <p:nvSpPr>
          <p:cNvPr id="4" name="Footer Placeholder 10"/>
          <p:cNvSpPr txBox="1">
            <a:spLocks/>
          </p:cNvSpPr>
          <p:nvPr/>
        </p:nvSpPr>
        <p:spPr>
          <a:xfrm>
            <a:off x="7000875" y="6429375"/>
            <a:ext cx="2143125" cy="4286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© J. </a:t>
            </a:r>
            <a:r>
              <a:rPr lang="cs-CZ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Plhák, </a:t>
            </a:r>
            <a:r>
              <a:rPr lang="cs-CZ" sz="1600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27. </a:t>
            </a:r>
            <a:r>
              <a:rPr lang="cs-CZ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9. </a:t>
            </a:r>
            <a:r>
              <a:rPr lang="cs-CZ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2012</a:t>
            </a:r>
            <a:endParaRPr lang="cs-CZ" sz="1600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Footer Placeholder 10"/>
          <p:cNvSpPr txBox="1">
            <a:spLocks/>
          </p:cNvSpPr>
          <p:nvPr/>
        </p:nvSpPr>
        <p:spPr>
          <a:xfrm>
            <a:off x="0" y="6429375"/>
            <a:ext cx="1928813" cy="4286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PV072, Podzim </a:t>
            </a:r>
            <a:r>
              <a:rPr lang="cs-CZ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2012</a:t>
            </a:r>
            <a:endParaRPr lang="cs-CZ" sz="1600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Footer Placeholder 10"/>
          <p:cNvSpPr txBox="1">
            <a:spLocks/>
          </p:cNvSpPr>
          <p:nvPr/>
        </p:nvSpPr>
        <p:spPr>
          <a:xfrm>
            <a:off x="0" y="6429375"/>
            <a:ext cx="9144000" cy="4286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Úvodní hodina</a:t>
            </a:r>
          </a:p>
        </p:txBody>
      </p:sp>
      <p:pic>
        <p:nvPicPr>
          <p:cNvPr id="24582" name="Picture 2" descr="C:\Users\xplhak\Desktop\fi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14313"/>
            <a:ext cx="974725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0" y="1285875"/>
            <a:ext cx="8572500" cy="1588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6429375"/>
            <a:ext cx="9144000" cy="1588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"/>
          <p:cNvSpPr txBox="1">
            <a:spLocks noChangeArrowheads="1"/>
          </p:cNvSpPr>
          <p:nvPr/>
        </p:nvSpPr>
        <p:spPr bwMode="auto">
          <a:xfrm>
            <a:off x="1714500" y="371699"/>
            <a:ext cx="6488113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normAutofit fontScale="82500" lnSpcReduction="10000"/>
          </a:bodyPr>
          <a:lstStyle/>
          <a:p>
            <a:pPr fontAlgn="auto">
              <a:lnSpc>
                <a:spcPct val="124000"/>
              </a:lnSpc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44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Laboratoř vyhledávání a dialogu</a:t>
            </a:r>
          </a:p>
        </p:txBody>
      </p:sp>
      <p:pic>
        <p:nvPicPr>
          <p:cNvPr id="24587" name="Picture 2" descr="17-lsd-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1928813"/>
            <a:ext cx="3967162" cy="396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9"/>
          <p:cNvSpPr txBox="1">
            <a:spLocks/>
          </p:cNvSpPr>
          <p:nvPr/>
        </p:nvSpPr>
        <p:spPr>
          <a:xfrm>
            <a:off x="8143875" y="214313"/>
            <a:ext cx="785813" cy="500062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4/18</a:t>
            </a:r>
            <a:endParaRPr lang="cs-CZ" sz="2400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23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cs-CZ" dirty="0" smtClean="0"/>
              <a:t>Grant:</a:t>
            </a:r>
          </a:p>
          <a:p>
            <a:pPr lvl="1">
              <a:defRPr/>
            </a:pPr>
            <a:r>
              <a:rPr lang="cs-CZ" dirty="0" smtClean="0"/>
              <a:t>Dialogové generování webovských prezentací a grafiky pro zrakově postižené;</a:t>
            </a:r>
          </a:p>
          <a:p>
            <a:pPr lvl="1">
              <a:defRPr/>
            </a:pPr>
            <a:r>
              <a:rPr lang="cs-CZ" dirty="0" smtClean="0"/>
              <a:t>2007 – 2010</a:t>
            </a:r>
          </a:p>
          <a:p>
            <a:pPr>
              <a:defRPr/>
            </a:pPr>
            <a:r>
              <a:rPr lang="cs-CZ" dirty="0" smtClean="0"/>
              <a:t>Vytvořený software:</a:t>
            </a:r>
          </a:p>
          <a:p>
            <a:pPr lvl="1">
              <a:defRPr/>
            </a:pPr>
            <a:r>
              <a:rPr lang="cs-CZ" dirty="0" err="1" smtClean="0"/>
              <a:t>WebGen</a:t>
            </a:r>
            <a:endParaRPr lang="cs-CZ" dirty="0" smtClean="0"/>
          </a:p>
          <a:p>
            <a:pPr lvl="1">
              <a:defRPr/>
            </a:pPr>
            <a:r>
              <a:rPr lang="cs-CZ" dirty="0" smtClean="0"/>
              <a:t>Picture </a:t>
            </a:r>
            <a:r>
              <a:rPr lang="cs-CZ" dirty="0" err="1" smtClean="0"/>
              <a:t>generator</a:t>
            </a:r>
            <a:endParaRPr lang="cs-CZ" dirty="0" smtClean="0"/>
          </a:p>
          <a:p>
            <a:pPr lvl="1">
              <a:defRPr/>
            </a:pPr>
            <a:r>
              <a:rPr lang="cs-CZ" dirty="0" smtClean="0"/>
              <a:t>Zkoumání grafiky:</a:t>
            </a:r>
          </a:p>
          <a:p>
            <a:pPr lvl="2">
              <a:defRPr/>
            </a:pPr>
            <a:r>
              <a:rPr lang="cs-CZ" dirty="0" smtClean="0"/>
              <a:t>Dialogem</a:t>
            </a:r>
          </a:p>
          <a:p>
            <a:pPr lvl="2">
              <a:defRPr/>
            </a:pPr>
            <a:r>
              <a:rPr lang="cs-CZ" dirty="0" err="1" smtClean="0"/>
              <a:t>Sonifikace</a:t>
            </a:r>
            <a:endParaRPr lang="cs-CZ" dirty="0" smtClean="0"/>
          </a:p>
          <a:p>
            <a:pPr>
              <a:defRPr/>
            </a:pPr>
            <a:endParaRPr lang="cs-CZ" dirty="0"/>
          </a:p>
        </p:txBody>
      </p:sp>
      <p:sp>
        <p:nvSpPr>
          <p:cNvPr id="4" name="Footer Placeholder 10"/>
          <p:cNvSpPr txBox="1">
            <a:spLocks/>
          </p:cNvSpPr>
          <p:nvPr/>
        </p:nvSpPr>
        <p:spPr>
          <a:xfrm>
            <a:off x="7000875" y="6429375"/>
            <a:ext cx="2143125" cy="4286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© J. </a:t>
            </a:r>
            <a:r>
              <a:rPr lang="cs-CZ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Plhák, </a:t>
            </a:r>
            <a:r>
              <a:rPr lang="cs-CZ" sz="1600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27. </a:t>
            </a:r>
            <a:r>
              <a:rPr lang="cs-CZ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9. </a:t>
            </a:r>
            <a:r>
              <a:rPr lang="cs-CZ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2012</a:t>
            </a:r>
            <a:endParaRPr lang="cs-CZ" sz="1600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Footer Placeholder 10"/>
          <p:cNvSpPr txBox="1">
            <a:spLocks/>
          </p:cNvSpPr>
          <p:nvPr/>
        </p:nvSpPr>
        <p:spPr>
          <a:xfrm>
            <a:off x="0" y="6429375"/>
            <a:ext cx="1928813" cy="4286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PV072, Podzim </a:t>
            </a:r>
            <a:r>
              <a:rPr lang="cs-CZ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2012</a:t>
            </a:r>
            <a:endParaRPr lang="cs-CZ" sz="1600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Footer Placeholder 10"/>
          <p:cNvSpPr txBox="1">
            <a:spLocks/>
          </p:cNvSpPr>
          <p:nvPr/>
        </p:nvSpPr>
        <p:spPr>
          <a:xfrm>
            <a:off x="0" y="6429375"/>
            <a:ext cx="9144000" cy="4286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Úvodní hodina</a:t>
            </a:r>
          </a:p>
        </p:txBody>
      </p:sp>
      <p:pic>
        <p:nvPicPr>
          <p:cNvPr id="25606" name="Picture 2" descr="C:\Users\xplhak\Desktop\fi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14313"/>
            <a:ext cx="974725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0" y="1285875"/>
            <a:ext cx="8572500" cy="1588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6381750"/>
            <a:ext cx="9144000" cy="1588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"/>
          <p:cNvSpPr txBox="1">
            <a:spLocks noChangeArrowheads="1"/>
          </p:cNvSpPr>
          <p:nvPr/>
        </p:nvSpPr>
        <p:spPr bwMode="auto">
          <a:xfrm>
            <a:off x="1714500" y="357188"/>
            <a:ext cx="6488113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normAutofit fontScale="90000" lnSpcReduction="20000"/>
          </a:bodyPr>
          <a:lstStyle/>
          <a:p>
            <a:pPr fontAlgn="auto">
              <a:lnSpc>
                <a:spcPct val="124000"/>
              </a:lnSpc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44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Projekty laboratoře LSD</a:t>
            </a:r>
          </a:p>
        </p:txBody>
      </p:sp>
      <p:pic>
        <p:nvPicPr>
          <p:cNvPr id="25611" name="Picture 2" descr="GACR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644900"/>
            <a:ext cx="2706688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9"/>
          <p:cNvSpPr txBox="1">
            <a:spLocks/>
          </p:cNvSpPr>
          <p:nvPr/>
        </p:nvSpPr>
        <p:spPr>
          <a:xfrm>
            <a:off x="8143875" y="214313"/>
            <a:ext cx="785813" cy="500062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5/18</a:t>
            </a:r>
            <a:endParaRPr lang="cs-CZ" sz="2400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481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Snadná tvorba vlastních stránek pro zrakově postižené uživatele Internetu a běžné počítačové uživatele</a:t>
            </a:r>
          </a:p>
          <a:p>
            <a:r>
              <a:rPr lang="cs-CZ" smtClean="0"/>
              <a:t>Využití přirozené formy komunikace pomocí dialogu pro tvoření webových stránek</a:t>
            </a:r>
          </a:p>
          <a:p>
            <a:r>
              <a:rPr lang="cs-CZ" smtClean="0"/>
              <a:t>Alternativa k WYSIWYG a CMS aplikacím pro tvorbu a správu webových prezentací</a:t>
            </a:r>
          </a:p>
        </p:txBody>
      </p:sp>
      <p:sp>
        <p:nvSpPr>
          <p:cNvPr id="4" name="Footer Placeholder 10"/>
          <p:cNvSpPr txBox="1">
            <a:spLocks/>
          </p:cNvSpPr>
          <p:nvPr/>
        </p:nvSpPr>
        <p:spPr>
          <a:xfrm>
            <a:off x="7000875" y="6429375"/>
            <a:ext cx="2143125" cy="4286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© J. </a:t>
            </a:r>
            <a:r>
              <a:rPr lang="cs-CZ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Plhák, </a:t>
            </a:r>
            <a:r>
              <a:rPr lang="cs-CZ" sz="1600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27. </a:t>
            </a:r>
            <a:r>
              <a:rPr lang="cs-CZ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9. </a:t>
            </a:r>
            <a:r>
              <a:rPr lang="cs-CZ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2012</a:t>
            </a:r>
            <a:endParaRPr lang="cs-CZ" sz="1600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Footer Placeholder 10"/>
          <p:cNvSpPr txBox="1">
            <a:spLocks/>
          </p:cNvSpPr>
          <p:nvPr/>
        </p:nvSpPr>
        <p:spPr>
          <a:xfrm>
            <a:off x="0" y="6429375"/>
            <a:ext cx="1928813" cy="4286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PV072, Podzim </a:t>
            </a:r>
            <a:r>
              <a:rPr lang="cs-CZ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2012</a:t>
            </a:r>
            <a:endParaRPr lang="cs-CZ" sz="1600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Footer Placeholder 10"/>
          <p:cNvSpPr txBox="1">
            <a:spLocks/>
          </p:cNvSpPr>
          <p:nvPr/>
        </p:nvSpPr>
        <p:spPr>
          <a:xfrm>
            <a:off x="0" y="6429375"/>
            <a:ext cx="9144000" cy="4286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Úvodní hodina</a:t>
            </a:r>
          </a:p>
        </p:txBody>
      </p:sp>
      <p:pic>
        <p:nvPicPr>
          <p:cNvPr id="26630" name="Picture 2" descr="C:\Users\xplhak\Desktop\fi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14313"/>
            <a:ext cx="974725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0" y="1285875"/>
            <a:ext cx="8572500" cy="1588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6429375"/>
            <a:ext cx="9144000" cy="1588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"/>
          <p:cNvSpPr txBox="1">
            <a:spLocks noChangeArrowheads="1"/>
          </p:cNvSpPr>
          <p:nvPr/>
        </p:nvSpPr>
        <p:spPr bwMode="auto">
          <a:xfrm>
            <a:off x="1714500" y="357188"/>
            <a:ext cx="6488113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normAutofit fontScale="90000" lnSpcReduction="20000"/>
          </a:bodyPr>
          <a:lstStyle/>
          <a:p>
            <a:pPr fontAlgn="auto">
              <a:lnSpc>
                <a:spcPct val="124000"/>
              </a:lnSpc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4400" b="1" dirty="0" err="1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WebGen</a:t>
            </a:r>
            <a:r>
              <a:rPr lang="cs-CZ" sz="44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- motivace</a:t>
            </a:r>
            <a:endParaRPr lang="en-GB" sz="4400" b="1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Slide Number Placeholder 9"/>
          <p:cNvSpPr txBox="1">
            <a:spLocks/>
          </p:cNvSpPr>
          <p:nvPr/>
        </p:nvSpPr>
        <p:spPr>
          <a:xfrm>
            <a:off x="8143875" y="214313"/>
            <a:ext cx="785813" cy="500062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 smtClean="0">
                <a:solidFill>
                  <a:schemeClr val="accent6">
                    <a:lumMod val="75000"/>
                  </a:schemeClr>
                </a:solidFill>
              </a:rPr>
              <a:t>6</a:t>
            </a:r>
            <a:r>
              <a:rPr lang="cs-CZ" sz="2400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/18</a:t>
            </a:r>
            <a:endParaRPr lang="cs-CZ" sz="2400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75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cs-CZ" dirty="0" smtClean="0"/>
              <a:t>Jednoduchá, rychlá a intuitivní webová aplikace</a:t>
            </a:r>
          </a:p>
          <a:p>
            <a:pPr>
              <a:defRPr/>
            </a:pPr>
            <a:r>
              <a:rPr lang="cs-CZ" dirty="0" smtClean="0"/>
              <a:t>Vstup - klávesnice (klávesnice, mikrofon)</a:t>
            </a:r>
          </a:p>
          <a:p>
            <a:pPr>
              <a:defRPr/>
            </a:pPr>
            <a:r>
              <a:rPr lang="cs-CZ" dirty="0" smtClean="0"/>
              <a:t>Výstup - displej monitoru (syntéza řeči)</a:t>
            </a:r>
          </a:p>
          <a:p>
            <a:pPr>
              <a:defRPr/>
            </a:pPr>
            <a:r>
              <a:rPr lang="cs-CZ" dirty="0" smtClean="0"/>
              <a:t>Uživatel nemusí znát užitou technologii, komunikuje výhradně pomocí dialogu</a:t>
            </a:r>
          </a:p>
          <a:p>
            <a:pPr>
              <a:defRPr/>
            </a:pPr>
            <a:r>
              <a:rPr lang="cs-CZ" dirty="0" smtClean="0"/>
              <a:t>Splnění webových standardů a pravidel přístupnosti (WCAG, WAI-ARIA)</a:t>
            </a:r>
          </a:p>
          <a:p>
            <a:pPr>
              <a:defRPr/>
            </a:pPr>
            <a:r>
              <a:rPr lang="cs-CZ" dirty="0" smtClean="0"/>
              <a:t>Velký počet typů stránek a grafických stylů</a:t>
            </a:r>
          </a:p>
          <a:p>
            <a:pPr>
              <a:defRPr/>
            </a:pPr>
            <a:r>
              <a:rPr lang="cs-CZ" dirty="0" smtClean="0"/>
              <a:t>Vysoká úroveň kvality vygenerovaných stránek</a:t>
            </a:r>
          </a:p>
        </p:txBody>
      </p:sp>
      <p:sp>
        <p:nvSpPr>
          <p:cNvPr id="4" name="Footer Placeholder 10"/>
          <p:cNvSpPr txBox="1">
            <a:spLocks/>
          </p:cNvSpPr>
          <p:nvPr/>
        </p:nvSpPr>
        <p:spPr>
          <a:xfrm>
            <a:off x="7000875" y="6429375"/>
            <a:ext cx="2143125" cy="4286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© J. </a:t>
            </a:r>
            <a:r>
              <a:rPr lang="cs-CZ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Plhák, </a:t>
            </a:r>
            <a:r>
              <a:rPr lang="cs-CZ" sz="1600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27. </a:t>
            </a:r>
            <a:r>
              <a:rPr lang="cs-CZ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9. </a:t>
            </a:r>
            <a:r>
              <a:rPr lang="cs-CZ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2012</a:t>
            </a:r>
            <a:endParaRPr lang="cs-CZ" sz="1600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Footer Placeholder 10"/>
          <p:cNvSpPr txBox="1">
            <a:spLocks/>
          </p:cNvSpPr>
          <p:nvPr/>
        </p:nvSpPr>
        <p:spPr>
          <a:xfrm>
            <a:off x="0" y="6429375"/>
            <a:ext cx="1928813" cy="4286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PV072, Podzim </a:t>
            </a:r>
            <a:r>
              <a:rPr lang="cs-CZ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2012</a:t>
            </a:r>
            <a:endParaRPr lang="cs-CZ" sz="1600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Footer Placeholder 10"/>
          <p:cNvSpPr txBox="1">
            <a:spLocks/>
          </p:cNvSpPr>
          <p:nvPr/>
        </p:nvSpPr>
        <p:spPr>
          <a:xfrm>
            <a:off x="0" y="6429375"/>
            <a:ext cx="9144000" cy="4286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Úvodní hodina</a:t>
            </a:r>
          </a:p>
        </p:txBody>
      </p:sp>
      <p:pic>
        <p:nvPicPr>
          <p:cNvPr id="27654" name="Picture 2" descr="C:\Users\xplhak\Desktop\fi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14313"/>
            <a:ext cx="974725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0" y="1285875"/>
            <a:ext cx="8572500" cy="1588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6429375"/>
            <a:ext cx="9144000" cy="1588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"/>
          <p:cNvSpPr txBox="1">
            <a:spLocks noChangeArrowheads="1"/>
          </p:cNvSpPr>
          <p:nvPr/>
        </p:nvSpPr>
        <p:spPr bwMode="auto">
          <a:xfrm>
            <a:off x="1714500" y="357188"/>
            <a:ext cx="6488113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normAutofit fontScale="90000" lnSpcReduction="20000"/>
          </a:bodyPr>
          <a:lstStyle/>
          <a:p>
            <a:pPr fontAlgn="auto">
              <a:lnSpc>
                <a:spcPct val="124000"/>
              </a:lnSpc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4400" b="1" dirty="0" err="1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WebGen</a:t>
            </a:r>
            <a:r>
              <a:rPr lang="cs-CZ" sz="44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- cíle</a:t>
            </a:r>
            <a:endParaRPr lang="en-GB" sz="4400" b="1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Slide Number Placeholder 9"/>
          <p:cNvSpPr txBox="1">
            <a:spLocks/>
          </p:cNvSpPr>
          <p:nvPr/>
        </p:nvSpPr>
        <p:spPr>
          <a:xfrm>
            <a:off x="8143875" y="214313"/>
            <a:ext cx="785813" cy="500062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7/18</a:t>
            </a:r>
            <a:endParaRPr lang="cs-CZ" sz="2400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767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cs-CZ" dirty="0" smtClean="0"/>
              <a:t>Vkládaní informací (odpovědí) do HTML formuláře</a:t>
            </a:r>
          </a:p>
          <a:p>
            <a:pPr>
              <a:defRPr/>
            </a:pPr>
            <a:r>
              <a:rPr lang="cs-CZ" dirty="0" smtClean="0"/>
              <a:t>Nevidomí uživatelé „čtou“ webovou stránku pomocí odčítačů obrazovky</a:t>
            </a:r>
          </a:p>
          <a:p>
            <a:pPr>
              <a:defRPr/>
            </a:pPr>
            <a:r>
              <a:rPr lang="cs-CZ" dirty="0" smtClean="0"/>
              <a:t>Stránka je měněna dynamicky pomocí </a:t>
            </a:r>
            <a:r>
              <a:rPr lang="cs-CZ" dirty="0" err="1" smtClean="0"/>
              <a:t>JavaScriptu</a:t>
            </a:r>
            <a:r>
              <a:rPr lang="cs-CZ" dirty="0" smtClean="0"/>
              <a:t> zasahujícího do DOM objektu</a:t>
            </a:r>
          </a:p>
          <a:p>
            <a:pPr>
              <a:defRPr/>
            </a:pPr>
            <a:r>
              <a:rPr lang="cs-CZ" dirty="0" smtClean="0"/>
              <a:t>Další funkcionalita:</a:t>
            </a:r>
          </a:p>
          <a:p>
            <a:pPr lvl="1">
              <a:defRPr/>
            </a:pPr>
            <a:r>
              <a:rPr lang="cs-CZ" dirty="0" smtClean="0"/>
              <a:t>Echo</a:t>
            </a:r>
          </a:p>
          <a:p>
            <a:pPr lvl="1">
              <a:defRPr/>
            </a:pPr>
            <a:r>
              <a:rPr lang="cs-CZ" dirty="0" smtClean="0"/>
              <a:t>Informování o rozbalení či sbalení menu</a:t>
            </a:r>
          </a:p>
          <a:p>
            <a:pPr lvl="1">
              <a:defRPr/>
            </a:pPr>
            <a:r>
              <a:rPr lang="cs-CZ" dirty="0" smtClean="0"/>
              <a:t>Kontrola vstupu pomocí regulárního výrazu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Footer Placeholder 10"/>
          <p:cNvSpPr txBox="1">
            <a:spLocks/>
          </p:cNvSpPr>
          <p:nvPr/>
        </p:nvSpPr>
        <p:spPr>
          <a:xfrm>
            <a:off x="7000875" y="6429375"/>
            <a:ext cx="2143125" cy="4286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© J. </a:t>
            </a:r>
            <a:r>
              <a:rPr lang="cs-CZ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Plhák, </a:t>
            </a:r>
            <a:r>
              <a:rPr lang="cs-CZ" sz="1600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27. </a:t>
            </a:r>
            <a:r>
              <a:rPr lang="cs-CZ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9. </a:t>
            </a:r>
            <a:r>
              <a:rPr lang="cs-CZ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2012</a:t>
            </a:r>
            <a:endParaRPr lang="cs-CZ" sz="1600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Footer Placeholder 10"/>
          <p:cNvSpPr txBox="1">
            <a:spLocks/>
          </p:cNvSpPr>
          <p:nvPr/>
        </p:nvSpPr>
        <p:spPr>
          <a:xfrm>
            <a:off x="0" y="6429375"/>
            <a:ext cx="1928813" cy="4286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PV072, Podzim </a:t>
            </a:r>
            <a:r>
              <a:rPr lang="cs-CZ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2012</a:t>
            </a:r>
            <a:endParaRPr lang="cs-CZ" sz="1600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Footer Placeholder 10"/>
          <p:cNvSpPr txBox="1">
            <a:spLocks/>
          </p:cNvSpPr>
          <p:nvPr/>
        </p:nvSpPr>
        <p:spPr>
          <a:xfrm>
            <a:off x="0" y="6429375"/>
            <a:ext cx="9144000" cy="4286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Úvodní hodina</a:t>
            </a:r>
          </a:p>
        </p:txBody>
      </p:sp>
      <p:pic>
        <p:nvPicPr>
          <p:cNvPr id="28678" name="Picture 2" descr="C:\Users\xplhak\Desktop\fi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14313"/>
            <a:ext cx="974725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0" y="1285875"/>
            <a:ext cx="8572500" cy="1588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6429375"/>
            <a:ext cx="9144000" cy="1588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"/>
          <p:cNvSpPr txBox="1">
            <a:spLocks noChangeArrowheads="1"/>
          </p:cNvSpPr>
          <p:nvPr/>
        </p:nvSpPr>
        <p:spPr bwMode="auto">
          <a:xfrm>
            <a:off x="1714500" y="357188"/>
            <a:ext cx="6488113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normAutofit fontScale="90000" lnSpcReduction="20000"/>
          </a:bodyPr>
          <a:lstStyle/>
          <a:p>
            <a:pPr fontAlgn="auto">
              <a:lnSpc>
                <a:spcPct val="124000"/>
              </a:lnSpc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4400" b="1" dirty="0" err="1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WebGen</a:t>
            </a:r>
            <a:r>
              <a:rPr lang="cs-CZ" sz="44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- principy</a:t>
            </a:r>
            <a:endParaRPr lang="en-GB" sz="4400" b="1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Slide Number Placeholder 9"/>
          <p:cNvSpPr txBox="1">
            <a:spLocks/>
          </p:cNvSpPr>
          <p:nvPr/>
        </p:nvSpPr>
        <p:spPr>
          <a:xfrm>
            <a:off x="8143875" y="214313"/>
            <a:ext cx="785813" cy="500062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8/18</a:t>
            </a:r>
            <a:endParaRPr lang="cs-CZ" sz="2400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132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357188" y="1714500"/>
            <a:ext cx="3614737" cy="4054475"/>
          </a:xfrm>
        </p:spPr>
        <p:txBody>
          <a:bodyPr/>
          <a:lstStyle/>
          <a:p>
            <a:r>
              <a:rPr lang="cs-CZ" smtClean="0"/>
              <a:t>XHTML</a:t>
            </a:r>
          </a:p>
          <a:p>
            <a:r>
              <a:rPr lang="cs-CZ" smtClean="0"/>
              <a:t>PHP</a:t>
            </a:r>
          </a:p>
          <a:p>
            <a:r>
              <a:rPr lang="cs-CZ" smtClean="0"/>
              <a:t>XML (XSL)</a:t>
            </a:r>
          </a:p>
          <a:p>
            <a:r>
              <a:rPr lang="cs-CZ" smtClean="0"/>
              <a:t>JavaScript (AJAX)</a:t>
            </a:r>
          </a:p>
          <a:p>
            <a:endParaRPr lang="cs-CZ" smtClean="0"/>
          </a:p>
        </p:txBody>
      </p:sp>
      <p:sp>
        <p:nvSpPr>
          <p:cNvPr id="4" name="Footer Placeholder 10"/>
          <p:cNvSpPr txBox="1">
            <a:spLocks/>
          </p:cNvSpPr>
          <p:nvPr/>
        </p:nvSpPr>
        <p:spPr>
          <a:xfrm>
            <a:off x="7000875" y="6429375"/>
            <a:ext cx="2143125" cy="4286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© J. </a:t>
            </a:r>
            <a:r>
              <a:rPr lang="cs-CZ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Plhák, </a:t>
            </a:r>
            <a:r>
              <a:rPr lang="cs-CZ" sz="1600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27. </a:t>
            </a:r>
            <a:r>
              <a:rPr lang="cs-CZ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9. </a:t>
            </a:r>
            <a:r>
              <a:rPr lang="cs-CZ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2012</a:t>
            </a:r>
            <a:endParaRPr lang="cs-CZ" sz="1600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Footer Placeholder 10"/>
          <p:cNvSpPr txBox="1">
            <a:spLocks/>
          </p:cNvSpPr>
          <p:nvPr/>
        </p:nvSpPr>
        <p:spPr>
          <a:xfrm>
            <a:off x="0" y="6429375"/>
            <a:ext cx="1928813" cy="4286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PV072, Podzim </a:t>
            </a:r>
            <a:r>
              <a:rPr lang="cs-CZ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2012</a:t>
            </a:r>
            <a:endParaRPr lang="cs-CZ" sz="1600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Footer Placeholder 10"/>
          <p:cNvSpPr txBox="1">
            <a:spLocks/>
          </p:cNvSpPr>
          <p:nvPr/>
        </p:nvSpPr>
        <p:spPr>
          <a:xfrm>
            <a:off x="0" y="6429375"/>
            <a:ext cx="9144000" cy="4286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Úvodní hodina</a:t>
            </a:r>
          </a:p>
        </p:txBody>
      </p:sp>
      <p:pic>
        <p:nvPicPr>
          <p:cNvPr id="29702" name="Picture 2" descr="C:\Users\xplhak\Desktop\fi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14313"/>
            <a:ext cx="974725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0" y="1285875"/>
            <a:ext cx="8572500" cy="1588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6429375"/>
            <a:ext cx="9144000" cy="1588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"/>
          <p:cNvSpPr txBox="1">
            <a:spLocks noChangeArrowheads="1"/>
          </p:cNvSpPr>
          <p:nvPr/>
        </p:nvSpPr>
        <p:spPr bwMode="auto">
          <a:xfrm>
            <a:off x="1714500" y="357188"/>
            <a:ext cx="6488113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normAutofit fontScale="90000" lnSpcReduction="20000"/>
          </a:bodyPr>
          <a:lstStyle/>
          <a:p>
            <a:pPr fontAlgn="auto">
              <a:lnSpc>
                <a:spcPct val="124000"/>
              </a:lnSpc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4400" b="1" dirty="0" err="1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WebGen</a:t>
            </a:r>
            <a:r>
              <a:rPr lang="cs-CZ" sz="44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- technologie</a:t>
            </a:r>
            <a:endParaRPr lang="en-GB" sz="4400" b="1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9707" name="Picture 3" descr="bl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1571625"/>
            <a:ext cx="5284788" cy="465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9"/>
          <p:cNvSpPr txBox="1">
            <a:spLocks/>
          </p:cNvSpPr>
          <p:nvPr/>
        </p:nvSpPr>
        <p:spPr>
          <a:xfrm>
            <a:off x="8143875" y="214313"/>
            <a:ext cx="785813" cy="500062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9/18</a:t>
            </a:r>
            <a:endParaRPr lang="cs-CZ" sz="2400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5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909</Words>
  <Application>Microsoft Office PowerPoint</Application>
  <PresentationFormat>Předvádění na obrazovce (4:3)</PresentationFormat>
  <Paragraphs>199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Picture generator - ukázka</vt:lpstr>
      <vt:lpstr>Prezentace aplikace PowerPoint</vt:lpstr>
      <vt:lpstr>Zkoumání grafiky - ukázka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User1</dc:creator>
  <cp:lastModifiedBy>User1</cp:lastModifiedBy>
  <cp:revision>3</cp:revision>
  <dcterms:created xsi:type="dcterms:W3CDTF">2012-09-25T12:51:36Z</dcterms:created>
  <dcterms:modified xsi:type="dcterms:W3CDTF">2012-09-25T13:06:52Z</dcterms:modified>
</cp:coreProperties>
</file>