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9" r:id="rId6"/>
    <p:sldId id="274" r:id="rId7"/>
    <p:sldId id="275" r:id="rId8"/>
    <p:sldId id="270" r:id="rId9"/>
    <p:sldId id="272" r:id="rId10"/>
    <p:sldId id="273" r:id="rId11"/>
    <p:sldId id="271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85229" autoAdjust="0"/>
  </p:normalViewPr>
  <p:slideViewPr>
    <p:cSldViewPr>
      <p:cViewPr varScale="1">
        <p:scale>
          <a:sx n="97" d="100"/>
          <a:sy n="97" d="100"/>
        </p:scale>
        <p:origin x="-20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EBFD3-1F6F-452E-8D6D-E40BB535CB3A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8E9BE-48C8-44D2-A762-BF6B2CE44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Recommended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object</a:t>
            </a:r>
            <a:r>
              <a:rPr lang="cs-CZ" baseline="0" dirty="0" smtClean="0"/>
              <a:t> model - </a:t>
            </a:r>
            <a:r>
              <a:rPr lang="cs-CZ" baseline="0" dirty="0" err="1" smtClean="0"/>
              <a:t>ukazat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24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Web.config</a:t>
            </a:r>
            <a:r>
              <a:rPr lang="cs-CZ" dirty="0" smtClean="0"/>
              <a:t> -&gt; Amazon </a:t>
            </a:r>
            <a:r>
              <a:rPr lang="cs-CZ" dirty="0" err="1" smtClean="0"/>
              <a:t>registration</a:t>
            </a:r>
            <a:endParaRPr lang="cs-CZ" dirty="0" smtClean="0"/>
          </a:p>
          <a:p>
            <a:r>
              <a:rPr lang="en-US" dirty="0" smtClean="0"/>
              <a:t>c:\inetpub\wwwroot\Final70SC\CMS\CMSModules\System\Files\System_FilesTest.aspx.cs</a:t>
            </a:r>
            <a:endParaRPr lang="cs-CZ" dirty="0" smtClean="0"/>
          </a:p>
          <a:p>
            <a:r>
              <a:rPr lang="cs-CZ" dirty="0" err="1" smtClean="0"/>
              <a:t>Ukazat</a:t>
            </a:r>
            <a:r>
              <a:rPr lang="cs-CZ" baseline="0" dirty="0" smtClean="0"/>
              <a:t> třeba </a:t>
            </a:r>
            <a:r>
              <a:rPr lang="cs-CZ" baseline="0" smtClean="0"/>
              <a:t>na Amazonu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12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Fiddler</a:t>
            </a:r>
            <a:r>
              <a:rPr lang="cs-CZ" baseline="0" dirty="0" smtClean="0"/>
              <a:t> + </a:t>
            </a:r>
            <a:r>
              <a:rPr lang="cs-CZ" baseline="0" dirty="0" err="1" smtClean="0"/>
              <a:t>localhost</a:t>
            </a:r>
            <a:r>
              <a:rPr lang="cs-CZ" baseline="0" dirty="0" smtClean="0"/>
              <a:t>/Final7.0/rest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6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ReverseTweet</a:t>
            </a:r>
            <a:r>
              <a:rPr lang="cs-CZ" dirty="0" smtClean="0"/>
              <a:t> -&gt; Demo + </a:t>
            </a:r>
            <a:r>
              <a:rPr lang="cs-CZ" dirty="0" err="1" smtClean="0"/>
              <a:t>kod</a:t>
            </a:r>
            <a:r>
              <a:rPr lang="cs-CZ" dirty="0" smtClean="0"/>
              <a:t> + web </a:t>
            </a:r>
            <a:r>
              <a:rPr lang="cs-CZ" dirty="0" err="1" smtClean="0"/>
              <a:t>twitteru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4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8320" y="3950812"/>
            <a:ext cx="7486600" cy="1010543"/>
          </a:xfrm>
        </p:spPr>
        <p:txBody>
          <a:bodyPr wrap="square" lIns="0" tIns="0" rIns="0" bIns="0">
            <a:noAutofit/>
          </a:bodyPr>
          <a:lstStyle>
            <a:lvl1pPr algn="l">
              <a:lnSpc>
                <a:spcPts val="44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the title of your</a:t>
            </a:r>
            <a:br>
              <a:rPr lang="en-US" dirty="0" smtClean="0"/>
            </a:br>
            <a:r>
              <a:rPr lang="en-US" dirty="0" smtClean="0"/>
              <a:t>presentation here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6" y="5157192"/>
            <a:ext cx="7848872" cy="43204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your subtitle or main author’s name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10.10.2012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ominikp@kentico.com" TargetMode="External"/><Relationship Id="rId2" Type="http://schemas.openxmlformats.org/officeDocument/2006/relationships/hyperlink" Target="http://devnet.kentic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etf-oauth-v2-31" TargetMode="External"/><Relationship Id="rId2" Type="http://schemas.openxmlformats.org/officeDocument/2006/relationships/hyperlink" Target="http://tools.ietf.org/html/rfc584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 smtClean="0"/>
              <a:t>CMS.IO, Authentication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Dominik Pinter, dominikp@kentico.com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OAuth</a:t>
            </a:r>
            <a:r>
              <a:rPr lang="en-US" dirty="0" smtClean="0"/>
              <a:t> -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600" dirty="0" smtClean="0"/>
          </a:p>
          <a:p>
            <a:pPr marL="0" indent="0" algn="ctr">
              <a:buNone/>
            </a:pPr>
            <a:r>
              <a:rPr lang="cs-CZ" sz="6600" dirty="0" err="1" smtClean="0"/>
              <a:t>ReverseTweet</a:t>
            </a:r>
            <a:endParaRPr lang="en-US" sz="6600" dirty="0" smtClean="0"/>
          </a:p>
        </p:txBody>
      </p:sp>
    </p:spTree>
    <p:extLst>
      <p:ext uri="{BB962C8B-B14F-4D97-AF65-F5344CB8AC3E}">
        <p14:creationId xmlns:p14="http://schemas.microsoft.com/office/powerpoint/2010/main" val="406808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smtClean="0"/>
              <a:t>File manipulation</a:t>
            </a:r>
          </a:p>
          <a:p>
            <a:pPr marL="0" indent="0" algn="ctr">
              <a:buNone/>
            </a:pPr>
            <a:r>
              <a:rPr lang="cs-CZ" sz="4400" b="1" dirty="0" smtClean="0"/>
              <a:t>CMS.IO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Create file</a:t>
            </a:r>
          </a:p>
          <a:p>
            <a:pPr marL="0" indent="0" algn="ctr">
              <a:buNone/>
            </a:pPr>
            <a:r>
              <a:rPr lang="en-US" sz="4400" b="1" dirty="0" smtClean="0"/>
              <a:t>Delete file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62785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Q&amp;A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0" noProof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  <a:endParaRPr lang="en-US" sz="3000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43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6000" b="1" noProof="0" dirty="0" smtClean="0"/>
              <a:t>Thank you</a:t>
            </a:r>
          </a:p>
          <a:p>
            <a:pPr algn="ctr"/>
            <a:endParaRPr lang="en-US" sz="6000" b="1" noProof="0" dirty="0" smtClean="0"/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marL="0" indent="0" algn="ctr">
              <a:buNone/>
            </a:pPr>
            <a:endParaRPr lang="en-US" noProof="0" dirty="0" smtClean="0">
              <a:hlinkClick r:id=""/>
            </a:endParaRPr>
          </a:p>
          <a:p>
            <a:pPr marL="0" indent="0" algn="ctr">
              <a:buNone/>
            </a:pPr>
            <a:r>
              <a:rPr lang="en-US" noProof="0" dirty="0" smtClean="0">
                <a:hlinkClick r:id=""/>
              </a:rPr>
              <a:t>http://www.kentico.com</a:t>
            </a:r>
            <a:endParaRPr lang="en-US" noProof="0" dirty="0" smtClean="0"/>
          </a:p>
          <a:p>
            <a:pPr marL="0" indent="0" algn="ctr">
              <a:buNone/>
            </a:pPr>
            <a:r>
              <a:rPr lang="en-US" noProof="0" dirty="0" smtClean="0">
                <a:hlinkClick r:id="rId2"/>
              </a:rPr>
              <a:t>http://devnet.kentico.com</a:t>
            </a:r>
            <a:endParaRPr lang="en-US" sz="4800" noProof="0" dirty="0" smtClean="0"/>
          </a:p>
          <a:p>
            <a:pPr marL="0" indent="0" algn="ctr">
              <a:buNone/>
            </a:pPr>
            <a:r>
              <a:rPr lang="en-US" noProof="0" dirty="0" smtClean="0">
                <a:hlinkClick r:id="rId3"/>
              </a:rPr>
              <a:t>dominikp@kentico.com</a:t>
            </a:r>
            <a:endParaRPr lang="en-US" noProof="0" dirty="0" smtClean="0"/>
          </a:p>
          <a:p>
            <a:endParaRPr lang="en-US" noProof="0" dirty="0"/>
          </a:p>
        </p:txBody>
      </p:sp>
      <p:pic>
        <p:nvPicPr>
          <p:cNvPr id="4" name="Picture 2" descr="C:\@@Kentico-Works\Images\Logo_3D_TagCM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21" y="2060848"/>
            <a:ext cx="5400675" cy="27003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39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Agenda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0" dirty="0" smtClean="0"/>
              <a:t>CMS.IO:</a:t>
            </a:r>
          </a:p>
          <a:p>
            <a:r>
              <a:rPr lang="en-US" dirty="0" smtClean="0"/>
              <a:t>Implementation details</a:t>
            </a:r>
          </a:p>
          <a:p>
            <a:r>
              <a:rPr lang="en-US" dirty="0" smtClean="0"/>
              <a:t>Pitfalls</a:t>
            </a:r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r>
              <a:rPr lang="en-US" dirty="0" smtClean="0"/>
              <a:t>Authentication:</a:t>
            </a:r>
            <a:endParaRPr lang="en-US" noProof="0" dirty="0" smtClean="0"/>
          </a:p>
          <a:p>
            <a:r>
              <a:rPr lang="en-US" noProof="0" dirty="0" smtClean="0"/>
              <a:t>HTTP basic authentication</a:t>
            </a:r>
          </a:p>
          <a:p>
            <a:r>
              <a:rPr lang="en-US" noProof="0" dirty="0" smtClean="0"/>
              <a:t>ASP.NET Forms authentication</a:t>
            </a:r>
          </a:p>
          <a:p>
            <a:r>
              <a:rPr lang="en-US" dirty="0" err="1" smtClean="0"/>
              <a:t>OAuth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885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CMS.IO implementation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start?</a:t>
            </a:r>
          </a:p>
          <a:p>
            <a:r>
              <a:rPr lang="en-US" dirty="0" smtClean="0"/>
              <a:t>Provider registration</a:t>
            </a:r>
          </a:p>
          <a:p>
            <a:r>
              <a:rPr lang="en-US" dirty="0" smtClean="0"/>
              <a:t>REST API vs. Client SDK vs. Own wrapper</a:t>
            </a:r>
          </a:p>
          <a:p>
            <a:r>
              <a:rPr lang="en-US" dirty="0" smtClean="0"/>
              <a:t>Recommended object model</a:t>
            </a:r>
          </a:p>
          <a:p>
            <a:r>
              <a:rPr lang="en-US" dirty="0" smtClean="0"/>
              <a:t>Storage features and characteristics</a:t>
            </a:r>
          </a:p>
          <a:p>
            <a:pPr lvl="1"/>
            <a:r>
              <a:rPr lang="en-US" dirty="0" smtClean="0"/>
              <a:t>Root directory object</a:t>
            </a:r>
          </a:p>
          <a:p>
            <a:pPr lvl="1"/>
            <a:r>
              <a:rPr lang="en-US" dirty="0" smtClean="0"/>
              <a:t>Flat structure</a:t>
            </a:r>
          </a:p>
          <a:p>
            <a:pPr lvl="1"/>
            <a:r>
              <a:rPr lang="en-US" dirty="0" smtClean="0"/>
              <a:t>Default </a:t>
            </a:r>
            <a:r>
              <a:rPr lang="en-US" dirty="0" err="1" smtClean="0"/>
              <a:t>propert</a:t>
            </a:r>
            <a:r>
              <a:rPr lang="cs-CZ" dirty="0" smtClean="0"/>
              <a:t>i</a:t>
            </a:r>
            <a:r>
              <a:rPr lang="en-US" dirty="0" err="1" smtClean="0"/>
              <a:t>es</a:t>
            </a:r>
            <a:endParaRPr lang="en-US" dirty="0" smtClean="0"/>
          </a:p>
          <a:p>
            <a:pPr lvl="1"/>
            <a:r>
              <a:rPr lang="en-US" dirty="0" smtClean="0"/>
              <a:t>Shared storage between 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CMS.IO – Writing a provider -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Authentication and authorization</a:t>
            </a:r>
          </a:p>
          <a:p>
            <a:r>
              <a:rPr lang="en-US" dirty="0" smtClean="0"/>
              <a:t>How to create directory?</a:t>
            </a:r>
          </a:p>
          <a:p>
            <a:r>
              <a:rPr lang="en-US" dirty="0" smtClean="0"/>
              <a:t>Where to store file metadata?</a:t>
            </a:r>
          </a:p>
          <a:p>
            <a:r>
              <a:rPr lang="en-US" dirty="0" smtClean="0"/>
              <a:t>Datacenter time</a:t>
            </a:r>
            <a:r>
              <a:rPr lang="cs-CZ" dirty="0"/>
              <a:t> </a:t>
            </a:r>
            <a:r>
              <a:rPr lang="en-US" dirty="0" smtClean="0"/>
              <a:t>zone</a:t>
            </a:r>
          </a:p>
          <a:p>
            <a:r>
              <a:rPr lang="en-US" dirty="0" smtClean="0"/>
              <a:t>What to do if</a:t>
            </a:r>
          </a:p>
          <a:p>
            <a:pPr lvl="1"/>
            <a:r>
              <a:rPr lang="en-US" dirty="0" smtClean="0"/>
              <a:t>File does not exist? (AKA System.IO related stuff)</a:t>
            </a:r>
          </a:p>
          <a:p>
            <a:pPr lvl="1"/>
            <a:r>
              <a:rPr lang="en-US" dirty="0" smtClean="0"/>
              <a:t>Connection to storage service is lost? (AKA storage related s</a:t>
            </a:r>
            <a:r>
              <a:rPr lang="cs-CZ" dirty="0" smtClean="0"/>
              <a:t>t</a:t>
            </a:r>
            <a:r>
              <a:rPr lang="en-US" dirty="0" err="1" smtClean="0"/>
              <a:t>uff</a:t>
            </a:r>
            <a:r>
              <a:rPr lang="en-US" dirty="0" smtClean="0"/>
              <a:t>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36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CMS.IO -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 registration</a:t>
            </a:r>
          </a:p>
          <a:p>
            <a:r>
              <a:rPr lang="en-US" dirty="0" smtClean="0"/>
              <a:t>Working with CMS.IO</a:t>
            </a:r>
          </a:p>
          <a:p>
            <a:r>
              <a:rPr lang="en-US" dirty="0" smtClean="0"/>
              <a:t>File creation/deletion</a:t>
            </a:r>
          </a:p>
          <a:p>
            <a:r>
              <a:rPr lang="en-US" dirty="0" smtClean="0"/>
              <a:t>Directory creation/deletion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HTTP basic </a:t>
            </a:r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Support in HTTP protocol</a:t>
            </a:r>
          </a:p>
          <a:p>
            <a:r>
              <a:rPr lang="en-US" dirty="0" smtClean="0"/>
              <a:t>HTTP response 401</a:t>
            </a:r>
          </a:p>
          <a:p>
            <a:r>
              <a:rPr lang="en-US" dirty="0" smtClean="0"/>
              <a:t>User name and password encoded in Base64</a:t>
            </a:r>
          </a:p>
          <a:p>
            <a:r>
              <a:rPr lang="en-US" dirty="0" smtClean="0"/>
              <a:t>Not safe without SSL (HTTPS)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GET http://localhost/page HTTP/1.1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Host: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localhost</a:t>
            </a:r>
            <a:endParaRPr lang="en-US" sz="29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User-Agent: Mozilla/5.0 …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Accept: text/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html,application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xhtml+xml,application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Accept-Language: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en-us,en;q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=0.5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Accept-Encoding: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gzip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, deflate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Connection: keep-alive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Authorization: Basic dXNlcjpwYXNzd29yZA==</a:t>
            </a:r>
            <a:endParaRPr lang="en-US" sz="29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1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Forms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ASP.NET</a:t>
            </a:r>
          </a:p>
          <a:p>
            <a:r>
              <a:rPr lang="en-US" dirty="0" smtClean="0"/>
              <a:t>Uses forms and HTTP POST</a:t>
            </a:r>
          </a:p>
          <a:p>
            <a:r>
              <a:rPr lang="en-US" dirty="0" smtClean="0"/>
              <a:t>Cookie based</a:t>
            </a:r>
          </a:p>
          <a:p>
            <a:r>
              <a:rPr lang="en-US" dirty="0" smtClean="0"/>
              <a:t>Configurable through </a:t>
            </a:r>
            <a:r>
              <a:rPr lang="en-US" dirty="0" err="1" smtClean="0"/>
              <a:t>web.config</a:t>
            </a:r>
            <a:endParaRPr lang="en-US" dirty="0" smtClean="0"/>
          </a:p>
          <a:p>
            <a:r>
              <a:rPr lang="en-US" dirty="0" smtClean="0"/>
              <a:t>Integrated with ASP.NET membership provider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cs-CZ" dirty="0" smtClean="0"/>
              <a:t>A</a:t>
            </a:r>
            <a:r>
              <a:rPr lang="en-US" dirty="0" err="1" smtClean="0"/>
              <a:t>uth</a:t>
            </a:r>
            <a:r>
              <a:rPr lang="en-US" dirty="0" smtClean="0"/>
              <a:t> -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 authentication mechanism for web applications/web services </a:t>
            </a:r>
          </a:p>
          <a:p>
            <a:r>
              <a:rPr lang="en-US" b="1" dirty="0" smtClean="0"/>
              <a:t>Problem</a:t>
            </a:r>
            <a:r>
              <a:rPr lang="en-US" dirty="0" smtClean="0"/>
              <a:t>: 3rd applications built upon existing web services, for example social networks need access to your an user account. The user doesn‘t want to give them an user name and a password.</a:t>
            </a:r>
          </a:p>
          <a:p>
            <a:r>
              <a:rPr lang="en-US" b="1" dirty="0" smtClean="0"/>
              <a:t>Solution</a:t>
            </a:r>
            <a:r>
              <a:rPr lang="en-US" dirty="0" smtClean="0"/>
              <a:t>: The original web service can give them a temporary token for accessing the user account.  </a:t>
            </a:r>
          </a:p>
          <a:p>
            <a:r>
              <a:rPr lang="en-US" dirty="0" err="1" smtClean="0"/>
              <a:t>OAuth</a:t>
            </a:r>
            <a:r>
              <a:rPr lang="en-US" dirty="0" smtClean="0"/>
              <a:t> 1.0 - RFC 5849 </a:t>
            </a:r>
            <a:r>
              <a:rPr lang="en-US" dirty="0" smtClean="0">
                <a:hlinkClick r:id="rId2"/>
              </a:rPr>
              <a:t>http://tools.ietf.org/html/rfc5849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cs-CZ" dirty="0" smtClean="0"/>
              <a:t>A</a:t>
            </a:r>
            <a:r>
              <a:rPr lang="en-US" dirty="0" err="1" smtClean="0"/>
              <a:t>uth</a:t>
            </a:r>
            <a:r>
              <a:rPr lang="en-US" dirty="0" smtClean="0"/>
              <a:t> 2.0 – draft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tools.ietf.org/html/draft-ietf-oauth-v2-31</a:t>
            </a:r>
            <a:r>
              <a:rPr lang="cs-CZ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326" y="1988840"/>
            <a:ext cx="3170182" cy="318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1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cs-CZ" dirty="0" smtClean="0"/>
              <a:t>A</a:t>
            </a:r>
            <a:r>
              <a:rPr lang="en-US" dirty="0" err="1" smtClean="0"/>
              <a:t>uth</a:t>
            </a:r>
            <a:r>
              <a:rPr lang="en-US" dirty="0" smtClean="0"/>
              <a:t> – how it works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131840" y="1700808"/>
            <a:ext cx="2664296" cy="12961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Reverse</a:t>
            </a:r>
            <a:r>
              <a:rPr lang="en-US" dirty="0" smtClean="0"/>
              <a:t>Tweet</a:t>
            </a:r>
          </a:p>
          <a:p>
            <a:pPr algn="ctr"/>
            <a:r>
              <a:rPr lang="en-US" dirty="0" smtClean="0"/>
              <a:t>(3d party application)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75580" y="3501008"/>
            <a:ext cx="216024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User</a:t>
            </a:r>
          </a:p>
          <a:p>
            <a:pPr algn="ctr"/>
            <a:r>
              <a:rPr lang="cs-CZ" dirty="0" smtClean="0"/>
              <a:t>(Browser)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012160" y="3429000"/>
            <a:ext cx="2448272" cy="12961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Twitter</a:t>
            </a:r>
          </a:p>
          <a:p>
            <a:pPr algn="ctr"/>
            <a:r>
              <a:rPr lang="en-US" dirty="0" smtClean="0"/>
              <a:t>(Original </a:t>
            </a:r>
            <a:r>
              <a:rPr lang="en-US" dirty="0" err="1" smtClean="0"/>
              <a:t>webservice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1455700" y="2348880"/>
            <a:ext cx="1656184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96136" y="2636912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535820" y="3789040"/>
            <a:ext cx="34763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35820" y="4437112"/>
            <a:ext cx="34763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796136" y="1988840"/>
            <a:ext cx="2088232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57966" y="342900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69734" y="262762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270892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67944" y="406778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76256" y="2420888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71600" y="5013176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User sends request to 3rd party application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3rd party application requests access token</a:t>
            </a:r>
          </a:p>
          <a:p>
            <a:pPr marL="342900" indent="-342900">
              <a:buAutoNum type="arabicPeriod"/>
            </a:pPr>
            <a:r>
              <a:rPr lang="en-US" dirty="0" smtClean="0"/>
              <a:t>User is redirected to original web service</a:t>
            </a:r>
          </a:p>
          <a:p>
            <a:pPr marL="342900" indent="-342900">
              <a:buAutoNum type="arabicPeriod"/>
            </a:pPr>
            <a:r>
              <a:rPr lang="en-US" dirty="0" smtClean="0"/>
              <a:t>User authenticates by user name and password to original web service</a:t>
            </a:r>
          </a:p>
          <a:p>
            <a:pPr marL="342900" indent="-342900">
              <a:buAutoNum type="arabicPeriod"/>
            </a:pPr>
            <a:r>
              <a:rPr lang="en-US" dirty="0" smtClean="0"/>
              <a:t>3rd party application gets the access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-Squares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Presentation-SquaresBlue</Template>
  <TotalTime>8073</TotalTime>
  <Words>407</Words>
  <Application>Microsoft Office PowerPoint</Application>
  <PresentationFormat>On-screen Show (4:3)</PresentationFormat>
  <Paragraphs>111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Presentation-SquaresBlue</vt:lpstr>
      <vt:lpstr>CMS.IO, Authentication</vt:lpstr>
      <vt:lpstr>Agenda</vt:lpstr>
      <vt:lpstr>CMS.IO implementation details</vt:lpstr>
      <vt:lpstr>CMS.IO – Writing a provider - pitfalls</vt:lpstr>
      <vt:lpstr>CMS.IO - demos</vt:lpstr>
      <vt:lpstr>HTTP basic authentication</vt:lpstr>
      <vt:lpstr>ASP.NET Forms authentication</vt:lpstr>
      <vt:lpstr>OAuth - basics</vt:lpstr>
      <vt:lpstr>OAuth – how it works</vt:lpstr>
      <vt:lpstr>OAuth - demo</vt:lpstr>
      <vt:lpstr>Homework</vt:lpstr>
      <vt:lpstr>Q&amp;A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Kentico CMS 7: making the cloud even easier!</dc:title>
  <dc:creator>Dominik Pinter</dc:creator>
  <cp:lastModifiedBy>Dominik Pinter</cp:lastModifiedBy>
  <cp:revision>101</cp:revision>
  <dcterms:created xsi:type="dcterms:W3CDTF">2012-08-12T10:39:37Z</dcterms:created>
  <dcterms:modified xsi:type="dcterms:W3CDTF">2012-10-11T18:08:43Z</dcterms:modified>
</cp:coreProperties>
</file>