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58" r:id="rId5"/>
    <p:sldId id="263" r:id="rId6"/>
    <p:sldId id="259" r:id="rId7"/>
    <p:sldId id="261" r:id="rId8"/>
    <p:sldId id="265" r:id="rId9"/>
  </p:sldIdLst>
  <p:sldSz cx="9144000" cy="6858000" type="screen4x3"/>
  <p:notesSz cx="7315200" cy="96012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85" autoAdjust="0"/>
  </p:normalViewPr>
  <p:slideViewPr>
    <p:cSldViewPr>
      <p:cViewPr varScale="1">
        <p:scale>
          <a:sx n="57" d="100"/>
          <a:sy n="57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s\FIT\MSZ\prezentace\Prezent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2800"/>
            </a:pPr>
            <a:r>
              <a:rPr lang="cs-CZ" sz="2800" dirty="0"/>
              <a:t>Výkon</a:t>
            </a:r>
            <a:r>
              <a:rPr lang="cs-CZ" sz="2800" baseline="0" dirty="0"/>
              <a:t> při různém nastavení </a:t>
            </a:r>
            <a:r>
              <a:rPr lang="cs-CZ" sz="2800" baseline="0" dirty="0" smtClean="0"/>
              <a:t>cache – 200 simultánních uživatelů na stránkách blogu</a:t>
            </a:r>
            <a:endParaRPr lang="cs-CZ" sz="2800" dirty="0"/>
          </a:p>
        </c:rich>
      </c:tx>
      <c:layout>
        <c:manualLayout>
          <c:xMode val="edge"/>
          <c:yMode val="edge"/>
          <c:x val="0.18862588392362858"/>
          <c:y val="6.6262478772199956E-5"/>
        </c:manualLayout>
      </c:layout>
    </c:title>
    <c:plotArea>
      <c:layout/>
      <c:lineChart>
        <c:grouping val="standard"/>
        <c:ser>
          <c:idx val="1"/>
          <c:order val="1"/>
          <c:tx>
            <c:strRef>
              <c:f>[Prezentace.xlsx]List1!$C$1</c:f>
              <c:strCache>
                <c:ptCount val="1"/>
                <c:pt idx="0">
                  <c:v>Avg. Requests Per Second</c:v>
                </c:pt>
              </c:strCache>
            </c:strRef>
          </c:tx>
          <c:spPr>
            <a:ln w="38100"/>
          </c:spPr>
          <c:marker>
            <c:symbol val="plus"/>
            <c:size val="7"/>
            <c:spPr>
              <a:ln w="38100"/>
            </c:spPr>
          </c:marker>
          <c:dLbls>
            <c:dLbl>
              <c:idx val="2"/>
              <c:layout>
                <c:manualLayout>
                  <c:x val="-3.4207383665717003E-2"/>
                  <c:y val="-1.900999095338613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dLblPos val="t"/>
            <c:showVal val="1"/>
          </c:dLbls>
          <c:cat>
            <c:strRef>
              <c:f>[Prezentace.xlsx]List1!$A$2:$A$4</c:f>
              <c:strCache>
                <c:ptCount val="3"/>
                <c:pt idx="0">
                  <c:v>No cache</c:v>
                </c:pt>
                <c:pt idx="1">
                  <c:v>Content cache</c:v>
                </c:pt>
                <c:pt idx="2">
                  <c:v>Output cache</c:v>
                </c:pt>
              </c:strCache>
            </c:strRef>
          </c:cat>
          <c:val>
            <c:numRef>
              <c:f>[Prezentace.xlsx]List1!$C$2:$C$4</c:f>
              <c:numCache>
                <c:formatCode>General</c:formatCode>
                <c:ptCount val="3"/>
                <c:pt idx="0">
                  <c:v>305</c:v>
                </c:pt>
                <c:pt idx="1">
                  <c:v>413</c:v>
                </c:pt>
                <c:pt idx="2">
                  <c:v>5622</c:v>
                </c:pt>
              </c:numCache>
            </c:numRef>
          </c:val>
        </c:ser>
        <c:marker val="1"/>
        <c:axId val="45398272"/>
        <c:axId val="45412352"/>
      </c:lineChart>
      <c:lineChart>
        <c:grouping val="standard"/>
        <c:ser>
          <c:idx val="0"/>
          <c:order val="0"/>
          <c:tx>
            <c:strRef>
              <c:f>[Prezentace.xlsx]List1!$B$1</c:f>
              <c:strCache>
                <c:ptCount val="1"/>
                <c:pt idx="0">
                  <c:v>Avg. Page Response Time</c:v>
                </c:pt>
              </c:strCache>
            </c:strRef>
          </c:tx>
          <c:spPr>
            <a:ln w="38100"/>
          </c:spPr>
          <c:marker>
            <c:symbol val="plus"/>
            <c:size val="7"/>
            <c:spPr>
              <a:ln w="38100"/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dLblPos val="t"/>
            <c:showVal val="1"/>
          </c:dLbls>
          <c:cat>
            <c:strRef>
              <c:f>[Prezentace.xlsx]List1!$A$2:$A$4</c:f>
              <c:strCache>
                <c:ptCount val="3"/>
                <c:pt idx="0">
                  <c:v>No cache</c:v>
                </c:pt>
                <c:pt idx="1">
                  <c:v>Content cache</c:v>
                </c:pt>
                <c:pt idx="2">
                  <c:v>Output cache</c:v>
                </c:pt>
              </c:strCache>
            </c:strRef>
          </c:cat>
          <c:val>
            <c:numRef>
              <c:f>[Prezentace.xlsx]List1!$B$2:$B$4</c:f>
              <c:numCache>
                <c:formatCode>General</c:formatCode>
                <c:ptCount val="3"/>
                <c:pt idx="0">
                  <c:v>3.05</c:v>
                </c:pt>
                <c:pt idx="1">
                  <c:v>2.0499999999999998</c:v>
                </c:pt>
                <c:pt idx="2">
                  <c:v>3.0000000000000016E-2</c:v>
                </c:pt>
              </c:numCache>
            </c:numRef>
          </c:val>
        </c:ser>
        <c:marker val="1"/>
        <c:axId val="45752320"/>
        <c:axId val="45414272"/>
      </c:lineChart>
      <c:catAx>
        <c:axId val="45398272"/>
        <c:scaling>
          <c:orientation val="minMax"/>
        </c:scaling>
        <c:axPos val="b"/>
        <c:majorTickMark val="none"/>
        <c:tickLblPos val="nextTo"/>
        <c:crossAx val="45412352"/>
        <c:crosses val="autoZero"/>
        <c:auto val="1"/>
        <c:lblAlgn val="ctr"/>
        <c:lblOffset val="100"/>
      </c:catAx>
      <c:valAx>
        <c:axId val="45412352"/>
        <c:scaling>
          <c:orientation val="minMax"/>
          <c:max val="6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baseline="0"/>
                  <a:t> Requests per Second</a:t>
                </a:r>
                <a:endParaRPr lang="cs-CZ" sz="2400"/>
              </a:p>
            </c:rich>
          </c:tx>
          <c:layout>
            <c:manualLayout>
              <c:xMode val="edge"/>
              <c:yMode val="edge"/>
              <c:x val="0.10872153806272243"/>
              <c:y val="0.26848941387464925"/>
            </c:manualLayout>
          </c:layout>
        </c:title>
        <c:numFmt formatCode="#,##0" sourceLinked="0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45398272"/>
        <c:crosses val="autoZero"/>
        <c:crossBetween val="between"/>
      </c:valAx>
      <c:valAx>
        <c:axId val="45414272"/>
        <c:scaling>
          <c:orientation val="minMax"/>
          <c:max val="6"/>
          <c:min val="0"/>
        </c:scaling>
        <c:axPos val="r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cs-CZ" sz="2400"/>
                  <a:t> Page</a:t>
                </a:r>
                <a:r>
                  <a:rPr lang="cs-CZ" sz="2400" baseline="0"/>
                  <a:t> Response Time </a:t>
                </a:r>
                <a:r>
                  <a:rPr lang="en-US" sz="2400" baseline="0"/>
                  <a:t>[s]</a:t>
                </a:r>
                <a:endParaRPr lang="cs-CZ" sz="2400"/>
              </a:p>
            </c:rich>
          </c:tx>
          <c:layout>
            <c:manualLayout>
              <c:xMode val="edge"/>
              <c:yMode val="edge"/>
              <c:x val="0.94586012285434551"/>
              <c:y val="0.23231684574729802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45752320"/>
        <c:crosses val="max"/>
        <c:crossBetween val="between"/>
      </c:valAx>
      <c:catAx>
        <c:axId val="45752320"/>
        <c:scaling>
          <c:orientation val="minMax"/>
        </c:scaling>
        <c:delete val="1"/>
        <c:axPos val="b"/>
        <c:tickLblPos val="none"/>
        <c:crossAx val="45414272"/>
        <c:crosses val="autoZero"/>
        <c:auto val="1"/>
        <c:lblAlgn val="ctr"/>
        <c:lblOffset val="10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0"/>
            </a:pPr>
            <a:endParaRPr lang="cs-CZ"/>
          </a:p>
        </c:txPr>
      </c:dTable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857E000-1DA0-4FBC-A5D2-8443389314C3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867074-E90D-45DE-8BB0-CB62C7F800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5449276-F6F0-41F9-B84A-C59E1CA37AA2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83E97D7-4660-41D0-AC14-9EBEDE06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E97D7-4660-41D0-AC14-9EBEDE066F4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E97D7-4660-41D0-AC14-9EBEDE066F4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E97D7-4660-41D0-AC14-9EBEDE066F4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E97D7-4660-41D0-AC14-9EBEDE066F4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E97D7-4660-41D0-AC14-9EBEDE066F4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E97D7-4660-41D0-AC14-9EBEDE066F4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E97D7-4660-41D0-AC14-9EBEDE066F4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E97D7-4660-41D0-AC14-9EBEDE066F4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693024-E107-45F5-B790-CAADBD14495F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A144-813F-4BFE-BB81-D4515CCA1775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3CC1DE-CDAC-4343-9A77-2FCE11F5F9B7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49DAFB-2902-43E5-B3BF-054D2100A34A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DC73B9-D2FB-487D-93F8-68234C6140F8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0B6361-0FB4-442A-A8D8-4BA171B91595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F26CE-6868-4C77-B8A3-3AF00CBDBDCC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61092F-6AC8-4D49-AA91-CD2B7E84B11D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BE8CB-965F-4F49-85A1-682B3C8A2195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89D89-457B-4403-BA05-EF3BF5054403}" type="datetime1">
              <a:rPr lang="cs-CZ" smtClean="0"/>
              <a:pPr/>
              <a:t>13.11.2012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1/7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giletesting.blogspot.cz/2005/02/performance-vs-load-vs-stress-testing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V-Model_(software_development)" TargetMode="External"/><Relationship Id="rId4" Type="http://schemas.openxmlformats.org/officeDocument/2006/relationships/hyperlink" Target="http://www.sqa.net/index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bb924372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gile.dzone.com/articles/agile-testing-vs-traditional" TargetMode="External"/><Relationship Id="rId4" Type="http://schemas.openxmlformats.org/officeDocument/2006/relationships/hyperlink" Target="http://vsptqrg.codeple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cs-CZ" dirty="0" smtClean="0"/>
              <a:t>Výkonnostní testování </a:t>
            </a:r>
            <a:br>
              <a:rPr lang="cs-CZ" dirty="0" smtClean="0"/>
            </a:br>
            <a:r>
              <a:rPr lang="cs-CZ" dirty="0" smtClean="0"/>
              <a:t>webových aplikací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Lukáš Martinák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a kvalita softwaru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Testování a zajišťování kvality</a:t>
            </a:r>
          </a:p>
          <a:p>
            <a:pPr lvl="1"/>
            <a:r>
              <a:rPr lang="cs-CZ" dirty="0" smtClean="0"/>
              <a:t>Co to </a:t>
            </a:r>
            <a:r>
              <a:rPr lang="cs-CZ" dirty="0" smtClean="0"/>
              <a:t>je, jaké známe druhy </a:t>
            </a:r>
            <a:r>
              <a:rPr lang="cs-CZ" dirty="0" smtClean="0"/>
              <a:t>a k čemu slouží?</a:t>
            </a:r>
          </a:p>
          <a:p>
            <a:r>
              <a:rPr lang="cs-CZ" dirty="0" smtClean="0">
                <a:hlinkClick r:id="rId3"/>
              </a:rPr>
              <a:t>Performance/</a:t>
            </a:r>
            <a:r>
              <a:rPr lang="cs-CZ" dirty="0" err="1" smtClean="0">
                <a:hlinkClick r:id="rId3"/>
              </a:rPr>
              <a:t>Load</a:t>
            </a:r>
            <a:r>
              <a:rPr lang="cs-CZ" dirty="0" smtClean="0">
                <a:hlinkClick r:id="rId3"/>
              </a:rPr>
              <a:t>/Stress</a:t>
            </a:r>
            <a:r>
              <a:rPr lang="cs-CZ" dirty="0" smtClean="0"/>
              <a:t> testy</a:t>
            </a:r>
            <a:endParaRPr lang="cs-CZ" dirty="0" smtClean="0"/>
          </a:p>
          <a:p>
            <a:r>
              <a:rPr lang="cs-CZ" dirty="0" smtClean="0"/>
              <a:t>Optimální </a:t>
            </a:r>
            <a:r>
              <a:rPr lang="cs-CZ" dirty="0" smtClean="0"/>
              <a:t>počet provedených </a:t>
            </a:r>
            <a:r>
              <a:rPr lang="cs-CZ" dirty="0" smtClean="0"/>
              <a:t>testů (</a:t>
            </a:r>
            <a:r>
              <a:rPr lang="cs-CZ" dirty="0" err="1" smtClean="0"/>
              <a:t>P</a:t>
            </a:r>
            <a:r>
              <a:rPr lang="cs-CZ" dirty="0" err="1" smtClean="0"/>
              <a:t>atton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FURPS+</a:t>
            </a:r>
            <a:r>
              <a:rPr lang="cs-CZ" dirty="0" smtClean="0"/>
              <a:t>, </a:t>
            </a:r>
            <a:r>
              <a:rPr lang="cs-CZ" dirty="0" smtClean="0">
                <a:hlinkClick r:id="rId5"/>
              </a:rPr>
              <a:t>V-model</a:t>
            </a:r>
            <a:endParaRPr lang="cs-CZ" dirty="0" smtClean="0"/>
          </a:p>
          <a:p>
            <a:r>
              <a:rPr lang="cs-CZ" dirty="0" smtClean="0"/>
              <a:t>Agilní </a:t>
            </a:r>
            <a:r>
              <a:rPr lang="cs-CZ" dirty="0" smtClean="0"/>
              <a:t>vývoj/testování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a kvalita softwaru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Ať se testuje jakkoli dlouho, vždycky tam zůstanou nějaké chyby.</a:t>
            </a:r>
          </a:p>
          <a:p>
            <a:r>
              <a:rPr lang="cs-CZ" dirty="0" smtClean="0"/>
              <a:t>Není možné pokrýt úplně všechny případy užití.</a:t>
            </a:r>
          </a:p>
          <a:p>
            <a:r>
              <a:rPr lang="cs-CZ" dirty="0" smtClean="0"/>
              <a:t>Některé chyby je velice obtížné odhalit a jejich odhalování se třeba ani nevyplatí.</a:t>
            </a:r>
          </a:p>
          <a:p>
            <a:r>
              <a:rPr lang="cs-CZ" dirty="0" smtClean="0"/>
              <a:t>Specifikace, oproti které se testuje, bývá často neúplná, matoucí nebo prostě chybí.</a:t>
            </a:r>
          </a:p>
          <a:p>
            <a:r>
              <a:rPr lang="cs-CZ" dirty="0" smtClean="0"/>
              <a:t>Stejný druh testování odhaluje stejné chyby, proto je vhodné jej doplňovat jiným.</a:t>
            </a:r>
          </a:p>
          <a:p>
            <a:r>
              <a:rPr lang="cs-CZ" dirty="0" smtClean="0"/>
              <a:t>Testování vhodné pro jeden produkt nemusí být vhodné pro jiný.</a:t>
            </a:r>
          </a:p>
          <a:p>
            <a:r>
              <a:rPr lang="cs-CZ" dirty="0" smtClean="0"/>
              <a:t>Regresní testy je potřeba automatizovat anebo omezit (jinak se časem přestanou vyplácet).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pro výkonnostní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Zdarma </a:t>
            </a:r>
            <a:r>
              <a:rPr lang="cs-CZ" dirty="0" smtClean="0"/>
              <a:t>dostupné:</a:t>
            </a:r>
          </a:p>
          <a:p>
            <a:pPr lvl="1"/>
            <a:r>
              <a:rPr lang="cs-CZ" sz="2400" dirty="0" err="1" smtClean="0"/>
              <a:t>Apache</a:t>
            </a:r>
            <a:r>
              <a:rPr lang="cs-CZ" sz="2400" dirty="0" smtClean="0"/>
              <a:t> </a:t>
            </a:r>
            <a:r>
              <a:rPr lang="cs-CZ" sz="2400" dirty="0" err="1" smtClean="0"/>
              <a:t>JMeter</a:t>
            </a:r>
            <a:r>
              <a:rPr lang="cs-CZ" sz="2400" dirty="0" smtClean="0"/>
              <a:t>,  </a:t>
            </a:r>
            <a:r>
              <a:rPr lang="cs-CZ" sz="2400" dirty="0" err="1" smtClean="0"/>
              <a:t>OpenSTA</a:t>
            </a:r>
            <a:r>
              <a:rPr lang="cs-CZ" sz="2400" dirty="0" smtClean="0"/>
              <a:t>, Microsoft ACT/WCAT</a:t>
            </a:r>
          </a:p>
          <a:p>
            <a:r>
              <a:rPr lang="cs-CZ" dirty="0" smtClean="0"/>
              <a:t>Do </a:t>
            </a:r>
            <a:r>
              <a:rPr lang="en-US" dirty="0" smtClean="0"/>
              <a:t>$</a:t>
            </a:r>
            <a:r>
              <a:rPr lang="cs-CZ" dirty="0" smtClean="0"/>
              <a:t>10</a:t>
            </a:r>
            <a:r>
              <a:rPr lang="en-US" dirty="0" smtClean="0"/>
              <a:t>,000</a:t>
            </a:r>
            <a:r>
              <a:rPr lang="cs-CZ" dirty="0" smtClean="0"/>
              <a:t>:</a:t>
            </a:r>
          </a:p>
          <a:p>
            <a:pPr lvl="1"/>
            <a:r>
              <a:rPr lang="cs-CZ" sz="2400" dirty="0" err="1" smtClean="0"/>
              <a:t>WebPerformance</a:t>
            </a:r>
            <a:r>
              <a:rPr lang="cs-CZ" sz="2400" dirty="0" smtClean="0"/>
              <a:t> </a:t>
            </a:r>
            <a:r>
              <a:rPr lang="cs-CZ" sz="2400" dirty="0" err="1" smtClean="0"/>
              <a:t>Load</a:t>
            </a:r>
            <a:r>
              <a:rPr lang="cs-CZ" sz="2400" dirty="0" smtClean="0"/>
              <a:t> Tester,  </a:t>
            </a:r>
            <a:r>
              <a:rPr lang="cs-CZ" sz="2400" dirty="0" err="1" smtClean="0"/>
              <a:t>Neotys</a:t>
            </a:r>
            <a:r>
              <a:rPr lang="cs-CZ" sz="2400" dirty="0" smtClean="0"/>
              <a:t> </a:t>
            </a:r>
            <a:r>
              <a:rPr lang="cs-CZ" sz="2400" dirty="0" err="1" smtClean="0"/>
              <a:t>NeoLoad</a:t>
            </a:r>
            <a:r>
              <a:rPr lang="cs-CZ" sz="2400" dirty="0" smtClean="0"/>
              <a:t>, </a:t>
            </a:r>
            <a:r>
              <a:rPr lang="cs-CZ" sz="2400" dirty="0" err="1" smtClean="0"/>
              <a:t>SmartBear</a:t>
            </a:r>
            <a:r>
              <a:rPr lang="cs-CZ" sz="2400" dirty="0" smtClean="0"/>
              <a:t> </a:t>
            </a:r>
            <a:r>
              <a:rPr lang="cs-CZ" sz="2400" dirty="0" err="1" smtClean="0"/>
              <a:t>LoadComplete</a:t>
            </a:r>
            <a:endParaRPr lang="cs-CZ" sz="2400" dirty="0" smtClean="0"/>
          </a:p>
          <a:p>
            <a:r>
              <a:rPr lang="en-US" dirty="0" smtClean="0"/>
              <a:t>V</a:t>
            </a:r>
            <a:r>
              <a:rPr lang="cs-CZ" dirty="0" err="1" smtClean="0"/>
              <a:t>íce</a:t>
            </a:r>
            <a:r>
              <a:rPr lang="cs-CZ" dirty="0" smtClean="0"/>
              <a:t> než </a:t>
            </a:r>
            <a:r>
              <a:rPr lang="en-US" dirty="0" smtClean="0"/>
              <a:t>$</a:t>
            </a:r>
            <a:r>
              <a:rPr lang="cs-CZ" dirty="0" smtClean="0"/>
              <a:t>10</a:t>
            </a:r>
            <a:r>
              <a:rPr lang="en-US" dirty="0" smtClean="0"/>
              <a:t>,000</a:t>
            </a:r>
            <a:r>
              <a:rPr lang="cs-CZ" dirty="0" smtClean="0"/>
              <a:t>:</a:t>
            </a:r>
          </a:p>
          <a:p>
            <a:pPr lvl="1"/>
            <a:r>
              <a:rPr lang="cs-CZ" sz="2400" dirty="0" smtClean="0"/>
              <a:t>HP </a:t>
            </a:r>
            <a:r>
              <a:rPr lang="cs-CZ" sz="2400" dirty="0" err="1" smtClean="0"/>
              <a:t>Load</a:t>
            </a:r>
            <a:r>
              <a:rPr lang="cs-CZ" sz="2400" dirty="0" smtClean="0"/>
              <a:t> </a:t>
            </a:r>
            <a:r>
              <a:rPr lang="cs-CZ" sz="2400" dirty="0" err="1" smtClean="0"/>
              <a:t>Runner</a:t>
            </a:r>
            <a:r>
              <a:rPr lang="cs-CZ" sz="2400" dirty="0" smtClean="0"/>
              <a:t>, IBM </a:t>
            </a:r>
            <a:r>
              <a:rPr lang="cs-CZ" sz="2400" dirty="0" err="1" smtClean="0"/>
              <a:t>Rational</a:t>
            </a:r>
            <a:r>
              <a:rPr lang="cs-CZ" sz="2400" dirty="0" smtClean="0"/>
              <a:t> Performance Tester, </a:t>
            </a:r>
            <a:r>
              <a:rPr lang="cs-CZ" sz="2400" b="1" dirty="0" smtClean="0"/>
              <a:t>Microsoft </a:t>
            </a:r>
            <a:r>
              <a:rPr lang="cs-CZ" sz="2400" b="1" dirty="0" err="1" smtClean="0"/>
              <a:t>Visual</a:t>
            </a:r>
            <a:r>
              <a:rPr lang="cs-CZ" sz="2400" b="1" dirty="0" smtClean="0"/>
              <a:t> </a:t>
            </a:r>
            <a:r>
              <a:rPr lang="cs-CZ" sz="2400" b="1" dirty="0" smtClean="0"/>
              <a:t>Studio (</a:t>
            </a:r>
            <a:r>
              <a:rPr lang="cs-CZ" sz="2400" b="1" dirty="0" err="1" smtClean="0"/>
              <a:t>Ultimate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Edition</a:t>
            </a:r>
            <a:r>
              <a:rPr lang="cs-CZ" sz="2400" b="1" dirty="0" smtClean="0"/>
              <a:t>)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Výkonnostní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Web Performance </a:t>
            </a:r>
            <a:r>
              <a:rPr lang="cs-CZ" dirty="0" smtClean="0"/>
              <a:t>Test</a:t>
            </a:r>
          </a:p>
          <a:p>
            <a:pPr lvl="1"/>
            <a:r>
              <a:rPr lang="cs-CZ" dirty="0" smtClean="0"/>
              <a:t>Chování jednoho uživatele (zaznamenání akcí)</a:t>
            </a:r>
          </a:p>
          <a:p>
            <a:pPr lvl="1"/>
            <a:r>
              <a:rPr lang="cs-CZ" dirty="0" smtClean="0"/>
              <a:t>Parametrizace vstupních dat</a:t>
            </a:r>
            <a:endParaRPr lang="cs-CZ" dirty="0" smtClean="0"/>
          </a:p>
          <a:p>
            <a:r>
              <a:rPr lang="cs-CZ" dirty="0" smtClean="0"/>
              <a:t>Unit/</a:t>
            </a:r>
            <a:r>
              <a:rPr lang="cs-CZ" dirty="0" err="1" smtClean="0"/>
              <a:t>Integration</a:t>
            </a:r>
            <a:r>
              <a:rPr lang="cs-CZ" dirty="0" smtClean="0"/>
              <a:t> test</a:t>
            </a:r>
          </a:p>
          <a:p>
            <a:r>
              <a:rPr lang="cs-CZ" dirty="0" err="1" smtClean="0"/>
              <a:t>Load</a:t>
            </a:r>
            <a:r>
              <a:rPr lang="cs-CZ" dirty="0" smtClean="0"/>
              <a:t> Test</a:t>
            </a:r>
            <a:endParaRPr lang="cs-CZ" sz="1600" dirty="0" smtClean="0"/>
          </a:p>
          <a:p>
            <a:pPr lvl="1"/>
            <a:r>
              <a:rPr lang="cs-CZ" dirty="0" smtClean="0"/>
              <a:t>Zahrnutí web/unit/</a:t>
            </a:r>
            <a:r>
              <a:rPr lang="cs-CZ" dirty="0" err="1" smtClean="0"/>
              <a:t>integration</a:t>
            </a:r>
            <a:r>
              <a:rPr lang="cs-CZ" dirty="0" smtClean="0"/>
              <a:t> testů</a:t>
            </a:r>
          </a:p>
          <a:p>
            <a:pPr lvl="1"/>
            <a:r>
              <a:rPr lang="cs-CZ" dirty="0" smtClean="0"/>
              <a:t>Generování zátěže virtuálními uživateli</a:t>
            </a:r>
          </a:p>
          <a:p>
            <a:pPr lvl="1"/>
            <a:r>
              <a:rPr lang="cs-CZ" dirty="0" smtClean="0"/>
              <a:t>Sledování odezvy systému, vytížení prostředků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testování </a:t>
            </a:r>
            <a:endParaRPr lang="cs-CZ" dirty="0"/>
          </a:p>
        </p:txBody>
      </p:sp>
      <p:pic>
        <p:nvPicPr>
          <p:cNvPr id="5" name="Zástupný symbol pro obsah 4" descr="Schem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412776"/>
            <a:ext cx="6611731" cy="49104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výsledky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7" name="Graf 6"/>
          <p:cNvGraphicFramePr/>
          <p:nvPr/>
        </p:nvGraphicFramePr>
        <p:xfrm>
          <a:off x="251520" y="1196752"/>
          <a:ext cx="842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Zajímavé odkazy a publikace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Gousset</a:t>
            </a:r>
            <a:r>
              <a:rPr lang="cs-CZ" sz="2000" dirty="0" smtClean="0"/>
              <a:t>, </a:t>
            </a:r>
            <a:r>
              <a:rPr lang="cs-CZ" sz="2000" dirty="0" err="1" smtClean="0"/>
              <a:t>Mickey</a:t>
            </a:r>
            <a:r>
              <a:rPr lang="cs-CZ" sz="2000" dirty="0" smtClean="0"/>
              <a:t>. Řízení životního cyklu aplikací ve </a:t>
            </a:r>
            <a:r>
              <a:rPr lang="cs-CZ" sz="2000" dirty="0" err="1" smtClean="0"/>
              <a:t>Visual</a:t>
            </a:r>
            <a:r>
              <a:rPr lang="cs-CZ" sz="2000" dirty="0" smtClean="0"/>
              <a:t> Studiu </a:t>
            </a:r>
            <a:r>
              <a:rPr lang="cs-CZ" sz="2000" dirty="0" smtClean="0"/>
              <a:t>2010.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1</a:t>
            </a:r>
            <a:r>
              <a:rPr lang="cs-CZ" sz="2000" dirty="0" smtClean="0"/>
              <a:t>. vydání. Brno: </a:t>
            </a:r>
            <a:r>
              <a:rPr lang="cs-CZ" sz="2000" dirty="0" err="1" smtClean="0"/>
              <a:t>Zoner</a:t>
            </a:r>
            <a:r>
              <a:rPr lang="cs-CZ" sz="2000" dirty="0" smtClean="0"/>
              <a:t> </a:t>
            </a:r>
            <a:r>
              <a:rPr lang="cs-CZ" sz="2000" dirty="0" err="1" smtClean="0"/>
              <a:t>Press</a:t>
            </a:r>
            <a:r>
              <a:rPr lang="cs-CZ" sz="2000" dirty="0" smtClean="0"/>
              <a:t>, 2010. ISBN 978-80-7413-102-8.</a:t>
            </a:r>
            <a:endParaRPr lang="cs-CZ" sz="2000" dirty="0" smtClean="0">
              <a:hlinkClick r:id="rId3"/>
            </a:endParaRPr>
          </a:p>
          <a:p>
            <a:r>
              <a:rPr lang="en-US" sz="2400" dirty="0" smtClean="0"/>
              <a:t>Geoff Grey. Visual Studio Performance Testing Quick Reference Guide</a:t>
            </a:r>
            <a:r>
              <a:rPr lang="cs-CZ" sz="2400" dirty="0" smtClean="0"/>
              <a:t>:</a:t>
            </a:r>
            <a:r>
              <a:rPr lang="en-US" sz="2400" dirty="0" smtClean="0"/>
              <a:t> </a:t>
            </a:r>
            <a:r>
              <a:rPr lang="cs-CZ" sz="2400" dirty="0" smtClean="0">
                <a:hlinkClick r:id="rId4"/>
              </a:rPr>
              <a:t>http://vsptqrg.codeplex.com/</a:t>
            </a:r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http</a:t>
            </a:r>
            <a:r>
              <a:rPr lang="cs-CZ" sz="2400" dirty="0" smtClean="0">
                <a:hlinkClick r:id="rId3"/>
              </a:rPr>
              <a:t>://</a:t>
            </a:r>
            <a:r>
              <a:rPr lang="cs-CZ" sz="2400" dirty="0" smtClean="0">
                <a:hlinkClick r:id="rId3"/>
              </a:rPr>
              <a:t>msdn.microsoft.com/en-us/library/bb924372.aspx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http://</a:t>
            </a:r>
            <a:r>
              <a:rPr lang="cs-CZ" sz="2400" dirty="0" smtClean="0">
                <a:hlinkClick r:id="rId5"/>
              </a:rPr>
              <a:t>agile.dzone.com/articles/agile-testing-vs-traditional</a:t>
            </a:r>
            <a:r>
              <a:rPr lang="cs-CZ" sz="2400" dirty="0" smtClean="0"/>
              <a:t> </a:t>
            </a:r>
          </a:p>
          <a:p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_presentation_emp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Blue_presentation_empty</Template>
  <TotalTime>2186</TotalTime>
  <Words>271</Words>
  <Application>Microsoft Office PowerPoint</Application>
  <PresentationFormat>Předvádění na obrazovce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Blue_presentation_empty</vt:lpstr>
      <vt:lpstr>Výkonnostní testování  webových aplikací</vt:lpstr>
      <vt:lpstr>Testování a kvalita softwaru I</vt:lpstr>
      <vt:lpstr>Testování a kvalita softwaru II</vt:lpstr>
      <vt:lpstr>Nástroje pro výkonnostní testování</vt:lpstr>
      <vt:lpstr>Výkonnostní testování</vt:lpstr>
      <vt:lpstr>Příprava na testování </vt:lpstr>
      <vt:lpstr>Dosažené výsledky I</vt:lpstr>
      <vt:lpstr>Zajímavé odkazy a publikace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Výkonnostní testování  webových aplikací</dc:title>
  <dc:creator>Lukáš Martinák</dc:creator>
  <cp:lastModifiedBy>Lukáš Martinák</cp:lastModifiedBy>
  <cp:revision>210</cp:revision>
  <dcterms:created xsi:type="dcterms:W3CDTF">2012-06-12T07:38:34Z</dcterms:created>
  <dcterms:modified xsi:type="dcterms:W3CDTF">2012-11-13T21:21:57Z</dcterms:modified>
</cp:coreProperties>
</file>