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03" r:id="rId3"/>
    <p:sldId id="383" r:id="rId4"/>
    <p:sldId id="324" r:id="rId5"/>
    <p:sldId id="358" r:id="rId6"/>
    <p:sldId id="359" r:id="rId7"/>
    <p:sldId id="360" r:id="rId8"/>
    <p:sldId id="364" r:id="rId9"/>
    <p:sldId id="385" r:id="rId10"/>
    <p:sldId id="384" r:id="rId11"/>
    <p:sldId id="361" r:id="rId12"/>
    <p:sldId id="362" r:id="rId13"/>
    <p:sldId id="381" r:id="rId14"/>
    <p:sldId id="363" r:id="rId15"/>
    <p:sldId id="368" r:id="rId16"/>
    <p:sldId id="377" r:id="rId17"/>
    <p:sldId id="378" r:id="rId18"/>
    <p:sldId id="379" r:id="rId19"/>
    <p:sldId id="380" r:id="rId20"/>
    <p:sldId id="382" r:id="rId21"/>
    <p:sldId id="376" r:id="rId22"/>
    <p:sldId id="386" r:id="rId23"/>
    <p:sldId id="365" r:id="rId24"/>
    <p:sldId id="374" r:id="rId25"/>
    <p:sldId id="366" r:id="rId26"/>
    <p:sldId id="367" r:id="rId27"/>
    <p:sldId id="373" r:id="rId28"/>
    <p:sldId id="398" r:id="rId29"/>
    <p:sldId id="404" r:id="rId30"/>
    <p:sldId id="387" r:id="rId31"/>
    <p:sldId id="388" r:id="rId32"/>
    <p:sldId id="391" r:id="rId33"/>
    <p:sldId id="389" r:id="rId34"/>
    <p:sldId id="392" r:id="rId35"/>
    <p:sldId id="401" r:id="rId36"/>
    <p:sldId id="393" r:id="rId37"/>
    <p:sldId id="396" r:id="rId38"/>
    <p:sldId id="402" r:id="rId39"/>
    <p:sldId id="395" r:id="rId40"/>
    <p:sldId id="397" r:id="rId41"/>
    <p:sldId id="394" r:id="rId42"/>
    <p:sldId id="375" r:id="rId43"/>
    <p:sldId id="40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5" autoAdjust="0"/>
  </p:normalViewPr>
  <p:slideViewPr>
    <p:cSldViewPr>
      <p:cViewPr varScale="1">
        <p:scale>
          <a:sx n="58" d="100"/>
          <a:sy n="58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5692-0A20-4C64-9AD8-B109DDF34666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F490-56E1-45A2-968C-E7B53D367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0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F490-56E1-45A2-968C-E7B53D3676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F490-56E1-45A2-968C-E7B53D3676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F490-56E1-45A2-968C-E7B53D3676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F490-56E1-45A2-968C-E7B53D3676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30.11.2012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imgres?um=1&amp;hl=en&amp;biw=1280&amp;bih=632&amp;tbm=isch&amp;tbnid=ylhWGyTTBRq8iM:&amp;imgrefurl=http://siecioholik.pl/nazwali-coreczke-%E2%80%9Elubie-to%E2%80%9D/lajk/&amp;docid=wi-TGOqnjd03TM&amp;imgurl=http://siecioholik.pl/wp-content/uploads/2011/05/lajk.jpg&amp;w=720&amp;h=670&amp;ei=RmChULToJ-aQ4gSwuoDYAQ&amp;zoom=1&amp;iact=hc&amp;vpx=663&amp;vpy=319&amp;dur=1652&amp;hovh=217&amp;hovw=233&amp;tx=212&amp;ty=233&amp;sig=107732499693202289293&amp;page=1&amp;tbnh=118&amp;tbnw=104&amp;start=0&amp;ndsp=20&amp;ved=1t:429,r:16,s:0,i:1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erussbc.com/blog/wp-content/uploads/2012/02/pinterest-logo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hyperlink" Target="http://www.alerussbc.com/blog/wp-content/uploads/2012/02/pinterest-logo6.jpg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um=1&amp;hl=en&amp;biw=1280&amp;bih=632&amp;tbm=isch&amp;tbnid=ylhWGyTTBRq8iM:&amp;imgrefurl=http://siecioholik.pl/nazwali-coreczke-%E2%80%9Elubie-to%E2%80%9D/lajk/&amp;docid=wi-TGOqnjd03TM&amp;imgurl=http://siecioholik.pl/wp-content/uploads/2011/05/lajk.jpg&amp;w=720&amp;h=670&amp;ei=RmChULToJ-aQ4gSwuoDYAQ&amp;zoom=1&amp;iact=hc&amp;vpx=663&amp;vpy=319&amp;dur=1652&amp;hovh=217&amp;hovw=233&amp;tx=212&amp;ty=233&amp;sig=107732499693202289293&amp;page=1&amp;tbnh=118&amp;tbnw=104&amp;start=0&amp;ndsp=20&amp;ved=1t:429,r:16,s:0,i:114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arkers.com/" TargetMode="External"/><Relationship Id="rId7" Type="http://schemas.openxmlformats.org/officeDocument/2006/relationships/hyperlink" Target="http://www.vyhledavace.info/" TargetMode="External"/><Relationship Id="rId2" Type="http://schemas.openxmlformats.org/officeDocument/2006/relationships/hyperlink" Target="http://www.tyinternet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hable.com/" TargetMode="External"/><Relationship Id="rId5" Type="http://schemas.openxmlformats.org/officeDocument/2006/relationships/hyperlink" Target="http://www.socialmediaexaminer.com/" TargetMode="External"/><Relationship Id="rId4" Type="http://schemas.openxmlformats.org/officeDocument/2006/relationships/hyperlink" Target="http://www.hubspot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 Marketing</a:t>
            </a:r>
            <a:br>
              <a:rPr lang="cs-CZ" dirty="0" smtClean="0"/>
            </a:br>
            <a:r>
              <a:rPr lang="en-US" dirty="0" smtClean="0"/>
              <a:t> SEO &amp;</a:t>
            </a:r>
            <a:r>
              <a:rPr lang="cs-CZ" dirty="0" smtClean="0"/>
              <a:t> </a:t>
            </a:r>
            <a:r>
              <a:rPr lang="cs-CZ" dirty="0" err="1" smtClean="0"/>
              <a:t>Linkbuilding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2012/</a:t>
            </a:r>
            <a:r>
              <a:rPr lang="cs-CZ" dirty="0" smtClean="0"/>
              <a:t>11</a:t>
            </a:r>
            <a:r>
              <a:rPr lang="en-US" dirty="0" smtClean="0"/>
              <a:t>/</a:t>
            </a:r>
            <a:r>
              <a:rPr lang="cs-CZ" dirty="0" smtClean="0"/>
              <a:t>30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Lepší strategie – vytvářet komunity aktivních uživatelů, kteří mají ke značce vztah</a:t>
            </a:r>
          </a:p>
          <a:p>
            <a:r>
              <a:rPr lang="cs-CZ" dirty="0" smtClean="0"/>
              <a:t>Zvyšovat interakci uživatelů (engagement) a zvýšit pravděpodobnost, že se obsah dostane i k jejich přátelům</a:t>
            </a:r>
          </a:p>
          <a:p>
            <a:r>
              <a:rPr lang="cs-CZ" dirty="0" smtClean="0"/>
              <a:t>Motivovat je dál obsah sdílet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Placený a neplacený obsah v sociálních sítích</a:t>
            </a:r>
            <a:endParaRPr kumimoji="0" lang="cs-CZ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Twitter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 smtClean="0"/>
              <a:t>500 milionů uživatelů, 170 aktivních uživatelů</a:t>
            </a:r>
          </a:p>
          <a:p>
            <a:pPr>
              <a:buFontTx/>
              <a:buChar char="-"/>
            </a:pPr>
            <a:r>
              <a:rPr lang="cs-CZ" dirty="0" smtClean="0"/>
              <a:t>Specifická cílová skupina: </a:t>
            </a:r>
            <a:r>
              <a:rPr lang="cs-CZ" dirty="0" err="1" smtClean="0"/>
              <a:t>geeci</a:t>
            </a:r>
            <a:r>
              <a:rPr lang="cs-CZ" dirty="0" smtClean="0"/>
              <a:t>, IT, </a:t>
            </a:r>
            <a:r>
              <a:rPr lang="cs-CZ" dirty="0" err="1" smtClean="0"/>
              <a:t>marketeři</a:t>
            </a:r>
            <a:r>
              <a:rPr lang="cs-CZ" dirty="0" smtClean="0"/>
              <a:t> atd. </a:t>
            </a:r>
          </a:p>
          <a:p>
            <a:pPr>
              <a:buFontTx/>
              <a:buChar char="-"/>
            </a:pPr>
            <a:r>
              <a:rPr lang="cs-CZ" dirty="0" err="1" smtClean="0"/>
              <a:t>Tweet</a:t>
            </a:r>
            <a:r>
              <a:rPr lang="cs-CZ" dirty="0" smtClean="0"/>
              <a:t> má limit 140 znaků, fotky, videa</a:t>
            </a:r>
          </a:p>
          <a:p>
            <a:pPr>
              <a:buFontTx/>
              <a:buChar char="-"/>
            </a:pPr>
            <a:r>
              <a:rPr lang="cs-CZ" dirty="0" smtClean="0"/>
              <a:t>Firemní účet na </a:t>
            </a:r>
            <a:r>
              <a:rPr lang="cs-CZ" dirty="0" err="1" smtClean="0"/>
              <a:t>twitteru</a:t>
            </a:r>
            <a:r>
              <a:rPr lang="cs-CZ" dirty="0" smtClean="0"/>
              <a:t> – 3-7 </a:t>
            </a:r>
            <a:r>
              <a:rPr lang="cs-CZ" dirty="0" err="1" smtClean="0"/>
              <a:t>tweetů</a:t>
            </a:r>
            <a:r>
              <a:rPr lang="cs-CZ" dirty="0" smtClean="0"/>
              <a:t> denně</a:t>
            </a:r>
          </a:p>
          <a:p>
            <a:pPr>
              <a:buFontTx/>
              <a:buChar char="-"/>
            </a:pPr>
            <a:r>
              <a:rPr lang="cs-CZ" dirty="0" smtClean="0"/>
              <a:t>Placená reklama: </a:t>
            </a: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Tweets</a:t>
            </a:r>
            <a:r>
              <a:rPr lang="cs-CZ" dirty="0" smtClean="0"/>
              <a:t>, </a:t>
            </a: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Trends</a:t>
            </a:r>
            <a:r>
              <a:rPr lang="cs-CZ" dirty="0" smtClean="0"/>
              <a:t>, </a:t>
            </a: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Accouts</a:t>
            </a:r>
            <a:r>
              <a:rPr lang="cs-CZ" dirty="0" smtClean="0"/>
              <a:t> (aktuálně v </a:t>
            </a:r>
            <a:r>
              <a:rPr lang="en-US" dirty="0" smtClean="0"/>
              <a:t>beta </a:t>
            </a:r>
            <a:r>
              <a:rPr lang="cs-CZ" dirty="0" smtClean="0"/>
              <a:t>provozu jen pro malé množství inzerentů)</a:t>
            </a:r>
          </a:p>
          <a:p>
            <a:pPr>
              <a:buFontTx/>
              <a:buChar char="-"/>
            </a:pPr>
            <a:r>
              <a:rPr lang="cs-CZ" dirty="0" smtClean="0"/>
              <a:t>Monitoring: </a:t>
            </a:r>
            <a:r>
              <a:rPr lang="cs-CZ" dirty="0" err="1" smtClean="0"/>
              <a:t>TweetDeck</a:t>
            </a:r>
            <a:r>
              <a:rPr lang="cs-CZ" dirty="0" smtClean="0"/>
              <a:t>, </a:t>
            </a:r>
            <a:r>
              <a:rPr lang="cs-CZ" dirty="0" err="1" smtClean="0"/>
              <a:t>HootSuite</a:t>
            </a:r>
            <a:endParaRPr lang="cs-CZ" dirty="0"/>
          </a:p>
        </p:txBody>
      </p:sp>
      <p:pic>
        <p:nvPicPr>
          <p:cNvPr id="9" name="Picture 8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Twitter</a:t>
            </a:r>
            <a:endParaRPr lang="cs-CZ" dirty="0"/>
          </a:p>
        </p:txBody>
      </p:sp>
      <p:pic>
        <p:nvPicPr>
          <p:cNvPr id="5" name="Content Placeholder 4" descr="tweetde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1499"/>
            <a:ext cx="8229600" cy="4063365"/>
          </a:xfrm>
        </p:spPr>
      </p:pic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Twitter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Buďte opatrní na automatický </a:t>
            </a:r>
            <a:r>
              <a:rPr lang="cs-CZ" dirty="0" err="1" smtClean="0"/>
              <a:t>twitterfeed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 descr="C:\Users\katerinap\Desktop\twiterfee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239000" cy="315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- Miliarda měsíčně aktivních uživatelů, 552 milionů denně aktivních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Možnosti propagace:</a:t>
            </a:r>
          </a:p>
          <a:p>
            <a:pPr>
              <a:buFontTx/>
              <a:buChar char="-"/>
            </a:pP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Sponsored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Posts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105476" name="Picture 4" descr="https://encrypted-tbn2.gstatic.com/images?q=tbn:ANd9GcRCpPcVgKv6DOXDCq3hMsIdcpvTgq1DIwoiHtgkFsBWDY10eD2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2219325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2051" name="Picture 3" descr="C:\Users\katerinap\Desktop\facebook_s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8725"/>
            <a:ext cx="8237538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 </a:t>
            </a:r>
            <a:r>
              <a:rPr lang="cs-CZ" dirty="0" err="1" smtClean="0"/>
              <a:t>Page</a:t>
            </a:r>
            <a:endParaRPr lang="cs-CZ" dirty="0"/>
          </a:p>
        </p:txBody>
      </p:sp>
      <p:pic>
        <p:nvPicPr>
          <p:cNvPr id="4" name="Content Placeholder 3" descr="pho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240630" cy="519431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6002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 fungují lépe než textové statusy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Proč?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pic>
        <p:nvPicPr>
          <p:cNvPr id="4" name="Content Placeholder 3" descr="po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743200"/>
            <a:ext cx="5257800" cy="326602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</a:t>
            </a:r>
            <a:r>
              <a:rPr lang="cs-CZ" sz="3200" dirty="0" smtClean="0"/>
              <a:t>: zeptejte se fanoušků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pic>
        <p:nvPicPr>
          <p:cNvPr id="4" name="Content Placeholder 3" descr="mile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6695945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19200"/>
            <a:ext cx="449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Milestone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Obsah publikovaný stránkami se nezobrazuje všem fanouškům, jen zlomku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err="1" smtClean="0"/>
              <a:t>EdgeRank</a:t>
            </a:r>
            <a:r>
              <a:rPr lang="cs-CZ" dirty="0" smtClean="0"/>
              <a:t> = algoritmus pro výpočet důležitosti příspěvku, ovlivňuje co se zobrazí v </a:t>
            </a:r>
            <a:r>
              <a:rPr lang="cs-CZ" dirty="0" err="1" smtClean="0"/>
              <a:t>NewsFeedu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b="1" dirty="0" err="1" smtClean="0"/>
              <a:t>Affinity</a:t>
            </a:r>
            <a:r>
              <a:rPr lang="cs-CZ" dirty="0" smtClean="0"/>
              <a:t> (vztah uživatele k jednotlivým příspěvkům stránky)</a:t>
            </a:r>
          </a:p>
          <a:p>
            <a:pPr lvl="1">
              <a:buFontTx/>
              <a:buChar char="-"/>
            </a:pPr>
            <a:r>
              <a:rPr lang="cs-CZ" b="1" dirty="0" err="1" smtClean="0"/>
              <a:t>Weight</a:t>
            </a:r>
            <a:r>
              <a:rPr lang="cs-CZ" b="1" dirty="0" smtClean="0"/>
              <a:t> </a:t>
            </a:r>
            <a:r>
              <a:rPr lang="cs-CZ" dirty="0" smtClean="0"/>
              <a:t>(různá důležitost akcí, např. komentář má větší váhu než </a:t>
            </a:r>
            <a:r>
              <a:rPr lang="cs-CZ" dirty="0" err="1" smtClean="0"/>
              <a:t>like</a:t>
            </a:r>
            <a:r>
              <a:rPr lang="cs-CZ" dirty="0" smtClean="0"/>
              <a:t>)</a:t>
            </a:r>
          </a:p>
          <a:p>
            <a:pPr lvl="1">
              <a:buFontTx/>
              <a:buChar char="-"/>
            </a:pP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Decay</a:t>
            </a:r>
            <a:r>
              <a:rPr lang="cs-CZ" b="1" dirty="0" smtClean="0"/>
              <a:t> </a:t>
            </a:r>
            <a:r>
              <a:rPr lang="cs-CZ" dirty="0" smtClean="0"/>
              <a:t>(čím starší příspěvek, tím nižší má váhu)</a:t>
            </a:r>
          </a:p>
          <a:p>
            <a:pPr lvl="1">
              <a:buNone/>
            </a:pPr>
            <a:r>
              <a:rPr lang="cs-CZ" dirty="0" smtClean="0"/>
              <a:t>Více informací:  </a:t>
            </a:r>
            <a:r>
              <a:rPr lang="cs-CZ" b="1" u="sng" dirty="0" smtClean="0">
                <a:solidFill>
                  <a:schemeClr val="accent1"/>
                </a:solidFill>
              </a:rPr>
              <a:t>http://whatisedgerank.com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Snaha </a:t>
            </a:r>
            <a:r>
              <a:rPr lang="cs-CZ" dirty="0" err="1" smtClean="0"/>
              <a:t>Facebooku</a:t>
            </a:r>
            <a:r>
              <a:rPr lang="cs-CZ" dirty="0" smtClean="0"/>
              <a:t> zpoplatnit přes </a:t>
            </a: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Posts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Components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7" y="1143000"/>
            <a:ext cx="8153400" cy="566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– </a:t>
            </a:r>
            <a:r>
              <a:rPr lang="cs-CZ" dirty="0" err="1" smtClean="0"/>
              <a:t>Promoted</a:t>
            </a:r>
            <a:r>
              <a:rPr lang="cs-CZ" dirty="0" smtClean="0"/>
              <a:t> </a:t>
            </a:r>
            <a:r>
              <a:rPr lang="cs-CZ" dirty="0" err="1" smtClean="0"/>
              <a:t>Posts</a:t>
            </a:r>
            <a:endParaRPr lang="cs-CZ" dirty="0"/>
          </a:p>
        </p:txBody>
      </p:sp>
      <p:pic>
        <p:nvPicPr>
          <p:cNvPr id="4" name="Content Placeholder 3" descr="promoted_po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4148668" cy="3810000"/>
          </a:xfrm>
        </p:spPr>
      </p:pic>
      <p:pic>
        <p:nvPicPr>
          <p:cNvPr id="3074" name="Picture 2" descr="C:\Users\katerinap\Desktop\promoted_post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581401" cy="395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r>
              <a:rPr lang="cs-CZ" dirty="0" smtClean="0"/>
              <a:t> – mohou být zacílené podle věku, pohlaví, místa, zájmů, vzdělání, stavu, a dokonce i sexuální orientace</a:t>
            </a:r>
          </a:p>
          <a:p>
            <a:pPr>
              <a:buFontTx/>
              <a:buChar char="-"/>
            </a:pPr>
            <a:r>
              <a:rPr lang="cs-CZ" dirty="0" smtClean="0"/>
              <a:t>Ne všichni uživatelé prozradí vše</a:t>
            </a:r>
          </a:p>
          <a:p>
            <a:pPr>
              <a:buFontTx/>
              <a:buChar char="-"/>
            </a:pPr>
            <a:r>
              <a:rPr lang="cs-CZ" dirty="0" smtClean="0"/>
              <a:t>Cílení podle profilu uživatele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Jaká může být hlavní nevýhoda oproti PPC ve vyhledávání cílené na klíčová slova?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Sponsored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endParaRPr lang="cs-CZ" dirty="0"/>
          </a:p>
        </p:txBody>
      </p:sp>
      <p:pic>
        <p:nvPicPr>
          <p:cNvPr id="4" name="Picture 2" descr="C:\Users\katerinap\Desktop\facebook_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200399" cy="1593668"/>
          </a:xfrm>
          <a:prstGeom prst="rect">
            <a:avLst/>
          </a:prstGeom>
          <a:noFill/>
        </p:spPr>
      </p:pic>
      <p:pic>
        <p:nvPicPr>
          <p:cNvPr id="5" name="Picture 4" descr="C:\Users\katerinap\Desktop\promoted_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6124"/>
            <a:ext cx="2971800" cy="3083417"/>
          </a:xfrm>
          <a:prstGeom prst="rect">
            <a:avLst/>
          </a:prstGeom>
          <a:noFill/>
        </p:spPr>
      </p:pic>
      <p:pic>
        <p:nvPicPr>
          <p:cNvPr id="6" name="Picture 3" descr="C:\Users\katerinap\Desktop\facebook_sponso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3657600" cy="200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LinkedIn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Sociální síť pro profesionály</a:t>
            </a:r>
          </a:p>
          <a:p>
            <a:pPr>
              <a:buFontTx/>
              <a:buChar char="-"/>
            </a:pPr>
            <a:r>
              <a:rPr lang="cs-CZ" dirty="0" smtClean="0"/>
              <a:t>Uživatelský profil = </a:t>
            </a:r>
            <a:r>
              <a:rPr lang="cs-CZ" dirty="0" err="1" smtClean="0"/>
              <a:t>CVčko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Propojení s kolegy, obchodními partnery, spolužáky, přáteli atd.</a:t>
            </a:r>
          </a:p>
          <a:p>
            <a:pPr>
              <a:buFontTx/>
              <a:buChar char="-"/>
            </a:pPr>
            <a:r>
              <a:rPr lang="cs-CZ" dirty="0" smtClean="0"/>
              <a:t>Využitelné v HR pro nábor zaměstnanců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Company</a:t>
            </a:r>
            <a:r>
              <a:rPr lang="cs-CZ" dirty="0" smtClean="0"/>
              <a:t> Profile (</a:t>
            </a:r>
            <a:r>
              <a:rPr lang="cs-CZ" sz="2800" dirty="0" err="1" smtClean="0"/>
              <a:t>Products</a:t>
            </a:r>
            <a:r>
              <a:rPr lang="cs-CZ" sz="2800" dirty="0" smtClean="0"/>
              <a:t>, </a:t>
            </a:r>
            <a:r>
              <a:rPr lang="cs-CZ" sz="2800" dirty="0" err="1" smtClean="0"/>
              <a:t>Career</a:t>
            </a:r>
            <a:r>
              <a:rPr lang="cs-CZ" sz="2800" dirty="0" smtClean="0"/>
              <a:t>, </a:t>
            </a:r>
            <a:r>
              <a:rPr lang="cs-CZ" sz="2800" dirty="0" err="1" smtClean="0"/>
              <a:t>Employees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LinkedIn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LinkedIn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r>
              <a:rPr lang="cs-CZ" dirty="0" smtClean="0"/>
              <a:t> (PPC)</a:t>
            </a:r>
          </a:p>
        </p:txBody>
      </p:sp>
      <p:pic>
        <p:nvPicPr>
          <p:cNvPr id="5122" name="Picture 2" descr="LinkedI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81600"/>
            <a:ext cx="2971800" cy="83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LinkedIn</a:t>
            </a:r>
            <a:r>
              <a:rPr lang="cs-CZ" dirty="0" smtClean="0"/>
              <a:t> – </a:t>
            </a:r>
            <a:r>
              <a:rPr lang="cs-CZ" dirty="0" err="1" smtClean="0"/>
              <a:t>Company</a:t>
            </a:r>
            <a:r>
              <a:rPr lang="cs-CZ" dirty="0" smtClean="0"/>
              <a:t> profile</a:t>
            </a:r>
            <a:endParaRPr lang="cs-CZ" dirty="0"/>
          </a:p>
        </p:txBody>
      </p:sp>
      <p:pic>
        <p:nvPicPr>
          <p:cNvPr id="7" name="Content Placeholder 6" descr="linked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068278"/>
            <a:ext cx="4876800" cy="5789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Google</a:t>
            </a:r>
            <a:r>
              <a:rPr lang="en-US" dirty="0" smtClean="0"/>
              <a:t>+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400 milionů uživatelů, 100 milion měsíčně aktivních</a:t>
            </a:r>
          </a:p>
          <a:p>
            <a:pPr>
              <a:buFontTx/>
              <a:buChar char="-"/>
            </a:pPr>
            <a:r>
              <a:rPr lang="cs-CZ" dirty="0" smtClean="0"/>
              <a:t>Využívá výhodu </a:t>
            </a:r>
            <a:r>
              <a:rPr lang="cs-CZ" dirty="0" err="1" smtClean="0"/>
              <a:t>twitteru</a:t>
            </a:r>
            <a:r>
              <a:rPr lang="cs-CZ" dirty="0" smtClean="0"/>
              <a:t> (je otevřený) a </a:t>
            </a:r>
            <a:r>
              <a:rPr lang="cs-CZ" dirty="0" err="1" smtClean="0"/>
              <a:t>Facebooku</a:t>
            </a:r>
            <a:r>
              <a:rPr lang="cs-CZ" dirty="0" smtClean="0"/>
              <a:t> (možné publikovat různý obsah, není omezen znaky)</a:t>
            </a:r>
          </a:p>
          <a:p>
            <a:pPr>
              <a:buFontTx/>
              <a:buChar char="-"/>
            </a:pPr>
            <a:r>
              <a:rPr lang="cs-CZ" dirty="0" err="1" smtClean="0"/>
              <a:t>Circles</a:t>
            </a:r>
            <a:r>
              <a:rPr lang="cs-CZ" dirty="0" smtClean="0"/>
              <a:t> (obsah se může zobrazit jen vybraným skupinám uživatelů)</a:t>
            </a:r>
          </a:p>
          <a:p>
            <a:pPr>
              <a:buFontTx/>
              <a:buChar char="-"/>
            </a:pP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Pages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Největší slabina </a:t>
            </a:r>
            <a:r>
              <a:rPr lang="cs-CZ" dirty="0" err="1" smtClean="0"/>
              <a:t>Google</a:t>
            </a:r>
            <a:r>
              <a:rPr lang="en-US" dirty="0" smtClean="0"/>
              <a:t>+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     Opravdu </a:t>
            </a:r>
            <a:r>
              <a:rPr lang="cs-CZ" dirty="0" err="1" smtClean="0"/>
              <a:t>nízky</a:t>
            </a:r>
            <a:r>
              <a:rPr lang="cs-CZ" dirty="0" smtClean="0"/>
              <a:t> engagement </a:t>
            </a:r>
            <a:r>
              <a:rPr lang="cs-CZ" dirty="0" smtClean="0">
                <a:sym typeface="Wingdings" pitchFamily="2" charset="2"/>
              </a:rPr>
              <a:t></a:t>
            </a:r>
            <a:endParaRPr lang="cs-CZ" dirty="0"/>
          </a:p>
        </p:txBody>
      </p:sp>
      <p:pic>
        <p:nvPicPr>
          <p:cNvPr id="4098" name="Picture 2" descr="Google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terest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2857500" cy="1600200"/>
          </a:xfrm>
          <a:prstGeom prst="rect">
            <a:avLst/>
          </a:prstGeom>
          <a:noFill/>
        </p:spPr>
      </p:pic>
      <p:pic>
        <p:nvPicPr>
          <p:cNvPr id="4" name="Picture 3" descr="pintere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886200"/>
            <a:ext cx="3082908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Pinterest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1,36 milionu denně aktivních uživatelů</a:t>
            </a:r>
          </a:p>
          <a:p>
            <a:pPr>
              <a:buFontTx/>
              <a:buChar char="-"/>
            </a:pPr>
            <a:r>
              <a:rPr lang="cs-CZ" dirty="0" smtClean="0"/>
              <a:t>Start-</a:t>
            </a:r>
            <a:r>
              <a:rPr lang="cs-CZ" dirty="0" err="1" smtClean="0"/>
              <a:t>up</a:t>
            </a:r>
            <a:r>
              <a:rPr lang="cs-CZ" dirty="0" smtClean="0"/>
              <a:t>, boom v tomto roce</a:t>
            </a:r>
          </a:p>
          <a:p>
            <a:pPr>
              <a:buFontTx/>
              <a:buChar char="-"/>
            </a:pPr>
            <a:r>
              <a:rPr lang="cs-CZ" dirty="0" smtClean="0"/>
              <a:t>Vizuální obsah jako obrázky a videa, sdílení prostřednictvím „</a:t>
            </a:r>
            <a:r>
              <a:rPr lang="cs-CZ" dirty="0" err="1" smtClean="0"/>
              <a:t>repinování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dirty="0" smtClean="0"/>
              <a:t>„Sociální síť pro ženy“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Není úplně vhodný pro všechny </a:t>
            </a:r>
          </a:p>
          <a:p>
            <a:pPr>
              <a:buFontTx/>
              <a:buChar char="-"/>
            </a:pPr>
            <a:r>
              <a:rPr lang="cs-CZ" dirty="0" smtClean="0"/>
              <a:t>společnosti</a:t>
            </a:r>
          </a:p>
          <a:p>
            <a:pPr>
              <a:buFontTx/>
              <a:buChar char="-"/>
            </a:pPr>
            <a:r>
              <a:rPr lang="cs-CZ" dirty="0" smtClean="0"/>
              <a:t>Skvělý pro e-</a:t>
            </a:r>
            <a:r>
              <a:rPr lang="cs-CZ" dirty="0" err="1" smtClean="0"/>
              <a:t>shopy</a:t>
            </a:r>
            <a:r>
              <a:rPr lang="cs-CZ" dirty="0" smtClean="0"/>
              <a:t> (móda, bytové </a:t>
            </a:r>
          </a:p>
          <a:p>
            <a:pPr>
              <a:buNone/>
            </a:pPr>
            <a:r>
              <a:rPr lang="cs-CZ" dirty="0" smtClean="0"/>
              <a:t>doplňky, </a:t>
            </a:r>
            <a:r>
              <a:rPr lang="cs-CZ" dirty="0" err="1" smtClean="0"/>
              <a:t>gadgets</a:t>
            </a:r>
            <a:r>
              <a:rPr lang="cs-CZ" dirty="0" smtClean="0"/>
              <a:t>, atd.)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Pinterest</a:t>
            </a:r>
            <a:endParaRPr lang="cs-CZ" dirty="0"/>
          </a:p>
        </p:txBody>
      </p:sp>
      <p:pic>
        <p:nvPicPr>
          <p:cNvPr id="4" name="Content Placeholder 3" descr="pinterest_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88765"/>
            <a:ext cx="7315200" cy="5769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 Marketing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Čas pro zvídavé dotazy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Components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7" y="1143000"/>
            <a:ext cx="8153400" cy="566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bloggingpro.com/wp-content/uploads/2012/07/flic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590800" cy="2072640"/>
          </a:xfrm>
          <a:prstGeom prst="rect">
            <a:avLst/>
          </a:prstGeom>
          <a:noFill/>
        </p:spPr>
      </p:pic>
      <p:pic>
        <p:nvPicPr>
          <p:cNvPr id="7" name="Picture 2" descr="pinterest-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28575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cs-CZ" dirty="0" smtClean="0"/>
              <a:t>é sociální sítě používáte?</a:t>
            </a:r>
            <a:endParaRPr lang="cs-CZ" dirty="0"/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057400"/>
            <a:ext cx="2857500" cy="2857500"/>
          </a:xfrm>
          <a:prstGeom prst="rect">
            <a:avLst/>
          </a:prstGeom>
        </p:spPr>
      </p:pic>
      <p:pic>
        <p:nvPicPr>
          <p:cNvPr id="5" name="Content Placeholder 4" descr="https://encrypted-tbn2.gstatic.com/images?q=tbn:ANd9GcRCpPcVgKv6DOXDCq3hMsIdcpvTgq1DIwoiHtgkFsBWDY10eD2P">
            <a:hlinkClick r:id="rId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048000"/>
            <a:ext cx="2219325" cy="2066925"/>
          </a:xfrm>
          <a:prstGeom prst="rect">
            <a:avLst/>
          </a:prstGeom>
          <a:noFill/>
        </p:spPr>
      </p:pic>
      <p:pic>
        <p:nvPicPr>
          <p:cNvPr id="8" name="Picture 2" descr="LinkedIn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029200"/>
            <a:ext cx="2971800" cy="839492"/>
          </a:xfrm>
          <a:prstGeom prst="rect">
            <a:avLst/>
          </a:prstGeom>
          <a:noFill/>
        </p:spPr>
      </p:pic>
      <p:pic>
        <p:nvPicPr>
          <p:cNvPr id="1026" name="Picture 2" descr="FourSqu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648200"/>
            <a:ext cx="1676400" cy="1659636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ESERISEBQQEBQUFRIPEBgVEA4PFBcSFRcVFBcUEhUXGyYeFxkkGRQSHy8gIycpLCwtFR4xNTAqNSYrLCkBCQoKDgwOGg8PGiklHSIpLCwsLCwsLTUsLiotMDYuLCksNSk1LCkvNSksNCwqLCwpLC0pLSksLCkvKSwsKjUpLP/AABEIAMIBAwMBIgACEQEDEQH/xAAcAAEAAQUBAQAAAAAAAAAAAAAABwMEBQYIAgH/xABMEAABAwIBBQgMDAQGAwAAAAABAAIDBBEhBQYHEjETQVFhcXOxsyUyNVRydIGRk6GywRQWIiMkMzRSgqLC0UJTkvAIFUSDw9JDYmP/xAAbAQEAAgMBAQAAAAAAAAAAAAAAAQUCAwQGB//EADgRAAIBAgEHCgUDBQEAAAAAAAABAgMRBAUSEyExUZEGFDJBUmFxcrHBMzSBodEiU/AjJTVCkhX/2gAMAwEAAhEDEQA/AJxREQBERAEREAREQBERAEREAREQBERAEREAREQBERAEREAREQBERAEREAREQBERAEREAREQBERAEREAREQBERAEREARF4kma3ti1vKQOlAlc9orR+VoBtmhHLLGPeqL85KMbammG/jPEPesc5LrNqo1Hsi+BkUWIOd1B31S+ni/dfDnjQd9U3pmfuoz470Z81r9iXBmYRYb45UHfVP6VifHKg76p/SsTSR3onmlf9uXBmZRYb45UHfVP6VifHKg76p/SsTSR3oc0r/ty4MzKLDfHKg76p/SsX0Z40HfVN6Vn7ppI70OaV+xLgzMIsQM7qDvql9PF+6rMzjozsqaY8k8X7pnx3oxeGrLbCXBmRRWjMrQHZNCeSWM+9XEczXdqWu5CD0LK6ZqcJR2o9oiKTEIiIAitcoZVhgaHTyRwtJ1QXuawF2JsCd/AqyhzvoHOa1tVTOc4hrQJoyS4mwAF9t0Bl0RWeUcs09OGmolihDrhuu9rLkbbX2oC8RYmmzsoZHtZHU073uOqxrZWOcTwAA4lZZAEREAREQBERAF8c4AEmwAxJOAtxr6tE0r5dMUDKdhsZyd0233Jtrjykgcl1rqTVOLkzrweFliq8aMev7LrfAw2d2k+RznRUJ1GDB0trucf/nftW7cdp3rLQqmofIdaV75Dwve5587iqlFQSzO1IY3yusXarBrHVFgTbgxHnV98U67vWo9GVSydWt+qzfofSKEcDk9KmpRi+9pSfe76/YxGoOAJqDgCy/xTru9aj0ZT4p13etR6MrDQ1Oy+DOn/wBHCfvQ/wCo/kxGqOAL7ZXtdkaohAM8MsQcdVpe0tBNr2HkVmsJRcXZo6adWFWOdTkmt6d19j5ZLL6ig2HyyWVSCBz3NYxrnucbNa0XJPAAskc1K7vWo9GVlGnKXRTZz1cVRou1ScYvvaXqYoKoxzd8DzBUyP2RYm56zIQblvsYfwhZakipztijP4VrbX2VzDVELZGVjkq0XJam+JutJkuhd20EfkuOgrKw5nUTsYHT0j/vQzSDHjBJw5LLSKTKRG+s9QZaI311wnB7UihxOHxEdcJy4u3DYbBT5w1dBI2PKJE9O4hsdS1tiDjhM3++U423drgQCMQcQRjgtHGUI54nQzAOY8arh7xwEbVU0a5ReGzUUp1nUrrMOOMTr6vm9QIG8uynUtLNvqez8HnsZhc+k62alKNs5LY09Wcl1O+ppataaN1REXUURquk/I3wnJlQ0Al8bRUR2260R17eUBw8q5xbUOaQ9ltZpEkZ/wDdpDmnzgLrd7AQQcQRY8hXKOXslmlqqimItuMr427/AM3e8fnjLD5UMkdS5Kr2zwRTN2SRskH4gD71C+nPKevWwQg/Uwlzhva0zh67RjzredDOVN1yXE0n5UD5Kc8TWuJZ+RzVC+fOVPhGUqyUEkGZ0bduDYgIrDysJ8qELabLoXyQJsomUgFtNGZNmySS8bPy7r5lPijrQdkcxUDp3bamV0jeaaBGzHjLXO/GpClma0Fzy1oG0khoHKSgZ7RYlmd1AXaoqqUuJsBu8V78FrrKtcCAQQQcQRiLcSEH1ERAEREAUP6WZCa5ovg2BlhwXc+/QPMpgUL6Tn3yjJxRxD1E+9ceN+H9T0fJtXxl90X7FfRP9vdzEntRqYVzfHK5pu1zmnZdrnNNuC4V3R18u6R/Oy/WRj62Q/xDjXJQxOjjm2L/ACpkR4ytplO2q1rbvqdCovgUK5/1soyjUhskjQDFYCR7QPmozgAVYVq2ijex5DJmT3j6rpqVrK+y/Wl7m16YfqKfnj7DlFi+1WUDhusht/DryEi/FrFUo6uNxs17HHgDgSqitPSSz7H0LJ+HWDoqg5JtX7tusqIvMszWi7iGjZiQOleGVsZNg9hJ2AOaStVmWDnFOzauZ3M/7fS863oKnmTYeQqBs0Pt9LzregqeZNh5CrTA9B+J4blP8xT8vuznCXtneE7pK8r24EyFrQXOLn6rWgvccTsaMSvLwWuLHAtcNrXNcxw5WnEKrzXtPbqpG+ZdX3dZ8RfV5e8AXJAHGosbL2KjZLK7grCF6hzerHt1m01UW8O4yD1EXVlIxzXFj2ujeMS17XMcBwlrsbca2Zs462mcsa2HrPNhOLe5NNmwUmVCN9Z3MSpvlV5H/kpzfjLTHj6lojJSFtOjmfslFxxyt9V1tpTvOK7yvx+GUcPVkuw/yTKiIrs+ZBQNp2yQY66KoHaTxBh52InpY5v9BU8qP9NuRN3yY6VvbUr21I8AAskH9LyeVoQGh6H86BSsymHus1tP8NYMO2iDmvIG04GEeQcKjmmie8sjbjI8sjbtN5HkNF/xFeGTEXsSNZpY6xIu0kEtdwi4GHEFuGiLI3wnKsOsLtgDqt2FxrMsI7/jcCPA4kMif6aOLJ9C0OOrFS041jt+REzE8ZwK5yzqzsnyhKZKgnVBJhiw1Im7wA2F1trjje+wYKeNKh7EV3Mn2mrnCkaHSxNdi10sLHDha6RrSDyglAio+neGh7o5Aw2s4xSNjN9lnkap8hW1aOc+pKCeONziaSRwZIw9rGXG26x/dsdoFgQSdqnPOuijfk+qjc1pZ8HmGrbAWjda3BawtwWXKUkl4ieFhPqUDadinYuSHnE8p6Sur6B14YycSY2E/wBIXJLn7eU9KkI6jzF7m0PitP1bVzhl8/TKzxur6+RdG5gnsXk/xWm6tq5uzid9NrPG6vr5EC2nQui7uTRc3+pyjzSM++UZ+IRt8zR+6kHRUexFFzX6nKPNIPdGo5Wew1cWN+GvE9LyZ+bl5X6o11VqP62LnI/aCpWVWj+si5yP2gqpbT3suizooKENIPdKq5YupjU3hQhpB7pVXLF1MatMb8NeJ4Pkx81PyP1Rseh3t6vwYOmVZ3Sp9gPOxdKweh3t6vwYOmVZzSp9gPOxdKiHyz8GbMV/m4+aHojUdEv26TxZ/WRLfNIPc6p8Ae0Fomib7dJ4tJ1kK3vSD3OqfBHtBKHy7+pOVP8AL0/GHqRPmh9vpedb0FTy4XBHkUD5o/b6XnR0FTvIcDyFMF0H4mPKf49Py+7MTkDJFJSAwwamuflS3c0yvdvufv8Ak2DYLBfc583IqyB0cgGsATC+3ymP3i08HCN8KF8izubWwyAnX+Etu7aTrSarrnfuCfOp/W6hVVWLVivyngp5Pqwmptt679d1xObngtuHCxbcOHARgR5wVLuYGZLKeNlRM0OqHgPGsAdyaRcNYN51tp272xRrNEHVzmkXBqy0jiM9iFPwC5sHBZze4uuUmKmqVOmtSlrf2sv53FN1QwODS5ocdgLgCeQb6x2cebkNbCYpmi+JjeO3jfvOYfdsOwqFM5Ktz6yplJOuJpNU3Nxubi1tjvW1Qp4oJS6KNx2uYxx5S0FdNKsqrlFrYUuPybLJ8aVWM9cte6zVnqOe6uldFI+J+Do3OjdytNrjiO3yrO6PX2yjT8e6N/I4+5NIEQblGotv7m88pYB7l4zD7o0vhP6t6rIrNqpLf7nuKlR1snym9rpt8Y3JyREV4fLArfKFE2aKSGQAskY+J4OILXgtI8xVwiA44rKV0MkkL8XRPkhdxujcWE+dqmn/AA75PbuFZUfxOlbT8jI2Nf6zKfMogzrd9PrvG6rrnqaP8Ox+gVPjb+qhQk2nSt3Hrua/U1c3ZNd8/Bz8HWMXSOlfuPXc1+pq5oyU76RT89B1jUB1jnL9jq/F5+rcuRNb5r8H6V11nN9iq/F5+rcuQNb5v8PuQI7Iyd9RFzbPZC5DL9vKekrrzJ31EXNs9kLjvdNvK7pKBHV2j/uXk/xSm6tq5rzld9NrfG6vrpF0po+7lZP8UpurauZs6HfTq3xuq656BHRmifuPQ81+pyjzSCeyNRys9hqkPRP3Hoea/U5R3pHbbKU/GI3edg/ZcWN6C8T0nJp2xUvK/VGv6yq0bvnYucj9tqtdZVqI/Oxc5H7QVWtp7uUv0s6PCg/SCeyVVyxdTGpwCgzSGeydVyxdTGrTG9BeJ4Xk07YqfkfqjZ9Dp+XV+DB0yrO6VfsB52L2lgNDR+XWeDB0yrO6V+5552LpUQ+W+jNmKf8Ae4+aHojU9Ep+nyeLSdZCt80hdzqnwB7QWgaIj9Pk8Wf1kS37SH3NqfAHtBRQ+A/qTlN/3an4w9SKM0D9PpOdb0FTxJsPIVAeZx+n0nOt6Cp8k2HkKnBdF+JHKZ3r0/L7s59yUfpcPjMfWhdCLnfJJ+lw+Mx9aF0QowWyRnymd50vB+xAbj2QPjv/ADqfFADj2RPjv/Op/U4P/bxMOUb+D5X7Gs1OjbJsj3PfAS57nPcd3qRdzjcnB+GJWxwQhjWsaLNaA1ouTYAWGJUJZWz2r2zztbUyNa2WVrRaOwa17gB2vAEbnFlogEHKJBxBFJKQRwg7niFksTG+qLNU8iV81OpWik9l2/dHvSKeyM/JF7Ko5hHslS+E/q3rDZTqp3yudU7ruptr7ox0b7AYXaQCMOJZjR4L5SpuIyO/I4e9cCd6t+/3PVTjo8nuF72ptXWzo9ROiIiuz5gEREBx/na76fXeN1XXPU0/4c+59T42/qoVCOd7uyFd43Vda9Tb/hx7n1Pjb+qhQG2aVh2Hrrfyr+ZzVzDk2cNnhc4gNbLE5xOwAPaSSuwMq5OZUQSwSYsljfC/aPkvBabW5VyRnXmvUZPqHU9S04X3N9iGSM3nsPmuN4oDqrO2oaygrHuIDRTTknbhublyBf5H4fcshVZ1VksLaeWpnfC21o3SOLbDYDwgcB4FmtG2Y8uUqpg1T8Hjc19S8j5OqLHcxwudgLbwN0JOosni0MQOHzbAf6QuM2vwP4ukrtW2FvIuNsvZJdSVM9M8FropHsx2lt7tdyFpafKgOn8zsrwQZFoZppGRxspINZziABZjQRxm4tZcyZbr2zVVTMy+rLPPMy4sdV8jni43jYhXWama9ZlKRlPTB7mNOs5zi/cIr7XHeBx2DErG5YpBBUTwa2vuMssGtbV1tze5mtbeva9kIOoNE3ceh5r9TlH+lFtspScbIj+W3uUgaJe49Dzf6nLRNLotlAccEZ/NIPcuTFr+n9T0HJ6VsW/K/Y07WVehPzsXOR+0FaXVegPzsXOR+0FVrae6lL9LOlgoJ0insnVcsPUxqdgoG0kHspVf7PUxqyxnQXieJ5OO2Jn5H6o2nQufl1ng0/TKs9pZwyc47wlhJO8Lutj5SB5VqWh3KbWVM0LiAZo2llza7oyfkjjs8nyKXpGAghwBB2ggEW47rKglOjm+JhlSpLD5S01tma132S/BFOh7Jc27yVWqRCYXQtccA95ex3yPvABhudmzbjbdNIvc2p8Ee0FWyfndBNWOo4LSbnE+SRzT8hpa6NoY3Czu3NyNlrclHSN3NqvAHtNWSjGNJqL3mmpXq1sfTqVY2bcbLuvqIizNP0+k51vQVP8AJsPIVz7mWeyFJzregroNxtiteD6L8Ts5Rv8Arw8vuznXI5vWQWx+kx9aF0WsHkzJ+T6h7a6GKB8huRIGNDw7EHW3w/Eg3xWQyvlWOmhfNM4NYwEm++d5o4STYW41to0lSTdzgyljZY6pCOY01qt13IHkkAyi4nYKwk8gnXQi5kqqgyPe92Be5zzyuJcelTtmJnWysp23cN2ja1k7dhuBbXA+661/UufCTWc1vLjlBh5unTqLZHU/sQznNGWVdW120TS/mcXD1ELoLJkZbDE07RGxp5Q0BW9Tm7SySieSCB8rbar3Rsc8W2Ykby95ayzFSwummcGtaMOFzt5rRvkrop0lScpX2lPjcoSx8adJR1x1b7vUiF9I0oOUqi29ubTyhgPvVfRg2+UouJkp/Lb3rWMo5QdPNLM/tpHukON7XOAHILDyLbNEbb5Q8GCV35mN96roPOrJ957DERdHJ8oPqhb7WJqREVyfNwiIgLR+SYCSTFCScSTHGSSd84KtBTMYLRtawHEhrWtF+HBVUQBWeVMkQVLNzqYop2bdWRjXi/CL7CrxEBqbNFGRwbiigvtx13DzE2Wy0dFHCxscLGRMaLNaxrWNA4ABgFXRAFjMq5sUdSQ6pp6eoc0WaZIY5CBwAkLJogKFFQRQsEcLGRMGDWsY1jQOIDBU3ZJgJJMUJJxJMcZJJ3zgrtEB4iia0BrQGgbAAGgcgCjfTPkZzo4apouIyYpeJryNVx4tbD8QUlqlVUrJGOjkaHseC14IuCDtBWupDPi4nXg8S8NWjVXV6dZzFdA7gw3xvLbc8tHFRRuc+Frp6faHAaz2DgkA9ocGNlpocqeUHB2Z9FoYinXhn03dfzaZH/PKnvip9PN+6tZp3PcXPc57jtLnFzjbDEnE4WVG6XWN2zYlGOxFVshBBBIIIIIJBBGIII2FZCrzlq5WaktRO9mwtMjrEbLHhHKsUilNoSUZNNpOxcU9U+M3je+M21bsc5htttdu9cDzKrNlad4LXzTvadodLI4HlBNirLFMVGsNRbu0Vo5i0hzSWkYgglpB4QRsV1/ndT/PqPTzfusfimKXaDUZbUXlDlOaFxdDJJETtLHubfwrbdu+vWUMrzzkGeWWa2zXeXAcg2BWOKWKm7tYi0c7Osr7+sqXVSmq3xuD43OjeO1c1xa4eUK3sUUGTaepmzN0i5TAt8KfbjZAT/UW3WGyjlWad2vPJJM4YAvcXW8EbB5FZL4XLJyk9rNUKNKm7wik+5JFW6lbQxkUhk1U4WEloYuNrSS8ji1rD8JWq5naOKisc18wdBT7S4jVe8cEbT7Rwx31OFJSMiY2ONoYxgDWACwAG8uvDUXfPZ5/LeUYaN4em7t7e5bisiIrE8eEREAREQBERAEREAREQBERAEReJpQ0ElAfJ6hrBdxt/e8FrOVMn0UziX0kMhP8Tmta7zgX3+FXcxLjd2J6OILxuS1y1nZSTp603fuMDJmhk4/6OIcklQ32XBUXZkZP72A5J6z3yLZNyTclr0cdy4HUsVWWycv+n+TVzmHQ/wAlw/36j/svHxBov5b/AE037ra9yTclGjjuRlzyv25cWap8QaP7r/SOT4g0f3X+kctr3JNyTRR3Dnlbtviap8QaP7r/AEjk+INH91/pHLa9yTck0cdw55W7b4mqfEGj+6/0jk+INF9x/ppf3W17km5Joo7kOeV+2+LNXGYdD/Kcf9+o/wCyqNzIyf3sDyz1nukWybkm5KdHHciOd1+3LizAx5n5OH+jiO9jJUO6XlZTJuT6OEgx0kDCMNZrWl3nIvvcKutyTclKilsRrnWqTVpSb+rM3TVjH9qeUHAquteYwg3GBGxZqkqNdtztGBW1O5wzhm60V0RFkagiIgLWSuAJFibYbyqU9Rr3wIsqEsV3HlValZa6ArqhUVYbhtP97VWccFYmJAfP8xd90etXNPVh2Gw/3sVP4FgqYiQF+rWet1TYC/DjZXLSrJ8WJ5SgK0NaHYH5J9XnXmSuAJFjhhvLwKTC68mFAXcMusL7FQrsbDyqtTts1eZ23KhmUdpYbkm5K73NNzUWNuceBk88I9apSU1jZZIKjMzFLGCm7lkynubBVzk7j9SrQMxVYlLBzfUY5tIb2OC9uoCATcK9a4FHjAqbDPZjBCq/+XHhHrVQRq6UJEym+ox7KEniX19ARsN/Ursy4qopsRnsxO5L3FSlyuXR4lXDG2FlFjJzLYZOHCfUqclBbEYq8dIvYKmxhnyMTuSuKIWdyhVZIsV9iZiFFjNyui4REWRpCIiApli9MbZekQHwheNzVREAVPc1URAfAF4MaqIgPjQvJYvaID40L45q9IgPGomovaITcLy5q9IhB5a1fSF9RAeQ1fSvqIDxqL2iIDxqL2iIDyWr0iIDyWr6F9RAeS1A1ekQm4REQg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ESERISEBQQEBQUFRIPEBgVEA4PFBcSFRcVFBcUEhUXGyYeFxkkGRQSHy8gIycpLCwtFR4xNTAqNSYrLCkBCQoKDgwOGg8PGiklHSIpLCwsLCwsLTUsLiotMDYuLCksNSk1LCkvNSksNCwqLCwpLC0pLSksLCkvKSwsKjUpLP/AABEIAMIBAwMBIgACEQEDEQH/xAAcAAEAAQUBAQAAAAAAAAAAAAAABwMEBQYIAgH/xABMEAABAwIBBQgMDAQGAwAAAAABAAIDBBEhBQYHEjETQVFhcXOxsyUyNVRydIGRk6GywRQWIiMkMzRSgqLC0UJTkvAIFUSDw9JDYmP/xAAbAQEAAgMBAQAAAAAAAAAAAAAAAQUCAwQGB//EADgRAAIBAgEHCgUDBQEAAAAAAAABAgMRBAUSEyExUZEGFDJBUmFxcrHBMzSBodEiU/AjJTVCkhX/2gAMAwEAAhEDEQA/AJxREQBERAEREAREQBERAEREAREQBERAEREAREQBERAEREAREQBERAEREAREQBERAEREAREQBERAEREAREQBERAEREARF4kma3ti1vKQOlAlc9orR+VoBtmhHLLGPeqL85KMbammG/jPEPesc5LrNqo1Hsi+BkUWIOd1B31S+ni/dfDnjQd9U3pmfuoz470Z81r9iXBmYRYb45UHfVP6VifHKg76p/SsTSR3onmlf9uXBmZRYb45UHfVP6VifHKg76p/SsTSR3oc0r/ty4MzKLDfHKg76p/SsX0Z40HfVN6Vn7ppI70OaV+xLgzMIsQM7qDvql9PF+6rMzjozsqaY8k8X7pnx3oxeGrLbCXBmRRWjMrQHZNCeSWM+9XEczXdqWu5CD0LK6ZqcJR2o9oiKTEIiIAitcoZVhgaHTyRwtJ1QXuawF2JsCd/AqyhzvoHOa1tVTOc4hrQJoyS4mwAF9t0Bl0RWeUcs09OGmolihDrhuu9rLkbbX2oC8RYmmzsoZHtZHU073uOqxrZWOcTwAA4lZZAEREAREQBERAF8c4AEmwAxJOAtxr6tE0r5dMUDKdhsZyd0233Jtrjykgcl1rqTVOLkzrweFliq8aMev7LrfAw2d2k+RznRUJ1GDB0trucf/nftW7cdp3rLQqmofIdaV75Dwve5587iqlFQSzO1IY3yusXarBrHVFgTbgxHnV98U67vWo9GVSydWt+qzfofSKEcDk9KmpRi+9pSfe76/YxGoOAJqDgCy/xTru9aj0ZT4p13etR6MrDQ1Oy+DOn/wBHCfvQ/wCo/kxGqOAL7ZXtdkaohAM8MsQcdVpe0tBNr2HkVmsJRcXZo6adWFWOdTkmt6d19j5ZLL6ig2HyyWVSCBz3NYxrnucbNa0XJPAAskc1K7vWo9GVlGnKXRTZz1cVRou1ScYvvaXqYoKoxzd8DzBUyP2RYm56zIQblvsYfwhZakipztijP4VrbX2VzDVELZGVjkq0XJam+JutJkuhd20EfkuOgrKw5nUTsYHT0j/vQzSDHjBJw5LLSKTKRG+s9QZaI311wnB7UihxOHxEdcJy4u3DYbBT5w1dBI2PKJE9O4hsdS1tiDjhM3++U423drgQCMQcQRjgtHGUI54nQzAOY8arh7xwEbVU0a5ReGzUUp1nUrrMOOMTr6vm9QIG8uynUtLNvqez8HnsZhc+k62alKNs5LY09Wcl1O+ppataaN1REXUURquk/I3wnJlQ0Al8bRUR2260R17eUBw8q5xbUOaQ9ltZpEkZ/wDdpDmnzgLrd7AQQcQRY8hXKOXslmlqqimItuMr427/AM3e8fnjLD5UMkdS5Kr2zwRTN2SRskH4gD71C+nPKevWwQg/Uwlzhva0zh67RjzredDOVN1yXE0n5UD5Kc8TWuJZ+RzVC+fOVPhGUqyUEkGZ0bduDYgIrDysJ8qELabLoXyQJsomUgFtNGZNmySS8bPy7r5lPijrQdkcxUDp3bamV0jeaaBGzHjLXO/GpClma0Fzy1oG0khoHKSgZ7RYlmd1AXaoqqUuJsBu8V78FrrKtcCAQQQcQRiLcSEH1ERAEREAUP6WZCa5ovg2BlhwXc+/QPMpgUL6Tn3yjJxRxD1E+9ceN+H9T0fJtXxl90X7FfRP9vdzEntRqYVzfHK5pu1zmnZdrnNNuC4V3R18u6R/Oy/WRj62Q/xDjXJQxOjjm2L/ACpkR4ytplO2q1rbvqdCovgUK5/1soyjUhskjQDFYCR7QPmozgAVYVq2ijex5DJmT3j6rpqVrK+y/Wl7m16YfqKfnj7DlFi+1WUDhusht/DryEi/FrFUo6uNxs17HHgDgSqitPSSz7H0LJ+HWDoqg5JtX7tusqIvMszWi7iGjZiQOleGVsZNg9hJ2AOaStVmWDnFOzauZ3M/7fS863oKnmTYeQqBs0Pt9LzregqeZNh5CrTA9B+J4blP8xT8vuznCXtneE7pK8r24EyFrQXOLn6rWgvccTsaMSvLwWuLHAtcNrXNcxw5WnEKrzXtPbqpG+ZdX3dZ8RfV5e8AXJAHGosbL2KjZLK7grCF6hzerHt1m01UW8O4yD1EXVlIxzXFj2ujeMS17XMcBwlrsbca2Zs462mcsa2HrPNhOLe5NNmwUmVCN9Z3MSpvlV5H/kpzfjLTHj6lojJSFtOjmfslFxxyt9V1tpTvOK7yvx+GUcPVkuw/yTKiIrs+ZBQNp2yQY66KoHaTxBh52InpY5v9BU8qP9NuRN3yY6VvbUr21I8AAskH9LyeVoQGh6H86BSsymHus1tP8NYMO2iDmvIG04GEeQcKjmmie8sjbjI8sjbtN5HkNF/xFeGTEXsSNZpY6xIu0kEtdwi4GHEFuGiLI3wnKsOsLtgDqt2FxrMsI7/jcCPA4kMif6aOLJ9C0OOrFS041jt+REzE8ZwK5yzqzsnyhKZKgnVBJhiw1Im7wA2F1trjje+wYKeNKh7EV3Mn2mrnCkaHSxNdi10sLHDha6RrSDyglAio+neGh7o5Aw2s4xSNjN9lnkap8hW1aOc+pKCeONziaSRwZIw9rGXG26x/dsdoFgQSdqnPOuijfk+qjc1pZ8HmGrbAWjda3BawtwWXKUkl4ieFhPqUDadinYuSHnE8p6Sur6B14YycSY2E/wBIXJLn7eU9KkI6jzF7m0PitP1bVzhl8/TKzxur6+RdG5gnsXk/xWm6tq5uzid9NrPG6vr5EC2nQui7uTRc3+pyjzSM++UZ+IRt8zR+6kHRUexFFzX6nKPNIPdGo5Wew1cWN+GvE9LyZ+bl5X6o11VqP62LnI/aCpWVWj+si5yP2gqpbT3suizooKENIPdKq5YupjU3hQhpB7pVXLF1MatMb8NeJ4Pkx81PyP1Rseh3t6vwYOmVZ3Sp9gPOxdKweh3t6vwYOmVZzSp9gPOxdKiHyz8GbMV/m4+aHojUdEv26TxZ/WRLfNIPc6p8Ae0Fomib7dJ4tJ1kK3vSD3OqfBHtBKHy7+pOVP8AL0/GHqRPmh9vpedb0FTy4XBHkUD5o/b6XnR0FTvIcDyFMF0H4mPKf49Py+7MTkDJFJSAwwamuflS3c0yvdvufv8Ak2DYLBfc583IqyB0cgGsATC+3ymP3i08HCN8KF8izubWwyAnX+Etu7aTrSarrnfuCfOp/W6hVVWLVivyngp5Pqwmptt679d1xObngtuHCxbcOHARgR5wVLuYGZLKeNlRM0OqHgPGsAdyaRcNYN51tp272xRrNEHVzmkXBqy0jiM9iFPwC5sHBZze4uuUmKmqVOmtSlrf2sv53FN1QwODS5ocdgLgCeQb6x2cebkNbCYpmi+JjeO3jfvOYfdsOwqFM5Ktz6yplJOuJpNU3Nxubi1tjvW1Qp4oJS6KNx2uYxx5S0FdNKsqrlFrYUuPybLJ8aVWM9cte6zVnqOe6uldFI+J+Do3OjdytNrjiO3yrO6PX2yjT8e6N/I4+5NIEQblGotv7m88pYB7l4zD7o0vhP6t6rIrNqpLf7nuKlR1snym9rpt8Y3JyREV4fLArfKFE2aKSGQAskY+J4OILXgtI8xVwiA44rKV0MkkL8XRPkhdxujcWE+dqmn/AA75PbuFZUfxOlbT8jI2Nf6zKfMogzrd9PrvG6rrnqaP8Ox+gVPjb+qhQk2nSt3Hrua/U1c3ZNd8/Bz8HWMXSOlfuPXc1+pq5oyU76RT89B1jUB1jnL9jq/F5+rcuRNb5r8H6V11nN9iq/F5+rcuQNb5v8PuQI7Iyd9RFzbPZC5DL9vKekrrzJ31EXNs9kLjvdNvK7pKBHV2j/uXk/xSm6tq5rzld9NrfG6vrpF0po+7lZP8UpurauZs6HfTq3xuq656BHRmifuPQ81+pyjzSCeyNRys9hqkPRP3Hoea/U5R3pHbbKU/GI3edg/ZcWN6C8T0nJp2xUvK/VGv6yq0bvnYucj9tqtdZVqI/Oxc5H7QVWtp7uUv0s6PCg/SCeyVVyxdTGpwCgzSGeydVyxdTGrTG9BeJ4Xk07YqfkfqjZ9Dp+XV+DB0yrO6VfsB52L2lgNDR+XWeDB0yrO6V+5552LpUQ+W+jNmKf8Ae4+aHojU9Ep+nyeLSdZCt80hdzqnwB7QWgaIj9Pk8Wf1kS37SH3NqfAHtBRQ+A/qTlN/3an4w9SKM0D9PpOdb0FTxJsPIVAeZx+n0nOt6Cp8k2HkKnBdF+JHKZ3r0/L7s59yUfpcPjMfWhdCLnfJJ+lw+Mx9aF0QowWyRnymd50vB+xAbj2QPjv/ADqfFADj2RPjv/Op/U4P/bxMOUb+D5X7Gs1OjbJsj3PfAS57nPcd3qRdzjcnB+GJWxwQhjWsaLNaA1ouTYAWGJUJZWz2r2zztbUyNa2WVrRaOwa17gB2vAEbnFlogEHKJBxBFJKQRwg7niFksTG+qLNU8iV81OpWik9l2/dHvSKeyM/JF7Ko5hHslS+E/q3rDZTqp3yudU7ruptr7ox0b7AYXaQCMOJZjR4L5SpuIyO/I4e9cCd6t+/3PVTjo8nuF72ptXWzo9ROiIiuz5gEREBx/na76fXeN1XXPU0/4c+59T42/qoVCOd7uyFd43Vda9Tb/hx7n1Pjb+qhQG2aVh2Hrrfyr+ZzVzDk2cNnhc4gNbLE5xOwAPaSSuwMq5OZUQSwSYsljfC/aPkvBabW5VyRnXmvUZPqHU9S04X3N9iGSM3nsPmuN4oDqrO2oaygrHuIDRTTknbhublyBf5H4fcshVZ1VksLaeWpnfC21o3SOLbDYDwgcB4FmtG2Y8uUqpg1T8Hjc19S8j5OqLHcxwudgLbwN0JOosni0MQOHzbAf6QuM2vwP4ukrtW2FvIuNsvZJdSVM9M8FropHsx2lt7tdyFpafKgOn8zsrwQZFoZppGRxspINZziABZjQRxm4tZcyZbr2zVVTMy+rLPPMy4sdV8jni43jYhXWama9ZlKRlPTB7mNOs5zi/cIr7XHeBx2DErG5YpBBUTwa2vuMssGtbV1tze5mtbeva9kIOoNE3ceh5r9TlH+lFtspScbIj+W3uUgaJe49Dzf6nLRNLotlAccEZ/NIPcuTFr+n9T0HJ6VsW/K/Y07WVehPzsXOR+0FaXVegPzsXOR+0FVrae6lL9LOlgoJ0insnVcsPUxqdgoG0kHspVf7PUxqyxnQXieJ5OO2Jn5H6o2nQufl1ng0/TKs9pZwyc47wlhJO8Lutj5SB5VqWh3KbWVM0LiAZo2llza7oyfkjjs8nyKXpGAghwBB2ggEW47rKglOjm+JhlSpLD5S01tma132S/BFOh7Jc27yVWqRCYXQtccA95ex3yPvABhudmzbjbdNIvc2p8Ee0FWyfndBNWOo4LSbnE+SRzT8hpa6NoY3Czu3NyNlrclHSN3NqvAHtNWSjGNJqL3mmpXq1sfTqVY2bcbLuvqIizNP0+k51vQVP8AJsPIVz7mWeyFJzregroNxtiteD6L8Ts5Rv8Arw8vuznXI5vWQWx+kx9aF0WsHkzJ+T6h7a6GKB8huRIGNDw7EHW3w/Eg3xWQyvlWOmhfNM4NYwEm++d5o4STYW41to0lSTdzgyljZY6pCOY01qt13IHkkAyi4nYKwk8gnXQi5kqqgyPe92Be5zzyuJcelTtmJnWysp23cN2ja1k7dhuBbXA+661/UufCTWc1vLjlBh5unTqLZHU/sQznNGWVdW120TS/mcXD1ELoLJkZbDE07RGxp5Q0BW9Tm7SySieSCB8rbar3Rsc8W2Ykby95ayzFSwummcGtaMOFzt5rRvkrop0lScpX2lPjcoSx8adJR1x1b7vUiF9I0oOUqi29ubTyhgPvVfRg2+UouJkp/Lb3rWMo5QdPNLM/tpHukON7XOAHILDyLbNEbb5Q8GCV35mN96roPOrJ957DERdHJ8oPqhb7WJqREVyfNwiIgLR+SYCSTFCScSTHGSSd84KtBTMYLRtawHEhrWtF+HBVUQBWeVMkQVLNzqYop2bdWRjXi/CL7CrxEBqbNFGRwbiigvtx13DzE2Wy0dFHCxscLGRMaLNaxrWNA4ABgFXRAFjMq5sUdSQ6pp6eoc0WaZIY5CBwAkLJogKFFQRQsEcLGRMGDWsY1jQOIDBU3ZJgJJMUJJxJMcZJJ3zgrtEB4iia0BrQGgbAAGgcgCjfTPkZzo4apouIyYpeJryNVx4tbD8QUlqlVUrJGOjkaHseC14IuCDtBWupDPi4nXg8S8NWjVXV6dZzFdA7gw3xvLbc8tHFRRuc+Frp6faHAaz2DgkA9ocGNlpocqeUHB2Z9FoYinXhn03dfzaZH/PKnvip9PN+6tZp3PcXPc57jtLnFzjbDEnE4WVG6XWN2zYlGOxFVshBBBIIIIIJBBGIII2FZCrzlq5WaktRO9mwtMjrEbLHhHKsUilNoSUZNNpOxcU9U+M3je+M21bsc5htttdu9cDzKrNlad4LXzTvadodLI4HlBNirLFMVGsNRbu0Vo5i0hzSWkYgglpB4QRsV1/ndT/PqPTzfusfimKXaDUZbUXlDlOaFxdDJJETtLHubfwrbdu+vWUMrzzkGeWWa2zXeXAcg2BWOKWKm7tYi0c7Osr7+sqXVSmq3xuD43OjeO1c1xa4eUK3sUUGTaepmzN0i5TAt8KfbjZAT/UW3WGyjlWad2vPJJM4YAvcXW8EbB5FZL4XLJyk9rNUKNKm7wik+5JFW6lbQxkUhk1U4WEloYuNrSS8ji1rD8JWq5naOKisc18wdBT7S4jVe8cEbT7Rwx31OFJSMiY2ONoYxgDWACwAG8uvDUXfPZ5/LeUYaN4em7t7e5bisiIrE8eEREAREQBERAEREAREQBERAEReJpQ0ElAfJ6hrBdxt/e8FrOVMn0UziX0kMhP8Tmta7zgX3+FXcxLjd2J6OILxuS1y1nZSTp603fuMDJmhk4/6OIcklQ32XBUXZkZP72A5J6z3yLZNyTclr0cdy4HUsVWWycv+n+TVzmHQ/wAlw/36j/svHxBov5b/AE037ra9yTclGjjuRlzyv25cWap8QaP7r/SOT4g0f3X+kctr3JNyTRR3Dnlbtviap8QaP7r/AEjk+INH91/pHLa9yTck0cdw55W7b4mqfEGj+6/0jk+INF9x/ppf3W17km5Joo7kOeV+2+LNXGYdD/Kcf9+o/wCyqNzIyf3sDyz1nukWybkm5KdHHciOd1+3LizAx5n5OH+jiO9jJUO6XlZTJuT6OEgx0kDCMNZrWl3nIvvcKutyTclKilsRrnWqTVpSb+rM3TVjH9qeUHAquteYwg3GBGxZqkqNdtztGBW1O5wzhm60V0RFkagiIgLWSuAJFibYbyqU9Rr3wIsqEsV3HlValZa6ArqhUVYbhtP97VWccFYmJAfP8xd90etXNPVh2Gw/3sVP4FgqYiQF+rWet1TYC/DjZXLSrJ8WJ5SgK0NaHYH5J9XnXmSuAJFjhhvLwKTC68mFAXcMusL7FQrsbDyqtTts1eZ23KhmUdpYbkm5K73NNzUWNuceBk88I9apSU1jZZIKjMzFLGCm7lkynubBVzk7j9SrQMxVYlLBzfUY5tIb2OC9uoCATcK9a4FHjAqbDPZjBCq/+XHhHrVQRq6UJEym+ox7KEniX19ARsN/Ursy4qopsRnsxO5L3FSlyuXR4lXDG2FlFjJzLYZOHCfUqclBbEYq8dIvYKmxhnyMTuSuKIWdyhVZIsV9iZiFFjNyui4REWRpCIiApli9MbZekQHwheNzVREAVPc1URAfAF4MaqIgPjQvJYvaID40L45q9IgPGomovaITcLy5q9IhB5a1fSF9RAeQ1fSvqIDxqL2iIDxqL2iIDyWr0iIDyWr6F9RAeS1A1ekQm4REQg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g8QEA8PEBAQDw8QEBQPDw8SFBEOEg8PFBAhFhQQFBIXJyYeFxkjGRQVHy8gIycqLCw4FR8xNTAqNSYrLCkBCQoKDgwOGg8PFzUkHyQqLyw1NSw1NTAvKTUvLjUwLCwwLCwpLCw0NSosKS0pMCwtLCwvNCwsLDUsLCwsLCwsL//AABEIAMIBAwMBIgACEQEDEQH/xAAcAAEAAgMBAQEAAAAAAAAAAAAABAcBBQYDCAL/xABOEAABAwECBwsIBQgKAwAAAAABAAIDBAURBgcSITGS0RMVMzRBUVNxc7KzCCI1YYGCkbEUMnShwRYjUlRicpOiFyRCREV1g4S0w0Njo//EABsBAQACAwEBAAAAAAAAAAAAAAABAgMEBQYH/8QAOBEAAgIBAQQFCAkFAAAAAAAAAAECAxEEEjFBUQUTIWGRFCIyM3GxwfAVNDVSYoGCodEGIyRDwv/aAAwDAQACEQMRAD8At+zrOhMMRMURJjYSchuc5Az6FJ3tg6GLUZsSzeBh7JncCkoCNvbB0MWozYm9sHQxajNikogI29sHQxajNib2wdDFqM2KSiAjb2wdDFqM2JvbB0MWozYpKICNvbB0MWozYm9sHQxajNikogI29sHQxajNib2wdDFqM2KSiAjb2wdDFqM2JvbB0MWozYpKICNvbB0MWozYm9sHQxajNikogI29sHQxajNib2wdDFqM2KSiAjb2wdDFqM2JvbB0MWozYpKICNvbB0MWozYm9sHQxajNikogI29sHQxajNib2wdDFqM2KSiAjb2wdDFqM2JvbB0MWozYpKICNvbB0MWozYm9sHQxajNikogI29sHQxajNib2wdDFqM2KSiAjb2wdDFqM2JvZB0MWozYpKIDhbepmCokAYwDzcwaAPqBF64Q8Zl93wwiA6yzeBh7JncCkqNZvAw9kzuBSUAREQBERAEREAREQBERAEREAREQBERAEREAREQBERAEREAREQBERAEREBxWEPGZfd8MImEPGZfd8MIgOss3gYeyZ3ApKjWbwMPZM7gUlAEREAREQBERAEREAREQBERAEWL0ykBlF5unYNLmjrIC8X2pANM0Q63sH4qMosoye5EpFrnYQ0Y01MH8SPavN2FVCP71BrtKjaXMuqbHui/A2qLTHDCz/ANah1lj8s7P/AFqL4lRtx5l/JrvuPwZukWnGGFAf71DrXL0bhRQnRVQfxGBTtx5lXp7Vvg/Bm0RQGW7SHRUwH/Uj2r3ZaELtEsZ6ntKnKKOua3pkhF+GytOgg9RBX6vUlDKLCygCIiA4rCHjMvu+GETCHjMvu+GEQHWWbwMPZM7gUlRrN4GHsmdwKSgCIq5wyxzw2ZVyUc1HO9zWte2Rr4w2Rjm3hwBz6bx7pQFjIuZwCw7hteCSeKN8W5ymJ0by0uByQ4OvHIcr7ivPD/GBBY8UMssb5jNIY2sYWtNwbe52fkGYe8gOqRcPgBjRjtiSaOKmlhbCwPfI9zHC9zrmsuHKbnH3V3CAIiIAiIgCwVlQrbqjFTVEgzFkL3A8xDDd96h9haMXJpLicHhhh5KZH09K7c2MJa+YfWe4ZiGH+y0HNfpN2a7l4uWqkeb3ySPJ0lz3uv8AiV4X3DqHxuC7aPFdUOAd9IhuIB+q/lC5X9y5to+gRjpOjoRjLCzxx2s4otHMD96ZA5h8Au3/AKK6j9Yh1XrH9FdR+sQ6sidRZyJ+ltGv9n7P+DirkUi0KMwyywuIcYnmMuGYEg6Qo6wtY7DpxkpJSW5hEWxsGxX1k24Me1jshz8pwJFzbs1w61KTbwitlka4ucnhI1169oiz+0PvK22EmCklCIi+Rkm6lwGSHC7JAOe/rWjSUXF4ZSq2F8Nut5TNrBR07tII9pWwhwapX8rh8D+C51kpCn0tqEcqvGUeKNe6q3fGTN9HgNGfqSvGr+C/T8Gq+m/OU1TKS3Pk5Rz+w3tPUQvzQW5610NHbQIuJWzFQe44t1mprfnYku9IkYG4XGryoZgGVMQvcBmEjQbi4DkIOYj1jnXUqsI3iK16Z7MwlcGu5jlAsPx81WcCtmmTaw+BwukqIVWKUFhSWccuaMoiLMc04rCHjMvu+GETCHjMvu+GEQHWWbwMPZM7gUlRrN4GHsmdwKSgCpPykLAvZR17RnY40sp/Zd58d/tEg94K7FzmMKwPp1mVlMBe90RfEP8A3R+ey7rLQPagKg8nG2cirq6QnNPCJmD9uJ1xA9eTIdVRfKItrdbQhpQb20sALhzSzHKP8gj+K5DFrbH0S1qGYm5u7tik5AI5fzbieoPv9ij4W2g6vtSqlZ5xqKpzYhzty8iIaoaEBevk/wBhbhZZqHC59ZM6S/l3KPzGD4h595WdetZY9BHQ0cMF7WxUtO1jnnMAI2ec8n2EkqiMNMfNbNK+OznCmpmnJbJktdNMP0zlAhgPIAL+c8wH0Tesr5jsDHfa9LKPpMn0uK8bpDK1rH3cuTI0AtPXePUvovB+3Ya6mhq4HZUUzcpt+YtN9zmOHI4EEHqQGwvWb1844wcZ9sUtqV1PBWPjhimLY2ZELg1uSDcCWkq7rVtCVlkzVLXkTts90zZLheJRT5Qfdo059CA360OHU2TZ9V+0wM13hv4qn8U2Ma1a21aenqat8sLmSlzCyJoJbCSM7Wg6QFamMmS6gcP0pom/zX/gsdrxB+w29FHa1Na/EveVO4X3+u8LtmY0pmtA+jRHJaAPPfyDqXFLDtB6lyoWSh6LPoeo0lOpx1sc4+eBfVnVJlhilIuMkbXkDOAXNvuv9q4KqxnzMkkYKeIhkj2A5bxeGvLb9HqXb2DxWm7CPwwqVtHh5+3l8Ure1FkoxWGeT6I0lN9tkbI5S3eLMWhWGaaWYgNMr3SFozgFxvuBUdWfg9gbQTUlNLJAHSPha57sqQZTiM5uBuVe2PTskqoI3jKY+drHNzi9pfcRm9S1J1SWG+J6LTa+qxTjBNdX8OXb3EJdRi34+Owl+bVucOMFqOmpDLDCI5N1jblBzz5pdnGclabFtx9vYS/NqtGtwtSZgt1cNXobLIJpYa7TdY1/q0n70vdaq9Vv4V4MGudTgybnFEXukIzvIIFwbfmGg5zo5ivwMX1nZGTuJvu4TdJMvrvvu+65ZraJTm2jmaDpajS6aFcst9u7h2lRop1uWWaWolpycrIcMl2jKY4ZTSRz3H7lvcDcC/pYM8xcynDi1obmdK4afO5Gg5r9Jz6LlqRrlKWyt56K3WVVU9dJ+a/3zuOYjmc3QtjSWqRyqx/yNsq/ctxiy7vq7o/dLuf61643DHAv6GBNCXOpy4NcHZ3ROOjPytOi/SPXes0qZwWTnU9KabVT6tppvdnj+5r6ivvmpZeVkzDf6hID+CucL5/dIburOPYr9hde1p5wD8Qs2llnJyun6lDqsd56IiLdPMnFYQ8Zl93wwiYQ8Zl93wwiA6yzeBh7JncCkqNZvAw9kzuBSUAQoiA+RcZmD/0G1KyAC6MyGaLm3KXz2gdV5b7q2GJiwvpVsU14vZT31T/Vuf1P/oWLsPKUoGNms+cD85JFLE887Y3Nc375HfFSvJroWXWjPd+cvhhB5mEOcfiQPggLBxszOZYtolpuJhDL/wBl8jWuHtDiPaqTxBUEUtr3yMa/cqaSWPKF4bIHNaH3c4DjdzK6ccHoS0OzZ47VT3k8elpPscviMQHR+UnQRBtBOGNEznSxukAAc5ga0ta48txJu5rytz5OlQ51mVDSb2srHBo5g6FhI+JWu8pXgLO7WbuNU3ycPR1X9tPgMQFR41fTNo9ue4F9H216DqP8qf8A8RfOGNX0zaPbnuBfR9teg6j/ACp//EQFB4i/TdL2c/gOV6Yzz/U2faGd1yovEX6bpezn8ByvTGeP6mz1VDO64LFd6DN/o363X7UVasO0HqWVh2g9S5B9IL0sLitN2EfhhUraPDz9vL4pV1WFxWm7CPwwqVtHh5+3l8Urd1PoxPJ9Beut+eLLgwR4hSdg3uqqMH+O032lniq18EeIUnYN7qqjB/jtN9pZ4qm7dAjo70tV+fxLExl8RPbRd5cji34+Owl+bV12MriJ7aLvLkcW/Hx2Evzalnr4k6H7Kt/V7kb7GpUvbHTRhxDHueXtBuyskDJB5wLybupMVdS90dTGXEsY5hY0m/JygcoDmGYZl5Y19FH1y/JqYqNFX1xfJynP+R88jFsr6Hzjj/0aDGB6Rn/di8MKxcEWAUFJcP8AwNPtIvJ+JVdYwPSM/wC7F4YVj4J8Qo+wZ3Up9bL54jpP6hR7F7imzVP3Xdss7rum6bpf52XlX5V6uHDFoNn1d+f8w53tGcH4hRPp1ifpWf8ACFeWFGElFJRVUcdTC97oXNaxr2kuJGYAcqtCCgpZlvKarUS1VtTjU47L5d67iqJNDuo/JX1ZxvhhPPEw/wAgVCv0HqPyV9Wc26GEc0bB/KFj0nE2/wCo/Rr/AD+BJREW+eROKwh4zL7vhhEwh4zL7vhhEB1lm8DD2TO4FJUazeBh7JncCkoAiIgKN8pj/DP9x/1qT5NXA2j2sPcco3lMf4Z/uP8ArUjyaeBtHtYO49Adxjg9CWh2bPHaqe8nj0tJ9jl8RivzCywhXUVVSE5O7xOY1x0NfpY4+oOAK+X8G7dq7AtJz3w/nosqCeCS9uWx114Dho0NIcLxo0goCz/KV4Czu1m7jVN8nD0dV/bT4DFWGMbGTNbclOwQbjFESIogTK98j7gSXXC85gAAPjer0xRYJSWdZsccwyZ5nuqJmcsbnABsZ9Ya1t/rJQHz9jV9M2j257gX0fbXoOo/yp//ABF86Y2oHMtq0A4EZUoePW10YII9i6C0sa1oWlQw2VTUxbIYRHUyRkvdNHG3Pktu/NsIbe4knlF4CA12Iv03TdnP4DlfWMmO+gcf0ZYnfz3fiqGxF+m6Xs5/AcvoXDmHKs+q9TA/UeHfgsdizB+w29FLZ1Fb/EveU2sO0HqWVh2g9S459ML0sLitN2EfhhUraPDz9vL4pV1WFxWm7CPwwqVtLh5+3l8Urd1PoxPJ9Beut+eLLgwS4hSdg35KqMH+O032lniK1cDpA6gpLiDdCGn1EZiPiCtNZmBlNQzmqmnDgJLqdrgGBjnm5oJv89+e4aOe7myTg5KGDU02qhRPURlvllJc+1/ySMZfET20XeXI4t+PjsJfm1ddjK4ie2i7y5HFvx8dhL82qlnr4m3ofsu39XuRuca+ij65fk1MVGir64vk5dDhZg2yuYxm6blKwl8ZuDsxzOBbmvGjONGZfrBTBhtDG9uWZHyODpH3ZIzC5rWtz3AZ+XlWTq5ddtcDR8sq+jfJ8+dn45K9xgekZ/3YvDCsfBTiFJ9nZ3VWmHU7X2hUFpvDchhP7TYwHD2HN7F3GL62mTUrILxutOMhzeUx3+a8DlF2brCx0tdbJG70lXJ9H0yS3JZ8CqjpPX+K7W2MXTKemmqBUPeYozIGFjAHXC+69bU4sYN33Tdn7hl5e4ZIv035G6X/AFfZfdmvUrGHbTIqV9PeDLUDIDOUR3+e8jmuzdZVY0qMZOaMt3Skr7aq9LJ9/Z7Pd25KqLb83Pm+OZX/ABNuAHMAPuVE2bDlzwM/Tnjb8ZBer4VtIt7MX9Ry86uPtfuMoiLePKnFYQ8Zl93wwiYQ8Zl93wwiA6yzeBh7JncCkqNZvAw9kzuBSUAREQGhwowHoLT3L6ZCZdxytzufJHk5d2V9Qi/6o0r9YMYF0NmiVtHEYhKWukBfJJlFoIH1ybtJ0LeIgC0uEGBln2gB9Lpo5y0XNeQWyNHMJG3OA9V63SIDm7Axc2VQvElNSRslGiVxdM9v7rnklvsuXR3LKIDn8JMArNtFzX1dM2V7BktkBfG/JvvyS5hBIznMecr3sjA6gpIpIaamjhZI0skyQct7SLrnSG9x08pW5RAcpYOK+yqGdlTTU5jmYHBr91mfcHNyT5riRoJW/tml3WnqIgLy+F7APWWED71MWCoayWjLZaaPn1ugc/L1rK73C/AGQyPqKRoeHkukgzBwedLmX5iDpu+HMuLls2dhudBM0jTfHIPwXInXKDw0fSNLrqdTBSjLt5cUbKDDW0GNaxs9zWNDWjIiNzQLgLyOZaaSQuc5zje5zi5x0XuJvJ+JKOY4aWuHW1w+a/BeOcfG5VcpPezPXTVW24RSzyNlZmENVTAtgmdG1xvLbmvbfzgOBuPUvKqteolkbLLK+SRjg5hdcQwg3jJboGcDkUHdG84+IWcoc4+ITaeMZHUVbTnsrL44WTa2lhPWVLNymm3Rl4dk5Mbc40G9oBUSzrSlp5N1hfkSZJblXNd5p0i5145Ao16KNpt5yI0VRg4RisPhjsNnW4S1kzo3yTuy4r9ze0Njc3KuvzsA03DTzKQ7DW0S3JNS+4i68NjDrv3gL1pL1jKHOPip25cynklGEnWuzuRknaeW8869IKh8bg+NzmPb9VzSWuHtC8d0bzj4hZDwdBB6s6qZ2k1h7je/lxaN130l3NfkxX/HJWnnnfI4vkc573fWe4lzj1krDYXnQx56muPyCmUdgVcxDY6eYnnLHRtHrLnXAK+Zy7zXjDT0ZklGPgiXgbSmSvpQBfkybo71NY0m/wCN3xVzhczgbggKJrnyEPqJBc4j6sbNO5t58+k8vsXTro0VuEe08T0vq46m/MNyWPaERFsHIOKwh4zL7vhhEwh4zL7vhhEB1lm8DD2TO4FJUazeBh7JncCkoAiIgCIiAIiIAiIgCIiAIiIDFyXLKIDBC/Dqdh0taesAr0RCckd1nwnTFGetjSvN1jUx008B/wBNmxTEUYRZWSW5muODtGdNLB/DZsX5/Jmh/Vaf+GzYtmijZXIt11n3n4muGDlGNFLT/wANmxejbFphop4B/ps2KainZXIh22PfJ+JHbZ8I0RRjqY0L1bA0aGtHUAF+0U4KuTfExclyyiFTFyyiIAiIgOKwh4zL7vhhEwh4zL7vhhEB1lm8DD2TO4FJUazeBh7JncCkoAiIgCIiAIiIAiIgCIiAIiIAiIgCIiAIiIAiIgCIiAIiIAiIgCIiAIiIDisIeMy+74YRMIeMy+74YRAdZZvAw9kzuBSVGs3gYeyZ3ApKAIiIAiIgCIiAIiIAiIgCIiAIiIAiIgCIiAIiIAiIgCIiAIiIAiIgCIiA4rCHjMvu+GETCHjMvu+GEQHWWbwMPZM7gUlRrMP5mHsmdwKSgCIiAIiIAiIgCIiAIiIAiIgCIiAIiIAiIgCIiAIiIAiIgCIiAIiIAiIgOKwh4zL7vhhEwh4zL7vhhEBCprRmDWgSygBoAGW7MLl675T9NLru2oiAb5T9NLru2pvlP00uu7aiIBvlP00uu7am+U/TS67tqIgG+U/TS67tqb5T9NLru2oiAb5T9NLru2pvlP00uu7aiIBvlP00uu7am+U/TS67tqIgG+U/TS67tqb5T9NLru2oiAb5T9NLru2pvlP00uu7aiIBvlP00uu7am+U/TS67tqIgG+U/TS67tqb5T9NLru2oiAb5T9NLru2pvlP00uu7aiIBvlP00uu7am+U/TS67tqIgG+U/TS67tqb5T9NLru2oiAb5T9NLru2pvlP00uu7aiIBvlP00uu7am+U/TS67tqIgG+U/TS67tqb5T9NLru2oiA1FbUyF7iXvJzZy4k6Od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CEAAkGBg8QEA8PEBAQDw8QEBQPDw8SFBEOEg8PFBAhFhQQFBIXJyYeFxkjGRQVHy8gIycqLCw4FR8xNTAqNSYrLCkBCQoKDgwOGg8PFzUkHyQqLyw1NSw1NTAvKTUvLjUwLCwwLCwpLCw0NSosKS0pMCwtLCwvNCwsLDUsLCwsLCwsL//AABEIAMIBAwMBIgACEQEDEQH/xAAcAAEAAgMBAQEAAAAAAAAAAAAABAcBBQYDCAL/xABOEAABAwECBwsIBQgKAwAAAAABAAIDBAURBgcSITGS0RMVMzRBUVNxc7KzCCI1YYGCkbEUMnShwRYjUlRicpOiFyRCREV1g4S0w0Njo//EABsBAQACAwEBAAAAAAAAAAAAAAABAgMEBQYH/8QAOBEAAgIBAQQFCAkFAAAAAAAAAAECAxEEEjFBUQUTIWGRFCIyM3GxwfAVNDVSYoGCodEGIyRDwv/aAAwDAQACEQMRAD8At+zrOhMMRMURJjYSchuc5Az6FJ3tg6GLUZsSzeBh7JncCkoCNvbB0MWozYm9sHQxajNikogI29sHQxajNib2wdDFqM2KSiAjb2wdDFqM2JvbB0MWozYpKICNvbB0MWozYm9sHQxajNikogI29sHQxajNib2wdDFqM2KSiAjb2wdDFqM2JvbB0MWozYpKICNvbB0MWozYm9sHQxajNikogI29sHQxajNib2wdDFqM2KSiAjb2wdDFqM2JvbB0MWozYpKICNvbB0MWozYm9sHQxajNikogI29sHQxajNib2wdDFqM2KSiAjb2wdDFqM2JvbB0MWozYpKICNvbB0MWozYm9sHQxajNikogI29sHQxajNib2wdDFqM2KSiAjb2wdDFqM2JvZB0MWozYpKIDhbepmCokAYwDzcwaAPqBF64Q8Zl93wwiA6yzeBh7JncCkqNZvAw9kzuBSUAREQBERAEREAREQBERAEREAREQBERAEREAREQBERAEREAREQBERAEREBxWEPGZfd8MImEPGZfd8MIgOss3gYeyZ3ApKjWbwMPZM7gUlAEREAREQBERAEREAREQBERAEWL0ykBlF5unYNLmjrIC8X2pANM0Q63sH4qMosoye5EpFrnYQ0Y01MH8SPavN2FVCP71BrtKjaXMuqbHui/A2qLTHDCz/ANah1lj8s7P/AFqL4lRtx5l/JrvuPwZukWnGGFAf71DrXL0bhRQnRVQfxGBTtx5lXp7Vvg/Bm0RQGW7SHRUwH/Uj2r3ZaELtEsZ6ntKnKKOua3pkhF+GytOgg9RBX6vUlDKLCygCIiA4rCHjMvu+GETCHjMvu+GEQHWWbwMPZM7gUlRrN4GHsmdwKSgCIq5wyxzw2ZVyUc1HO9zWte2Rr4w2Rjm3hwBz6bx7pQFjIuZwCw7hteCSeKN8W5ymJ0by0uByQ4OvHIcr7ivPD/GBBY8UMssb5jNIY2sYWtNwbe52fkGYe8gOqRcPgBjRjtiSaOKmlhbCwPfI9zHC9zrmsuHKbnH3V3CAIiIAiIgCwVlQrbqjFTVEgzFkL3A8xDDd96h9haMXJpLicHhhh5KZH09K7c2MJa+YfWe4ZiGH+y0HNfpN2a7l4uWqkeb3ySPJ0lz3uv8AiV4X3DqHxuC7aPFdUOAd9IhuIB+q/lC5X9y5to+gRjpOjoRjLCzxx2s4otHMD96ZA5h8Au3/AKK6j9Yh1XrH9FdR+sQ6sidRZyJ+ltGv9n7P+DirkUi0KMwyywuIcYnmMuGYEg6Qo6wtY7DpxkpJSW5hEWxsGxX1k24Me1jshz8pwJFzbs1w61KTbwitlka4ucnhI1169oiz+0PvK22EmCklCIi+Rkm6lwGSHC7JAOe/rWjSUXF4ZSq2F8Nut5TNrBR07tII9pWwhwapX8rh8D+C51kpCn0tqEcqvGUeKNe6q3fGTN9HgNGfqSvGr+C/T8Gq+m/OU1TKS3Pk5Rz+w3tPUQvzQW5610NHbQIuJWzFQe44t1mprfnYku9IkYG4XGryoZgGVMQvcBmEjQbi4DkIOYj1jnXUqsI3iK16Z7MwlcGu5jlAsPx81WcCtmmTaw+BwukqIVWKUFhSWccuaMoiLMc04rCHjMvu+GETCHjMvu+GEQHWWbwMPZM7gUlRrN4GHsmdwKSgCpPykLAvZR17RnY40sp/Zd58d/tEg94K7FzmMKwPp1mVlMBe90RfEP8A3R+ey7rLQPagKg8nG2cirq6QnNPCJmD9uJ1xA9eTIdVRfKItrdbQhpQb20sALhzSzHKP8gj+K5DFrbH0S1qGYm5u7tik5AI5fzbieoPv9ij4W2g6vtSqlZ5xqKpzYhzty8iIaoaEBevk/wBhbhZZqHC59ZM6S/l3KPzGD4h595WdetZY9BHQ0cMF7WxUtO1jnnMAI2ec8n2EkqiMNMfNbNK+OznCmpmnJbJktdNMP0zlAhgPIAL+c8wH0Tesr5jsDHfa9LKPpMn0uK8bpDK1rH3cuTI0AtPXePUvovB+3Ya6mhq4HZUUzcpt+YtN9zmOHI4EEHqQGwvWb1844wcZ9sUtqV1PBWPjhimLY2ZELg1uSDcCWkq7rVtCVlkzVLXkTts90zZLheJRT5Qfdo059CA360OHU2TZ9V+0wM13hv4qn8U2Ma1a21aenqat8sLmSlzCyJoJbCSM7Wg6QFamMmS6gcP0pom/zX/gsdrxB+w29FHa1Na/EveVO4X3+u8LtmY0pmtA+jRHJaAPPfyDqXFLDtB6lyoWSh6LPoeo0lOpx1sc4+eBfVnVJlhilIuMkbXkDOAXNvuv9q4KqxnzMkkYKeIhkj2A5bxeGvLb9HqXb2DxWm7CPwwqVtHh5+3l8Ure1FkoxWGeT6I0lN9tkbI5S3eLMWhWGaaWYgNMr3SFozgFxvuBUdWfg9gbQTUlNLJAHSPha57sqQZTiM5uBuVe2PTskqoI3jKY+drHNzi9pfcRm9S1J1SWG+J6LTa+qxTjBNdX8OXb3EJdRi34+Owl+bVucOMFqOmpDLDCI5N1jblBzz5pdnGclabFtx9vYS/NqtGtwtSZgt1cNXobLIJpYa7TdY1/q0n70vdaq9Vv4V4MGudTgybnFEXukIzvIIFwbfmGg5zo5ivwMX1nZGTuJvu4TdJMvrvvu+65ZraJTm2jmaDpajS6aFcst9u7h2lRop1uWWaWolpycrIcMl2jKY4ZTSRz3H7lvcDcC/pYM8xcynDi1obmdK4afO5Gg5r9Jz6LlqRrlKWyt56K3WVVU9dJ+a/3zuOYjmc3QtjSWqRyqx/yNsq/ctxiy7vq7o/dLuf61643DHAv6GBNCXOpy4NcHZ3ROOjPytOi/SPXes0qZwWTnU9KabVT6tppvdnj+5r6ivvmpZeVkzDf6hID+CucL5/dIburOPYr9hde1p5wD8Qs2llnJyun6lDqsd56IiLdPMnFYQ8Zl93wwiYQ8Zl93wwiA6yzeBh7JncCkqNZvAw9kzuBSUAQoiA+RcZmD/0G1KyAC6MyGaLm3KXz2gdV5b7q2GJiwvpVsU14vZT31T/Vuf1P/oWLsPKUoGNms+cD85JFLE887Y3Nc375HfFSvJroWXWjPd+cvhhB5mEOcfiQPggLBxszOZYtolpuJhDL/wBl8jWuHtDiPaqTxBUEUtr3yMa/cqaSWPKF4bIHNaH3c4DjdzK6ccHoS0OzZ47VT3k8elpPscviMQHR+UnQRBtBOGNEznSxukAAc5ga0ta48txJu5rytz5OlQ51mVDSb2srHBo5g6FhI+JWu8pXgLO7WbuNU3ycPR1X9tPgMQFR41fTNo9ue4F9H216DqP8qf8A8RfOGNX0zaPbnuBfR9teg6j/ACp//EQFB4i/TdL2c/gOV6Yzz/U2faGd1yovEX6bpezn8ByvTGeP6mz1VDO64LFd6DN/o363X7UVasO0HqWVh2g9S5B9IL0sLitN2EfhhUraPDz9vL4pV1WFxWm7CPwwqVtHh5+3l8Urd1PoxPJ9Beut+eLLgwR4hSdg3uqqMH+O032lniq18EeIUnYN7qqjB/jtN9pZ4qm7dAjo70tV+fxLExl8RPbRd5cji34+Owl+bV12MriJ7aLvLkcW/Hx2Evzalnr4k6H7Kt/V7kb7GpUvbHTRhxDHueXtBuyskDJB5wLybupMVdS90dTGXEsY5hY0m/JygcoDmGYZl5Y19FH1y/JqYqNFX1xfJynP+R88jFsr6Hzjj/0aDGB6Rn/di8MKxcEWAUFJcP8AwNPtIvJ+JVdYwPSM/wC7F4YVj4J8Qo+wZ3Up9bL54jpP6hR7F7imzVP3Xdss7rum6bpf52XlX5V6uHDFoNn1d+f8w53tGcH4hRPp1ifpWf8ACFeWFGElFJRVUcdTC97oXNaxr2kuJGYAcqtCCgpZlvKarUS1VtTjU47L5d67iqJNDuo/JX1ZxvhhPPEw/wAgVCv0HqPyV9Wc26GEc0bB/KFj0nE2/wCo/Rr/AD+BJREW+eROKwh4zL7vhhEwh4zL7vhhEB1lm8DD2TO4FJUazeBh7JncCkoAiIgKN8pj/DP9x/1qT5NXA2j2sPcco3lMf4Z/uP8ArUjyaeBtHtYO49Adxjg9CWh2bPHaqe8nj0tJ9jl8RivzCywhXUVVSE5O7xOY1x0NfpY4+oOAK+X8G7dq7AtJz3w/nosqCeCS9uWx114Dho0NIcLxo0goCz/KV4Czu1m7jVN8nD0dV/bT4DFWGMbGTNbclOwQbjFESIogTK98j7gSXXC85gAAPjer0xRYJSWdZsccwyZ5nuqJmcsbnABsZ9Ya1t/rJQHz9jV9M2j257gX0fbXoOo/yp//ABF86Y2oHMtq0A4EZUoePW10YII9i6C0sa1oWlQw2VTUxbIYRHUyRkvdNHG3Pktu/NsIbe4knlF4CA12Iv03TdnP4DlfWMmO+gcf0ZYnfz3fiqGxF+m6Xs5/AcvoXDmHKs+q9TA/UeHfgsdizB+w29FLZ1Fb/EveU2sO0HqWVh2g9S459ML0sLitN2EfhhUraPDz9vL4pV1WFxWm7CPwwqVtLh5+3l8Urd1PoxPJ9Beut+eLLgwS4hSdg35KqMH+O032lniK1cDpA6gpLiDdCGn1EZiPiCtNZmBlNQzmqmnDgJLqdrgGBjnm5oJv89+e4aOe7myTg5KGDU02qhRPURlvllJc+1/ySMZfET20XeXI4t+PjsJfm1ddjK4ie2i7y5HFvx8dhL82qlnr4m3ofsu39XuRuca+ij65fk1MVGir64vk5dDhZg2yuYxm6blKwl8ZuDsxzOBbmvGjONGZfrBTBhtDG9uWZHyODpH3ZIzC5rWtz3AZ+XlWTq5ddtcDR8sq+jfJ8+dn45K9xgekZ/3YvDCsfBTiFJ9nZ3VWmHU7X2hUFpvDchhP7TYwHD2HN7F3GL62mTUrILxutOMhzeUx3+a8DlF2brCx0tdbJG70lXJ9H0yS3JZ8CqjpPX+K7W2MXTKemmqBUPeYozIGFjAHXC+69bU4sYN33Tdn7hl5e4ZIv035G6X/AFfZfdmvUrGHbTIqV9PeDLUDIDOUR3+e8jmuzdZVY0qMZOaMt3Skr7aq9LJ9/Z7Pd25KqLb83Pm+OZX/ABNuAHMAPuVE2bDlzwM/Tnjb8ZBer4VtIt7MX9Ry86uPtfuMoiLePKnFYQ8Zl93wwiYQ8Zl93wwiA6yzeBh7JncCkqNZvAw9kzuBSUAREQGhwowHoLT3L6ZCZdxytzufJHk5d2V9Qi/6o0r9YMYF0NmiVtHEYhKWukBfJJlFoIH1ybtJ0LeIgC0uEGBln2gB9Lpo5y0XNeQWyNHMJG3OA9V63SIDm7Axc2VQvElNSRslGiVxdM9v7rnklvsuXR3LKIDn8JMArNtFzX1dM2V7BktkBfG/JvvyS5hBIznMecr3sjA6gpIpIaamjhZI0skyQct7SLrnSG9x08pW5RAcpYOK+yqGdlTTU5jmYHBr91mfcHNyT5riRoJW/tml3WnqIgLy+F7APWWED71MWCoayWjLZaaPn1ugc/L1rK73C/AGQyPqKRoeHkukgzBwedLmX5iDpu+HMuLls2dhudBM0jTfHIPwXInXKDw0fSNLrqdTBSjLt5cUbKDDW0GNaxs9zWNDWjIiNzQLgLyOZaaSQuc5zje5zi5x0XuJvJ+JKOY4aWuHW1w+a/BeOcfG5VcpPezPXTVW24RSzyNlZmENVTAtgmdG1xvLbmvbfzgOBuPUvKqteolkbLLK+SRjg5hdcQwg3jJboGcDkUHdG84+IWcoc4+ITaeMZHUVbTnsrL44WTa2lhPWVLNymm3Rl4dk5Mbc40G9oBUSzrSlp5N1hfkSZJblXNd5p0i5145Ao16KNpt5yI0VRg4RisPhjsNnW4S1kzo3yTuy4r9ze0Njc3KuvzsA03DTzKQ7DW0S3JNS+4i68NjDrv3gL1pL1jKHOPip25cynklGEnWuzuRknaeW8869IKh8bg+NzmPb9VzSWuHtC8d0bzj4hZDwdBB6s6qZ2k1h7je/lxaN130l3NfkxX/HJWnnnfI4vkc573fWe4lzj1krDYXnQx56muPyCmUdgVcxDY6eYnnLHRtHrLnXAK+Zy7zXjDT0ZklGPgiXgbSmSvpQBfkybo71NY0m/wCN3xVzhczgbggKJrnyEPqJBc4j6sbNO5t58+k8vsXTro0VuEe08T0vq46m/MNyWPaERFsHIOKwh4zL7vhhEwh4zL7vhhEB1lm8DD2TO4FJUazeBh7JncCkoAiIgCIiAIiIAiIgCIiAIiIDFyXLKIDBC/Dqdh0taesAr0RCckd1nwnTFGetjSvN1jUx008B/wBNmxTEUYRZWSW5muODtGdNLB/DZsX5/Jmh/Vaf+GzYtmijZXIt11n3n4muGDlGNFLT/wANmxejbFphop4B/ps2KainZXIh22PfJ+JHbZ8I0RRjqY0L1bA0aGtHUAF+0U4KuTfExclyyiFTFyyiIAiIgOKwh4zL7vhhEwh4zL7vhhEB1lm8DD2TO4FJUazeBh7JncCkoAiIgCIiAIiIAiIgCIiAIiIAiIgCIiAIiIAiIgCIiAIiIAiIgCIiAIiIDisIeMy+74YRMIeMy+74YRAdZZvAw9kzuBSVGs3gYeyZ3ApKAIiIAiIgCIiAIiIAiIgCIiAIiIAiIgCIiAIiIAiIgCIiAIiIAiIgCIiA4rCHjMvu+GETCHjMvu+GEQHWWbwMPZM7gUlRrMP5mHsmdwKSgCIiAIiIAiIgCIiAIiIAiIgCIiAIiIAiIgCIiAIiIAiIgCIiAIiIAiIgOKwh4zL7vhhEwh4zL7vhhEBCprRmDWgSygBoAGW7MLl675T9NLru2oiAb5T9NLru2pvlP00uu7aiIBvlP00uu7am+U/TS67tqIgG+U/TS67tqb5T9NLru2oiAb5T9NLru2pvlP00uu7aiIBvlP00uu7am+U/TS67tqIgG+U/TS67tqb5T9NLru2oiAb5T9NLru2pvlP00uu7aiIBvlP00uu7am+U/TS67tqIgG+U/TS67tqb5T9NLru2oiAb5T9NLru2pvlP00uu7aiIBvlP00uu7am+U/TS67tqIgG+U/TS67tqb5T9NLru2oiAb5T9NLru2pvlP00uu7aiIBvlP00uu7am+U/TS67tqIgG+U/TS67tqb5T9NLru2oiA1FbUyF7iXvJzZy4k6Od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ttp://www.worldphoto.org/_assets/images/youtube-logo-0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066800"/>
            <a:ext cx="2590800" cy="1943100"/>
          </a:xfrm>
          <a:prstGeom prst="rect">
            <a:avLst/>
          </a:prstGeom>
          <a:noFill/>
        </p:spPr>
      </p:pic>
      <p:pic>
        <p:nvPicPr>
          <p:cNvPr id="6" name="Picture 2" descr="Google Pl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1219200"/>
            <a:ext cx="2438400" cy="2438400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hQRERQUEhQUFRQWGBgYGRcYGBQVFxcfGBgXHRceGBUYGyYfGCAkGhwVIC8gIycpLCwsGB8xNTAqNSYrLCkBCQoKDQwNDw8PFCkYFBgpKSkpKSkpKSkpKSkpKSkpKSkpKSkpKSkpKSkpKSkpKSkpKSkpKSkpKSkpKSkpKSkpKf/AABEIAHUBsAMBIgACEQEDEQH/xAAcAAEAAwEAAwEAAAAAAAAAAAAABgcIBQIDBAH/xABSEAACAQMBBQUDBggIDAYDAAABAgMABBESBQYHITETQVFhcSKBkRQyNUKhsghScnN0gpKzFyM0YpOxwcMVJDNDRFSDotHS0/AWNlOkwuElZKP/xAAWAQEBAQAAAAAAAAAAAAAAAAAAAQL/xAAWEQEBAQAAAAAAAAAAAAAAAAAAEQH/2gAMAwEAAhEDEQA/ALxpSlApSlApTNKBSvGSQKCSQABkk8gAOpJ7qqHe7jrpcx2CKwHIzSZKn82gIyP5xPuxzoLgpWbhxj2pnPbr6dlDj7mftqcbmccVldYr9EiLchMmRHnu1qSSn5WSPHA50WLZpQGlEKUpQKUpQKUpQKUpQKUpQKUpQKUpQKUpQKUpQKUpQKUpQKUpQKUpQKUpQKUpQKUpQKUpQKUpQKUpQKgW928U81xJZWb9isMfa3dyBqaJSMhIx+OV5/1YwanpqtNgEBt4Fb/K9pKxz10NE3Ze7GfjQRqJdiMokkl2mS3+lP8AKhzPfrC6evkal+ytqz7OuIILic3VldELb3Lc5EZhlEkcfPDDo39mQIJHcXqbEtlkkiXZsx7OR0iZ54lMrc2DMAQWB5jn0HXGZvxKtI4tk20EB1HtbSO3OQxJUjQQR19gHmPGipnvBvBDYwPPO2lF8ObMT0VR3k//AGcAE1T99x/uC57G3hVO4SGR2PqVZQPgffX3fhCXD/4mnPsz2reRYdmB8Ax/aNU7QaM3A4qRbSbsXTsbgDIXOpJAOpRuRyOpU93ME4OOfxZ4ktY4trUgXDrqZ+R7JTkDAPLUcHr0AzjmKpfda4eO9tWjzrE8WMd+XUEe8Ej311+Khb/C93r66kx6dlHp+zFBHLzaUszF5ZJJHP1nZmPxJqW7j8UbmxkVZXea2JAZGJYoPGMnmCOunoenI8xCqUVePG7e3TaQwQvyugXZgesShSAPJyy+oUjvqjqlu+cEnyPZTvnDWpVc+CSMR/uNHUSohSlKK0FwT3la5smhkJL2zBAT1KMCY8nywy+iirEqm/weoDm9f6v8SvvHak/AEfGrkoyh/FLeyTZ1l2kOO1kkWNWIBC5VmLaTyJwpxnlkjr0qvuHnF2cXBTaEweBkdu0ZVVoyiluRRRqBAI04JyVx4GR8fv5BB+kD91LVF21u0jqiDLOwVR4liAPtIoqyd5eOVzK5FmFgiB5Myq8reZ1ZVfQA+tcay4w7TjYEziQfivHEVP7Cqw9xFXHsHhZYW0So1vHM+PaklUOWPeQGyFHgB/8AdVDxe3Uisbxfk66IpY9YQZwrBiGC56D5px3ZPdigsrZvGi1exa4lGiZCFMAOWZiDp7MnqpweZ6YOe7Nc7Y407QmcmJ1t07lREY483kUknzAHpUW3X2C19dw2ynSZGwW66VALOcd+FB5eOK0RZcL9nRxdn8ljflgu41yHz7Q8wfycAd2KCodjca9oQuDKyXCd6uqIceTxqMHzIPpV6btbxxX9ulxCTpbkQfnIw+crDxB+PIjkazRvrsIWV/cW6klEYac8zpZVdQT34DAZ8qs78Hu6JjvI8+yrxOB5urg/Yi0Hhxa4kXVrdC2tW7IKisz6VZmLZIA1AgKBjoMk58KkvCbfh9o27rOQZ4WAZgAutWzobA5A5DA4GOQPfUb4+7vZWC8Uc1/iZPQ5aMn0bWP1xUO4Pbd+TbTjUnCTgwn1bBj/AN8Bf1jQaQqHcUd8m2dZ6oiO3lbRHkA6eWWbSeRwPHlllqY1nvjdt7t9odipylsgTy1vhn+zsx+qaIkXCTiLeXV4be5ftlZGcMVRWQrjvUAFTnHPvxU+3335h2ZCHkBeR8iOIEAuR1JP1VGRk+Y5EnFQTgDsDCT3bD5x7FPRcNIfe2gfqGorxsuHbarq2dKRxhB3YI1HH6xb4UV47U407RlY9nIkCnosaIfi0gYk+mPSvkh4sbUjPO5J8njhP/wB+BqWcCruyTtRIY1uy/sF8AlNK4EZPfq1ZA5nl1xytjbu78F7C0VwgdSORPzlPijdVI8RQVvubxxEsixXyJGWIAmTITJ6a1YkqP5wJHiAOdW1Wc9qcGdoRzmOKMTRk+zLqjVSO4uC2VOOowfLNaB2TaNFBFGza2SNELfjFVAJ95GaIrHjDxBubOeO2tX7LMYkdwqsx1MwVRqBAHsknlk5Hhz89yuL4+QzSX7apIWVVKhQ82sMVAUYGoaWyeQxgnzinHf6TX9Hj+/LUV3N3XfaN2lup0g5Z3xnQi41HHj0A82FFSTbXGu/mcmFkt07lRVdsfznkU5PoF9K9eyuNG0YWBkkSde9ZERfg0YUg+ufSro2Zw8sIIwi2sLcubSIsrt5lnBP9nkKrTi5w0ito/ldouhAwEsY+auo4V0H1RqwCvTmCMc6Cy9yt+INpxF4srIuBJExBZCenP6ynnhvLuORUjrLO4e8bWN9DMDhCwSQdxRyA2fTkw81FalNEV7v9xdjsHaCBBNcD52TiOMnuYjmzYx7Ix5kdKq++4w7TkJPygRjwSOIAe9lZvtrkvuteTXpgeKT5Q8h1albGWYlnLYxp6tq6YrQm6/D60sYlVYkeTHtSuqs7HvOTnSPBRyH20VRVvxZ2mpyLtm8ikDD7lTrcnje0kqQ36oushVmTKgE8h2iEkAE/WBGO8YyRPt6tzLa8t5EaKMOVbRIFUMjY9khgM9cZHQjrWWqDY9fPtDaEcETyzOEjQZZj0A/75Y6k8q525t+Z7C1lY5Z4Yyx8TpGo/HNVRx33nZ50s0PsRgSSD8Z2+YD+SvP9fyFEN5uPEzsVsY1jTukkGuRvMJnSnodXu6VFW4q7UJz8rf3JCB8OzxXlw23G/wnclXJWCIBpCOpyTpRT3FsNz7gp78Ve0PDzZypoFnbkeLRqzfttlj65oqpt3+Ot3EwF0qXCd5AEcg9CvsH0Kj1FXVsDeCG9gWa3fUjcvBlI6qy/VI8PQ8wQapTipwxFiPlNqD8nJw6c27EnoQTz0E8ufQ458xj3cA7qUXk8a5MLRan8AysojPkSC48xnwoL2qud/OMMdk7QW6iadeTEkiOM+Bxzdh3qMY7znlXf4j7yGx2fLKhxIcRxnwZ+QP6o1N+rWadn2T3E0cSc3ldUGe8uwGSfU5JoJRe8X9pyHPynsx4JHEoHvZSfiTXu2bxl2lEQWmWZfxZI0wf1owrfbV27sbiWtjEqRxIz49qVlUu57ySeg/mjkK4PEvhzBc2ss0MSR3MalwyKF7TSCSrgDDZGcHqDjnjIIdHcPiRBtNSoHZXCjLRE5yPxkblqHTPIEZ5joT6t8Nz5nm+WWJQXGgxSxPyjuYz9VyOjY5A+nMYrPOx9rPazxzxHDxsGHn4g+RGQfImtZbPvVmijlT5siK6+jKCPsNBXke33S1+RtsK60YK9iul4OZyf43w1c891fZuxudPJNDcXqJCluMWtmja1hz9Z3JOpgMYxyGB0wBU/wAUoiM7/wC5a7TtuzyElQ64nIyFbGCG79JHI+491ULf8NNowvoNpK3g0Y7RD5hl6e/Bq1eJ/FQ2LfJrXSbjALuRqWLIyAF+s5GDz5AEdc4qnLrfG9lbU93ck+UsigeiqQB7hRVncMOEssMyXV6Ahj5xw5DNq7mcjIGOoUEnOCcYwelxc4bPeYurUaplXS8fIGRR80rn6w5jB6jHeADB9z+MV1auq3LtcwE+0G5yqPFHPNsfisTnxHWrI3s4w2toi9j/AIzK6h1VThVDAFS74OMgg6QCfHFBnu6tniYpIrI45FXBRh6q2DUr3I4bXG0JFLI8VtkF5WBXI7xHn5xPTI5DqfA9K74337tkLbKB0HZlvtZyfhipBu3x7JYLfQqFP+dh1ez5tExJI/JOfI0E13/3EW+sBBCFSSAAwdwGldOgnuBXl5EKe6s3Xdo8TtHIrI6HDKwwynwIrXdnepNGskTK6OAyspyCD0INRnfjZOzJVB2iYUOPZdnEUmP5rAhmHlzHlQZlr6dm7NkuJVihRpJHOFVep/4AdSTyA61ZC7u7u6/5dPjwJIX9rsP7atDcvZezooydndiwONTo4kc+TuSW9x+FB57h7pjZ1mkOQzkl5GHRnbGceQACjyUVIqUoiseP38gg/SB+6lqo9xUztKyB/wBYiPwcH+yrc4/fyCD9IH7qWql3C+k7L8/H94UVqcVSP4Qf8otPzcn3kq7hVI/hB/yi0/NyfeSiOHwUjztZPKKU/YB/aa0XWduCP0qv5mX/AONaJous2cYPpe59Iv3MdS/8Hn/Tf9h/f1EOMP0vc+kX7mOpf+Dz/pv+w/v6C0N5tiLeWk1u3+cQgH8VuqH3MFPurKZDwyd6SRv71ZG/rDD7K2BWd+NG7vybaBlUYjuR2g8NYwJB8dLfr0MXbZb0Rvs9b08k7HtmHhhcuvqCCvqKy7d3MlxMztlpZXLEDvZ2zge84FSaDfYrsV7DJ1mcY/NH22Gfzo+Dmvp4O7v/ACraSOwyluO1bw1DlGP2va/UNBfG6uwxZWcFuP8ANoAx8WPNz73LH31HeJPDZdpqskbCO5jGlWOdLrknS+OYwSSGGcZPI55Tiqk3/wCMFxZ3r29vHFpi0h2kDsWLKG5aWXSMMB3880RVu3dzLyzJ+UW8iqPrga4z/tFyvxOa/Nk743ltjsLmZFHRdRZP2Gyv2VpbdTeSPaFqlxHy1DDLnJRh85T6faCD318m3eHtjdg9rbxhj/nEAjkHnqXGffkUWq33V47yKypforIeXaxjSy+bR9G/VwfI1c1rdJKiyRsGRwGVgchgRkEH0rJ28Wyvkt1PAG1CKRkDeIB5E+eMZ881e3BCZ22WobOFllVPycg/eL0Ffcd/pNf0eP78tdH8H2IG5um7xEgHozkn7q1zuO/0mv6PH9+Wubwo3pSxvwZTpilUxOx6Jkgox8gwwT3Bie6g0nUe4hRBtl3obp2Eh96qSPtAqQKwIyOYNV3xp3pSCya2DAzXGBpB5qgILsR3A40jxyfA0Rn1+h9DWvtnOWhjJ6lFJ9SozWT9i7La6uIYF6yuqegY+0fcMn3VpXiBtBrbZl08XssselSORXUQmR4EBs+6i6je93GqC0kaK3Q3Eikhm1aIlI6jVglyD1wMedQK/wCNu0Zjpi7KLPQRx62//oWz7hVfKPcPHwrV+7m7FtZRKlvGqjAy+AXf+cz9WJ+HhyoKF/wJtraXz1u3U8/40mKL10uVX4CoVitZ7y7aSztZp5CAEQkZ+s2PYUeZbAHrWTBQah4bD/8AFWX5lKoPiVMW2reE/wDq49yqqj7AKvvhrIG2VZ4/9FR71yD9oNUxxl2QYNqSPj2Z1SRT+qEceupc/rCgnvACACyuG+sbgg+ixR4+83xq0Ko7gTvQkMstpIwXtirxk8gXAwy+rLpx+SR3irxojwliDKVYBlIIIIBBB6gg9RXosNmRQKVhijiUnJEaKgJ8cKBUL4r7/fIIOygcC6l6YwTGve5Hce5c9+T9U1CODm913JtDsZJpZopEdmEjtJoKjIYFiSOeFI6HV5CgkP4QMpFpbL3Gck+6N8f1mqY2RtCS3mjlh/yqHKeyH54P1SOffV+8a9jmfZhdRkwOsvnpwyv8A2r0WqL3W2uLS8t5znTHIrNjrp6Pjz0lqKlH8LG1/wAf/wBun/JX43Fba5GC3I//AK6f8laHt51kRXRgysAysDkEEZBB7wRXmxAGScAUGStn7u3M7BYbeZyeXJHx72xhR5kgVqTdvZzW9pbwsQWihjRiOmVQA48sg1X+8PHaGC4MdvD8ojXk0ofQCe/sxpOoD8YkA93LmbNtbgSIrrnS6hhnkcMARy9KD20pSiMh7Uv2nnlmc5aR3c/rMT9nT3V8tDSjRSlKBSlKCU7ucR7qxtpbeBhhyCrH2jETnXoB5e1y68gQTjJqN3V28rl5HZ3bmWYlmPqx5mvVSgV77G/kgkEkLtHIvRlJVh7x3eXSvRSgv/hhxS+Xf4vc4W5AyrDAWYAc+XQOBzIHIjJGMECx6x/Z3jwyJJG2l0YMreBU5B+Nav3d2wLu1huF5CVFbHgSPaHubI91EQrjrYPJs5WQEiKZXfHcpSRcnyBZfjVTcM9nvNtS1CAnRIJGP4qpzJPgOg9SK08ygjB5g91fNY7Khgz2MUcerroRUz66QM0H1Cqa/CD2e+bSYA6AJIye4MSpUE+YDY/JNXLXruLdZFKOqup5FWAZT6g8jRFB8CrB32i0gB0RxOGbuBcqFGfE4Y/qmtAV6LOwjhXRFGka9dKKqL8FAFe+gzpxqsHj2pI7AhZUjZD3HSiowB8QV5jzHjUv/B9sXEV3KQQjtGqnuYoJC2PHGtR658KtS92dFMumaOORc5w6q4z6MCK9sMKooVFCqBgAAAAeQHIUV51BuMW7vyrZzuozJbntV8dIGJB+xlvVBU1e4VSAWUE9ASAT6DvqA8Yt8EtrJ7dHHb3A0aQRqVD/AJRiO7Iyo/K5dDRGe60JwS3f+T7P7Zhh7ltfnoXKxj7zfr1RWwNjtd3MNunzpXC5/FH1m/VUM3urWVparEiRoMIihVHgFAAHwAouvbVU8W+Gcl0/yu0XXJpAli5Bn0jCsmerAYBXvAGOfI2tSiMp7G3ju9mSt2LvC/R43XkcfjxuOo588ZHjUgveNW0pEK9pFHkY1JGA3uLEgeoFaDvNmxTDEsccg8HVXH+8DXyRbrWiHK2tsp8RDED8QtFZr3b3Ou9pS/xKMQxy8z6uzGTzLSH5x78DJNaW3c2EllbRW8fNY1xk9WJJLMfMsSffXRVcdK/aIz9x3+k1/R4/vy1xdz9w32lb3TQn+PgMRVSQFkDCTUuT81vZXBPLqD1yO1x3+k1/R4/vy13/AMHrpe+sH99RVcxby7Qsc24nuINPLsiWGn0Vvm+7FcpnluZeZkmmc/zpJHP2s1azvdlwzDE0UcgHQOivj9oGvyx2TDBnsYo489dCImf2QKFV5wm4ZtZn5VdDE5BEcfI9kD1LEctZHLA6DPeTiwts7LS6glgk+ZKjIfEahjI8x1HpX2UojKW9O6dxs+UxzoQMnTIAezkHcVbp+r1FdbYvFjaFpEsSSoyKML2iByoHQBsg4HcDnFaTnt1dSrqrKeoYAg+oPKvgh3YtEbUlrbq3iIYgfiFoqi7PY+1dvyK0zP2IPKRxohXxMcaga2x3jPmwqPb6boSbNuTDJlkPOOTGBIvj5EdCO4+RBOqK+a+2bFOoWaOORQcgOquAfHDA86FQfgdJIdmAOCFWWQRk/WU6SSPEazIPca7e/wBuQm07fQTolTLRSYzpJ6g+KtyyPIHuqSIgUAAAADAA5AAdAB3V5URk7b+69zYvpuImjweT9Y281kHI/wBfiBX2QcRdoomhbybT05sGP7bAt9tajdAwIIBB6g8wfdXOO69oTk2tvnx7GLPx00WsvWGy7q/lPZJLcSscs3Nzk97yHkPViKvzhlw6GzI2eUhrmQAMRzVF66FPfzwSe8geFTWKFUACgKB0AAAHuFedEeEsQdSrAMrAggjIIPIgjvGKz9v7wkntHaS1RprYkkBQWki8mUc2UdzDPLrjqdCUoMu7u8Q72wXs4Jv4sH/JuA6qe/APNefcCK8t4OI99fL2c038W3WOMCNW8mx7TehJHlWkrzYdvMcywQyHxeNHPxYGllsK3hOYoIYz4pGiH4qBRVF8P+Es91Ikt2jRWwIJVwVeXv0hTzVT3sccuniNAgY5Cv2lEKUpQY5NKkZ4dbR/1Of4D/jX5/BztH/U5/gP+NGkdpXW2rund2qCS4t5IkJChmAAyQSB18AfhXJoFKUoFKUoFKUoFaP4NSE7Igz3NMB6ds9ZwrRvBb6Ih/Lm/evRNTmlKUQpSlApSlApSlBnviZuRfttCebsJZ45G1I6KZcLgYUhcldPTBGOWe+otbbl30hwlncknxikUe9mAA95rVtKLVccK+GTWGbi50m4ZdKqCGESnr7Q5FjyyRyAGATk1Y9KUQpSlApSlApSlBTHG/dO4muYriGGSVDEI27NWcqVZyMqoJAIbr5Gu/wT3WmtLeaS4Ro2mZdKMMMFQNgsp5rks3I8+XnVjk1+0ClKUClKUClK/CaD9pSlApSlApSlApSlApSlApTNKBSlKBSlKBSlKCt+PP0an6Qn3JaoDNbAvLCOZdMsaSLnOHVXGfHDAjPM/Gvi/wDCtn/qtt/Qxf8ALRWTM0zWs/8AwrZ/6rbf0MX/AC1X/GzYkEOz1aKCGNu3QZSNEOCsnLKgHHIUKo2lKUUpSlArRvBb6Ih/Lm/evWcq0bwW+iIfy5v3r0TU5pSlEKVwt9dlXFzaPHaTGGYlSH1FOQYagXUFl9nPTnkCqk3o4cXuz7Zrw37u8ZUsFaZWGpguVkL5OCR1A5ZoL4pUQ4V7xS3uzkkmOqRGaNm7204wTjv0kZ8SM1LiKD9pWc9h3u0ry/mtY72QSSa0eRnYALExzpC/M9E09SOQJr27VF9u9exk3DSqwD/OfRKoOHVkYnB8+eMgg0E7483TpZQaHZdU4B0sVyOykODg8xnHI1IOFX0TafkN+8eotx3uBJs+1dTlWmVgfEGGQj7KlPCr6ItPyG/ePQSylVFd8I9oXEkjT7RbGptHOaQ6dR05GpVTljkoIFfLwi3guo9oTWE8jSIolGGZn0PC4U6GbmFPtcvQ8ueQuelVFxZ36uBcps+yZkc6A7IcOzSY0IrdV5FSSOZ1DmADn54OE21IGjkhvzrLL2mHlGkEjURqJEuOZwwGcUFy0qpuKO+VwbqLZtk5R3MayODpYtKQEUMOaDBDEjn7Q8CDHd7N2b3YYhuYr6STU+lvnqA2CwDKzsJFIVuvh58gvuvTeXAjjdz0VWb9kE18G623Be2cFwBjtEBI8GHJwPRgw91R3iZu7d3KK9rdGBI0lMihpV7QEKRkJyPIMOf41BUu7Ww7jeC6maa40sqhyzAuBqOFVE1AKBz6HljvzV6bk7vPY2ccEkhlZS5L5Yjm5KgBjkALgY9aoThvu/dXkkq2dybZlRSxDSJqBJwP4vrg+NTniRvfcbNtbaxjmdrgxBpp8sXxzHss3MFmD8+oCjHXIKt+lUDtncXaOz7UX/yx9Y0tIqvLrTWQObFsSYJAIxjr1FWPuNvRJtXZkhL9ncqHiZ1wMPoykijoMgqcdMg91ETelZw3N2ntO+MtpbzvmbEssjyPqRV9lsSZLAMWQEKMnAHIZq5uHe6suz7Vo55e1kaRnJDOygcgoXXgjkMnl1J60Hc23f8AYW08wGTFFJJg9+hC2PsrP26W6dxt2a4llutLR6SzupkJL68BV1AKo0npyHIAVZfFXdy7nR5oLoxQRW8hkiDSqJMBmbIX2TlfZ51WXDfdm8vO3+R3ZttHZ68PKmvV2mn/ACfXGG6/jUVfG6Oxns7OGCSQyPGpDPljklieWrngZwB4AV2KpTjDJdWfyALdTFeyCnDsNUkBTMjc8sW1A+1n5tfZsHdPae0bi22hdThImdJREskikR8mQIi+yob2RzOcEk8+VEdLjJute3nyc2oaSNNWqNWVcMSNLEMwDcsjy95qbbo2U0Nlbx3La5kjAc51c/At9bAwM9+M1TXEO22ls11d9oTMs8kpRUlnXQAQQCCcdGAwPCrNsd5vk2w4buYtIy20THUSWkdlUKCx55ZyAT50EvpVF7ubtX23klupr14gHKooDlcgAnSiuoRRkDIyTzz0yerwg3xuPlUuz7t2kK69BclmVomw6ajzIxkjPTSfHkFv0qgt+trXcO3isE8jOJI+xV2JjUzIo06SdIGXI9Dzr07/AG620LBY7qe9eV3fSWR5VKNpLDScjlhW6BcY6UVoOvw1C9jb6Muw1vpvbdYWz3a3RjGucdNTAZ9arTdjd7aG3GluWvGjCNpDZkxqwG0xojAIACvTxHXnRH1bCunfekhnZgtxdABmZgoEcwAAJ5DHcKvas77h20ke8KJM/aSpNcK75J1sIpgzZPM5PPnUu42b5TwPFaW7tEHTtHdSVYgsVVQ45qPZYnHl3ZyVbVKqKx4R30LRSQbTbmVLkGVRpJGoqdbCTlnAYAGrdohSlKBSlKBSlKBVccePo1P0iP7ktWPUQ4nbqzbRs1hgKBxKr+2xUYCuDzCnnzHdQZopVifwE7Q/Gtv6R/8ApU/gJ2h+Nbf0j/8ASoqu6VYn8BO0Pxrb+kf/AKVP4CdofjW39I//AEqCu60bwW+iIfy5v3r1W38BO0Pxrb+kf/pVbnDrd2WwsI7eYoZFaQnQSy+07MOZA7iO6hqTUpSiK34zb7TWMUMVu2h5tZMgwWVU05C56Eluvdg465EP3j4e3EezHvbm+mlfTG5iJd19t0GC7OdWNWc4HMVZHEfcEbUhQK4jmiLFGIJUhsalbHPBwpyOmOhqIw8JtozQdhd34MMaERRIzuuoD+L1llGFBxyw3IYGOtFdrgV9GH8/J/UlWJUR4a7my7MtnillSQu+vCqQqEqAQGPNs6R3CpdRFA8L/p+T1uvvGul+ELOva2a/WCTMfQtHj7rfColu9sq4udqzR2s3YTa7hlfLL812yCV5gEeR9KnOy+Dl3PdLPtO4SVVIJAaSRpAvRSzKoRfHGe/pnNFePFuEpsbZyt1VoQfUWzg1I9zts/JN3Y7jGrsoZGA8SHkwD78V2OIW5v8AhO07FXCSK4kRiCVyAww2OeCGPMdOR59KiG5HCq7t2lS7lja2lhkhMaPI3zyDlQyhUOQTnzoOBunse+292009/LHGj6dKFsEkAkLGrKqgAjnzJ+2vRwss+x29JFqLdn8pTUeraH05PmcZrs7P4R7TtJHW0v0jifkzAyK5A6ExhSNQBPMMPUV1N1uEctltEXK3IaJOmpS0kmtMSa+gX2iSDljyFBDN4m7LecNKcL8qt2yegBEWD6Dl8K0CKgnEfheu0yssTiK4VdOWBKSLkkBscwRk4YZ64IPLEd2bwx2sZIflF+BFC6OoEs83zCCuEYKvd3nlQRPf7Z5k3gkjaTsu1lhAl5+wHjjCt1HQ8uo6VK5+BErjD7RZgOeGidgPPBmqS8R+GS7T0yxuIrhBpyQSjrkkK2OYwScMM9TyPLEQHCja8qiKa/HY9MdvcyDH5sqAfQmgs7c3d35BZx23adro1nXp0Z1uzfNycY1Y61922/5NP+ak+4a/Nh7NNvbQwtIZDEiprIALaRgEgeX/AGa91/bdpFIgOC6MufDUpH9tEUt+D1/KLr81H941z+OMRXais3zWhjI9FaQEfH+urA4Z8NZdlyTPJNHJ2iKoCqy40knJya63EDcCPakSgt2c0eTHJjI541Kw71OB5gjPiCV4cULlf8D3TZBDIoU+Ot0C4+IqKfg/wMLe7f6rSoo9VTLfYy1zP4HtpyqkE95H8mQjSvaTSBQOQ0xFQOQ5AZGKtjdvd2Kxtkt4c6VByT85iebM3mT/AGDoKCmeAn0hN+jN+9hq+qrnhzwvl2ZcyTSTRyBojGAqsDzdGzkn+b9tWNRHH3y+j7z9Gn/dPVa/g9f6d/sP7+rU25s83FtPCCFMsUkYJ5gF0ZQSPLNRXhnw/k2X8o7SVJO17PGlWXGjtM5z46h8KCK/hC/6D/t/7irJ3N+jrP8ARoP3SVwOJnD+Tanyfs5Uj7LtM6lZs6+zxjHhpPxqVbD2ebe2ghJDGKKOMkcgSiKpIHnigq78IT5ll+VN/VFX0b1Qs26tvp+rFaMfTMY/rIqQ8S9wZNqLAI5Uj7IuTqDNnWE6Y/J+2u7szdxV2fHZzYkUQLC+MgMAmk47x/WKCl+H/DuTaFqZY754NLshjVXOCACDylXqCD0qbbocHzY3sdybvtSmvK9kVLa0ZebGQ97Z6c8Vwn4NbQtZWOz7wKjd/aSwPjuD9mpDY8eXoKlHD/h7dWVxJc3V320kiaGUF3zzBBaWT2jjBwMDqaKgW/P/AJlj/PWf9zUx4+/R8P6Sv7qavbvDwtludqrfLNGqCSB9BVi38VoyMg456ftrucR9zX2nbJDHIsZWUSZYEggI645flD4UEHdCd0Bju5n0F5zrscBZQdnSjPMXD5HrHFj/AL8qk27254h2YthORIuiRHKgqCJHc8s8wQG6+IqvLPg/tK1lcWl6kcT8i4eWNyBnGqNVxqGT0bvPMZoOZu7/AOam/Sbr7k9WZv8A8PYtqBcv2U8YOlwA3I9zrkZGRyORg58SDG93ODktptCO5F0GSMhuakySFlIlDZOFBy2DljzHfzrpb98Obi8uVu7W7MMqoECnUgABJ9mSP2hkkkgg5oK4uZNo7uTxqZQ0TZYIGLQyBSNY0MMxnmOYAPMczWg7S4EkaOOjqGGeuGAIqobfg9fXVwj7TulkjTkQHkkdlBzpBZVCA955nyq4kUAADkByAoj9pSlApSlApSlApSlApSlApSlApSlApSlApSlApSlBUfDDdDG0J7ztfmvcL2ejrqdhnXq/sq3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4" name="Picture 20" descr="http://cms.myspacecdn.com/cms/Press%20Site/Myspace%20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3962400"/>
            <a:ext cx="2729828" cy="571501"/>
          </a:xfrm>
          <a:prstGeom prst="rect">
            <a:avLst/>
          </a:prstGeom>
          <a:noFill/>
        </p:spPr>
      </p:pic>
      <p:pic>
        <p:nvPicPr>
          <p:cNvPr id="1046" name="Picture 22" descr="http://1.bp.blogspot.com/-cBErTByanHI/T4kTAQS4wTI/AAAAAAAAP0A/00SKxWL8pnY/s400/instagram-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2964744"/>
            <a:ext cx="1905000" cy="184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SEO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Linkbuilding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Marketing</a:t>
            </a:r>
          </a:p>
          <a:p>
            <a:pPr lvl="1"/>
            <a:r>
              <a:rPr lang="cs-CZ" dirty="0" smtClean="0"/>
              <a:t>SEO (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</a:t>
            </a:r>
            <a:r>
              <a:rPr lang="cs-CZ" dirty="0" err="1" smtClean="0"/>
              <a:t>Optimization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Linkbuilding</a:t>
            </a:r>
            <a:endParaRPr lang="cs-CZ" dirty="0" smtClean="0"/>
          </a:p>
          <a:p>
            <a:pPr lvl="1"/>
            <a:r>
              <a:rPr lang="cs-CZ" dirty="0" smtClean="0"/>
              <a:t>PPC (</a:t>
            </a:r>
            <a:r>
              <a:rPr lang="cs-CZ" dirty="0" err="1" smtClean="0"/>
              <a:t>Pay</a:t>
            </a:r>
            <a:r>
              <a:rPr lang="cs-CZ" dirty="0" smtClean="0"/>
              <a:t> Per </a:t>
            </a:r>
            <a:r>
              <a:rPr lang="cs-CZ" dirty="0" err="1" smtClean="0"/>
              <a:t>Click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SEO - stránky nebo odkazy ke stránkám optimalizují tak, aby co nejvíce vyhovovaly algoritmu vyhledávačů a zobrazily se tak na předních pozicích</a:t>
            </a:r>
          </a:p>
          <a:p>
            <a:r>
              <a:rPr lang="cs-CZ" dirty="0" smtClean="0"/>
              <a:t>„Zdarma“ přivede návštěvníky webu, kteří hledají dané klíčové slovo (=velmi cenní a relevantní)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být na předních pozicích?</a:t>
            </a:r>
            <a:endParaRPr lang="cs-CZ" dirty="0"/>
          </a:p>
        </p:txBody>
      </p:sp>
      <p:pic>
        <p:nvPicPr>
          <p:cNvPr id="40962" name="Picture 2" descr="http://d3ohi9reiehxab.cloudfront.net/wp-content/uploads/2006/08/top-10-serp-clickthroug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096000" cy="442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SEO – základní pojmy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Klíčové slovo (</a:t>
            </a:r>
            <a:r>
              <a:rPr lang="cs-CZ" dirty="0" err="1" smtClean="0"/>
              <a:t>keyword</a:t>
            </a:r>
            <a:r>
              <a:rPr lang="cs-CZ" dirty="0" smtClean="0"/>
              <a:t>) </a:t>
            </a:r>
          </a:p>
          <a:p>
            <a:r>
              <a:rPr lang="cs-CZ" dirty="0" smtClean="0"/>
              <a:t>Zpětný odkaz (</a:t>
            </a:r>
            <a:r>
              <a:rPr lang="cs-CZ" dirty="0" err="1" smtClean="0"/>
              <a:t>backlink</a:t>
            </a:r>
            <a:r>
              <a:rPr lang="cs-CZ" dirty="0" smtClean="0"/>
              <a:t>)</a:t>
            </a:r>
          </a:p>
          <a:p>
            <a:r>
              <a:rPr lang="cs-CZ" dirty="0" smtClean="0"/>
              <a:t>Externí odkaz</a:t>
            </a:r>
          </a:p>
          <a:p>
            <a:r>
              <a:rPr lang="cs-CZ" dirty="0" smtClean="0"/>
              <a:t>Interní odkaz</a:t>
            </a:r>
          </a:p>
          <a:p>
            <a:r>
              <a:rPr lang="cs-CZ" dirty="0" smtClean="0"/>
              <a:t>SERP (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Page</a:t>
            </a:r>
            <a:r>
              <a:rPr lang="cs-CZ" dirty="0" smtClean="0"/>
              <a:t> Rank</a:t>
            </a:r>
          </a:p>
          <a:p>
            <a:r>
              <a:rPr lang="cs-CZ" dirty="0" smtClean="0"/>
              <a:t>Odkazový profil</a:t>
            </a:r>
          </a:p>
          <a:p>
            <a:r>
              <a:rPr lang="cs-CZ" dirty="0" smtClean="0"/>
              <a:t>Text odkazu (</a:t>
            </a:r>
            <a:r>
              <a:rPr lang="cs-CZ" dirty="0" err="1" smtClean="0"/>
              <a:t>anchor</a:t>
            </a:r>
            <a:r>
              <a:rPr lang="cs-CZ" dirty="0" smtClean="0"/>
              <a:t> text)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 </a:t>
            </a:r>
            <a:r>
              <a:rPr lang="cs-CZ" dirty="0" err="1" smtClean="0"/>
              <a:t>page</a:t>
            </a:r>
            <a:r>
              <a:rPr lang="cs-CZ" dirty="0" smtClean="0"/>
              <a:t> faktory</a:t>
            </a:r>
          </a:p>
          <a:p>
            <a:pPr marL="914400" lvl="1" indent="-514350">
              <a:buNone/>
            </a:pPr>
            <a:r>
              <a:rPr lang="cs-CZ" dirty="0" smtClean="0"/>
              <a:t>Úprava obsahu a HTML kódu stránky</a:t>
            </a:r>
          </a:p>
          <a:p>
            <a:pPr marL="914400" lvl="1" indent="-514350">
              <a:buNone/>
            </a:pPr>
            <a:r>
              <a:rPr lang="cs-CZ" dirty="0" smtClean="0"/>
              <a:t>(</a:t>
            </a:r>
            <a:r>
              <a:rPr lang="pl-PL" dirty="0" smtClean="0"/>
              <a:t>title, h1,h2.., friendly url, alt, meta description, meta keywords, strong), web copywriting</a:t>
            </a:r>
            <a:endParaRPr lang="cs-CZ" dirty="0" smtClean="0"/>
          </a:p>
          <a:p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 faktory</a:t>
            </a:r>
          </a:p>
          <a:p>
            <a:pPr lvl="1">
              <a:buNone/>
            </a:pPr>
            <a:r>
              <a:rPr lang="cs-CZ" dirty="0" smtClean="0"/>
              <a:t>Kolik a jaké stránky na náš web odkazují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SEO - Klíčová slova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Důležitá jak pro tvorbu obsahu stránky, tak pro správnou volbu </a:t>
            </a:r>
            <a:r>
              <a:rPr lang="cs-CZ" dirty="0" err="1" smtClean="0"/>
              <a:t>anchor</a:t>
            </a:r>
            <a:r>
              <a:rPr lang="cs-CZ" dirty="0" smtClean="0"/>
              <a:t> textů pro zpětné odkazy</a:t>
            </a:r>
          </a:p>
          <a:p>
            <a:r>
              <a:rPr lang="cs-CZ" dirty="0" smtClean="0"/>
              <a:t>Nejprve je třeba analýza klíčových slov</a:t>
            </a:r>
          </a:p>
          <a:p>
            <a:r>
              <a:rPr lang="cs-CZ" dirty="0" smtClean="0"/>
              <a:t>Vhodná také klasifikační analýza (pomůže odhalit další slova)</a:t>
            </a:r>
          </a:p>
          <a:p>
            <a:r>
              <a:rPr lang="cs-CZ" dirty="0" smtClean="0"/>
              <a:t>Nutné zvážit, jak jsou daná slova hledaná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Kličová</a:t>
            </a:r>
            <a:r>
              <a:rPr lang="cs-CZ" dirty="0" smtClean="0"/>
              <a:t> slova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Klasifikační analýza</a:t>
            </a:r>
          </a:p>
          <a:p>
            <a:pPr>
              <a:buFontTx/>
              <a:buChar char="-"/>
            </a:pPr>
            <a:r>
              <a:rPr lang="cs-CZ" sz="2000" dirty="0" smtClean="0"/>
              <a:t>Seznam slov z </a:t>
            </a:r>
            <a:r>
              <a:rPr lang="cs-CZ" sz="2000" dirty="0" err="1" smtClean="0"/>
              <a:t>Google</a:t>
            </a:r>
            <a:r>
              <a:rPr lang="cs-CZ" sz="2000" dirty="0" smtClean="0"/>
              <a:t> </a:t>
            </a:r>
            <a:r>
              <a:rPr lang="cs-CZ" sz="2000" dirty="0" err="1" smtClean="0"/>
              <a:t>Analytics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nástroj Návrh klíčových slov </a:t>
            </a:r>
            <a:br>
              <a:rPr lang="cs-CZ" sz="2000" dirty="0" smtClean="0"/>
            </a:br>
            <a:r>
              <a:rPr lang="cs-CZ" sz="2000" dirty="0" smtClean="0"/>
              <a:t>v  </a:t>
            </a:r>
            <a:r>
              <a:rPr lang="cs-CZ" sz="2000" dirty="0" err="1" smtClean="0"/>
              <a:t>Google</a:t>
            </a:r>
            <a:r>
              <a:rPr lang="cs-CZ" sz="2000" dirty="0" smtClean="0"/>
              <a:t> </a:t>
            </a:r>
            <a:r>
              <a:rPr lang="cs-CZ" sz="2000" dirty="0" err="1" smtClean="0"/>
              <a:t>Adwords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interní vyhledávání</a:t>
            </a:r>
          </a:p>
          <a:p>
            <a:pPr>
              <a:buFontTx/>
              <a:buChar char="-"/>
            </a:pPr>
            <a:r>
              <a:rPr lang="cs-CZ" sz="2000" dirty="0" smtClean="0"/>
              <a:t>našeptávač ve vyhledávači </a:t>
            </a:r>
            <a:endParaRPr lang="cs-CZ" sz="2000" dirty="0"/>
          </a:p>
        </p:txBody>
      </p:sp>
      <p:pic>
        <p:nvPicPr>
          <p:cNvPr id="56322" name="Picture 2" descr="C:\Users\katerinap\Desktop\kl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213223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slova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b="1" dirty="0" err="1" smtClean="0"/>
              <a:t>Content</a:t>
            </a:r>
            <a:r>
              <a:rPr lang="cs-CZ" b="1" dirty="0" smtClean="0"/>
              <a:t> Management </a:t>
            </a:r>
            <a:r>
              <a:rPr lang="cs-CZ" b="1" dirty="0" err="1" smtClean="0"/>
              <a:t>System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1)  </a:t>
            </a:r>
            <a:r>
              <a:rPr lang="cs-CZ" sz="2800" dirty="0" err="1" smtClean="0"/>
              <a:t>platform</a:t>
            </a:r>
            <a:r>
              <a:rPr lang="cs-CZ" sz="2800" dirty="0" smtClean="0"/>
              <a:t>, software, </a:t>
            </a:r>
            <a:r>
              <a:rPr lang="cs-CZ" sz="2800" dirty="0" err="1" smtClean="0"/>
              <a:t>solution</a:t>
            </a:r>
            <a:r>
              <a:rPr lang="cs-CZ" sz="2800" dirty="0" smtClean="0"/>
              <a:t>, </a:t>
            </a:r>
            <a:r>
              <a:rPr lang="cs-CZ" sz="2800" dirty="0" err="1" smtClean="0"/>
              <a:t>tool</a:t>
            </a:r>
            <a:r>
              <a:rPr lang="cs-CZ" sz="2800" dirty="0" smtClean="0"/>
              <a:t>, </a:t>
            </a:r>
            <a:r>
              <a:rPr lang="cs-CZ" sz="2800" dirty="0" err="1" smtClean="0"/>
              <a:t>product</a:t>
            </a:r>
            <a:r>
              <a:rPr lang="cs-CZ" sz="2800" dirty="0" smtClean="0"/>
              <a:t>, </a:t>
            </a:r>
            <a:r>
              <a:rPr lang="cs-CZ" sz="2800" dirty="0" err="1" smtClean="0"/>
              <a:t>project</a:t>
            </a:r>
            <a:r>
              <a:rPr lang="cs-CZ" sz="2800" dirty="0" smtClean="0"/>
              <a:t>, editor, </a:t>
            </a:r>
            <a:r>
              <a:rPr lang="cs-CZ" sz="2800" dirty="0" err="1" smtClean="0"/>
              <a:t>service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2) </a:t>
            </a:r>
            <a:r>
              <a:rPr lang="cs-CZ" sz="2800" dirty="0" err="1" smtClean="0"/>
              <a:t>easy</a:t>
            </a:r>
            <a:r>
              <a:rPr lang="cs-CZ" sz="2800" dirty="0" smtClean="0"/>
              <a:t>, </a:t>
            </a:r>
            <a:r>
              <a:rPr lang="cs-CZ" sz="2800" dirty="0" err="1" smtClean="0"/>
              <a:t>easy</a:t>
            </a:r>
            <a:r>
              <a:rPr lang="cs-CZ" sz="2800" dirty="0" smtClean="0"/>
              <a:t> to use, </a:t>
            </a:r>
            <a:r>
              <a:rPr lang="cs-CZ" sz="2800" dirty="0" err="1" smtClean="0"/>
              <a:t>best</a:t>
            </a:r>
            <a:r>
              <a:rPr lang="cs-CZ" sz="2800" dirty="0" smtClean="0"/>
              <a:t>, top, </a:t>
            </a:r>
            <a:r>
              <a:rPr lang="cs-CZ" sz="2800" dirty="0" err="1" smtClean="0"/>
              <a:t>simple</a:t>
            </a:r>
            <a:r>
              <a:rPr lang="cs-CZ" sz="2800" dirty="0" smtClean="0"/>
              <a:t>, </a:t>
            </a:r>
            <a:r>
              <a:rPr lang="cs-CZ" sz="2800" dirty="0" err="1" smtClean="0"/>
              <a:t>popular</a:t>
            </a:r>
            <a:r>
              <a:rPr lang="cs-CZ" sz="2800" dirty="0" smtClean="0"/>
              <a:t>, </a:t>
            </a:r>
            <a:r>
              <a:rPr lang="cs-CZ" sz="2800" dirty="0" err="1" smtClean="0"/>
              <a:t>leading</a:t>
            </a:r>
            <a:r>
              <a:rPr lang="cs-CZ" sz="2800" dirty="0" smtClean="0"/>
              <a:t>, </a:t>
            </a:r>
            <a:r>
              <a:rPr lang="cs-CZ" sz="2800" dirty="0" err="1" smtClean="0"/>
              <a:t>enterprise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3) free, freeware, open </a:t>
            </a:r>
            <a:r>
              <a:rPr lang="cs-CZ" sz="2800" dirty="0" err="1" smtClean="0"/>
              <a:t>source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4) </a:t>
            </a:r>
            <a:r>
              <a:rPr lang="cs-CZ" sz="2800" dirty="0" err="1" smtClean="0"/>
              <a:t>compare</a:t>
            </a:r>
            <a:r>
              <a:rPr lang="cs-CZ" sz="2800" dirty="0" smtClean="0"/>
              <a:t>, </a:t>
            </a:r>
            <a:r>
              <a:rPr lang="cs-CZ" sz="2800" dirty="0" err="1" smtClean="0"/>
              <a:t>build</a:t>
            </a:r>
            <a:r>
              <a:rPr lang="cs-CZ" sz="2800" dirty="0" smtClean="0"/>
              <a:t>, </a:t>
            </a:r>
            <a:r>
              <a:rPr lang="cs-CZ" sz="2800" dirty="0" err="1" smtClean="0"/>
              <a:t>implement</a:t>
            </a:r>
            <a:r>
              <a:rPr lang="cs-CZ" sz="2800" dirty="0" smtClean="0"/>
              <a:t>, </a:t>
            </a:r>
            <a:r>
              <a:rPr lang="cs-CZ" sz="2800" dirty="0" err="1" smtClean="0"/>
              <a:t>deliver</a:t>
            </a:r>
            <a:r>
              <a:rPr lang="cs-CZ" sz="2800" dirty="0" smtClean="0"/>
              <a:t>, </a:t>
            </a:r>
            <a:r>
              <a:rPr lang="cs-CZ" sz="2800" dirty="0" err="1" smtClean="0"/>
              <a:t>deploy</a:t>
            </a:r>
            <a:r>
              <a:rPr lang="cs-CZ" sz="2800" dirty="0" smtClean="0"/>
              <a:t>, </a:t>
            </a:r>
            <a:r>
              <a:rPr lang="cs-CZ" sz="2800" dirty="0" err="1" smtClean="0"/>
              <a:t>integrate</a:t>
            </a:r>
            <a:r>
              <a:rPr lang="cs-CZ" sz="2800" dirty="0" smtClean="0"/>
              <a:t>, </a:t>
            </a:r>
            <a:r>
              <a:rPr lang="cs-CZ" sz="2800" dirty="0" err="1" smtClean="0"/>
              <a:t>evaluate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copywriting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Psaní chytlavých textů s ohledem na SEO</a:t>
            </a:r>
          </a:p>
          <a:p>
            <a:pPr lvl="1"/>
            <a:r>
              <a:rPr lang="cs-CZ" dirty="0" smtClean="0"/>
              <a:t>hustota klíčových slov v textu</a:t>
            </a:r>
          </a:p>
          <a:p>
            <a:pPr lvl="1"/>
            <a:r>
              <a:rPr lang="cs-CZ" dirty="0" smtClean="0"/>
              <a:t>titulek stránky</a:t>
            </a:r>
          </a:p>
          <a:p>
            <a:pPr lvl="1"/>
            <a:r>
              <a:rPr lang="cs-CZ" dirty="0" smtClean="0"/>
              <a:t>struktura nadpisů (h1-h6)</a:t>
            </a:r>
          </a:p>
          <a:p>
            <a:pPr lvl="1"/>
            <a:r>
              <a:rPr lang="cs-CZ" dirty="0" smtClean="0"/>
              <a:t>ztučněný klíčových slov</a:t>
            </a:r>
          </a:p>
          <a:p>
            <a:pPr lvl="1"/>
            <a:r>
              <a:rPr lang="cs-CZ" dirty="0" smtClean="0"/>
              <a:t>propojení přes interní odkazy</a:t>
            </a:r>
          </a:p>
          <a:p>
            <a:pPr lvl="1"/>
            <a:r>
              <a:rPr lang="cs-CZ" dirty="0" smtClean="0"/>
              <a:t>meta </a:t>
            </a:r>
            <a:r>
              <a:rPr lang="cs-CZ" dirty="0" err="1" smtClean="0"/>
              <a:t>keywords</a:t>
            </a:r>
            <a:r>
              <a:rPr lang="cs-CZ" dirty="0" smtClean="0"/>
              <a:t> a meta </a:t>
            </a:r>
            <a:r>
              <a:rPr lang="cs-CZ" dirty="0" err="1" smtClean="0"/>
              <a:t>description</a:t>
            </a:r>
            <a:endParaRPr lang="cs-CZ" dirty="0" smtClean="0"/>
          </a:p>
          <a:p>
            <a:pPr lvl="1"/>
            <a:r>
              <a:rPr lang="cs-CZ" dirty="0" smtClean="0"/>
              <a:t>PS: texty se musí dát číst!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Linkbuilding</a:t>
            </a:r>
            <a:endParaRPr lang="cs-CZ" dirty="0"/>
          </a:p>
        </p:txBody>
      </p:sp>
      <p:pic>
        <p:nvPicPr>
          <p:cNvPr id="4" name="Content Placeholder 3" descr="pageran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514600"/>
            <a:ext cx="4876800" cy="357254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Rank – 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Googlu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důraz na 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faktory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/>
              <a:t>Hodnota 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0-10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baseline="0" dirty="0" smtClean="0"/>
              <a:t>Čím více odkazů od</a:t>
            </a:r>
            <a:endParaRPr lang="cs-CZ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aseline="0" dirty="0" smtClean="0"/>
              <a:t>„důležitých</a:t>
            </a:r>
            <a:r>
              <a:rPr lang="cs-CZ" sz="2800" dirty="0" smtClean="0"/>
              <a:t>“ stránek,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/>
              <a:t>t</a:t>
            </a:r>
            <a:r>
              <a:rPr lang="cs-CZ" sz="2800" baseline="0" dirty="0" smtClean="0"/>
              <a:t>ím vyšší </a:t>
            </a:r>
            <a:r>
              <a:rPr lang="cs-CZ" sz="2800" baseline="0" dirty="0" err="1" smtClean="0"/>
              <a:t>PageRank</a:t>
            </a:r>
            <a:endParaRPr lang="cs-CZ" sz="28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Linkbuilding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Získávání zpětných odkazů:</a:t>
            </a:r>
          </a:p>
          <a:p>
            <a:r>
              <a:rPr lang="cs-CZ" dirty="0" smtClean="0"/>
              <a:t>Vhodný </a:t>
            </a:r>
            <a:r>
              <a:rPr lang="cs-CZ" dirty="0" err="1" smtClean="0"/>
              <a:t>anchor</a:t>
            </a:r>
            <a:r>
              <a:rPr lang="cs-CZ" dirty="0" smtClean="0"/>
              <a:t> text: NIKDY NE </a:t>
            </a:r>
            <a:r>
              <a:rPr lang="cs-CZ" u="sng" dirty="0" smtClean="0">
                <a:solidFill>
                  <a:schemeClr val="tx2"/>
                </a:solidFill>
              </a:rPr>
              <a:t>klikněte zde</a:t>
            </a:r>
            <a:r>
              <a:rPr lang="cs-CZ" dirty="0" smtClean="0"/>
              <a:t>, ale stáhněte si </a:t>
            </a:r>
            <a:r>
              <a:rPr lang="cs-CZ" u="sng" dirty="0" smtClean="0">
                <a:solidFill>
                  <a:schemeClr val="tx2"/>
                </a:solidFill>
              </a:rPr>
              <a:t>e-</a:t>
            </a:r>
            <a:r>
              <a:rPr lang="cs-CZ" u="sng" dirty="0" err="1" smtClean="0">
                <a:solidFill>
                  <a:schemeClr val="tx2"/>
                </a:solidFill>
              </a:rPr>
              <a:t>commerce</a:t>
            </a:r>
            <a:r>
              <a:rPr lang="cs-CZ" dirty="0" smtClean="0"/>
              <a:t> </a:t>
            </a:r>
            <a:r>
              <a:rPr lang="cs-CZ" dirty="0" err="1" smtClean="0"/>
              <a:t>whitepaper</a:t>
            </a:r>
            <a:endParaRPr lang="cs-CZ" dirty="0" smtClean="0"/>
          </a:p>
          <a:p>
            <a:pPr lvl="1"/>
            <a:r>
              <a:rPr lang="cs-CZ" dirty="0" smtClean="0"/>
              <a:t>Vyhledávání relevantních webů, platba nebo výměna odkazů</a:t>
            </a:r>
          </a:p>
          <a:p>
            <a:pPr lvl="1"/>
            <a:r>
              <a:rPr lang="cs-CZ" dirty="0" smtClean="0"/>
              <a:t>Blogy</a:t>
            </a:r>
          </a:p>
          <a:p>
            <a:pPr lvl="1"/>
            <a:r>
              <a:rPr lang="cs-CZ" dirty="0" err="1" smtClean="0"/>
              <a:t>Microsite</a:t>
            </a:r>
            <a:endParaRPr lang="cs-CZ" dirty="0" smtClean="0"/>
          </a:p>
          <a:p>
            <a:pPr lvl="1"/>
            <a:r>
              <a:rPr lang="cs-CZ" dirty="0" smtClean="0"/>
              <a:t>Diskuze, fóra</a:t>
            </a:r>
          </a:p>
          <a:p>
            <a:pPr lvl="1"/>
            <a:r>
              <a:rPr lang="cs-CZ" dirty="0" smtClean="0"/>
              <a:t>PR weby,  platba za článek, recenzi, soutěž…</a:t>
            </a:r>
          </a:p>
          <a:p>
            <a:pPr lvl="1"/>
            <a:r>
              <a:rPr lang="cs-CZ" dirty="0" smtClean="0"/>
              <a:t>Vytvářet zajímavý obsah, na který budou ostatní odkazovat sami – </a:t>
            </a:r>
            <a:r>
              <a:rPr lang="cs-CZ" dirty="0" err="1" smtClean="0"/>
              <a:t>virální</a:t>
            </a:r>
            <a:r>
              <a:rPr lang="cs-CZ" dirty="0" smtClean="0"/>
              <a:t> šíření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Sociální sítě: nový prostor pro </a:t>
            </a:r>
            <a:r>
              <a:rPr lang="cs-CZ" dirty="0" err="1" smtClean="0"/>
              <a:t>persvazivní</a:t>
            </a:r>
            <a:r>
              <a:rPr lang="cs-CZ" dirty="0" smtClean="0"/>
              <a:t> komunikaci</a:t>
            </a:r>
            <a:endParaRPr lang="en-US" dirty="0" smtClean="0"/>
          </a:p>
          <a:p>
            <a:pPr>
              <a:buFontTx/>
              <a:buChar char="-"/>
            </a:pPr>
            <a:r>
              <a:rPr lang="cs-CZ" dirty="0" smtClean="0"/>
              <a:t>Změna směru komunikace z </a:t>
            </a:r>
            <a:r>
              <a:rPr lang="cs-CZ" dirty="0" err="1" smtClean="0"/>
              <a:t>Change</a:t>
            </a:r>
            <a:r>
              <a:rPr lang="cs-CZ" dirty="0" smtClean="0"/>
              <a:t>  </a:t>
            </a:r>
            <a:r>
              <a:rPr lang="cs-CZ" u="sng" dirty="0" err="1" smtClean="0"/>
              <a:t>one</a:t>
            </a:r>
            <a:r>
              <a:rPr lang="cs-CZ" u="sng" dirty="0" smtClean="0"/>
              <a:t>-to-many</a:t>
            </a:r>
            <a:r>
              <a:rPr lang="cs-CZ" dirty="0" smtClean="0"/>
              <a:t> (tradiční média, TV, tisk…) na </a:t>
            </a:r>
            <a:r>
              <a:rPr lang="cs-CZ" u="sng" dirty="0" smtClean="0"/>
              <a:t>many-to-many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SMM se snaží získat pozornost a</a:t>
            </a:r>
            <a:r>
              <a:rPr lang="en-US" dirty="0" smtClean="0"/>
              <a:t>/</a:t>
            </a:r>
            <a:r>
              <a:rPr lang="cs-CZ" dirty="0" smtClean="0"/>
              <a:t>nebo návštěvníky webu prostřednictvím sociálních médií</a:t>
            </a:r>
          </a:p>
          <a:p>
            <a:pPr>
              <a:buFontTx/>
              <a:buChar char="-"/>
            </a:pPr>
            <a:r>
              <a:rPr lang="cs-CZ" dirty="0" smtClean="0"/>
              <a:t>Publikovaný obsah by měl motivovat uživatele k jeho dalšímu sdílení (princip </a:t>
            </a:r>
            <a:r>
              <a:rPr lang="cs-CZ" dirty="0" err="1" smtClean="0"/>
              <a:t>virálního</a:t>
            </a:r>
            <a:r>
              <a:rPr lang="cs-CZ" dirty="0" smtClean="0"/>
              <a:t> marketingu). Přátelé bývají důvěryhodnější zdroj informací než reklama a firmy</a:t>
            </a:r>
          </a:p>
          <a:p>
            <a:pPr>
              <a:buFontTx/>
              <a:buChar char="-"/>
            </a:pPr>
            <a:r>
              <a:rPr lang="cs-CZ" dirty="0" smtClean="0"/>
              <a:t>Word-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mouth</a:t>
            </a:r>
            <a:r>
              <a:rPr lang="cs-CZ" dirty="0" smtClean="0"/>
              <a:t> v digitálním prostředí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51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úspěšnosti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Pozice na SERP v dané zemi</a:t>
            </a:r>
          </a:p>
          <a:p>
            <a:r>
              <a:rPr lang="cs-CZ" dirty="0" smtClean="0"/>
              <a:t>Návštěvy z </a:t>
            </a:r>
            <a:r>
              <a:rPr lang="cs-CZ" dirty="0" err="1" smtClean="0"/>
              <a:t>Organic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přes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Analytics</a:t>
            </a:r>
            <a:r>
              <a:rPr lang="cs-CZ" dirty="0" smtClean="0"/>
              <a:t> (</a:t>
            </a:r>
            <a:r>
              <a:rPr lang="cs-CZ" dirty="0" err="1" smtClean="0"/>
              <a:t>brand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non </a:t>
            </a:r>
            <a:r>
              <a:rPr lang="cs-CZ" dirty="0" err="1" smtClean="0"/>
              <a:t>brand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Počet návštěv na </a:t>
            </a:r>
            <a:r>
              <a:rPr lang="cs-CZ" dirty="0" err="1" smtClean="0"/>
              <a:t>landing</a:t>
            </a:r>
            <a:r>
              <a:rPr lang="cs-CZ" dirty="0" smtClean="0"/>
              <a:t> </a:t>
            </a:r>
            <a:r>
              <a:rPr lang="cs-CZ" dirty="0" err="1" smtClean="0"/>
              <a:t>pages</a:t>
            </a:r>
            <a:r>
              <a:rPr lang="cs-CZ" dirty="0" smtClean="0"/>
              <a:t>, které se snažíme optimalizovat</a:t>
            </a:r>
          </a:p>
          <a:p>
            <a:r>
              <a:rPr lang="cs-CZ" dirty="0" err="1" smtClean="0"/>
              <a:t>Webmaster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počet vyhledávacích dotazů, impresí a kliků z </a:t>
            </a:r>
            <a:r>
              <a:rPr lang="cs-CZ" dirty="0" err="1" smtClean="0"/>
              <a:t>Google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úspěšnosti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Monitoring vývoje pozic v SERP v </a:t>
            </a:r>
            <a:r>
              <a:rPr lang="cs-CZ" dirty="0" err="1" smtClean="0"/>
              <a:t>Collabim.com</a:t>
            </a:r>
            <a:endParaRPr lang="cs-CZ" dirty="0"/>
          </a:p>
        </p:txBody>
      </p:sp>
      <p:pic>
        <p:nvPicPr>
          <p:cNvPr id="46082" name="Picture 2" descr="C:\Users\katerinap\Desktop\collab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31118"/>
            <a:ext cx="9144000" cy="452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Chcete vědět víc?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tyinternety.cz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socialbarkers.com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hubspot.com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socialmediaexaminer.com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mashable.com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7"/>
              </a:rPr>
              <a:t>www.</a:t>
            </a:r>
            <a:r>
              <a:rPr lang="cs-CZ" dirty="0" err="1" smtClean="0">
                <a:hlinkClick r:id="rId7"/>
              </a:rPr>
              <a:t>vyhledavace.info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pro jakékoliv dotazy</a:t>
            </a:r>
            <a:endParaRPr lang="cs-CZ" dirty="0"/>
          </a:p>
        </p:txBody>
      </p:sp>
      <p:pic>
        <p:nvPicPr>
          <p:cNvPr id="47106" name="Picture 2" descr="https://fbcdn-sphotos-a-a.akamaihd.net/hphotos-ak-prn1/72226_1690359262925_315192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 Marketing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err="1" smtClean="0"/>
              <a:t>Hlavn</a:t>
            </a:r>
            <a:r>
              <a:rPr lang="cs-CZ" b="1" dirty="0" smtClean="0"/>
              <a:t>í Strategie: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Loajalita</a:t>
            </a:r>
          </a:p>
          <a:p>
            <a:pPr marL="514350" indent="-514350">
              <a:buAutoNum type="arabicParenR"/>
            </a:pPr>
            <a:r>
              <a:rPr lang="cs-CZ" dirty="0" smtClean="0"/>
              <a:t>Povědomí o značce</a:t>
            </a:r>
          </a:p>
          <a:p>
            <a:pPr marL="514350" indent="-514350">
              <a:buAutoNum type="arabicParenR"/>
            </a:pPr>
            <a:r>
              <a:rPr lang="cs-CZ" dirty="0" smtClean="0"/>
              <a:t>Prodej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cs-CZ" dirty="0" smtClean="0"/>
              <a:t>Zlaté pravidlo: „Nejdříve naslouchejte, pak teprve mluvte“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Sociální média jako součást zákaznické podpory, skvělá příležitost monitorovat negativní názory uživatelů a změnit je ve svůj prospěch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Společnosti najímají stále více lidí, kteří se o komunikaci v SMM starají a odpovídají uživatelům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 Marketing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err="1" smtClean="0"/>
              <a:t>Socialbakers</a:t>
            </a:r>
            <a:r>
              <a:rPr lang="cs-CZ" sz="2600" dirty="0" smtClean="0"/>
              <a:t> testovali zda firmy odpovídají na otázky fanoušků na svých </a:t>
            </a:r>
            <a:r>
              <a:rPr lang="cs-CZ" sz="2600" dirty="0" err="1" smtClean="0"/>
              <a:t>Facebook</a:t>
            </a:r>
            <a:r>
              <a:rPr lang="cs-CZ" sz="2600" dirty="0" smtClean="0"/>
              <a:t> stránkách.</a:t>
            </a:r>
          </a:p>
        </p:txBody>
      </p:sp>
      <p:pic>
        <p:nvPicPr>
          <p:cNvPr id="7" name="Content Placeholder 6" descr="graf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6953390" cy="3370914"/>
          </a:xfrm>
        </p:spPr>
      </p:pic>
      <p:sp>
        <p:nvSpPr>
          <p:cNvPr id="6" name="Rectangle 5"/>
          <p:cNvSpPr/>
          <p:nvPr/>
        </p:nvSpPr>
        <p:spPr>
          <a:xfrm>
            <a:off x="5715000" y="594360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Zdroj: </a:t>
            </a:r>
            <a:r>
              <a:rPr lang="cs-CZ" sz="1600" dirty="0" err="1" smtClean="0"/>
              <a:t>Socialbakers.com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 Marketing</a:t>
            </a:r>
            <a:endParaRPr lang="cs-CZ" dirty="0"/>
          </a:p>
        </p:txBody>
      </p:sp>
      <p:pic>
        <p:nvPicPr>
          <p:cNvPr id="4" name="Content Placeholder 3" descr="graf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714" y="1639372"/>
            <a:ext cx="6828572" cy="4447619"/>
          </a:xfrm>
        </p:spPr>
      </p:pic>
      <p:sp>
        <p:nvSpPr>
          <p:cNvPr id="5" name="Rectangle 4"/>
          <p:cNvSpPr/>
          <p:nvPr/>
        </p:nvSpPr>
        <p:spPr>
          <a:xfrm>
            <a:off x="5715000" y="601980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Zdroj: </a:t>
            </a:r>
            <a:r>
              <a:rPr lang="cs-CZ" sz="1600" dirty="0" err="1" smtClean="0"/>
              <a:t>Socialbakers.com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Placený a neplacený obsah v sociálních sítích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Sociální sítě jako prostor pro </a:t>
            </a:r>
            <a:r>
              <a:rPr lang="cs-CZ" dirty="0" err="1" smtClean="0"/>
              <a:t>sebeprezentaci</a:t>
            </a:r>
            <a:r>
              <a:rPr lang="cs-CZ" dirty="0" smtClean="0"/>
              <a:t> (kdo jsem, co mám rád…)</a:t>
            </a:r>
          </a:p>
          <a:p>
            <a:pPr>
              <a:buFontTx/>
              <a:buChar char="-"/>
            </a:pPr>
            <a:r>
              <a:rPr lang="cs-CZ" dirty="0" smtClean="0"/>
              <a:t>Postoje ke značkám jako součást osobní image (</a:t>
            </a:r>
            <a:r>
              <a:rPr lang="cs-CZ" dirty="0" err="1" smtClean="0"/>
              <a:t>cool</a:t>
            </a:r>
            <a:r>
              <a:rPr lang="cs-CZ" dirty="0" smtClean="0"/>
              <a:t> značky, které mám rád, které podporuji)</a:t>
            </a:r>
          </a:p>
          <a:p>
            <a:pPr>
              <a:buFontTx/>
              <a:buChar char="-"/>
            </a:pPr>
            <a:r>
              <a:rPr lang="cs-CZ" dirty="0" smtClean="0"/>
              <a:t>Výzkum:  Rozdíl ve vnímání </a:t>
            </a: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 x </a:t>
            </a: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Ads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Postoj k reklamě bývá obecně negativní, ale </a:t>
            </a: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 není vnímána jako reklama!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/>
              <a:t>Schultzův</a:t>
            </a:r>
            <a:r>
              <a:rPr lang="cs-CZ" sz="2800" dirty="0" smtClean="0"/>
              <a:t> </a:t>
            </a:r>
            <a:r>
              <a:rPr lang="cs-CZ" sz="2800" dirty="0" err="1" smtClean="0"/>
              <a:t>Push</a:t>
            </a:r>
            <a:r>
              <a:rPr lang="cs-CZ" sz="2800" dirty="0" smtClean="0"/>
              <a:t>-</a:t>
            </a:r>
            <a:r>
              <a:rPr lang="cs-CZ" sz="2800" dirty="0" err="1" smtClean="0"/>
              <a:t>Pull</a:t>
            </a:r>
            <a:r>
              <a:rPr lang="cs-CZ" sz="2800" dirty="0" smtClean="0"/>
              <a:t> model marketingové komunikace</a:t>
            </a:r>
            <a:endParaRPr lang="cs-CZ" sz="2800" dirty="0"/>
          </a:p>
        </p:txBody>
      </p:sp>
      <p:pic>
        <p:nvPicPr>
          <p:cNvPr id="39938" name="Picture 2" descr="C:\Users\katerinap\Desktop\push_p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08965" cy="428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5867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Zdroj</a:t>
            </a:r>
            <a:r>
              <a:rPr lang="de-DE" dirty="0" smtClean="0"/>
              <a:t>: Schultz 2008 in Kelly – Kerr – </a:t>
            </a:r>
            <a:r>
              <a:rPr lang="de-DE" dirty="0" err="1" smtClean="0"/>
              <a:t>Drennan</a:t>
            </a:r>
            <a:r>
              <a:rPr lang="de-DE" dirty="0" smtClean="0"/>
              <a:t>,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Squares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Presentation_SquaresBlue</Template>
  <TotalTime>9514</TotalTime>
  <Words>1060</Words>
  <Application>Microsoft Office PowerPoint</Application>
  <PresentationFormat>On-screen Show (4:3)</PresentationFormat>
  <Paragraphs>197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Presentation_SquaresBlue</vt:lpstr>
      <vt:lpstr>Social Media Marketing  SEO &amp; Linkbuilding</vt:lpstr>
      <vt:lpstr>Marketing Components </vt:lpstr>
      <vt:lpstr>Jaké sociální sítě používáte?</vt:lpstr>
      <vt:lpstr>Social Media Marketing</vt:lpstr>
      <vt:lpstr>Social Media Marketing</vt:lpstr>
      <vt:lpstr>Social Media Marketing</vt:lpstr>
      <vt:lpstr>Social Media Marketing</vt:lpstr>
      <vt:lpstr>Placený a neplacený obsah v sociálních sítích</vt:lpstr>
      <vt:lpstr>Schultzův Push-Pull model marketingové komunikace</vt:lpstr>
      <vt:lpstr>Slide 10</vt:lpstr>
      <vt:lpstr>Twitter</vt:lpstr>
      <vt:lpstr>Twitter</vt:lpstr>
      <vt:lpstr>Twitter</vt:lpstr>
      <vt:lpstr>Facebook</vt:lpstr>
      <vt:lpstr>Facebook Page</vt:lpstr>
      <vt:lpstr>Facebook  Page</vt:lpstr>
      <vt:lpstr>Facebook Page</vt:lpstr>
      <vt:lpstr>Facebook Page</vt:lpstr>
      <vt:lpstr>Facebook</vt:lpstr>
      <vt:lpstr>Facebook – Promoted Posts</vt:lpstr>
      <vt:lpstr>Facebook Ads</vt:lpstr>
      <vt:lpstr>Facebook Ads &amp; Sponsored Stories</vt:lpstr>
      <vt:lpstr>LinkedIn</vt:lpstr>
      <vt:lpstr>LinkedIn – Company profile</vt:lpstr>
      <vt:lpstr>Google+</vt:lpstr>
      <vt:lpstr>Pinterest</vt:lpstr>
      <vt:lpstr>Pinterest</vt:lpstr>
      <vt:lpstr>Social Media Marketing</vt:lpstr>
      <vt:lpstr>Marketing Components </vt:lpstr>
      <vt:lpstr>SEO &amp; Linkbuilding</vt:lpstr>
      <vt:lpstr>Proč být na předních pozicích?</vt:lpstr>
      <vt:lpstr>SEO – základní pojmy</vt:lpstr>
      <vt:lpstr>SEO</vt:lpstr>
      <vt:lpstr>SEO - Klíčová slova</vt:lpstr>
      <vt:lpstr>Kličová slova</vt:lpstr>
      <vt:lpstr>Klíčová slova</vt:lpstr>
      <vt:lpstr>Web copywriting</vt:lpstr>
      <vt:lpstr>Linkbuilding</vt:lpstr>
      <vt:lpstr>Linkbuilding</vt:lpstr>
      <vt:lpstr>Vyhodnocení úspěšnosti</vt:lpstr>
      <vt:lpstr>Vyhodnocení úspěšnosti</vt:lpstr>
      <vt:lpstr>Chcete vědět víc?</vt:lpstr>
      <vt:lpstr>Prostor pro jakékoliv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PetrP</dc:creator>
  <cp:lastModifiedBy>katerinap</cp:lastModifiedBy>
  <cp:revision>706</cp:revision>
  <dcterms:created xsi:type="dcterms:W3CDTF">2011-04-14T17:41:54Z</dcterms:created>
  <dcterms:modified xsi:type="dcterms:W3CDTF">2012-11-30T14:17:45Z</dcterms:modified>
</cp:coreProperties>
</file>