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8" r:id="rId3"/>
    <p:sldId id="257" r:id="rId4"/>
    <p:sldId id="261" r:id="rId5"/>
    <p:sldId id="259" r:id="rId6"/>
    <p:sldId id="260" r:id="rId7"/>
    <p:sldId id="282" r:id="rId8"/>
    <p:sldId id="262" r:id="rId9"/>
    <p:sldId id="265" r:id="rId10"/>
    <p:sldId id="267" r:id="rId11"/>
    <p:sldId id="266" r:id="rId12"/>
    <p:sldId id="263" r:id="rId13"/>
    <p:sldId id="264" r:id="rId14"/>
    <p:sldId id="277" r:id="rId15"/>
    <p:sldId id="279" r:id="rId16"/>
    <p:sldId id="274" r:id="rId17"/>
    <p:sldId id="280" r:id="rId18"/>
    <p:sldId id="275" r:id="rId19"/>
    <p:sldId id="276" r:id="rId20"/>
    <p:sldId id="283" r:id="rId21"/>
    <p:sldId id="281" r:id="rId22"/>
    <p:sldId id="268" r:id="rId23"/>
    <p:sldId id="269" r:id="rId24"/>
    <p:sldId id="270" r:id="rId25"/>
    <p:sldId id="271" r:id="rId26"/>
    <p:sldId id="272" r:id="rId27"/>
    <p:sldId id="273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8176" autoAdjust="0"/>
    <p:restoredTop sz="94630" autoAdjust="0"/>
  </p:normalViewPr>
  <p:slideViewPr>
    <p:cSldViewPr>
      <p:cViewPr varScale="1">
        <p:scale>
          <a:sx n="172" d="100"/>
          <a:sy n="172" d="100"/>
        </p:scale>
        <p:origin x="-17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83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ED758-1775-469C-8747-023D9B976C96}" type="datetimeFigureOut">
              <a:rPr lang="en-US" smtClean="0"/>
              <a:pPr/>
              <a:t>17.09.13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E6DE3-21DC-41F2-A0FA-A8EBEF6AC1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581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Lépe zdůvodnit výhody</a:t>
            </a:r>
            <a:r>
              <a:rPr lang="cs-CZ" baseline="0" dirty="0" smtClean="0"/>
              <a:t> oddělení rozhraní od implementace, vysvětlit kdy ano a kdy ne, </a:t>
            </a:r>
            <a:r>
              <a:rPr lang="cs-CZ" dirty="0" smtClean="0"/>
              <a:t>přidat příklad, zmínit</a:t>
            </a:r>
            <a:r>
              <a:rPr lang="cs-CZ" baseline="0" dirty="0" smtClean="0"/>
              <a:t> testování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E6DE3-21DC-41F2-A0FA-A8EBEF6AC16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Lépe vysvětlit výhody, příklad na test</a:t>
            </a:r>
            <a:r>
              <a:rPr lang="en-US" dirty="0" smtClean="0"/>
              <a:t>, </a:t>
            </a:r>
            <a:r>
              <a:rPr lang="cs-CZ" dirty="0" smtClean="0"/>
              <a:t>příklady</a:t>
            </a:r>
            <a:r>
              <a:rPr lang="cs-CZ" baseline="0" dirty="0" smtClean="0"/>
              <a:t> komponent</a:t>
            </a:r>
            <a:r>
              <a:rPr lang="cs-CZ" dirty="0" smtClean="0"/>
              <a:t>, porovnán</a:t>
            </a:r>
            <a:r>
              <a:rPr lang="cs-CZ" baseline="0" dirty="0" smtClean="0"/>
              <a:t>í </a:t>
            </a:r>
            <a:r>
              <a:rPr lang="cs-CZ" baseline="0" dirty="0" err="1" smtClean="0"/>
              <a:t>pojo</a:t>
            </a:r>
            <a:r>
              <a:rPr lang="cs-CZ" baseline="0" dirty="0" smtClean="0"/>
              <a:t> komponenty a </a:t>
            </a:r>
            <a:r>
              <a:rPr lang="cs-CZ" baseline="0" dirty="0" err="1" smtClean="0"/>
              <a:t>heavyweight</a:t>
            </a:r>
            <a:r>
              <a:rPr lang="cs-CZ" baseline="0" dirty="0" smtClean="0"/>
              <a:t> komponenty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E6DE3-21DC-41F2-A0FA-A8EBEF6AC16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5E4030-5737-4504-B8F2-BAB2377D6F9C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5E4030-5737-4504-B8F2-BAB2377D6F9C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5E4030-5737-4504-B8F2-BAB2377D6F9C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5E4030-5737-4504-B8F2-BAB2377D6F9C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5E4030-5737-4504-B8F2-BAB2377D6F9C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652120" y="332656"/>
            <a:ext cx="3033370" cy="4328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600" baseline="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PA165: Úvod do Java EE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ogle.com/search?q=allinurl:SystemException+java.sun.com&amp;bntl=1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amazon.com/dp/0321356683/" TargetMode="External"/><Relationship Id="rId3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PA165: </a:t>
            </a:r>
            <a:r>
              <a:rPr lang="cs-CZ" dirty="0" err="1" smtClean="0"/>
              <a:t>Introduction</a:t>
            </a:r>
            <a:r>
              <a:rPr lang="cs-CZ" dirty="0" smtClean="0"/>
              <a:t> to </a:t>
            </a:r>
            <a:r>
              <a:rPr lang="cs-CZ" dirty="0" smtClean="0"/>
              <a:t>Java </a:t>
            </a:r>
            <a:r>
              <a:rPr lang="cs-CZ" dirty="0" smtClean="0"/>
              <a:t>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73016"/>
            <a:ext cx="6400800" cy="2065784"/>
          </a:xfrm>
        </p:spPr>
        <p:txBody>
          <a:bodyPr>
            <a:normAutofit fontScale="70000" lnSpcReduction="20000"/>
          </a:bodyPr>
          <a:lstStyle/>
          <a:p>
            <a:r>
              <a:rPr lang="cs-CZ" sz="4600" dirty="0" smtClean="0"/>
              <a:t>Petr </a:t>
            </a:r>
            <a:r>
              <a:rPr lang="cs-CZ" sz="4600" dirty="0" smtClean="0"/>
              <a:t>Adámek</a:t>
            </a:r>
          </a:p>
          <a:p>
            <a:r>
              <a:rPr lang="cs-CZ" sz="4600" dirty="0" smtClean="0"/>
              <a:t>Tomáš Pitner</a:t>
            </a:r>
          </a:p>
          <a:p>
            <a:endParaRPr lang="cs-CZ" dirty="0"/>
          </a:p>
          <a:p>
            <a:r>
              <a:rPr lang="cs-CZ" dirty="0" err="1" smtClean="0"/>
              <a:t>Lecture</a:t>
            </a:r>
            <a:r>
              <a:rPr lang="cs-CZ" dirty="0" smtClean="0"/>
              <a:t> 1</a:t>
            </a:r>
          </a:p>
          <a:p>
            <a:r>
              <a:rPr lang="cs-CZ" dirty="0" err="1" smtClean="0"/>
              <a:t>Tue</a:t>
            </a:r>
            <a:r>
              <a:rPr lang="cs-CZ" dirty="0" smtClean="0"/>
              <a:t> </a:t>
            </a:r>
            <a:r>
              <a:rPr lang="cs-CZ" dirty="0" err="1" smtClean="0"/>
              <a:t>Sep</a:t>
            </a:r>
            <a:r>
              <a:rPr lang="cs-CZ" dirty="0" smtClean="0"/>
              <a:t> 17, 2013 </a:t>
            </a:r>
            <a:endParaRPr lang="cs-CZ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60648"/>
            <a:ext cx="2032000" cy="203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Modern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Systems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Complex</a:t>
            </a:r>
            <a:r>
              <a:rPr lang="cs-CZ" dirty="0"/>
              <a:t> </a:t>
            </a:r>
            <a:r>
              <a:rPr lang="cs-CZ" dirty="0" smtClean="0"/>
              <a:t>and </a:t>
            </a:r>
            <a:r>
              <a:rPr lang="cs-CZ" dirty="0" err="1" smtClean="0"/>
              <a:t>large</a:t>
            </a:r>
            <a:r>
              <a:rPr lang="cs-CZ" dirty="0" smtClean="0"/>
              <a:t> </a:t>
            </a:r>
            <a:r>
              <a:rPr lang="cs-CZ" dirty="0" err="1" smtClean="0"/>
              <a:t>systems</a:t>
            </a:r>
            <a:endParaRPr lang="cs-CZ" dirty="0" smtClean="0"/>
          </a:p>
          <a:p>
            <a:r>
              <a:rPr lang="en-US" dirty="0" smtClean="0"/>
              <a:t>R</a:t>
            </a:r>
            <a:r>
              <a:rPr lang="cs-CZ" dirty="0" err="1" smtClean="0"/>
              <a:t>equire</a:t>
            </a:r>
            <a:r>
              <a:rPr lang="cs-CZ" dirty="0" smtClean="0"/>
              <a:t> </a:t>
            </a:r>
            <a:r>
              <a:rPr lang="cs-CZ" dirty="0" err="1" smtClean="0"/>
              <a:t>integration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othe</a:t>
            </a:r>
            <a:r>
              <a:rPr lang="cs-CZ" dirty="0" err="1" smtClean="0"/>
              <a:t>r</a:t>
            </a:r>
            <a:r>
              <a:rPr lang="cs-CZ" dirty="0" smtClean="0"/>
              <a:t> </a:t>
            </a:r>
            <a:r>
              <a:rPr lang="cs-CZ" dirty="0" err="1" smtClean="0"/>
              <a:t>systems</a:t>
            </a:r>
            <a:endParaRPr lang="cs-CZ" dirty="0" smtClean="0"/>
          </a:p>
          <a:p>
            <a:r>
              <a:rPr lang="en-US" dirty="0"/>
              <a:t>Adaptability to different customer requirements</a:t>
            </a:r>
          </a:p>
          <a:p>
            <a:r>
              <a:rPr lang="en-US" dirty="0" smtClean="0"/>
              <a:t>Deployment on </a:t>
            </a:r>
            <a:r>
              <a:rPr lang="en-US" dirty="0"/>
              <a:t>different platforms</a:t>
            </a:r>
          </a:p>
          <a:p>
            <a:r>
              <a:rPr lang="en-US" dirty="0"/>
              <a:t>Support for a large number of clients (especially for Web applications)</a:t>
            </a:r>
          </a:p>
          <a:p>
            <a:r>
              <a:rPr lang="en-US" dirty="0" smtClean="0"/>
              <a:t>Security</a:t>
            </a:r>
            <a:endParaRPr lang="en-US" dirty="0"/>
          </a:p>
          <a:p>
            <a:r>
              <a:rPr lang="en-US" dirty="0"/>
              <a:t>Quality and reliability</a:t>
            </a:r>
            <a:endParaRPr lang="cs-CZ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 Developer </a:t>
            </a:r>
            <a:r>
              <a:rPr lang="cs-CZ" dirty="0" err="1" smtClean="0"/>
              <a:t>Needs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Rapid </a:t>
            </a:r>
            <a:r>
              <a:rPr lang="en-US" dirty="0"/>
              <a:t>development</a:t>
            </a:r>
          </a:p>
          <a:p>
            <a:r>
              <a:rPr lang="en-US" dirty="0" smtClean="0"/>
              <a:t>Easy </a:t>
            </a:r>
            <a:r>
              <a:rPr lang="en-US" dirty="0"/>
              <a:t>Maintenance</a:t>
            </a:r>
          </a:p>
          <a:p>
            <a:r>
              <a:rPr lang="en-US" dirty="0"/>
              <a:t>Easy extensibility and customization</a:t>
            </a:r>
          </a:p>
          <a:p>
            <a:r>
              <a:rPr lang="en-US" dirty="0"/>
              <a:t>Easy Integration with other systems</a:t>
            </a:r>
          </a:p>
          <a:p>
            <a:r>
              <a:rPr lang="en-US" dirty="0"/>
              <a:t>Support for Agile</a:t>
            </a:r>
          </a:p>
          <a:p>
            <a:r>
              <a:rPr lang="en-US" dirty="0"/>
              <a:t>Support for the team and multi-team development</a:t>
            </a:r>
          </a:p>
          <a:p>
            <a:r>
              <a:rPr lang="en-US" dirty="0" smtClean="0"/>
              <a:t>Portability</a:t>
            </a:r>
            <a:endParaRPr lang="en-US" dirty="0"/>
          </a:p>
          <a:p>
            <a:r>
              <a:rPr lang="en-US" dirty="0"/>
              <a:t>Various software and hardware platforms, different tools and application servers</a:t>
            </a:r>
          </a:p>
          <a:p>
            <a:r>
              <a:rPr lang="en-US" dirty="0" smtClean="0"/>
              <a:t>S</a:t>
            </a:r>
            <a:r>
              <a:rPr lang="en-US" dirty="0" smtClean="0"/>
              <a:t>calability</a:t>
            </a:r>
            <a:endParaRPr lang="en-US" dirty="0"/>
          </a:p>
          <a:p>
            <a:r>
              <a:rPr lang="en-US" dirty="0" smtClean="0"/>
              <a:t>Security</a:t>
            </a:r>
            <a:endParaRPr lang="en-US" dirty="0"/>
          </a:p>
          <a:p>
            <a:r>
              <a:rPr lang="en-US" dirty="0" smtClean="0"/>
              <a:t>Easy </a:t>
            </a:r>
            <a:r>
              <a:rPr lang="en-US" dirty="0"/>
              <a:t>to test</a:t>
            </a:r>
            <a:endParaRPr lang="cs-CZ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</a:t>
            </a:r>
            <a:r>
              <a:rPr lang="cs-CZ" dirty="0" err="1" smtClean="0"/>
              <a:t>undamental</a:t>
            </a:r>
            <a:r>
              <a:rPr lang="cs-CZ" dirty="0" smtClean="0"/>
              <a:t> </a:t>
            </a:r>
            <a:r>
              <a:rPr lang="cs-CZ" dirty="0" err="1" smtClean="0"/>
              <a:t>concepts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Fundamental</a:t>
            </a:r>
            <a:r>
              <a:rPr lang="cs-CZ" dirty="0" smtClean="0"/>
              <a:t> </a:t>
            </a:r>
            <a:r>
              <a:rPr lang="cs-CZ" dirty="0" err="1" smtClean="0"/>
              <a:t>concepts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Infrastructure</a:t>
            </a:r>
            <a:endParaRPr lang="en-US" dirty="0"/>
          </a:p>
          <a:p>
            <a:r>
              <a:rPr lang="en-US" dirty="0" smtClean="0"/>
              <a:t>Modularity</a:t>
            </a:r>
            <a:endParaRPr lang="en-US" dirty="0"/>
          </a:p>
          <a:p>
            <a:r>
              <a:rPr lang="en-US" dirty="0"/>
              <a:t>Independence and low invasiveness</a:t>
            </a:r>
          </a:p>
          <a:p>
            <a:r>
              <a:rPr lang="en-US" dirty="0" smtClean="0"/>
              <a:t>Declarative </a:t>
            </a:r>
            <a:r>
              <a:rPr lang="en-US" dirty="0"/>
              <a:t>access</a:t>
            </a:r>
          </a:p>
          <a:p>
            <a:r>
              <a:rPr lang="en-US" dirty="0"/>
              <a:t>Convention over Configuration</a:t>
            </a:r>
          </a:p>
          <a:p>
            <a:r>
              <a:rPr lang="en-US" dirty="0"/>
              <a:t>Adherence to the guidelines for the development of maintainable code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Infrastructure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developer should focus on your problem domain and should not be forced to deal with general issues that must be addressed in any application.</a:t>
            </a:r>
          </a:p>
          <a:p>
            <a:r>
              <a:rPr lang="en-US" dirty="0"/>
              <a:t>Application architecture, security, transaction management, data persistence, communications and integration, remote access, infrastructure presentation layer, localization, etc.</a:t>
            </a:r>
          </a:p>
          <a:p>
            <a:r>
              <a:rPr lang="en-US" dirty="0"/>
              <a:t>Java EE platform and the built application framework (frameworks) therefore provide the necessary infrastructure.</a:t>
            </a:r>
          </a:p>
          <a:p>
            <a:endParaRPr lang="en-US" dirty="0"/>
          </a:p>
          <a:p>
            <a:r>
              <a:rPr lang="en-US" dirty="0"/>
              <a:t>Never </a:t>
            </a:r>
            <a:r>
              <a:rPr lang="en-US" dirty="0" smtClean="0"/>
              <a:t>implement your own </a:t>
            </a:r>
            <a:r>
              <a:rPr lang="en-US" dirty="0"/>
              <a:t>framework!</a:t>
            </a:r>
            <a:endParaRPr lang="cs-CZ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Modularity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application is developed as a set of cooperating components</a:t>
            </a:r>
          </a:p>
          <a:p>
            <a:r>
              <a:rPr lang="en-US" dirty="0"/>
              <a:t>Components should</a:t>
            </a:r>
          </a:p>
          <a:p>
            <a:pPr lvl="1"/>
            <a:r>
              <a:rPr lang="en-US" dirty="0"/>
              <a:t>Be loosely connected (loosely coupled), which between them should be as little dependent</a:t>
            </a:r>
          </a:p>
          <a:p>
            <a:pPr lvl="1"/>
            <a:r>
              <a:rPr lang="en-US" dirty="0"/>
              <a:t>Being reusable (whether only in the project, or even beyond)</a:t>
            </a:r>
          </a:p>
          <a:p>
            <a:pPr lvl="1"/>
            <a:r>
              <a:rPr lang="en-US" dirty="0"/>
              <a:t>Having a well designed and a separate interface (among other things, reduce the level of dependence, especially those in transition)</a:t>
            </a:r>
          </a:p>
          <a:p>
            <a:pPr lvl="1"/>
            <a:r>
              <a:rPr lang="en-US" dirty="0"/>
              <a:t>Being well-tested</a:t>
            </a:r>
          </a:p>
          <a:p>
            <a:r>
              <a:rPr lang="en-US" dirty="0"/>
              <a:t>If we have a set of well-designed components, it is easy to modify and adapt application behavior</a:t>
            </a:r>
          </a:p>
          <a:p>
            <a:pPr lvl="1"/>
            <a:r>
              <a:rPr lang="en-US" dirty="0"/>
              <a:t>Replacement of components</a:t>
            </a:r>
          </a:p>
          <a:p>
            <a:pPr lvl="1"/>
            <a:r>
              <a:rPr lang="en-US" dirty="0"/>
              <a:t>By changing the configuration of components</a:t>
            </a:r>
          </a:p>
          <a:p>
            <a:pPr lvl="1"/>
            <a:r>
              <a:rPr lang="en-US" dirty="0"/>
              <a:t>By changing the connections between components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 and l</a:t>
            </a:r>
            <a:r>
              <a:rPr lang="cs-CZ" dirty="0" err="1" smtClean="0"/>
              <a:t>ess</a:t>
            </a:r>
            <a:r>
              <a:rPr lang="cs-CZ" dirty="0" smtClean="0"/>
              <a:t> </a:t>
            </a:r>
            <a:r>
              <a:rPr lang="cs-CZ" dirty="0" err="1" smtClean="0"/>
              <a:t>invasive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Components should be independent not only among themselves but also to specific technologies and application frameworks</a:t>
            </a:r>
          </a:p>
          <a:p>
            <a:pPr lvl="1"/>
            <a:r>
              <a:rPr lang="en-US" dirty="0"/>
              <a:t>At least at the level API</a:t>
            </a:r>
          </a:p>
          <a:p>
            <a:r>
              <a:rPr lang="en-US" dirty="0"/>
              <a:t>This simplifies maintenance and increases reusability</a:t>
            </a:r>
          </a:p>
          <a:p>
            <a:r>
              <a:rPr lang="en-US" dirty="0"/>
              <a:t>The concept of POJO (Plain Old Java Object) component</a:t>
            </a:r>
          </a:p>
          <a:p>
            <a:pPr lvl="1"/>
            <a:r>
              <a:rPr lang="en-US" dirty="0"/>
              <a:t>A common class that does not implement any specific interfaces or extend any particular class</a:t>
            </a:r>
          </a:p>
          <a:p>
            <a:pPr lvl="1"/>
            <a:r>
              <a:rPr lang="en-US" dirty="0"/>
              <a:t>It is therefore independent of any part or class library</a:t>
            </a:r>
          </a:p>
          <a:p>
            <a:pPr lvl="1"/>
            <a:r>
              <a:rPr lang="en-US" dirty="0"/>
              <a:t>Simple, clear understanding of the business does not require any special knowledge</a:t>
            </a:r>
          </a:p>
          <a:p>
            <a:pPr lvl="1"/>
            <a:r>
              <a:rPr lang="en-US" dirty="0"/>
              <a:t>You can easily create an instance, you can easily test</a:t>
            </a:r>
            <a:endParaRPr lang="cs-CZ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Declarative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Certain aspects of program behavior are not defined by traditional imperative code </a:t>
            </a:r>
            <a:r>
              <a:rPr lang="en-US" dirty="0" smtClean="0"/>
              <a:t>(</a:t>
            </a:r>
            <a:r>
              <a:rPr lang="en-US" i="1" dirty="0" smtClean="0"/>
              <a:t>sequence </a:t>
            </a:r>
            <a:r>
              <a:rPr lang="en-US" i="1" dirty="0"/>
              <a:t>of </a:t>
            </a:r>
            <a:r>
              <a:rPr lang="en-US" i="1" dirty="0" smtClean="0"/>
              <a:t>commands</a:t>
            </a:r>
            <a:r>
              <a:rPr lang="en-US" dirty="0" smtClean="0"/>
              <a:t>)</a:t>
            </a:r>
            <a:r>
              <a:rPr lang="en-US" dirty="0"/>
              <a:t>, but the specifications of the </a:t>
            </a:r>
            <a:r>
              <a:rPr lang="en-US" i="1" dirty="0" smtClean="0"/>
              <a:t>intent </a:t>
            </a:r>
            <a:r>
              <a:rPr lang="en-US" dirty="0" smtClean="0"/>
              <a:t>(what </a:t>
            </a:r>
            <a:r>
              <a:rPr lang="en-US" dirty="0"/>
              <a:t>to do).</a:t>
            </a:r>
          </a:p>
          <a:p>
            <a:r>
              <a:rPr lang="en-US" dirty="0"/>
              <a:t>This leads to simplification and streamlining code.</a:t>
            </a:r>
          </a:p>
          <a:p>
            <a:r>
              <a:rPr lang="en-US" dirty="0"/>
              <a:t>Recommended for transaction management, security management and access rights, automated conversion, various automatic mapping, etc.</a:t>
            </a:r>
          </a:p>
          <a:p>
            <a:r>
              <a:rPr lang="en-US" dirty="0"/>
              <a:t>Self declaration desired behavior can be placed</a:t>
            </a:r>
          </a:p>
          <a:p>
            <a:pPr lvl="1"/>
            <a:r>
              <a:rPr lang="en-US" dirty="0"/>
              <a:t>In the deployment descriptor (deployment descriptor)</a:t>
            </a:r>
          </a:p>
          <a:p>
            <a:pPr lvl="1"/>
            <a:r>
              <a:rPr lang="en-US" dirty="0"/>
              <a:t>Directly in code via annotations (modern and preferred approach)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Imperative </a:t>
            </a:r>
            <a:r>
              <a:rPr lang="cs-CZ" dirty="0" err="1" smtClean="0"/>
              <a:t>transaction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000000"/>
                </a:solidFill>
                <a:latin typeface="Courier New"/>
              </a:rPr>
              <a:t>public </a:t>
            </a:r>
            <a:r>
              <a:rPr lang="en-US" b="1" dirty="0">
                <a:solidFill>
                  <a:srgbClr val="993333"/>
                </a:solidFill>
                <a:latin typeface="Courier New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/>
              </a:rPr>
              <a:t>someMethod</a:t>
            </a:r>
            <a:r>
              <a:rPr lang="en-US" b="1" dirty="0">
                <a:solidFill>
                  <a:srgbClr val="66CC66"/>
                </a:solidFill>
                <a:latin typeface="Courier New"/>
              </a:rPr>
              <a:t>()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>
                <a:solidFill>
                  <a:srgbClr val="66CC66"/>
                </a:solidFill>
                <a:latin typeface="Courier New"/>
              </a:rPr>
              <a:t>{</a:t>
            </a:r>
            <a:endParaRPr lang="en-US" b="1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 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UserTransaction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transaction =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context.</a:t>
            </a:r>
            <a:r>
              <a:rPr lang="en-US" dirty="0" err="1">
                <a:solidFill>
                  <a:srgbClr val="006600"/>
                </a:solidFill>
                <a:latin typeface="Courier New"/>
              </a:rPr>
              <a:t>getUserTransaction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()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 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try </a:t>
            </a:r>
            <a:r>
              <a:rPr lang="en-US" b="1" dirty="0">
                <a:solidFill>
                  <a:srgbClr val="66CC66"/>
                </a:solidFill>
                <a:latin typeface="Courier New"/>
              </a:rPr>
              <a:t>{</a:t>
            </a:r>
            <a:endParaRPr lang="en-US" b="1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transaction.</a:t>
            </a:r>
            <a:r>
              <a:rPr lang="en-US" dirty="0" err="1">
                <a:solidFill>
                  <a:srgbClr val="006600"/>
                </a:solidFill>
                <a:latin typeface="Courier New"/>
              </a:rPr>
              <a:t>begin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()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doSomething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()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transaction.</a:t>
            </a:r>
            <a:r>
              <a:rPr lang="en-US" dirty="0" err="1">
                <a:solidFill>
                  <a:srgbClr val="006600"/>
                </a:solidFill>
                <a:latin typeface="Courier New"/>
              </a:rPr>
              <a:t>commit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()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}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catch </a:t>
            </a:r>
            <a:r>
              <a:rPr lang="en-US" b="1" dirty="0" smtClean="0">
                <a:solidFill>
                  <a:srgbClr val="66CC66"/>
                </a:solidFill>
                <a:latin typeface="Courier New"/>
              </a:rPr>
              <a:t>(</a:t>
            </a:r>
            <a:r>
              <a:rPr lang="cs-CZ" b="1" dirty="0" err="1" smtClean="0">
                <a:solidFill>
                  <a:schemeClr val="tx2"/>
                </a:solidFill>
                <a:latin typeface="Courier New"/>
              </a:rPr>
              <a:t>Exception</a:t>
            </a:r>
            <a:r>
              <a:rPr lang="cs-CZ" b="1" dirty="0" smtClean="0">
                <a:solidFill>
                  <a:schemeClr val="tx2"/>
                </a:solidFill>
                <a:latin typeface="Courier New"/>
              </a:rPr>
              <a:t> ex</a:t>
            </a:r>
            <a:r>
              <a:rPr lang="cs-CZ" b="1" dirty="0" smtClean="0">
                <a:solidFill>
                  <a:srgbClr val="66CC66"/>
                </a:solidFill>
                <a:latin typeface="Courier New"/>
              </a:rPr>
              <a:t>)</a:t>
            </a:r>
            <a:r>
              <a:rPr lang="en-US" b="1" dirty="0" smtClean="0">
                <a:solidFill>
                  <a:srgbClr val="66CC66"/>
                </a:solidFill>
                <a:latin typeface="Courier New"/>
              </a:rPr>
              <a:t>{</a:t>
            </a:r>
          </a:p>
          <a:p>
            <a:pPr>
              <a:buNone/>
            </a:pPr>
            <a:r>
              <a:rPr lang="en-US" b="1" dirty="0">
                <a:solidFill>
                  <a:srgbClr val="66CC66"/>
                </a:solidFill>
                <a:latin typeface="Courier New"/>
              </a:rPr>
              <a:t>	 </a:t>
            </a:r>
            <a:r>
              <a:rPr lang="en-US" b="1" dirty="0" smtClean="0">
                <a:solidFill>
                  <a:srgbClr val="66CC66"/>
                </a:solidFill>
                <a:latin typeface="Courier New"/>
              </a:rPr>
              <a:t>   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try </a:t>
            </a:r>
            <a:r>
              <a:rPr lang="en-US" b="1" dirty="0">
                <a:solidFill>
                  <a:srgbClr val="66CC66"/>
                </a:solidFill>
                <a:latin typeface="Courier New"/>
              </a:rPr>
              <a:t>{</a:t>
            </a:r>
            <a:endParaRPr lang="en-US" b="1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      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transaction.</a:t>
            </a:r>
            <a:r>
              <a:rPr lang="en-US" dirty="0" err="1">
                <a:solidFill>
                  <a:srgbClr val="006600"/>
                </a:solidFill>
                <a:latin typeface="Courier New"/>
              </a:rPr>
              <a:t>rollback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()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    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}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catch </a:t>
            </a:r>
            <a:r>
              <a:rPr lang="en-US" b="1" dirty="0" smtClean="0">
                <a:solidFill>
                  <a:srgbClr val="66CC66"/>
                </a:solidFill>
                <a:latin typeface="Courier New"/>
              </a:rPr>
              <a:t>(</a:t>
            </a:r>
            <a:r>
              <a:rPr lang="en-US" b="1" dirty="0" err="1" smtClean="0">
                <a:solidFill>
                  <a:schemeClr val="tx2"/>
                </a:solidFill>
                <a:latin typeface="Courier New"/>
              </a:rPr>
              <a:t>SystemE</a:t>
            </a:r>
            <a:r>
              <a:rPr lang="cs-CZ" b="1" dirty="0" err="1" smtClean="0">
                <a:solidFill>
                  <a:schemeClr val="tx2"/>
                </a:solidFill>
                <a:latin typeface="Courier New"/>
              </a:rPr>
              <a:t>xception</a:t>
            </a:r>
            <a:r>
              <a:rPr lang="cs-CZ" b="1" dirty="0" smtClean="0">
                <a:solidFill>
                  <a:schemeClr val="tx2"/>
                </a:solidFill>
                <a:latin typeface="Courier New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Courier New"/>
              </a:rPr>
              <a:t>syex</a:t>
            </a:r>
            <a:r>
              <a:rPr lang="cs-CZ" b="1" dirty="0" smtClean="0">
                <a:solidFill>
                  <a:srgbClr val="66CC66"/>
                </a:solidFill>
                <a:latin typeface="Courier New"/>
              </a:rPr>
              <a:t>)</a:t>
            </a:r>
            <a:r>
              <a:rPr lang="en-US" b="1" dirty="0" smtClean="0">
                <a:solidFill>
                  <a:srgbClr val="66CC66"/>
                </a:solidFill>
                <a:latin typeface="Courier New"/>
              </a:rPr>
              <a:t>{ </a:t>
            </a:r>
            <a:endParaRPr lang="en-US" b="1" dirty="0">
              <a:solidFill>
                <a:srgbClr val="000000"/>
              </a:solidFill>
              <a:latin typeface="Courier New"/>
              <a:hlinkClick r:id="rId2"/>
            </a:endParaRP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        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throw new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EJBException</a:t>
            </a:r>
            <a:endParaRPr lang="en-US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           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(</a:t>
            </a:r>
            <a:r>
              <a:rPr lang="en-US" dirty="0">
                <a:solidFill>
                  <a:srgbClr val="FF0000"/>
                </a:solidFill>
                <a:latin typeface="Courier New"/>
              </a:rPr>
              <a:t>"Rollback failed: "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+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syex.</a:t>
            </a:r>
            <a:r>
              <a:rPr lang="en-US" dirty="0" err="1">
                <a:solidFill>
                  <a:srgbClr val="006600"/>
                </a:solidFill>
                <a:latin typeface="Courier New"/>
              </a:rPr>
              <a:t>getMessage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())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    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}</a:t>
            </a:r>
            <a:endParaRPr lang="en-US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    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throw new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EJBException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       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(</a:t>
            </a:r>
            <a:r>
              <a:rPr lang="en-US" dirty="0">
                <a:solidFill>
                  <a:srgbClr val="FF0000"/>
                </a:solidFill>
                <a:latin typeface="Courier New"/>
              </a:rPr>
              <a:t>"Transaction failed: "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+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ex.</a:t>
            </a:r>
            <a:r>
              <a:rPr lang="en-US" dirty="0" err="1">
                <a:solidFill>
                  <a:srgbClr val="006600"/>
                </a:solidFill>
                <a:latin typeface="Courier New"/>
              </a:rPr>
              <a:t>getMessage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())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}</a:t>
            </a:r>
            <a:endParaRPr lang="en-US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dirty="0">
                <a:solidFill>
                  <a:srgbClr val="66CC66"/>
                </a:solidFill>
                <a:latin typeface="Courier New"/>
              </a:rPr>
              <a:t>}</a:t>
            </a:r>
            <a:endParaRPr lang="en-US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187624" y="2996952"/>
            <a:ext cx="1872208" cy="216024"/>
          </a:xfrm>
          <a:prstGeom prst="roundRect">
            <a:avLst/>
          </a:prstGeom>
          <a:solidFill>
            <a:schemeClr val="accent2">
              <a:alpha val="2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Declarativ</a:t>
            </a:r>
            <a:r>
              <a:rPr lang="cs-CZ" dirty="0" smtClean="0"/>
              <a:t>e </a:t>
            </a:r>
            <a:r>
              <a:rPr lang="cs-CZ" dirty="0" err="1" smtClean="0"/>
              <a:t>transaction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500" dirty="0" smtClean="0">
                <a:solidFill>
                  <a:srgbClr val="000000"/>
                </a:solidFill>
                <a:latin typeface="Courier New"/>
              </a:rPr>
              <a:t>@</a:t>
            </a:r>
            <a:r>
              <a:rPr lang="en-US" sz="1500" dirty="0" err="1" smtClean="0">
                <a:solidFill>
                  <a:srgbClr val="000000"/>
                </a:solidFill>
                <a:latin typeface="Courier New"/>
              </a:rPr>
              <a:t>TransactionAttribute</a:t>
            </a:r>
            <a:r>
              <a:rPr lang="en-US" sz="1500" dirty="0" smtClean="0">
                <a:solidFill>
                  <a:srgbClr val="66CC66"/>
                </a:solidFill>
                <a:latin typeface="Courier New"/>
              </a:rPr>
              <a:t>(</a:t>
            </a:r>
            <a:r>
              <a:rPr lang="en-US" sz="1500" dirty="0" err="1" smtClean="0">
                <a:solidFill>
                  <a:srgbClr val="006600"/>
                </a:solidFill>
                <a:latin typeface="Courier New"/>
              </a:rPr>
              <a:t>TransactionAttributeType</a:t>
            </a:r>
            <a:r>
              <a:rPr lang="en-US" sz="1500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US" sz="1500" dirty="0" err="1" smtClean="0">
                <a:solidFill>
                  <a:srgbClr val="006600"/>
                </a:solidFill>
                <a:latin typeface="Courier New"/>
              </a:rPr>
              <a:t>RequiresNew</a:t>
            </a:r>
            <a:r>
              <a:rPr lang="en-US" sz="1500" dirty="0" smtClean="0">
                <a:solidFill>
                  <a:srgbClr val="66CC66"/>
                </a:solidFill>
                <a:latin typeface="Courier New"/>
              </a:rPr>
              <a:t>)</a:t>
            </a:r>
            <a:endParaRPr lang="en-US" sz="1500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1500" b="1" dirty="0" smtClean="0">
                <a:solidFill>
                  <a:srgbClr val="000000"/>
                </a:solidFill>
                <a:latin typeface="Courier New"/>
              </a:rPr>
              <a:t>public </a:t>
            </a:r>
            <a:r>
              <a:rPr lang="en-US" sz="1500" b="1" dirty="0">
                <a:solidFill>
                  <a:srgbClr val="993333"/>
                </a:solidFill>
                <a:latin typeface="Courier New"/>
              </a:rPr>
              <a:t>void</a:t>
            </a:r>
            <a:r>
              <a:rPr lang="en-US" sz="15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500" b="1" dirty="0" err="1">
                <a:solidFill>
                  <a:srgbClr val="000000"/>
                </a:solidFill>
                <a:latin typeface="Courier New"/>
              </a:rPr>
              <a:t>someMethod</a:t>
            </a:r>
            <a:r>
              <a:rPr lang="en-US" sz="1500" b="1" dirty="0">
                <a:solidFill>
                  <a:srgbClr val="66CC66"/>
                </a:solidFill>
                <a:latin typeface="Courier New"/>
              </a:rPr>
              <a:t>()</a:t>
            </a:r>
            <a:r>
              <a:rPr lang="en-US" sz="15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500" b="1" dirty="0">
                <a:solidFill>
                  <a:srgbClr val="66CC66"/>
                </a:solidFill>
                <a:latin typeface="Courier New"/>
              </a:rPr>
              <a:t>{</a:t>
            </a:r>
            <a:endParaRPr lang="en-US" sz="1500" b="1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15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500" dirty="0" err="1" smtClean="0">
                <a:solidFill>
                  <a:srgbClr val="000000"/>
                </a:solidFill>
                <a:latin typeface="Courier New"/>
              </a:rPr>
              <a:t>doSomething</a:t>
            </a:r>
            <a:r>
              <a:rPr lang="en-US" sz="1500" dirty="0">
                <a:solidFill>
                  <a:srgbClr val="66CC66"/>
                </a:solidFill>
                <a:latin typeface="Courier New"/>
              </a:rPr>
              <a:t>()</a:t>
            </a:r>
            <a:r>
              <a:rPr lang="en-US" sz="15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1500" dirty="0" smtClean="0">
                <a:solidFill>
                  <a:srgbClr val="66CC66"/>
                </a:solidFill>
                <a:latin typeface="Courier New"/>
              </a:rPr>
              <a:t>}</a:t>
            </a:r>
            <a:endParaRPr lang="en-US" sz="15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043608" y="2204864"/>
            <a:ext cx="1872208" cy="216024"/>
          </a:xfrm>
          <a:prstGeom prst="roundRect">
            <a:avLst/>
          </a:prstGeom>
          <a:solidFill>
            <a:schemeClr val="accent2">
              <a:alpha val="2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Course</a:t>
            </a:r>
            <a:r>
              <a:rPr lang="cs-CZ" dirty="0" smtClean="0"/>
              <a:t> profile</a:t>
            </a:r>
            <a:endParaRPr lang="cs-CZ" dirty="0" smtClean="0"/>
          </a:p>
          <a:p>
            <a:pPr lvl="1"/>
            <a:r>
              <a:rPr lang="en-US" dirty="0" smtClean="0"/>
              <a:t>L</a:t>
            </a:r>
            <a:r>
              <a:rPr lang="cs-CZ" dirty="0" err="1" smtClean="0"/>
              <a:t>earning</a:t>
            </a:r>
            <a:r>
              <a:rPr lang="cs-CZ" dirty="0" smtClean="0"/>
              <a:t> style</a:t>
            </a:r>
            <a:endParaRPr lang="cs-CZ" dirty="0" smtClean="0"/>
          </a:p>
          <a:p>
            <a:pPr lvl="1"/>
            <a:r>
              <a:rPr lang="cs-CZ" dirty="0" err="1" smtClean="0"/>
              <a:t>Assessment</a:t>
            </a:r>
            <a:endParaRPr lang="cs-CZ" dirty="0" smtClean="0"/>
          </a:p>
          <a:p>
            <a:pPr lvl="1"/>
            <a:r>
              <a:rPr lang="cs-CZ" dirty="0" err="1" smtClean="0"/>
              <a:t>Outline</a:t>
            </a:r>
            <a:endParaRPr lang="cs-CZ" dirty="0" smtClean="0"/>
          </a:p>
          <a:p>
            <a:r>
              <a:rPr lang="cs-CZ" dirty="0" smtClean="0"/>
              <a:t>Java EE </a:t>
            </a:r>
            <a:r>
              <a:rPr lang="cs-CZ" dirty="0" err="1" smtClean="0"/>
              <a:t>applications</a:t>
            </a:r>
            <a:endParaRPr lang="cs-CZ" dirty="0" smtClean="0"/>
          </a:p>
          <a:p>
            <a:r>
              <a:rPr lang="cs-CZ" dirty="0" smtClean="0"/>
              <a:t>Java EE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a</a:t>
            </a:r>
            <a:r>
              <a:rPr lang="cs-CZ" dirty="0" err="1" smtClean="0"/>
              <a:t>rchitectures</a:t>
            </a:r>
            <a:endParaRPr lang="cs-CZ" dirty="0" smtClean="0"/>
          </a:p>
          <a:p>
            <a:r>
              <a:rPr lang="cs-CZ" dirty="0" smtClean="0"/>
              <a:t>Technology </a:t>
            </a:r>
            <a:r>
              <a:rPr lang="cs-CZ" dirty="0" err="1" smtClean="0"/>
              <a:t>around</a:t>
            </a:r>
            <a:r>
              <a:rPr lang="cs-CZ" dirty="0" smtClean="0"/>
              <a:t> </a:t>
            </a:r>
            <a:r>
              <a:rPr lang="cs-CZ" dirty="0" smtClean="0"/>
              <a:t>Java EE</a:t>
            </a:r>
          </a:p>
          <a:p>
            <a:r>
              <a:rPr lang="cs-CZ" dirty="0" smtClean="0"/>
              <a:t>Basic </a:t>
            </a:r>
            <a:r>
              <a:rPr lang="cs-CZ" dirty="0" err="1" smtClean="0"/>
              <a:t>concepts</a:t>
            </a:r>
            <a:endParaRPr lang="cs-CZ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Convention over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 … Ruby on Rails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 </a:t>
            </a:r>
            <a:r>
              <a:rPr lang="cs-CZ" dirty="0" err="1" smtClean="0"/>
              <a:t>previous</a:t>
            </a:r>
            <a:r>
              <a:rPr lang="cs-CZ" dirty="0" smtClean="0"/>
              <a:t> </a:t>
            </a:r>
            <a:r>
              <a:rPr lang="cs-CZ" dirty="0" err="1" smtClean="0"/>
              <a:t>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first version of the Java EE platform focused mainly on infrastructure and </a:t>
            </a:r>
            <a:r>
              <a:rPr lang="en-US" dirty="0" smtClean="0"/>
              <a:t>technology</a:t>
            </a:r>
            <a:endParaRPr lang="en-US" dirty="0"/>
          </a:p>
          <a:p>
            <a:pPr lvl="1"/>
            <a:r>
              <a:rPr lang="en-US" dirty="0"/>
              <a:t>Ease of development was underestimated</a:t>
            </a:r>
          </a:p>
          <a:p>
            <a:pPr lvl="1"/>
            <a:r>
              <a:rPr lang="en-US" dirty="0"/>
              <a:t>Complex technology is a complex application</a:t>
            </a:r>
          </a:p>
          <a:p>
            <a:pPr lvl="1"/>
            <a:r>
              <a:rPr lang="en-US" dirty="0"/>
              <a:t>Steep learning curve</a:t>
            </a:r>
          </a:p>
          <a:p>
            <a:pPr lvl="1"/>
            <a:r>
              <a:rPr lang="en-US" dirty="0"/>
              <a:t>The need to use complex tools</a:t>
            </a:r>
          </a:p>
          <a:p>
            <a:r>
              <a:rPr lang="en-US" dirty="0"/>
              <a:t>This led to the frustration developers and the emergence of alternative approaches and technologies (Hibernate, Spring)</a:t>
            </a:r>
          </a:p>
          <a:p>
            <a:r>
              <a:rPr lang="en-US" dirty="0"/>
              <a:t>The change came with Java EE 5</a:t>
            </a:r>
          </a:p>
          <a:p>
            <a:pPr lvl="1"/>
            <a:r>
              <a:rPr lang="en-US" dirty="0"/>
              <a:t>Strong inspiration tool Spring, Hibernate, etc.</a:t>
            </a:r>
          </a:p>
          <a:p>
            <a:pPr lvl="1"/>
            <a:r>
              <a:rPr lang="en-US" dirty="0" smtClean="0"/>
              <a:t>Annotations</a:t>
            </a:r>
            <a:endParaRPr lang="en-US" dirty="0"/>
          </a:p>
          <a:p>
            <a:pPr lvl="1"/>
            <a:r>
              <a:rPr lang="en-US" dirty="0"/>
              <a:t>POJO components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Architecture</a:t>
            </a:r>
            <a:r>
              <a:rPr lang="cs-CZ" dirty="0" smtClean="0"/>
              <a:t> </a:t>
            </a:r>
            <a:r>
              <a:rPr lang="cs-CZ" dirty="0" smtClean="0"/>
              <a:t>&amp; </a:t>
            </a:r>
            <a:r>
              <a:rPr lang="cs-CZ" dirty="0" smtClean="0"/>
              <a:t>technology</a:t>
            </a:r>
            <a:endParaRPr lang="cs-CZ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47664" y="5229200"/>
            <a:ext cx="3960440" cy="10801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cs-CZ" sz="1600" dirty="0" smtClean="0"/>
              <a:t>Integrační vrstva (EIS Tear)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3851920" y="5661248"/>
            <a:ext cx="914400" cy="43204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Jiný IS</a:t>
            </a:r>
            <a:endParaRPr lang="en-US" sz="1600" dirty="0"/>
          </a:p>
        </p:txBody>
      </p:sp>
      <p:sp>
        <p:nvSpPr>
          <p:cNvPr id="9" name="Flowchart: Magnetic Disk 8"/>
          <p:cNvSpPr/>
          <p:nvPr/>
        </p:nvSpPr>
        <p:spPr>
          <a:xfrm>
            <a:off x="1907704" y="5589240"/>
            <a:ext cx="1152128" cy="612648"/>
          </a:xfrm>
          <a:prstGeom prst="flowChartMagneticDisk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Databáze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1547664" y="3501008"/>
            <a:ext cx="3960440" cy="15841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cs-CZ" sz="1600" dirty="0" smtClean="0"/>
              <a:t>Aplikační vrstva (Business Tier)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1547664" y="2276872"/>
            <a:ext cx="3960440" cy="10801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cs-CZ" sz="1600" dirty="0" smtClean="0"/>
              <a:t>Webová vrstva (Web </a:t>
            </a:r>
            <a:r>
              <a:rPr lang="cs-CZ" sz="1600" dirty="0" smtClean="0"/>
              <a:t>tier)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1547664" y="1052736"/>
            <a:ext cx="3960440" cy="10801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cs-CZ" sz="1600" dirty="0" smtClean="0"/>
              <a:t>Klientská vrstva (Client Tier)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5652120" y="1052736"/>
            <a:ext cx="1080120" cy="10801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cs-CZ" sz="1600" dirty="0" smtClean="0"/>
              <a:t>Client computer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5652120" y="2276872"/>
            <a:ext cx="1080120" cy="280831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cs-CZ" sz="1600" dirty="0" smtClean="0"/>
              <a:t>Application server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5652120" y="5229200"/>
            <a:ext cx="1080120" cy="10801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cs-CZ" sz="1600" dirty="0" smtClean="0"/>
              <a:t>DB/IS server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4499992" y="3933056"/>
            <a:ext cx="864096" cy="43204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Spring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1691680" y="3933056"/>
            <a:ext cx="27363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EJB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1691680" y="1484784"/>
            <a:ext cx="1224136" cy="5040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Desktop application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4283968" y="1484784"/>
            <a:ext cx="1080120" cy="5040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Web Browser</a:t>
            </a:r>
            <a:endParaRPr lang="en-US" sz="1600" dirty="0"/>
          </a:p>
        </p:txBody>
      </p:sp>
      <p:sp>
        <p:nvSpPr>
          <p:cNvPr id="20" name="Rectangle 19"/>
          <p:cNvSpPr/>
          <p:nvPr/>
        </p:nvSpPr>
        <p:spPr>
          <a:xfrm>
            <a:off x="2987824" y="1484784"/>
            <a:ext cx="1224136" cy="5040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Mobile</a:t>
            </a:r>
          </a:p>
          <a:p>
            <a:pPr algn="ctr"/>
            <a:r>
              <a:rPr lang="cs-CZ" sz="1600" dirty="0" smtClean="0"/>
              <a:t>application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4283968" y="2708920"/>
            <a:ext cx="108012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Servlety JSP</a:t>
            </a:r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1763688" y="4725144"/>
            <a:ext cx="91440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JDBC</a:t>
            </a:r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3059832" y="4725144"/>
            <a:ext cx="91440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ORM</a:t>
            </a:r>
            <a:endParaRPr lang="en-US" sz="1600" dirty="0"/>
          </a:p>
        </p:txBody>
      </p:sp>
      <p:sp>
        <p:nvSpPr>
          <p:cNvPr id="24" name="Rectangle 23"/>
          <p:cNvSpPr/>
          <p:nvPr/>
        </p:nvSpPr>
        <p:spPr>
          <a:xfrm>
            <a:off x="323528" y="1052736"/>
            <a:ext cx="1080120" cy="23042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cs-CZ" sz="1600" dirty="0" smtClean="0"/>
              <a:t>Prezentační </a:t>
            </a:r>
            <a:r>
              <a:rPr lang="cs-CZ" sz="1600" dirty="0" smtClean="0"/>
              <a:t>vrstva (</a:t>
            </a:r>
            <a:r>
              <a:rPr lang="cs-CZ" sz="1600" dirty="0" err="1" smtClean="0"/>
              <a:t>Presentation</a:t>
            </a:r>
            <a:r>
              <a:rPr lang="cs-CZ" sz="1600" dirty="0" smtClean="0"/>
              <a:t> </a:t>
            </a:r>
            <a:r>
              <a:rPr lang="cs-CZ" sz="1600" dirty="0" err="1" smtClean="0"/>
              <a:t>layer</a:t>
            </a:r>
            <a:r>
              <a:rPr lang="cs-CZ" sz="1600" dirty="0" smtClean="0"/>
              <a:t>)</a:t>
            </a:r>
            <a:endParaRPr lang="en-US" sz="16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547664" y="4581128"/>
            <a:ext cx="3960440" cy="0"/>
          </a:xfrm>
          <a:prstGeom prst="line">
            <a:avLst/>
          </a:prstGeom>
          <a:ln w="25400"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23528" y="3501008"/>
            <a:ext cx="1080120" cy="100811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cs-CZ" sz="1600" dirty="0" smtClean="0"/>
              <a:t>Aplikační  logika </a:t>
            </a:r>
            <a:r>
              <a:rPr lang="cs-CZ" sz="1400" dirty="0" smtClean="0"/>
              <a:t>(</a:t>
            </a:r>
            <a:r>
              <a:rPr lang="cs-CZ" sz="1400" dirty="0" err="1" smtClean="0"/>
              <a:t>Application</a:t>
            </a:r>
            <a:r>
              <a:rPr lang="cs-CZ" sz="1400" dirty="0" smtClean="0"/>
              <a:t> </a:t>
            </a:r>
            <a:r>
              <a:rPr lang="cs-CZ" sz="1400" dirty="0" err="1"/>
              <a:t>l</a:t>
            </a:r>
            <a:r>
              <a:rPr lang="cs-CZ" sz="1400" dirty="0" err="1" smtClean="0"/>
              <a:t>ogic</a:t>
            </a:r>
            <a:r>
              <a:rPr lang="cs-CZ" sz="1400" dirty="0" smtClean="0"/>
              <a:t>)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323528" y="4653136"/>
            <a:ext cx="1080120" cy="16561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cs-CZ" sz="1600" dirty="0" smtClean="0"/>
              <a:t>Perzistence </a:t>
            </a:r>
            <a:r>
              <a:rPr lang="cs-CZ" sz="1600" dirty="0" smtClean="0"/>
              <a:t>dat (Data </a:t>
            </a:r>
            <a:r>
              <a:rPr lang="cs-CZ" sz="1600" dirty="0" err="1" smtClean="0"/>
              <a:t>persistency</a:t>
            </a:r>
            <a:r>
              <a:rPr lang="cs-CZ" sz="1600" dirty="0" smtClean="0"/>
              <a:t>)</a:t>
            </a:r>
            <a:endParaRPr lang="en-US" sz="1600" dirty="0"/>
          </a:p>
        </p:txBody>
      </p:sp>
      <p:sp>
        <p:nvSpPr>
          <p:cNvPr id="28" name="Rectangle 27"/>
          <p:cNvSpPr/>
          <p:nvPr/>
        </p:nvSpPr>
        <p:spPr>
          <a:xfrm>
            <a:off x="3275856" y="2708920"/>
            <a:ext cx="93610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JSF</a:t>
            </a:r>
            <a:endParaRPr lang="en-US" sz="1600" dirty="0"/>
          </a:p>
        </p:txBody>
      </p:sp>
      <p:cxnSp>
        <p:nvCxnSpPr>
          <p:cNvPr id="29" name="Straight Arrow Connector 28"/>
          <p:cNvCxnSpPr>
            <a:stCxn id="22" idx="2"/>
          </p:cNvCxnSpPr>
          <p:nvPr/>
        </p:nvCxnSpPr>
        <p:spPr>
          <a:xfrm rot="16200000" flipH="1">
            <a:off x="2064296" y="5169768"/>
            <a:ext cx="576064" cy="2628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3" idx="1"/>
            <a:endCxn id="22" idx="3"/>
          </p:cNvCxnSpPr>
          <p:nvPr/>
        </p:nvCxnSpPr>
        <p:spPr>
          <a:xfrm rot="10800000">
            <a:off x="2678088" y="4869160"/>
            <a:ext cx="38174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2"/>
            <a:endCxn id="23" idx="0"/>
          </p:cNvCxnSpPr>
          <p:nvPr/>
        </p:nvCxnSpPr>
        <p:spPr>
          <a:xfrm rot="16200000" flipH="1">
            <a:off x="3108412" y="4316524"/>
            <a:ext cx="36004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7" idx="2"/>
            <a:endCxn id="22" idx="0"/>
          </p:cNvCxnSpPr>
          <p:nvPr/>
        </p:nvCxnSpPr>
        <p:spPr>
          <a:xfrm rot="5400000">
            <a:off x="2460340" y="4125652"/>
            <a:ext cx="360040" cy="8389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1" idx="2"/>
          </p:cNvCxnSpPr>
          <p:nvPr/>
        </p:nvCxnSpPr>
        <p:spPr>
          <a:xfrm rot="5400000">
            <a:off x="4193958" y="3302986"/>
            <a:ext cx="720080" cy="5400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8" idx="2"/>
          </p:cNvCxnSpPr>
          <p:nvPr/>
        </p:nvCxnSpPr>
        <p:spPr>
          <a:xfrm rot="16200000" flipH="1">
            <a:off x="1349642" y="2942946"/>
            <a:ext cx="1944216" cy="360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8" idx="2"/>
          </p:cNvCxnSpPr>
          <p:nvPr/>
        </p:nvCxnSpPr>
        <p:spPr>
          <a:xfrm rot="16200000" flipH="1">
            <a:off x="3401870" y="3555014"/>
            <a:ext cx="720080" cy="360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6200000" flipH="1">
            <a:off x="2195736" y="2924944"/>
            <a:ext cx="1944216" cy="720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0" idx="2"/>
            <a:endCxn id="28" idx="0"/>
          </p:cNvCxnSpPr>
          <p:nvPr/>
        </p:nvCxnSpPr>
        <p:spPr>
          <a:xfrm rot="16200000" flipH="1">
            <a:off x="3311860" y="2276872"/>
            <a:ext cx="720080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6200000" flipH="1">
            <a:off x="3887924" y="2096852"/>
            <a:ext cx="72008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9" idx="2"/>
            <a:endCxn id="21" idx="0"/>
          </p:cNvCxnSpPr>
          <p:nvPr/>
        </p:nvCxnSpPr>
        <p:spPr>
          <a:xfrm rot="5400000">
            <a:off x="4463988" y="2348880"/>
            <a:ext cx="7200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9" idx="2"/>
            <a:endCxn id="28" idx="0"/>
          </p:cNvCxnSpPr>
          <p:nvPr/>
        </p:nvCxnSpPr>
        <p:spPr>
          <a:xfrm rot="5400000">
            <a:off x="3923928" y="1808820"/>
            <a:ext cx="720080" cy="10801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6200000" flipH="1">
            <a:off x="3599892" y="4833156"/>
            <a:ext cx="1296144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Arial" charset="0"/>
                <a:cs typeface="Arial" charset="0"/>
              </a:rPr>
              <a:t>Presentation</a:t>
            </a:r>
            <a:r>
              <a:rPr lang="cs-CZ" dirty="0" smtClean="0"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latin typeface="Arial" charset="0"/>
                <a:cs typeface="Arial" charset="0"/>
              </a:rPr>
              <a:t>Layer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None/>
              <a:defRPr/>
            </a:pPr>
            <a:r>
              <a:rPr lang="cs-CZ" dirty="0" smtClean="0"/>
              <a:t>Desktop </a:t>
            </a:r>
            <a:r>
              <a:rPr lang="cs-CZ" dirty="0" err="1" smtClean="0"/>
              <a:t>applications</a:t>
            </a:r>
            <a:endParaRPr lang="cs-CZ" dirty="0"/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Swing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AWT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SWT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Java Web Start</a:t>
            </a:r>
          </a:p>
          <a:p>
            <a:pPr>
              <a:buFontTx/>
              <a:buNone/>
              <a:defRPr/>
            </a:pPr>
            <a:endParaRPr lang="cs-CZ" dirty="0"/>
          </a:p>
          <a:p>
            <a:pPr>
              <a:buFontTx/>
              <a:buNone/>
              <a:defRPr/>
            </a:pPr>
            <a:r>
              <a:rPr lang="cs-CZ" dirty="0" smtClean="0"/>
              <a:t>Mobile </a:t>
            </a:r>
            <a:r>
              <a:rPr lang="cs-CZ" dirty="0" err="1" smtClean="0"/>
              <a:t>applications</a:t>
            </a:r>
            <a:endParaRPr lang="cs-CZ" dirty="0"/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Java ME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Android/</a:t>
            </a:r>
            <a:r>
              <a:rPr lang="cs-CZ" dirty="0" err="1"/>
              <a:t>iOS</a:t>
            </a:r>
            <a:r>
              <a:rPr lang="cs-CZ" dirty="0"/>
              <a:t>/</a:t>
            </a:r>
            <a:r>
              <a:rPr lang="cs-CZ" dirty="0" err="1"/>
              <a:t>BlackBerry</a:t>
            </a:r>
            <a:r>
              <a:rPr lang="cs-CZ" dirty="0"/>
              <a:t> </a:t>
            </a:r>
            <a:r>
              <a:rPr lang="cs-CZ" dirty="0" smtClean="0"/>
              <a:t>OS/Windows </a:t>
            </a:r>
            <a:r>
              <a:rPr lang="cs-CZ" dirty="0" err="1" smtClean="0"/>
              <a:t>Phone</a:t>
            </a:r>
            <a:endParaRPr lang="cs-CZ" dirty="0"/>
          </a:p>
          <a:p>
            <a:pPr>
              <a:buNone/>
              <a:defRPr/>
            </a:pPr>
            <a:endParaRPr lang="cs-CZ" dirty="0"/>
          </a:p>
          <a:p>
            <a:pPr>
              <a:buNone/>
              <a:defRPr/>
            </a:pPr>
            <a:r>
              <a:rPr lang="cs-CZ" dirty="0" smtClean="0"/>
              <a:t>Web </a:t>
            </a:r>
            <a:r>
              <a:rPr lang="cs-CZ" dirty="0" err="1" smtClean="0"/>
              <a:t>applications</a:t>
            </a:r>
            <a:endParaRPr lang="cs-CZ" dirty="0"/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err="1" smtClean="0"/>
              <a:t>Servlets</a:t>
            </a:r>
            <a:r>
              <a:rPr lang="cs-CZ" dirty="0" smtClean="0"/>
              <a:t>, </a:t>
            </a:r>
            <a:r>
              <a:rPr lang="cs-CZ" dirty="0"/>
              <a:t>JSP, JSTL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MVC </a:t>
            </a:r>
            <a:r>
              <a:rPr lang="cs-CZ" dirty="0" err="1" smtClean="0"/>
              <a:t>frameworks</a:t>
            </a:r>
            <a:endParaRPr lang="cs-CZ" dirty="0"/>
          </a:p>
          <a:p>
            <a:pPr marL="1151800" lvl="2" indent="-288000">
              <a:spcBef>
                <a:spcPts val="300"/>
              </a:spcBef>
              <a:defRPr/>
            </a:pPr>
            <a:r>
              <a:rPr lang="cs-CZ" dirty="0" err="1"/>
              <a:t>Request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(</a:t>
            </a:r>
            <a:r>
              <a:rPr lang="cs-CZ" dirty="0" err="1"/>
              <a:t>Struts</a:t>
            </a:r>
            <a:r>
              <a:rPr lang="cs-CZ" dirty="0"/>
              <a:t>, </a:t>
            </a:r>
            <a:r>
              <a:rPr lang="cs-CZ" dirty="0" err="1"/>
              <a:t>Stripes</a:t>
            </a:r>
            <a:r>
              <a:rPr lang="cs-CZ" dirty="0"/>
              <a:t>, </a:t>
            </a:r>
            <a:r>
              <a:rPr lang="cs-CZ" dirty="0" err="1"/>
              <a:t>Spring</a:t>
            </a:r>
            <a:r>
              <a:rPr lang="cs-CZ" dirty="0"/>
              <a:t> MVC)</a:t>
            </a:r>
          </a:p>
          <a:p>
            <a:pPr marL="1151800" lvl="2" indent="-288000">
              <a:spcBef>
                <a:spcPts val="300"/>
              </a:spcBef>
              <a:defRPr/>
            </a:pPr>
            <a:r>
              <a:rPr lang="cs-CZ" dirty="0" err="1"/>
              <a:t>Component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(JSF, </a:t>
            </a:r>
            <a:r>
              <a:rPr lang="cs-CZ" dirty="0" err="1" smtClean="0"/>
              <a:t>Tapestery</a:t>
            </a:r>
            <a:r>
              <a:rPr lang="cs-CZ" dirty="0" smtClean="0"/>
              <a:t>, </a:t>
            </a:r>
            <a:r>
              <a:rPr lang="cs-CZ" dirty="0" err="1" smtClean="0"/>
              <a:t>Wicket</a:t>
            </a:r>
            <a:r>
              <a:rPr lang="cs-CZ" dirty="0" smtClean="0"/>
              <a:t>)</a:t>
            </a:r>
            <a:endParaRPr lang="cs-CZ" dirty="0"/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err="1" smtClean="0"/>
              <a:t>Portlets</a:t>
            </a:r>
            <a:endParaRPr lang="cs-CZ" dirty="0"/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err="1" smtClean="0"/>
              <a:t>Applets</a:t>
            </a:r>
            <a:endParaRPr lang="cs-CZ" dirty="0"/>
          </a:p>
          <a:p>
            <a:pPr>
              <a:buNone/>
              <a:defRPr/>
            </a:pPr>
            <a:endParaRPr lang="cs-CZ" sz="1800" b="1" dirty="0" smtClean="0">
              <a:solidFill>
                <a:srgbClr val="0070C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0940CF6-82FB-4F4A-894C-12C276500BFD}" type="slidenum">
              <a:rPr lang="cs-CZ" smtClean="0"/>
              <a:pPr>
                <a:defRPr/>
              </a:pPr>
              <a:t>24</a:t>
            </a:fld>
            <a:endParaRPr lang="cs-CZ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Arial" charset="0"/>
                <a:cs typeface="Arial" charset="0"/>
              </a:rPr>
              <a:t>Application</a:t>
            </a:r>
            <a:r>
              <a:rPr lang="cs-CZ" dirty="0" smtClean="0"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latin typeface="Arial" charset="0"/>
                <a:cs typeface="Arial" charset="0"/>
              </a:rPr>
              <a:t>Logic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  <a:defRPr/>
            </a:pPr>
            <a:r>
              <a:rPr lang="cs-CZ" dirty="0" err="1" smtClean="0"/>
              <a:t>Plain</a:t>
            </a:r>
            <a:r>
              <a:rPr lang="cs-CZ" dirty="0" smtClean="0"/>
              <a:t> </a:t>
            </a:r>
            <a:r>
              <a:rPr lang="cs-CZ" dirty="0" err="1" smtClean="0"/>
              <a:t>class</a:t>
            </a:r>
            <a:r>
              <a:rPr lang="cs-CZ" dirty="0" smtClean="0"/>
              <a:t> </a:t>
            </a:r>
            <a:r>
              <a:rPr lang="cs-CZ" dirty="0" err="1" smtClean="0"/>
              <a:t>library</a:t>
            </a:r>
            <a:endParaRPr lang="cs-CZ" dirty="0"/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Not </a:t>
            </a:r>
            <a:r>
              <a:rPr lang="cs-CZ" dirty="0" err="1" smtClean="0"/>
              <a:t>suitable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larger</a:t>
            </a:r>
            <a:r>
              <a:rPr lang="cs-CZ" dirty="0" smtClean="0"/>
              <a:t> </a:t>
            </a:r>
            <a:r>
              <a:rPr lang="cs-CZ" dirty="0" err="1" smtClean="0"/>
              <a:t>applications</a:t>
            </a:r>
            <a:endParaRPr lang="cs-CZ" dirty="0" smtClean="0"/>
          </a:p>
          <a:p>
            <a:pPr marL="720000" lvl="1" indent="-288000">
              <a:spcBef>
                <a:spcPts val="300"/>
              </a:spcBef>
              <a:defRPr/>
            </a:pPr>
            <a:endParaRPr lang="cs-CZ" dirty="0"/>
          </a:p>
          <a:p>
            <a:pPr>
              <a:buFontTx/>
              <a:buNone/>
              <a:defRPr/>
            </a:pPr>
            <a:r>
              <a:rPr lang="cs-CZ" dirty="0"/>
              <a:t>EJB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err="1" smtClean="0"/>
              <a:t>Requires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application</a:t>
            </a:r>
            <a:r>
              <a:rPr lang="cs-CZ" dirty="0" smtClean="0"/>
              <a:t> server </a:t>
            </a:r>
            <a:r>
              <a:rPr lang="cs-CZ" dirty="0" err="1" smtClean="0"/>
              <a:t>supporting</a:t>
            </a:r>
            <a:r>
              <a:rPr lang="cs-CZ" dirty="0" smtClean="0"/>
              <a:t> </a:t>
            </a:r>
            <a:r>
              <a:rPr lang="cs-CZ" i="1" dirty="0" smtClean="0"/>
              <a:t>EJB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i="1" dirty="0" smtClean="0"/>
              <a:t>EJB lite</a:t>
            </a:r>
            <a:endParaRPr lang="cs-CZ" dirty="0"/>
          </a:p>
          <a:p>
            <a:pPr>
              <a:buNone/>
              <a:defRPr/>
            </a:pPr>
            <a:endParaRPr lang="cs-CZ" dirty="0"/>
          </a:p>
          <a:p>
            <a:pPr>
              <a:buNone/>
              <a:defRPr/>
            </a:pPr>
            <a:r>
              <a:rPr lang="cs-CZ" dirty="0"/>
              <a:t>Spring framework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3rd party (</a:t>
            </a:r>
            <a:r>
              <a:rPr lang="cs-CZ" dirty="0" err="1" smtClean="0"/>
              <a:t>community</a:t>
            </a:r>
            <a:r>
              <a:rPr lang="cs-CZ" dirty="0" smtClean="0"/>
              <a:t>) </a:t>
            </a:r>
            <a:r>
              <a:rPr lang="cs-CZ" dirty="0" err="1" smtClean="0"/>
              <a:t>products</a:t>
            </a:r>
            <a:r>
              <a:rPr lang="cs-CZ" dirty="0" smtClean="0"/>
              <a:t>, not part </a:t>
            </a:r>
            <a:r>
              <a:rPr lang="cs-CZ" dirty="0" err="1" smtClean="0"/>
              <a:t>of</a:t>
            </a:r>
            <a:r>
              <a:rPr lang="cs-CZ" dirty="0" smtClean="0"/>
              <a:t> Java </a:t>
            </a:r>
            <a:r>
              <a:rPr lang="cs-CZ" dirty="0"/>
              <a:t>EE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Very </a:t>
            </a:r>
            <a:r>
              <a:rPr lang="cs-CZ" dirty="0" err="1" smtClean="0"/>
              <a:t>popular</a:t>
            </a:r>
            <a:endParaRPr lang="cs-CZ" dirty="0"/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Non-</a:t>
            </a:r>
            <a:r>
              <a:rPr lang="cs-CZ" dirty="0" err="1" smtClean="0"/>
              <a:t>invasive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0940CF6-82FB-4F4A-894C-12C276500BFD}" type="slidenum">
              <a:rPr lang="cs-CZ" smtClean="0"/>
              <a:pPr>
                <a:defRPr/>
              </a:pPr>
              <a:t>25</a:t>
            </a:fld>
            <a:endParaRPr lang="cs-CZ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Data Persistence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  <a:defRPr/>
            </a:pPr>
            <a:r>
              <a:rPr lang="cs-CZ" dirty="0"/>
              <a:t>JDBC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Universal </a:t>
            </a:r>
            <a:r>
              <a:rPr lang="cs-CZ" dirty="0"/>
              <a:t>API </a:t>
            </a:r>
            <a:r>
              <a:rPr lang="cs-CZ" dirty="0" err="1" smtClean="0"/>
              <a:t>for</a:t>
            </a:r>
            <a:r>
              <a:rPr lang="cs-CZ" dirty="0" smtClean="0"/>
              <a:t> DB </a:t>
            </a:r>
            <a:r>
              <a:rPr lang="cs-CZ" dirty="0" err="1" smtClean="0"/>
              <a:t>access</a:t>
            </a:r>
            <a:endParaRPr lang="cs-CZ" dirty="0"/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err="1" smtClean="0"/>
              <a:t>Cumbersome</a:t>
            </a:r>
            <a:r>
              <a:rPr lang="cs-CZ" dirty="0" smtClean="0"/>
              <a:t> (</a:t>
            </a:r>
            <a:r>
              <a:rPr lang="cs-CZ" dirty="0" err="1" smtClean="0"/>
              <a:t>too</a:t>
            </a:r>
            <a:r>
              <a:rPr lang="cs-CZ" dirty="0" smtClean="0"/>
              <a:t> </a:t>
            </a:r>
            <a:r>
              <a:rPr lang="cs-CZ" dirty="0" err="1" smtClean="0"/>
              <a:t>low-level</a:t>
            </a:r>
            <a:r>
              <a:rPr lang="cs-CZ" dirty="0" smtClean="0"/>
              <a:t>) 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 </a:t>
            </a:r>
            <a:r>
              <a:rPr lang="cs-CZ" dirty="0" err="1" smtClean="0"/>
              <a:t>directly</a:t>
            </a:r>
            <a:r>
              <a:rPr lang="cs-CZ" dirty="0" smtClean="0"/>
              <a:t>, so </a:t>
            </a:r>
            <a:r>
              <a:rPr lang="cs-CZ" dirty="0" err="1" smtClean="0"/>
              <a:t>we</a:t>
            </a:r>
            <a:r>
              <a:rPr lang="cs-CZ" dirty="0" smtClean="0"/>
              <a:t> use:</a:t>
            </a:r>
            <a:endParaRPr lang="cs-CZ" dirty="0" smtClean="0"/>
          </a:p>
          <a:p>
            <a:pPr marL="1120050" lvl="2" indent="-288000">
              <a:spcBef>
                <a:spcPts val="300"/>
              </a:spcBef>
              <a:defRPr/>
            </a:pPr>
            <a:r>
              <a:rPr lang="cs-CZ" dirty="0" err="1" smtClean="0"/>
              <a:t>Template</a:t>
            </a:r>
            <a:r>
              <a:rPr lang="cs-CZ" dirty="0" smtClean="0"/>
              <a:t> </a:t>
            </a:r>
            <a:r>
              <a:rPr lang="cs-CZ" dirty="0" err="1" smtClean="0"/>
              <a:t>Method</a:t>
            </a:r>
            <a:r>
              <a:rPr lang="cs-CZ" dirty="0" smtClean="0"/>
              <a:t> </a:t>
            </a:r>
          </a:p>
          <a:p>
            <a:pPr marL="1120050" lvl="2" indent="-288000">
              <a:spcBef>
                <a:spcPts val="300"/>
              </a:spcBef>
              <a:defRPr/>
            </a:pPr>
            <a:r>
              <a:rPr lang="cs-CZ" dirty="0" err="1" smtClean="0"/>
              <a:t>Spring</a:t>
            </a:r>
            <a:r>
              <a:rPr lang="cs-CZ" dirty="0" smtClean="0"/>
              <a:t> JDBC </a:t>
            </a:r>
          </a:p>
          <a:p>
            <a:pPr marL="1120050" lvl="2" indent="-288000">
              <a:spcBef>
                <a:spcPts val="300"/>
              </a:spcBef>
              <a:defRPr/>
            </a:pPr>
            <a:r>
              <a:rPr lang="cs-CZ" dirty="0" err="1" smtClean="0"/>
              <a:t>Commons</a:t>
            </a:r>
            <a:r>
              <a:rPr lang="cs-CZ" dirty="0" smtClean="0"/>
              <a:t> DB </a:t>
            </a:r>
          </a:p>
          <a:p>
            <a:pPr marL="1120050" lvl="2" indent="-288000">
              <a:spcBef>
                <a:spcPts val="300"/>
              </a:spcBef>
              <a:defRPr/>
            </a:pPr>
            <a:r>
              <a:rPr lang="cs-CZ" dirty="0" err="1" smtClean="0"/>
              <a:t>RowSet</a:t>
            </a:r>
            <a:endParaRPr lang="cs-CZ" dirty="0"/>
          </a:p>
          <a:p>
            <a:pPr>
              <a:buFontTx/>
              <a:buNone/>
              <a:defRPr/>
            </a:pPr>
            <a:r>
              <a:rPr lang="cs-CZ" dirty="0"/>
              <a:t>ORM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Standard JPA </a:t>
            </a:r>
            <a:r>
              <a:rPr lang="cs-CZ" dirty="0" smtClean="0"/>
              <a:t>(</a:t>
            </a:r>
            <a:r>
              <a:rPr lang="cs-CZ" dirty="0" err="1" smtClean="0"/>
              <a:t>currently</a:t>
            </a:r>
            <a:r>
              <a:rPr lang="cs-CZ" dirty="0" smtClean="0"/>
              <a:t> JPA </a:t>
            </a:r>
            <a:r>
              <a:rPr lang="cs-CZ" dirty="0"/>
              <a:t>2.0)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Hibernate, TopLink, </a:t>
            </a:r>
            <a:r>
              <a:rPr lang="cs-CZ" dirty="0" err="1"/>
              <a:t>Eclipse</a:t>
            </a:r>
            <a:r>
              <a:rPr lang="cs-CZ" dirty="0"/>
              <a:t> </a:t>
            </a:r>
            <a:r>
              <a:rPr lang="cs-CZ" dirty="0" smtClean="0"/>
              <a:t>Link</a:t>
            </a:r>
            <a:endParaRPr lang="cs-CZ" dirty="0"/>
          </a:p>
          <a:p>
            <a:pPr>
              <a:buFontTx/>
              <a:buNone/>
              <a:defRPr/>
            </a:pPr>
            <a:r>
              <a:rPr lang="cs-CZ" dirty="0" err="1" smtClean="0"/>
              <a:t>Obsolete</a:t>
            </a:r>
            <a:endParaRPr lang="cs-CZ" dirty="0"/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EJB 2.x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JDO</a:t>
            </a:r>
          </a:p>
          <a:p>
            <a:pPr>
              <a:buFontTx/>
              <a:buNone/>
              <a:defRPr/>
            </a:pPr>
            <a:endParaRPr lang="cs-CZ" sz="1800" b="1" dirty="0" smtClean="0">
              <a:solidFill>
                <a:srgbClr val="0070C0"/>
              </a:solidFill>
            </a:endParaRPr>
          </a:p>
          <a:p>
            <a:pPr marL="720000" lvl="1" indent="-288000">
              <a:spcBef>
                <a:spcPts val="300"/>
              </a:spcBef>
              <a:defRPr/>
            </a:pPr>
            <a:endParaRPr lang="cs-CZ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0940CF6-82FB-4F4A-894C-12C276500BFD}" type="slidenum">
              <a:rPr lang="cs-CZ" smtClean="0"/>
              <a:pPr>
                <a:defRPr/>
              </a:pPr>
              <a:t>26</a:t>
            </a:fld>
            <a:endParaRPr lang="cs-CZ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Arial" charset="0"/>
                <a:cs typeface="Arial" charset="0"/>
              </a:rPr>
              <a:t>Application</a:t>
            </a:r>
            <a:r>
              <a:rPr lang="cs-CZ" dirty="0" smtClean="0"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latin typeface="Arial" charset="0"/>
                <a:cs typeface="Arial" charset="0"/>
              </a:rPr>
              <a:t>servers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  <a:defRPr/>
            </a:pPr>
            <a:r>
              <a:rPr lang="en-US" dirty="0"/>
              <a:t>Open Source - full</a:t>
            </a:r>
          </a:p>
          <a:p>
            <a:pPr>
              <a:defRPr/>
            </a:pPr>
            <a:r>
              <a:rPr lang="en-US" dirty="0" err="1"/>
              <a:t>JBoss</a:t>
            </a:r>
            <a:endParaRPr lang="en-US" dirty="0"/>
          </a:p>
          <a:p>
            <a:pPr>
              <a:defRPr/>
            </a:pPr>
            <a:r>
              <a:rPr lang="en-US" dirty="0"/>
              <a:t>Glassfish</a:t>
            </a:r>
          </a:p>
          <a:p>
            <a:pPr>
              <a:buFontTx/>
              <a:buNone/>
              <a:defRPr/>
            </a:pPr>
            <a:endParaRPr lang="en-US" dirty="0"/>
          </a:p>
          <a:p>
            <a:pPr>
              <a:buFontTx/>
              <a:buNone/>
              <a:defRPr/>
            </a:pPr>
            <a:r>
              <a:rPr lang="en-US" dirty="0"/>
              <a:t>Open Source - only servlet container</a:t>
            </a:r>
          </a:p>
          <a:p>
            <a:pPr>
              <a:defRPr/>
            </a:pPr>
            <a:r>
              <a:rPr lang="en-US" dirty="0"/>
              <a:t>Tomcat</a:t>
            </a:r>
          </a:p>
          <a:p>
            <a:pPr>
              <a:defRPr/>
            </a:pPr>
            <a:r>
              <a:rPr lang="en-US" dirty="0"/>
              <a:t>Jetty</a:t>
            </a:r>
          </a:p>
          <a:p>
            <a:pPr>
              <a:buFontTx/>
              <a:buNone/>
              <a:defRPr/>
            </a:pPr>
            <a:endParaRPr lang="en-US" dirty="0"/>
          </a:p>
          <a:p>
            <a:pPr>
              <a:buFontTx/>
              <a:buNone/>
              <a:defRPr/>
            </a:pPr>
            <a:r>
              <a:rPr lang="en-US" dirty="0" smtClean="0"/>
              <a:t>Commercial</a:t>
            </a:r>
            <a:endParaRPr lang="en-US" dirty="0"/>
          </a:p>
          <a:p>
            <a:pPr>
              <a:defRPr/>
            </a:pPr>
            <a:r>
              <a:rPr lang="en-US" dirty="0" err="1"/>
              <a:t>WebSphere</a:t>
            </a:r>
            <a:r>
              <a:rPr lang="en-US" dirty="0"/>
              <a:t> (IBM)</a:t>
            </a:r>
          </a:p>
          <a:p>
            <a:pPr>
              <a:defRPr/>
            </a:pPr>
            <a:r>
              <a:rPr lang="en-US" dirty="0" err="1"/>
              <a:t>WebLogic</a:t>
            </a:r>
            <a:r>
              <a:rPr lang="en-US" dirty="0"/>
              <a:t> (Oracle, formerly BEA)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0940CF6-82FB-4F4A-894C-12C276500BFD}" type="slidenum">
              <a:rPr lang="cs-CZ" smtClean="0"/>
              <a:pPr>
                <a:defRPr/>
              </a:pPr>
              <a:t>27</a:t>
            </a:fld>
            <a:endParaRPr lang="cs-CZ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Arial" charset="0"/>
                <a:cs typeface="Arial" charset="0"/>
              </a:rPr>
              <a:t>Questions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0">
            <a:normAutofit/>
          </a:bodyPr>
          <a:lstStyle/>
          <a:p>
            <a:pPr algn="ctr">
              <a:buFontTx/>
              <a:buNone/>
              <a:defRPr/>
            </a:pPr>
            <a:r>
              <a:rPr lang="cs-CZ" sz="9600" dirty="0" smtClean="0"/>
              <a:t>?</a:t>
            </a:r>
            <a:endParaRPr lang="cs-CZ" sz="9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0940CF6-82FB-4F4A-894C-12C276500BFD}" type="slidenum">
              <a:rPr lang="cs-CZ" smtClean="0"/>
              <a:pPr>
                <a:defRPr/>
              </a:pPr>
              <a:t>28</a:t>
            </a:fld>
            <a:endParaRPr lang="cs-CZ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</a:t>
            </a:r>
            <a:r>
              <a:rPr lang="en-US" dirty="0" smtClean="0"/>
              <a:t>the </a:t>
            </a:r>
            <a:r>
              <a:rPr lang="en-US" dirty="0" smtClean="0"/>
              <a:t>C</a:t>
            </a:r>
            <a:r>
              <a:rPr lang="cs-CZ" dirty="0" err="1" smtClean="0"/>
              <a:t>ourse</a:t>
            </a:r>
            <a:r>
              <a:rPr lang="cs-CZ" dirty="0" smtClean="0"/>
              <a:t>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/>
          <a:p>
            <a:fld id="{5451E588-DFA0-4C34-9978-9C7232D3A9C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composition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Lectures</a:t>
            </a:r>
            <a:endParaRPr lang="cs-CZ" dirty="0" smtClean="0"/>
          </a:p>
          <a:p>
            <a:pPr lvl="1"/>
            <a:r>
              <a:rPr lang="en-US" dirty="0" smtClean="0"/>
              <a:t>R</a:t>
            </a:r>
            <a:r>
              <a:rPr lang="cs-CZ" dirty="0" err="1" smtClean="0"/>
              <a:t>ecommended</a:t>
            </a:r>
            <a:r>
              <a:rPr lang="cs-CZ" dirty="0" smtClean="0"/>
              <a:t> (</a:t>
            </a:r>
            <a:r>
              <a:rPr lang="cs-CZ" dirty="0" err="1" smtClean="0"/>
              <a:t>slides</a:t>
            </a:r>
            <a:r>
              <a:rPr lang="cs-CZ" dirty="0" smtClean="0"/>
              <a:t> in </a:t>
            </a:r>
            <a:r>
              <a:rPr lang="cs-CZ" dirty="0" err="1" smtClean="0"/>
              <a:t>English</a:t>
            </a:r>
            <a:r>
              <a:rPr lang="cs-CZ" dirty="0" smtClean="0"/>
              <a:t>, </a:t>
            </a:r>
            <a:r>
              <a:rPr lang="cs-CZ" dirty="0" err="1" smtClean="0"/>
              <a:t>given</a:t>
            </a:r>
            <a:r>
              <a:rPr lang="cs-CZ" dirty="0" smtClean="0"/>
              <a:t> in Czech)</a:t>
            </a:r>
            <a:endParaRPr lang="cs-CZ" dirty="0" smtClean="0"/>
          </a:p>
          <a:p>
            <a:r>
              <a:rPr lang="cs-CZ" dirty="0" err="1" smtClean="0"/>
              <a:t>Lab</a:t>
            </a:r>
            <a:r>
              <a:rPr lang="cs-CZ" dirty="0" smtClean="0"/>
              <a:t> </a:t>
            </a:r>
            <a:r>
              <a:rPr lang="cs-CZ" dirty="0" err="1"/>
              <a:t>S</a:t>
            </a:r>
            <a:r>
              <a:rPr lang="cs-CZ" dirty="0" err="1" smtClean="0"/>
              <a:t>essions</a:t>
            </a:r>
            <a:endParaRPr lang="cs-CZ" dirty="0" smtClean="0"/>
          </a:p>
          <a:p>
            <a:pPr lvl="1"/>
            <a:r>
              <a:rPr lang="cs-CZ" dirty="0" err="1" smtClean="0"/>
              <a:t>Compulsory</a:t>
            </a:r>
            <a:endParaRPr lang="cs-CZ" dirty="0" smtClean="0"/>
          </a:p>
          <a:p>
            <a:pPr lvl="1"/>
            <a:r>
              <a:rPr lang="en-US" dirty="0" smtClean="0"/>
              <a:t>E</a:t>
            </a:r>
            <a:r>
              <a:rPr lang="cs-CZ" dirty="0" err="1" smtClean="0"/>
              <a:t>xamples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matter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lectures</a:t>
            </a:r>
            <a:endParaRPr lang="cs-CZ" dirty="0" smtClean="0"/>
          </a:p>
          <a:p>
            <a:pPr lvl="1"/>
            <a:r>
              <a:rPr lang="cs-CZ" dirty="0" err="1" smtClean="0"/>
              <a:t>Consulting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projects</a:t>
            </a:r>
            <a:endParaRPr lang="cs-CZ" dirty="0" smtClean="0"/>
          </a:p>
          <a:p>
            <a:r>
              <a:rPr lang="cs-CZ" dirty="0" smtClean="0"/>
              <a:t>Team Project</a:t>
            </a:r>
            <a:endParaRPr lang="cs-CZ" dirty="0" smtClean="0"/>
          </a:p>
          <a:p>
            <a:pPr lvl="1"/>
            <a:r>
              <a:rPr lang="cs-CZ" dirty="0" smtClean="0"/>
              <a:t>4-member </a:t>
            </a:r>
            <a:r>
              <a:rPr lang="cs-CZ" dirty="0" err="1" smtClean="0"/>
              <a:t>teams</a:t>
            </a:r>
            <a:endParaRPr lang="cs-CZ" dirty="0" smtClean="0"/>
          </a:p>
          <a:p>
            <a:pPr lvl="1"/>
            <a:r>
              <a:rPr lang="cs-CZ" dirty="0" err="1" smtClean="0"/>
              <a:t>Checkpoints</a:t>
            </a:r>
            <a:endParaRPr lang="cs-CZ" dirty="0" smtClean="0"/>
          </a:p>
          <a:p>
            <a:pPr lvl="1"/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throughout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semester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Úvod do Java EE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Assessment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Project</a:t>
            </a:r>
            <a:r>
              <a:rPr lang="cs-CZ" dirty="0" smtClean="0"/>
              <a:t>: 70 </a:t>
            </a:r>
            <a:r>
              <a:rPr lang="cs-CZ" dirty="0" err="1" smtClean="0"/>
              <a:t>points</a:t>
            </a:r>
            <a:endParaRPr lang="cs-CZ" dirty="0" smtClean="0"/>
          </a:p>
          <a:p>
            <a:pPr lvl="1"/>
            <a:r>
              <a:rPr lang="cs-CZ" dirty="0" err="1" smtClean="0"/>
              <a:t>Checkpoints</a:t>
            </a:r>
            <a:r>
              <a:rPr lang="cs-CZ" dirty="0" smtClean="0"/>
              <a:t>: </a:t>
            </a:r>
            <a:r>
              <a:rPr lang="cs-CZ" dirty="0" smtClean="0"/>
              <a:t>4x10 </a:t>
            </a:r>
            <a:r>
              <a:rPr lang="cs-CZ" dirty="0" err="1" smtClean="0"/>
              <a:t>points</a:t>
            </a:r>
            <a:endParaRPr lang="cs-CZ" dirty="0" smtClean="0"/>
          </a:p>
          <a:p>
            <a:pPr lvl="1"/>
            <a:r>
              <a:rPr lang="cs-CZ" dirty="0" smtClean="0"/>
              <a:t>Defense: </a:t>
            </a:r>
            <a:r>
              <a:rPr lang="cs-CZ" dirty="0" smtClean="0"/>
              <a:t>30 </a:t>
            </a:r>
            <a:r>
              <a:rPr lang="cs-CZ" dirty="0" err="1" smtClean="0"/>
              <a:t>points</a:t>
            </a:r>
            <a:endParaRPr lang="cs-CZ" dirty="0" smtClean="0"/>
          </a:p>
          <a:p>
            <a:r>
              <a:rPr lang="cs-CZ" dirty="0" err="1" smtClean="0"/>
              <a:t>Final</a:t>
            </a:r>
            <a:r>
              <a:rPr lang="cs-CZ" dirty="0" smtClean="0"/>
              <a:t> </a:t>
            </a:r>
            <a:r>
              <a:rPr lang="cs-CZ" dirty="0" err="1" smtClean="0"/>
              <a:t>exam</a:t>
            </a:r>
            <a:r>
              <a:rPr lang="cs-CZ" dirty="0" smtClean="0"/>
              <a:t> (</a:t>
            </a:r>
            <a:r>
              <a:rPr lang="cs-CZ" dirty="0" err="1" smtClean="0"/>
              <a:t>written</a:t>
            </a:r>
            <a:r>
              <a:rPr lang="cs-CZ" dirty="0" smtClean="0"/>
              <a:t> on </a:t>
            </a:r>
            <a:r>
              <a:rPr lang="cs-CZ" dirty="0" err="1" smtClean="0"/>
              <a:t>paper</a:t>
            </a:r>
            <a:r>
              <a:rPr lang="cs-CZ" dirty="0" smtClean="0"/>
              <a:t>): </a:t>
            </a:r>
            <a:r>
              <a:rPr lang="cs-CZ" dirty="0" smtClean="0"/>
              <a:t>30 </a:t>
            </a:r>
            <a:r>
              <a:rPr lang="cs-CZ" dirty="0" err="1" smtClean="0"/>
              <a:t>points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Completion</a:t>
            </a:r>
            <a:r>
              <a:rPr lang="cs-CZ" dirty="0" smtClean="0"/>
              <a:t>:</a:t>
            </a:r>
            <a:endParaRPr lang="cs-CZ" dirty="0" smtClean="0"/>
          </a:p>
          <a:p>
            <a:pPr lvl="1"/>
            <a:r>
              <a:rPr lang="cs-CZ" dirty="0" err="1" smtClean="0"/>
              <a:t>Credit</a:t>
            </a:r>
            <a:r>
              <a:rPr lang="cs-CZ" dirty="0" smtClean="0"/>
              <a:t>: </a:t>
            </a:r>
            <a:r>
              <a:rPr lang="cs-CZ" dirty="0" smtClean="0"/>
              <a:t>min. 60 </a:t>
            </a:r>
            <a:r>
              <a:rPr lang="cs-CZ" dirty="0" err="1" smtClean="0"/>
              <a:t>points</a:t>
            </a:r>
            <a:endParaRPr lang="cs-CZ" dirty="0" smtClean="0"/>
          </a:p>
          <a:p>
            <a:pPr lvl="1"/>
            <a:r>
              <a:rPr lang="cs-CZ" dirty="0" err="1" smtClean="0"/>
              <a:t>Exam</a:t>
            </a:r>
            <a:r>
              <a:rPr lang="cs-CZ" dirty="0" smtClean="0"/>
              <a:t>: </a:t>
            </a:r>
            <a:r>
              <a:rPr lang="cs-CZ" dirty="0" smtClean="0"/>
              <a:t>min. 70 </a:t>
            </a:r>
            <a:r>
              <a:rPr lang="cs-CZ" dirty="0" err="1"/>
              <a:t>points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outline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 to Java EE (architecture, technology, concepts)</a:t>
            </a:r>
          </a:p>
          <a:p>
            <a:r>
              <a:rPr lang="en-US" dirty="0"/>
              <a:t>Data Persistence (ORM, JPA, Spring JDBC, </a:t>
            </a:r>
            <a:r>
              <a:rPr lang="en-US" dirty="0" err="1"/>
              <a:t>iBatis</a:t>
            </a:r>
            <a:r>
              <a:rPr lang="en-US" dirty="0"/>
              <a:t>, Testing)</a:t>
            </a:r>
          </a:p>
          <a:p>
            <a:r>
              <a:rPr lang="en-US" dirty="0"/>
              <a:t>Application logic (</a:t>
            </a:r>
            <a:r>
              <a:rPr lang="en-US" dirty="0" err="1"/>
              <a:t>IoC</a:t>
            </a:r>
            <a:r>
              <a:rPr lang="en-US" dirty="0"/>
              <a:t>, AOP, Transactions, Security, Testing)</a:t>
            </a:r>
          </a:p>
          <a:p>
            <a:r>
              <a:rPr lang="en-US" dirty="0" smtClean="0"/>
              <a:t>Presentation </a:t>
            </a:r>
            <a:r>
              <a:rPr lang="en-US" dirty="0"/>
              <a:t>layer (web </a:t>
            </a:r>
            <a:r>
              <a:rPr lang="en-US" dirty="0" smtClean="0"/>
              <a:t>frameworks, </a:t>
            </a:r>
            <a:r>
              <a:rPr lang="en-US" dirty="0"/>
              <a:t>Stripes, Spring MVC, Wicket, JSF, Safety)</a:t>
            </a:r>
          </a:p>
          <a:p>
            <a:r>
              <a:rPr lang="en-US" dirty="0"/>
              <a:t>Integration technologies (Web services SOAP, REST, JMS, RMI, IIOP, ESB)</a:t>
            </a:r>
          </a:p>
          <a:p>
            <a:r>
              <a:rPr lang="en-US" dirty="0"/>
              <a:t>Testing (unit, integration, functional, acceptance, user-friendliness, efficiency, safety)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Recommended</a:t>
            </a:r>
            <a:r>
              <a:rPr lang="cs-CZ" dirty="0" smtClean="0"/>
              <a:t> </a:t>
            </a:r>
            <a:r>
              <a:rPr lang="cs-CZ" dirty="0" err="1" smtClean="0"/>
              <a:t>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Viz osnova předmětu</a:t>
            </a:r>
          </a:p>
          <a:p>
            <a:endParaRPr lang="cs-CZ" dirty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/>
              <a:t>Effective Java (2nd Edition)</a:t>
            </a:r>
          </a:p>
          <a:p>
            <a:r>
              <a:rPr lang="en-US" dirty="0"/>
              <a:t>Joshua Bloch</a:t>
            </a:r>
          </a:p>
          <a:p>
            <a:r>
              <a:rPr lang="en-US" dirty="0">
                <a:hlinkClick r:id="rId2"/>
              </a:rPr>
              <a:t>http://amazon.com/dp/0321356683</a:t>
            </a:r>
            <a:r>
              <a:rPr lang="en-US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err="1" smtClean="0"/>
              <a:t>For</a:t>
            </a:r>
            <a:r>
              <a:rPr lang="cs-CZ" dirty="0" smtClean="0"/>
              <a:t> more </a:t>
            </a:r>
            <a:r>
              <a:rPr lang="cs-CZ" dirty="0" err="1" smtClean="0"/>
              <a:t>info</a:t>
            </a:r>
            <a:r>
              <a:rPr lang="cs-CZ" dirty="0" smtClean="0"/>
              <a:t> </a:t>
            </a:r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outline</a:t>
            </a:r>
            <a:r>
              <a:rPr lang="cs-CZ" dirty="0" smtClean="0"/>
              <a:t> in IS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556791"/>
            <a:ext cx="3672408" cy="4628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Java EE </a:t>
            </a:r>
            <a:r>
              <a:rPr lang="cs-CZ" dirty="0" err="1" smtClean="0"/>
              <a:t>Platform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Java EE </a:t>
            </a:r>
            <a:r>
              <a:rPr lang="cs-CZ" dirty="0" err="1" smtClean="0"/>
              <a:t>Platform</a:t>
            </a:r>
            <a:r>
              <a:rPr lang="cs-CZ" dirty="0" smtClean="0"/>
              <a:t>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Platform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modern</a:t>
            </a:r>
            <a:r>
              <a:rPr lang="cs-CZ" dirty="0" smtClean="0"/>
              <a:t> IS </a:t>
            </a:r>
            <a:r>
              <a:rPr lang="cs-CZ" dirty="0" err="1" smtClean="0"/>
              <a:t>development</a:t>
            </a:r>
            <a:endParaRPr lang="cs-CZ" dirty="0" smtClean="0"/>
          </a:p>
          <a:p>
            <a:pPr lvl="1"/>
            <a:r>
              <a:rPr lang="en-US" dirty="0" smtClean="0"/>
              <a:t>P</a:t>
            </a:r>
            <a:r>
              <a:rPr lang="cs-CZ" dirty="0" err="1" smtClean="0"/>
              <a:t>rovides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infrastructure</a:t>
            </a:r>
            <a:endParaRPr lang="cs-CZ" dirty="0" smtClean="0"/>
          </a:p>
          <a:p>
            <a:pPr lvl="1"/>
            <a:r>
              <a:rPr lang="cs-CZ" dirty="0" err="1" smtClean="0"/>
              <a:t>Industry</a:t>
            </a:r>
            <a:r>
              <a:rPr lang="cs-CZ" dirty="0" smtClean="0"/>
              <a:t> standard </a:t>
            </a:r>
            <a:r>
              <a:rPr lang="cs-CZ" dirty="0" smtClean="0"/>
              <a:t>(JCP)</a:t>
            </a:r>
          </a:p>
          <a:p>
            <a:pPr lvl="1"/>
            <a:r>
              <a:rPr lang="cs-CZ" dirty="0" err="1" smtClean="0"/>
              <a:t>Current</a:t>
            </a:r>
            <a:r>
              <a:rPr lang="cs-CZ" dirty="0" smtClean="0"/>
              <a:t> </a:t>
            </a:r>
            <a:r>
              <a:rPr lang="cs-CZ" dirty="0" err="1" smtClean="0"/>
              <a:t>version</a:t>
            </a:r>
            <a:r>
              <a:rPr lang="cs-CZ" dirty="0" smtClean="0"/>
              <a:t>: Java </a:t>
            </a:r>
            <a:r>
              <a:rPr lang="cs-CZ" dirty="0" smtClean="0"/>
              <a:t>EE </a:t>
            </a:r>
            <a:r>
              <a:rPr lang="cs-CZ" dirty="0" smtClean="0"/>
              <a:t>7 (</a:t>
            </a:r>
            <a:r>
              <a:rPr lang="cs-CZ" dirty="0" err="1" smtClean="0"/>
              <a:t>since</a:t>
            </a:r>
            <a:r>
              <a:rPr lang="cs-CZ" dirty="0" smtClean="0"/>
              <a:t> June 2013)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Support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endParaRPr lang="cs-CZ" dirty="0" smtClean="0"/>
          </a:p>
          <a:p>
            <a:pPr lvl="1"/>
            <a:r>
              <a:rPr lang="cs-CZ" dirty="0" smtClean="0"/>
              <a:t>Web </a:t>
            </a:r>
            <a:r>
              <a:rPr lang="cs-CZ" dirty="0" err="1" smtClean="0"/>
              <a:t>applications</a:t>
            </a:r>
            <a:endParaRPr lang="cs-CZ" dirty="0" smtClean="0"/>
          </a:p>
          <a:p>
            <a:pPr lvl="1"/>
            <a:r>
              <a:rPr lang="cs-CZ" dirty="0" smtClean="0"/>
              <a:t>Web </a:t>
            </a:r>
            <a:r>
              <a:rPr lang="cs-CZ" dirty="0" err="1" smtClean="0"/>
              <a:t>services</a:t>
            </a:r>
            <a:endParaRPr lang="cs-CZ" dirty="0" smtClean="0"/>
          </a:p>
          <a:p>
            <a:pPr lvl="1"/>
            <a:r>
              <a:rPr lang="cs-CZ" dirty="0" err="1" smtClean="0"/>
              <a:t>Multitier</a:t>
            </a:r>
            <a:r>
              <a:rPr lang="cs-CZ" dirty="0" err="1" smtClean="0"/>
              <a:t>-applications</a:t>
            </a:r>
            <a:endParaRPr lang="cs-CZ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1920" y="3789040"/>
            <a:ext cx="5004048" cy="1978345"/>
          </a:xfrm>
          <a:prstGeom prst="rect">
            <a:avLst/>
          </a:prstGeom>
        </p:spPr>
      </p:pic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mbedI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2395</TotalTime>
  <Words>1342</Words>
  <Application>Microsoft Macintosh PowerPoint</Application>
  <PresentationFormat>On-screen Show (4:3)</PresentationFormat>
  <Paragraphs>304</Paragraphs>
  <Slides>28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EmbedIT</vt:lpstr>
      <vt:lpstr>PA165: Introduction to Java EE</vt:lpstr>
      <vt:lpstr>Content</vt:lpstr>
      <vt:lpstr>Organization of the Course </vt:lpstr>
      <vt:lpstr>Course composition</vt:lpstr>
      <vt:lpstr>Assessment</vt:lpstr>
      <vt:lpstr>Course outline</vt:lpstr>
      <vt:lpstr>Recommended reading</vt:lpstr>
      <vt:lpstr>Java EE Platform</vt:lpstr>
      <vt:lpstr>What is Java EE Platform?</vt:lpstr>
      <vt:lpstr>Modern Information Systems</vt:lpstr>
      <vt:lpstr>IS Developer Needs</vt:lpstr>
      <vt:lpstr>Fundamental concepts</vt:lpstr>
      <vt:lpstr>Fundamental concepts</vt:lpstr>
      <vt:lpstr>Infrastructure</vt:lpstr>
      <vt:lpstr>Modularity</vt:lpstr>
      <vt:lpstr>Independent and less invasive</vt:lpstr>
      <vt:lpstr>Declarative Approach</vt:lpstr>
      <vt:lpstr>Imperative transaction control</vt:lpstr>
      <vt:lpstr>Declarative transaction control</vt:lpstr>
      <vt:lpstr>Convention over Configuration</vt:lpstr>
      <vt:lpstr>In previous versions</vt:lpstr>
      <vt:lpstr>Architecture &amp; technology</vt:lpstr>
      <vt:lpstr>PowerPoint Presentation</vt:lpstr>
      <vt:lpstr>Presentation Layer</vt:lpstr>
      <vt:lpstr>Application Logic</vt:lpstr>
      <vt:lpstr>Data Persistence</vt:lpstr>
      <vt:lpstr>Application servers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PA165: Úvod do Java EE</dc:title>
  <dc:creator>adamekp</dc:creator>
  <cp:lastModifiedBy>Tomas Pitner</cp:lastModifiedBy>
  <cp:revision>157</cp:revision>
  <dcterms:created xsi:type="dcterms:W3CDTF">2012-09-24T05:45:41Z</dcterms:created>
  <dcterms:modified xsi:type="dcterms:W3CDTF">2013-09-17T08:49:35Z</dcterms:modified>
</cp:coreProperties>
</file>