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0"/>
  </p:notesMasterIdLst>
  <p:handoutMasterIdLst>
    <p:handoutMasterId r:id="rId61"/>
  </p:handoutMasterIdLst>
  <p:sldIdLst>
    <p:sldId id="256" r:id="rId2"/>
    <p:sldId id="258" r:id="rId3"/>
    <p:sldId id="285" r:id="rId4"/>
    <p:sldId id="257" r:id="rId5"/>
    <p:sldId id="284" r:id="rId6"/>
    <p:sldId id="289" r:id="rId7"/>
    <p:sldId id="290" r:id="rId8"/>
    <p:sldId id="261" r:id="rId9"/>
    <p:sldId id="291" r:id="rId10"/>
    <p:sldId id="259" r:id="rId11"/>
    <p:sldId id="286" r:id="rId12"/>
    <p:sldId id="287" r:id="rId13"/>
    <p:sldId id="288" r:id="rId14"/>
    <p:sldId id="292" r:id="rId15"/>
    <p:sldId id="293" r:id="rId16"/>
    <p:sldId id="294" r:id="rId17"/>
    <p:sldId id="297" r:id="rId18"/>
    <p:sldId id="298" r:id="rId19"/>
    <p:sldId id="299" r:id="rId20"/>
    <p:sldId id="300" r:id="rId21"/>
    <p:sldId id="301" r:id="rId22"/>
    <p:sldId id="302" r:id="rId23"/>
    <p:sldId id="303" r:id="rId24"/>
    <p:sldId id="304" r:id="rId25"/>
    <p:sldId id="305" r:id="rId26"/>
    <p:sldId id="306" r:id="rId27"/>
    <p:sldId id="307" r:id="rId28"/>
    <p:sldId id="308" r:id="rId29"/>
    <p:sldId id="309" r:id="rId30"/>
    <p:sldId id="317" r:id="rId31"/>
    <p:sldId id="311" r:id="rId32"/>
    <p:sldId id="312" r:id="rId33"/>
    <p:sldId id="319" r:id="rId34"/>
    <p:sldId id="330" r:id="rId35"/>
    <p:sldId id="331" r:id="rId36"/>
    <p:sldId id="334" r:id="rId37"/>
    <p:sldId id="332" r:id="rId38"/>
    <p:sldId id="335" r:id="rId39"/>
    <p:sldId id="333" r:id="rId40"/>
    <p:sldId id="337" r:id="rId41"/>
    <p:sldId id="338" r:id="rId42"/>
    <p:sldId id="339" r:id="rId43"/>
    <p:sldId id="336" r:id="rId44"/>
    <p:sldId id="322" r:id="rId45"/>
    <p:sldId id="323" r:id="rId46"/>
    <p:sldId id="328" r:id="rId47"/>
    <p:sldId id="326" r:id="rId48"/>
    <p:sldId id="327" r:id="rId49"/>
    <p:sldId id="320" r:id="rId50"/>
    <p:sldId id="313" r:id="rId51"/>
    <p:sldId id="318" r:id="rId52"/>
    <p:sldId id="315" r:id="rId53"/>
    <p:sldId id="316" r:id="rId54"/>
    <p:sldId id="324" r:id="rId55"/>
    <p:sldId id="325" r:id="rId56"/>
    <p:sldId id="340" r:id="rId57"/>
    <p:sldId id="341" r:id="rId58"/>
    <p:sldId id="278" r:id="rId59"/>
  </p:sldIdLst>
  <p:sldSz cx="9144000" cy="6858000" type="screen4x3"/>
  <p:notesSz cx="6858000" cy="9144000"/>
  <p:custShowLst>
    <p:custShow name="PA165: 2" id="0">
      <p:sldLst>
        <p:sld r:id="rId3"/>
        <p:sld r:id="rId4"/>
        <p:sld r:id="rId9"/>
        <p:sld r:id="rId10"/>
        <p:sld r:id="rId11"/>
        <p:sld r:id="rId30"/>
        <p:sld r:id="rId31"/>
        <p:sld r:id="rId34"/>
        <p:sld r:id="rId45"/>
        <p:sld r:id="rId46"/>
        <p:sld r:id="rId48"/>
        <p:sld r:id="rId50"/>
        <p:sld r:id="rId51"/>
        <p:sld r:id="rId52"/>
        <p:sld r:id="rId53"/>
        <p:sld r:id="rId54"/>
        <p:sld r:id="rId55"/>
        <p:sld r:id="rId56"/>
        <p:sld r:id="rId59"/>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30" autoAdjust="0"/>
    <p:restoredTop sz="87826" autoAdjust="0"/>
  </p:normalViewPr>
  <p:slideViewPr>
    <p:cSldViewPr>
      <p:cViewPr varScale="1">
        <p:scale>
          <a:sx n="80" d="100"/>
          <a:sy n="80" d="100"/>
        </p:scale>
        <p:origin x="-155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3318"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CE529CC-DBEE-4E97-AB9E-39111C9AC067}" type="datetimeFigureOut">
              <a:rPr lang="en-US" smtClean="0"/>
              <a:pPr/>
              <a:t>5/9/2013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6EDF351-1DE2-4177-987C-ECDAE0C3DC55}"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AED758-1775-469C-8747-023D9B976C96}" type="datetimeFigureOut">
              <a:rPr lang="en-US" smtClean="0"/>
              <a:pPr/>
              <a:t>5/9/2013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3E6DE3-21DC-41F2-A0FA-A8EBEF6AC16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3E6DE3-21DC-41F2-A0FA-A8EBEF6AC16F}"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3E6DE3-21DC-41F2-A0FA-A8EBEF6AC16F}"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Lok</a:t>
            </a:r>
            <a:r>
              <a:rPr lang="cs-CZ" dirty="0" err="1" smtClean="0"/>
              <a:t>ální</a:t>
            </a:r>
            <a:r>
              <a:rPr lang="cs-CZ" dirty="0" smtClean="0"/>
              <a:t>/globální transakce, izolovanost</a:t>
            </a:r>
            <a:r>
              <a:rPr lang="cs-CZ" baseline="0" dirty="0" smtClean="0"/>
              <a:t> transakcí</a:t>
            </a:r>
            <a:endParaRPr lang="en-US" dirty="0"/>
          </a:p>
        </p:txBody>
      </p:sp>
      <p:sp>
        <p:nvSpPr>
          <p:cNvPr id="4" name="Slide Number Placeholder 3"/>
          <p:cNvSpPr>
            <a:spLocks noGrp="1"/>
          </p:cNvSpPr>
          <p:nvPr>
            <p:ph type="sldNum" sz="quarter" idx="10"/>
          </p:nvPr>
        </p:nvSpPr>
        <p:spPr/>
        <p:txBody>
          <a:bodyPr/>
          <a:lstStyle/>
          <a:p>
            <a:fld id="{263E6DE3-21DC-41F2-A0FA-A8EBEF6AC16F}" type="slidenum">
              <a:rPr lang="en-US" smtClean="0"/>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cs-CZ" dirty="0" smtClean="0"/>
              <a:t>Co má vyšší prioritu?</a:t>
            </a:r>
            <a:endParaRPr lang="en-US" dirty="0"/>
          </a:p>
        </p:txBody>
      </p:sp>
      <p:sp>
        <p:nvSpPr>
          <p:cNvPr id="4" name="Slide Number Placeholder 3"/>
          <p:cNvSpPr>
            <a:spLocks noGrp="1"/>
          </p:cNvSpPr>
          <p:nvPr>
            <p:ph type="sldNum" sz="quarter" idx="10"/>
          </p:nvPr>
        </p:nvSpPr>
        <p:spPr/>
        <p:txBody>
          <a:bodyPr/>
          <a:lstStyle/>
          <a:p>
            <a:fld id="{263E6DE3-21DC-41F2-A0FA-A8EBEF6AC16F}" type="slidenum">
              <a:rPr lang="en-US" smtClean="0"/>
              <a:pPr/>
              <a:t>25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a:r>
            <a:r>
              <a:rPr lang="en-US" dirty="0" err="1" smtClean="0"/>
              <a:t>OneToMany</a:t>
            </a:r>
            <a:r>
              <a:rPr lang="en-US" baseline="0" dirty="0" smtClean="0"/>
              <a:t> </a:t>
            </a:r>
            <a:r>
              <a:rPr lang="en-US" baseline="0" dirty="0" err="1" smtClean="0"/>
              <a:t>bez</a:t>
            </a:r>
            <a:r>
              <a:rPr lang="en-US" baseline="0" dirty="0" smtClean="0"/>
              <a:t> </a:t>
            </a:r>
            <a:r>
              <a:rPr lang="en-US" baseline="0" dirty="0" err="1" smtClean="0"/>
              <a:t>mappedBy</a:t>
            </a:r>
            <a:endParaRPr lang="en-US" dirty="0" smtClean="0"/>
          </a:p>
        </p:txBody>
      </p:sp>
      <p:sp>
        <p:nvSpPr>
          <p:cNvPr id="4" name="Slide Number Placeholder 3"/>
          <p:cNvSpPr>
            <a:spLocks noGrp="1"/>
          </p:cNvSpPr>
          <p:nvPr>
            <p:ph type="sldNum" sz="quarter" idx="10"/>
          </p:nvPr>
        </p:nvSpPr>
        <p:spPr/>
        <p:txBody>
          <a:bodyPr/>
          <a:lstStyle/>
          <a:p>
            <a:fld id="{263E6DE3-21DC-41F2-A0FA-A8EBEF6AC16F}" type="slidenum">
              <a:rPr lang="en-US" smtClean="0"/>
              <a:pPr/>
              <a:t>38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bwMode="auto">
          <a:noFill/>
          <a:ln>
            <a:solidFill>
              <a:srgbClr val="000000"/>
            </a:solidFill>
            <a:miter lim="800000"/>
            <a:headEnd/>
            <a:tailEnd/>
          </a:ln>
        </p:spPr>
      </p:sp>
      <p:sp>
        <p:nvSpPr>
          <p:cNvPr id="1587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3F5E4030-5737-4504-B8F2-BAB2377D6F9C}" type="slidenum">
              <a:rPr lang="cs-CZ" smtClean="0"/>
              <a:pPr>
                <a:defRPr/>
              </a:pPr>
              <a:t>58</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pic>
        <p:nvPicPr>
          <p:cNvPr id="7" name="Picture 6" descr="logo_EMBEDIT_RGB.jpg"/>
          <p:cNvPicPr>
            <a:picLocks noChangeAspect="1"/>
          </p:cNvPicPr>
          <p:nvPr userDrawn="1"/>
        </p:nvPicPr>
        <p:blipFill>
          <a:blip r:embed="rId2" cstate="print"/>
          <a:stretch>
            <a:fillRect/>
          </a:stretch>
        </p:blipFill>
        <p:spPr>
          <a:xfrm>
            <a:off x="5652120" y="332656"/>
            <a:ext cx="3033370" cy="43281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2"/>
          <p:cNvSpPr>
            <a:spLocks noGrp="1"/>
          </p:cNvSpPr>
          <p:nvPr>
            <p:ph type="ftr" sz="quarter" idx="11"/>
          </p:nvPr>
        </p:nvSpPr>
        <p:spPr>
          <a:xfrm>
            <a:off x="457200" y="6356350"/>
            <a:ext cx="2895600" cy="365125"/>
          </a:xfrm>
        </p:spPr>
        <p:txBody>
          <a:bodyPr/>
          <a:lstStyle>
            <a:lvl1pPr algn="l">
              <a:defRPr/>
            </a:lvl1pPr>
          </a:lstStyle>
          <a:p>
            <a:r>
              <a:rPr lang="pt-BR" smtClean="0"/>
              <a:t>Data Persistence</a:t>
            </a:r>
            <a:endParaRPr lang="en-US" dirty="0"/>
          </a:p>
        </p:txBody>
      </p:sp>
      <p:sp>
        <p:nvSpPr>
          <p:cNvPr id="8" name="Slide Number Placeholder 3"/>
          <p:cNvSpPr>
            <a:spLocks noGrp="1"/>
          </p:cNvSpPr>
          <p:nvPr>
            <p:ph type="sldNum" sz="quarter" idx="12"/>
          </p:nvPr>
        </p:nvSpPr>
        <p:spPr>
          <a:xfrm>
            <a:off x="3672000" y="6356350"/>
            <a:ext cx="1800000" cy="365125"/>
          </a:xfrm>
        </p:spPr>
        <p:txBody>
          <a:bodyPr/>
          <a:lstStyle>
            <a:lvl1pPr algn="ctr">
              <a:defRPr/>
            </a:lvl1pPr>
          </a:lstStyle>
          <a:p>
            <a:fld id="{5451E588-DFA0-4C34-9978-9C7232D3A9C0}" type="slidenum">
              <a:rPr lang="en-US" smtClean="0"/>
              <a:pPr/>
              <a:t>‹#›</a:t>
            </a:fld>
            <a:endParaRPr lang="en-US" dirty="0"/>
          </a:p>
        </p:txBody>
      </p:sp>
      <p:pic>
        <p:nvPicPr>
          <p:cNvPr id="10" name="Picture 9" descr="logo_EMBEDIT_RGB.jpg"/>
          <p:cNvPicPr>
            <a:picLocks noChangeAspect="1"/>
          </p:cNvPicPr>
          <p:nvPr userDrawn="1"/>
        </p:nvPicPr>
        <p:blipFill>
          <a:blip r:embed="rId2" cstate="print"/>
          <a:stretch>
            <a:fillRect/>
          </a:stretch>
        </p:blipFill>
        <p:spPr>
          <a:xfrm>
            <a:off x="6919200" y="6393600"/>
            <a:ext cx="1766133" cy="25200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2"/>
          <p:cNvSpPr>
            <a:spLocks noGrp="1"/>
          </p:cNvSpPr>
          <p:nvPr>
            <p:ph type="ftr" sz="quarter" idx="11"/>
          </p:nvPr>
        </p:nvSpPr>
        <p:spPr>
          <a:xfrm>
            <a:off x="457200" y="6356350"/>
            <a:ext cx="2895600" cy="365125"/>
          </a:xfrm>
        </p:spPr>
        <p:txBody>
          <a:bodyPr/>
          <a:lstStyle>
            <a:lvl1pPr algn="l">
              <a:defRPr/>
            </a:lvl1pPr>
          </a:lstStyle>
          <a:p>
            <a:r>
              <a:rPr lang="pt-BR" smtClean="0"/>
              <a:t>Data Persistence</a:t>
            </a:r>
            <a:endParaRPr lang="en-US" dirty="0"/>
          </a:p>
        </p:txBody>
      </p:sp>
      <p:sp>
        <p:nvSpPr>
          <p:cNvPr id="8" name="Slide Number Placeholder 3"/>
          <p:cNvSpPr>
            <a:spLocks noGrp="1"/>
          </p:cNvSpPr>
          <p:nvPr>
            <p:ph type="sldNum" sz="quarter" idx="12"/>
          </p:nvPr>
        </p:nvSpPr>
        <p:spPr>
          <a:xfrm>
            <a:off x="3672000" y="6356350"/>
            <a:ext cx="1800000" cy="365125"/>
          </a:xfrm>
        </p:spPr>
        <p:txBody>
          <a:bodyPr/>
          <a:lstStyle>
            <a:lvl1pPr algn="ctr">
              <a:defRPr/>
            </a:lvl1pPr>
          </a:lstStyle>
          <a:p>
            <a:fld id="{5451E588-DFA0-4C34-9978-9C7232D3A9C0}" type="slidenum">
              <a:rPr lang="en-US" smtClean="0"/>
              <a:pPr/>
              <a:t>‹#›</a:t>
            </a:fld>
            <a:endParaRPr lang="en-US" dirty="0"/>
          </a:p>
        </p:txBody>
      </p:sp>
      <p:pic>
        <p:nvPicPr>
          <p:cNvPr id="10" name="Picture 9" descr="logo_EMBEDIT_RGB.jpg"/>
          <p:cNvPicPr>
            <a:picLocks noChangeAspect="1"/>
          </p:cNvPicPr>
          <p:nvPr userDrawn="1"/>
        </p:nvPicPr>
        <p:blipFill>
          <a:blip r:embed="rId2" cstate="print"/>
          <a:stretch>
            <a:fillRect/>
          </a:stretch>
        </p:blipFill>
        <p:spPr>
          <a:xfrm>
            <a:off x="6919200" y="6393600"/>
            <a:ext cx="1766133" cy="2520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400" baseline="0"/>
            </a:lvl1pPr>
            <a:lvl2pPr>
              <a:defRPr sz="2000" baseline="0"/>
            </a:lvl2pPr>
            <a:lvl3pPr>
              <a:defRPr sz="1600" baseline="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2"/>
          <p:cNvSpPr>
            <a:spLocks noGrp="1"/>
          </p:cNvSpPr>
          <p:nvPr>
            <p:ph type="ftr" sz="quarter" idx="11"/>
          </p:nvPr>
        </p:nvSpPr>
        <p:spPr>
          <a:xfrm>
            <a:off x="457200" y="6356350"/>
            <a:ext cx="2895600" cy="365125"/>
          </a:xfrm>
        </p:spPr>
        <p:txBody>
          <a:bodyPr/>
          <a:lstStyle>
            <a:lvl1pPr algn="l">
              <a:defRPr/>
            </a:lvl1pPr>
          </a:lstStyle>
          <a:p>
            <a:r>
              <a:rPr lang="pt-BR" smtClean="0"/>
              <a:t>Data Persistence</a:t>
            </a:r>
            <a:endParaRPr lang="en-US" dirty="0"/>
          </a:p>
        </p:txBody>
      </p:sp>
      <p:sp>
        <p:nvSpPr>
          <p:cNvPr id="8" name="Slide Number Placeholder 3"/>
          <p:cNvSpPr>
            <a:spLocks noGrp="1"/>
          </p:cNvSpPr>
          <p:nvPr>
            <p:ph type="sldNum" sz="quarter" idx="12"/>
          </p:nvPr>
        </p:nvSpPr>
        <p:spPr>
          <a:xfrm>
            <a:off x="3672000" y="6356350"/>
            <a:ext cx="1800000" cy="365125"/>
          </a:xfrm>
        </p:spPr>
        <p:txBody>
          <a:bodyPr/>
          <a:lstStyle>
            <a:lvl1pPr algn="ctr">
              <a:defRPr/>
            </a:lvl1pPr>
          </a:lstStyle>
          <a:p>
            <a:fld id="{5451E588-DFA0-4C34-9978-9C7232D3A9C0}" type="slidenum">
              <a:rPr lang="en-US" smtClean="0"/>
              <a:pPr/>
              <a:t>‹#›</a:t>
            </a:fld>
            <a:endParaRPr lang="en-US" dirty="0"/>
          </a:p>
        </p:txBody>
      </p:sp>
      <p:pic>
        <p:nvPicPr>
          <p:cNvPr id="9" name="Picture 8" descr="logo_EMBEDIT_RGB.jpg"/>
          <p:cNvPicPr>
            <a:picLocks noChangeAspect="1"/>
          </p:cNvPicPr>
          <p:nvPr userDrawn="1"/>
        </p:nvPicPr>
        <p:blipFill>
          <a:blip r:embed="rId2" cstate="print"/>
          <a:stretch>
            <a:fillRect/>
          </a:stretch>
        </p:blipFill>
        <p:spPr>
          <a:xfrm>
            <a:off x="6919200" y="6393600"/>
            <a:ext cx="1766133" cy="2520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Footer Placeholder 2"/>
          <p:cNvSpPr>
            <a:spLocks noGrp="1"/>
          </p:cNvSpPr>
          <p:nvPr>
            <p:ph type="ftr" sz="quarter" idx="11"/>
          </p:nvPr>
        </p:nvSpPr>
        <p:spPr>
          <a:xfrm>
            <a:off x="457200" y="6356350"/>
            <a:ext cx="2895600" cy="365125"/>
          </a:xfrm>
        </p:spPr>
        <p:txBody>
          <a:bodyPr/>
          <a:lstStyle>
            <a:lvl1pPr algn="l">
              <a:defRPr/>
            </a:lvl1pPr>
          </a:lstStyle>
          <a:p>
            <a:r>
              <a:rPr lang="pt-BR" smtClean="0"/>
              <a:t>Data Persistence</a:t>
            </a:r>
            <a:endParaRPr lang="en-US" dirty="0"/>
          </a:p>
        </p:txBody>
      </p:sp>
      <p:sp>
        <p:nvSpPr>
          <p:cNvPr id="11" name="Slide Number Placeholder 3"/>
          <p:cNvSpPr>
            <a:spLocks noGrp="1"/>
          </p:cNvSpPr>
          <p:nvPr>
            <p:ph type="sldNum" sz="quarter" idx="12"/>
          </p:nvPr>
        </p:nvSpPr>
        <p:spPr>
          <a:xfrm>
            <a:off x="3672000" y="6356350"/>
            <a:ext cx="1800000" cy="365125"/>
          </a:xfrm>
        </p:spPr>
        <p:txBody>
          <a:bodyPr/>
          <a:lstStyle>
            <a:lvl1pPr algn="ctr">
              <a:defRPr/>
            </a:lvl1pPr>
          </a:lstStyle>
          <a:p>
            <a:fld id="{5451E588-DFA0-4C34-9978-9C7232D3A9C0}" type="slidenum">
              <a:rPr lang="en-US" smtClean="0"/>
              <a:pPr/>
              <a:t>‹#›</a:t>
            </a:fld>
            <a:endParaRPr lang="en-US" dirty="0"/>
          </a:p>
        </p:txBody>
      </p:sp>
      <p:pic>
        <p:nvPicPr>
          <p:cNvPr id="12" name="Picture 11" descr="logo_EMBEDIT_RGB.jpg"/>
          <p:cNvPicPr>
            <a:picLocks noChangeAspect="1"/>
          </p:cNvPicPr>
          <p:nvPr userDrawn="1"/>
        </p:nvPicPr>
        <p:blipFill>
          <a:blip r:embed="rId2" cstate="print"/>
          <a:stretch>
            <a:fillRect/>
          </a:stretch>
        </p:blipFill>
        <p:spPr>
          <a:xfrm>
            <a:off x="6919200" y="6393600"/>
            <a:ext cx="1766133" cy="252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Footer Placeholder 2"/>
          <p:cNvSpPr>
            <a:spLocks noGrp="1"/>
          </p:cNvSpPr>
          <p:nvPr>
            <p:ph type="ftr" sz="quarter" idx="11"/>
          </p:nvPr>
        </p:nvSpPr>
        <p:spPr>
          <a:xfrm>
            <a:off x="457200" y="6356350"/>
            <a:ext cx="2895600" cy="365125"/>
          </a:xfrm>
        </p:spPr>
        <p:txBody>
          <a:bodyPr/>
          <a:lstStyle>
            <a:lvl1pPr algn="l">
              <a:defRPr/>
            </a:lvl1pPr>
          </a:lstStyle>
          <a:p>
            <a:r>
              <a:rPr lang="pt-BR" smtClean="0"/>
              <a:t>Data Persistence</a:t>
            </a:r>
            <a:endParaRPr lang="en-US" dirty="0"/>
          </a:p>
        </p:txBody>
      </p:sp>
      <p:sp>
        <p:nvSpPr>
          <p:cNvPr id="12" name="Slide Number Placeholder 3"/>
          <p:cNvSpPr>
            <a:spLocks noGrp="1"/>
          </p:cNvSpPr>
          <p:nvPr>
            <p:ph type="sldNum" sz="quarter" idx="12"/>
          </p:nvPr>
        </p:nvSpPr>
        <p:spPr>
          <a:xfrm>
            <a:off x="3672000" y="6356350"/>
            <a:ext cx="1800000" cy="365125"/>
          </a:xfrm>
        </p:spPr>
        <p:txBody>
          <a:bodyPr/>
          <a:lstStyle>
            <a:lvl1pPr algn="ctr">
              <a:defRPr/>
            </a:lvl1pPr>
          </a:lstStyle>
          <a:p>
            <a:fld id="{5451E588-DFA0-4C34-9978-9C7232D3A9C0}" type="slidenum">
              <a:rPr lang="en-US" smtClean="0"/>
              <a:pPr/>
              <a:t>‹#›</a:t>
            </a:fld>
            <a:endParaRPr lang="en-US" dirty="0"/>
          </a:p>
        </p:txBody>
      </p:sp>
      <p:pic>
        <p:nvPicPr>
          <p:cNvPr id="13" name="Picture 12" descr="logo_EMBEDIT_RGB.jpg"/>
          <p:cNvPicPr>
            <a:picLocks noChangeAspect="1"/>
          </p:cNvPicPr>
          <p:nvPr userDrawn="1"/>
        </p:nvPicPr>
        <p:blipFill>
          <a:blip r:embed="rId2" cstate="print"/>
          <a:stretch>
            <a:fillRect/>
          </a:stretch>
        </p:blipFill>
        <p:spPr>
          <a:xfrm>
            <a:off x="6919200" y="6393600"/>
            <a:ext cx="1766133" cy="2520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Footer Placeholder 2"/>
          <p:cNvSpPr>
            <a:spLocks noGrp="1"/>
          </p:cNvSpPr>
          <p:nvPr>
            <p:ph type="ftr" sz="quarter" idx="11"/>
          </p:nvPr>
        </p:nvSpPr>
        <p:spPr>
          <a:xfrm>
            <a:off x="457200" y="6356350"/>
            <a:ext cx="2895600" cy="365125"/>
          </a:xfrm>
        </p:spPr>
        <p:txBody>
          <a:bodyPr/>
          <a:lstStyle>
            <a:lvl1pPr algn="l">
              <a:defRPr/>
            </a:lvl1pPr>
          </a:lstStyle>
          <a:p>
            <a:r>
              <a:rPr lang="pt-BR" smtClean="0"/>
              <a:t>Data Persistence</a:t>
            </a:r>
            <a:endParaRPr lang="en-US" dirty="0"/>
          </a:p>
        </p:txBody>
      </p:sp>
      <p:sp>
        <p:nvSpPr>
          <p:cNvPr id="11" name="Slide Number Placeholder 3"/>
          <p:cNvSpPr>
            <a:spLocks noGrp="1"/>
          </p:cNvSpPr>
          <p:nvPr>
            <p:ph type="sldNum" sz="quarter" idx="12"/>
          </p:nvPr>
        </p:nvSpPr>
        <p:spPr>
          <a:xfrm>
            <a:off x="3672000" y="6356350"/>
            <a:ext cx="1800000" cy="365125"/>
          </a:xfrm>
        </p:spPr>
        <p:txBody>
          <a:bodyPr/>
          <a:lstStyle>
            <a:lvl1pPr algn="ctr">
              <a:defRPr/>
            </a:lvl1pPr>
          </a:lstStyle>
          <a:p>
            <a:fld id="{5451E588-DFA0-4C34-9978-9C7232D3A9C0}" type="slidenum">
              <a:rPr lang="en-US" smtClean="0"/>
              <a:pPr/>
              <a:t>‹#›</a:t>
            </a:fld>
            <a:endParaRPr lang="en-US" dirty="0"/>
          </a:p>
        </p:txBody>
      </p:sp>
      <p:pic>
        <p:nvPicPr>
          <p:cNvPr id="13" name="Picture 12" descr="logo_EMBEDIT_RGB.jpg"/>
          <p:cNvPicPr>
            <a:picLocks noChangeAspect="1"/>
          </p:cNvPicPr>
          <p:nvPr userDrawn="1"/>
        </p:nvPicPr>
        <p:blipFill>
          <a:blip r:embed="rId2" cstate="print"/>
          <a:stretch>
            <a:fillRect/>
          </a:stretch>
        </p:blipFill>
        <p:spPr>
          <a:xfrm>
            <a:off x="6919200" y="6393600"/>
            <a:ext cx="1766133" cy="2520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Footer Placeholder 2"/>
          <p:cNvSpPr>
            <a:spLocks noGrp="1"/>
          </p:cNvSpPr>
          <p:nvPr>
            <p:ph type="ftr" sz="quarter" idx="11"/>
          </p:nvPr>
        </p:nvSpPr>
        <p:spPr>
          <a:xfrm>
            <a:off x="457200" y="6356350"/>
            <a:ext cx="2895600" cy="365125"/>
          </a:xfrm>
        </p:spPr>
        <p:txBody>
          <a:bodyPr/>
          <a:lstStyle>
            <a:lvl1pPr algn="l">
              <a:defRPr/>
            </a:lvl1pPr>
          </a:lstStyle>
          <a:p>
            <a:r>
              <a:rPr lang="pt-BR" smtClean="0"/>
              <a:t>Data Persistence</a:t>
            </a:r>
            <a:endParaRPr lang="en-US" dirty="0"/>
          </a:p>
        </p:txBody>
      </p:sp>
      <p:sp>
        <p:nvSpPr>
          <p:cNvPr id="7" name="Slide Number Placeholder 3"/>
          <p:cNvSpPr>
            <a:spLocks noGrp="1"/>
          </p:cNvSpPr>
          <p:nvPr>
            <p:ph type="sldNum" sz="quarter" idx="12"/>
          </p:nvPr>
        </p:nvSpPr>
        <p:spPr>
          <a:xfrm>
            <a:off x="3672000" y="6356350"/>
            <a:ext cx="1800000" cy="365125"/>
          </a:xfrm>
        </p:spPr>
        <p:txBody>
          <a:bodyPr/>
          <a:lstStyle>
            <a:lvl1pPr algn="ctr">
              <a:defRPr/>
            </a:lvl1pPr>
          </a:lstStyle>
          <a:p>
            <a:fld id="{5451E588-DFA0-4C34-9978-9C7232D3A9C0}" type="slidenum">
              <a:rPr lang="en-US" smtClean="0"/>
              <a:pPr/>
              <a:t>‹#›</a:t>
            </a:fld>
            <a:endParaRPr lang="en-US" dirty="0"/>
          </a:p>
        </p:txBody>
      </p:sp>
      <p:pic>
        <p:nvPicPr>
          <p:cNvPr id="9" name="Picture 8" descr="logo_EMBEDIT_RGB.jpg"/>
          <p:cNvPicPr>
            <a:picLocks noChangeAspect="1"/>
          </p:cNvPicPr>
          <p:nvPr userDrawn="1"/>
        </p:nvPicPr>
        <p:blipFill>
          <a:blip r:embed="rId2" cstate="print"/>
          <a:stretch>
            <a:fillRect/>
          </a:stretch>
        </p:blipFill>
        <p:spPr>
          <a:xfrm>
            <a:off x="6919200" y="6393600"/>
            <a:ext cx="1766133" cy="25200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Footer Placeholder 2"/>
          <p:cNvSpPr>
            <a:spLocks noGrp="1"/>
          </p:cNvSpPr>
          <p:nvPr>
            <p:ph type="ftr" sz="quarter" idx="11"/>
          </p:nvPr>
        </p:nvSpPr>
        <p:spPr>
          <a:xfrm>
            <a:off x="457200" y="6356350"/>
            <a:ext cx="2895600" cy="365125"/>
          </a:xfrm>
        </p:spPr>
        <p:txBody>
          <a:bodyPr/>
          <a:lstStyle>
            <a:lvl1pPr algn="l">
              <a:defRPr/>
            </a:lvl1pPr>
          </a:lstStyle>
          <a:p>
            <a:r>
              <a:rPr lang="pt-BR" smtClean="0"/>
              <a:t>Data Persistence</a:t>
            </a:r>
            <a:endParaRPr lang="en-US" dirty="0"/>
          </a:p>
        </p:txBody>
      </p:sp>
      <p:sp>
        <p:nvSpPr>
          <p:cNvPr id="8" name="Slide Number Placeholder 3"/>
          <p:cNvSpPr>
            <a:spLocks noGrp="1"/>
          </p:cNvSpPr>
          <p:nvPr>
            <p:ph type="sldNum" sz="quarter" idx="12"/>
          </p:nvPr>
        </p:nvSpPr>
        <p:spPr>
          <a:xfrm>
            <a:off x="3672000" y="6356350"/>
            <a:ext cx="1800000" cy="365125"/>
          </a:xfrm>
        </p:spPr>
        <p:txBody>
          <a:bodyPr/>
          <a:lstStyle>
            <a:lvl1pPr algn="ctr">
              <a:defRPr/>
            </a:lvl1pPr>
          </a:lstStyle>
          <a:p>
            <a:fld id="{5451E588-DFA0-4C34-9978-9C7232D3A9C0}" type="slidenum">
              <a:rPr lang="en-US" smtClean="0"/>
              <a:pPr/>
              <a:t>‹#›</a:t>
            </a:fld>
            <a:endParaRPr lang="en-US" dirty="0"/>
          </a:p>
        </p:txBody>
      </p:sp>
      <p:pic>
        <p:nvPicPr>
          <p:cNvPr id="10" name="Picture 9" descr="logo_EMBEDIT_RGB.jpg"/>
          <p:cNvPicPr>
            <a:picLocks noChangeAspect="1"/>
          </p:cNvPicPr>
          <p:nvPr userDrawn="1"/>
        </p:nvPicPr>
        <p:blipFill>
          <a:blip r:embed="rId2" cstate="print"/>
          <a:stretch>
            <a:fillRect/>
          </a:stretch>
        </p:blipFill>
        <p:spPr>
          <a:xfrm>
            <a:off x="6919200" y="6393600"/>
            <a:ext cx="1766133" cy="25200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Footer Placeholder 2"/>
          <p:cNvSpPr>
            <a:spLocks noGrp="1"/>
          </p:cNvSpPr>
          <p:nvPr>
            <p:ph type="ftr" sz="quarter" idx="11"/>
          </p:nvPr>
        </p:nvSpPr>
        <p:spPr>
          <a:xfrm>
            <a:off x="457200" y="6356350"/>
            <a:ext cx="2895600" cy="365125"/>
          </a:xfrm>
        </p:spPr>
        <p:txBody>
          <a:bodyPr/>
          <a:lstStyle>
            <a:lvl1pPr algn="l">
              <a:defRPr/>
            </a:lvl1pPr>
          </a:lstStyle>
          <a:p>
            <a:r>
              <a:rPr lang="pt-BR" smtClean="0"/>
              <a:t>Data Persistence</a:t>
            </a:r>
            <a:endParaRPr lang="en-US" dirty="0"/>
          </a:p>
        </p:txBody>
      </p:sp>
      <p:sp>
        <p:nvSpPr>
          <p:cNvPr id="9" name="Slide Number Placeholder 3"/>
          <p:cNvSpPr>
            <a:spLocks noGrp="1"/>
          </p:cNvSpPr>
          <p:nvPr>
            <p:ph type="sldNum" sz="quarter" idx="12"/>
          </p:nvPr>
        </p:nvSpPr>
        <p:spPr>
          <a:xfrm>
            <a:off x="3672000" y="6356350"/>
            <a:ext cx="1800000" cy="365125"/>
          </a:xfrm>
        </p:spPr>
        <p:txBody>
          <a:bodyPr/>
          <a:lstStyle>
            <a:lvl1pPr algn="ctr">
              <a:defRPr/>
            </a:lvl1pPr>
          </a:lstStyle>
          <a:p>
            <a:fld id="{5451E588-DFA0-4C34-9978-9C7232D3A9C0}" type="slidenum">
              <a:rPr lang="en-US" smtClean="0"/>
              <a:pPr/>
              <a:t>‹#›</a:t>
            </a:fld>
            <a:endParaRPr lang="en-US" dirty="0"/>
          </a:p>
        </p:txBody>
      </p:sp>
      <p:pic>
        <p:nvPicPr>
          <p:cNvPr id="11" name="Picture 10" descr="logo_EMBEDIT_RGB.jpg"/>
          <p:cNvPicPr>
            <a:picLocks noChangeAspect="1"/>
          </p:cNvPicPr>
          <p:nvPr userDrawn="1"/>
        </p:nvPicPr>
        <p:blipFill>
          <a:blip r:embed="rId2" cstate="print"/>
          <a:stretch>
            <a:fillRect/>
          </a:stretch>
        </p:blipFill>
        <p:spPr>
          <a:xfrm>
            <a:off x="6919200" y="6393600"/>
            <a:ext cx="1766133" cy="25200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Footer Placeholder 2"/>
          <p:cNvSpPr>
            <a:spLocks noGrp="1"/>
          </p:cNvSpPr>
          <p:nvPr>
            <p:ph type="ftr" sz="quarter" idx="11"/>
          </p:nvPr>
        </p:nvSpPr>
        <p:spPr>
          <a:xfrm>
            <a:off x="457200" y="6356350"/>
            <a:ext cx="2895600" cy="365125"/>
          </a:xfrm>
        </p:spPr>
        <p:txBody>
          <a:bodyPr/>
          <a:lstStyle>
            <a:lvl1pPr algn="l">
              <a:defRPr/>
            </a:lvl1pPr>
          </a:lstStyle>
          <a:p>
            <a:r>
              <a:rPr lang="pt-BR" smtClean="0"/>
              <a:t>Data Persistence</a:t>
            </a:r>
            <a:endParaRPr lang="en-US" dirty="0"/>
          </a:p>
        </p:txBody>
      </p:sp>
      <p:sp>
        <p:nvSpPr>
          <p:cNvPr id="9" name="Slide Number Placeholder 3"/>
          <p:cNvSpPr>
            <a:spLocks noGrp="1"/>
          </p:cNvSpPr>
          <p:nvPr>
            <p:ph type="sldNum" sz="quarter" idx="12"/>
          </p:nvPr>
        </p:nvSpPr>
        <p:spPr>
          <a:xfrm>
            <a:off x="3672000" y="6356350"/>
            <a:ext cx="1800000" cy="365125"/>
          </a:xfrm>
        </p:spPr>
        <p:txBody>
          <a:bodyPr/>
          <a:lstStyle>
            <a:lvl1pPr algn="ctr">
              <a:defRPr/>
            </a:lvl1pPr>
          </a:lstStyle>
          <a:p>
            <a:fld id="{5451E588-DFA0-4C34-9978-9C7232D3A9C0}" type="slidenum">
              <a:rPr lang="en-US" smtClean="0"/>
              <a:pPr/>
              <a:t>‹#›</a:t>
            </a:fld>
            <a:endParaRPr lang="en-US" dirty="0"/>
          </a:p>
        </p:txBody>
      </p:sp>
      <p:pic>
        <p:nvPicPr>
          <p:cNvPr id="11" name="Picture 10" descr="logo_EMBEDIT_RGB.jpg"/>
          <p:cNvPicPr>
            <a:picLocks noChangeAspect="1"/>
          </p:cNvPicPr>
          <p:nvPr userDrawn="1"/>
        </p:nvPicPr>
        <p:blipFill>
          <a:blip r:embed="rId2" cstate="print"/>
          <a:stretch>
            <a:fillRect/>
          </a:stretch>
        </p:blipFill>
        <p:spPr>
          <a:xfrm>
            <a:off x="6919200" y="6393600"/>
            <a:ext cx="1766133" cy="2520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Data Persistence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51E588-DFA0-4C34-9978-9C7232D3A9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Data Persistence Layer</a:t>
            </a:r>
            <a:endParaRPr lang="en-US" dirty="0"/>
          </a:p>
        </p:txBody>
      </p:sp>
      <p:sp>
        <p:nvSpPr>
          <p:cNvPr id="3" name="Subtitle 2"/>
          <p:cNvSpPr>
            <a:spLocks noGrp="1"/>
          </p:cNvSpPr>
          <p:nvPr>
            <p:ph type="subTitle" idx="1"/>
          </p:nvPr>
        </p:nvSpPr>
        <p:spPr/>
        <p:txBody>
          <a:bodyPr/>
          <a:lstStyle/>
          <a:p>
            <a:r>
              <a:rPr lang="cs-CZ" dirty="0" smtClean="0"/>
              <a:t>Petr Adámek</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Transaction management</a:t>
            </a:r>
            <a:endParaRPr lang="en-US" dirty="0"/>
          </a:p>
        </p:txBody>
      </p:sp>
      <p:sp>
        <p:nvSpPr>
          <p:cNvPr id="7" name="Content Placeholder 6"/>
          <p:cNvSpPr>
            <a:spLocks noGrp="1"/>
          </p:cNvSpPr>
          <p:nvPr>
            <p:ph idx="1"/>
          </p:nvPr>
        </p:nvSpPr>
        <p:spPr/>
        <p:txBody>
          <a:bodyPr>
            <a:normAutofit/>
          </a:bodyPr>
          <a:lstStyle/>
          <a:p>
            <a:r>
              <a:rPr lang="en-US" dirty="0" smtClean="0"/>
              <a:t>Transaction are not controlled on DAO level</a:t>
            </a:r>
          </a:p>
          <a:p>
            <a:r>
              <a:rPr lang="en-US" dirty="0" smtClean="0"/>
              <a:t>Why?</a:t>
            </a:r>
          </a:p>
          <a:p>
            <a:pPr lvl="1"/>
            <a:r>
              <a:rPr lang="en-US" dirty="0" smtClean="0"/>
              <a:t>Single transaction can contain more operations provided by different DAO components</a:t>
            </a:r>
          </a:p>
          <a:p>
            <a:pPr lvl="1"/>
            <a:r>
              <a:rPr lang="en-US" dirty="0" smtClean="0"/>
              <a:t>Transaction management should be independent on persistent technology</a:t>
            </a:r>
          </a:p>
          <a:p>
            <a:r>
              <a:rPr lang="en-US" dirty="0" smtClean="0"/>
              <a:t>Transaction management will be discussed later</a:t>
            </a:r>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Introduction to ORM</a:t>
            </a:r>
            <a:endParaRPr lang="en-US" dirty="0"/>
          </a:p>
        </p:txBody>
      </p:sp>
      <p:sp>
        <p:nvSpPr>
          <p:cNvPr id="7" name="Text Placeholder 6"/>
          <p:cNvSpPr>
            <a:spLocks noGrp="1"/>
          </p:cNvSpPr>
          <p:nvPr>
            <p:ph type="body" idx="1"/>
          </p:nvPr>
        </p:nvSpPr>
        <p:spPr/>
        <p:txBody>
          <a:bodyPr/>
          <a:lstStyle/>
          <a:p>
            <a:endParaRPr lang="en-US"/>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What is ORM</a:t>
            </a:r>
            <a:endParaRPr lang="en-US" dirty="0"/>
          </a:p>
        </p:txBody>
      </p:sp>
      <p:sp>
        <p:nvSpPr>
          <p:cNvPr id="7" name="Content Placeholder 6"/>
          <p:cNvSpPr>
            <a:spLocks noGrp="1"/>
          </p:cNvSpPr>
          <p:nvPr>
            <p:ph idx="1"/>
          </p:nvPr>
        </p:nvSpPr>
        <p:spPr/>
        <p:txBody>
          <a:bodyPr>
            <a:normAutofit lnSpcReduction="10000"/>
          </a:bodyPr>
          <a:lstStyle/>
          <a:p>
            <a:pPr>
              <a:buFontTx/>
              <a:buNone/>
              <a:defRPr/>
            </a:pPr>
            <a:r>
              <a:rPr lang="en-US" dirty="0" smtClean="0"/>
              <a:t>Object-relational mapping (ORM) </a:t>
            </a:r>
          </a:p>
          <a:p>
            <a:pPr marL="720000" lvl="1" indent="-288000">
              <a:spcBef>
                <a:spcPts val="300"/>
              </a:spcBef>
              <a:defRPr/>
            </a:pPr>
            <a:r>
              <a:rPr lang="en-US" sz="1800" dirty="0" smtClean="0"/>
              <a:t>Technique for automatic conversion between object model and relational data model</a:t>
            </a:r>
          </a:p>
          <a:p>
            <a:pPr marL="720000" lvl="1" indent="-288000">
              <a:spcBef>
                <a:spcPts val="300"/>
              </a:spcBef>
              <a:defRPr/>
            </a:pPr>
            <a:r>
              <a:rPr lang="en-US" sz="1800" dirty="0" smtClean="0"/>
              <a:t>You work with objects, but they are stored in a traditional relational database.</a:t>
            </a:r>
          </a:p>
          <a:p>
            <a:pPr marL="720000" lvl="1" indent="-288000">
              <a:spcBef>
                <a:spcPts val="300"/>
              </a:spcBef>
              <a:defRPr/>
            </a:pPr>
            <a:endParaRPr lang="en-US" sz="1800" dirty="0" smtClean="0"/>
          </a:p>
          <a:p>
            <a:pPr marL="0" lvl="1">
              <a:spcBef>
                <a:spcPts val="0"/>
              </a:spcBef>
              <a:buNone/>
              <a:defRPr/>
            </a:pPr>
            <a:r>
              <a:rPr lang="en-US" sz="1800" noProof="1" smtClean="0"/>
              <a:t>INSERT INTO people (id, name) VALUES (1, "Pepa");</a:t>
            </a:r>
          </a:p>
          <a:p>
            <a:pPr marL="0" lvl="1">
              <a:spcBef>
                <a:spcPts val="0"/>
              </a:spcBef>
              <a:buNone/>
              <a:defRPr/>
            </a:pPr>
            <a:endParaRPr lang="en-US" sz="1800" noProof="1" smtClean="0"/>
          </a:p>
          <a:p>
            <a:pPr marL="0" lvl="1">
              <a:spcBef>
                <a:spcPts val="0"/>
              </a:spcBef>
              <a:buNone/>
              <a:defRPr/>
            </a:pPr>
            <a:r>
              <a:rPr lang="en-US" sz="1800" noProof="1" smtClean="0">
                <a:latin typeface="Courier New" pitchFamily="49" charset="0"/>
                <a:cs typeface="Courier New" pitchFamily="49" charset="0"/>
              </a:rPr>
              <a:t>Person p = </a:t>
            </a:r>
            <a:r>
              <a:rPr lang="en-US" sz="1800" b="1" noProof="1" smtClean="0">
                <a:solidFill>
                  <a:schemeClr val="accent1"/>
                </a:solidFill>
                <a:latin typeface="Courier New" pitchFamily="49" charset="0"/>
                <a:cs typeface="Courier New" pitchFamily="49" charset="0"/>
              </a:rPr>
              <a:t>new</a:t>
            </a:r>
            <a:r>
              <a:rPr lang="en-US" sz="1800" noProof="1" smtClean="0">
                <a:latin typeface="Courier New" pitchFamily="49" charset="0"/>
                <a:cs typeface="Courier New" pitchFamily="49" charset="0"/>
              </a:rPr>
              <a:t> Person(1, </a:t>
            </a:r>
            <a:r>
              <a:rPr lang="en-US" sz="1800" noProof="1" smtClean="0">
                <a:solidFill>
                  <a:schemeClr val="accent2"/>
                </a:solidFill>
                <a:latin typeface="Courier New" pitchFamily="49" charset="0"/>
                <a:cs typeface="Courier New" pitchFamily="49" charset="0"/>
              </a:rPr>
              <a:t>"Pepa"</a:t>
            </a:r>
            <a:r>
              <a:rPr lang="en-US" sz="1800" noProof="1" smtClean="0">
                <a:latin typeface="Courier New" pitchFamily="49" charset="0"/>
                <a:cs typeface="Courier New" pitchFamily="49" charset="0"/>
              </a:rPr>
              <a:t>);</a:t>
            </a:r>
          </a:p>
          <a:p>
            <a:pPr marL="0" lvl="1">
              <a:spcBef>
                <a:spcPts val="0"/>
              </a:spcBef>
              <a:buNone/>
              <a:defRPr/>
            </a:pPr>
            <a:r>
              <a:rPr lang="en-US" sz="1800" noProof="1" smtClean="0">
                <a:latin typeface="Courier New" pitchFamily="49" charset="0"/>
                <a:cs typeface="Courier New" pitchFamily="49" charset="0"/>
              </a:rPr>
              <a:t>em.persist(p);</a:t>
            </a:r>
          </a:p>
          <a:p>
            <a:pPr marL="0" lvl="1">
              <a:spcBef>
                <a:spcPts val="0"/>
              </a:spcBef>
              <a:buNone/>
              <a:defRPr/>
            </a:pPr>
            <a:r>
              <a:rPr lang="en-US" sz="1800" noProof="1" smtClean="0">
                <a:latin typeface="Courier New" pitchFamily="49" charset="0"/>
                <a:cs typeface="Courier New" pitchFamily="49" charset="0"/>
              </a:rPr>
              <a:t>em.getTransaction().commit();</a:t>
            </a:r>
          </a:p>
          <a:p>
            <a:pPr marL="0" lvl="1">
              <a:spcBef>
                <a:spcPts val="0"/>
              </a:spcBef>
              <a:buNone/>
              <a:defRPr/>
            </a:pPr>
            <a:endParaRPr lang="en-US" sz="1800" noProof="1" smtClean="0"/>
          </a:p>
          <a:p>
            <a:pPr marL="0" lvl="1">
              <a:spcBef>
                <a:spcPts val="0"/>
              </a:spcBef>
              <a:buNone/>
              <a:defRPr/>
            </a:pPr>
            <a:r>
              <a:rPr lang="en-US" sz="1800" noProof="1" smtClean="0"/>
              <a:t>UPDATE people SET name = "Honza" WHERE id = 2;</a:t>
            </a:r>
          </a:p>
          <a:p>
            <a:pPr marL="0" lvl="1">
              <a:spcBef>
                <a:spcPts val="0"/>
              </a:spcBef>
              <a:buNone/>
              <a:defRPr/>
            </a:pPr>
            <a:endParaRPr lang="en-US" sz="1800" noProof="1" smtClean="0"/>
          </a:p>
          <a:p>
            <a:pPr marL="0" lvl="1">
              <a:spcBef>
                <a:spcPts val="0"/>
              </a:spcBef>
              <a:buNone/>
              <a:defRPr/>
            </a:pPr>
            <a:r>
              <a:rPr lang="en-US" sz="1800" noProof="1" smtClean="0">
                <a:latin typeface="Courier New" pitchFamily="49" charset="0"/>
                <a:cs typeface="Courier New" pitchFamily="49" charset="0"/>
              </a:rPr>
              <a:t>Person p = em.find(Person.</a:t>
            </a:r>
            <a:r>
              <a:rPr lang="en-US" sz="1800" b="1" noProof="1" smtClean="0">
                <a:solidFill>
                  <a:schemeClr val="accent1"/>
                </a:solidFill>
                <a:latin typeface="Courier New" pitchFamily="49" charset="0"/>
                <a:cs typeface="Courier New" pitchFamily="49" charset="0"/>
              </a:rPr>
              <a:t>class</a:t>
            </a:r>
            <a:r>
              <a:rPr lang="en-US" sz="1800" noProof="1" smtClean="0">
                <a:latin typeface="Courier New" pitchFamily="49" charset="0"/>
                <a:cs typeface="Courier New" pitchFamily="49" charset="0"/>
              </a:rPr>
              <a:t>,2);</a:t>
            </a:r>
          </a:p>
          <a:p>
            <a:pPr marL="0" lvl="1">
              <a:spcBef>
                <a:spcPts val="0"/>
              </a:spcBef>
              <a:buNone/>
              <a:defRPr/>
            </a:pPr>
            <a:r>
              <a:rPr lang="en-US" sz="1800" noProof="1" smtClean="0">
                <a:latin typeface="Courier New" pitchFamily="49" charset="0"/>
                <a:cs typeface="Courier New" pitchFamily="49" charset="0"/>
              </a:rPr>
              <a:t>p.setName(</a:t>
            </a:r>
            <a:r>
              <a:rPr lang="en-US" sz="1800" noProof="1" smtClean="0">
                <a:solidFill>
                  <a:schemeClr val="accent2"/>
                </a:solidFill>
                <a:latin typeface="Courier New" pitchFamily="49" charset="0"/>
                <a:cs typeface="Courier New" pitchFamily="49" charset="0"/>
              </a:rPr>
              <a:t>"Honza"</a:t>
            </a:r>
            <a:r>
              <a:rPr lang="en-US" sz="1800" noProof="1" smtClean="0">
                <a:latin typeface="Courier New" pitchFamily="49" charset="0"/>
                <a:cs typeface="Courier New" pitchFamily="49" charset="0"/>
              </a:rPr>
              <a:t>);</a:t>
            </a:r>
          </a:p>
          <a:p>
            <a:pPr marL="0" lvl="1">
              <a:spcBef>
                <a:spcPts val="0"/>
              </a:spcBef>
              <a:buNone/>
              <a:defRPr/>
            </a:pPr>
            <a:r>
              <a:rPr lang="en-US" sz="1800" noProof="1" smtClean="0">
                <a:latin typeface="Courier New" pitchFamily="49" charset="0"/>
                <a:cs typeface="Courier New" pitchFamily="49" charset="0"/>
              </a:rPr>
              <a:t>em.getTransaction().commit();</a:t>
            </a:r>
          </a:p>
          <a:p>
            <a:pPr marL="0" lvl="1">
              <a:spcBef>
                <a:spcPts val="0"/>
              </a:spcBef>
              <a:buFont typeface="Wingdings" pitchFamily="2" charset="2"/>
              <a:buNone/>
              <a:defRPr/>
            </a:pPr>
            <a:endParaRPr lang="en-US" sz="1800" b="1" dirty="0" smtClean="0">
              <a:solidFill>
                <a:srgbClr val="0070C0"/>
              </a:solidFill>
            </a:endParaRPr>
          </a:p>
          <a:p>
            <a:endParaRPr lang="en-US" dirty="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ORM</a:t>
            </a:r>
            <a:endParaRPr lang="en-US" dirty="0"/>
          </a:p>
        </p:txBody>
      </p:sp>
      <p:sp>
        <p:nvSpPr>
          <p:cNvPr id="3" name="Content Placeholder 2"/>
          <p:cNvSpPr>
            <a:spLocks noGrp="1"/>
          </p:cNvSpPr>
          <p:nvPr>
            <p:ph idx="1"/>
          </p:nvPr>
        </p:nvSpPr>
        <p:spPr/>
        <p:txBody>
          <a:bodyPr/>
          <a:lstStyle/>
          <a:p>
            <a:r>
              <a:rPr lang="en-US" dirty="0" smtClean="0"/>
              <a:t>As we already discussed, the most frequent storage is RDBMS</a:t>
            </a:r>
          </a:p>
          <a:p>
            <a:r>
              <a:rPr lang="en-US" dirty="0" smtClean="0"/>
              <a:t>But we usually want to work with Object Model</a:t>
            </a:r>
          </a:p>
          <a:p>
            <a:r>
              <a:rPr lang="en-US" dirty="0" smtClean="0"/>
              <a:t>Why Object Model?</a:t>
            </a:r>
          </a:p>
          <a:p>
            <a:pPr lvl="1"/>
            <a:r>
              <a:rPr lang="en-US" dirty="0" smtClean="0"/>
              <a:t>It is natural for object oriented programming language</a:t>
            </a:r>
          </a:p>
          <a:p>
            <a:pPr lvl="1"/>
            <a:r>
              <a:rPr lang="en-US" dirty="0" smtClean="0"/>
              <a:t>Working with Object Data Model is straightforward, friendly and easy </a:t>
            </a:r>
          </a:p>
          <a:p>
            <a:pPr lvl="1"/>
            <a:r>
              <a:rPr lang="en-US" dirty="0" smtClean="0"/>
              <a:t>See example</a:t>
            </a:r>
            <a:endParaRPr lang="en-US" dirty="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ORM: JDBC example</a:t>
            </a:r>
            <a:endParaRPr lang="en-US" dirty="0"/>
          </a:p>
        </p:txBody>
      </p:sp>
      <p:sp>
        <p:nvSpPr>
          <p:cNvPr id="3" name="Content Placeholder 2"/>
          <p:cNvSpPr>
            <a:spLocks noGrp="1"/>
          </p:cNvSpPr>
          <p:nvPr>
            <p:ph idx="1"/>
          </p:nvPr>
        </p:nvSpPr>
        <p:spPr/>
        <p:txBody>
          <a:bodyPr>
            <a:noAutofit/>
          </a:bodyPr>
          <a:lstStyle/>
          <a:p>
            <a:pPr>
              <a:spcBef>
                <a:spcPts val="0"/>
              </a:spcBef>
              <a:buNone/>
              <a:defRPr/>
            </a:pPr>
            <a:r>
              <a:rPr lang="en-US" sz="1600" b="1" noProof="1" smtClean="0">
                <a:solidFill>
                  <a:schemeClr val="accent1"/>
                </a:solidFill>
                <a:latin typeface="Courier New" pitchFamily="49" charset="0"/>
                <a:cs typeface="Courier New" pitchFamily="49" charset="0"/>
              </a:rPr>
              <a:t>public</a:t>
            </a:r>
            <a:r>
              <a:rPr lang="en-US" sz="1600" noProof="1" smtClean="0">
                <a:latin typeface="Courier New" pitchFamily="49" charset="0"/>
                <a:cs typeface="Courier New" pitchFamily="49" charset="0"/>
              </a:rPr>
              <a:t> String </a:t>
            </a:r>
            <a:r>
              <a:rPr lang="en-US" sz="1600" b="1" noProof="1" smtClean="0">
                <a:latin typeface="Courier New" pitchFamily="49" charset="0"/>
                <a:cs typeface="Courier New" pitchFamily="49" charset="0"/>
              </a:rPr>
              <a:t>getPersonName</a:t>
            </a:r>
            <a:r>
              <a:rPr lang="en-US" sz="1600" noProof="1" smtClean="0">
                <a:latin typeface="Courier New" pitchFamily="49" charset="0"/>
                <a:cs typeface="Courier New" pitchFamily="49" charset="0"/>
              </a:rPr>
              <a:t>(</a:t>
            </a:r>
            <a:r>
              <a:rPr lang="en-US" sz="1600" b="1" noProof="1" smtClean="0">
                <a:solidFill>
                  <a:schemeClr val="accent1"/>
                </a:solidFill>
                <a:latin typeface="Courier New" pitchFamily="49" charset="0"/>
                <a:cs typeface="Courier New" pitchFamily="49" charset="0"/>
              </a:rPr>
              <a:t>long</a:t>
            </a:r>
            <a:r>
              <a:rPr lang="en-US" sz="1600" noProof="1" smtClean="0">
                <a:latin typeface="Courier New" pitchFamily="49" charset="0"/>
                <a:cs typeface="Courier New" pitchFamily="49" charset="0"/>
              </a:rPr>
              <a:t> personId) </a:t>
            </a:r>
            <a:r>
              <a:rPr lang="en-US" sz="1600" b="1" noProof="1" smtClean="0">
                <a:solidFill>
                  <a:schemeClr val="accent1"/>
                </a:solidFill>
                <a:latin typeface="Courier New" pitchFamily="49" charset="0"/>
                <a:cs typeface="Courier New" pitchFamily="49" charset="0"/>
              </a:rPr>
              <a:t>throws</a:t>
            </a:r>
            <a:r>
              <a:rPr lang="en-US" sz="1600" noProof="1" smtClean="0">
                <a:latin typeface="Courier New" pitchFamily="49" charset="0"/>
                <a:cs typeface="Courier New" pitchFamily="49" charset="0"/>
              </a:rPr>
              <a:t> SQLException {</a:t>
            </a:r>
          </a:p>
          <a:p>
            <a:pPr>
              <a:spcBef>
                <a:spcPts val="0"/>
              </a:spcBef>
              <a:buFontTx/>
              <a:buNone/>
              <a:defRPr/>
            </a:pPr>
            <a:r>
              <a:rPr lang="en-US" sz="1600" noProof="1" smtClean="0">
                <a:latin typeface="Courier New" pitchFamily="49" charset="0"/>
                <a:cs typeface="Courier New" pitchFamily="49" charset="0"/>
              </a:rPr>
              <a:t>  PreparedStatement st = null;</a:t>
            </a:r>
          </a:p>
          <a:p>
            <a:pPr>
              <a:spcBef>
                <a:spcPts val="0"/>
              </a:spcBef>
              <a:buFontTx/>
              <a:buNone/>
              <a:defRPr/>
            </a:pPr>
            <a:r>
              <a:rPr lang="en-US" sz="1600" noProof="1" smtClean="0">
                <a:latin typeface="Courier New" pitchFamily="49" charset="0"/>
                <a:cs typeface="Courier New" pitchFamily="49" charset="0"/>
              </a:rPr>
              <a:t>  try {</a:t>
            </a:r>
          </a:p>
          <a:p>
            <a:pPr>
              <a:spcBef>
                <a:spcPts val="0"/>
              </a:spcBef>
              <a:buFontTx/>
              <a:buNone/>
              <a:defRPr/>
            </a:pPr>
            <a:r>
              <a:rPr lang="en-US" sz="1600" noProof="1" smtClean="0">
                <a:latin typeface="Courier New" pitchFamily="49" charset="0"/>
                <a:cs typeface="Courier New" pitchFamily="49" charset="0"/>
              </a:rPr>
              <a:t>    st = connection.prepareStatement(</a:t>
            </a:r>
          </a:p>
          <a:p>
            <a:pPr>
              <a:spcBef>
                <a:spcPts val="0"/>
              </a:spcBef>
              <a:buFontTx/>
              <a:buNone/>
              <a:defRPr/>
            </a:pPr>
            <a:r>
              <a:rPr lang="en-US" sz="1600" noProof="1" smtClean="0">
                <a:latin typeface="Courier New" pitchFamily="49" charset="0"/>
                <a:cs typeface="Courier New" pitchFamily="49" charset="0"/>
              </a:rPr>
              <a:t>      </a:t>
            </a:r>
            <a:r>
              <a:rPr lang="en-US" sz="1600" noProof="1" smtClean="0">
                <a:solidFill>
                  <a:schemeClr val="accent2"/>
                </a:solidFill>
                <a:latin typeface="Courier New" pitchFamily="49" charset="0"/>
                <a:cs typeface="Courier New" pitchFamily="49" charset="0"/>
              </a:rPr>
              <a:t>"SELECT name FROM people WHERE id = ?"</a:t>
            </a:r>
            <a:r>
              <a:rPr lang="en-US" sz="1600" noProof="1" smtClean="0">
                <a:latin typeface="Courier New" pitchFamily="49" charset="0"/>
                <a:cs typeface="Courier New" pitchFamily="49" charset="0"/>
              </a:rPr>
              <a:t>);</a:t>
            </a:r>
          </a:p>
          <a:p>
            <a:pPr>
              <a:spcBef>
                <a:spcPts val="0"/>
              </a:spcBef>
              <a:buFontTx/>
              <a:buNone/>
              <a:defRPr/>
            </a:pPr>
            <a:r>
              <a:rPr lang="en-US" sz="1600" noProof="1" smtClean="0">
                <a:latin typeface="Courier New" pitchFamily="49" charset="0"/>
                <a:cs typeface="Courier New" pitchFamily="49" charset="0"/>
              </a:rPr>
              <a:t>    st.setLong(1, personId);</a:t>
            </a:r>
          </a:p>
          <a:p>
            <a:pPr>
              <a:spcBef>
                <a:spcPts val="0"/>
              </a:spcBef>
              <a:buFontTx/>
              <a:buNone/>
              <a:defRPr/>
            </a:pPr>
            <a:r>
              <a:rPr lang="en-US" sz="1600" noProof="1" smtClean="0">
                <a:latin typeface="Courier New" pitchFamily="49" charset="0"/>
                <a:cs typeface="Courier New" pitchFamily="49" charset="0"/>
              </a:rPr>
              <a:t>    ResultSet rs = st.executeQuery();</a:t>
            </a:r>
          </a:p>
          <a:p>
            <a:pPr>
              <a:spcBef>
                <a:spcPts val="0"/>
              </a:spcBef>
              <a:buFontTx/>
              <a:buNone/>
              <a:defRPr/>
            </a:pPr>
            <a:r>
              <a:rPr lang="en-US" sz="1600" noProof="1" smtClean="0">
                <a:latin typeface="Courier New" pitchFamily="49" charset="0"/>
                <a:cs typeface="Courier New" pitchFamily="49" charset="0"/>
              </a:rPr>
              <a:t>    </a:t>
            </a:r>
            <a:r>
              <a:rPr lang="en-US" sz="1600" b="1" noProof="1" smtClean="0">
                <a:solidFill>
                  <a:schemeClr val="accent1"/>
                </a:solidFill>
                <a:latin typeface="Courier New" pitchFamily="49" charset="0"/>
                <a:cs typeface="Courier New" pitchFamily="49" charset="0"/>
              </a:rPr>
              <a:t>if</a:t>
            </a:r>
            <a:r>
              <a:rPr lang="en-US" sz="1600" noProof="1" smtClean="0">
                <a:latin typeface="Courier New" pitchFamily="49" charset="0"/>
                <a:cs typeface="Courier New" pitchFamily="49" charset="0"/>
              </a:rPr>
              <a:t> (rs.next()) {</a:t>
            </a:r>
          </a:p>
          <a:p>
            <a:pPr>
              <a:spcBef>
                <a:spcPts val="0"/>
              </a:spcBef>
              <a:buFontTx/>
              <a:buNone/>
              <a:defRPr/>
            </a:pPr>
            <a:r>
              <a:rPr lang="en-US" sz="1600" noProof="1" smtClean="0">
                <a:latin typeface="Courier New" pitchFamily="49" charset="0"/>
                <a:cs typeface="Courier New" pitchFamily="49" charset="0"/>
              </a:rPr>
              <a:t>      String result = rs.getString(</a:t>
            </a:r>
            <a:r>
              <a:rPr lang="en-US" sz="1600" noProof="1" smtClean="0">
                <a:solidFill>
                  <a:schemeClr val="accent2"/>
                </a:solidFill>
                <a:latin typeface="Courier New" pitchFamily="49" charset="0"/>
                <a:cs typeface="Courier New" pitchFamily="49" charset="0"/>
              </a:rPr>
              <a:t>"name"</a:t>
            </a:r>
            <a:r>
              <a:rPr lang="en-US" sz="1600" noProof="1" smtClean="0">
                <a:latin typeface="Courier New" pitchFamily="49" charset="0"/>
                <a:cs typeface="Courier New" pitchFamily="49" charset="0"/>
              </a:rPr>
              <a:t>);</a:t>
            </a:r>
          </a:p>
          <a:p>
            <a:pPr>
              <a:spcBef>
                <a:spcPts val="0"/>
              </a:spcBef>
              <a:buFontTx/>
              <a:buNone/>
              <a:defRPr/>
            </a:pPr>
            <a:r>
              <a:rPr lang="en-US" sz="1600" noProof="1" smtClean="0">
                <a:latin typeface="Courier New" pitchFamily="49" charset="0"/>
                <a:cs typeface="Courier New" pitchFamily="49" charset="0"/>
              </a:rPr>
              <a:t>      </a:t>
            </a:r>
            <a:r>
              <a:rPr lang="en-US" sz="1600" b="1" noProof="1" smtClean="0">
                <a:solidFill>
                  <a:schemeClr val="accent1"/>
                </a:solidFill>
                <a:latin typeface="Courier New" pitchFamily="49" charset="0"/>
                <a:cs typeface="Courier New" pitchFamily="49" charset="0"/>
              </a:rPr>
              <a:t>assert</a:t>
            </a:r>
            <a:r>
              <a:rPr lang="en-US" sz="1600" noProof="1" smtClean="0">
                <a:latin typeface="Courier New" pitchFamily="49" charset="0"/>
                <a:cs typeface="Courier New" pitchFamily="49" charset="0"/>
              </a:rPr>
              <a:t> !rs.next();</a:t>
            </a:r>
          </a:p>
          <a:p>
            <a:pPr>
              <a:spcBef>
                <a:spcPts val="0"/>
              </a:spcBef>
              <a:buFontTx/>
              <a:buNone/>
              <a:defRPr/>
            </a:pPr>
            <a:r>
              <a:rPr lang="en-US" sz="1600" noProof="1" smtClean="0">
                <a:latin typeface="Courier New" pitchFamily="49" charset="0"/>
                <a:cs typeface="Courier New" pitchFamily="49" charset="0"/>
              </a:rPr>
              <a:t>      </a:t>
            </a:r>
            <a:r>
              <a:rPr lang="en-US" sz="1600" b="1" noProof="1" smtClean="0">
                <a:solidFill>
                  <a:schemeClr val="accent1"/>
                </a:solidFill>
                <a:latin typeface="Courier New" pitchFamily="49" charset="0"/>
                <a:cs typeface="Courier New" pitchFamily="49" charset="0"/>
              </a:rPr>
              <a:t>return</a:t>
            </a:r>
            <a:r>
              <a:rPr lang="en-US" sz="1600" noProof="1" smtClean="0">
                <a:latin typeface="Courier New" pitchFamily="49" charset="0"/>
                <a:cs typeface="Courier New" pitchFamily="49" charset="0"/>
              </a:rPr>
              <a:t> result;</a:t>
            </a:r>
          </a:p>
          <a:p>
            <a:pPr>
              <a:spcBef>
                <a:spcPts val="0"/>
              </a:spcBef>
              <a:buFontTx/>
              <a:buNone/>
              <a:defRPr/>
            </a:pPr>
            <a:r>
              <a:rPr lang="en-US" sz="1600" noProof="1" smtClean="0">
                <a:latin typeface="Courier New" pitchFamily="49" charset="0"/>
                <a:cs typeface="Courier New" pitchFamily="49" charset="0"/>
              </a:rPr>
              <a:t>    } </a:t>
            </a:r>
            <a:r>
              <a:rPr lang="en-US" sz="1600" b="1" noProof="1" smtClean="0">
                <a:solidFill>
                  <a:schemeClr val="accent1"/>
                </a:solidFill>
                <a:latin typeface="Courier New" pitchFamily="49" charset="0"/>
                <a:cs typeface="Courier New" pitchFamily="49" charset="0"/>
              </a:rPr>
              <a:t>else</a:t>
            </a:r>
            <a:r>
              <a:rPr lang="en-US" sz="1600" noProof="1" smtClean="0">
                <a:latin typeface="Courier New" pitchFamily="49" charset="0"/>
                <a:cs typeface="Courier New" pitchFamily="49" charset="0"/>
              </a:rPr>
              <a:t> {</a:t>
            </a:r>
          </a:p>
          <a:p>
            <a:pPr>
              <a:spcBef>
                <a:spcPts val="0"/>
              </a:spcBef>
              <a:buFontTx/>
              <a:buNone/>
              <a:defRPr/>
            </a:pPr>
            <a:r>
              <a:rPr lang="en-US" sz="1600" noProof="1" smtClean="0">
                <a:latin typeface="Courier New" pitchFamily="49" charset="0"/>
                <a:cs typeface="Courier New" pitchFamily="49" charset="0"/>
              </a:rPr>
              <a:t>      </a:t>
            </a:r>
            <a:r>
              <a:rPr lang="en-US" sz="1600" b="1" noProof="1" smtClean="0">
                <a:solidFill>
                  <a:schemeClr val="accent1"/>
                </a:solidFill>
                <a:latin typeface="Courier New" pitchFamily="49" charset="0"/>
                <a:cs typeface="Courier New" pitchFamily="49" charset="0"/>
              </a:rPr>
              <a:t>return</a:t>
            </a:r>
            <a:r>
              <a:rPr lang="en-US" sz="1600" noProof="1" smtClean="0">
                <a:latin typeface="Courier New" pitchFamily="49" charset="0"/>
                <a:cs typeface="Courier New" pitchFamily="49" charset="0"/>
              </a:rPr>
              <a:t> </a:t>
            </a:r>
            <a:r>
              <a:rPr lang="en-US" sz="1600" b="1" noProof="1" smtClean="0">
                <a:solidFill>
                  <a:schemeClr val="accent1"/>
                </a:solidFill>
                <a:latin typeface="Courier New" pitchFamily="49" charset="0"/>
                <a:cs typeface="Courier New" pitchFamily="49" charset="0"/>
              </a:rPr>
              <a:t>null</a:t>
            </a:r>
            <a:r>
              <a:rPr lang="en-US" sz="1600" noProof="1" smtClean="0">
                <a:latin typeface="Courier New" pitchFamily="49" charset="0"/>
                <a:cs typeface="Courier New" pitchFamily="49" charset="0"/>
              </a:rPr>
              <a:t>;</a:t>
            </a:r>
          </a:p>
          <a:p>
            <a:pPr>
              <a:spcBef>
                <a:spcPts val="0"/>
              </a:spcBef>
              <a:buFontTx/>
              <a:buNone/>
              <a:defRPr/>
            </a:pPr>
            <a:r>
              <a:rPr lang="en-US" sz="1600" noProof="1" smtClean="0">
                <a:latin typeface="Courier New" pitchFamily="49" charset="0"/>
                <a:cs typeface="Courier New" pitchFamily="49" charset="0"/>
              </a:rPr>
              <a:t>    }</a:t>
            </a:r>
          </a:p>
          <a:p>
            <a:pPr>
              <a:spcBef>
                <a:spcPts val="0"/>
              </a:spcBef>
              <a:buFontTx/>
              <a:buNone/>
              <a:defRPr/>
            </a:pPr>
            <a:r>
              <a:rPr lang="en-US" sz="1600" noProof="1" smtClean="0">
                <a:latin typeface="Courier New" pitchFamily="49" charset="0"/>
                <a:cs typeface="Courier New" pitchFamily="49" charset="0"/>
              </a:rPr>
              <a:t>  } </a:t>
            </a:r>
            <a:r>
              <a:rPr lang="en-US" sz="1600" b="1" noProof="1" smtClean="0">
                <a:solidFill>
                  <a:schemeClr val="accent1"/>
                </a:solidFill>
                <a:latin typeface="Courier New" pitchFamily="49" charset="0"/>
                <a:cs typeface="Courier New" pitchFamily="49" charset="0"/>
              </a:rPr>
              <a:t>finally</a:t>
            </a:r>
            <a:r>
              <a:rPr lang="en-US" sz="1600" noProof="1" smtClean="0">
                <a:latin typeface="Courier New" pitchFamily="49" charset="0"/>
                <a:cs typeface="Courier New" pitchFamily="49" charset="0"/>
              </a:rPr>
              <a:t> {</a:t>
            </a:r>
          </a:p>
          <a:p>
            <a:pPr>
              <a:spcBef>
                <a:spcPts val="0"/>
              </a:spcBef>
              <a:buFontTx/>
              <a:buNone/>
              <a:defRPr/>
            </a:pPr>
            <a:r>
              <a:rPr lang="en-US" sz="1600" noProof="1" smtClean="0">
                <a:latin typeface="Courier New" pitchFamily="49" charset="0"/>
                <a:cs typeface="Courier New" pitchFamily="49" charset="0"/>
              </a:rPr>
              <a:t>    if (st != null) { st.close(); }</a:t>
            </a:r>
          </a:p>
          <a:p>
            <a:pPr>
              <a:spcBef>
                <a:spcPts val="0"/>
              </a:spcBef>
              <a:buFontTx/>
              <a:buNone/>
              <a:defRPr/>
            </a:pPr>
            <a:r>
              <a:rPr lang="en-US" sz="1600" noProof="1" smtClean="0">
                <a:latin typeface="Courier New" pitchFamily="49" charset="0"/>
                <a:cs typeface="Courier New" pitchFamily="49" charset="0"/>
              </a:rPr>
              <a:t>  }</a:t>
            </a:r>
          </a:p>
          <a:p>
            <a:pPr>
              <a:spcBef>
                <a:spcPts val="0"/>
              </a:spcBef>
              <a:buFontTx/>
              <a:buNone/>
              <a:defRPr/>
            </a:pPr>
            <a:r>
              <a:rPr lang="en-US" sz="1600" noProof="1" smtClean="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ORM: JPA Example</a:t>
            </a:r>
            <a:endParaRPr lang="en-US" dirty="0"/>
          </a:p>
        </p:txBody>
      </p:sp>
      <p:sp>
        <p:nvSpPr>
          <p:cNvPr id="3" name="Content Placeholder 2"/>
          <p:cNvSpPr>
            <a:spLocks noGrp="1"/>
          </p:cNvSpPr>
          <p:nvPr>
            <p:ph idx="1"/>
          </p:nvPr>
        </p:nvSpPr>
        <p:spPr/>
        <p:txBody>
          <a:bodyPr>
            <a:normAutofit/>
          </a:bodyPr>
          <a:lstStyle/>
          <a:p>
            <a:pPr>
              <a:spcBef>
                <a:spcPts val="0"/>
              </a:spcBef>
              <a:buNone/>
              <a:defRPr/>
            </a:pPr>
            <a:r>
              <a:rPr lang="en-US" sz="1600" b="1" noProof="1" smtClean="0">
                <a:solidFill>
                  <a:schemeClr val="accent1"/>
                </a:solidFill>
                <a:latin typeface="Courier New" pitchFamily="49" charset="0"/>
                <a:cs typeface="Courier New" pitchFamily="49" charset="0"/>
              </a:rPr>
              <a:t>public</a:t>
            </a:r>
            <a:r>
              <a:rPr lang="en-US" sz="1600" noProof="1" smtClean="0">
                <a:latin typeface="Courier New" pitchFamily="49" charset="0"/>
                <a:cs typeface="Courier New" pitchFamily="49" charset="0"/>
              </a:rPr>
              <a:t> String </a:t>
            </a:r>
            <a:r>
              <a:rPr lang="en-US" sz="1600" b="1" noProof="1" smtClean="0">
                <a:latin typeface="Courier New" pitchFamily="49" charset="0"/>
                <a:cs typeface="Courier New" pitchFamily="49" charset="0"/>
              </a:rPr>
              <a:t>getPersonName</a:t>
            </a:r>
            <a:r>
              <a:rPr lang="en-US" sz="1600" noProof="1" smtClean="0">
                <a:latin typeface="Courier New" pitchFamily="49" charset="0"/>
                <a:cs typeface="Courier New" pitchFamily="49" charset="0"/>
              </a:rPr>
              <a:t>(</a:t>
            </a:r>
            <a:r>
              <a:rPr lang="en-US" sz="1600" b="1" noProof="1" smtClean="0">
                <a:solidFill>
                  <a:schemeClr val="accent1"/>
                </a:solidFill>
                <a:latin typeface="Courier New" pitchFamily="49" charset="0"/>
                <a:cs typeface="Courier New" pitchFamily="49" charset="0"/>
              </a:rPr>
              <a:t>long</a:t>
            </a:r>
            <a:r>
              <a:rPr lang="en-US" sz="1600" noProof="1" smtClean="0">
                <a:latin typeface="Courier New" pitchFamily="49" charset="0"/>
                <a:cs typeface="Courier New" pitchFamily="49" charset="0"/>
              </a:rPr>
              <a:t> personId) {</a:t>
            </a:r>
          </a:p>
          <a:p>
            <a:pPr>
              <a:spcBef>
                <a:spcPts val="0"/>
              </a:spcBef>
              <a:buFontTx/>
              <a:buNone/>
              <a:defRPr/>
            </a:pPr>
            <a:r>
              <a:rPr lang="en-US" sz="1600" noProof="1" smtClean="0">
                <a:latin typeface="Courier New" pitchFamily="49" charset="0"/>
                <a:cs typeface="Courier New" pitchFamily="49" charset="0"/>
              </a:rPr>
              <a:t>    Person p = em.find(Person.class,personId);</a:t>
            </a:r>
          </a:p>
          <a:p>
            <a:pPr>
              <a:spcBef>
                <a:spcPts val="0"/>
              </a:spcBef>
              <a:buFontTx/>
              <a:buNone/>
              <a:defRPr/>
            </a:pPr>
            <a:r>
              <a:rPr lang="en-US" sz="1600" noProof="1" smtClean="0">
                <a:latin typeface="Courier New" pitchFamily="49" charset="0"/>
                <a:cs typeface="Courier New" pitchFamily="49" charset="0"/>
              </a:rPr>
              <a:t>    return p.getName();</a:t>
            </a:r>
          </a:p>
          <a:p>
            <a:pPr>
              <a:spcBef>
                <a:spcPts val="0"/>
              </a:spcBef>
              <a:buFontTx/>
              <a:buNone/>
              <a:defRPr/>
            </a:pPr>
            <a:r>
              <a:rPr lang="en-US" sz="1600" noProof="1" smtClean="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ORM: What We Get and Lost</a:t>
            </a:r>
            <a:endParaRPr lang="en-US" dirty="0"/>
          </a:p>
        </p:txBody>
      </p:sp>
      <p:sp>
        <p:nvSpPr>
          <p:cNvPr id="3" name="Content Placeholder 2"/>
          <p:cNvSpPr>
            <a:spLocks noGrp="1"/>
          </p:cNvSpPr>
          <p:nvPr>
            <p:ph idx="1"/>
          </p:nvPr>
        </p:nvSpPr>
        <p:spPr/>
        <p:txBody>
          <a:bodyPr>
            <a:normAutofit fontScale="92500" lnSpcReduction="10000"/>
          </a:bodyPr>
          <a:lstStyle/>
          <a:p>
            <a:pPr>
              <a:defRPr/>
            </a:pPr>
            <a:r>
              <a:rPr lang="en-US" dirty="0" smtClean="0"/>
              <a:t>ORM Benefits</a:t>
            </a:r>
            <a:endParaRPr lang="cs-CZ" dirty="0" smtClean="0"/>
          </a:p>
          <a:p>
            <a:pPr marL="720000" lvl="1" indent="-288000">
              <a:spcBef>
                <a:spcPts val="300"/>
              </a:spcBef>
              <a:defRPr/>
            </a:pPr>
            <a:r>
              <a:rPr lang="en-US" dirty="0" smtClean="0"/>
              <a:t>Possibility to work with natural object model</a:t>
            </a:r>
            <a:endParaRPr lang="cs-CZ" dirty="0" smtClean="0"/>
          </a:p>
          <a:p>
            <a:pPr marL="720000" lvl="1" indent="-288000">
              <a:spcBef>
                <a:spcPts val="300"/>
              </a:spcBef>
              <a:defRPr/>
            </a:pPr>
            <a:r>
              <a:rPr lang="en-US" dirty="0" smtClean="0"/>
              <a:t>Portability between different RDBMS with different SQL Dialect</a:t>
            </a:r>
            <a:endParaRPr lang="cs-CZ" dirty="0" smtClean="0"/>
          </a:p>
          <a:p>
            <a:pPr marL="720000" lvl="1" indent="-288000">
              <a:spcBef>
                <a:spcPts val="300"/>
              </a:spcBef>
              <a:defRPr/>
            </a:pPr>
            <a:r>
              <a:rPr lang="en-US" dirty="0" smtClean="0"/>
              <a:t>Type checking at compile phase</a:t>
            </a:r>
            <a:endParaRPr lang="cs-CZ" dirty="0" smtClean="0"/>
          </a:p>
          <a:p>
            <a:pPr marL="720000" lvl="1" indent="-288000">
              <a:spcBef>
                <a:spcPts val="300"/>
              </a:spcBef>
              <a:defRPr/>
            </a:pPr>
            <a:r>
              <a:rPr lang="en-US" dirty="0" smtClean="0"/>
              <a:t>No runtime error in SQL statements</a:t>
            </a:r>
            <a:endParaRPr lang="cs-CZ" dirty="0" smtClean="0"/>
          </a:p>
          <a:p>
            <a:pPr marL="720000" lvl="1" indent="-288000">
              <a:spcBef>
                <a:spcPts val="300"/>
              </a:spcBef>
              <a:defRPr/>
            </a:pPr>
            <a:r>
              <a:rPr lang="en-US" dirty="0" smtClean="0"/>
              <a:t>Simplifies testing</a:t>
            </a:r>
            <a:endParaRPr lang="cs-CZ" dirty="0" smtClean="0"/>
          </a:p>
          <a:p>
            <a:pPr marL="720000" lvl="1" indent="-288000">
              <a:spcBef>
                <a:spcPts val="300"/>
              </a:spcBef>
              <a:defRPr/>
            </a:pPr>
            <a:r>
              <a:rPr lang="en-US" dirty="0" smtClean="0"/>
              <a:t>Simpler and clearer code</a:t>
            </a:r>
            <a:endParaRPr lang="cs-CZ" dirty="0" smtClean="0"/>
          </a:p>
          <a:p>
            <a:pPr marL="720000" lvl="1" indent="-288000">
              <a:spcBef>
                <a:spcPts val="300"/>
              </a:spcBef>
              <a:defRPr/>
            </a:pPr>
            <a:r>
              <a:rPr lang="en-US" dirty="0" smtClean="0"/>
              <a:t>More effective development (auto complete, access to JavaDoc, etc.)</a:t>
            </a:r>
          </a:p>
          <a:p>
            <a:pPr marL="720000" lvl="1" indent="-288000">
              <a:spcBef>
                <a:spcPts val="300"/>
              </a:spcBef>
              <a:defRPr/>
            </a:pPr>
            <a:endParaRPr lang="cs-CZ" dirty="0" smtClean="0"/>
          </a:p>
          <a:p>
            <a:pPr>
              <a:defRPr/>
            </a:pPr>
            <a:r>
              <a:rPr lang="cs-CZ" dirty="0" smtClean="0"/>
              <a:t>ORM</a:t>
            </a:r>
            <a:r>
              <a:rPr lang="en-US" dirty="0" smtClean="0"/>
              <a:t> drawbacks</a:t>
            </a:r>
            <a:endParaRPr lang="cs-CZ" dirty="0" smtClean="0"/>
          </a:p>
          <a:p>
            <a:pPr marL="720000" lvl="1" indent="-288000">
              <a:spcBef>
                <a:spcPts val="300"/>
              </a:spcBef>
              <a:defRPr/>
            </a:pPr>
            <a:r>
              <a:rPr lang="en-US" dirty="0" smtClean="0"/>
              <a:t>Less control over SQL statements sent to database</a:t>
            </a:r>
          </a:p>
          <a:p>
            <a:pPr marL="720000" lvl="1" indent="-288000">
              <a:spcBef>
                <a:spcPts val="300"/>
              </a:spcBef>
              <a:defRPr/>
            </a:pPr>
            <a:r>
              <a:rPr lang="en-US" dirty="0" smtClean="0"/>
              <a:t>Less performance in some cases</a:t>
            </a:r>
            <a:r>
              <a:rPr lang="cs-CZ" dirty="0" smtClean="0"/>
              <a:t> (ORM </a:t>
            </a:r>
            <a:r>
              <a:rPr lang="en-US" dirty="0" smtClean="0"/>
              <a:t>has some overhead</a:t>
            </a:r>
            <a:r>
              <a:rPr lang="cs-CZ" dirty="0" smtClean="0"/>
              <a:t>).</a:t>
            </a:r>
          </a:p>
          <a:p>
            <a:pPr marL="720000" lvl="1" indent="-288000">
              <a:spcBef>
                <a:spcPts val="300"/>
              </a:spcBef>
              <a:defRPr/>
            </a:pPr>
            <a:r>
              <a:rPr lang="en-US" dirty="0" smtClean="0"/>
              <a:t>No access to advantages of relational model and features of RDBMS (e.g. storage procedures)</a:t>
            </a:r>
            <a:endParaRPr lang="cs-CZ" dirty="0" smtClean="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terms</a:t>
            </a:r>
            <a:endParaRPr lang="en-US" dirty="0"/>
          </a:p>
        </p:txBody>
      </p:sp>
      <p:sp>
        <p:nvSpPr>
          <p:cNvPr id="3" name="Content Placeholder 2"/>
          <p:cNvSpPr>
            <a:spLocks noGrp="1"/>
          </p:cNvSpPr>
          <p:nvPr>
            <p:ph idx="1"/>
          </p:nvPr>
        </p:nvSpPr>
        <p:spPr/>
        <p:txBody>
          <a:bodyPr/>
          <a:lstStyle/>
          <a:p>
            <a:pPr>
              <a:buFontTx/>
              <a:buNone/>
            </a:pPr>
            <a:r>
              <a:rPr lang="en-US" sz="1800" b="1" dirty="0" smtClean="0">
                <a:solidFill>
                  <a:srgbClr val="0070C0"/>
                </a:solidFill>
                <a:latin typeface="Arial" charset="0"/>
                <a:cs typeface="Arial" charset="0"/>
              </a:rPr>
              <a:t>What we should already know </a:t>
            </a:r>
            <a:endParaRPr lang="en-US" sz="1800" dirty="0" smtClean="0">
              <a:latin typeface="Arial" charset="0"/>
              <a:cs typeface="Arial" charset="0"/>
            </a:endParaRPr>
          </a:p>
          <a:p>
            <a:pPr marL="720000" lvl="1" indent="-288000">
              <a:spcBef>
                <a:spcPts val="300"/>
              </a:spcBef>
              <a:defRPr/>
            </a:pPr>
            <a:r>
              <a:rPr lang="en-US" sz="1800" b="1" dirty="0" smtClean="0"/>
              <a:t>JDBC, SQL, Transaction </a:t>
            </a:r>
          </a:p>
          <a:p>
            <a:pPr marL="720000" lvl="1" indent="-288000">
              <a:spcBef>
                <a:spcPts val="300"/>
              </a:spcBef>
              <a:defRPr/>
            </a:pPr>
            <a:endParaRPr lang="en-US" sz="1800" b="1" dirty="0" smtClean="0">
              <a:solidFill>
                <a:srgbClr val="0070C0"/>
              </a:solidFill>
              <a:latin typeface="Arial" charset="0"/>
              <a:cs typeface="Arial" charset="0"/>
            </a:endParaRPr>
          </a:p>
          <a:p>
            <a:pPr>
              <a:buFontTx/>
              <a:buNone/>
            </a:pPr>
            <a:r>
              <a:rPr lang="en-US" sz="1800" b="1" dirty="0" smtClean="0">
                <a:solidFill>
                  <a:srgbClr val="0070C0"/>
                </a:solidFill>
                <a:latin typeface="Arial" charset="0"/>
                <a:cs typeface="Arial" charset="0"/>
              </a:rPr>
              <a:t>New terms</a:t>
            </a:r>
            <a:endParaRPr lang="en-US" sz="1800" dirty="0" smtClean="0">
              <a:latin typeface="Arial" charset="0"/>
              <a:cs typeface="Arial" charset="0"/>
            </a:endParaRPr>
          </a:p>
          <a:p>
            <a:pPr marL="720000" lvl="1" indent="-288000">
              <a:spcBef>
                <a:spcPts val="300"/>
              </a:spcBef>
              <a:defRPr/>
            </a:pPr>
            <a:r>
              <a:rPr lang="en-US" sz="1800" b="1" dirty="0" smtClean="0"/>
              <a:t>Entity</a:t>
            </a:r>
            <a:r>
              <a:rPr lang="en-US" sz="1800" dirty="0" smtClean="0"/>
              <a:t> – domain object representing data stored into database (</a:t>
            </a:r>
            <a:r>
              <a:rPr lang="en-US" sz="1800" dirty="0" err="1" smtClean="0"/>
              <a:t>eg</a:t>
            </a:r>
            <a:r>
              <a:rPr lang="en-US" sz="1800" dirty="0" smtClean="0"/>
              <a:t>. Person, Invoice, Course).</a:t>
            </a:r>
          </a:p>
          <a:p>
            <a:pPr marL="720000" lvl="1" indent="-288000">
              <a:spcBef>
                <a:spcPts val="300"/>
              </a:spcBef>
              <a:defRPr/>
            </a:pPr>
            <a:r>
              <a:rPr lang="en-US" sz="1800" b="1" dirty="0" smtClean="0"/>
              <a:t>DTO </a:t>
            </a:r>
            <a:r>
              <a:rPr lang="en-US" sz="1800" dirty="0" smtClean="0"/>
              <a:t>(</a:t>
            </a:r>
            <a:r>
              <a:rPr lang="en-US" sz="1800" i="1" dirty="0" smtClean="0"/>
              <a:t>Data Transfer Object</a:t>
            </a:r>
            <a:r>
              <a:rPr lang="en-US" sz="1800" dirty="0" smtClean="0"/>
              <a:t>) – object for data encapsulation and </a:t>
            </a:r>
            <a:r>
              <a:rPr lang="en-US" sz="1800" dirty="0" err="1" smtClean="0"/>
              <a:t>transfering</a:t>
            </a:r>
            <a:r>
              <a:rPr lang="en-US" sz="1800" dirty="0" smtClean="0"/>
              <a:t> between components.</a:t>
            </a:r>
          </a:p>
          <a:p>
            <a:pPr marL="720000" lvl="1" indent="-288000">
              <a:spcBef>
                <a:spcPts val="300"/>
              </a:spcBef>
              <a:defRPr/>
            </a:pPr>
            <a:r>
              <a:rPr lang="en-US" sz="1800" b="1" dirty="0" smtClean="0"/>
              <a:t>POJO</a:t>
            </a:r>
            <a:r>
              <a:rPr lang="en-US" sz="1800" dirty="0" smtClean="0"/>
              <a:t> (</a:t>
            </a:r>
            <a:r>
              <a:rPr lang="en-US" sz="1800" i="1" dirty="0" smtClean="0"/>
              <a:t>Plain Old Java Object</a:t>
            </a:r>
            <a:r>
              <a:rPr lang="en-US" sz="1800" dirty="0" smtClean="0"/>
              <a:t>) – simple class without any special requirements. It may not implement any special interface, it may not extend any given class, it  may not dependent on any other class, package or framework. </a:t>
            </a:r>
            <a:endParaRPr lang="en-US" dirty="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 and Approaches</a:t>
            </a:r>
            <a:endParaRPr lang="en-US" dirty="0"/>
          </a:p>
        </p:txBody>
      </p:sp>
      <p:sp>
        <p:nvSpPr>
          <p:cNvPr id="3" name="Content Placeholder 2"/>
          <p:cNvSpPr>
            <a:spLocks noGrp="1"/>
          </p:cNvSpPr>
          <p:nvPr>
            <p:ph idx="1"/>
          </p:nvPr>
        </p:nvSpPr>
        <p:spPr/>
        <p:txBody>
          <a:bodyPr>
            <a:normAutofit fontScale="92500" lnSpcReduction="10000"/>
          </a:bodyPr>
          <a:lstStyle/>
          <a:p>
            <a:pPr>
              <a:buFontTx/>
              <a:buNone/>
            </a:pPr>
            <a:r>
              <a:rPr lang="cs-CZ" sz="1800" b="1" dirty="0" smtClean="0">
                <a:solidFill>
                  <a:srgbClr val="0070C0"/>
                </a:solidFill>
                <a:latin typeface="Arial" charset="0"/>
                <a:cs typeface="Arial" charset="0"/>
              </a:rPr>
              <a:t>Entity EJB (EJB 2.1/JSR 153; J2EE 1.4)</a:t>
            </a:r>
            <a:endParaRPr lang="cs-CZ" sz="1800" dirty="0" smtClean="0">
              <a:latin typeface="Arial" charset="0"/>
              <a:cs typeface="Arial" charset="0"/>
            </a:endParaRPr>
          </a:p>
          <a:p>
            <a:pPr marL="720000" lvl="1" indent="-288000">
              <a:spcBef>
                <a:spcPts val="300"/>
              </a:spcBef>
              <a:defRPr/>
            </a:pPr>
            <a:r>
              <a:rPr lang="en-US" sz="1800" dirty="0" smtClean="0"/>
              <a:t>Application server with EJB container required</a:t>
            </a:r>
            <a:r>
              <a:rPr lang="cs-CZ" sz="1800" dirty="0" smtClean="0"/>
              <a:t>.</a:t>
            </a:r>
          </a:p>
          <a:p>
            <a:pPr marL="720000" lvl="1" indent="-288000">
              <a:spcBef>
                <a:spcPts val="300"/>
              </a:spcBef>
              <a:defRPr/>
            </a:pPr>
            <a:r>
              <a:rPr lang="cs-CZ" sz="1800" dirty="0" smtClean="0"/>
              <a:t>Entit</a:t>
            </a:r>
            <a:r>
              <a:rPr lang="en-US" sz="1800" dirty="0" smtClean="0"/>
              <a:t>y is</a:t>
            </a:r>
            <a:r>
              <a:rPr lang="cs-CZ" sz="1800" dirty="0" smtClean="0"/>
              <a:t> </a:t>
            </a:r>
            <a:r>
              <a:rPr lang="cs-CZ" sz="1800" dirty="0" err="1" smtClean="0"/>
              <a:t>heavyweight</a:t>
            </a:r>
            <a:r>
              <a:rPr lang="cs-CZ" sz="1800" dirty="0" smtClean="0"/>
              <a:t> </a:t>
            </a:r>
            <a:r>
              <a:rPr lang="en-US" sz="1800" dirty="0" smtClean="0"/>
              <a:t>component</a:t>
            </a:r>
            <a:r>
              <a:rPr lang="cs-CZ" sz="1800" dirty="0" smtClean="0"/>
              <a:t>, </a:t>
            </a:r>
            <a:r>
              <a:rPr lang="en-US" sz="1800" dirty="0" smtClean="0"/>
              <a:t>instances are located in </a:t>
            </a:r>
            <a:r>
              <a:rPr lang="cs-CZ" sz="1800" dirty="0" smtClean="0"/>
              <a:t>EJB </a:t>
            </a:r>
            <a:r>
              <a:rPr lang="en-US" sz="1800" dirty="0" smtClean="0"/>
              <a:t>container and accessed through remote calls</a:t>
            </a:r>
            <a:endParaRPr lang="cs-CZ" sz="1800" dirty="0" smtClean="0"/>
          </a:p>
          <a:p>
            <a:pPr marL="720000" lvl="1" indent="-288000">
              <a:spcBef>
                <a:spcPts val="300"/>
              </a:spcBef>
              <a:defRPr/>
            </a:pPr>
            <a:r>
              <a:rPr lang="en-US" sz="1800" dirty="0" smtClean="0"/>
              <a:t>Problem with </a:t>
            </a:r>
            <a:r>
              <a:rPr lang="en-US" sz="1800" dirty="0" err="1" smtClean="0"/>
              <a:t>latences</a:t>
            </a:r>
            <a:r>
              <a:rPr lang="en-US" sz="1800" dirty="0" smtClean="0"/>
              <a:t> </a:t>
            </a:r>
            <a:r>
              <a:rPr lang="cs-CZ" sz="1800" dirty="0" smtClean="0"/>
              <a:t>(</a:t>
            </a:r>
            <a:r>
              <a:rPr lang="en-US" sz="1800" dirty="0" smtClean="0"/>
              <a:t>reason for introducing DTO and DAO patterns</a:t>
            </a:r>
            <a:r>
              <a:rPr lang="cs-CZ" sz="1800" dirty="0" smtClean="0"/>
              <a:t>).</a:t>
            </a:r>
          </a:p>
          <a:p>
            <a:pPr marL="720000" lvl="1" indent="-288000">
              <a:spcBef>
                <a:spcPts val="300"/>
              </a:spcBef>
              <a:defRPr/>
            </a:pPr>
            <a:r>
              <a:rPr lang="cs-CZ" sz="1800" dirty="0" smtClean="0"/>
              <a:t>CMP </a:t>
            </a:r>
            <a:r>
              <a:rPr lang="cs-CZ" sz="1800" dirty="0" err="1" smtClean="0"/>
              <a:t>or</a:t>
            </a:r>
            <a:r>
              <a:rPr lang="cs-CZ" sz="1800" dirty="0" smtClean="0"/>
              <a:t> BMP</a:t>
            </a:r>
          </a:p>
          <a:p>
            <a:pPr marL="720000" lvl="1" indent="-288000">
              <a:spcBef>
                <a:spcPts val="300"/>
              </a:spcBef>
              <a:defRPr/>
            </a:pPr>
            <a:r>
              <a:rPr lang="en-US" sz="1800" dirty="0" smtClean="0"/>
              <a:t>JPA is preferred since </a:t>
            </a:r>
            <a:r>
              <a:rPr lang="cs-CZ" sz="1800" dirty="0" smtClean="0"/>
              <a:t>EJB 3.</a:t>
            </a:r>
            <a:r>
              <a:rPr lang="en-US" sz="1800" dirty="0" smtClean="0"/>
              <a:t>0</a:t>
            </a:r>
            <a:endParaRPr lang="cs-CZ" sz="1800" dirty="0" smtClean="0"/>
          </a:p>
          <a:p>
            <a:pPr marL="720000" lvl="1" indent="-288000">
              <a:spcBef>
                <a:spcPts val="300"/>
              </a:spcBef>
              <a:defRPr/>
            </a:pPr>
            <a:endParaRPr lang="cs-CZ" sz="1800" dirty="0" smtClean="0"/>
          </a:p>
          <a:p>
            <a:pPr>
              <a:buFontTx/>
              <a:buNone/>
            </a:pPr>
            <a:r>
              <a:rPr lang="cs-CZ" sz="1800" b="1" dirty="0" smtClean="0">
                <a:solidFill>
                  <a:srgbClr val="0070C0"/>
                </a:solidFill>
                <a:latin typeface="Arial" charset="0"/>
                <a:cs typeface="Arial" charset="0"/>
              </a:rPr>
              <a:t>JDO (JDO 3.0/JSR 243)</a:t>
            </a:r>
            <a:endParaRPr lang="cs-CZ" sz="1800" dirty="0" smtClean="0">
              <a:latin typeface="Arial" charset="0"/>
              <a:cs typeface="Arial" charset="0"/>
            </a:endParaRPr>
          </a:p>
          <a:p>
            <a:pPr marL="720000" lvl="1" indent="-288000">
              <a:spcBef>
                <a:spcPts val="300"/>
              </a:spcBef>
              <a:defRPr/>
            </a:pPr>
            <a:r>
              <a:rPr lang="en-US" sz="1800" dirty="0" smtClean="0"/>
              <a:t>General and universal standard for data persistence in Java</a:t>
            </a:r>
            <a:r>
              <a:rPr lang="cs-CZ" sz="1800" dirty="0" smtClean="0"/>
              <a:t>.</a:t>
            </a:r>
          </a:p>
          <a:p>
            <a:pPr marL="720000" lvl="1" indent="-288000">
              <a:spcBef>
                <a:spcPts val="300"/>
              </a:spcBef>
              <a:defRPr/>
            </a:pPr>
            <a:r>
              <a:rPr lang="en-US" sz="1800" dirty="0" smtClean="0"/>
              <a:t>Not limited to RDBMS</a:t>
            </a:r>
            <a:r>
              <a:rPr lang="cs-CZ" sz="1800" dirty="0" smtClean="0"/>
              <a:t>, </a:t>
            </a:r>
            <a:r>
              <a:rPr lang="en-US" sz="1800" dirty="0" smtClean="0"/>
              <a:t>arbitrary storage can be used for storing objects</a:t>
            </a:r>
            <a:endParaRPr lang="cs-CZ" sz="1800" dirty="0" smtClean="0"/>
          </a:p>
          <a:p>
            <a:pPr marL="720000" lvl="1" indent="-288000">
              <a:spcBef>
                <a:spcPts val="300"/>
              </a:spcBef>
              <a:defRPr/>
            </a:pPr>
            <a:endParaRPr lang="cs-CZ" sz="1800" dirty="0" smtClean="0"/>
          </a:p>
          <a:p>
            <a:pPr>
              <a:buFontTx/>
              <a:buNone/>
            </a:pPr>
            <a:r>
              <a:rPr lang="cs-CZ" sz="1800" b="1" dirty="0" smtClean="0">
                <a:solidFill>
                  <a:srgbClr val="0070C0"/>
                </a:solidFill>
                <a:latin typeface="Arial" charset="0"/>
                <a:cs typeface="Arial" charset="0"/>
              </a:rPr>
              <a:t>JPA (JPA 2.0/JSR 317; Java EE 6)</a:t>
            </a:r>
            <a:endParaRPr lang="cs-CZ" sz="1800" dirty="0" smtClean="0">
              <a:latin typeface="Arial" charset="0"/>
              <a:cs typeface="Arial" charset="0"/>
            </a:endParaRPr>
          </a:p>
          <a:p>
            <a:pPr marL="720000" lvl="1" indent="-288000">
              <a:spcBef>
                <a:spcPts val="300"/>
              </a:spcBef>
              <a:defRPr/>
            </a:pPr>
            <a:r>
              <a:rPr lang="cs-CZ" sz="1800" dirty="0" smtClean="0"/>
              <a:t>Java EE standard </a:t>
            </a:r>
            <a:r>
              <a:rPr lang="en-US" sz="1800" dirty="0" smtClean="0"/>
              <a:t>for </a:t>
            </a:r>
            <a:r>
              <a:rPr lang="cs-CZ" sz="1800" dirty="0" smtClean="0"/>
              <a:t>ORM </a:t>
            </a:r>
            <a:r>
              <a:rPr lang="en-US" sz="1800" dirty="0" smtClean="0"/>
              <a:t>(inspired with Hibernate)</a:t>
            </a:r>
            <a:endParaRPr lang="cs-CZ" sz="1800" dirty="0" smtClean="0"/>
          </a:p>
          <a:p>
            <a:pPr marL="720000" lvl="1" indent="-288000">
              <a:spcBef>
                <a:spcPts val="300"/>
              </a:spcBef>
              <a:defRPr/>
            </a:pPr>
            <a:r>
              <a:rPr lang="cs-CZ" sz="1800" dirty="0" smtClean="0"/>
              <a:t>Entit</a:t>
            </a:r>
            <a:r>
              <a:rPr lang="en-US" sz="1800" dirty="0" smtClean="0"/>
              <a:t>y</a:t>
            </a:r>
            <a:r>
              <a:rPr lang="cs-CZ" sz="1800" dirty="0" smtClean="0"/>
              <a:t> </a:t>
            </a:r>
            <a:r>
              <a:rPr lang="en-US" sz="1800" dirty="0" smtClean="0"/>
              <a:t>is</a:t>
            </a:r>
            <a:r>
              <a:rPr lang="cs-CZ" sz="1800" dirty="0" smtClean="0"/>
              <a:t> </a:t>
            </a:r>
            <a:r>
              <a:rPr lang="cs-CZ" sz="1800" dirty="0" err="1" smtClean="0"/>
              <a:t>lightweight</a:t>
            </a:r>
            <a:r>
              <a:rPr lang="cs-CZ" sz="1800" dirty="0" smtClean="0"/>
              <a:t> POJO</a:t>
            </a:r>
            <a:r>
              <a:rPr lang="en-US" sz="1800" dirty="0" smtClean="0"/>
              <a:t> which can be freely passed between components, locally or remotely.</a:t>
            </a:r>
            <a:endParaRPr lang="cs-CZ" sz="1800" dirty="0" smtClean="0"/>
          </a:p>
          <a:p>
            <a:endParaRPr lang="en-US" dirty="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EJB 2.x </a:t>
            </a:r>
            <a:r>
              <a:rPr lang="cs-CZ" dirty="0" smtClean="0"/>
              <a:t>CMP </a:t>
            </a:r>
            <a:r>
              <a:rPr lang="en-US" dirty="0" smtClean="0"/>
              <a:t>Entity</a:t>
            </a:r>
            <a:endParaRPr lang="en-US" dirty="0"/>
          </a:p>
        </p:txBody>
      </p:sp>
      <p:sp>
        <p:nvSpPr>
          <p:cNvPr id="3" name="Content Placeholder 2"/>
          <p:cNvSpPr>
            <a:spLocks noGrp="1"/>
          </p:cNvSpPr>
          <p:nvPr>
            <p:ph idx="1"/>
          </p:nvPr>
        </p:nvSpPr>
        <p:spPr/>
        <p:txBody>
          <a:bodyPr>
            <a:normAutofit fontScale="55000" lnSpcReduction="20000"/>
          </a:bodyPr>
          <a:lstStyle/>
          <a:p>
            <a:pPr marL="0" indent="0">
              <a:spcBef>
                <a:spcPts val="0"/>
              </a:spcBef>
              <a:buFontTx/>
              <a:buNone/>
            </a:pPr>
            <a:r>
              <a:rPr lang="en-US" b="1" noProof="1" smtClean="0">
                <a:solidFill>
                  <a:schemeClr val="accent1"/>
                </a:solidFill>
                <a:latin typeface="Courier New" pitchFamily="49" charset="0"/>
                <a:cs typeface="Courier New" pitchFamily="49" charset="0"/>
              </a:rPr>
              <a:t>public abstract class</a:t>
            </a:r>
            <a:r>
              <a:rPr lang="en-US" noProof="1" smtClean="0">
                <a:latin typeface="Courier New" pitchFamily="49" charset="0"/>
                <a:cs typeface="Courier New" pitchFamily="49" charset="0"/>
              </a:rPr>
              <a:t> PersonBean </a:t>
            </a:r>
            <a:r>
              <a:rPr lang="en-US" b="1" noProof="1" smtClean="0">
                <a:solidFill>
                  <a:schemeClr val="accent1"/>
                </a:solidFill>
                <a:latin typeface="Courier New" pitchFamily="49" charset="0"/>
                <a:cs typeface="Courier New" pitchFamily="49" charset="0"/>
              </a:rPr>
              <a:t>implements</a:t>
            </a:r>
            <a:r>
              <a:rPr lang="en-US" noProof="1" smtClean="0">
                <a:latin typeface="Courier New" pitchFamily="49" charset="0"/>
                <a:cs typeface="Courier New" pitchFamily="49" charset="0"/>
              </a:rPr>
              <a:t> EntityBean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private</a:t>
            </a:r>
            <a:r>
              <a:rPr lang="en-US" noProof="1" smtClean="0">
                <a:latin typeface="Courier New" pitchFamily="49" charset="0"/>
                <a:cs typeface="Courier New" pitchFamily="49" charset="0"/>
              </a:rPr>
              <a:t> EntityContext context;</a:t>
            </a:r>
          </a:p>
          <a:p>
            <a:pPr marL="0" indent="0">
              <a:spcBef>
                <a:spcPts val="0"/>
              </a:spcBef>
              <a:buFontTx/>
              <a:buNone/>
            </a:pPr>
            <a:endParaRPr lang="en-US" noProof="1" smtClean="0">
              <a:latin typeface="Courier New" pitchFamily="49" charset="0"/>
              <a:cs typeface="Courier New" pitchFamily="49" charset="0"/>
            </a:endParaRP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abstract </a:t>
            </a:r>
            <a:r>
              <a:rPr lang="en-US" noProof="1" smtClean="0">
                <a:latin typeface="Courier New" pitchFamily="49" charset="0"/>
                <a:cs typeface="Courier New" pitchFamily="49" charset="0"/>
              </a:rPr>
              <a:t>Long </a:t>
            </a:r>
            <a:r>
              <a:rPr lang="en-US" b="1" noProof="1" smtClean="0">
                <a:latin typeface="Courier New" pitchFamily="49" charset="0"/>
                <a:cs typeface="Courier New" pitchFamily="49" charset="0"/>
              </a:rPr>
              <a:t>getId</a:t>
            </a:r>
            <a:r>
              <a:rPr lang="en-US" noProof="1" smtClean="0">
                <a:latin typeface="Courier New" pitchFamily="49" charset="0"/>
                <a:cs typeface="Courier New" pitchFamily="49" charset="0"/>
              </a:rPr>
              <a:t>();</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abstract </a:t>
            </a:r>
            <a:r>
              <a:rPr lang="en-US" noProof="1" smtClean="0">
                <a:latin typeface="Courier New" pitchFamily="49" charset="0"/>
                <a:cs typeface="Courier New" pitchFamily="49" charset="0"/>
              </a:rPr>
              <a:t>void </a:t>
            </a:r>
            <a:r>
              <a:rPr lang="en-US" b="1" noProof="1" smtClean="0">
                <a:latin typeface="Courier New" pitchFamily="49" charset="0"/>
                <a:cs typeface="Courier New" pitchFamily="49" charset="0"/>
              </a:rPr>
              <a:t>setId</a:t>
            </a:r>
            <a:r>
              <a:rPr lang="en-US" noProof="1" smtClean="0">
                <a:latin typeface="Courier New" pitchFamily="49" charset="0"/>
                <a:cs typeface="Courier New" pitchFamily="49" charset="0"/>
              </a:rPr>
              <a:t>(Long id);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abstract </a:t>
            </a:r>
            <a:r>
              <a:rPr lang="en-US" noProof="1" smtClean="0">
                <a:latin typeface="Courier New" pitchFamily="49" charset="0"/>
                <a:cs typeface="Courier New" pitchFamily="49" charset="0"/>
              </a:rPr>
              <a:t>String </a:t>
            </a:r>
            <a:r>
              <a:rPr lang="en-US" b="1" noProof="1" smtClean="0">
                <a:latin typeface="Courier New" pitchFamily="49" charset="0"/>
                <a:cs typeface="Courier New" pitchFamily="49" charset="0"/>
              </a:rPr>
              <a:t>getName</a:t>
            </a:r>
            <a:r>
              <a:rPr lang="en-US" noProof="1" smtClean="0">
                <a:latin typeface="Courier New" pitchFamily="49" charset="0"/>
                <a:cs typeface="Courier New" pitchFamily="49" charset="0"/>
              </a:rPr>
              <a:t>();</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abstract</a:t>
            </a:r>
            <a:r>
              <a:rPr lang="en-US" noProof="1" smtClean="0">
                <a:latin typeface="Courier New" pitchFamily="49" charset="0"/>
                <a:cs typeface="Courier New" pitchFamily="49" charset="0"/>
              </a:rPr>
              <a:t> void </a:t>
            </a:r>
            <a:r>
              <a:rPr lang="en-US" b="1" noProof="1" smtClean="0">
                <a:latin typeface="Courier New" pitchFamily="49" charset="0"/>
                <a:cs typeface="Courier New" pitchFamily="49" charset="0"/>
              </a:rPr>
              <a:t>setName</a:t>
            </a:r>
            <a:r>
              <a:rPr lang="en-US" noProof="1" smtClean="0">
                <a:latin typeface="Courier New" pitchFamily="49" charset="0"/>
                <a:cs typeface="Courier New" pitchFamily="49" charset="0"/>
              </a:rPr>
              <a:t>(String name);</a:t>
            </a:r>
          </a:p>
          <a:p>
            <a:pPr marL="0" indent="0">
              <a:spcBef>
                <a:spcPts val="0"/>
              </a:spcBef>
              <a:buFontTx/>
              <a:buNone/>
            </a:pPr>
            <a:endParaRPr lang="en-US" noProof="1" smtClean="0">
              <a:latin typeface="Courier New" pitchFamily="49" charset="0"/>
              <a:cs typeface="Courier New" pitchFamily="49" charset="0"/>
            </a:endParaRP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a:t>
            </a:r>
            <a:r>
              <a:rPr lang="en-US" noProof="1" smtClean="0">
                <a:latin typeface="Courier New" pitchFamily="49" charset="0"/>
                <a:cs typeface="Courier New" pitchFamily="49" charset="0"/>
              </a:rPr>
              <a:t> Long </a:t>
            </a:r>
            <a:r>
              <a:rPr lang="en-US" b="1" noProof="1" smtClean="0">
                <a:latin typeface="Courier New" pitchFamily="49" charset="0"/>
                <a:cs typeface="Courier New" pitchFamily="49" charset="0"/>
              </a:rPr>
              <a:t>ejbCreate</a:t>
            </a:r>
            <a:r>
              <a:rPr lang="en-US" noProof="1" smtClean="0">
                <a:latin typeface="Courier New" pitchFamily="49" charset="0"/>
                <a:cs typeface="Courier New" pitchFamily="49" charset="0"/>
              </a:rPr>
              <a:t> (Long id, String name) </a:t>
            </a:r>
            <a:r>
              <a:rPr lang="en-US" b="1" noProof="1" smtClean="0">
                <a:solidFill>
                  <a:schemeClr val="accent1"/>
                </a:solidFill>
                <a:latin typeface="Courier New" pitchFamily="49" charset="0"/>
                <a:cs typeface="Courier New" pitchFamily="49" charset="0"/>
              </a:rPr>
              <a:t>throws</a:t>
            </a:r>
            <a:r>
              <a:rPr lang="en-US" noProof="1" smtClean="0">
                <a:latin typeface="Courier New" pitchFamily="49" charset="0"/>
                <a:cs typeface="Courier New" pitchFamily="49" charset="0"/>
              </a:rPr>
              <a:t> CreateException {</a:t>
            </a:r>
          </a:p>
          <a:p>
            <a:pPr marL="0" indent="0">
              <a:spcBef>
                <a:spcPts val="0"/>
              </a:spcBef>
              <a:buFontTx/>
              <a:buNone/>
            </a:pPr>
            <a:r>
              <a:rPr lang="en-US" noProof="1" smtClean="0">
                <a:latin typeface="Courier New" pitchFamily="49" charset="0"/>
                <a:cs typeface="Courier New" pitchFamily="49" charset="0"/>
              </a:rPr>
              <a:t>       setId(id); setName(name); </a:t>
            </a:r>
            <a:r>
              <a:rPr lang="en-US" b="1" noProof="1" smtClean="0">
                <a:solidFill>
                  <a:schemeClr val="accent1"/>
                </a:solidFill>
                <a:latin typeface="Courier New" pitchFamily="49" charset="0"/>
                <a:cs typeface="Courier New" pitchFamily="49" charset="0"/>
              </a:rPr>
              <a:t>return</a:t>
            </a:r>
            <a:r>
              <a:rPr lang="en-US" noProof="1" smtClean="0">
                <a:latin typeface="Courier New" pitchFamily="49" charset="0"/>
                <a:cs typeface="Courier New" pitchFamily="49" charset="0"/>
              </a:rPr>
              <a:t> id;</a:t>
            </a:r>
          </a:p>
          <a:p>
            <a:pPr marL="0" indent="0">
              <a:spcBef>
                <a:spcPts val="0"/>
              </a:spcBef>
              <a:buFontTx/>
              <a:buNone/>
            </a:pPr>
            <a:r>
              <a:rPr lang="en-US" noProof="1" smtClean="0">
                <a:latin typeface="Courier New" pitchFamily="49" charset="0"/>
                <a:cs typeface="Courier New" pitchFamily="49" charset="0"/>
              </a:rPr>
              <a:t>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a:t>
            </a: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void</a:t>
            </a:r>
            <a:r>
              <a:rPr lang="en-US" noProof="1" smtClean="0">
                <a:latin typeface="Courier New" pitchFamily="49" charset="0"/>
                <a:cs typeface="Courier New" pitchFamily="49" charset="0"/>
              </a:rPr>
              <a:t> </a:t>
            </a:r>
            <a:r>
              <a:rPr lang="en-US" b="1" noProof="1" smtClean="0">
                <a:latin typeface="Courier New" pitchFamily="49" charset="0"/>
                <a:cs typeface="Courier New" pitchFamily="49" charset="0"/>
              </a:rPr>
              <a:t>ejbPostCreate</a:t>
            </a:r>
            <a:r>
              <a:rPr lang="en-US" noProof="1" smtClean="0">
                <a:latin typeface="Courier New" pitchFamily="49" charset="0"/>
                <a:cs typeface="Courier New" pitchFamily="49" charset="0"/>
              </a:rPr>
              <a:t> (Long id, String name) </a:t>
            </a:r>
            <a:r>
              <a:rPr lang="en-US" b="1" noProof="1" smtClean="0">
                <a:solidFill>
                  <a:schemeClr val="accent1"/>
                </a:solidFill>
                <a:latin typeface="Courier New" pitchFamily="49" charset="0"/>
                <a:cs typeface="Courier New" pitchFamily="49" charset="0"/>
              </a:rPr>
              <a:t>throws</a:t>
            </a:r>
            <a:r>
              <a:rPr lang="en-US" noProof="1" smtClean="0">
                <a:latin typeface="Courier New" pitchFamily="49" charset="0"/>
                <a:cs typeface="Courier New" pitchFamily="49" charset="0"/>
              </a:rPr>
              <a:t> CreateException {}</a:t>
            </a:r>
          </a:p>
          <a:p>
            <a:pPr marL="0" indent="0">
              <a:spcBef>
                <a:spcPts val="0"/>
              </a:spcBef>
              <a:buFontTx/>
              <a:buNone/>
            </a:pPr>
            <a:endParaRPr lang="en-US" noProof="1" smtClean="0">
              <a:latin typeface="Courier New" pitchFamily="49" charset="0"/>
              <a:cs typeface="Courier New" pitchFamily="49" charset="0"/>
            </a:endParaRP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void </a:t>
            </a:r>
            <a:r>
              <a:rPr lang="en-US" b="1" noProof="1" smtClean="0">
                <a:latin typeface="Courier New" pitchFamily="49" charset="0"/>
                <a:cs typeface="Courier New" pitchFamily="49" charset="0"/>
              </a:rPr>
              <a:t>setEntityContext</a:t>
            </a:r>
            <a:r>
              <a:rPr lang="en-US" noProof="1" smtClean="0">
                <a:latin typeface="Courier New" pitchFamily="49" charset="0"/>
                <a:cs typeface="Courier New" pitchFamily="49" charset="0"/>
              </a:rPr>
              <a:t>(EntityContext ctx)  { context = ctx;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void </a:t>
            </a:r>
            <a:r>
              <a:rPr lang="en-US" b="1" noProof="1" smtClean="0">
                <a:latin typeface="Courier New" pitchFamily="49" charset="0"/>
                <a:cs typeface="Courier New" pitchFamily="49" charset="0"/>
              </a:rPr>
              <a:t>unsetEntityContext</a:t>
            </a:r>
            <a:r>
              <a:rPr lang="en-US" noProof="1" smtClean="0">
                <a:latin typeface="Courier New" pitchFamily="49" charset="0"/>
                <a:cs typeface="Courier New" pitchFamily="49" charset="0"/>
              </a:rPr>
              <a:t>() { context = null; }</a:t>
            </a:r>
          </a:p>
          <a:p>
            <a:pPr marL="0" indent="0">
              <a:spcBef>
                <a:spcPts val="0"/>
              </a:spcBef>
              <a:buFontTx/>
              <a:buNone/>
            </a:pPr>
            <a:r>
              <a:rPr lang="en-US" noProof="1" smtClean="0">
                <a:latin typeface="Courier New" pitchFamily="49" charset="0"/>
                <a:cs typeface="Courier New" pitchFamily="49" charset="0"/>
              </a:rPr>
              <a:t>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void</a:t>
            </a:r>
            <a:r>
              <a:rPr lang="en-US" noProof="1" smtClean="0">
                <a:latin typeface="Courier New" pitchFamily="49" charset="0"/>
                <a:cs typeface="Courier New" pitchFamily="49" charset="0"/>
              </a:rPr>
              <a:t> </a:t>
            </a:r>
            <a:r>
              <a:rPr lang="en-US" b="1" noProof="1" smtClean="0">
                <a:latin typeface="Courier New" pitchFamily="49" charset="0"/>
                <a:cs typeface="Courier New" pitchFamily="49" charset="0"/>
              </a:rPr>
              <a:t>ejbRemove</a:t>
            </a:r>
            <a:r>
              <a:rPr lang="en-US" noProof="1" smtClean="0">
                <a:latin typeface="Courier New" pitchFamily="49" charset="0"/>
                <a:cs typeface="Courier New" pitchFamily="49" charset="0"/>
              </a:rPr>
              <a:t>() {}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void </a:t>
            </a:r>
            <a:r>
              <a:rPr lang="en-US" b="1" noProof="1" smtClean="0">
                <a:latin typeface="Courier New" pitchFamily="49" charset="0"/>
                <a:cs typeface="Courier New" pitchFamily="49" charset="0"/>
              </a:rPr>
              <a:t>ejbLoad</a:t>
            </a:r>
            <a:r>
              <a:rPr lang="en-US" noProof="1" smtClean="0">
                <a:latin typeface="Courier New" pitchFamily="49" charset="0"/>
                <a:cs typeface="Courier New" pitchFamily="49" charset="0"/>
              </a:rPr>
              <a:t>() {}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void </a:t>
            </a:r>
            <a:r>
              <a:rPr lang="en-US" b="1" noProof="1" smtClean="0">
                <a:latin typeface="Courier New" pitchFamily="49" charset="0"/>
                <a:cs typeface="Courier New" pitchFamily="49" charset="0"/>
              </a:rPr>
              <a:t>ejbStore</a:t>
            </a:r>
            <a:r>
              <a:rPr lang="en-US" noProof="1" smtClean="0">
                <a:latin typeface="Courier New" pitchFamily="49" charset="0"/>
                <a:cs typeface="Courier New" pitchFamily="49" charset="0"/>
              </a:rPr>
              <a:t>() {}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void </a:t>
            </a:r>
            <a:r>
              <a:rPr lang="en-US" b="1" noProof="1" smtClean="0">
                <a:latin typeface="Courier New" pitchFamily="49" charset="0"/>
                <a:cs typeface="Courier New" pitchFamily="49" charset="0"/>
              </a:rPr>
              <a:t>ejbPassivate</a:t>
            </a:r>
            <a:r>
              <a:rPr lang="en-US" noProof="1" smtClean="0">
                <a:latin typeface="Courier New" pitchFamily="49" charset="0"/>
                <a:cs typeface="Courier New" pitchFamily="49" charset="0"/>
              </a:rPr>
              <a:t>() {}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void </a:t>
            </a:r>
            <a:r>
              <a:rPr lang="en-US" b="1" noProof="1" smtClean="0">
                <a:latin typeface="Courier New" pitchFamily="49" charset="0"/>
                <a:cs typeface="Courier New" pitchFamily="49" charset="0"/>
              </a:rPr>
              <a:t>ejbActivate</a:t>
            </a:r>
            <a:r>
              <a:rPr lang="en-US" noProof="1" smtClean="0">
                <a:latin typeface="Courier New" pitchFamily="49" charset="0"/>
                <a:cs typeface="Courier New" pitchFamily="49" charset="0"/>
              </a:rPr>
              <a:t>() {}</a:t>
            </a:r>
          </a:p>
          <a:p>
            <a:pPr marL="0" indent="0">
              <a:spcBef>
                <a:spcPts val="0"/>
              </a:spcBef>
              <a:buFontTx/>
              <a:buNone/>
            </a:pPr>
            <a:endParaRPr lang="en-US" noProof="1" smtClean="0">
              <a:latin typeface="Courier New" pitchFamily="49" charset="0"/>
              <a:cs typeface="Courier New" pitchFamily="49" charset="0"/>
            </a:endParaRP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a:t>
            </a:r>
            <a:r>
              <a:rPr lang="en-US" noProof="1" smtClean="0">
                <a:latin typeface="Courier New" pitchFamily="49" charset="0"/>
                <a:cs typeface="Courier New" pitchFamily="49" charset="0"/>
              </a:rPr>
              <a:t>PersonDTO </a:t>
            </a:r>
            <a:r>
              <a:rPr lang="en-US" b="1" noProof="1" smtClean="0">
                <a:latin typeface="Courier New" pitchFamily="49" charset="0"/>
                <a:cs typeface="Courier New" pitchFamily="49" charset="0"/>
              </a:rPr>
              <a:t>getPersonDTO</a:t>
            </a:r>
            <a:r>
              <a:rPr lang="en-US" noProof="1" smtClean="0">
                <a:latin typeface="Courier New" pitchFamily="49" charset="0"/>
                <a:cs typeface="Courier New" pitchFamily="49" charset="0"/>
              </a:rPr>
              <a:t>()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return new</a:t>
            </a:r>
            <a:r>
              <a:rPr lang="en-US" noProof="1" smtClean="0">
                <a:latin typeface="Courier New" pitchFamily="49" charset="0"/>
                <a:cs typeface="Courier New" pitchFamily="49" charset="0"/>
              </a:rPr>
              <a:t> PersonDTO(getId(),getName());</a:t>
            </a:r>
          </a:p>
          <a:p>
            <a:pPr marL="0" indent="0">
              <a:spcBef>
                <a:spcPts val="0"/>
              </a:spcBef>
              <a:buFontTx/>
              <a:buNone/>
            </a:pPr>
            <a:r>
              <a:rPr lang="en-US" noProof="1" smtClean="0">
                <a:latin typeface="Courier New" pitchFamily="49" charset="0"/>
                <a:cs typeface="Courier New" pitchFamily="49" charset="0"/>
              </a:rPr>
              <a:t>    }</a:t>
            </a:r>
          </a:p>
          <a:p>
            <a:pPr marL="0" indent="0">
              <a:spcBef>
                <a:spcPts val="0"/>
              </a:spcBef>
              <a:buFontTx/>
              <a:buNone/>
            </a:pPr>
            <a:r>
              <a:rPr lang="en-US" noProof="1" smtClean="0">
                <a:latin typeface="Courier New" pitchFamily="49" charset="0"/>
                <a:cs typeface="Courier New" pitchFamily="49" charset="0"/>
              </a:rPr>
              <a:t>}</a:t>
            </a:r>
          </a:p>
          <a:p>
            <a:endParaRPr lang="en-US" noProof="1"/>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Persistence I.</a:t>
            </a:r>
            <a:endParaRPr lang="en-US" dirty="0"/>
          </a:p>
        </p:txBody>
      </p:sp>
      <p:sp>
        <p:nvSpPr>
          <p:cNvPr id="3" name="Content Placeholder 2"/>
          <p:cNvSpPr>
            <a:spLocks noGrp="1"/>
          </p:cNvSpPr>
          <p:nvPr>
            <p:ph idx="1"/>
          </p:nvPr>
        </p:nvSpPr>
        <p:spPr/>
        <p:txBody>
          <a:bodyPr>
            <a:normAutofit lnSpcReduction="10000"/>
          </a:bodyPr>
          <a:lstStyle/>
          <a:p>
            <a:r>
              <a:rPr lang="en-US" dirty="0" smtClean="0"/>
              <a:t>Introduction to data persistence</a:t>
            </a:r>
          </a:p>
          <a:p>
            <a:pPr lvl="1"/>
            <a:r>
              <a:rPr lang="en-US" dirty="0" smtClean="0"/>
              <a:t>Where to store data</a:t>
            </a:r>
          </a:p>
          <a:p>
            <a:pPr lvl="1"/>
            <a:r>
              <a:rPr lang="en-US" dirty="0" smtClean="0"/>
              <a:t>How to work with data (Persistence technologies in Java EE)</a:t>
            </a:r>
          </a:p>
          <a:p>
            <a:pPr lvl="1"/>
            <a:r>
              <a:rPr lang="en-US" dirty="0" smtClean="0"/>
              <a:t>Architecture of data persistence layer</a:t>
            </a:r>
          </a:p>
          <a:p>
            <a:r>
              <a:rPr lang="en-US" dirty="0" smtClean="0"/>
              <a:t>Introduction to ORM </a:t>
            </a:r>
          </a:p>
          <a:p>
            <a:pPr lvl="1"/>
            <a:r>
              <a:rPr lang="en-US" dirty="0" smtClean="0"/>
              <a:t>What is ORM</a:t>
            </a:r>
          </a:p>
          <a:p>
            <a:pPr lvl="1"/>
            <a:r>
              <a:rPr lang="en-US" dirty="0" smtClean="0"/>
              <a:t>Basic Principles</a:t>
            </a:r>
          </a:p>
          <a:p>
            <a:r>
              <a:rPr lang="en-US" dirty="0" smtClean="0"/>
              <a:t>JPA</a:t>
            </a:r>
          </a:p>
          <a:p>
            <a:pPr lvl="1">
              <a:spcBef>
                <a:spcPts val="300"/>
              </a:spcBef>
            </a:pPr>
            <a:r>
              <a:rPr lang="en-US" dirty="0" smtClean="0">
                <a:latin typeface="Arial" charset="0"/>
                <a:cs typeface="Arial" charset="0"/>
              </a:rPr>
              <a:t>Introduction</a:t>
            </a:r>
            <a:endParaRPr lang="cs-CZ" dirty="0" smtClean="0">
              <a:latin typeface="Arial" charset="0"/>
              <a:cs typeface="Arial" charset="0"/>
            </a:endParaRPr>
          </a:p>
          <a:p>
            <a:pPr lvl="1">
              <a:spcBef>
                <a:spcPts val="300"/>
              </a:spcBef>
            </a:pPr>
            <a:r>
              <a:rPr lang="en-US" dirty="0" smtClean="0">
                <a:latin typeface="Arial" charset="0"/>
                <a:cs typeface="Arial" charset="0"/>
              </a:rPr>
              <a:t>Entities in JPA</a:t>
            </a:r>
            <a:endParaRPr lang="cs-CZ" dirty="0" smtClean="0">
              <a:latin typeface="Arial" charset="0"/>
              <a:cs typeface="Arial" charset="0"/>
            </a:endParaRPr>
          </a:p>
          <a:p>
            <a:pPr lvl="1">
              <a:spcBef>
                <a:spcPts val="300"/>
              </a:spcBef>
            </a:pPr>
            <a:r>
              <a:rPr lang="cs-CZ" dirty="0" smtClean="0">
                <a:latin typeface="Arial" charset="0"/>
                <a:cs typeface="Arial" charset="0"/>
              </a:rPr>
              <a:t>JPA</a:t>
            </a:r>
            <a:r>
              <a:rPr lang="en-US" dirty="0" smtClean="0">
                <a:latin typeface="Arial" charset="0"/>
                <a:cs typeface="Arial" charset="0"/>
              </a:rPr>
              <a:t> Components</a:t>
            </a:r>
            <a:endParaRPr lang="cs-CZ" dirty="0" smtClean="0">
              <a:latin typeface="Arial" charset="0"/>
              <a:cs typeface="Arial" charset="0"/>
            </a:endParaRPr>
          </a:p>
          <a:p>
            <a:pPr lvl="1">
              <a:spcBef>
                <a:spcPts val="300"/>
              </a:spcBef>
            </a:pPr>
            <a:r>
              <a:rPr lang="en-US" dirty="0" smtClean="0">
                <a:latin typeface="Arial" charset="0"/>
                <a:cs typeface="Arial" charset="0"/>
              </a:rPr>
              <a:t>Entity Lifecycle</a:t>
            </a:r>
            <a:endParaRPr lang="cs-CZ" dirty="0" smtClean="0">
              <a:latin typeface="Arial" charset="0"/>
              <a:cs typeface="Arial" charset="0"/>
            </a:endParaRPr>
          </a:p>
        </p:txBody>
      </p:sp>
      <p:sp>
        <p:nvSpPr>
          <p:cNvPr id="4" name="Slide Number Placeholder 3"/>
          <p:cNvSpPr>
            <a:spLocks noGrp="1"/>
          </p:cNvSpPr>
          <p:nvPr>
            <p:ph type="sldNum" sz="quarter" idx="12"/>
          </p:nvPr>
        </p:nvSpPr>
        <p:spPr/>
        <p:txBody>
          <a:bodyPr/>
          <a:lstStyle/>
          <a:p>
            <a:fld id="{5451E588-DFA0-4C34-9978-9C7232D3A9C0}" type="slidenum">
              <a:rPr lang="en-US" smtClean="0"/>
              <a:pPr/>
              <a:t>2</a:t>
            </a:fld>
            <a:endParaRPr lang="en-US" dirty="0"/>
          </a:p>
        </p:txBody>
      </p:sp>
      <p:sp>
        <p:nvSpPr>
          <p:cNvPr id="5" name="Footer Placeholder 4"/>
          <p:cNvSpPr>
            <a:spLocks noGrp="1"/>
          </p:cNvSpPr>
          <p:nvPr>
            <p:ph type="ftr" sz="quarter" idx="11"/>
          </p:nvPr>
        </p:nvSpPr>
        <p:spPr/>
        <p:txBody>
          <a:bodyPr/>
          <a:lstStyle/>
          <a:p>
            <a:r>
              <a:rPr lang="en-US" smtClean="0"/>
              <a:t>Data Persistence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POJO Entity</a:t>
            </a:r>
            <a:endParaRPr lang="en-US" dirty="0"/>
          </a:p>
        </p:txBody>
      </p:sp>
      <p:sp>
        <p:nvSpPr>
          <p:cNvPr id="3" name="Content Placeholder 2"/>
          <p:cNvSpPr>
            <a:spLocks noGrp="1"/>
          </p:cNvSpPr>
          <p:nvPr>
            <p:ph idx="1"/>
          </p:nvPr>
        </p:nvSpPr>
        <p:spPr/>
        <p:txBody>
          <a:bodyPr>
            <a:normAutofit fontScale="62500" lnSpcReduction="20000"/>
          </a:bodyPr>
          <a:lstStyle/>
          <a:p>
            <a:pPr marL="0" indent="0">
              <a:spcBef>
                <a:spcPts val="0"/>
              </a:spcBef>
              <a:buFontTx/>
              <a:buNone/>
            </a:pPr>
            <a:r>
              <a:rPr lang="en-US" b="1" noProof="1" smtClean="0">
                <a:solidFill>
                  <a:schemeClr val="accent1"/>
                </a:solidFill>
                <a:latin typeface="Courier New" pitchFamily="49" charset="0"/>
                <a:cs typeface="Courier New" pitchFamily="49" charset="0"/>
              </a:rPr>
              <a:t>public class</a:t>
            </a:r>
            <a:r>
              <a:rPr lang="en-US" noProof="1" smtClean="0">
                <a:latin typeface="Courier New" pitchFamily="49" charset="0"/>
                <a:cs typeface="Courier New" pitchFamily="49" charset="0"/>
              </a:rPr>
              <a:t> Person {</a:t>
            </a:r>
          </a:p>
          <a:p>
            <a:pPr marL="0" indent="0">
              <a:spcBef>
                <a:spcPts val="0"/>
              </a:spcBef>
              <a:buFontTx/>
              <a:buNone/>
            </a:pPr>
            <a:endParaRPr lang="en-US" b="1" noProof="1" smtClean="0">
              <a:solidFill>
                <a:schemeClr val="accent1"/>
              </a:solidFill>
              <a:latin typeface="Courier New" pitchFamily="49" charset="0"/>
              <a:cs typeface="Courier New" pitchFamily="49" charset="0"/>
            </a:endParaRPr>
          </a:p>
          <a:p>
            <a:pPr marL="0" indent="0">
              <a:spcBef>
                <a:spcPts val="0"/>
              </a:spcBef>
              <a:buFontTx/>
              <a:buNone/>
            </a:pPr>
            <a:r>
              <a:rPr lang="en-US" b="1" noProof="1" smtClean="0">
                <a:solidFill>
                  <a:schemeClr val="accent1"/>
                </a:solidFill>
                <a:latin typeface="Courier New" pitchFamily="49" charset="0"/>
                <a:cs typeface="Courier New" pitchFamily="49" charset="0"/>
              </a:rPr>
              <a:t>    private</a:t>
            </a:r>
            <a:r>
              <a:rPr lang="en-US" noProof="1" smtClean="0">
                <a:latin typeface="Courier New" pitchFamily="49" charset="0"/>
                <a:cs typeface="Courier New" pitchFamily="49" charset="0"/>
              </a:rPr>
              <a:t> Long </a:t>
            </a:r>
            <a:r>
              <a:rPr lang="en-US" noProof="1" smtClean="0">
                <a:solidFill>
                  <a:schemeClr val="accent3"/>
                </a:solidFill>
                <a:latin typeface="Courier New" pitchFamily="49" charset="0"/>
                <a:cs typeface="Courier New" pitchFamily="49" charset="0"/>
              </a:rPr>
              <a:t>id</a:t>
            </a:r>
            <a:r>
              <a:rPr lang="en-US" noProof="1" smtClean="0">
                <a:latin typeface="Courier New" pitchFamily="49" charset="0"/>
                <a:cs typeface="Courier New" pitchFamily="49" charset="0"/>
              </a:rPr>
              <a:t>;</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private</a:t>
            </a:r>
            <a:r>
              <a:rPr lang="en-US" noProof="1" smtClean="0">
                <a:latin typeface="Courier New" pitchFamily="49" charset="0"/>
                <a:cs typeface="Courier New" pitchFamily="49" charset="0"/>
              </a:rPr>
              <a:t> String </a:t>
            </a:r>
            <a:r>
              <a:rPr lang="en-US" noProof="1" smtClean="0">
                <a:solidFill>
                  <a:schemeClr val="accent3"/>
                </a:solidFill>
                <a:latin typeface="Courier New" pitchFamily="49" charset="0"/>
                <a:cs typeface="Courier New" pitchFamily="49" charset="0"/>
              </a:rPr>
              <a:t>name</a:t>
            </a:r>
            <a:r>
              <a:rPr lang="en-US" noProof="1" smtClean="0">
                <a:latin typeface="Courier New" pitchFamily="49" charset="0"/>
                <a:cs typeface="Courier New" pitchFamily="49" charset="0"/>
              </a:rPr>
              <a:t>;</a:t>
            </a:r>
          </a:p>
          <a:p>
            <a:pPr marL="0" indent="0">
              <a:spcBef>
                <a:spcPts val="0"/>
              </a:spcBef>
              <a:buFontTx/>
              <a:buNone/>
            </a:pPr>
            <a:endParaRPr lang="en-US" noProof="1" smtClean="0">
              <a:latin typeface="Courier New" pitchFamily="49" charset="0"/>
              <a:cs typeface="Courier New" pitchFamily="49" charset="0"/>
            </a:endParaRP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a:t>
            </a:r>
            <a:r>
              <a:rPr lang="en-US" noProof="1" smtClean="0">
                <a:latin typeface="Courier New" pitchFamily="49" charset="0"/>
                <a:cs typeface="Courier New" pitchFamily="49" charset="0"/>
              </a:rPr>
              <a:t>Long </a:t>
            </a:r>
            <a:r>
              <a:rPr lang="en-US" b="1" noProof="1" smtClean="0">
                <a:latin typeface="Courier New" pitchFamily="49" charset="0"/>
                <a:cs typeface="Courier New" pitchFamily="49" charset="0"/>
              </a:rPr>
              <a:t>getId</a:t>
            </a:r>
            <a:r>
              <a:rPr lang="en-US" noProof="1" smtClean="0">
                <a:latin typeface="Courier New" pitchFamily="49" charset="0"/>
                <a:cs typeface="Courier New" pitchFamily="49" charset="0"/>
              </a:rPr>
              <a:t>()              { </a:t>
            </a:r>
            <a:r>
              <a:rPr lang="en-US" b="1" noProof="1" smtClean="0">
                <a:solidFill>
                  <a:schemeClr val="accent1"/>
                </a:solidFill>
                <a:latin typeface="Courier New" pitchFamily="49" charset="0"/>
                <a:cs typeface="Courier New" pitchFamily="49" charset="0"/>
              </a:rPr>
              <a:t>return</a:t>
            </a:r>
            <a:r>
              <a:rPr lang="en-US" noProof="1" smtClean="0">
                <a:latin typeface="Courier New" pitchFamily="49" charset="0"/>
                <a:cs typeface="Courier New" pitchFamily="49" charset="0"/>
              </a:rPr>
              <a:t> </a:t>
            </a:r>
            <a:r>
              <a:rPr lang="en-US" noProof="1" smtClean="0">
                <a:solidFill>
                  <a:schemeClr val="accent3"/>
                </a:solidFill>
                <a:latin typeface="Courier New" pitchFamily="49" charset="0"/>
                <a:cs typeface="Courier New" pitchFamily="49" charset="0"/>
              </a:rPr>
              <a:t>id</a:t>
            </a:r>
            <a:r>
              <a:rPr lang="en-US" noProof="1" smtClean="0">
                <a:latin typeface="Courier New" pitchFamily="49" charset="0"/>
                <a:cs typeface="Courier New" pitchFamily="49" charset="0"/>
              </a:rPr>
              <a:t>;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void</a:t>
            </a:r>
            <a:r>
              <a:rPr lang="en-US" noProof="1" smtClean="0">
                <a:latin typeface="Courier New" pitchFamily="49" charset="0"/>
                <a:cs typeface="Courier New" pitchFamily="49" charset="0"/>
              </a:rPr>
              <a:t> </a:t>
            </a:r>
            <a:r>
              <a:rPr lang="en-US" b="1" noProof="1" smtClean="0">
                <a:latin typeface="Courier New" pitchFamily="49" charset="0"/>
                <a:cs typeface="Courier New" pitchFamily="49" charset="0"/>
              </a:rPr>
              <a:t>setId</a:t>
            </a:r>
            <a:r>
              <a:rPr lang="en-US" noProof="1" smtClean="0">
                <a:latin typeface="Courier New" pitchFamily="49" charset="0"/>
                <a:cs typeface="Courier New" pitchFamily="49" charset="0"/>
              </a:rPr>
              <a:t>(Long id)       { </a:t>
            </a:r>
            <a:r>
              <a:rPr lang="en-US" b="1" noProof="1" smtClean="0">
                <a:solidFill>
                  <a:schemeClr val="accent1"/>
                </a:solidFill>
                <a:latin typeface="Courier New" pitchFamily="49" charset="0"/>
                <a:cs typeface="Courier New" pitchFamily="49" charset="0"/>
              </a:rPr>
              <a:t>this</a:t>
            </a:r>
            <a:r>
              <a:rPr lang="en-US" noProof="1" smtClean="0">
                <a:latin typeface="Courier New" pitchFamily="49" charset="0"/>
                <a:cs typeface="Courier New" pitchFamily="49" charset="0"/>
              </a:rPr>
              <a:t>.</a:t>
            </a:r>
            <a:r>
              <a:rPr lang="en-US" noProof="1" smtClean="0">
                <a:solidFill>
                  <a:schemeClr val="accent3"/>
                </a:solidFill>
                <a:latin typeface="Courier New" pitchFamily="49" charset="0"/>
                <a:cs typeface="Courier New" pitchFamily="49" charset="0"/>
              </a:rPr>
              <a:t>id</a:t>
            </a:r>
            <a:r>
              <a:rPr lang="en-US" noProof="1" smtClean="0">
                <a:latin typeface="Courier New" pitchFamily="49" charset="0"/>
                <a:cs typeface="Courier New" pitchFamily="49" charset="0"/>
              </a:rPr>
              <a:t> = id;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a:t>
            </a:r>
            <a:r>
              <a:rPr lang="en-US" noProof="1" smtClean="0">
                <a:latin typeface="Courier New" pitchFamily="49" charset="0"/>
                <a:cs typeface="Courier New" pitchFamily="49" charset="0"/>
              </a:rPr>
              <a:t>String </a:t>
            </a:r>
            <a:r>
              <a:rPr lang="en-US" b="1" noProof="1" smtClean="0">
                <a:latin typeface="Courier New" pitchFamily="49" charset="0"/>
                <a:cs typeface="Courier New" pitchFamily="49" charset="0"/>
              </a:rPr>
              <a:t>getName</a:t>
            </a:r>
            <a:r>
              <a:rPr lang="en-US" noProof="1" smtClean="0">
                <a:latin typeface="Courier New" pitchFamily="49" charset="0"/>
                <a:cs typeface="Courier New" pitchFamily="49" charset="0"/>
              </a:rPr>
              <a:t>()          { </a:t>
            </a:r>
            <a:r>
              <a:rPr lang="en-US" b="1" noProof="1" smtClean="0">
                <a:solidFill>
                  <a:schemeClr val="accent1"/>
                </a:solidFill>
                <a:latin typeface="Courier New" pitchFamily="49" charset="0"/>
                <a:cs typeface="Courier New" pitchFamily="49" charset="0"/>
              </a:rPr>
              <a:t>return</a:t>
            </a:r>
            <a:r>
              <a:rPr lang="en-US" noProof="1" smtClean="0">
                <a:latin typeface="Courier New" pitchFamily="49" charset="0"/>
                <a:cs typeface="Courier New" pitchFamily="49" charset="0"/>
              </a:rPr>
              <a:t> </a:t>
            </a:r>
            <a:r>
              <a:rPr lang="en-US" noProof="1" smtClean="0">
                <a:solidFill>
                  <a:schemeClr val="accent3"/>
                </a:solidFill>
                <a:latin typeface="Courier New" pitchFamily="49" charset="0"/>
                <a:cs typeface="Courier New" pitchFamily="49" charset="0"/>
              </a:rPr>
              <a:t>name</a:t>
            </a:r>
            <a:r>
              <a:rPr lang="en-US" noProof="1" smtClean="0">
                <a:latin typeface="Courier New" pitchFamily="49" charset="0"/>
                <a:cs typeface="Courier New" pitchFamily="49" charset="0"/>
              </a:rPr>
              <a:t>;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void</a:t>
            </a:r>
            <a:r>
              <a:rPr lang="en-US" noProof="1" smtClean="0">
                <a:latin typeface="Courier New" pitchFamily="49" charset="0"/>
                <a:cs typeface="Courier New" pitchFamily="49" charset="0"/>
              </a:rPr>
              <a:t> </a:t>
            </a:r>
            <a:r>
              <a:rPr lang="en-US" b="1" noProof="1" smtClean="0">
                <a:latin typeface="Courier New" pitchFamily="49" charset="0"/>
                <a:cs typeface="Courier New" pitchFamily="49" charset="0"/>
              </a:rPr>
              <a:t>setName</a:t>
            </a:r>
            <a:r>
              <a:rPr lang="en-US" noProof="1" smtClean="0">
                <a:latin typeface="Courier New" pitchFamily="49" charset="0"/>
                <a:cs typeface="Courier New" pitchFamily="49" charset="0"/>
              </a:rPr>
              <a:t>(String name) { </a:t>
            </a:r>
            <a:r>
              <a:rPr lang="en-US" b="1" noProof="1" smtClean="0">
                <a:solidFill>
                  <a:schemeClr val="accent1"/>
                </a:solidFill>
                <a:latin typeface="Courier New" pitchFamily="49" charset="0"/>
                <a:cs typeface="Courier New" pitchFamily="49" charset="0"/>
              </a:rPr>
              <a:t>this</a:t>
            </a:r>
            <a:r>
              <a:rPr lang="en-US" noProof="1" smtClean="0">
                <a:latin typeface="Courier New" pitchFamily="49" charset="0"/>
                <a:cs typeface="Courier New" pitchFamily="49" charset="0"/>
              </a:rPr>
              <a:t>.</a:t>
            </a:r>
            <a:r>
              <a:rPr lang="en-US" noProof="1" smtClean="0">
                <a:solidFill>
                  <a:schemeClr val="accent3"/>
                </a:solidFill>
                <a:latin typeface="Courier New" pitchFamily="49" charset="0"/>
                <a:cs typeface="Courier New" pitchFamily="49" charset="0"/>
              </a:rPr>
              <a:t>name</a:t>
            </a:r>
            <a:r>
              <a:rPr lang="en-US" noProof="1" smtClean="0">
                <a:latin typeface="Courier New" pitchFamily="49" charset="0"/>
                <a:cs typeface="Courier New" pitchFamily="49" charset="0"/>
              </a:rPr>
              <a:t> = name; }</a:t>
            </a:r>
          </a:p>
          <a:p>
            <a:pPr marL="0" indent="0">
              <a:spcBef>
                <a:spcPts val="0"/>
              </a:spcBef>
              <a:buFontTx/>
              <a:buNone/>
            </a:pPr>
            <a:endParaRPr lang="en-US" noProof="1" smtClean="0">
              <a:latin typeface="Courier New" pitchFamily="49" charset="0"/>
              <a:cs typeface="Courier New" pitchFamily="49" charset="0"/>
            </a:endParaRP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boolean</a:t>
            </a:r>
            <a:r>
              <a:rPr lang="en-US" noProof="1" smtClean="0">
                <a:latin typeface="Courier New" pitchFamily="49" charset="0"/>
                <a:cs typeface="Courier New" pitchFamily="49" charset="0"/>
              </a:rPr>
              <a:t> </a:t>
            </a:r>
            <a:r>
              <a:rPr lang="en-US" b="1" noProof="1" smtClean="0">
                <a:latin typeface="Courier New" pitchFamily="49" charset="0"/>
                <a:cs typeface="Courier New" pitchFamily="49" charset="0"/>
              </a:rPr>
              <a:t>equals</a:t>
            </a:r>
            <a:r>
              <a:rPr lang="en-US" noProof="1" smtClean="0">
                <a:latin typeface="Courier New" pitchFamily="49" charset="0"/>
                <a:cs typeface="Courier New" pitchFamily="49" charset="0"/>
              </a:rPr>
              <a:t>(Object o)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if</a:t>
            </a: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this</a:t>
            </a:r>
            <a:r>
              <a:rPr lang="en-US" noProof="1" smtClean="0">
                <a:latin typeface="Courier New" pitchFamily="49" charset="0"/>
                <a:cs typeface="Courier New" pitchFamily="49" charset="0"/>
              </a:rPr>
              <a:t> == o) { </a:t>
            </a:r>
            <a:r>
              <a:rPr lang="en-US" b="1" noProof="1" smtClean="0">
                <a:solidFill>
                  <a:schemeClr val="accent1"/>
                </a:solidFill>
                <a:latin typeface="Courier New" pitchFamily="49" charset="0"/>
                <a:cs typeface="Courier New" pitchFamily="49" charset="0"/>
              </a:rPr>
              <a:t>return true</a:t>
            </a:r>
            <a:r>
              <a:rPr lang="en-US" noProof="1" smtClean="0">
                <a:latin typeface="Courier New" pitchFamily="49" charset="0"/>
                <a:cs typeface="Courier New" pitchFamily="49" charset="0"/>
              </a:rPr>
              <a:t>;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if</a:t>
            </a:r>
            <a:r>
              <a:rPr lang="en-US" noProof="1" smtClean="0">
                <a:latin typeface="Courier New" pitchFamily="49" charset="0"/>
                <a:cs typeface="Courier New" pitchFamily="49" charset="0"/>
              </a:rPr>
              <a:t> (getId() == </a:t>
            </a:r>
            <a:r>
              <a:rPr lang="en-US" b="1" noProof="1" smtClean="0">
                <a:solidFill>
                  <a:schemeClr val="accent1"/>
                </a:solidFill>
                <a:latin typeface="Courier New" pitchFamily="49" charset="0"/>
                <a:cs typeface="Courier New" pitchFamily="49" charset="0"/>
              </a:rPr>
              <a:t>null</a:t>
            </a:r>
            <a:r>
              <a:rPr lang="en-US" noProof="1" smtClean="0">
                <a:latin typeface="Courier New" pitchFamily="49" charset="0"/>
                <a:cs typeface="Courier New" pitchFamily="49" charset="0"/>
              </a:rPr>
              <a:t>) { </a:t>
            </a:r>
            <a:r>
              <a:rPr lang="en-US" b="1" noProof="1" smtClean="0">
                <a:solidFill>
                  <a:schemeClr val="accent1"/>
                </a:solidFill>
                <a:latin typeface="Courier New" pitchFamily="49" charset="0"/>
                <a:cs typeface="Courier New" pitchFamily="49" charset="0"/>
              </a:rPr>
              <a:t>return false</a:t>
            </a:r>
            <a:r>
              <a:rPr lang="en-US" noProof="1" smtClean="0">
                <a:latin typeface="Courier New" pitchFamily="49" charset="0"/>
                <a:cs typeface="Courier New" pitchFamily="49" charset="0"/>
              </a:rPr>
              <a:t>;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if</a:t>
            </a:r>
            <a:r>
              <a:rPr lang="en-US" noProof="1" smtClean="0">
                <a:latin typeface="Courier New" pitchFamily="49" charset="0"/>
                <a:cs typeface="Courier New" pitchFamily="49" charset="0"/>
              </a:rPr>
              <a:t> (o </a:t>
            </a:r>
            <a:r>
              <a:rPr lang="en-US" b="1" noProof="1" smtClean="0">
                <a:solidFill>
                  <a:schemeClr val="accent1"/>
                </a:solidFill>
                <a:latin typeface="Courier New" pitchFamily="49" charset="0"/>
                <a:cs typeface="Courier New" pitchFamily="49" charset="0"/>
              </a:rPr>
              <a:t>instanceof</a:t>
            </a:r>
            <a:r>
              <a:rPr lang="en-US" noProof="1" smtClean="0">
                <a:latin typeface="Courier New" pitchFamily="49" charset="0"/>
                <a:cs typeface="Courier New" pitchFamily="49" charset="0"/>
              </a:rPr>
              <a:t> Person)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return</a:t>
            </a:r>
            <a:r>
              <a:rPr lang="en-US" noProof="1" smtClean="0">
                <a:latin typeface="Courier New" pitchFamily="49" charset="0"/>
                <a:cs typeface="Courier New" pitchFamily="49" charset="0"/>
              </a:rPr>
              <a:t> getId().equals(((Person) o).getId());</a:t>
            </a:r>
          </a:p>
          <a:p>
            <a:pPr marL="0" indent="0">
              <a:spcBef>
                <a:spcPts val="0"/>
              </a:spcBef>
              <a:buFontTx/>
              <a:buNone/>
            </a:pPr>
            <a:r>
              <a:rPr lang="en-US" noProof="1" smtClean="0">
                <a:latin typeface="Courier New" pitchFamily="49" charset="0"/>
                <a:cs typeface="Courier New" pitchFamily="49" charset="0"/>
              </a:rPr>
              <a:t>        } else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return false</a:t>
            </a:r>
            <a:r>
              <a:rPr lang="en-US" b="1" noProof="1" smtClean="0">
                <a:latin typeface="Courier New" pitchFamily="49" charset="0"/>
                <a:cs typeface="Courier New" pitchFamily="49" charset="0"/>
              </a:rPr>
              <a:t>;</a:t>
            </a:r>
          </a:p>
          <a:p>
            <a:pPr marL="0" indent="0">
              <a:spcBef>
                <a:spcPts val="0"/>
              </a:spcBef>
              <a:buFontTx/>
              <a:buNone/>
            </a:pPr>
            <a:r>
              <a:rPr lang="en-US" noProof="1" smtClean="0">
                <a:latin typeface="Courier New" pitchFamily="49" charset="0"/>
                <a:cs typeface="Courier New" pitchFamily="49" charset="0"/>
              </a:rPr>
              <a:t>        }</a:t>
            </a:r>
          </a:p>
          <a:p>
            <a:pPr marL="0" indent="0">
              <a:spcBef>
                <a:spcPts val="0"/>
              </a:spcBef>
              <a:buFontTx/>
              <a:buNone/>
            </a:pPr>
            <a:r>
              <a:rPr lang="en-US" noProof="1" smtClean="0">
                <a:latin typeface="Courier New" pitchFamily="49" charset="0"/>
                <a:cs typeface="Courier New" pitchFamily="49" charset="0"/>
              </a:rPr>
              <a:t>    }</a:t>
            </a:r>
          </a:p>
          <a:p>
            <a:pPr marL="0" indent="0">
              <a:spcBef>
                <a:spcPts val="0"/>
              </a:spcBef>
              <a:buFontTx/>
              <a:buNone/>
            </a:pPr>
            <a:endParaRPr lang="en-US" noProof="1" smtClean="0">
              <a:latin typeface="Courier New" pitchFamily="49" charset="0"/>
              <a:cs typeface="Courier New" pitchFamily="49" charset="0"/>
            </a:endParaRP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int</a:t>
            </a:r>
            <a:r>
              <a:rPr lang="en-US" noProof="1" smtClean="0">
                <a:latin typeface="Courier New" pitchFamily="49" charset="0"/>
                <a:cs typeface="Courier New" pitchFamily="49" charset="0"/>
              </a:rPr>
              <a:t> </a:t>
            </a:r>
            <a:r>
              <a:rPr lang="en-US" b="1" noProof="1" smtClean="0">
                <a:latin typeface="Courier New" pitchFamily="49" charset="0"/>
                <a:cs typeface="Courier New" pitchFamily="49" charset="0"/>
              </a:rPr>
              <a:t>hashCode</a:t>
            </a:r>
            <a:r>
              <a:rPr lang="en-US" noProof="1" smtClean="0">
                <a:latin typeface="Courier New" pitchFamily="49" charset="0"/>
                <a:cs typeface="Courier New" pitchFamily="49" charset="0"/>
              </a:rPr>
              <a:t>() { </a:t>
            </a:r>
            <a:r>
              <a:rPr lang="en-US" b="1" noProof="1" smtClean="0">
                <a:solidFill>
                  <a:schemeClr val="accent1"/>
                </a:solidFill>
                <a:latin typeface="Courier New" pitchFamily="49" charset="0"/>
                <a:cs typeface="Courier New" pitchFamily="49" charset="0"/>
              </a:rPr>
              <a:t>return</a:t>
            </a:r>
            <a:r>
              <a:rPr lang="en-US" noProof="1" smtClean="0">
                <a:latin typeface="Courier New" pitchFamily="49" charset="0"/>
                <a:cs typeface="Courier New" pitchFamily="49" charset="0"/>
              </a:rPr>
              <a:t> </a:t>
            </a:r>
            <a:r>
              <a:rPr lang="en-US" noProof="1" smtClean="0">
                <a:solidFill>
                  <a:schemeClr val="accent3"/>
                </a:solidFill>
                <a:latin typeface="Courier New" pitchFamily="49" charset="0"/>
                <a:cs typeface="Courier New" pitchFamily="49" charset="0"/>
              </a:rPr>
              <a:t>id</a:t>
            </a:r>
            <a:r>
              <a:rPr lang="en-US" noProof="1" smtClean="0">
                <a:latin typeface="Courier New" pitchFamily="49" charset="0"/>
                <a:cs typeface="Courier New" pitchFamily="49" charset="0"/>
              </a:rPr>
              <a:t>==null?0:</a:t>
            </a:r>
            <a:r>
              <a:rPr lang="en-US" noProof="1" smtClean="0">
                <a:solidFill>
                  <a:schemeClr val="accent3"/>
                </a:solidFill>
                <a:latin typeface="Courier New" pitchFamily="49" charset="0"/>
                <a:cs typeface="Courier New" pitchFamily="49" charset="0"/>
              </a:rPr>
              <a:t>id</a:t>
            </a:r>
            <a:r>
              <a:rPr lang="en-US" noProof="1" smtClean="0">
                <a:latin typeface="Courier New" pitchFamily="49" charset="0"/>
                <a:cs typeface="Courier New" pitchFamily="49" charset="0"/>
              </a:rPr>
              <a:t>.hashCode(); }</a:t>
            </a:r>
          </a:p>
          <a:p>
            <a:pPr marL="0" indent="0">
              <a:spcBef>
                <a:spcPts val="0"/>
              </a:spcBef>
              <a:buFontTx/>
              <a:buNone/>
            </a:pPr>
            <a:r>
              <a:rPr lang="en-US" noProof="1" smtClean="0">
                <a:latin typeface="Courier New" pitchFamily="49" charset="0"/>
                <a:cs typeface="Courier New" pitchFamily="49" charset="0"/>
              </a:rPr>
              <a:t>}</a:t>
            </a:r>
          </a:p>
          <a:p>
            <a:endParaRPr lang="en-US" noProof="1"/>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Mapping Definition</a:t>
            </a:r>
            <a:endParaRPr lang="en-US" dirty="0"/>
          </a:p>
        </p:txBody>
      </p:sp>
      <p:sp>
        <p:nvSpPr>
          <p:cNvPr id="3" name="Content Placeholder 2"/>
          <p:cNvSpPr>
            <a:spLocks noGrp="1"/>
          </p:cNvSpPr>
          <p:nvPr>
            <p:ph idx="1"/>
          </p:nvPr>
        </p:nvSpPr>
        <p:spPr/>
        <p:txBody>
          <a:bodyPr/>
          <a:lstStyle/>
          <a:p>
            <a:pPr>
              <a:buFontTx/>
              <a:buNone/>
            </a:pPr>
            <a:r>
              <a:rPr lang="en-US" sz="1800" b="1" dirty="0" smtClean="0">
                <a:solidFill>
                  <a:srgbClr val="0070C0"/>
                </a:solidFill>
                <a:latin typeface="Arial" charset="0"/>
                <a:cs typeface="Arial" charset="0"/>
              </a:rPr>
              <a:t>With annotations</a:t>
            </a:r>
            <a:endParaRPr lang="en-US" sz="1800" dirty="0" smtClean="0">
              <a:latin typeface="Arial" charset="0"/>
              <a:cs typeface="Arial" charset="0"/>
            </a:endParaRPr>
          </a:p>
          <a:p>
            <a:pPr lvl="1">
              <a:spcBef>
                <a:spcPts val="300"/>
              </a:spcBef>
            </a:pPr>
            <a:r>
              <a:rPr lang="en-US" sz="1800" dirty="0" smtClean="0">
                <a:latin typeface="Arial" charset="0"/>
                <a:cs typeface="Arial" charset="0"/>
              </a:rPr>
              <a:t>Object model definition and its mapping are on the same place.</a:t>
            </a:r>
          </a:p>
          <a:p>
            <a:pPr lvl="1">
              <a:spcBef>
                <a:spcPts val="300"/>
              </a:spcBef>
            </a:pPr>
            <a:r>
              <a:rPr lang="en-US" sz="1800" dirty="0" smtClean="0">
                <a:latin typeface="Arial" charset="0"/>
                <a:cs typeface="Arial" charset="0"/>
              </a:rPr>
              <a:t>Clear and straightforward</a:t>
            </a:r>
          </a:p>
          <a:p>
            <a:pPr lvl="1">
              <a:spcBef>
                <a:spcPts val="300"/>
              </a:spcBef>
            </a:pPr>
            <a:r>
              <a:rPr lang="en-US" sz="1800" dirty="0" smtClean="0">
                <a:latin typeface="Arial" charset="0"/>
                <a:cs typeface="Arial" charset="0"/>
              </a:rPr>
              <a:t>Easier development and maintenance</a:t>
            </a:r>
          </a:p>
          <a:p>
            <a:pPr>
              <a:buFontTx/>
              <a:buNone/>
            </a:pPr>
            <a:endParaRPr lang="en-US" sz="1800" b="1" dirty="0" smtClean="0">
              <a:solidFill>
                <a:srgbClr val="0070C0"/>
              </a:solidFill>
              <a:latin typeface="Arial" charset="0"/>
              <a:cs typeface="Arial" charset="0"/>
            </a:endParaRPr>
          </a:p>
          <a:p>
            <a:pPr>
              <a:buFontTx/>
              <a:buNone/>
            </a:pPr>
            <a:r>
              <a:rPr lang="en-US" sz="1800" b="1" dirty="0" smtClean="0">
                <a:solidFill>
                  <a:srgbClr val="0070C0"/>
                </a:solidFill>
                <a:latin typeface="Arial" charset="0"/>
                <a:cs typeface="Arial" charset="0"/>
              </a:rPr>
              <a:t>With external file (</a:t>
            </a:r>
            <a:r>
              <a:rPr lang="en-US" sz="1800" b="1" dirty="0" err="1" smtClean="0">
                <a:solidFill>
                  <a:srgbClr val="0070C0"/>
                </a:solidFill>
                <a:latin typeface="Arial" charset="0"/>
                <a:cs typeface="Arial" charset="0"/>
              </a:rPr>
              <a:t>usualy</a:t>
            </a:r>
            <a:r>
              <a:rPr lang="en-US" sz="1800" b="1" dirty="0" smtClean="0">
                <a:solidFill>
                  <a:srgbClr val="0070C0"/>
                </a:solidFill>
                <a:latin typeface="Arial" charset="0"/>
                <a:cs typeface="Arial" charset="0"/>
              </a:rPr>
              <a:t> XML)</a:t>
            </a:r>
            <a:endParaRPr lang="en-US" sz="1800" dirty="0" smtClean="0">
              <a:latin typeface="Arial" charset="0"/>
              <a:cs typeface="Arial" charset="0"/>
            </a:endParaRPr>
          </a:p>
          <a:p>
            <a:pPr lvl="1">
              <a:spcBef>
                <a:spcPts val="300"/>
              </a:spcBef>
            </a:pPr>
            <a:r>
              <a:rPr lang="en-US" sz="1800" dirty="0" smtClean="0">
                <a:latin typeface="Arial" charset="0"/>
                <a:cs typeface="Arial" charset="0"/>
              </a:rPr>
              <a:t>Entities are </a:t>
            </a:r>
            <a:r>
              <a:rPr lang="en-US" sz="1800" dirty="0" err="1" smtClean="0">
                <a:latin typeface="Arial" charset="0"/>
                <a:cs typeface="Arial" charset="0"/>
              </a:rPr>
              <a:t>independant</a:t>
            </a:r>
            <a:r>
              <a:rPr lang="en-US" sz="1800" dirty="0" smtClean="0">
                <a:latin typeface="Arial" charset="0"/>
                <a:cs typeface="Arial" charset="0"/>
              </a:rPr>
              <a:t> on particular ORM technology</a:t>
            </a:r>
          </a:p>
          <a:p>
            <a:pPr lvl="1">
              <a:spcBef>
                <a:spcPts val="300"/>
              </a:spcBef>
            </a:pPr>
            <a:r>
              <a:rPr lang="en-US" sz="1800" dirty="0" smtClean="0">
                <a:latin typeface="Arial" charset="0"/>
                <a:cs typeface="Arial" charset="0"/>
              </a:rPr>
              <a:t>Mapping could be changed without modification of code</a:t>
            </a:r>
          </a:p>
          <a:p>
            <a:pPr>
              <a:buFontTx/>
              <a:buNone/>
            </a:pPr>
            <a:endParaRPr lang="en-US" sz="1800" b="1" dirty="0" smtClean="0">
              <a:solidFill>
                <a:srgbClr val="0070C0"/>
              </a:solidFill>
              <a:latin typeface="Arial" charset="0"/>
              <a:cs typeface="Arial" charset="0"/>
            </a:endParaRPr>
          </a:p>
          <a:p>
            <a:pPr>
              <a:buFontTx/>
              <a:buNone/>
            </a:pPr>
            <a:r>
              <a:rPr lang="en-US" sz="1800" b="1" dirty="0" smtClean="0">
                <a:solidFill>
                  <a:srgbClr val="0070C0"/>
                </a:solidFill>
                <a:latin typeface="Arial" charset="0"/>
                <a:cs typeface="Arial" charset="0"/>
              </a:rPr>
              <a:t>With special JavaDoc comments</a:t>
            </a:r>
            <a:endParaRPr lang="en-US" sz="1800" dirty="0" smtClean="0">
              <a:latin typeface="Arial" charset="0"/>
              <a:cs typeface="Arial" charset="0"/>
            </a:endParaRPr>
          </a:p>
          <a:p>
            <a:pPr lvl="1">
              <a:spcBef>
                <a:spcPts val="300"/>
              </a:spcBef>
            </a:pPr>
            <a:r>
              <a:rPr lang="en-US" sz="1800" dirty="0" smtClean="0">
                <a:latin typeface="Arial" charset="0"/>
                <a:cs typeface="Arial" charset="0"/>
              </a:rPr>
              <a:t>For Java 1.4 and older (without annotations support)</a:t>
            </a:r>
          </a:p>
          <a:p>
            <a:pPr lvl="1">
              <a:spcBef>
                <a:spcPts val="300"/>
              </a:spcBef>
            </a:pPr>
            <a:r>
              <a:rPr lang="en-US" sz="1800" dirty="0" smtClean="0">
                <a:latin typeface="Arial" charset="0"/>
                <a:cs typeface="Arial" charset="0"/>
              </a:rPr>
              <a:t>See </a:t>
            </a:r>
            <a:r>
              <a:rPr lang="en-US" sz="1800" dirty="0" err="1" smtClean="0">
                <a:latin typeface="Arial" charset="0"/>
                <a:cs typeface="Arial" charset="0"/>
              </a:rPr>
              <a:t>XDoclet</a:t>
            </a:r>
            <a:r>
              <a:rPr lang="en-US" sz="1800" dirty="0" smtClean="0">
                <a:latin typeface="Arial" charset="0"/>
                <a:cs typeface="Arial" charset="0"/>
              </a:rPr>
              <a:t>.</a:t>
            </a:r>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smtClean="0"/>
              <a:t>Mapping</a:t>
            </a:r>
            <a:r>
              <a:rPr lang="cs-CZ" dirty="0" smtClean="0"/>
              <a:t> </a:t>
            </a:r>
            <a:r>
              <a:rPr lang="cs-CZ" dirty="0" err="1" smtClean="0"/>
              <a:t>and</a:t>
            </a:r>
            <a:r>
              <a:rPr lang="cs-CZ" dirty="0" smtClean="0"/>
              <a:t> DB </a:t>
            </a:r>
            <a:r>
              <a:rPr lang="cs-CZ" dirty="0" err="1" smtClean="0"/>
              <a:t>schema</a:t>
            </a:r>
            <a:r>
              <a:rPr lang="cs-CZ" dirty="0" smtClean="0"/>
              <a:t> </a:t>
            </a:r>
            <a:r>
              <a:rPr lang="cs-CZ" dirty="0" err="1" smtClean="0"/>
              <a:t>definition</a:t>
            </a:r>
            <a:endParaRPr lang="en-US" dirty="0"/>
          </a:p>
        </p:txBody>
      </p:sp>
      <p:sp>
        <p:nvSpPr>
          <p:cNvPr id="3" name="Content Placeholder 2"/>
          <p:cNvSpPr>
            <a:spLocks noGrp="1"/>
          </p:cNvSpPr>
          <p:nvPr>
            <p:ph idx="1"/>
          </p:nvPr>
        </p:nvSpPr>
        <p:spPr/>
        <p:txBody>
          <a:bodyPr/>
          <a:lstStyle/>
          <a:p>
            <a:pPr marL="0" indent="0">
              <a:buFontTx/>
              <a:buNone/>
            </a:pPr>
            <a:r>
              <a:rPr lang="cs-CZ" sz="1800" b="1" dirty="0" smtClean="0">
                <a:solidFill>
                  <a:srgbClr val="0070C0"/>
                </a:solidFill>
                <a:latin typeface="Arial" charset="0"/>
                <a:cs typeface="Arial" charset="0"/>
              </a:rPr>
              <a:t>Generování schématu databáze na základě definice mapování</a:t>
            </a:r>
            <a:endParaRPr lang="cs-CZ" sz="1800" dirty="0" smtClean="0">
              <a:latin typeface="Arial" charset="0"/>
              <a:cs typeface="Arial" charset="0"/>
            </a:endParaRPr>
          </a:p>
          <a:p>
            <a:pPr lvl="1">
              <a:spcBef>
                <a:spcPts val="300"/>
              </a:spcBef>
            </a:pPr>
            <a:r>
              <a:rPr lang="cs-CZ" sz="1800" dirty="0" smtClean="0">
                <a:latin typeface="Arial" charset="0"/>
                <a:cs typeface="Arial" charset="0"/>
              </a:rPr>
              <a:t>Máme vytvořené entity a definici mapování a chceme si ušetřit práci s vytvářením schématu databáze.</a:t>
            </a:r>
          </a:p>
          <a:p>
            <a:pPr lvl="1">
              <a:spcBef>
                <a:spcPts val="300"/>
              </a:spcBef>
            </a:pPr>
            <a:r>
              <a:rPr lang="cs-CZ" sz="1800" dirty="0" smtClean="0">
                <a:latin typeface="Arial" charset="0"/>
                <a:cs typeface="Arial" charset="0"/>
              </a:rPr>
              <a:t>Je možné automaticky vytvářet tabulky při prvním spuštění aplikace.</a:t>
            </a:r>
          </a:p>
          <a:p>
            <a:pPr lvl="1">
              <a:spcBef>
                <a:spcPts val="300"/>
              </a:spcBef>
            </a:pPr>
            <a:r>
              <a:rPr lang="cs-CZ" sz="1800" dirty="0" smtClean="0">
                <a:latin typeface="Arial" charset="0"/>
                <a:cs typeface="Arial" charset="0"/>
              </a:rPr>
              <a:t>Výhodné zejména při vývoji, kdy dochází ke změnám datového modelu.</a:t>
            </a:r>
          </a:p>
          <a:p>
            <a:pPr lvl="1">
              <a:spcBef>
                <a:spcPts val="300"/>
              </a:spcBef>
            </a:pPr>
            <a:r>
              <a:rPr lang="cs-CZ" sz="1800" dirty="0" smtClean="0">
                <a:latin typeface="Arial" charset="0"/>
                <a:cs typeface="Arial" charset="0"/>
              </a:rPr>
              <a:t>Vhodné, pokud je datový model zcela pod kontrolou naší aplikace.</a:t>
            </a:r>
          </a:p>
          <a:p>
            <a:pPr lvl="1">
              <a:spcBef>
                <a:spcPts val="300"/>
              </a:spcBef>
            </a:pPr>
            <a:r>
              <a:rPr lang="cs-CZ" sz="1800" dirty="0" smtClean="0">
                <a:latin typeface="Arial" charset="0"/>
                <a:cs typeface="Arial" charset="0"/>
              </a:rPr>
              <a:t>Problém, pokud se mění datový model a již máme v databázi existující data.</a:t>
            </a:r>
          </a:p>
          <a:p>
            <a:pPr>
              <a:buFontTx/>
              <a:buNone/>
            </a:pPr>
            <a:endParaRPr lang="cs-CZ" sz="1800" b="1" dirty="0" smtClean="0">
              <a:solidFill>
                <a:srgbClr val="0070C0"/>
              </a:solidFill>
              <a:latin typeface="Arial" charset="0"/>
              <a:cs typeface="Arial" charset="0"/>
            </a:endParaRPr>
          </a:p>
          <a:p>
            <a:pPr marL="0" indent="0">
              <a:buFontTx/>
              <a:buNone/>
            </a:pPr>
            <a:r>
              <a:rPr lang="cs-CZ" sz="1800" b="1" dirty="0" smtClean="0">
                <a:solidFill>
                  <a:srgbClr val="0070C0"/>
                </a:solidFill>
                <a:latin typeface="Arial" charset="0"/>
                <a:cs typeface="Arial" charset="0"/>
              </a:rPr>
              <a:t>Generování entit a definice mapování na základě schématu databáze</a:t>
            </a:r>
          </a:p>
          <a:p>
            <a:pPr lvl="1">
              <a:spcBef>
                <a:spcPts val="300"/>
              </a:spcBef>
            </a:pPr>
            <a:r>
              <a:rPr lang="cs-CZ" sz="1800" dirty="0" smtClean="0">
                <a:latin typeface="Arial" charset="0"/>
                <a:cs typeface="Arial" charset="0"/>
              </a:rPr>
              <a:t>Máme vytvořené schéma databáze a chceme si ušetřit práci s vytvářením entit a definicí mapování (např. vyvíjíme aplikaci pro přístup k již existujícím datům).</a:t>
            </a:r>
          </a:p>
          <a:p>
            <a:pPr lvl="1">
              <a:spcBef>
                <a:spcPts val="300"/>
              </a:spcBef>
            </a:pPr>
            <a:r>
              <a:rPr lang="cs-CZ" sz="1800" dirty="0" smtClean="0">
                <a:latin typeface="Arial" charset="0"/>
                <a:cs typeface="Arial" charset="0"/>
              </a:rPr>
              <a:t>Obvykle je nutné vygenerované soubory ručně opravit.</a:t>
            </a:r>
          </a:p>
          <a:p>
            <a:endParaRPr lang="en-US" dirty="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Java Persistence API</a:t>
            </a:r>
            <a:endParaRPr lang="en-US" dirty="0"/>
          </a:p>
        </p:txBody>
      </p:sp>
      <p:sp>
        <p:nvSpPr>
          <p:cNvPr id="7" name="Text Placeholder 6"/>
          <p:cNvSpPr>
            <a:spLocks noGrp="1"/>
          </p:cNvSpPr>
          <p:nvPr>
            <p:ph type="body" idx="1"/>
          </p:nvPr>
        </p:nvSpPr>
        <p:spPr/>
        <p:txBody>
          <a:bodyPr/>
          <a:lstStyle/>
          <a:p>
            <a:endParaRPr lang="en-US"/>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JPA Introduction</a:t>
            </a:r>
            <a:endParaRPr lang="en-US" dirty="0"/>
          </a:p>
        </p:txBody>
      </p:sp>
      <p:sp>
        <p:nvSpPr>
          <p:cNvPr id="7" name="Content Placeholder 6"/>
          <p:cNvSpPr>
            <a:spLocks noGrp="1"/>
          </p:cNvSpPr>
          <p:nvPr>
            <p:ph idx="1"/>
          </p:nvPr>
        </p:nvSpPr>
        <p:spPr/>
        <p:txBody>
          <a:bodyPr>
            <a:normAutofit lnSpcReduction="10000"/>
          </a:bodyPr>
          <a:lstStyle/>
          <a:p>
            <a:pPr marL="0" indent="0">
              <a:buFontTx/>
              <a:buNone/>
            </a:pPr>
            <a:r>
              <a:rPr lang="cs-CZ" sz="1800" b="1" dirty="0" smtClean="0">
                <a:solidFill>
                  <a:srgbClr val="0070C0"/>
                </a:solidFill>
                <a:latin typeface="Arial" charset="0"/>
                <a:cs typeface="Arial" charset="0"/>
              </a:rPr>
              <a:t>Java Persistence API</a:t>
            </a:r>
            <a:endParaRPr lang="cs-CZ" sz="1800" dirty="0" smtClean="0">
              <a:latin typeface="Arial" charset="0"/>
              <a:cs typeface="Arial" charset="0"/>
            </a:endParaRPr>
          </a:p>
          <a:p>
            <a:pPr lvl="1">
              <a:spcBef>
                <a:spcPts val="300"/>
              </a:spcBef>
            </a:pPr>
            <a:r>
              <a:rPr lang="cs-CZ" sz="1800" dirty="0" smtClean="0">
                <a:latin typeface="Arial" charset="0"/>
                <a:cs typeface="Arial" charset="0"/>
              </a:rPr>
              <a:t>POJO Entit</a:t>
            </a:r>
            <a:r>
              <a:rPr lang="en-US" sz="1800" dirty="0" err="1" smtClean="0">
                <a:latin typeface="Arial" charset="0"/>
                <a:cs typeface="Arial" charset="0"/>
              </a:rPr>
              <a:t>ies</a:t>
            </a:r>
            <a:r>
              <a:rPr lang="cs-CZ" sz="1800" dirty="0" smtClean="0">
                <a:latin typeface="Arial" charset="0"/>
                <a:cs typeface="Arial" charset="0"/>
              </a:rPr>
              <a:t>, </a:t>
            </a:r>
            <a:r>
              <a:rPr lang="en-US" sz="1800" dirty="0" smtClean="0">
                <a:latin typeface="Arial" charset="0"/>
                <a:cs typeface="Arial" charset="0"/>
              </a:rPr>
              <a:t>inspired by </a:t>
            </a:r>
            <a:r>
              <a:rPr lang="cs-CZ" sz="1800" dirty="0" smtClean="0">
                <a:latin typeface="Arial" charset="0"/>
                <a:cs typeface="Arial" charset="0"/>
              </a:rPr>
              <a:t>ORM </a:t>
            </a:r>
            <a:r>
              <a:rPr lang="en-US" sz="1800" dirty="0" smtClean="0">
                <a:latin typeface="Arial" charset="0"/>
                <a:cs typeface="Arial" charset="0"/>
              </a:rPr>
              <a:t>tool </a:t>
            </a:r>
            <a:r>
              <a:rPr lang="cs-CZ" sz="1800" dirty="0" err="1" smtClean="0">
                <a:latin typeface="Arial" charset="0"/>
                <a:cs typeface="Arial" charset="0"/>
              </a:rPr>
              <a:t>Hibernate</a:t>
            </a:r>
            <a:endParaRPr lang="cs-CZ" sz="1800" dirty="0" smtClean="0">
              <a:latin typeface="Arial" charset="0"/>
              <a:cs typeface="Arial" charset="0"/>
            </a:endParaRPr>
          </a:p>
          <a:p>
            <a:pPr lvl="1">
              <a:spcBef>
                <a:spcPts val="300"/>
              </a:spcBef>
            </a:pPr>
            <a:r>
              <a:rPr lang="en-US" sz="1800" dirty="0" smtClean="0">
                <a:latin typeface="Arial" charset="0"/>
                <a:cs typeface="Arial" charset="0"/>
              </a:rPr>
              <a:t>API implemented by various ORM tools from different vendors.</a:t>
            </a:r>
            <a:endParaRPr lang="cs-CZ" sz="1800" dirty="0" smtClean="0">
              <a:latin typeface="Arial" charset="0"/>
              <a:cs typeface="Arial" charset="0"/>
            </a:endParaRPr>
          </a:p>
          <a:p>
            <a:pPr lvl="1">
              <a:spcBef>
                <a:spcPts val="300"/>
              </a:spcBef>
            </a:pPr>
            <a:r>
              <a:rPr lang="en-US" sz="1800" dirty="0" smtClean="0">
                <a:latin typeface="Arial" charset="0"/>
                <a:cs typeface="Arial" charset="0"/>
              </a:rPr>
              <a:t>Just basic functionality, implementations could provide other features and functions through its proprietary API</a:t>
            </a:r>
            <a:endParaRPr lang="en-US" sz="1800" b="1" dirty="0" smtClean="0">
              <a:solidFill>
                <a:srgbClr val="0070C0"/>
              </a:solidFill>
              <a:latin typeface="Arial" charset="0"/>
              <a:cs typeface="Arial" charset="0"/>
            </a:endParaRPr>
          </a:p>
          <a:p>
            <a:pPr marL="0" indent="0">
              <a:buFontTx/>
              <a:buNone/>
            </a:pPr>
            <a:endParaRPr lang="en-US" sz="1800" b="1" dirty="0" smtClean="0">
              <a:solidFill>
                <a:srgbClr val="0070C0"/>
              </a:solidFill>
              <a:latin typeface="Arial" charset="0"/>
              <a:cs typeface="Arial" charset="0"/>
            </a:endParaRPr>
          </a:p>
          <a:p>
            <a:pPr marL="0" indent="0">
              <a:buFontTx/>
              <a:buNone/>
            </a:pPr>
            <a:r>
              <a:rPr lang="en-US" sz="1800" b="1" dirty="0" smtClean="0">
                <a:solidFill>
                  <a:srgbClr val="0070C0"/>
                </a:solidFill>
                <a:latin typeface="Arial" charset="0"/>
                <a:cs typeface="Arial" charset="0"/>
              </a:rPr>
              <a:t>Versions and specifications</a:t>
            </a:r>
            <a:endParaRPr lang="cs-CZ" sz="1800" dirty="0" smtClean="0">
              <a:latin typeface="Arial" charset="0"/>
              <a:cs typeface="Arial" charset="0"/>
            </a:endParaRPr>
          </a:p>
          <a:p>
            <a:pPr lvl="1">
              <a:spcBef>
                <a:spcPts val="300"/>
              </a:spcBef>
            </a:pPr>
            <a:r>
              <a:rPr lang="cs-CZ" sz="1800" b="1" dirty="0" smtClean="0">
                <a:latin typeface="Arial" charset="0"/>
                <a:cs typeface="Arial" charset="0"/>
              </a:rPr>
              <a:t>JPA 1.0</a:t>
            </a:r>
            <a:r>
              <a:rPr lang="cs-CZ" sz="1800" dirty="0" smtClean="0">
                <a:latin typeface="Arial" charset="0"/>
                <a:cs typeface="Arial" charset="0"/>
              </a:rPr>
              <a:t> – </a:t>
            </a:r>
            <a:r>
              <a:rPr lang="en-US" sz="1800" dirty="0" smtClean="0">
                <a:latin typeface="Arial" charset="0"/>
                <a:cs typeface="Arial" charset="0"/>
              </a:rPr>
              <a:t>part of </a:t>
            </a:r>
            <a:r>
              <a:rPr lang="cs-CZ" sz="1800" dirty="0" smtClean="0">
                <a:latin typeface="Arial" charset="0"/>
                <a:cs typeface="Arial" charset="0"/>
              </a:rPr>
              <a:t>Java EE 5; </a:t>
            </a:r>
            <a:r>
              <a:rPr lang="en-US" sz="1800" dirty="0" smtClean="0">
                <a:latin typeface="Arial" charset="0"/>
                <a:cs typeface="Arial" charset="0"/>
              </a:rPr>
              <a:t>created as part of </a:t>
            </a:r>
            <a:r>
              <a:rPr lang="cs-CZ" sz="1800" dirty="0" smtClean="0">
                <a:latin typeface="Arial" charset="0"/>
                <a:cs typeface="Arial" charset="0"/>
              </a:rPr>
              <a:t>EJB 3.0 (JSR 220)</a:t>
            </a:r>
            <a:r>
              <a:rPr lang="en-US" sz="1800" dirty="0" smtClean="0">
                <a:latin typeface="Arial" charset="0"/>
                <a:cs typeface="Arial" charset="0"/>
              </a:rPr>
              <a:t>, but independent</a:t>
            </a:r>
            <a:r>
              <a:rPr lang="cs-CZ" sz="1800" dirty="0" smtClean="0">
                <a:latin typeface="Arial" charset="0"/>
                <a:cs typeface="Arial" charset="0"/>
              </a:rPr>
              <a:t>.</a:t>
            </a:r>
          </a:p>
          <a:p>
            <a:pPr lvl="1">
              <a:spcBef>
                <a:spcPts val="300"/>
              </a:spcBef>
            </a:pPr>
            <a:r>
              <a:rPr lang="cs-CZ" sz="1800" b="1" dirty="0" smtClean="0">
                <a:latin typeface="Arial" charset="0"/>
                <a:cs typeface="Arial" charset="0"/>
              </a:rPr>
              <a:t>JPA 2.0 </a:t>
            </a:r>
            <a:r>
              <a:rPr lang="cs-CZ" sz="1800" dirty="0" smtClean="0">
                <a:latin typeface="Arial" charset="0"/>
                <a:cs typeface="Arial" charset="0"/>
              </a:rPr>
              <a:t>– součást Java EE 6; JSR 317</a:t>
            </a:r>
            <a:endParaRPr lang="en-US" sz="1800" dirty="0" smtClean="0">
              <a:latin typeface="Arial" charset="0"/>
              <a:cs typeface="Arial" charset="0"/>
            </a:endParaRPr>
          </a:p>
          <a:p>
            <a:pPr lvl="1">
              <a:spcBef>
                <a:spcPts val="300"/>
              </a:spcBef>
            </a:pPr>
            <a:r>
              <a:rPr lang="en-US" sz="1800" b="1" dirty="0" smtClean="0">
                <a:latin typeface="Arial" charset="0"/>
                <a:cs typeface="Arial" charset="0"/>
              </a:rPr>
              <a:t>JPA 2.1</a:t>
            </a:r>
            <a:r>
              <a:rPr lang="en-US" sz="1800" dirty="0" smtClean="0">
                <a:latin typeface="Arial" charset="0"/>
                <a:cs typeface="Arial" charset="0"/>
              </a:rPr>
              <a:t> – part of Java EE 7; JSR 338</a:t>
            </a:r>
            <a:endParaRPr lang="cs-CZ" sz="1800" b="1" dirty="0" smtClean="0">
              <a:solidFill>
                <a:srgbClr val="0070C0"/>
              </a:solidFill>
              <a:latin typeface="Arial" charset="0"/>
              <a:cs typeface="Arial" charset="0"/>
            </a:endParaRPr>
          </a:p>
          <a:p>
            <a:pPr marL="0" indent="0">
              <a:buFontTx/>
              <a:buNone/>
            </a:pPr>
            <a:endParaRPr lang="en-US" sz="1800" b="1" dirty="0" smtClean="0">
              <a:solidFill>
                <a:srgbClr val="0070C0"/>
              </a:solidFill>
              <a:latin typeface="Arial" charset="0"/>
              <a:cs typeface="Arial" charset="0"/>
            </a:endParaRPr>
          </a:p>
          <a:p>
            <a:pPr marL="0" indent="0">
              <a:buFontTx/>
              <a:buNone/>
            </a:pPr>
            <a:r>
              <a:rPr lang="cs-CZ" sz="1800" b="1" dirty="0" smtClean="0">
                <a:solidFill>
                  <a:srgbClr val="0070C0"/>
                </a:solidFill>
                <a:latin typeface="Arial" charset="0"/>
                <a:cs typeface="Arial" charset="0"/>
              </a:rPr>
              <a:t>ORM </a:t>
            </a:r>
            <a:r>
              <a:rPr lang="en-US" sz="1800" b="1" dirty="0" smtClean="0">
                <a:solidFill>
                  <a:srgbClr val="0070C0"/>
                </a:solidFill>
                <a:latin typeface="Arial" charset="0"/>
                <a:cs typeface="Arial" charset="0"/>
              </a:rPr>
              <a:t>tools implementing JPA</a:t>
            </a:r>
            <a:endParaRPr lang="cs-CZ" sz="1800" b="1" dirty="0" smtClean="0">
              <a:solidFill>
                <a:srgbClr val="0070C0"/>
              </a:solidFill>
              <a:latin typeface="Arial" charset="0"/>
              <a:cs typeface="Arial" charset="0"/>
            </a:endParaRPr>
          </a:p>
          <a:p>
            <a:pPr lvl="1">
              <a:spcBef>
                <a:spcPts val="300"/>
              </a:spcBef>
            </a:pPr>
            <a:r>
              <a:rPr lang="cs-CZ" sz="1800" dirty="0" err="1" smtClean="0">
                <a:latin typeface="Arial" charset="0"/>
                <a:cs typeface="Arial" charset="0"/>
              </a:rPr>
              <a:t>Hibernate</a:t>
            </a:r>
            <a:r>
              <a:rPr lang="en-US" sz="1800" dirty="0" smtClean="0">
                <a:latin typeface="Arial" charset="0"/>
                <a:cs typeface="Arial" charset="0"/>
              </a:rPr>
              <a:t>, </a:t>
            </a:r>
            <a:r>
              <a:rPr lang="cs-CZ" sz="1800" dirty="0" smtClean="0">
                <a:latin typeface="Arial" charset="0"/>
                <a:cs typeface="Arial" charset="0"/>
              </a:rPr>
              <a:t>Open JPA</a:t>
            </a:r>
          </a:p>
          <a:p>
            <a:pPr lvl="1">
              <a:spcBef>
                <a:spcPts val="300"/>
              </a:spcBef>
            </a:pPr>
            <a:r>
              <a:rPr lang="cs-CZ" sz="1800" dirty="0" err="1" smtClean="0">
                <a:latin typeface="Arial" charset="0"/>
                <a:cs typeface="Arial" charset="0"/>
              </a:rPr>
              <a:t>TopLink</a:t>
            </a:r>
            <a:r>
              <a:rPr lang="cs-CZ" sz="1800" dirty="0" smtClean="0">
                <a:latin typeface="Arial" charset="0"/>
                <a:cs typeface="Arial" charset="0"/>
              </a:rPr>
              <a:t>, </a:t>
            </a:r>
            <a:r>
              <a:rPr lang="cs-CZ" sz="1800" dirty="0" err="1" smtClean="0">
                <a:latin typeface="Arial" charset="0"/>
                <a:cs typeface="Arial" charset="0"/>
              </a:rPr>
              <a:t>TopLink</a:t>
            </a:r>
            <a:r>
              <a:rPr lang="cs-CZ" sz="1800" dirty="0" smtClean="0">
                <a:latin typeface="Arial" charset="0"/>
                <a:cs typeface="Arial" charset="0"/>
              </a:rPr>
              <a:t> Essentials</a:t>
            </a:r>
            <a:r>
              <a:rPr lang="en-US" sz="1800" dirty="0" smtClean="0">
                <a:latin typeface="Arial" charset="0"/>
                <a:cs typeface="Arial" charset="0"/>
              </a:rPr>
              <a:t>, </a:t>
            </a:r>
            <a:r>
              <a:rPr lang="cs-CZ" sz="1800" dirty="0" err="1" smtClean="0">
                <a:latin typeface="Arial" charset="0"/>
                <a:cs typeface="Arial" charset="0"/>
              </a:rPr>
              <a:t>Eclipse</a:t>
            </a:r>
            <a:r>
              <a:rPr lang="cs-CZ" sz="1800" dirty="0" smtClean="0">
                <a:latin typeface="Arial" charset="0"/>
                <a:cs typeface="Arial" charset="0"/>
              </a:rPr>
              <a:t> Link</a:t>
            </a:r>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Entity in JPA</a:t>
            </a:r>
            <a:endParaRPr lang="en-US" dirty="0"/>
          </a:p>
        </p:txBody>
      </p:sp>
      <p:sp>
        <p:nvSpPr>
          <p:cNvPr id="3" name="Content Placeholder 2"/>
          <p:cNvSpPr>
            <a:spLocks noGrp="1"/>
          </p:cNvSpPr>
          <p:nvPr>
            <p:ph idx="1"/>
          </p:nvPr>
        </p:nvSpPr>
        <p:spPr/>
        <p:txBody>
          <a:bodyPr>
            <a:normAutofit/>
          </a:bodyPr>
          <a:lstStyle/>
          <a:p>
            <a:pPr marL="0" indent="0">
              <a:buFontTx/>
              <a:buNone/>
            </a:pPr>
            <a:r>
              <a:rPr lang="en-US" sz="1800" b="1" dirty="0" smtClean="0">
                <a:solidFill>
                  <a:srgbClr val="0070C0"/>
                </a:solidFill>
                <a:latin typeface="Arial" charset="0"/>
                <a:cs typeface="Arial" charset="0"/>
              </a:rPr>
              <a:t>Entity</a:t>
            </a:r>
            <a:endParaRPr lang="en-US" sz="1800" dirty="0" smtClean="0">
              <a:latin typeface="Arial" charset="0"/>
              <a:cs typeface="Arial" charset="0"/>
            </a:endParaRPr>
          </a:p>
          <a:p>
            <a:pPr lvl="1">
              <a:spcBef>
                <a:spcPts val="300"/>
              </a:spcBef>
            </a:pPr>
            <a:r>
              <a:rPr lang="en-US" sz="1800" dirty="0" smtClean="0">
                <a:latin typeface="Arial" charset="0"/>
                <a:cs typeface="Arial" charset="0"/>
              </a:rPr>
              <a:t>Represent domain object</a:t>
            </a:r>
          </a:p>
          <a:p>
            <a:pPr lvl="1">
              <a:spcBef>
                <a:spcPts val="300"/>
              </a:spcBef>
            </a:pPr>
            <a:r>
              <a:rPr lang="en-US" sz="1800" dirty="0" smtClean="0">
                <a:latin typeface="Arial" charset="0"/>
                <a:cs typeface="Arial" charset="0"/>
              </a:rPr>
              <a:t>Simple POJO class</a:t>
            </a:r>
          </a:p>
          <a:p>
            <a:pPr lvl="1">
              <a:spcBef>
                <a:spcPts val="300"/>
              </a:spcBef>
            </a:pPr>
            <a:r>
              <a:rPr lang="en-US" sz="1800" dirty="0" smtClean="0">
                <a:latin typeface="Arial" charset="0"/>
                <a:cs typeface="Arial" charset="0"/>
              </a:rPr>
              <a:t>Attributes represents domain object properties</a:t>
            </a:r>
          </a:p>
          <a:p>
            <a:pPr lvl="1">
              <a:spcBef>
                <a:spcPts val="300"/>
              </a:spcBef>
            </a:pPr>
            <a:r>
              <a:rPr lang="en-US" sz="1800" dirty="0" smtClean="0">
                <a:latin typeface="Arial" charset="0"/>
                <a:cs typeface="Arial" charset="0"/>
              </a:rPr>
              <a:t>Attributes accessible with set/get methods</a:t>
            </a:r>
          </a:p>
          <a:p>
            <a:pPr lvl="1">
              <a:spcBef>
                <a:spcPts val="300"/>
              </a:spcBef>
            </a:pPr>
            <a:r>
              <a:rPr lang="en-US" sz="1800" dirty="0" smtClean="0">
                <a:latin typeface="Arial" charset="0"/>
                <a:cs typeface="Arial" charset="0"/>
              </a:rPr>
              <a:t>Mandatory </a:t>
            </a:r>
            <a:r>
              <a:rPr lang="en-US" sz="1800" dirty="0" err="1" smtClean="0">
                <a:latin typeface="Arial" charset="0"/>
                <a:cs typeface="Arial" charset="0"/>
              </a:rPr>
              <a:t>parameterless</a:t>
            </a:r>
            <a:r>
              <a:rPr lang="en-US" sz="1800" dirty="0" smtClean="0">
                <a:latin typeface="Arial" charset="0"/>
                <a:cs typeface="Arial" charset="0"/>
              </a:rPr>
              <a:t> constructor</a:t>
            </a:r>
          </a:p>
          <a:p>
            <a:pPr lvl="1">
              <a:spcBef>
                <a:spcPts val="300"/>
              </a:spcBef>
            </a:pPr>
            <a:r>
              <a:rPr lang="en-US" sz="1800" dirty="0" smtClean="0">
                <a:latin typeface="Arial" charset="0"/>
                <a:cs typeface="Arial" charset="0"/>
              </a:rPr>
              <a:t>It is useful (but not mandatory) to implement </a:t>
            </a:r>
            <a:r>
              <a:rPr lang="en-US" sz="1800" dirty="0" err="1" smtClean="0">
                <a:latin typeface="Arial" charset="0"/>
                <a:cs typeface="Arial" charset="0"/>
              </a:rPr>
              <a:t>Serializable</a:t>
            </a:r>
            <a:endParaRPr lang="en-US" sz="1800" dirty="0" smtClean="0">
              <a:latin typeface="Arial" charset="0"/>
              <a:cs typeface="Arial" charset="0"/>
            </a:endParaRPr>
          </a:p>
          <a:p>
            <a:pPr marL="0" indent="0">
              <a:buFontTx/>
              <a:buNone/>
            </a:pPr>
            <a:endParaRPr lang="en-US" sz="1800" b="1" dirty="0" smtClean="0">
              <a:solidFill>
                <a:srgbClr val="0070C0"/>
              </a:solidFill>
              <a:latin typeface="Arial" charset="0"/>
              <a:cs typeface="Arial" charset="0"/>
            </a:endParaRPr>
          </a:p>
          <a:p>
            <a:pPr marL="0" indent="0">
              <a:buFontTx/>
              <a:buNone/>
            </a:pPr>
            <a:r>
              <a:rPr lang="en-US" sz="1800" b="1" dirty="0" smtClean="0">
                <a:solidFill>
                  <a:srgbClr val="0070C0"/>
                </a:solidFill>
                <a:latin typeface="Arial" charset="0"/>
                <a:cs typeface="Arial" charset="0"/>
              </a:rPr>
              <a:t>Mapping definition</a:t>
            </a:r>
            <a:endParaRPr lang="en-US" sz="1800" dirty="0" smtClean="0">
              <a:latin typeface="Arial" charset="0"/>
              <a:cs typeface="Arial" charset="0"/>
            </a:endParaRPr>
          </a:p>
          <a:p>
            <a:pPr lvl="1">
              <a:spcBef>
                <a:spcPts val="300"/>
              </a:spcBef>
            </a:pPr>
            <a:r>
              <a:rPr lang="en-US" sz="1800" dirty="0" smtClean="0">
                <a:latin typeface="Arial" charset="0"/>
                <a:cs typeface="Arial" charset="0"/>
              </a:rPr>
              <a:t>With annotations or xml file</a:t>
            </a:r>
          </a:p>
          <a:p>
            <a:pPr lvl="1">
              <a:spcBef>
                <a:spcPts val="300"/>
              </a:spcBef>
            </a:pPr>
            <a:r>
              <a:rPr lang="en-US" sz="1800" i="1" dirty="0" smtClean="0">
                <a:latin typeface="Arial" charset="0"/>
                <a:cs typeface="Arial" charset="0"/>
              </a:rPr>
              <a:t>Convention-over-configuration </a:t>
            </a:r>
            <a:r>
              <a:rPr lang="en-US" sz="1800" dirty="0" smtClean="0">
                <a:latin typeface="Arial" charset="0"/>
                <a:cs typeface="Arial" charset="0"/>
              </a:rPr>
              <a:t>principle</a:t>
            </a:r>
            <a:r>
              <a:rPr lang="en-US" sz="1800" i="1" dirty="0" smtClean="0">
                <a:latin typeface="Arial" charset="0"/>
                <a:cs typeface="Arial" charset="0"/>
              </a:rPr>
              <a:t>.</a:t>
            </a:r>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JPA Entity</a:t>
            </a:r>
            <a:endParaRPr lang="en-US" dirty="0"/>
          </a:p>
        </p:txBody>
      </p:sp>
      <p:sp>
        <p:nvSpPr>
          <p:cNvPr id="3" name="Content Placeholder 2"/>
          <p:cNvSpPr>
            <a:spLocks noGrp="1"/>
          </p:cNvSpPr>
          <p:nvPr>
            <p:ph idx="1"/>
          </p:nvPr>
        </p:nvSpPr>
        <p:spPr/>
        <p:txBody>
          <a:bodyPr>
            <a:normAutofit fontScale="55000" lnSpcReduction="20000"/>
          </a:bodyPr>
          <a:lstStyle/>
          <a:p>
            <a:pPr marL="0" indent="0">
              <a:spcBef>
                <a:spcPts val="0"/>
              </a:spcBef>
              <a:buFontTx/>
              <a:buNone/>
            </a:pPr>
            <a:r>
              <a:rPr lang="en-US" noProof="1" smtClean="0">
                <a:latin typeface="Courier New" pitchFamily="49" charset="0"/>
                <a:cs typeface="Courier New" pitchFamily="49" charset="0"/>
              </a:rPr>
              <a:t>@Entity </a:t>
            </a:r>
          </a:p>
          <a:p>
            <a:pPr marL="0" indent="0">
              <a:spcBef>
                <a:spcPts val="0"/>
              </a:spcBef>
              <a:buFontTx/>
              <a:buNone/>
            </a:pPr>
            <a:r>
              <a:rPr lang="en-US" b="1" noProof="1" smtClean="0">
                <a:solidFill>
                  <a:schemeClr val="accent1"/>
                </a:solidFill>
                <a:latin typeface="Courier New" pitchFamily="49" charset="0"/>
                <a:cs typeface="Courier New" pitchFamily="49" charset="0"/>
              </a:rPr>
              <a:t>public class</a:t>
            </a:r>
            <a:r>
              <a:rPr lang="en-US" noProof="1" smtClean="0">
                <a:latin typeface="Courier New" pitchFamily="49" charset="0"/>
                <a:cs typeface="Courier New" pitchFamily="49" charset="0"/>
              </a:rPr>
              <a:t> Person {</a:t>
            </a:r>
          </a:p>
          <a:p>
            <a:pPr marL="0" indent="0">
              <a:spcBef>
                <a:spcPts val="0"/>
              </a:spcBef>
              <a:buFontTx/>
              <a:buNone/>
            </a:pPr>
            <a:endParaRPr lang="en-US" b="1" noProof="1" smtClean="0">
              <a:solidFill>
                <a:schemeClr val="accent1"/>
              </a:solidFill>
              <a:latin typeface="Courier New" pitchFamily="49" charset="0"/>
              <a:cs typeface="Courier New" pitchFamily="49" charset="0"/>
            </a:endParaRPr>
          </a:p>
          <a:p>
            <a:pPr marL="0" indent="0">
              <a:spcBef>
                <a:spcPts val="0"/>
              </a:spcBef>
              <a:buFontTx/>
              <a:buNone/>
            </a:pPr>
            <a:r>
              <a:rPr lang="en-US" b="1" noProof="1" smtClean="0">
                <a:solidFill>
                  <a:schemeClr val="accent1"/>
                </a:solidFill>
                <a:latin typeface="Courier New" pitchFamily="49" charset="0"/>
                <a:cs typeface="Courier New" pitchFamily="49" charset="0"/>
              </a:rPr>
              <a:t>    </a:t>
            </a:r>
            <a:r>
              <a:rPr lang="en-US" noProof="1" smtClean="0">
                <a:latin typeface="Courier New" pitchFamily="49" charset="0"/>
                <a:cs typeface="Courier New" pitchFamily="49" charset="0"/>
              </a:rPr>
              <a:t>@Id</a:t>
            </a:r>
          </a:p>
          <a:p>
            <a:pPr marL="0" indent="0">
              <a:spcBef>
                <a:spcPts val="0"/>
              </a:spcBef>
              <a:buFontTx/>
              <a:buNone/>
            </a:pPr>
            <a:r>
              <a:rPr lang="en-US" noProof="1" smtClean="0">
                <a:latin typeface="Courier New" pitchFamily="49" charset="0"/>
                <a:cs typeface="Courier New" pitchFamily="49" charset="0"/>
              </a:rPr>
              <a:t>    @GeneratedValue(strategy = GenerationType.</a:t>
            </a:r>
            <a:r>
              <a:rPr lang="en-US" i="1" noProof="1" smtClean="0">
                <a:solidFill>
                  <a:schemeClr val="accent3"/>
                </a:solidFill>
                <a:latin typeface="Courier New" pitchFamily="49" charset="0"/>
                <a:cs typeface="Courier New" pitchFamily="49" charset="0"/>
              </a:rPr>
              <a:t>AUTO</a:t>
            </a:r>
            <a:r>
              <a:rPr lang="en-US" noProof="1" smtClean="0">
                <a:latin typeface="Courier New" pitchFamily="49" charset="0"/>
                <a:cs typeface="Courier New" pitchFamily="49" charset="0"/>
              </a:rPr>
              <a:t>)</a:t>
            </a:r>
          </a:p>
          <a:p>
            <a:pPr marL="0" indent="0">
              <a:spcBef>
                <a:spcPts val="0"/>
              </a:spcBef>
              <a:buFontTx/>
              <a:buNone/>
            </a:pPr>
            <a:r>
              <a:rPr lang="en-US" b="1" noProof="1" smtClean="0">
                <a:solidFill>
                  <a:schemeClr val="accent1"/>
                </a:solidFill>
                <a:latin typeface="Courier New" pitchFamily="49" charset="0"/>
                <a:cs typeface="Courier New" pitchFamily="49" charset="0"/>
              </a:rPr>
              <a:t>    private</a:t>
            </a:r>
            <a:r>
              <a:rPr lang="en-US" noProof="1" smtClean="0">
                <a:latin typeface="Courier New" pitchFamily="49" charset="0"/>
                <a:cs typeface="Courier New" pitchFamily="49" charset="0"/>
              </a:rPr>
              <a:t> Long </a:t>
            </a:r>
            <a:r>
              <a:rPr lang="en-US" noProof="1" smtClean="0">
                <a:solidFill>
                  <a:schemeClr val="accent3"/>
                </a:solidFill>
                <a:latin typeface="Courier New" pitchFamily="49" charset="0"/>
                <a:cs typeface="Courier New" pitchFamily="49" charset="0"/>
              </a:rPr>
              <a:t>id</a:t>
            </a:r>
            <a:r>
              <a:rPr lang="en-US" noProof="1" smtClean="0">
                <a:latin typeface="Courier New" pitchFamily="49" charset="0"/>
                <a:cs typeface="Courier New" pitchFamily="49" charset="0"/>
              </a:rPr>
              <a:t>;</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private</a:t>
            </a:r>
            <a:r>
              <a:rPr lang="en-US" noProof="1" smtClean="0">
                <a:latin typeface="Courier New" pitchFamily="49" charset="0"/>
                <a:cs typeface="Courier New" pitchFamily="49" charset="0"/>
              </a:rPr>
              <a:t> String </a:t>
            </a:r>
            <a:r>
              <a:rPr lang="en-US" noProof="1" smtClean="0">
                <a:solidFill>
                  <a:schemeClr val="accent3"/>
                </a:solidFill>
                <a:latin typeface="Courier New" pitchFamily="49" charset="0"/>
                <a:cs typeface="Courier New" pitchFamily="49" charset="0"/>
              </a:rPr>
              <a:t>name</a:t>
            </a:r>
            <a:r>
              <a:rPr lang="en-US" noProof="1" smtClean="0">
                <a:latin typeface="Courier New" pitchFamily="49" charset="0"/>
                <a:cs typeface="Courier New" pitchFamily="49" charset="0"/>
              </a:rPr>
              <a:t>;</a:t>
            </a:r>
          </a:p>
          <a:p>
            <a:pPr marL="0" indent="0">
              <a:spcBef>
                <a:spcPts val="0"/>
              </a:spcBef>
              <a:buFontTx/>
              <a:buNone/>
            </a:pPr>
            <a:endParaRPr lang="en-US" noProof="1" smtClean="0">
              <a:latin typeface="Courier New" pitchFamily="49" charset="0"/>
              <a:cs typeface="Courier New" pitchFamily="49" charset="0"/>
            </a:endParaRP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a:t>
            </a:r>
            <a:r>
              <a:rPr lang="en-US" noProof="1" smtClean="0">
                <a:latin typeface="Courier New" pitchFamily="49" charset="0"/>
                <a:cs typeface="Courier New" pitchFamily="49" charset="0"/>
              </a:rPr>
              <a:t>Long </a:t>
            </a:r>
            <a:r>
              <a:rPr lang="en-US" b="1" noProof="1" smtClean="0">
                <a:latin typeface="Courier New" pitchFamily="49" charset="0"/>
                <a:cs typeface="Courier New" pitchFamily="49" charset="0"/>
              </a:rPr>
              <a:t>getId</a:t>
            </a:r>
            <a:r>
              <a:rPr lang="en-US" noProof="1" smtClean="0">
                <a:latin typeface="Courier New" pitchFamily="49" charset="0"/>
                <a:cs typeface="Courier New" pitchFamily="49" charset="0"/>
              </a:rPr>
              <a:t>()              { </a:t>
            </a:r>
            <a:r>
              <a:rPr lang="en-US" b="1" noProof="1" smtClean="0">
                <a:solidFill>
                  <a:schemeClr val="accent1"/>
                </a:solidFill>
                <a:latin typeface="Courier New" pitchFamily="49" charset="0"/>
                <a:cs typeface="Courier New" pitchFamily="49" charset="0"/>
              </a:rPr>
              <a:t>return</a:t>
            </a:r>
            <a:r>
              <a:rPr lang="en-US" noProof="1" smtClean="0">
                <a:latin typeface="Courier New" pitchFamily="49" charset="0"/>
                <a:cs typeface="Courier New" pitchFamily="49" charset="0"/>
              </a:rPr>
              <a:t> </a:t>
            </a:r>
            <a:r>
              <a:rPr lang="en-US" noProof="1" smtClean="0">
                <a:solidFill>
                  <a:schemeClr val="accent3"/>
                </a:solidFill>
                <a:latin typeface="Courier New" pitchFamily="49" charset="0"/>
                <a:cs typeface="Courier New" pitchFamily="49" charset="0"/>
              </a:rPr>
              <a:t>id</a:t>
            </a:r>
            <a:r>
              <a:rPr lang="en-US" noProof="1" smtClean="0">
                <a:latin typeface="Courier New" pitchFamily="49" charset="0"/>
                <a:cs typeface="Courier New" pitchFamily="49" charset="0"/>
              </a:rPr>
              <a:t>;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void</a:t>
            </a:r>
            <a:r>
              <a:rPr lang="en-US" noProof="1" smtClean="0">
                <a:latin typeface="Courier New" pitchFamily="49" charset="0"/>
                <a:cs typeface="Courier New" pitchFamily="49" charset="0"/>
              </a:rPr>
              <a:t> </a:t>
            </a:r>
            <a:r>
              <a:rPr lang="en-US" b="1" noProof="1" smtClean="0">
                <a:latin typeface="Courier New" pitchFamily="49" charset="0"/>
                <a:cs typeface="Courier New" pitchFamily="49" charset="0"/>
              </a:rPr>
              <a:t>setId</a:t>
            </a:r>
            <a:r>
              <a:rPr lang="en-US" noProof="1" smtClean="0">
                <a:latin typeface="Courier New" pitchFamily="49" charset="0"/>
                <a:cs typeface="Courier New" pitchFamily="49" charset="0"/>
              </a:rPr>
              <a:t>(Long id)       { </a:t>
            </a:r>
            <a:r>
              <a:rPr lang="en-US" b="1" noProof="1" smtClean="0">
                <a:solidFill>
                  <a:schemeClr val="accent1"/>
                </a:solidFill>
                <a:latin typeface="Courier New" pitchFamily="49" charset="0"/>
                <a:cs typeface="Courier New" pitchFamily="49" charset="0"/>
              </a:rPr>
              <a:t>this</a:t>
            </a:r>
            <a:r>
              <a:rPr lang="en-US" noProof="1" smtClean="0">
                <a:latin typeface="Courier New" pitchFamily="49" charset="0"/>
                <a:cs typeface="Courier New" pitchFamily="49" charset="0"/>
              </a:rPr>
              <a:t>.</a:t>
            </a:r>
            <a:r>
              <a:rPr lang="en-US" noProof="1" smtClean="0">
                <a:solidFill>
                  <a:schemeClr val="accent3"/>
                </a:solidFill>
                <a:latin typeface="Courier New" pitchFamily="49" charset="0"/>
                <a:cs typeface="Courier New" pitchFamily="49" charset="0"/>
              </a:rPr>
              <a:t>id</a:t>
            </a:r>
            <a:r>
              <a:rPr lang="en-US" noProof="1" smtClean="0">
                <a:latin typeface="Courier New" pitchFamily="49" charset="0"/>
                <a:cs typeface="Courier New" pitchFamily="49" charset="0"/>
              </a:rPr>
              <a:t> = id;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a:t>
            </a:r>
            <a:r>
              <a:rPr lang="en-US" noProof="1" smtClean="0">
                <a:latin typeface="Courier New" pitchFamily="49" charset="0"/>
                <a:cs typeface="Courier New" pitchFamily="49" charset="0"/>
              </a:rPr>
              <a:t>String </a:t>
            </a:r>
            <a:r>
              <a:rPr lang="en-US" b="1" noProof="1" smtClean="0">
                <a:latin typeface="Courier New" pitchFamily="49" charset="0"/>
                <a:cs typeface="Courier New" pitchFamily="49" charset="0"/>
              </a:rPr>
              <a:t>getName</a:t>
            </a:r>
            <a:r>
              <a:rPr lang="en-US" noProof="1" smtClean="0">
                <a:latin typeface="Courier New" pitchFamily="49" charset="0"/>
                <a:cs typeface="Courier New" pitchFamily="49" charset="0"/>
              </a:rPr>
              <a:t>()          { </a:t>
            </a:r>
            <a:r>
              <a:rPr lang="en-US" b="1" noProof="1" smtClean="0">
                <a:solidFill>
                  <a:schemeClr val="accent1"/>
                </a:solidFill>
                <a:latin typeface="Courier New" pitchFamily="49" charset="0"/>
                <a:cs typeface="Courier New" pitchFamily="49" charset="0"/>
              </a:rPr>
              <a:t>return</a:t>
            </a:r>
            <a:r>
              <a:rPr lang="en-US" noProof="1" smtClean="0">
                <a:latin typeface="Courier New" pitchFamily="49" charset="0"/>
                <a:cs typeface="Courier New" pitchFamily="49" charset="0"/>
              </a:rPr>
              <a:t> </a:t>
            </a:r>
            <a:r>
              <a:rPr lang="en-US" noProof="1" smtClean="0">
                <a:solidFill>
                  <a:schemeClr val="accent3"/>
                </a:solidFill>
                <a:latin typeface="Courier New" pitchFamily="49" charset="0"/>
                <a:cs typeface="Courier New" pitchFamily="49" charset="0"/>
              </a:rPr>
              <a:t>name</a:t>
            </a:r>
            <a:r>
              <a:rPr lang="en-US" noProof="1" smtClean="0">
                <a:latin typeface="Courier New" pitchFamily="49" charset="0"/>
                <a:cs typeface="Courier New" pitchFamily="49" charset="0"/>
              </a:rPr>
              <a:t>;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void</a:t>
            </a:r>
            <a:r>
              <a:rPr lang="en-US" noProof="1" smtClean="0">
                <a:latin typeface="Courier New" pitchFamily="49" charset="0"/>
                <a:cs typeface="Courier New" pitchFamily="49" charset="0"/>
              </a:rPr>
              <a:t> </a:t>
            </a:r>
            <a:r>
              <a:rPr lang="en-US" b="1" noProof="1" smtClean="0">
                <a:latin typeface="Courier New" pitchFamily="49" charset="0"/>
                <a:cs typeface="Courier New" pitchFamily="49" charset="0"/>
              </a:rPr>
              <a:t>setName</a:t>
            </a:r>
            <a:r>
              <a:rPr lang="en-US" noProof="1" smtClean="0">
                <a:latin typeface="Courier New" pitchFamily="49" charset="0"/>
                <a:cs typeface="Courier New" pitchFamily="49" charset="0"/>
              </a:rPr>
              <a:t>(String name) { </a:t>
            </a:r>
            <a:r>
              <a:rPr lang="en-US" b="1" noProof="1" smtClean="0">
                <a:solidFill>
                  <a:schemeClr val="accent1"/>
                </a:solidFill>
                <a:latin typeface="Courier New" pitchFamily="49" charset="0"/>
                <a:cs typeface="Courier New" pitchFamily="49" charset="0"/>
              </a:rPr>
              <a:t>this</a:t>
            </a:r>
            <a:r>
              <a:rPr lang="en-US" noProof="1" smtClean="0">
                <a:latin typeface="Courier New" pitchFamily="49" charset="0"/>
                <a:cs typeface="Courier New" pitchFamily="49" charset="0"/>
              </a:rPr>
              <a:t>.</a:t>
            </a:r>
            <a:r>
              <a:rPr lang="en-US" noProof="1" smtClean="0">
                <a:solidFill>
                  <a:schemeClr val="accent3"/>
                </a:solidFill>
                <a:latin typeface="Courier New" pitchFamily="49" charset="0"/>
                <a:cs typeface="Courier New" pitchFamily="49" charset="0"/>
              </a:rPr>
              <a:t>name</a:t>
            </a:r>
            <a:r>
              <a:rPr lang="en-US" noProof="1" smtClean="0">
                <a:latin typeface="Courier New" pitchFamily="49" charset="0"/>
                <a:cs typeface="Courier New" pitchFamily="49" charset="0"/>
              </a:rPr>
              <a:t> = name; }</a:t>
            </a:r>
          </a:p>
          <a:p>
            <a:pPr marL="0" indent="0">
              <a:spcBef>
                <a:spcPts val="0"/>
              </a:spcBef>
              <a:buFontTx/>
              <a:buNone/>
            </a:pPr>
            <a:endParaRPr lang="en-US" noProof="1" smtClean="0">
              <a:latin typeface="Courier New" pitchFamily="49" charset="0"/>
              <a:cs typeface="Courier New" pitchFamily="49" charset="0"/>
            </a:endParaRP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boolean</a:t>
            </a:r>
            <a:r>
              <a:rPr lang="en-US" noProof="1" smtClean="0">
                <a:latin typeface="Courier New" pitchFamily="49" charset="0"/>
                <a:cs typeface="Courier New" pitchFamily="49" charset="0"/>
              </a:rPr>
              <a:t> </a:t>
            </a:r>
            <a:r>
              <a:rPr lang="en-US" b="1" noProof="1" smtClean="0">
                <a:latin typeface="Courier New" pitchFamily="49" charset="0"/>
                <a:cs typeface="Courier New" pitchFamily="49" charset="0"/>
              </a:rPr>
              <a:t>equals</a:t>
            </a:r>
            <a:r>
              <a:rPr lang="en-US" noProof="1" smtClean="0">
                <a:latin typeface="Courier New" pitchFamily="49" charset="0"/>
                <a:cs typeface="Courier New" pitchFamily="49" charset="0"/>
              </a:rPr>
              <a:t>(Object o)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if</a:t>
            </a: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this</a:t>
            </a:r>
            <a:r>
              <a:rPr lang="en-US" noProof="1" smtClean="0">
                <a:latin typeface="Courier New" pitchFamily="49" charset="0"/>
                <a:cs typeface="Courier New" pitchFamily="49" charset="0"/>
              </a:rPr>
              <a:t> == o) { </a:t>
            </a:r>
            <a:r>
              <a:rPr lang="en-US" b="1" noProof="1" smtClean="0">
                <a:solidFill>
                  <a:schemeClr val="accent1"/>
                </a:solidFill>
                <a:latin typeface="Courier New" pitchFamily="49" charset="0"/>
                <a:cs typeface="Courier New" pitchFamily="49" charset="0"/>
              </a:rPr>
              <a:t>return true</a:t>
            </a:r>
            <a:r>
              <a:rPr lang="en-US" noProof="1" smtClean="0">
                <a:latin typeface="Courier New" pitchFamily="49" charset="0"/>
                <a:cs typeface="Courier New" pitchFamily="49" charset="0"/>
              </a:rPr>
              <a:t>;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if</a:t>
            </a:r>
            <a:r>
              <a:rPr lang="en-US" noProof="1" smtClean="0">
                <a:latin typeface="Courier New" pitchFamily="49" charset="0"/>
                <a:cs typeface="Courier New" pitchFamily="49" charset="0"/>
              </a:rPr>
              <a:t> (getId() == </a:t>
            </a:r>
            <a:r>
              <a:rPr lang="en-US" b="1" noProof="1" smtClean="0">
                <a:solidFill>
                  <a:schemeClr val="accent1"/>
                </a:solidFill>
                <a:latin typeface="Courier New" pitchFamily="49" charset="0"/>
                <a:cs typeface="Courier New" pitchFamily="49" charset="0"/>
              </a:rPr>
              <a:t>null</a:t>
            </a:r>
            <a:r>
              <a:rPr lang="en-US" noProof="1" smtClean="0">
                <a:latin typeface="Courier New" pitchFamily="49" charset="0"/>
                <a:cs typeface="Courier New" pitchFamily="49" charset="0"/>
              </a:rPr>
              <a:t>) { </a:t>
            </a:r>
            <a:r>
              <a:rPr lang="en-US" b="1" noProof="1" smtClean="0">
                <a:solidFill>
                  <a:schemeClr val="accent1"/>
                </a:solidFill>
                <a:latin typeface="Courier New" pitchFamily="49" charset="0"/>
                <a:cs typeface="Courier New" pitchFamily="49" charset="0"/>
              </a:rPr>
              <a:t>return false</a:t>
            </a:r>
            <a:r>
              <a:rPr lang="en-US" noProof="1" smtClean="0">
                <a:latin typeface="Courier New" pitchFamily="49" charset="0"/>
                <a:cs typeface="Courier New" pitchFamily="49" charset="0"/>
              </a:rPr>
              <a:t>;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if</a:t>
            </a:r>
            <a:r>
              <a:rPr lang="en-US" noProof="1" smtClean="0">
                <a:latin typeface="Courier New" pitchFamily="49" charset="0"/>
                <a:cs typeface="Courier New" pitchFamily="49" charset="0"/>
              </a:rPr>
              <a:t> (o </a:t>
            </a:r>
            <a:r>
              <a:rPr lang="en-US" b="1" noProof="1" smtClean="0">
                <a:solidFill>
                  <a:schemeClr val="accent1"/>
                </a:solidFill>
                <a:latin typeface="Courier New" pitchFamily="49" charset="0"/>
                <a:cs typeface="Courier New" pitchFamily="49" charset="0"/>
              </a:rPr>
              <a:t>instanceof</a:t>
            </a:r>
            <a:r>
              <a:rPr lang="en-US" noProof="1" smtClean="0">
                <a:latin typeface="Courier New" pitchFamily="49" charset="0"/>
                <a:cs typeface="Courier New" pitchFamily="49" charset="0"/>
              </a:rPr>
              <a:t> Person)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return</a:t>
            </a:r>
            <a:r>
              <a:rPr lang="en-US" noProof="1" smtClean="0">
                <a:latin typeface="Courier New" pitchFamily="49" charset="0"/>
                <a:cs typeface="Courier New" pitchFamily="49" charset="0"/>
              </a:rPr>
              <a:t> getId().equals(((Person) o).getId());</a:t>
            </a:r>
          </a:p>
          <a:p>
            <a:pPr marL="0" indent="0">
              <a:spcBef>
                <a:spcPts val="0"/>
              </a:spcBef>
              <a:buFontTx/>
              <a:buNone/>
            </a:pPr>
            <a:r>
              <a:rPr lang="en-US" noProof="1" smtClean="0">
                <a:latin typeface="Courier New" pitchFamily="49" charset="0"/>
                <a:cs typeface="Courier New" pitchFamily="49" charset="0"/>
              </a:rPr>
              <a:t>        } else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return false</a:t>
            </a:r>
            <a:r>
              <a:rPr lang="en-US" b="1" noProof="1" smtClean="0">
                <a:latin typeface="Courier New" pitchFamily="49" charset="0"/>
                <a:cs typeface="Courier New" pitchFamily="49" charset="0"/>
              </a:rPr>
              <a:t>;</a:t>
            </a:r>
          </a:p>
          <a:p>
            <a:pPr marL="0" indent="0">
              <a:spcBef>
                <a:spcPts val="0"/>
              </a:spcBef>
              <a:buFontTx/>
              <a:buNone/>
            </a:pPr>
            <a:r>
              <a:rPr lang="en-US" noProof="1" smtClean="0">
                <a:latin typeface="Courier New" pitchFamily="49" charset="0"/>
                <a:cs typeface="Courier New" pitchFamily="49" charset="0"/>
              </a:rPr>
              <a:t>        }</a:t>
            </a:r>
          </a:p>
          <a:p>
            <a:pPr marL="0" indent="0">
              <a:spcBef>
                <a:spcPts val="0"/>
              </a:spcBef>
              <a:buFontTx/>
              <a:buNone/>
            </a:pPr>
            <a:r>
              <a:rPr lang="en-US" noProof="1" smtClean="0">
                <a:latin typeface="Courier New" pitchFamily="49" charset="0"/>
                <a:cs typeface="Courier New" pitchFamily="49" charset="0"/>
              </a:rPr>
              <a:t>    }</a:t>
            </a:r>
          </a:p>
          <a:p>
            <a:pPr marL="0" indent="0">
              <a:spcBef>
                <a:spcPts val="0"/>
              </a:spcBef>
              <a:buFontTx/>
              <a:buNone/>
            </a:pPr>
            <a:endParaRPr lang="en-US" noProof="1" smtClean="0">
              <a:latin typeface="Courier New" pitchFamily="49" charset="0"/>
              <a:cs typeface="Courier New" pitchFamily="49" charset="0"/>
            </a:endParaRP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int</a:t>
            </a:r>
            <a:r>
              <a:rPr lang="en-US" noProof="1" smtClean="0">
                <a:latin typeface="Courier New" pitchFamily="49" charset="0"/>
                <a:cs typeface="Courier New" pitchFamily="49" charset="0"/>
              </a:rPr>
              <a:t> </a:t>
            </a:r>
            <a:r>
              <a:rPr lang="en-US" b="1" noProof="1" smtClean="0">
                <a:latin typeface="Courier New" pitchFamily="49" charset="0"/>
                <a:cs typeface="Courier New" pitchFamily="49" charset="0"/>
              </a:rPr>
              <a:t>hashCode</a:t>
            </a:r>
            <a:r>
              <a:rPr lang="en-US" noProof="1" smtClean="0">
                <a:latin typeface="Courier New" pitchFamily="49" charset="0"/>
                <a:cs typeface="Courier New" pitchFamily="49" charset="0"/>
              </a:rPr>
              <a:t>() { </a:t>
            </a:r>
            <a:r>
              <a:rPr lang="en-US" b="1" noProof="1" smtClean="0">
                <a:solidFill>
                  <a:schemeClr val="accent1"/>
                </a:solidFill>
                <a:latin typeface="Courier New" pitchFamily="49" charset="0"/>
                <a:cs typeface="Courier New" pitchFamily="49" charset="0"/>
              </a:rPr>
              <a:t>return</a:t>
            </a:r>
            <a:r>
              <a:rPr lang="en-US" noProof="1" smtClean="0">
                <a:latin typeface="Courier New" pitchFamily="49" charset="0"/>
                <a:cs typeface="Courier New" pitchFamily="49" charset="0"/>
              </a:rPr>
              <a:t> </a:t>
            </a:r>
            <a:r>
              <a:rPr lang="en-US" noProof="1" smtClean="0">
                <a:solidFill>
                  <a:schemeClr val="accent3"/>
                </a:solidFill>
                <a:latin typeface="Courier New" pitchFamily="49" charset="0"/>
                <a:cs typeface="Courier New" pitchFamily="49" charset="0"/>
              </a:rPr>
              <a:t>id</a:t>
            </a:r>
            <a:r>
              <a:rPr lang="en-US" noProof="1" smtClean="0">
                <a:latin typeface="Courier New" pitchFamily="49" charset="0"/>
                <a:cs typeface="Courier New" pitchFamily="49" charset="0"/>
              </a:rPr>
              <a:t>==null?0:</a:t>
            </a:r>
            <a:r>
              <a:rPr lang="en-US" noProof="1" smtClean="0">
                <a:solidFill>
                  <a:schemeClr val="accent3"/>
                </a:solidFill>
                <a:latin typeface="Courier New" pitchFamily="49" charset="0"/>
                <a:cs typeface="Courier New" pitchFamily="49" charset="0"/>
              </a:rPr>
              <a:t>id</a:t>
            </a:r>
            <a:r>
              <a:rPr lang="en-US" noProof="1" smtClean="0">
                <a:latin typeface="Courier New" pitchFamily="49" charset="0"/>
                <a:cs typeface="Courier New" pitchFamily="49" charset="0"/>
              </a:rPr>
              <a:t>.hashCode(); }</a:t>
            </a:r>
          </a:p>
          <a:p>
            <a:pPr marL="0" indent="0">
              <a:spcBef>
                <a:spcPts val="0"/>
              </a:spcBef>
              <a:buFontTx/>
              <a:buNone/>
            </a:pPr>
            <a:r>
              <a:rPr lang="en-US" noProof="1" smtClean="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Working With Entity</a:t>
            </a:r>
            <a:endParaRPr lang="en-US" dirty="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a:t>
            </a:r>
            <a:endParaRPr lang="en-US" dirty="0"/>
          </a:p>
        </p:txBody>
      </p:sp>
      <p:sp>
        <p:nvSpPr>
          <p:cNvPr id="3" name="Content Placeholder 2"/>
          <p:cNvSpPr>
            <a:spLocks noGrp="1"/>
          </p:cNvSpPr>
          <p:nvPr>
            <p:ph idx="1"/>
          </p:nvPr>
        </p:nvSpPr>
        <p:spPr/>
        <p:txBody>
          <a:bodyPr>
            <a:normAutofit fontScale="92500" lnSpcReduction="10000"/>
          </a:bodyPr>
          <a:lstStyle/>
          <a:p>
            <a:pPr marL="0" indent="0">
              <a:buFontTx/>
              <a:buNone/>
            </a:pPr>
            <a:r>
              <a:rPr lang="en-US" sz="1800" b="1" dirty="0" smtClean="0">
                <a:solidFill>
                  <a:srgbClr val="0070C0"/>
                </a:solidFill>
                <a:latin typeface="Arial" charset="0"/>
                <a:cs typeface="Arial" charset="0"/>
              </a:rPr>
              <a:t>Configuration</a:t>
            </a:r>
            <a:endParaRPr lang="en-US" sz="1800" dirty="0" smtClean="0">
              <a:latin typeface="Arial" charset="0"/>
              <a:cs typeface="Arial" charset="0"/>
            </a:endParaRPr>
          </a:p>
          <a:p>
            <a:pPr lvl="1">
              <a:spcBef>
                <a:spcPts val="300"/>
              </a:spcBef>
            </a:pPr>
            <a:r>
              <a:rPr lang="en-US" sz="1800" dirty="0" smtClean="0">
                <a:latin typeface="Arial" charset="0"/>
                <a:cs typeface="Arial" charset="0"/>
              </a:rPr>
              <a:t>Stored in persistence.xml</a:t>
            </a:r>
          </a:p>
          <a:p>
            <a:pPr lvl="1">
              <a:spcBef>
                <a:spcPts val="300"/>
              </a:spcBef>
            </a:pPr>
            <a:r>
              <a:rPr lang="en-US" sz="1800" dirty="0" smtClean="0">
                <a:latin typeface="Arial" charset="0"/>
                <a:cs typeface="Arial" charset="0"/>
              </a:rPr>
              <a:t>Contains one or more </a:t>
            </a:r>
            <a:r>
              <a:rPr lang="en-US" sz="1800" i="1" dirty="0" smtClean="0">
                <a:latin typeface="Arial" charset="0"/>
                <a:cs typeface="Arial" charset="0"/>
              </a:rPr>
              <a:t>Persistence Units</a:t>
            </a:r>
            <a:r>
              <a:rPr lang="en-US" sz="1800" dirty="0" smtClean="0">
                <a:latin typeface="Arial" charset="0"/>
                <a:cs typeface="Arial" charset="0"/>
              </a:rPr>
              <a:t>.</a:t>
            </a:r>
          </a:p>
          <a:p>
            <a:pPr marL="0" indent="0">
              <a:buFontTx/>
              <a:buNone/>
            </a:pPr>
            <a:endParaRPr lang="en-US" sz="1800" b="1" dirty="0" smtClean="0">
              <a:solidFill>
                <a:srgbClr val="0070C0"/>
              </a:solidFill>
              <a:latin typeface="Arial" charset="0"/>
              <a:cs typeface="Arial" charset="0"/>
            </a:endParaRPr>
          </a:p>
          <a:p>
            <a:pPr marL="0" indent="0">
              <a:buFontTx/>
              <a:buNone/>
            </a:pPr>
            <a:r>
              <a:rPr lang="en-US" sz="1800" b="1" dirty="0" smtClean="0">
                <a:solidFill>
                  <a:srgbClr val="0070C0"/>
                </a:solidFill>
                <a:latin typeface="Arial" charset="0"/>
                <a:cs typeface="Arial" charset="0"/>
              </a:rPr>
              <a:t>Persistence Unit</a:t>
            </a:r>
            <a:endParaRPr lang="en-US" sz="1800" dirty="0" smtClean="0">
              <a:latin typeface="Arial" charset="0"/>
              <a:cs typeface="Arial" charset="0"/>
            </a:endParaRPr>
          </a:p>
          <a:p>
            <a:pPr lvl="1">
              <a:spcBef>
                <a:spcPts val="300"/>
              </a:spcBef>
            </a:pPr>
            <a:r>
              <a:rPr lang="en-US" sz="1800" dirty="0" smtClean="0">
                <a:latin typeface="Arial" charset="0"/>
                <a:cs typeface="Arial" charset="0"/>
              </a:rPr>
              <a:t>List of classes managed by given Persistence Unit</a:t>
            </a:r>
          </a:p>
          <a:p>
            <a:pPr lvl="1">
              <a:spcBef>
                <a:spcPts val="300"/>
              </a:spcBef>
            </a:pPr>
            <a:r>
              <a:rPr lang="en-US" sz="1800" dirty="0" smtClean="0">
                <a:latin typeface="Arial" charset="0"/>
                <a:cs typeface="Arial" charset="0"/>
              </a:rPr>
              <a:t>Database connection configuration</a:t>
            </a:r>
          </a:p>
          <a:p>
            <a:pPr lvl="2">
              <a:spcBef>
                <a:spcPts val="300"/>
              </a:spcBef>
            </a:pPr>
            <a:r>
              <a:rPr lang="en-US" sz="1800" dirty="0" smtClean="0">
                <a:latin typeface="Arial" charset="0"/>
                <a:cs typeface="Arial" charset="0"/>
              </a:rPr>
              <a:t>JNDI  name of </a:t>
            </a:r>
            <a:r>
              <a:rPr lang="en-US" sz="1800" dirty="0" err="1" smtClean="0">
                <a:latin typeface="Arial" charset="0"/>
                <a:cs typeface="Arial" charset="0"/>
              </a:rPr>
              <a:t>DataSource</a:t>
            </a:r>
            <a:endParaRPr lang="en-US" sz="1800" dirty="0" smtClean="0">
              <a:latin typeface="Arial" charset="0"/>
              <a:cs typeface="Arial" charset="0"/>
            </a:endParaRPr>
          </a:p>
          <a:p>
            <a:pPr lvl="2">
              <a:spcBef>
                <a:spcPts val="300"/>
              </a:spcBef>
            </a:pPr>
            <a:r>
              <a:rPr lang="en-US" sz="1800" dirty="0" smtClean="0">
                <a:latin typeface="Arial" charset="0"/>
                <a:cs typeface="Arial" charset="0"/>
              </a:rPr>
              <a:t>JDBC </a:t>
            </a:r>
            <a:r>
              <a:rPr lang="en-US" sz="1800" dirty="0" err="1" smtClean="0">
                <a:latin typeface="Arial" charset="0"/>
                <a:cs typeface="Arial" charset="0"/>
              </a:rPr>
              <a:t>url</a:t>
            </a:r>
            <a:r>
              <a:rPr lang="en-US" sz="1800" dirty="0" smtClean="0">
                <a:latin typeface="Arial" charset="0"/>
                <a:cs typeface="Arial" charset="0"/>
              </a:rPr>
              <a:t>, name, password</a:t>
            </a:r>
          </a:p>
          <a:p>
            <a:pPr lvl="1">
              <a:spcBef>
                <a:spcPts val="300"/>
              </a:spcBef>
            </a:pPr>
            <a:r>
              <a:rPr lang="en-US" sz="1800" dirty="0" smtClean="0">
                <a:latin typeface="Arial" charset="0"/>
                <a:cs typeface="Arial" charset="0"/>
              </a:rPr>
              <a:t>Transaction control configuration (RESOURCE_LOCAL or JTA)</a:t>
            </a:r>
          </a:p>
          <a:p>
            <a:pPr lvl="1">
              <a:spcBef>
                <a:spcPts val="300"/>
              </a:spcBef>
            </a:pPr>
            <a:r>
              <a:rPr lang="en-US" sz="1800" dirty="0" smtClean="0">
                <a:latin typeface="Arial" charset="0"/>
                <a:cs typeface="Arial" charset="0"/>
              </a:rPr>
              <a:t>Table creation strategy</a:t>
            </a:r>
          </a:p>
          <a:p>
            <a:pPr marL="0" indent="0">
              <a:buFontTx/>
              <a:buNone/>
            </a:pPr>
            <a:endParaRPr lang="en-US" sz="1800" b="1" dirty="0" smtClean="0">
              <a:solidFill>
                <a:srgbClr val="0070C0"/>
              </a:solidFill>
              <a:latin typeface="Arial" charset="0"/>
              <a:cs typeface="Arial" charset="0"/>
            </a:endParaRPr>
          </a:p>
          <a:p>
            <a:pPr marL="0" indent="0">
              <a:buFontTx/>
              <a:buNone/>
            </a:pPr>
            <a:r>
              <a:rPr lang="en-US" sz="1800" b="1" dirty="0" smtClean="0">
                <a:solidFill>
                  <a:srgbClr val="0070C0"/>
                </a:solidFill>
                <a:latin typeface="Arial" charset="0"/>
                <a:cs typeface="Arial" charset="0"/>
              </a:rPr>
              <a:t>Configuration parameter names</a:t>
            </a:r>
            <a:endParaRPr lang="en-US" sz="1800" dirty="0" smtClean="0">
              <a:latin typeface="Arial" charset="0"/>
              <a:cs typeface="Arial" charset="0"/>
            </a:endParaRPr>
          </a:p>
          <a:p>
            <a:pPr lvl="1">
              <a:spcBef>
                <a:spcPts val="300"/>
              </a:spcBef>
            </a:pPr>
            <a:r>
              <a:rPr lang="en-US" sz="1800" dirty="0" smtClean="0">
                <a:latin typeface="Arial" charset="0"/>
                <a:cs typeface="Arial" charset="0"/>
              </a:rPr>
              <a:t>Vendor specific for JPA 1.0, standardized for JPA 2.0 </a:t>
            </a:r>
          </a:p>
          <a:p>
            <a:pPr lvl="1">
              <a:spcBef>
                <a:spcPts val="300"/>
              </a:spcBef>
            </a:pPr>
            <a:r>
              <a:rPr lang="en-US" sz="1800" dirty="0" smtClean="0">
                <a:latin typeface="Arial" charset="0"/>
                <a:cs typeface="Arial" charset="0"/>
              </a:rPr>
              <a:t>Parameters could be also set when creating </a:t>
            </a:r>
            <a:r>
              <a:rPr lang="en-US" sz="1800" dirty="0" err="1" smtClean="0">
                <a:latin typeface="Arial" charset="0"/>
                <a:cs typeface="Arial" charset="0"/>
              </a:rPr>
              <a:t>EntityManagerFactory</a:t>
            </a:r>
            <a:r>
              <a:rPr lang="en-US" sz="1800" dirty="0" smtClean="0">
                <a:latin typeface="Arial" charset="0"/>
                <a:cs typeface="Arial" charset="0"/>
              </a:rPr>
              <a:t> or </a:t>
            </a:r>
            <a:r>
              <a:rPr lang="en-US" sz="1800" dirty="0" err="1" smtClean="0">
                <a:latin typeface="Arial" charset="0"/>
                <a:cs typeface="Arial" charset="0"/>
              </a:rPr>
              <a:t>EntityManager</a:t>
            </a:r>
            <a:endParaRPr lang="en-US" dirty="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ounded Rectangle 22"/>
          <p:cNvSpPr/>
          <p:nvPr/>
        </p:nvSpPr>
        <p:spPr>
          <a:xfrm>
            <a:off x="3347864" y="1916832"/>
            <a:ext cx="1440160" cy="5760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Instance entity C</a:t>
            </a:r>
            <a:endParaRPr lang="en-US" dirty="0"/>
          </a:p>
        </p:txBody>
      </p:sp>
      <p:sp>
        <p:nvSpPr>
          <p:cNvPr id="2" name="Title 1"/>
          <p:cNvSpPr>
            <a:spLocks noGrp="1"/>
          </p:cNvSpPr>
          <p:nvPr>
            <p:ph type="title"/>
          </p:nvPr>
        </p:nvSpPr>
        <p:spPr/>
        <p:txBody>
          <a:bodyPr/>
          <a:lstStyle/>
          <a:p>
            <a:r>
              <a:rPr lang="en-US" dirty="0" smtClean="0"/>
              <a:t>JPA Architecture</a:t>
            </a:r>
            <a:endParaRPr lang="en-US" dirty="0"/>
          </a:p>
        </p:txBody>
      </p:sp>
      <p:sp>
        <p:nvSpPr>
          <p:cNvPr id="4" name="Footer Placeholder 3"/>
          <p:cNvSpPr>
            <a:spLocks noGrp="1"/>
          </p:cNvSpPr>
          <p:nvPr>
            <p:ph type="ftr" sz="quarter" idx="11"/>
          </p:nvPr>
        </p:nvSpPr>
        <p:spPr>
          <a:prstGeom prst="rect">
            <a:avLst/>
          </a:prstGeom>
        </p:spPr>
        <p:txBody>
          <a:bodyPr/>
          <a:lstStyle/>
          <a:p>
            <a:pPr>
              <a:defRPr/>
            </a:pPr>
            <a:r>
              <a:rPr lang="en-US" smtClean="0"/>
              <a:t>Data Persistence</a:t>
            </a:r>
            <a:endParaRPr lang="en-US"/>
          </a:p>
        </p:txBody>
      </p:sp>
      <p:sp>
        <p:nvSpPr>
          <p:cNvPr id="5" name="Slide Number Placeholder 4"/>
          <p:cNvSpPr>
            <a:spLocks noGrp="1"/>
          </p:cNvSpPr>
          <p:nvPr>
            <p:ph type="sldNum" sz="quarter" idx="12"/>
          </p:nvPr>
        </p:nvSpPr>
        <p:spPr/>
        <p:txBody>
          <a:bodyPr/>
          <a:lstStyle/>
          <a:p>
            <a:pPr>
              <a:defRPr/>
            </a:pPr>
            <a:fld id="{FC9197F4-167F-43DE-ACC6-87312CE6C122}" type="slidenum">
              <a:rPr lang="en-US" smtClean="0"/>
              <a:pPr>
                <a:defRPr/>
              </a:pPr>
              <a:t>29</a:t>
            </a:fld>
            <a:endParaRPr lang="en-US"/>
          </a:p>
        </p:txBody>
      </p:sp>
      <p:sp>
        <p:nvSpPr>
          <p:cNvPr id="6" name="Rectangle 5"/>
          <p:cNvSpPr/>
          <p:nvPr/>
        </p:nvSpPr>
        <p:spPr>
          <a:xfrm>
            <a:off x="2987824" y="4869160"/>
            <a:ext cx="230425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EntityManager</a:t>
            </a:r>
            <a:endParaRPr lang="en-US"/>
          </a:p>
        </p:txBody>
      </p:sp>
      <p:sp>
        <p:nvSpPr>
          <p:cNvPr id="7" name="Rectangle 6"/>
          <p:cNvSpPr/>
          <p:nvPr/>
        </p:nvSpPr>
        <p:spPr>
          <a:xfrm>
            <a:off x="6516216" y="4869160"/>
            <a:ext cx="230425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EntityManagerFactory</a:t>
            </a:r>
            <a:endParaRPr lang="en-US"/>
          </a:p>
        </p:txBody>
      </p:sp>
      <p:sp>
        <p:nvSpPr>
          <p:cNvPr id="8" name="Rectangle 7"/>
          <p:cNvSpPr/>
          <p:nvPr/>
        </p:nvSpPr>
        <p:spPr>
          <a:xfrm>
            <a:off x="2987824" y="3140968"/>
            <a:ext cx="2304256" cy="914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mtClean="0"/>
              <a:t>PersistenceContext</a:t>
            </a:r>
            <a:endParaRPr lang="en-US"/>
          </a:p>
        </p:txBody>
      </p:sp>
      <p:sp>
        <p:nvSpPr>
          <p:cNvPr id="9" name="Rectangle 8"/>
          <p:cNvSpPr/>
          <p:nvPr/>
        </p:nvSpPr>
        <p:spPr>
          <a:xfrm>
            <a:off x="6516216" y="3140968"/>
            <a:ext cx="2304256" cy="914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mtClean="0"/>
              <a:t>PersistenceUnit</a:t>
            </a:r>
            <a:endParaRPr lang="en-US"/>
          </a:p>
        </p:txBody>
      </p:sp>
      <p:cxnSp>
        <p:nvCxnSpPr>
          <p:cNvPr id="11" name="Straight Connector 10"/>
          <p:cNvCxnSpPr>
            <a:stCxn id="8" idx="2"/>
            <a:endCxn id="6" idx="0"/>
          </p:cNvCxnSpPr>
          <p:nvPr/>
        </p:nvCxnSpPr>
        <p:spPr>
          <a:xfrm>
            <a:off x="4139952" y="4055368"/>
            <a:ext cx="0" cy="81379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8" idx="3"/>
            <a:endCxn id="9" idx="1"/>
          </p:cNvCxnSpPr>
          <p:nvPr/>
        </p:nvCxnSpPr>
        <p:spPr>
          <a:xfrm>
            <a:off x="5292080" y="3598168"/>
            <a:ext cx="12241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7" idx="0"/>
            <a:endCxn id="9" idx="2"/>
          </p:cNvCxnSpPr>
          <p:nvPr/>
        </p:nvCxnSpPr>
        <p:spPr>
          <a:xfrm flipV="1">
            <a:off x="7668344" y="4055368"/>
            <a:ext cx="0" cy="81379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6" idx="3"/>
            <a:endCxn id="7" idx="1"/>
          </p:cNvCxnSpPr>
          <p:nvPr/>
        </p:nvCxnSpPr>
        <p:spPr>
          <a:xfrm>
            <a:off x="5292080" y="5326360"/>
            <a:ext cx="1224136"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Rounded Rectangle 21"/>
          <p:cNvSpPr/>
          <p:nvPr/>
        </p:nvSpPr>
        <p:spPr>
          <a:xfrm>
            <a:off x="3131840" y="1628800"/>
            <a:ext cx="1440160" cy="5760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mtClean="0"/>
              <a:t>Instance entity B</a:t>
            </a:r>
            <a:endParaRPr lang="en-US"/>
          </a:p>
        </p:txBody>
      </p:sp>
      <p:sp>
        <p:nvSpPr>
          <p:cNvPr id="20" name="Rounded Rectangle 19"/>
          <p:cNvSpPr/>
          <p:nvPr/>
        </p:nvSpPr>
        <p:spPr>
          <a:xfrm>
            <a:off x="2915816" y="1340768"/>
            <a:ext cx="1440160" cy="5760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Instance </a:t>
            </a:r>
            <a:r>
              <a:rPr lang="cs-CZ" dirty="0" err="1" smtClean="0"/>
              <a:t>of</a:t>
            </a:r>
            <a:r>
              <a:rPr lang="cs-CZ" dirty="0" smtClean="0"/>
              <a:t> </a:t>
            </a:r>
            <a:r>
              <a:rPr lang="en-US" dirty="0" smtClean="0"/>
              <a:t>entity A</a:t>
            </a:r>
            <a:endParaRPr lang="en-US" dirty="0"/>
          </a:p>
        </p:txBody>
      </p:sp>
      <p:sp>
        <p:nvSpPr>
          <p:cNvPr id="25" name="Rectangle 24"/>
          <p:cNvSpPr/>
          <p:nvPr/>
        </p:nvSpPr>
        <p:spPr>
          <a:xfrm>
            <a:off x="6876256" y="1916832"/>
            <a:ext cx="1440160" cy="57606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mtClean="0"/>
              <a:t>Třída</a:t>
            </a:r>
          </a:p>
          <a:p>
            <a:pPr algn="ctr"/>
            <a:r>
              <a:rPr lang="en-US" smtClean="0"/>
              <a:t>entity C</a:t>
            </a:r>
            <a:endParaRPr lang="en-US"/>
          </a:p>
        </p:txBody>
      </p:sp>
      <p:sp>
        <p:nvSpPr>
          <p:cNvPr id="24" name="Rectangle 23"/>
          <p:cNvSpPr/>
          <p:nvPr/>
        </p:nvSpPr>
        <p:spPr>
          <a:xfrm>
            <a:off x="6660232" y="1628800"/>
            <a:ext cx="1440160" cy="57606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mtClean="0"/>
              <a:t>Třída</a:t>
            </a:r>
          </a:p>
          <a:p>
            <a:pPr algn="ctr"/>
            <a:r>
              <a:rPr lang="en-US" smtClean="0"/>
              <a:t>entity B</a:t>
            </a:r>
            <a:endParaRPr lang="en-US"/>
          </a:p>
        </p:txBody>
      </p:sp>
      <p:sp>
        <p:nvSpPr>
          <p:cNvPr id="21" name="Rectangle 20"/>
          <p:cNvSpPr/>
          <p:nvPr/>
        </p:nvSpPr>
        <p:spPr>
          <a:xfrm>
            <a:off x="6444208" y="1340768"/>
            <a:ext cx="1440160" cy="57606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cs-CZ" dirty="0" err="1" smtClean="0"/>
              <a:t>Class</a:t>
            </a:r>
            <a:r>
              <a:rPr lang="cs-CZ" dirty="0" smtClean="0"/>
              <a:t> </a:t>
            </a:r>
            <a:r>
              <a:rPr lang="cs-CZ" dirty="0" err="1" smtClean="0"/>
              <a:t>of</a:t>
            </a:r>
            <a:endParaRPr lang="en-US" dirty="0" smtClean="0"/>
          </a:p>
          <a:p>
            <a:pPr algn="ctr"/>
            <a:r>
              <a:rPr lang="en-US" dirty="0" smtClean="0"/>
              <a:t>entity A</a:t>
            </a:r>
            <a:endParaRPr lang="en-US" dirty="0"/>
          </a:p>
        </p:txBody>
      </p:sp>
      <p:sp>
        <p:nvSpPr>
          <p:cNvPr id="27" name="TextBox 26"/>
          <p:cNvSpPr txBox="1"/>
          <p:nvPr/>
        </p:nvSpPr>
        <p:spPr>
          <a:xfrm>
            <a:off x="6516216" y="2492896"/>
            <a:ext cx="2304256" cy="646331"/>
          </a:xfrm>
          <a:prstGeom prst="rect">
            <a:avLst/>
          </a:prstGeom>
          <a:noFill/>
        </p:spPr>
        <p:txBody>
          <a:bodyPr wrap="square" rtlCol="0">
            <a:spAutoFit/>
          </a:bodyPr>
          <a:lstStyle/>
          <a:p>
            <a:r>
              <a:rPr lang="en-US" smtClean="0"/>
              <a:t>Configuration, mapping definition</a:t>
            </a:r>
            <a:endParaRPr lang="en-US"/>
          </a:p>
        </p:txBody>
      </p:sp>
      <p:sp>
        <p:nvSpPr>
          <p:cNvPr id="28" name="TextBox 27"/>
          <p:cNvSpPr txBox="1"/>
          <p:nvPr/>
        </p:nvSpPr>
        <p:spPr>
          <a:xfrm>
            <a:off x="2987824" y="2492896"/>
            <a:ext cx="2304256" cy="646331"/>
          </a:xfrm>
          <a:prstGeom prst="rect">
            <a:avLst/>
          </a:prstGeom>
          <a:noFill/>
        </p:spPr>
        <p:txBody>
          <a:bodyPr wrap="square" rtlCol="0">
            <a:spAutoFit/>
          </a:bodyPr>
          <a:lstStyle/>
          <a:p>
            <a:r>
              <a:rPr lang="en-US" smtClean="0"/>
              <a:t>Entity instances management</a:t>
            </a:r>
            <a:endParaRPr lang="en-US"/>
          </a:p>
        </p:txBody>
      </p:sp>
      <p:sp>
        <p:nvSpPr>
          <p:cNvPr id="29" name="Rounded Rectangle 28"/>
          <p:cNvSpPr/>
          <p:nvPr/>
        </p:nvSpPr>
        <p:spPr>
          <a:xfrm>
            <a:off x="323528" y="3140968"/>
            <a:ext cx="1836712" cy="9144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err="1" smtClean="0"/>
              <a:t>Transac</a:t>
            </a:r>
            <a:r>
              <a:rPr lang="cs-CZ" dirty="0" err="1" smtClean="0"/>
              <a:t>tion</a:t>
            </a:r>
            <a:endParaRPr lang="en-US" dirty="0"/>
          </a:p>
        </p:txBody>
      </p:sp>
      <p:sp>
        <p:nvSpPr>
          <p:cNvPr id="30" name="TextBox 29"/>
          <p:cNvSpPr txBox="1"/>
          <p:nvPr/>
        </p:nvSpPr>
        <p:spPr>
          <a:xfrm>
            <a:off x="7668344" y="4077072"/>
            <a:ext cx="312906" cy="369332"/>
          </a:xfrm>
          <a:prstGeom prst="rect">
            <a:avLst/>
          </a:prstGeom>
          <a:noFill/>
        </p:spPr>
        <p:txBody>
          <a:bodyPr wrap="none" rtlCol="0">
            <a:spAutoFit/>
          </a:bodyPr>
          <a:lstStyle/>
          <a:p>
            <a:r>
              <a:rPr lang="en-US" smtClean="0"/>
              <a:t>1</a:t>
            </a:r>
            <a:endParaRPr lang="en-US"/>
          </a:p>
        </p:txBody>
      </p:sp>
      <p:sp>
        <p:nvSpPr>
          <p:cNvPr id="31" name="TextBox 30"/>
          <p:cNvSpPr txBox="1"/>
          <p:nvPr/>
        </p:nvSpPr>
        <p:spPr>
          <a:xfrm>
            <a:off x="7668344" y="4509120"/>
            <a:ext cx="312906" cy="369332"/>
          </a:xfrm>
          <a:prstGeom prst="rect">
            <a:avLst/>
          </a:prstGeom>
          <a:noFill/>
        </p:spPr>
        <p:txBody>
          <a:bodyPr wrap="none" rtlCol="0">
            <a:spAutoFit/>
          </a:bodyPr>
          <a:lstStyle/>
          <a:p>
            <a:r>
              <a:rPr lang="en-US" smtClean="0"/>
              <a:t>1</a:t>
            </a:r>
            <a:endParaRPr lang="en-US"/>
          </a:p>
        </p:txBody>
      </p:sp>
      <p:sp>
        <p:nvSpPr>
          <p:cNvPr id="34" name="TextBox 33"/>
          <p:cNvSpPr txBox="1"/>
          <p:nvPr/>
        </p:nvSpPr>
        <p:spPr>
          <a:xfrm>
            <a:off x="4139952" y="4077072"/>
            <a:ext cx="312906" cy="369332"/>
          </a:xfrm>
          <a:prstGeom prst="rect">
            <a:avLst/>
          </a:prstGeom>
          <a:noFill/>
        </p:spPr>
        <p:txBody>
          <a:bodyPr wrap="none" rtlCol="0">
            <a:spAutoFit/>
          </a:bodyPr>
          <a:lstStyle/>
          <a:p>
            <a:r>
              <a:rPr lang="en-US" smtClean="0"/>
              <a:t>1</a:t>
            </a:r>
            <a:endParaRPr lang="en-US"/>
          </a:p>
        </p:txBody>
      </p:sp>
      <p:sp>
        <p:nvSpPr>
          <p:cNvPr id="37" name="TextBox 36"/>
          <p:cNvSpPr txBox="1"/>
          <p:nvPr/>
        </p:nvSpPr>
        <p:spPr>
          <a:xfrm>
            <a:off x="4139952" y="4509120"/>
            <a:ext cx="538930" cy="369332"/>
          </a:xfrm>
          <a:prstGeom prst="rect">
            <a:avLst/>
          </a:prstGeom>
          <a:noFill/>
        </p:spPr>
        <p:txBody>
          <a:bodyPr wrap="none" rtlCol="0">
            <a:spAutoFit/>
          </a:bodyPr>
          <a:lstStyle/>
          <a:p>
            <a:r>
              <a:rPr lang="en-US" smtClean="0"/>
              <a:t>1..n</a:t>
            </a:r>
            <a:endParaRPr lang="en-US"/>
          </a:p>
        </p:txBody>
      </p:sp>
      <p:sp>
        <p:nvSpPr>
          <p:cNvPr id="38" name="TextBox 37"/>
          <p:cNvSpPr txBox="1"/>
          <p:nvPr/>
        </p:nvSpPr>
        <p:spPr>
          <a:xfrm>
            <a:off x="6228184" y="5013176"/>
            <a:ext cx="312906" cy="369332"/>
          </a:xfrm>
          <a:prstGeom prst="rect">
            <a:avLst/>
          </a:prstGeom>
          <a:noFill/>
        </p:spPr>
        <p:txBody>
          <a:bodyPr wrap="none" rtlCol="0">
            <a:spAutoFit/>
          </a:bodyPr>
          <a:lstStyle/>
          <a:p>
            <a:r>
              <a:rPr lang="en-US" smtClean="0"/>
              <a:t>1</a:t>
            </a:r>
            <a:endParaRPr lang="en-US"/>
          </a:p>
        </p:txBody>
      </p:sp>
      <p:sp>
        <p:nvSpPr>
          <p:cNvPr id="39" name="TextBox 38"/>
          <p:cNvSpPr txBox="1"/>
          <p:nvPr/>
        </p:nvSpPr>
        <p:spPr>
          <a:xfrm>
            <a:off x="5292080" y="5013176"/>
            <a:ext cx="538930" cy="369332"/>
          </a:xfrm>
          <a:prstGeom prst="rect">
            <a:avLst/>
          </a:prstGeom>
          <a:noFill/>
        </p:spPr>
        <p:txBody>
          <a:bodyPr wrap="none" rtlCol="0">
            <a:spAutoFit/>
          </a:bodyPr>
          <a:lstStyle/>
          <a:p>
            <a:r>
              <a:rPr lang="en-US" smtClean="0"/>
              <a:t>0..n</a:t>
            </a:r>
            <a:endParaRPr lang="en-US"/>
          </a:p>
        </p:txBody>
      </p:sp>
      <p:sp>
        <p:nvSpPr>
          <p:cNvPr id="40" name="TextBox 39"/>
          <p:cNvSpPr txBox="1"/>
          <p:nvPr/>
        </p:nvSpPr>
        <p:spPr>
          <a:xfrm>
            <a:off x="6228184" y="3212976"/>
            <a:ext cx="312906" cy="369332"/>
          </a:xfrm>
          <a:prstGeom prst="rect">
            <a:avLst/>
          </a:prstGeom>
          <a:noFill/>
        </p:spPr>
        <p:txBody>
          <a:bodyPr wrap="none" rtlCol="0">
            <a:spAutoFit/>
          </a:bodyPr>
          <a:lstStyle/>
          <a:p>
            <a:r>
              <a:rPr lang="en-US" smtClean="0"/>
              <a:t>1</a:t>
            </a:r>
            <a:endParaRPr lang="en-US"/>
          </a:p>
        </p:txBody>
      </p:sp>
      <p:sp>
        <p:nvSpPr>
          <p:cNvPr id="41" name="TextBox 40"/>
          <p:cNvSpPr txBox="1"/>
          <p:nvPr/>
        </p:nvSpPr>
        <p:spPr>
          <a:xfrm>
            <a:off x="5292080" y="3212976"/>
            <a:ext cx="538930" cy="369332"/>
          </a:xfrm>
          <a:prstGeom prst="rect">
            <a:avLst/>
          </a:prstGeom>
          <a:noFill/>
        </p:spPr>
        <p:txBody>
          <a:bodyPr wrap="none" rtlCol="0">
            <a:spAutoFit/>
          </a:bodyPr>
          <a:lstStyle/>
          <a:p>
            <a:r>
              <a:rPr lang="en-US" smtClean="0"/>
              <a:t>0..n</a:t>
            </a:r>
            <a:endParaRPr lang="en-US"/>
          </a:p>
        </p:txBody>
      </p:sp>
      <p:sp>
        <p:nvSpPr>
          <p:cNvPr id="42" name="TextBox 41"/>
          <p:cNvSpPr txBox="1"/>
          <p:nvPr/>
        </p:nvSpPr>
        <p:spPr>
          <a:xfrm>
            <a:off x="2987824" y="4437112"/>
            <a:ext cx="1152128" cy="369332"/>
          </a:xfrm>
          <a:prstGeom prst="rect">
            <a:avLst/>
          </a:prstGeom>
          <a:noFill/>
        </p:spPr>
        <p:txBody>
          <a:bodyPr wrap="square" rtlCol="0">
            <a:spAutoFit/>
          </a:bodyPr>
          <a:lstStyle/>
          <a:p>
            <a:r>
              <a:rPr lang="en-US" smtClean="0"/>
              <a:t>Manages</a:t>
            </a:r>
            <a:endParaRPr lang="en-US"/>
          </a:p>
        </p:txBody>
      </p:sp>
      <p:sp>
        <p:nvSpPr>
          <p:cNvPr id="43" name="Down Arrow 42"/>
          <p:cNvSpPr/>
          <p:nvPr/>
        </p:nvSpPr>
        <p:spPr>
          <a:xfrm flipV="1">
            <a:off x="3347864" y="4221088"/>
            <a:ext cx="360040"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6372200" y="4149080"/>
            <a:ext cx="1368152" cy="369332"/>
          </a:xfrm>
          <a:prstGeom prst="rect">
            <a:avLst/>
          </a:prstGeom>
          <a:noFill/>
        </p:spPr>
        <p:txBody>
          <a:bodyPr wrap="square" rtlCol="0">
            <a:spAutoFit/>
          </a:bodyPr>
          <a:lstStyle/>
          <a:p>
            <a:r>
              <a:rPr lang="en-US" smtClean="0"/>
              <a:t>Configures</a:t>
            </a:r>
            <a:endParaRPr lang="en-US"/>
          </a:p>
        </p:txBody>
      </p:sp>
      <p:sp>
        <p:nvSpPr>
          <p:cNvPr id="46" name="Down Arrow 45"/>
          <p:cNvSpPr/>
          <p:nvPr/>
        </p:nvSpPr>
        <p:spPr>
          <a:xfrm>
            <a:off x="6876256" y="4509120"/>
            <a:ext cx="360040"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p:cNvCxnSpPr>
            <a:stCxn id="8" idx="1"/>
            <a:endCxn id="29" idx="3"/>
          </p:cNvCxnSpPr>
          <p:nvPr/>
        </p:nvCxnSpPr>
        <p:spPr>
          <a:xfrm rot="10800000">
            <a:off x="2160240" y="3598168"/>
            <a:ext cx="827584" cy="0"/>
          </a:xfrm>
          <a:prstGeom prst="line">
            <a:avLst/>
          </a:prstGeom>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699792" y="3212976"/>
            <a:ext cx="312906" cy="369332"/>
          </a:xfrm>
          <a:prstGeom prst="rect">
            <a:avLst/>
          </a:prstGeom>
          <a:noFill/>
        </p:spPr>
        <p:txBody>
          <a:bodyPr wrap="none" rtlCol="0">
            <a:spAutoFit/>
          </a:bodyPr>
          <a:lstStyle/>
          <a:p>
            <a:r>
              <a:rPr lang="en-US" smtClean="0"/>
              <a:t>1</a:t>
            </a:r>
            <a:endParaRPr lang="en-US"/>
          </a:p>
        </p:txBody>
      </p:sp>
      <p:sp>
        <p:nvSpPr>
          <p:cNvPr id="50" name="TextBox 49"/>
          <p:cNvSpPr txBox="1"/>
          <p:nvPr/>
        </p:nvSpPr>
        <p:spPr>
          <a:xfrm>
            <a:off x="2123728" y="3212976"/>
            <a:ext cx="534121" cy="369332"/>
          </a:xfrm>
          <a:prstGeom prst="rect">
            <a:avLst/>
          </a:prstGeom>
          <a:noFill/>
        </p:spPr>
        <p:txBody>
          <a:bodyPr wrap="none" rtlCol="0">
            <a:spAutoFit/>
          </a:bodyPr>
          <a:lstStyle/>
          <a:p>
            <a:r>
              <a:rPr lang="en-US" smtClean="0"/>
              <a:t>0..1</a:t>
            </a:r>
            <a:endParaRPr lang="en-US"/>
          </a:p>
        </p:txBody>
      </p:sp>
      <p:sp>
        <p:nvSpPr>
          <p:cNvPr id="53" name="TextBox 52"/>
          <p:cNvSpPr txBox="1"/>
          <p:nvPr/>
        </p:nvSpPr>
        <p:spPr>
          <a:xfrm>
            <a:off x="6516216" y="5805264"/>
            <a:ext cx="2448272" cy="646331"/>
          </a:xfrm>
          <a:prstGeom prst="rect">
            <a:avLst/>
          </a:prstGeom>
          <a:noFill/>
        </p:spPr>
        <p:txBody>
          <a:bodyPr wrap="square" rtlCol="0">
            <a:spAutoFit/>
          </a:bodyPr>
          <a:lstStyle/>
          <a:p>
            <a:r>
              <a:rPr lang="en-US" smtClean="0"/>
              <a:t>Reads PU Configuration</a:t>
            </a:r>
            <a:br>
              <a:rPr lang="en-US" smtClean="0"/>
            </a:br>
            <a:r>
              <a:rPr lang="en-US" smtClean="0"/>
              <a:t>Creates EntityManager</a:t>
            </a:r>
            <a:endParaRPr lang="en-US"/>
          </a:p>
        </p:txBody>
      </p:sp>
      <p:sp>
        <p:nvSpPr>
          <p:cNvPr id="54" name="TextBox 53"/>
          <p:cNvSpPr txBox="1"/>
          <p:nvPr/>
        </p:nvSpPr>
        <p:spPr>
          <a:xfrm>
            <a:off x="2915816" y="5805264"/>
            <a:ext cx="2448272" cy="646331"/>
          </a:xfrm>
          <a:prstGeom prst="rect">
            <a:avLst/>
          </a:prstGeom>
          <a:noFill/>
        </p:spPr>
        <p:txBody>
          <a:bodyPr wrap="square" rtlCol="0">
            <a:spAutoFit/>
          </a:bodyPr>
          <a:lstStyle/>
          <a:p>
            <a:r>
              <a:rPr lang="en-US" smtClean="0"/>
              <a:t>Allows manipulation with entities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additive="base">
                                        <p:cTn id="11" dur="500" fill="hold"/>
                                        <p:tgtEl>
                                          <p:spTgt spid="27"/>
                                        </p:tgtEl>
                                        <p:attrNameLst>
                                          <p:attrName>ppt_x</p:attrName>
                                        </p:attrNameLst>
                                      </p:cBhvr>
                                      <p:tavLst>
                                        <p:tav tm="0">
                                          <p:val>
                                            <p:strVal val="#ppt_x"/>
                                          </p:val>
                                        </p:tav>
                                        <p:tav tm="100000">
                                          <p:val>
                                            <p:strVal val="#ppt_x"/>
                                          </p:val>
                                        </p:tav>
                                      </p:tavLst>
                                    </p:anim>
                                    <p:anim calcmode="lin" valueType="num">
                                      <p:cBhvr additive="base">
                                        <p:cTn id="1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additive="base">
                                        <p:cTn id="17" dur="500" fill="hold"/>
                                        <p:tgtEl>
                                          <p:spTgt spid="17"/>
                                        </p:tgtEl>
                                        <p:attrNameLst>
                                          <p:attrName>ppt_x</p:attrName>
                                        </p:attrNameLst>
                                      </p:cBhvr>
                                      <p:tavLst>
                                        <p:tav tm="0">
                                          <p:val>
                                            <p:strVal val="#ppt_x"/>
                                          </p:val>
                                        </p:tav>
                                        <p:tav tm="100000">
                                          <p:val>
                                            <p:strVal val="#ppt_x"/>
                                          </p:val>
                                        </p:tav>
                                      </p:tavLst>
                                    </p:anim>
                                    <p:anim calcmode="lin" valueType="num">
                                      <p:cBhvr additive="base">
                                        <p:cTn id="18" dur="500" fill="hold"/>
                                        <p:tgtEl>
                                          <p:spTgt spid="17"/>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44"/>
                                        </p:tgtEl>
                                        <p:attrNameLst>
                                          <p:attrName>style.visibility</p:attrName>
                                        </p:attrNameLst>
                                      </p:cBhvr>
                                      <p:to>
                                        <p:strVal val="visible"/>
                                      </p:to>
                                    </p:set>
                                    <p:anim calcmode="lin" valueType="num">
                                      <p:cBhvr additive="base">
                                        <p:cTn id="21" dur="500" fill="hold"/>
                                        <p:tgtEl>
                                          <p:spTgt spid="44"/>
                                        </p:tgtEl>
                                        <p:attrNameLst>
                                          <p:attrName>ppt_x</p:attrName>
                                        </p:attrNameLst>
                                      </p:cBhvr>
                                      <p:tavLst>
                                        <p:tav tm="0">
                                          <p:val>
                                            <p:strVal val="#ppt_x"/>
                                          </p:val>
                                        </p:tav>
                                        <p:tav tm="100000">
                                          <p:val>
                                            <p:strVal val="#ppt_x"/>
                                          </p:val>
                                        </p:tav>
                                      </p:tavLst>
                                    </p:anim>
                                    <p:anim calcmode="lin" valueType="num">
                                      <p:cBhvr additive="base">
                                        <p:cTn id="22" dur="500" fill="hold"/>
                                        <p:tgtEl>
                                          <p:spTgt spid="44"/>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46"/>
                                        </p:tgtEl>
                                        <p:attrNameLst>
                                          <p:attrName>style.visibility</p:attrName>
                                        </p:attrNameLst>
                                      </p:cBhvr>
                                      <p:to>
                                        <p:strVal val="visible"/>
                                      </p:to>
                                    </p:set>
                                    <p:anim calcmode="lin" valueType="num">
                                      <p:cBhvr additive="base">
                                        <p:cTn id="25" dur="500" fill="hold"/>
                                        <p:tgtEl>
                                          <p:spTgt spid="46"/>
                                        </p:tgtEl>
                                        <p:attrNameLst>
                                          <p:attrName>ppt_x</p:attrName>
                                        </p:attrNameLst>
                                      </p:cBhvr>
                                      <p:tavLst>
                                        <p:tav tm="0">
                                          <p:val>
                                            <p:strVal val="#ppt_x"/>
                                          </p:val>
                                        </p:tav>
                                        <p:tav tm="100000">
                                          <p:val>
                                            <p:strVal val="#ppt_x"/>
                                          </p:val>
                                        </p:tav>
                                      </p:tavLst>
                                    </p:anim>
                                    <p:anim calcmode="lin" valueType="num">
                                      <p:cBhvr additive="base">
                                        <p:cTn id="26" dur="500" fill="hold"/>
                                        <p:tgtEl>
                                          <p:spTgt spid="46"/>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ppt_x"/>
                                          </p:val>
                                        </p:tav>
                                        <p:tav tm="100000">
                                          <p:val>
                                            <p:strVal val="#ppt_x"/>
                                          </p:val>
                                        </p:tav>
                                      </p:tavLst>
                                    </p:anim>
                                    <p:anim calcmode="lin" valueType="num">
                                      <p:cBhvr additive="base">
                                        <p:cTn id="30" dur="500" fill="hold"/>
                                        <p:tgtEl>
                                          <p:spTgt spid="7"/>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53"/>
                                        </p:tgtEl>
                                        <p:attrNameLst>
                                          <p:attrName>style.visibility</p:attrName>
                                        </p:attrNameLst>
                                      </p:cBhvr>
                                      <p:to>
                                        <p:strVal val="visible"/>
                                      </p:to>
                                    </p:set>
                                    <p:anim calcmode="lin" valueType="num">
                                      <p:cBhvr additive="base">
                                        <p:cTn id="33" dur="500" fill="hold"/>
                                        <p:tgtEl>
                                          <p:spTgt spid="53"/>
                                        </p:tgtEl>
                                        <p:attrNameLst>
                                          <p:attrName>ppt_x</p:attrName>
                                        </p:attrNameLst>
                                      </p:cBhvr>
                                      <p:tavLst>
                                        <p:tav tm="0">
                                          <p:val>
                                            <p:strVal val="#ppt_x"/>
                                          </p:val>
                                        </p:tav>
                                        <p:tav tm="100000">
                                          <p:val>
                                            <p:strVal val="#ppt_x"/>
                                          </p:val>
                                        </p:tav>
                                      </p:tavLst>
                                    </p:anim>
                                    <p:anim calcmode="lin" valueType="num">
                                      <p:cBhvr additive="base">
                                        <p:cTn id="34"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19"/>
                                        </p:tgtEl>
                                        <p:attrNameLst>
                                          <p:attrName>style.visibility</p:attrName>
                                        </p:attrNameLst>
                                      </p:cBhvr>
                                      <p:to>
                                        <p:strVal val="visible"/>
                                      </p:to>
                                    </p:set>
                                    <p:anim calcmode="lin" valueType="num">
                                      <p:cBhvr additive="base">
                                        <p:cTn id="45" dur="500" fill="hold"/>
                                        <p:tgtEl>
                                          <p:spTgt spid="19"/>
                                        </p:tgtEl>
                                        <p:attrNameLst>
                                          <p:attrName>ppt_x</p:attrName>
                                        </p:attrNameLst>
                                      </p:cBhvr>
                                      <p:tavLst>
                                        <p:tav tm="0">
                                          <p:val>
                                            <p:strVal val="#ppt_x"/>
                                          </p:val>
                                        </p:tav>
                                        <p:tav tm="100000">
                                          <p:val>
                                            <p:strVal val="#ppt_x"/>
                                          </p:val>
                                        </p:tav>
                                      </p:tavLst>
                                    </p:anim>
                                    <p:anim calcmode="lin" valueType="num">
                                      <p:cBhvr additive="base">
                                        <p:cTn id="46" dur="500" fill="hold"/>
                                        <p:tgtEl>
                                          <p:spTgt spid="19"/>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additive="base">
                                        <p:cTn id="49" dur="500" fill="hold"/>
                                        <p:tgtEl>
                                          <p:spTgt spid="6"/>
                                        </p:tgtEl>
                                        <p:attrNameLst>
                                          <p:attrName>ppt_x</p:attrName>
                                        </p:attrNameLst>
                                      </p:cBhvr>
                                      <p:tavLst>
                                        <p:tav tm="0">
                                          <p:val>
                                            <p:strVal val="#ppt_x"/>
                                          </p:val>
                                        </p:tav>
                                        <p:tav tm="100000">
                                          <p:val>
                                            <p:strVal val="#ppt_x"/>
                                          </p:val>
                                        </p:tav>
                                      </p:tavLst>
                                    </p:anim>
                                    <p:anim calcmode="lin" valueType="num">
                                      <p:cBhvr additive="base">
                                        <p:cTn id="50" dur="500" fill="hold"/>
                                        <p:tgtEl>
                                          <p:spTgt spid="6"/>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54"/>
                                        </p:tgtEl>
                                        <p:attrNameLst>
                                          <p:attrName>style.visibility</p:attrName>
                                        </p:attrNameLst>
                                      </p:cBhvr>
                                      <p:to>
                                        <p:strVal val="visible"/>
                                      </p:to>
                                    </p:set>
                                    <p:anim calcmode="lin" valueType="num">
                                      <p:cBhvr additive="base">
                                        <p:cTn id="53" dur="500" fill="hold"/>
                                        <p:tgtEl>
                                          <p:spTgt spid="54"/>
                                        </p:tgtEl>
                                        <p:attrNameLst>
                                          <p:attrName>ppt_x</p:attrName>
                                        </p:attrNameLst>
                                      </p:cBhvr>
                                      <p:tavLst>
                                        <p:tav tm="0">
                                          <p:val>
                                            <p:strVal val="#ppt_x"/>
                                          </p:val>
                                        </p:tav>
                                        <p:tav tm="100000">
                                          <p:val>
                                            <p:strVal val="#ppt_x"/>
                                          </p:val>
                                        </p:tav>
                                      </p:tavLst>
                                    </p:anim>
                                    <p:anim calcmode="lin" valueType="num">
                                      <p:cBhvr additive="base">
                                        <p:cTn id="54"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11"/>
                                        </p:tgtEl>
                                        <p:attrNameLst>
                                          <p:attrName>style.visibility</p:attrName>
                                        </p:attrNameLst>
                                      </p:cBhvr>
                                      <p:to>
                                        <p:strVal val="visible"/>
                                      </p:to>
                                    </p:set>
                                    <p:anim calcmode="lin" valueType="num">
                                      <p:cBhvr additive="base">
                                        <p:cTn id="65" dur="500" fill="hold"/>
                                        <p:tgtEl>
                                          <p:spTgt spid="11"/>
                                        </p:tgtEl>
                                        <p:attrNameLst>
                                          <p:attrName>ppt_x</p:attrName>
                                        </p:attrNameLst>
                                      </p:cBhvr>
                                      <p:tavLst>
                                        <p:tav tm="0">
                                          <p:val>
                                            <p:strVal val="#ppt_x"/>
                                          </p:val>
                                        </p:tav>
                                        <p:tav tm="100000">
                                          <p:val>
                                            <p:strVal val="#ppt_x"/>
                                          </p:val>
                                        </p:tav>
                                      </p:tavLst>
                                    </p:anim>
                                    <p:anim calcmode="lin" valueType="num">
                                      <p:cBhvr additive="base">
                                        <p:cTn id="66" dur="500" fill="hold"/>
                                        <p:tgtEl>
                                          <p:spTgt spid="11"/>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43"/>
                                        </p:tgtEl>
                                        <p:attrNameLst>
                                          <p:attrName>style.visibility</p:attrName>
                                        </p:attrNameLst>
                                      </p:cBhvr>
                                      <p:to>
                                        <p:strVal val="visible"/>
                                      </p:to>
                                    </p:set>
                                    <p:anim calcmode="lin" valueType="num">
                                      <p:cBhvr additive="base">
                                        <p:cTn id="69" dur="500" fill="hold"/>
                                        <p:tgtEl>
                                          <p:spTgt spid="43"/>
                                        </p:tgtEl>
                                        <p:attrNameLst>
                                          <p:attrName>ppt_x</p:attrName>
                                        </p:attrNameLst>
                                      </p:cBhvr>
                                      <p:tavLst>
                                        <p:tav tm="0">
                                          <p:val>
                                            <p:strVal val="#ppt_x"/>
                                          </p:val>
                                        </p:tav>
                                        <p:tav tm="100000">
                                          <p:val>
                                            <p:strVal val="#ppt_x"/>
                                          </p:val>
                                        </p:tav>
                                      </p:tavLst>
                                    </p:anim>
                                    <p:anim calcmode="lin" valueType="num">
                                      <p:cBhvr additive="base">
                                        <p:cTn id="70" dur="500" fill="hold"/>
                                        <p:tgtEl>
                                          <p:spTgt spid="43"/>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42"/>
                                        </p:tgtEl>
                                        <p:attrNameLst>
                                          <p:attrName>style.visibility</p:attrName>
                                        </p:attrNameLst>
                                      </p:cBhvr>
                                      <p:to>
                                        <p:strVal val="visible"/>
                                      </p:to>
                                    </p:set>
                                    <p:anim calcmode="lin" valueType="num">
                                      <p:cBhvr additive="base">
                                        <p:cTn id="73" dur="500" fill="hold"/>
                                        <p:tgtEl>
                                          <p:spTgt spid="42"/>
                                        </p:tgtEl>
                                        <p:attrNameLst>
                                          <p:attrName>ppt_x</p:attrName>
                                        </p:attrNameLst>
                                      </p:cBhvr>
                                      <p:tavLst>
                                        <p:tav tm="0">
                                          <p:val>
                                            <p:strVal val="#ppt_x"/>
                                          </p:val>
                                        </p:tav>
                                        <p:tav tm="100000">
                                          <p:val>
                                            <p:strVal val="#ppt_x"/>
                                          </p:val>
                                        </p:tav>
                                      </p:tavLst>
                                    </p:anim>
                                    <p:anim calcmode="lin" valueType="num">
                                      <p:cBhvr additive="base">
                                        <p:cTn id="74" dur="500" fill="hold"/>
                                        <p:tgtEl>
                                          <p:spTgt spid="42"/>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8"/>
                                        </p:tgtEl>
                                        <p:attrNameLst>
                                          <p:attrName>style.visibility</p:attrName>
                                        </p:attrNameLst>
                                      </p:cBhvr>
                                      <p:to>
                                        <p:strVal val="visible"/>
                                      </p:to>
                                    </p:set>
                                    <p:anim calcmode="lin" valueType="num">
                                      <p:cBhvr additive="base">
                                        <p:cTn id="77" dur="500" fill="hold"/>
                                        <p:tgtEl>
                                          <p:spTgt spid="8"/>
                                        </p:tgtEl>
                                        <p:attrNameLst>
                                          <p:attrName>ppt_x</p:attrName>
                                        </p:attrNameLst>
                                      </p:cBhvr>
                                      <p:tavLst>
                                        <p:tav tm="0">
                                          <p:val>
                                            <p:strVal val="#ppt_x"/>
                                          </p:val>
                                        </p:tav>
                                        <p:tav tm="100000">
                                          <p:val>
                                            <p:strVal val="#ppt_x"/>
                                          </p:val>
                                        </p:tav>
                                      </p:tavLst>
                                    </p:anim>
                                    <p:anim calcmode="lin" valueType="num">
                                      <p:cBhvr additive="base">
                                        <p:cTn id="78" dur="500" fill="hold"/>
                                        <p:tgtEl>
                                          <p:spTgt spid="8"/>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28"/>
                                        </p:tgtEl>
                                        <p:attrNameLst>
                                          <p:attrName>style.visibility</p:attrName>
                                        </p:attrNameLst>
                                      </p:cBhvr>
                                      <p:to>
                                        <p:strVal val="visible"/>
                                      </p:to>
                                    </p:set>
                                    <p:anim calcmode="lin" valueType="num">
                                      <p:cBhvr additive="base">
                                        <p:cTn id="81" dur="500" fill="hold"/>
                                        <p:tgtEl>
                                          <p:spTgt spid="28"/>
                                        </p:tgtEl>
                                        <p:attrNameLst>
                                          <p:attrName>ppt_x</p:attrName>
                                        </p:attrNameLst>
                                      </p:cBhvr>
                                      <p:tavLst>
                                        <p:tav tm="0">
                                          <p:val>
                                            <p:strVal val="#ppt_x"/>
                                          </p:val>
                                        </p:tav>
                                        <p:tav tm="100000">
                                          <p:val>
                                            <p:strVal val="#ppt_x"/>
                                          </p:val>
                                        </p:tav>
                                      </p:tavLst>
                                    </p:anim>
                                    <p:anim calcmode="lin" valueType="num">
                                      <p:cBhvr additive="base">
                                        <p:cTn id="8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7"/>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34"/>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41"/>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40"/>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13"/>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21"/>
                                        </p:tgtEl>
                                        <p:attrNameLst>
                                          <p:attrName>style.visibility</p:attrName>
                                        </p:attrNameLst>
                                      </p:cBhvr>
                                      <p:to>
                                        <p:strVal val="visible"/>
                                      </p:to>
                                    </p:set>
                                    <p:anim calcmode="lin" valueType="num">
                                      <p:cBhvr additive="base">
                                        <p:cTn id="101" dur="500" fill="hold"/>
                                        <p:tgtEl>
                                          <p:spTgt spid="21"/>
                                        </p:tgtEl>
                                        <p:attrNameLst>
                                          <p:attrName>ppt_x</p:attrName>
                                        </p:attrNameLst>
                                      </p:cBhvr>
                                      <p:tavLst>
                                        <p:tav tm="0">
                                          <p:val>
                                            <p:strVal val="#ppt_x"/>
                                          </p:val>
                                        </p:tav>
                                        <p:tav tm="100000">
                                          <p:val>
                                            <p:strVal val="#ppt_x"/>
                                          </p:val>
                                        </p:tav>
                                      </p:tavLst>
                                    </p:anim>
                                    <p:anim calcmode="lin" valueType="num">
                                      <p:cBhvr additive="base">
                                        <p:cTn id="102" dur="500" fill="hold"/>
                                        <p:tgtEl>
                                          <p:spTgt spid="21"/>
                                        </p:tgtEl>
                                        <p:attrNameLst>
                                          <p:attrName>ppt_y</p:attrName>
                                        </p:attrNameLst>
                                      </p:cBhvr>
                                      <p:tavLst>
                                        <p:tav tm="0">
                                          <p:val>
                                            <p:strVal val="1+#ppt_h/2"/>
                                          </p:val>
                                        </p:tav>
                                        <p:tav tm="100000">
                                          <p:val>
                                            <p:strVal val="#ppt_y"/>
                                          </p:val>
                                        </p:tav>
                                      </p:tavLst>
                                    </p:anim>
                                  </p:childTnLst>
                                </p:cTn>
                              </p:par>
                              <p:par>
                                <p:cTn id="103" presetID="2" presetClass="entr" presetSubtype="4" fill="hold" grpId="0" nodeType="withEffect">
                                  <p:stCondLst>
                                    <p:cond delay="0"/>
                                  </p:stCondLst>
                                  <p:childTnLst>
                                    <p:set>
                                      <p:cBhvr>
                                        <p:cTn id="104" dur="1" fill="hold">
                                          <p:stCondLst>
                                            <p:cond delay="0"/>
                                          </p:stCondLst>
                                        </p:cTn>
                                        <p:tgtEl>
                                          <p:spTgt spid="24"/>
                                        </p:tgtEl>
                                        <p:attrNameLst>
                                          <p:attrName>style.visibility</p:attrName>
                                        </p:attrNameLst>
                                      </p:cBhvr>
                                      <p:to>
                                        <p:strVal val="visible"/>
                                      </p:to>
                                    </p:set>
                                    <p:anim calcmode="lin" valueType="num">
                                      <p:cBhvr additive="base">
                                        <p:cTn id="105" dur="500" fill="hold"/>
                                        <p:tgtEl>
                                          <p:spTgt spid="24"/>
                                        </p:tgtEl>
                                        <p:attrNameLst>
                                          <p:attrName>ppt_x</p:attrName>
                                        </p:attrNameLst>
                                      </p:cBhvr>
                                      <p:tavLst>
                                        <p:tav tm="0">
                                          <p:val>
                                            <p:strVal val="#ppt_x"/>
                                          </p:val>
                                        </p:tav>
                                        <p:tav tm="100000">
                                          <p:val>
                                            <p:strVal val="#ppt_x"/>
                                          </p:val>
                                        </p:tav>
                                      </p:tavLst>
                                    </p:anim>
                                    <p:anim calcmode="lin" valueType="num">
                                      <p:cBhvr additive="base">
                                        <p:cTn id="106" dur="500" fill="hold"/>
                                        <p:tgtEl>
                                          <p:spTgt spid="24"/>
                                        </p:tgtEl>
                                        <p:attrNameLst>
                                          <p:attrName>ppt_y</p:attrName>
                                        </p:attrNameLst>
                                      </p:cBhvr>
                                      <p:tavLst>
                                        <p:tav tm="0">
                                          <p:val>
                                            <p:strVal val="1+#ppt_h/2"/>
                                          </p:val>
                                        </p:tav>
                                        <p:tav tm="100000">
                                          <p:val>
                                            <p:strVal val="#ppt_y"/>
                                          </p:val>
                                        </p:tav>
                                      </p:tavLst>
                                    </p:anim>
                                  </p:childTnLst>
                                </p:cTn>
                              </p:par>
                              <p:par>
                                <p:cTn id="107" presetID="2" presetClass="entr" presetSubtype="4" fill="hold" grpId="0" nodeType="withEffect">
                                  <p:stCondLst>
                                    <p:cond delay="0"/>
                                  </p:stCondLst>
                                  <p:childTnLst>
                                    <p:set>
                                      <p:cBhvr>
                                        <p:cTn id="108" dur="1" fill="hold">
                                          <p:stCondLst>
                                            <p:cond delay="0"/>
                                          </p:stCondLst>
                                        </p:cTn>
                                        <p:tgtEl>
                                          <p:spTgt spid="25"/>
                                        </p:tgtEl>
                                        <p:attrNameLst>
                                          <p:attrName>style.visibility</p:attrName>
                                        </p:attrNameLst>
                                      </p:cBhvr>
                                      <p:to>
                                        <p:strVal val="visible"/>
                                      </p:to>
                                    </p:set>
                                    <p:anim calcmode="lin" valueType="num">
                                      <p:cBhvr additive="base">
                                        <p:cTn id="109" dur="500" fill="hold"/>
                                        <p:tgtEl>
                                          <p:spTgt spid="25"/>
                                        </p:tgtEl>
                                        <p:attrNameLst>
                                          <p:attrName>ppt_x</p:attrName>
                                        </p:attrNameLst>
                                      </p:cBhvr>
                                      <p:tavLst>
                                        <p:tav tm="0">
                                          <p:val>
                                            <p:strVal val="#ppt_x"/>
                                          </p:val>
                                        </p:tav>
                                        <p:tav tm="100000">
                                          <p:val>
                                            <p:strVal val="#ppt_x"/>
                                          </p:val>
                                        </p:tav>
                                      </p:tavLst>
                                    </p:anim>
                                    <p:anim calcmode="lin" valueType="num">
                                      <p:cBhvr additive="base">
                                        <p:cTn id="11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20"/>
                                        </p:tgtEl>
                                        <p:attrNameLst>
                                          <p:attrName>style.visibility</p:attrName>
                                        </p:attrNameLst>
                                      </p:cBhvr>
                                      <p:to>
                                        <p:strVal val="visible"/>
                                      </p:to>
                                    </p:set>
                                    <p:anim calcmode="lin" valueType="num">
                                      <p:cBhvr additive="base">
                                        <p:cTn id="115" dur="500" fill="hold"/>
                                        <p:tgtEl>
                                          <p:spTgt spid="20"/>
                                        </p:tgtEl>
                                        <p:attrNameLst>
                                          <p:attrName>ppt_x</p:attrName>
                                        </p:attrNameLst>
                                      </p:cBhvr>
                                      <p:tavLst>
                                        <p:tav tm="0">
                                          <p:val>
                                            <p:strVal val="#ppt_x"/>
                                          </p:val>
                                        </p:tav>
                                        <p:tav tm="100000">
                                          <p:val>
                                            <p:strVal val="#ppt_x"/>
                                          </p:val>
                                        </p:tav>
                                      </p:tavLst>
                                    </p:anim>
                                    <p:anim calcmode="lin" valueType="num">
                                      <p:cBhvr additive="base">
                                        <p:cTn id="116" dur="500" fill="hold"/>
                                        <p:tgtEl>
                                          <p:spTgt spid="20"/>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22"/>
                                        </p:tgtEl>
                                        <p:attrNameLst>
                                          <p:attrName>style.visibility</p:attrName>
                                        </p:attrNameLst>
                                      </p:cBhvr>
                                      <p:to>
                                        <p:strVal val="visible"/>
                                      </p:to>
                                    </p:set>
                                    <p:anim calcmode="lin" valueType="num">
                                      <p:cBhvr additive="base">
                                        <p:cTn id="119" dur="500" fill="hold"/>
                                        <p:tgtEl>
                                          <p:spTgt spid="22"/>
                                        </p:tgtEl>
                                        <p:attrNameLst>
                                          <p:attrName>ppt_x</p:attrName>
                                        </p:attrNameLst>
                                      </p:cBhvr>
                                      <p:tavLst>
                                        <p:tav tm="0">
                                          <p:val>
                                            <p:strVal val="#ppt_x"/>
                                          </p:val>
                                        </p:tav>
                                        <p:tav tm="100000">
                                          <p:val>
                                            <p:strVal val="#ppt_x"/>
                                          </p:val>
                                        </p:tav>
                                      </p:tavLst>
                                    </p:anim>
                                    <p:anim calcmode="lin" valueType="num">
                                      <p:cBhvr additive="base">
                                        <p:cTn id="120" dur="500" fill="hold"/>
                                        <p:tgtEl>
                                          <p:spTgt spid="22"/>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23"/>
                                        </p:tgtEl>
                                        <p:attrNameLst>
                                          <p:attrName>style.visibility</p:attrName>
                                        </p:attrNameLst>
                                      </p:cBhvr>
                                      <p:to>
                                        <p:strVal val="visible"/>
                                      </p:to>
                                    </p:set>
                                    <p:anim calcmode="lin" valueType="num">
                                      <p:cBhvr additive="base">
                                        <p:cTn id="123" dur="500" fill="hold"/>
                                        <p:tgtEl>
                                          <p:spTgt spid="23"/>
                                        </p:tgtEl>
                                        <p:attrNameLst>
                                          <p:attrName>ppt_x</p:attrName>
                                        </p:attrNameLst>
                                      </p:cBhvr>
                                      <p:tavLst>
                                        <p:tav tm="0">
                                          <p:val>
                                            <p:strVal val="#ppt_x"/>
                                          </p:val>
                                        </p:tav>
                                        <p:tav tm="100000">
                                          <p:val>
                                            <p:strVal val="#ppt_x"/>
                                          </p:val>
                                        </p:tav>
                                      </p:tavLst>
                                    </p:anim>
                                    <p:anim calcmode="lin" valueType="num">
                                      <p:cBhvr additive="base">
                                        <p:cTn id="12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2" presetClass="entr" presetSubtype="4" fill="hold" grpId="0" nodeType="clickEffect">
                                  <p:stCondLst>
                                    <p:cond delay="0"/>
                                  </p:stCondLst>
                                  <p:childTnLst>
                                    <p:set>
                                      <p:cBhvr>
                                        <p:cTn id="128" dur="1" fill="hold">
                                          <p:stCondLst>
                                            <p:cond delay="0"/>
                                          </p:stCondLst>
                                        </p:cTn>
                                        <p:tgtEl>
                                          <p:spTgt spid="29"/>
                                        </p:tgtEl>
                                        <p:attrNameLst>
                                          <p:attrName>style.visibility</p:attrName>
                                        </p:attrNameLst>
                                      </p:cBhvr>
                                      <p:to>
                                        <p:strVal val="visible"/>
                                      </p:to>
                                    </p:set>
                                    <p:anim calcmode="lin" valueType="num">
                                      <p:cBhvr additive="base">
                                        <p:cTn id="129" dur="500" fill="hold"/>
                                        <p:tgtEl>
                                          <p:spTgt spid="29"/>
                                        </p:tgtEl>
                                        <p:attrNameLst>
                                          <p:attrName>ppt_x</p:attrName>
                                        </p:attrNameLst>
                                      </p:cBhvr>
                                      <p:tavLst>
                                        <p:tav tm="0">
                                          <p:val>
                                            <p:strVal val="#ppt_x"/>
                                          </p:val>
                                        </p:tav>
                                        <p:tav tm="100000">
                                          <p:val>
                                            <p:strVal val="#ppt_x"/>
                                          </p:val>
                                        </p:tav>
                                      </p:tavLst>
                                    </p:anim>
                                    <p:anim calcmode="lin" valueType="num">
                                      <p:cBhvr additive="base">
                                        <p:cTn id="130" dur="500" fill="hold"/>
                                        <p:tgtEl>
                                          <p:spTgt spid="29"/>
                                        </p:tgtEl>
                                        <p:attrNameLst>
                                          <p:attrName>ppt_y</p:attrName>
                                        </p:attrNameLst>
                                      </p:cBhvr>
                                      <p:tavLst>
                                        <p:tav tm="0">
                                          <p:val>
                                            <p:strVal val="1+#ppt_h/2"/>
                                          </p:val>
                                        </p:tav>
                                        <p:tav tm="100000">
                                          <p:val>
                                            <p:strVal val="#ppt_y"/>
                                          </p:val>
                                        </p:tav>
                                      </p:tavLst>
                                    </p:anim>
                                  </p:childTnLst>
                                </p:cTn>
                              </p:par>
                              <p:par>
                                <p:cTn id="131" presetID="2" presetClass="entr" presetSubtype="4" fill="hold" nodeType="withEffect">
                                  <p:stCondLst>
                                    <p:cond delay="0"/>
                                  </p:stCondLst>
                                  <p:childTnLst>
                                    <p:set>
                                      <p:cBhvr>
                                        <p:cTn id="132" dur="1" fill="hold">
                                          <p:stCondLst>
                                            <p:cond delay="0"/>
                                          </p:stCondLst>
                                        </p:cTn>
                                        <p:tgtEl>
                                          <p:spTgt spid="48"/>
                                        </p:tgtEl>
                                        <p:attrNameLst>
                                          <p:attrName>style.visibility</p:attrName>
                                        </p:attrNameLst>
                                      </p:cBhvr>
                                      <p:to>
                                        <p:strVal val="visible"/>
                                      </p:to>
                                    </p:set>
                                    <p:anim calcmode="lin" valueType="num">
                                      <p:cBhvr additive="base">
                                        <p:cTn id="133" dur="500" fill="hold"/>
                                        <p:tgtEl>
                                          <p:spTgt spid="48"/>
                                        </p:tgtEl>
                                        <p:attrNameLst>
                                          <p:attrName>ppt_x</p:attrName>
                                        </p:attrNameLst>
                                      </p:cBhvr>
                                      <p:tavLst>
                                        <p:tav tm="0">
                                          <p:val>
                                            <p:strVal val="#ppt_x"/>
                                          </p:val>
                                        </p:tav>
                                        <p:tav tm="100000">
                                          <p:val>
                                            <p:strVal val="#ppt_x"/>
                                          </p:val>
                                        </p:tav>
                                      </p:tavLst>
                                    </p:anim>
                                    <p:anim calcmode="lin" valueType="num">
                                      <p:cBhvr additive="base">
                                        <p:cTn id="134"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50"/>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6" grpId="0" animBg="1"/>
      <p:bldP spid="7" grpId="0" animBg="1"/>
      <p:bldP spid="8" grpId="0" animBg="1"/>
      <p:bldP spid="9" grpId="0" animBg="1"/>
      <p:bldP spid="22" grpId="0" animBg="1"/>
      <p:bldP spid="20" grpId="0" animBg="1"/>
      <p:bldP spid="25" grpId="0" animBg="1"/>
      <p:bldP spid="24" grpId="0" animBg="1"/>
      <p:bldP spid="21" grpId="0" animBg="1"/>
      <p:bldP spid="27" grpId="0"/>
      <p:bldP spid="28" grpId="0"/>
      <p:bldP spid="29" grpId="0" animBg="1"/>
      <p:bldP spid="30" grpId="0"/>
      <p:bldP spid="31" grpId="0"/>
      <p:bldP spid="34" grpId="0"/>
      <p:bldP spid="37" grpId="0"/>
      <p:bldP spid="38" grpId="0"/>
      <p:bldP spid="39" grpId="0"/>
      <p:bldP spid="40" grpId="0"/>
      <p:bldP spid="41" grpId="0"/>
      <p:bldP spid="42" grpId="0"/>
      <p:bldP spid="43" grpId="0" animBg="1"/>
      <p:bldP spid="44" grpId="0"/>
      <p:bldP spid="46" grpId="0" animBg="1"/>
      <p:bldP spid="49" grpId="0"/>
      <p:bldP spid="50" grpId="0"/>
      <p:bldP spid="53" grpId="0"/>
      <p:bldP spid="5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Persistence II</a:t>
            </a:r>
            <a:endParaRPr lang="en-US" dirty="0"/>
          </a:p>
        </p:txBody>
      </p:sp>
      <p:sp>
        <p:nvSpPr>
          <p:cNvPr id="3" name="Content Placeholder 2"/>
          <p:cNvSpPr>
            <a:spLocks noGrp="1"/>
          </p:cNvSpPr>
          <p:nvPr>
            <p:ph idx="1"/>
          </p:nvPr>
        </p:nvSpPr>
        <p:spPr/>
        <p:txBody>
          <a:bodyPr>
            <a:normAutofit lnSpcReduction="10000"/>
          </a:bodyPr>
          <a:lstStyle/>
          <a:p>
            <a:r>
              <a:rPr lang="en-US" dirty="0" smtClean="0"/>
              <a:t>JPA</a:t>
            </a:r>
          </a:p>
          <a:p>
            <a:pPr lvl="1"/>
            <a:r>
              <a:rPr lang="en-US" dirty="0" smtClean="0"/>
              <a:t>Advanced Mapping</a:t>
            </a:r>
          </a:p>
          <a:p>
            <a:pPr lvl="1"/>
            <a:r>
              <a:rPr lang="en-US" dirty="0" smtClean="0"/>
              <a:t>Querying</a:t>
            </a:r>
          </a:p>
          <a:p>
            <a:pPr lvl="2"/>
            <a:r>
              <a:rPr lang="en-US" dirty="0" smtClean="0"/>
              <a:t>JPQL</a:t>
            </a:r>
          </a:p>
          <a:p>
            <a:pPr lvl="2"/>
            <a:r>
              <a:rPr lang="en-US" dirty="0" smtClean="0"/>
              <a:t>Criteria API</a:t>
            </a:r>
          </a:p>
          <a:p>
            <a:r>
              <a:rPr lang="en-US" dirty="0" smtClean="0"/>
              <a:t>Alternatives</a:t>
            </a:r>
          </a:p>
          <a:p>
            <a:pPr lvl="1"/>
            <a:r>
              <a:rPr lang="en-US" dirty="0" smtClean="0"/>
              <a:t>EJB 2.x</a:t>
            </a:r>
          </a:p>
          <a:p>
            <a:pPr lvl="1"/>
            <a:r>
              <a:rPr lang="en-US" dirty="0" smtClean="0"/>
              <a:t>JDO</a:t>
            </a:r>
          </a:p>
          <a:p>
            <a:pPr lvl="1"/>
            <a:r>
              <a:rPr lang="en-US" dirty="0" smtClean="0"/>
              <a:t>JDBC</a:t>
            </a:r>
          </a:p>
          <a:p>
            <a:pPr lvl="1"/>
            <a:r>
              <a:rPr lang="en-US" dirty="0" smtClean="0"/>
              <a:t>Embedded SQL</a:t>
            </a:r>
          </a:p>
          <a:p>
            <a:pPr lvl="1"/>
            <a:r>
              <a:rPr lang="en-US" dirty="0" smtClean="0"/>
              <a:t>Spring JDBC</a:t>
            </a:r>
          </a:p>
          <a:p>
            <a:pPr lvl="1"/>
            <a:r>
              <a:rPr lang="en-US" dirty="0" smtClean="0"/>
              <a:t>iBatis</a:t>
            </a:r>
          </a:p>
          <a:p>
            <a:r>
              <a:rPr lang="en-US" dirty="0" smtClean="0"/>
              <a:t>Best practices</a:t>
            </a:r>
          </a:p>
        </p:txBody>
      </p:sp>
      <p:sp>
        <p:nvSpPr>
          <p:cNvPr id="4" name="Slide Number Placeholder 3"/>
          <p:cNvSpPr>
            <a:spLocks noGrp="1"/>
          </p:cNvSpPr>
          <p:nvPr>
            <p:ph type="sldNum" sz="quarter" idx="12"/>
          </p:nvPr>
        </p:nvSpPr>
        <p:spPr/>
        <p:txBody>
          <a:bodyPr/>
          <a:lstStyle/>
          <a:p>
            <a:fld id="{5451E588-DFA0-4C34-9978-9C7232D3A9C0}" type="slidenum">
              <a:rPr lang="en-US" smtClean="0"/>
              <a:pPr/>
              <a:t>3</a:t>
            </a:fld>
            <a:endParaRPr lang="en-US" dirty="0"/>
          </a:p>
        </p:txBody>
      </p:sp>
      <p:sp>
        <p:nvSpPr>
          <p:cNvPr id="5" name="Footer Placeholder 4"/>
          <p:cNvSpPr>
            <a:spLocks noGrp="1"/>
          </p:cNvSpPr>
          <p:nvPr>
            <p:ph type="ftr" sz="quarter" idx="11"/>
          </p:nvPr>
        </p:nvSpPr>
        <p:spPr/>
        <p:txBody>
          <a:bodyPr/>
          <a:lstStyle/>
          <a:p>
            <a:r>
              <a:rPr lang="en-US" smtClean="0"/>
              <a:t>Data Persistence</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Entity Lifecycle</a:t>
            </a:r>
            <a:endParaRPr lang="en-US" dirty="0"/>
          </a:p>
        </p:txBody>
      </p:sp>
      <p:sp>
        <p:nvSpPr>
          <p:cNvPr id="3" name="Footer Placeholder 2"/>
          <p:cNvSpPr>
            <a:spLocks noGrp="1"/>
          </p:cNvSpPr>
          <p:nvPr>
            <p:ph type="ftr" sz="quarter" idx="11"/>
          </p:nvPr>
        </p:nvSpPr>
        <p:spPr/>
        <p:txBody>
          <a:bodyPr/>
          <a:lstStyle/>
          <a:p>
            <a:r>
              <a:rPr lang="pt-BR" smtClean="0"/>
              <a:t>Data Persistence</a:t>
            </a:r>
            <a:endParaRPr lang="en-US" dirty="0"/>
          </a:p>
        </p:txBody>
      </p:sp>
      <p:sp>
        <p:nvSpPr>
          <p:cNvPr id="4" name="Slide Number Placeholder 3"/>
          <p:cNvSpPr>
            <a:spLocks noGrp="1"/>
          </p:cNvSpPr>
          <p:nvPr>
            <p:ph type="sldNum" sz="quarter" idx="12"/>
          </p:nvPr>
        </p:nvSpPr>
        <p:spPr/>
        <p:txBody>
          <a:bodyPr/>
          <a:lstStyle/>
          <a:p>
            <a:fld id="{5451E588-DFA0-4C34-9978-9C7232D3A9C0}" type="slidenum">
              <a:rPr lang="en-US" smtClean="0"/>
              <a:pPr/>
              <a:t>30</a:t>
            </a:fld>
            <a:endParaRPr lang="en-US" dirty="0"/>
          </a:p>
        </p:txBody>
      </p:sp>
      <p:sp>
        <p:nvSpPr>
          <p:cNvPr id="5" name="Rounded Rectangle 4"/>
          <p:cNvSpPr/>
          <p:nvPr/>
        </p:nvSpPr>
        <p:spPr>
          <a:xfrm>
            <a:off x="5148064" y="4581128"/>
            <a:ext cx="1152128"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Managed</a:t>
            </a:r>
            <a:endParaRPr lang="en-US" dirty="0"/>
          </a:p>
        </p:txBody>
      </p:sp>
      <p:sp>
        <p:nvSpPr>
          <p:cNvPr id="6" name="Rounded Rectangle 5"/>
          <p:cNvSpPr/>
          <p:nvPr/>
        </p:nvSpPr>
        <p:spPr>
          <a:xfrm>
            <a:off x="5148064" y="2852936"/>
            <a:ext cx="1152128"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New</a:t>
            </a:r>
            <a:endParaRPr lang="en-US" dirty="0"/>
          </a:p>
        </p:txBody>
      </p:sp>
      <p:sp>
        <p:nvSpPr>
          <p:cNvPr id="7" name="Rounded Rectangle 6"/>
          <p:cNvSpPr/>
          <p:nvPr/>
        </p:nvSpPr>
        <p:spPr>
          <a:xfrm>
            <a:off x="5148064" y="1700808"/>
            <a:ext cx="1152128"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Does not exist</a:t>
            </a:r>
            <a:endParaRPr lang="en-US" dirty="0"/>
          </a:p>
        </p:txBody>
      </p:sp>
      <p:cxnSp>
        <p:nvCxnSpPr>
          <p:cNvPr id="8" name="Straight Arrow Connector 7"/>
          <p:cNvCxnSpPr/>
          <p:nvPr/>
        </p:nvCxnSpPr>
        <p:spPr>
          <a:xfrm rot="5400000">
            <a:off x="5398108" y="2528106"/>
            <a:ext cx="64807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796136" y="2348880"/>
            <a:ext cx="2016224" cy="307777"/>
          </a:xfrm>
          <a:prstGeom prst="rect">
            <a:avLst/>
          </a:prstGeom>
          <a:noFill/>
        </p:spPr>
        <p:txBody>
          <a:bodyPr wrap="square" rtlCol="0">
            <a:spAutoFit/>
          </a:bodyPr>
          <a:lstStyle/>
          <a:p>
            <a:r>
              <a:rPr lang="cs-CZ" sz="1400" dirty="0" smtClean="0"/>
              <a:t>Entity e = new Entity();</a:t>
            </a:r>
            <a:endParaRPr lang="en-US" sz="1400" dirty="0"/>
          </a:p>
        </p:txBody>
      </p:sp>
      <p:cxnSp>
        <p:nvCxnSpPr>
          <p:cNvPr id="10" name="Straight Arrow Connector 9"/>
          <p:cNvCxnSpPr>
            <a:endCxn id="5" idx="0"/>
          </p:cNvCxnSpPr>
          <p:nvPr/>
        </p:nvCxnSpPr>
        <p:spPr>
          <a:xfrm rot="16200000" flipH="1">
            <a:off x="5147469" y="4004469"/>
            <a:ext cx="1152128" cy="1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868144" y="3501008"/>
            <a:ext cx="1368152" cy="307777"/>
          </a:xfrm>
          <a:prstGeom prst="rect">
            <a:avLst/>
          </a:prstGeom>
          <a:noFill/>
        </p:spPr>
        <p:txBody>
          <a:bodyPr wrap="square" rtlCol="0">
            <a:spAutoFit/>
          </a:bodyPr>
          <a:lstStyle/>
          <a:p>
            <a:r>
              <a:rPr lang="cs-CZ" sz="1400" dirty="0" smtClean="0"/>
              <a:t>em.persist(e);</a:t>
            </a:r>
            <a:endParaRPr lang="en-US" sz="1400" dirty="0"/>
          </a:p>
        </p:txBody>
      </p:sp>
      <p:sp>
        <p:nvSpPr>
          <p:cNvPr id="12" name="Rounded Rectangle 11"/>
          <p:cNvSpPr/>
          <p:nvPr/>
        </p:nvSpPr>
        <p:spPr>
          <a:xfrm>
            <a:off x="2845792" y="4581128"/>
            <a:ext cx="1152128"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Detached</a:t>
            </a:r>
            <a:endParaRPr lang="en-US" dirty="0"/>
          </a:p>
        </p:txBody>
      </p:sp>
      <p:sp>
        <p:nvSpPr>
          <p:cNvPr id="13" name="Rounded Rectangle 12"/>
          <p:cNvSpPr/>
          <p:nvPr/>
        </p:nvSpPr>
        <p:spPr>
          <a:xfrm>
            <a:off x="7454304" y="4581128"/>
            <a:ext cx="1152128"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Deleted</a:t>
            </a:r>
            <a:endParaRPr lang="en-US" dirty="0"/>
          </a:p>
        </p:txBody>
      </p:sp>
      <p:cxnSp>
        <p:nvCxnSpPr>
          <p:cNvPr id="14" name="Straight Arrow Connector 13"/>
          <p:cNvCxnSpPr/>
          <p:nvPr/>
        </p:nvCxnSpPr>
        <p:spPr>
          <a:xfrm>
            <a:off x="6302176" y="4653136"/>
            <a:ext cx="11521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0800000">
            <a:off x="3997920" y="4653136"/>
            <a:ext cx="11521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997920" y="5085184"/>
            <a:ext cx="11521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0800000">
            <a:off x="6302176" y="5085184"/>
            <a:ext cx="11521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925912" y="5157192"/>
            <a:ext cx="1296144" cy="307777"/>
          </a:xfrm>
          <a:prstGeom prst="rect">
            <a:avLst/>
          </a:prstGeom>
          <a:noFill/>
        </p:spPr>
        <p:txBody>
          <a:bodyPr wrap="square" rtlCol="0">
            <a:spAutoFit/>
          </a:bodyPr>
          <a:lstStyle/>
          <a:p>
            <a:r>
              <a:rPr lang="cs-CZ" sz="1400" dirty="0" smtClean="0"/>
              <a:t>em.merge(e)</a:t>
            </a:r>
            <a:endParaRPr lang="en-US" sz="1400" dirty="0"/>
          </a:p>
        </p:txBody>
      </p:sp>
      <p:sp>
        <p:nvSpPr>
          <p:cNvPr id="19" name="TextBox 18"/>
          <p:cNvSpPr txBox="1"/>
          <p:nvPr/>
        </p:nvSpPr>
        <p:spPr>
          <a:xfrm>
            <a:off x="6228184" y="4293096"/>
            <a:ext cx="1296144" cy="307777"/>
          </a:xfrm>
          <a:prstGeom prst="rect">
            <a:avLst/>
          </a:prstGeom>
          <a:noFill/>
        </p:spPr>
        <p:txBody>
          <a:bodyPr wrap="square" rtlCol="0">
            <a:spAutoFit/>
          </a:bodyPr>
          <a:lstStyle/>
          <a:p>
            <a:r>
              <a:rPr lang="cs-CZ" sz="1400" dirty="0" smtClean="0"/>
              <a:t>em.remove(e)</a:t>
            </a:r>
            <a:endParaRPr lang="en-US" sz="1400" dirty="0"/>
          </a:p>
        </p:txBody>
      </p:sp>
      <p:cxnSp>
        <p:nvCxnSpPr>
          <p:cNvPr id="20" name="Elbow Connector 38"/>
          <p:cNvCxnSpPr>
            <a:stCxn id="13" idx="0"/>
            <a:endCxn id="7" idx="3"/>
          </p:cNvCxnSpPr>
          <p:nvPr/>
        </p:nvCxnSpPr>
        <p:spPr>
          <a:xfrm rot="16200000" flipV="1">
            <a:off x="5869136" y="2419896"/>
            <a:ext cx="2592288" cy="1730176"/>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228184" y="5157192"/>
            <a:ext cx="1296144" cy="307777"/>
          </a:xfrm>
          <a:prstGeom prst="rect">
            <a:avLst/>
          </a:prstGeom>
          <a:noFill/>
        </p:spPr>
        <p:txBody>
          <a:bodyPr wrap="square" rtlCol="0">
            <a:spAutoFit/>
          </a:bodyPr>
          <a:lstStyle/>
          <a:p>
            <a:r>
              <a:rPr lang="cs-CZ" sz="1400" dirty="0" smtClean="0"/>
              <a:t>em.persist(e);</a:t>
            </a:r>
            <a:endParaRPr lang="en-US" sz="1400" dirty="0"/>
          </a:p>
        </p:txBody>
      </p:sp>
      <p:sp>
        <p:nvSpPr>
          <p:cNvPr id="22" name="TextBox 21"/>
          <p:cNvSpPr txBox="1"/>
          <p:nvPr/>
        </p:nvSpPr>
        <p:spPr>
          <a:xfrm>
            <a:off x="3923928" y="3861048"/>
            <a:ext cx="1296144" cy="738664"/>
          </a:xfrm>
          <a:prstGeom prst="rect">
            <a:avLst/>
          </a:prstGeom>
          <a:noFill/>
        </p:spPr>
        <p:txBody>
          <a:bodyPr wrap="square" rtlCol="0">
            <a:spAutoFit/>
          </a:bodyPr>
          <a:lstStyle/>
          <a:p>
            <a:pPr algn="ctr"/>
            <a:r>
              <a:rPr lang="cs-CZ" sz="1400" dirty="0" err="1" smtClean="0"/>
              <a:t>Leaving</a:t>
            </a:r>
            <a:r>
              <a:rPr lang="cs-CZ" sz="1400" dirty="0" smtClean="0"/>
              <a:t>  Persistence </a:t>
            </a:r>
            <a:r>
              <a:rPr lang="cs-CZ" sz="1400" dirty="0" err="1" smtClean="0"/>
              <a:t>Context</a:t>
            </a:r>
            <a:endParaRPr lang="en-US" sz="1400" dirty="0"/>
          </a:p>
        </p:txBody>
      </p:sp>
      <p:sp>
        <p:nvSpPr>
          <p:cNvPr id="23" name="TextBox 22"/>
          <p:cNvSpPr txBox="1"/>
          <p:nvPr/>
        </p:nvSpPr>
        <p:spPr>
          <a:xfrm>
            <a:off x="2339752" y="1700808"/>
            <a:ext cx="2736304" cy="1384995"/>
          </a:xfrm>
          <a:prstGeom prst="rect">
            <a:avLst/>
          </a:prstGeom>
          <a:noFill/>
          <a:ln>
            <a:solidFill>
              <a:schemeClr val="accent1">
                <a:shade val="95000"/>
                <a:satMod val="105000"/>
              </a:schemeClr>
            </a:solidFill>
          </a:ln>
        </p:spPr>
        <p:txBody>
          <a:bodyPr wrap="square" rtlCol="0">
            <a:spAutoFit/>
          </a:bodyPr>
          <a:lstStyle/>
          <a:p>
            <a:pPr marL="144000" indent="-144000">
              <a:buFont typeface="Wingdings" pitchFamily="2" charset="2"/>
              <a:buChar char="§"/>
            </a:pPr>
            <a:r>
              <a:rPr lang="en-US" sz="1400" dirty="0" err="1" smtClean="0"/>
              <a:t>em.detach</a:t>
            </a:r>
            <a:r>
              <a:rPr lang="en-US" sz="1400" dirty="0" smtClean="0"/>
              <a:t>(e)</a:t>
            </a:r>
          </a:p>
          <a:p>
            <a:pPr marL="144000" indent="-144000">
              <a:buFont typeface="Wingdings" pitchFamily="2" charset="2"/>
              <a:buChar char="§"/>
            </a:pPr>
            <a:r>
              <a:rPr lang="en-US" sz="1400" dirty="0" err="1" smtClean="0"/>
              <a:t>em.clear</a:t>
            </a:r>
            <a:r>
              <a:rPr lang="en-US" sz="1400" dirty="0" smtClean="0"/>
              <a:t>()</a:t>
            </a:r>
          </a:p>
          <a:p>
            <a:pPr marL="144000" indent="-144000">
              <a:buFont typeface="Wingdings" pitchFamily="2" charset="2"/>
              <a:buChar char="§"/>
            </a:pPr>
            <a:r>
              <a:rPr lang="en-US" sz="1400" dirty="0" smtClean="0"/>
              <a:t>Serialization </a:t>
            </a:r>
            <a:r>
              <a:rPr lang="en-US" sz="1400" dirty="0" smtClean="0"/>
              <a:t>and </a:t>
            </a:r>
            <a:r>
              <a:rPr lang="en-US" sz="1400" dirty="0" err="1" smtClean="0"/>
              <a:t>deserialization</a:t>
            </a:r>
            <a:endParaRPr lang="en-US" sz="1400" dirty="0" smtClean="0"/>
          </a:p>
          <a:p>
            <a:pPr marL="144000" indent="-144000">
              <a:buFont typeface="Wingdings" pitchFamily="2" charset="2"/>
              <a:buChar char="§"/>
            </a:pPr>
            <a:r>
              <a:rPr lang="en-US" sz="1400" dirty="0" smtClean="0"/>
              <a:t>Persistence Context Expiration (</a:t>
            </a:r>
            <a:r>
              <a:rPr lang="en-US" sz="1400" dirty="0" err="1" smtClean="0"/>
              <a:t>eg</a:t>
            </a:r>
            <a:r>
              <a:rPr lang="en-US" sz="1400" dirty="0" smtClean="0"/>
              <a:t>. </a:t>
            </a:r>
            <a:r>
              <a:rPr lang="cs-CZ" sz="1400" dirty="0" smtClean="0"/>
              <a:t>d</a:t>
            </a:r>
            <a:r>
              <a:rPr lang="en-US" sz="1400" dirty="0" err="1" smtClean="0"/>
              <a:t>ue</a:t>
            </a:r>
            <a:r>
              <a:rPr lang="en-US" sz="1400" dirty="0" smtClean="0"/>
              <a:t> </a:t>
            </a:r>
            <a:r>
              <a:rPr lang="en-US" sz="1400" dirty="0" err="1" smtClean="0"/>
              <a:t>em.close</a:t>
            </a:r>
            <a:r>
              <a:rPr lang="cs-CZ" sz="1400" dirty="0" smtClean="0"/>
              <a:t>()</a:t>
            </a:r>
            <a:r>
              <a:rPr lang="en-US" sz="1400" dirty="0" smtClean="0"/>
              <a:t> operation)</a:t>
            </a:r>
          </a:p>
          <a:p>
            <a:pPr marL="144000" indent="-144000">
              <a:buFont typeface="Wingdings" pitchFamily="2" charset="2"/>
              <a:buChar char="§"/>
            </a:pPr>
            <a:r>
              <a:rPr lang="en-US" sz="1400" dirty="0" smtClean="0"/>
              <a:t>Clone or copy</a:t>
            </a:r>
          </a:p>
        </p:txBody>
      </p:sp>
      <p:cxnSp>
        <p:nvCxnSpPr>
          <p:cNvPr id="24" name="Straight Arrow Connector 23"/>
          <p:cNvCxnSpPr>
            <a:stCxn id="22" idx="0"/>
            <a:endCxn id="23" idx="2"/>
          </p:cNvCxnSpPr>
          <p:nvPr/>
        </p:nvCxnSpPr>
        <p:spPr>
          <a:xfrm flipH="1" flipV="1">
            <a:off x="3707904" y="3085803"/>
            <a:ext cx="864096" cy="7752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Arc 24"/>
          <p:cNvSpPr/>
          <p:nvPr/>
        </p:nvSpPr>
        <p:spPr>
          <a:xfrm>
            <a:off x="5796136" y="5157192"/>
            <a:ext cx="360040" cy="504056"/>
          </a:xfrm>
          <a:prstGeom prst="arc">
            <a:avLst>
              <a:gd name="adj1" fmla="val 17703985"/>
              <a:gd name="adj2" fmla="val 14380968"/>
            </a:avLst>
          </a:prstGeom>
          <a:ln>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Arc 25"/>
          <p:cNvSpPr/>
          <p:nvPr/>
        </p:nvSpPr>
        <p:spPr>
          <a:xfrm>
            <a:off x="5292080" y="5157192"/>
            <a:ext cx="360040" cy="504056"/>
          </a:xfrm>
          <a:prstGeom prst="arc">
            <a:avLst>
              <a:gd name="adj1" fmla="val 17703985"/>
              <a:gd name="adj2" fmla="val 14380968"/>
            </a:avLst>
          </a:prstGeom>
          <a:ln>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TextBox 26"/>
          <p:cNvSpPr txBox="1"/>
          <p:nvPr/>
        </p:nvSpPr>
        <p:spPr>
          <a:xfrm>
            <a:off x="5868144" y="5661248"/>
            <a:ext cx="1296144" cy="307777"/>
          </a:xfrm>
          <a:prstGeom prst="rect">
            <a:avLst/>
          </a:prstGeom>
          <a:noFill/>
        </p:spPr>
        <p:txBody>
          <a:bodyPr wrap="square" rtlCol="0">
            <a:spAutoFit/>
          </a:bodyPr>
          <a:lstStyle/>
          <a:p>
            <a:r>
              <a:rPr lang="cs-CZ" sz="1400" dirty="0" smtClean="0"/>
              <a:t>em.refresh(e);</a:t>
            </a:r>
            <a:endParaRPr lang="en-US" sz="1400" dirty="0"/>
          </a:p>
        </p:txBody>
      </p:sp>
      <p:sp>
        <p:nvSpPr>
          <p:cNvPr id="28" name="TextBox 27"/>
          <p:cNvSpPr txBox="1"/>
          <p:nvPr/>
        </p:nvSpPr>
        <p:spPr>
          <a:xfrm>
            <a:off x="2555776" y="5661248"/>
            <a:ext cx="3312368" cy="523220"/>
          </a:xfrm>
          <a:prstGeom prst="rect">
            <a:avLst/>
          </a:prstGeom>
          <a:noFill/>
        </p:spPr>
        <p:txBody>
          <a:bodyPr wrap="square" rtlCol="0">
            <a:spAutoFit/>
          </a:bodyPr>
          <a:lstStyle/>
          <a:p>
            <a:r>
              <a:rPr lang="en-US" sz="1400" dirty="0" smtClean="0"/>
              <a:t>All changes are automatically stored into DB when current transaction is </a:t>
            </a:r>
            <a:r>
              <a:rPr lang="en-US" sz="1400" dirty="0" err="1" smtClean="0"/>
              <a:t>commited</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1"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0-#ppt_h/2"/>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0-#ppt_h/2"/>
                                          </p:val>
                                        </p:tav>
                                        <p:tav tm="100000">
                                          <p:val>
                                            <p:strVal val="#ppt_y"/>
                                          </p:val>
                                        </p:tav>
                                      </p:tavLst>
                                    </p:anim>
                                  </p:childTnLst>
                                </p:cTn>
                              </p:par>
                              <p:par>
                                <p:cTn id="27" presetID="2" presetClass="entr" presetSubtype="1"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0-#ppt_h/2"/>
                                          </p:val>
                                        </p:tav>
                                        <p:tav tm="100000">
                                          <p:val>
                                            <p:strVal val="#ppt_y"/>
                                          </p:val>
                                        </p:tav>
                                      </p:tavLst>
                                    </p:anim>
                                  </p:childTnLst>
                                </p:cTn>
                              </p:par>
                              <p:par>
                                <p:cTn id="31" presetID="2" presetClass="entr" presetSubtype="1"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additive="base">
                                        <p:cTn id="33" dur="500" fill="hold"/>
                                        <p:tgtEl>
                                          <p:spTgt spid="11"/>
                                        </p:tgtEl>
                                        <p:attrNameLst>
                                          <p:attrName>ppt_x</p:attrName>
                                        </p:attrNameLst>
                                      </p:cBhvr>
                                      <p:tavLst>
                                        <p:tav tm="0">
                                          <p:val>
                                            <p:strVal val="#ppt_x"/>
                                          </p:val>
                                        </p:tav>
                                        <p:tav tm="100000">
                                          <p:val>
                                            <p:strVal val="#ppt_x"/>
                                          </p:val>
                                        </p:tav>
                                      </p:tavLst>
                                    </p:anim>
                                    <p:anim calcmode="lin" valueType="num">
                                      <p:cBhvr additive="base">
                                        <p:cTn id="34"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anim calcmode="lin" valueType="num">
                                      <p:cBhvr additive="base">
                                        <p:cTn id="39" dur="500" fill="hold"/>
                                        <p:tgtEl>
                                          <p:spTgt spid="26"/>
                                        </p:tgtEl>
                                        <p:attrNameLst>
                                          <p:attrName>ppt_x</p:attrName>
                                        </p:attrNameLst>
                                      </p:cBhvr>
                                      <p:tavLst>
                                        <p:tav tm="0">
                                          <p:val>
                                            <p:strVal val="#ppt_x"/>
                                          </p:val>
                                        </p:tav>
                                        <p:tav tm="100000">
                                          <p:val>
                                            <p:strVal val="#ppt_x"/>
                                          </p:val>
                                        </p:tav>
                                      </p:tavLst>
                                    </p:anim>
                                    <p:anim calcmode="lin" valueType="num">
                                      <p:cBhvr additive="base">
                                        <p:cTn id="40" dur="500" fill="hold"/>
                                        <p:tgtEl>
                                          <p:spTgt spid="26"/>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additive="base">
                                        <p:cTn id="43" dur="500" fill="hold"/>
                                        <p:tgtEl>
                                          <p:spTgt spid="28"/>
                                        </p:tgtEl>
                                        <p:attrNameLst>
                                          <p:attrName>ppt_x</p:attrName>
                                        </p:attrNameLst>
                                      </p:cBhvr>
                                      <p:tavLst>
                                        <p:tav tm="0">
                                          <p:val>
                                            <p:strVal val="#ppt_x"/>
                                          </p:val>
                                        </p:tav>
                                        <p:tav tm="100000">
                                          <p:val>
                                            <p:strVal val="#ppt_x"/>
                                          </p:val>
                                        </p:tav>
                                      </p:tavLst>
                                    </p:anim>
                                    <p:anim calcmode="lin" valueType="num">
                                      <p:cBhvr additive="base">
                                        <p:cTn id="4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additive="base">
                                        <p:cTn id="49" dur="500" fill="hold"/>
                                        <p:tgtEl>
                                          <p:spTgt spid="25"/>
                                        </p:tgtEl>
                                        <p:attrNameLst>
                                          <p:attrName>ppt_x</p:attrName>
                                        </p:attrNameLst>
                                      </p:cBhvr>
                                      <p:tavLst>
                                        <p:tav tm="0">
                                          <p:val>
                                            <p:strVal val="#ppt_x"/>
                                          </p:val>
                                        </p:tav>
                                        <p:tav tm="100000">
                                          <p:val>
                                            <p:strVal val="#ppt_x"/>
                                          </p:val>
                                        </p:tav>
                                      </p:tavLst>
                                    </p:anim>
                                    <p:anim calcmode="lin" valueType="num">
                                      <p:cBhvr additive="base">
                                        <p:cTn id="50" dur="500" fill="hold"/>
                                        <p:tgtEl>
                                          <p:spTgt spid="25"/>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additive="base">
                                        <p:cTn id="53" dur="500" fill="hold"/>
                                        <p:tgtEl>
                                          <p:spTgt spid="27"/>
                                        </p:tgtEl>
                                        <p:attrNameLst>
                                          <p:attrName>ppt_x</p:attrName>
                                        </p:attrNameLst>
                                      </p:cBhvr>
                                      <p:tavLst>
                                        <p:tav tm="0">
                                          <p:val>
                                            <p:strVal val="#ppt_x"/>
                                          </p:val>
                                        </p:tav>
                                        <p:tav tm="100000">
                                          <p:val>
                                            <p:strVal val="#ppt_x"/>
                                          </p:val>
                                        </p:tav>
                                      </p:tavLst>
                                    </p:anim>
                                    <p:anim calcmode="lin" valueType="num">
                                      <p:cBhvr additive="base">
                                        <p:cTn id="5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2" fill="hold" nodeType="click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500" fill="hold"/>
                                        <p:tgtEl>
                                          <p:spTgt spid="15"/>
                                        </p:tgtEl>
                                        <p:attrNameLst>
                                          <p:attrName>ppt_x</p:attrName>
                                        </p:attrNameLst>
                                      </p:cBhvr>
                                      <p:tavLst>
                                        <p:tav tm="0">
                                          <p:val>
                                            <p:strVal val="1+#ppt_w/2"/>
                                          </p:val>
                                        </p:tav>
                                        <p:tav tm="100000">
                                          <p:val>
                                            <p:strVal val="#ppt_x"/>
                                          </p:val>
                                        </p:tav>
                                      </p:tavLst>
                                    </p:anim>
                                    <p:anim calcmode="lin" valueType="num">
                                      <p:cBhvr additive="base">
                                        <p:cTn id="60" dur="500" fill="hold"/>
                                        <p:tgtEl>
                                          <p:spTgt spid="15"/>
                                        </p:tgtEl>
                                        <p:attrNameLst>
                                          <p:attrName>ppt_y</p:attrName>
                                        </p:attrNameLst>
                                      </p:cBhvr>
                                      <p:tavLst>
                                        <p:tav tm="0">
                                          <p:val>
                                            <p:strVal val="#ppt_y"/>
                                          </p:val>
                                        </p:tav>
                                        <p:tav tm="100000">
                                          <p:val>
                                            <p:strVal val="#ppt_y"/>
                                          </p:val>
                                        </p:tav>
                                      </p:tavLst>
                                    </p:anim>
                                  </p:childTnLst>
                                </p:cTn>
                              </p:par>
                              <p:par>
                                <p:cTn id="61" presetID="2" presetClass="entr" presetSubtype="2" fill="hold" grpId="0" nodeType="withEffect">
                                  <p:stCondLst>
                                    <p:cond delay="0"/>
                                  </p:stCondLst>
                                  <p:childTnLst>
                                    <p:set>
                                      <p:cBhvr>
                                        <p:cTn id="62" dur="1" fill="hold">
                                          <p:stCondLst>
                                            <p:cond delay="0"/>
                                          </p:stCondLst>
                                        </p:cTn>
                                        <p:tgtEl>
                                          <p:spTgt spid="22"/>
                                        </p:tgtEl>
                                        <p:attrNameLst>
                                          <p:attrName>style.visibility</p:attrName>
                                        </p:attrNameLst>
                                      </p:cBhvr>
                                      <p:to>
                                        <p:strVal val="visible"/>
                                      </p:to>
                                    </p:set>
                                    <p:anim calcmode="lin" valueType="num">
                                      <p:cBhvr additive="base">
                                        <p:cTn id="63" dur="500" fill="hold"/>
                                        <p:tgtEl>
                                          <p:spTgt spid="22"/>
                                        </p:tgtEl>
                                        <p:attrNameLst>
                                          <p:attrName>ppt_x</p:attrName>
                                        </p:attrNameLst>
                                      </p:cBhvr>
                                      <p:tavLst>
                                        <p:tav tm="0">
                                          <p:val>
                                            <p:strVal val="1+#ppt_w/2"/>
                                          </p:val>
                                        </p:tav>
                                        <p:tav tm="100000">
                                          <p:val>
                                            <p:strVal val="#ppt_x"/>
                                          </p:val>
                                        </p:tav>
                                      </p:tavLst>
                                    </p:anim>
                                    <p:anim calcmode="lin" valueType="num">
                                      <p:cBhvr additive="base">
                                        <p:cTn id="64" dur="500" fill="hold"/>
                                        <p:tgtEl>
                                          <p:spTgt spid="22"/>
                                        </p:tgtEl>
                                        <p:attrNameLst>
                                          <p:attrName>ppt_y</p:attrName>
                                        </p:attrNameLst>
                                      </p:cBhvr>
                                      <p:tavLst>
                                        <p:tav tm="0">
                                          <p:val>
                                            <p:strVal val="#ppt_y"/>
                                          </p:val>
                                        </p:tav>
                                        <p:tav tm="100000">
                                          <p:val>
                                            <p:strVal val="#ppt_y"/>
                                          </p:val>
                                        </p:tav>
                                      </p:tavLst>
                                    </p:anim>
                                  </p:childTnLst>
                                </p:cTn>
                              </p:par>
                              <p:par>
                                <p:cTn id="65" presetID="2" presetClass="entr" presetSubtype="2" fill="hold" grpId="0" nodeType="withEffect">
                                  <p:stCondLst>
                                    <p:cond delay="0"/>
                                  </p:stCondLst>
                                  <p:childTnLst>
                                    <p:set>
                                      <p:cBhvr>
                                        <p:cTn id="66" dur="1" fill="hold">
                                          <p:stCondLst>
                                            <p:cond delay="0"/>
                                          </p:stCondLst>
                                        </p:cTn>
                                        <p:tgtEl>
                                          <p:spTgt spid="12"/>
                                        </p:tgtEl>
                                        <p:attrNameLst>
                                          <p:attrName>style.visibility</p:attrName>
                                        </p:attrNameLst>
                                      </p:cBhvr>
                                      <p:to>
                                        <p:strVal val="visible"/>
                                      </p:to>
                                    </p:set>
                                    <p:anim calcmode="lin" valueType="num">
                                      <p:cBhvr additive="base">
                                        <p:cTn id="67" dur="500" fill="hold"/>
                                        <p:tgtEl>
                                          <p:spTgt spid="12"/>
                                        </p:tgtEl>
                                        <p:attrNameLst>
                                          <p:attrName>ppt_x</p:attrName>
                                        </p:attrNameLst>
                                      </p:cBhvr>
                                      <p:tavLst>
                                        <p:tav tm="0">
                                          <p:val>
                                            <p:strVal val="1+#ppt_w/2"/>
                                          </p:val>
                                        </p:tav>
                                        <p:tav tm="100000">
                                          <p:val>
                                            <p:strVal val="#ppt_x"/>
                                          </p:val>
                                        </p:tav>
                                      </p:tavLst>
                                    </p:anim>
                                    <p:anim calcmode="lin" valueType="num">
                                      <p:cBhvr additive="base">
                                        <p:cTn id="68"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1" fill="hold" nodeType="click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additive="base">
                                        <p:cTn id="73" dur="500" fill="hold"/>
                                        <p:tgtEl>
                                          <p:spTgt spid="24"/>
                                        </p:tgtEl>
                                        <p:attrNameLst>
                                          <p:attrName>ppt_x</p:attrName>
                                        </p:attrNameLst>
                                      </p:cBhvr>
                                      <p:tavLst>
                                        <p:tav tm="0">
                                          <p:val>
                                            <p:strVal val="#ppt_x"/>
                                          </p:val>
                                        </p:tav>
                                        <p:tav tm="100000">
                                          <p:val>
                                            <p:strVal val="#ppt_x"/>
                                          </p:val>
                                        </p:tav>
                                      </p:tavLst>
                                    </p:anim>
                                    <p:anim calcmode="lin" valueType="num">
                                      <p:cBhvr additive="base">
                                        <p:cTn id="74" dur="500" fill="hold"/>
                                        <p:tgtEl>
                                          <p:spTgt spid="24"/>
                                        </p:tgtEl>
                                        <p:attrNameLst>
                                          <p:attrName>ppt_y</p:attrName>
                                        </p:attrNameLst>
                                      </p:cBhvr>
                                      <p:tavLst>
                                        <p:tav tm="0">
                                          <p:val>
                                            <p:strVal val="0-#ppt_h/2"/>
                                          </p:val>
                                        </p:tav>
                                        <p:tav tm="100000">
                                          <p:val>
                                            <p:strVal val="#ppt_y"/>
                                          </p:val>
                                        </p:tav>
                                      </p:tavLst>
                                    </p:anim>
                                  </p:childTnLst>
                                </p:cTn>
                              </p:par>
                              <p:par>
                                <p:cTn id="75" presetID="2" presetClass="entr" presetSubtype="1" fill="hold" grpId="0" nodeType="withEffect">
                                  <p:stCondLst>
                                    <p:cond delay="0"/>
                                  </p:stCondLst>
                                  <p:childTnLst>
                                    <p:set>
                                      <p:cBhvr>
                                        <p:cTn id="76" dur="1" fill="hold">
                                          <p:stCondLst>
                                            <p:cond delay="0"/>
                                          </p:stCondLst>
                                        </p:cTn>
                                        <p:tgtEl>
                                          <p:spTgt spid="23"/>
                                        </p:tgtEl>
                                        <p:attrNameLst>
                                          <p:attrName>style.visibility</p:attrName>
                                        </p:attrNameLst>
                                      </p:cBhvr>
                                      <p:to>
                                        <p:strVal val="visible"/>
                                      </p:to>
                                    </p:set>
                                    <p:anim calcmode="lin" valueType="num">
                                      <p:cBhvr additive="base">
                                        <p:cTn id="77" dur="500" fill="hold"/>
                                        <p:tgtEl>
                                          <p:spTgt spid="23"/>
                                        </p:tgtEl>
                                        <p:attrNameLst>
                                          <p:attrName>ppt_x</p:attrName>
                                        </p:attrNameLst>
                                      </p:cBhvr>
                                      <p:tavLst>
                                        <p:tav tm="0">
                                          <p:val>
                                            <p:strVal val="#ppt_x"/>
                                          </p:val>
                                        </p:tav>
                                        <p:tav tm="100000">
                                          <p:val>
                                            <p:strVal val="#ppt_x"/>
                                          </p:val>
                                        </p:tav>
                                      </p:tavLst>
                                    </p:anim>
                                    <p:anim calcmode="lin" valueType="num">
                                      <p:cBhvr additive="base">
                                        <p:cTn id="78" dur="500" fill="hold"/>
                                        <p:tgtEl>
                                          <p:spTgt spid="23"/>
                                        </p:tgtEl>
                                        <p:attrNameLst>
                                          <p:attrName>ppt_y</p:attrName>
                                        </p:attrNameLst>
                                      </p:cBhvr>
                                      <p:tavLst>
                                        <p:tav tm="0">
                                          <p:val>
                                            <p:strVal val="0-#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8" fill="hold" nodeType="click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additive="base">
                                        <p:cTn id="83" dur="500" fill="hold"/>
                                        <p:tgtEl>
                                          <p:spTgt spid="16"/>
                                        </p:tgtEl>
                                        <p:attrNameLst>
                                          <p:attrName>ppt_x</p:attrName>
                                        </p:attrNameLst>
                                      </p:cBhvr>
                                      <p:tavLst>
                                        <p:tav tm="0">
                                          <p:val>
                                            <p:strVal val="0-#ppt_w/2"/>
                                          </p:val>
                                        </p:tav>
                                        <p:tav tm="100000">
                                          <p:val>
                                            <p:strVal val="#ppt_x"/>
                                          </p:val>
                                        </p:tav>
                                      </p:tavLst>
                                    </p:anim>
                                    <p:anim calcmode="lin" valueType="num">
                                      <p:cBhvr additive="base">
                                        <p:cTn id="84" dur="500" fill="hold"/>
                                        <p:tgtEl>
                                          <p:spTgt spid="16"/>
                                        </p:tgtEl>
                                        <p:attrNameLst>
                                          <p:attrName>ppt_y</p:attrName>
                                        </p:attrNameLst>
                                      </p:cBhvr>
                                      <p:tavLst>
                                        <p:tav tm="0">
                                          <p:val>
                                            <p:strVal val="#ppt_y"/>
                                          </p:val>
                                        </p:tav>
                                        <p:tav tm="100000">
                                          <p:val>
                                            <p:strVal val="#ppt_y"/>
                                          </p:val>
                                        </p:tav>
                                      </p:tavLst>
                                    </p:anim>
                                  </p:childTnLst>
                                </p:cTn>
                              </p:par>
                              <p:par>
                                <p:cTn id="85" presetID="2" presetClass="entr" presetSubtype="8" fill="hold" grpId="0" nodeType="withEffect">
                                  <p:stCondLst>
                                    <p:cond delay="0"/>
                                  </p:stCondLst>
                                  <p:childTnLst>
                                    <p:set>
                                      <p:cBhvr>
                                        <p:cTn id="86" dur="1" fill="hold">
                                          <p:stCondLst>
                                            <p:cond delay="0"/>
                                          </p:stCondLst>
                                        </p:cTn>
                                        <p:tgtEl>
                                          <p:spTgt spid="18"/>
                                        </p:tgtEl>
                                        <p:attrNameLst>
                                          <p:attrName>style.visibility</p:attrName>
                                        </p:attrNameLst>
                                      </p:cBhvr>
                                      <p:to>
                                        <p:strVal val="visible"/>
                                      </p:to>
                                    </p:set>
                                    <p:anim calcmode="lin" valueType="num">
                                      <p:cBhvr additive="base">
                                        <p:cTn id="87" dur="500" fill="hold"/>
                                        <p:tgtEl>
                                          <p:spTgt spid="18"/>
                                        </p:tgtEl>
                                        <p:attrNameLst>
                                          <p:attrName>ppt_x</p:attrName>
                                        </p:attrNameLst>
                                      </p:cBhvr>
                                      <p:tavLst>
                                        <p:tav tm="0">
                                          <p:val>
                                            <p:strVal val="0-#ppt_w/2"/>
                                          </p:val>
                                        </p:tav>
                                        <p:tav tm="100000">
                                          <p:val>
                                            <p:strVal val="#ppt_x"/>
                                          </p:val>
                                        </p:tav>
                                      </p:tavLst>
                                    </p:anim>
                                    <p:anim calcmode="lin" valueType="num">
                                      <p:cBhvr additive="base">
                                        <p:cTn id="88"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2" fill="hold" nodeType="clickEffect">
                                  <p:stCondLst>
                                    <p:cond delay="0"/>
                                  </p:stCondLst>
                                  <p:childTnLst>
                                    <p:set>
                                      <p:cBhvr>
                                        <p:cTn id="92" dur="1" fill="hold">
                                          <p:stCondLst>
                                            <p:cond delay="0"/>
                                          </p:stCondLst>
                                        </p:cTn>
                                        <p:tgtEl>
                                          <p:spTgt spid="14"/>
                                        </p:tgtEl>
                                        <p:attrNameLst>
                                          <p:attrName>style.visibility</p:attrName>
                                        </p:attrNameLst>
                                      </p:cBhvr>
                                      <p:to>
                                        <p:strVal val="visible"/>
                                      </p:to>
                                    </p:set>
                                    <p:anim calcmode="lin" valueType="num">
                                      <p:cBhvr additive="base">
                                        <p:cTn id="93" dur="500" fill="hold"/>
                                        <p:tgtEl>
                                          <p:spTgt spid="14"/>
                                        </p:tgtEl>
                                        <p:attrNameLst>
                                          <p:attrName>ppt_x</p:attrName>
                                        </p:attrNameLst>
                                      </p:cBhvr>
                                      <p:tavLst>
                                        <p:tav tm="0">
                                          <p:val>
                                            <p:strVal val="1+#ppt_w/2"/>
                                          </p:val>
                                        </p:tav>
                                        <p:tav tm="100000">
                                          <p:val>
                                            <p:strVal val="#ppt_x"/>
                                          </p:val>
                                        </p:tav>
                                      </p:tavLst>
                                    </p:anim>
                                    <p:anim calcmode="lin" valueType="num">
                                      <p:cBhvr additive="base">
                                        <p:cTn id="94" dur="500" fill="hold"/>
                                        <p:tgtEl>
                                          <p:spTgt spid="14"/>
                                        </p:tgtEl>
                                        <p:attrNameLst>
                                          <p:attrName>ppt_y</p:attrName>
                                        </p:attrNameLst>
                                      </p:cBhvr>
                                      <p:tavLst>
                                        <p:tav tm="0">
                                          <p:val>
                                            <p:strVal val="#ppt_y"/>
                                          </p:val>
                                        </p:tav>
                                        <p:tav tm="100000">
                                          <p:val>
                                            <p:strVal val="#ppt_y"/>
                                          </p:val>
                                        </p:tav>
                                      </p:tavLst>
                                    </p:anim>
                                  </p:childTnLst>
                                </p:cTn>
                              </p:par>
                              <p:par>
                                <p:cTn id="95" presetID="2" presetClass="entr" presetSubtype="2" fill="hold" grpId="0" nodeType="withEffect">
                                  <p:stCondLst>
                                    <p:cond delay="0"/>
                                  </p:stCondLst>
                                  <p:childTnLst>
                                    <p:set>
                                      <p:cBhvr>
                                        <p:cTn id="96" dur="1" fill="hold">
                                          <p:stCondLst>
                                            <p:cond delay="0"/>
                                          </p:stCondLst>
                                        </p:cTn>
                                        <p:tgtEl>
                                          <p:spTgt spid="19"/>
                                        </p:tgtEl>
                                        <p:attrNameLst>
                                          <p:attrName>style.visibility</p:attrName>
                                        </p:attrNameLst>
                                      </p:cBhvr>
                                      <p:to>
                                        <p:strVal val="visible"/>
                                      </p:to>
                                    </p:set>
                                    <p:anim calcmode="lin" valueType="num">
                                      <p:cBhvr additive="base">
                                        <p:cTn id="97" dur="500" fill="hold"/>
                                        <p:tgtEl>
                                          <p:spTgt spid="19"/>
                                        </p:tgtEl>
                                        <p:attrNameLst>
                                          <p:attrName>ppt_x</p:attrName>
                                        </p:attrNameLst>
                                      </p:cBhvr>
                                      <p:tavLst>
                                        <p:tav tm="0">
                                          <p:val>
                                            <p:strVal val="1+#ppt_w/2"/>
                                          </p:val>
                                        </p:tav>
                                        <p:tav tm="100000">
                                          <p:val>
                                            <p:strVal val="#ppt_x"/>
                                          </p:val>
                                        </p:tav>
                                      </p:tavLst>
                                    </p:anim>
                                    <p:anim calcmode="lin" valueType="num">
                                      <p:cBhvr additive="base">
                                        <p:cTn id="98" dur="500" fill="hold"/>
                                        <p:tgtEl>
                                          <p:spTgt spid="19"/>
                                        </p:tgtEl>
                                        <p:attrNameLst>
                                          <p:attrName>ppt_y</p:attrName>
                                        </p:attrNameLst>
                                      </p:cBhvr>
                                      <p:tavLst>
                                        <p:tav tm="0">
                                          <p:val>
                                            <p:strVal val="#ppt_y"/>
                                          </p:val>
                                        </p:tav>
                                        <p:tav tm="100000">
                                          <p:val>
                                            <p:strVal val="#ppt_y"/>
                                          </p:val>
                                        </p:tav>
                                      </p:tavLst>
                                    </p:anim>
                                  </p:childTnLst>
                                </p:cTn>
                              </p:par>
                              <p:par>
                                <p:cTn id="99" presetID="2" presetClass="entr" presetSubtype="2" fill="hold" grpId="0" nodeType="withEffect">
                                  <p:stCondLst>
                                    <p:cond delay="0"/>
                                  </p:stCondLst>
                                  <p:childTnLst>
                                    <p:set>
                                      <p:cBhvr>
                                        <p:cTn id="100" dur="1" fill="hold">
                                          <p:stCondLst>
                                            <p:cond delay="0"/>
                                          </p:stCondLst>
                                        </p:cTn>
                                        <p:tgtEl>
                                          <p:spTgt spid="13"/>
                                        </p:tgtEl>
                                        <p:attrNameLst>
                                          <p:attrName>style.visibility</p:attrName>
                                        </p:attrNameLst>
                                      </p:cBhvr>
                                      <p:to>
                                        <p:strVal val="visible"/>
                                      </p:to>
                                    </p:set>
                                    <p:anim calcmode="lin" valueType="num">
                                      <p:cBhvr additive="base">
                                        <p:cTn id="101" dur="500" fill="hold"/>
                                        <p:tgtEl>
                                          <p:spTgt spid="13"/>
                                        </p:tgtEl>
                                        <p:attrNameLst>
                                          <p:attrName>ppt_x</p:attrName>
                                        </p:attrNameLst>
                                      </p:cBhvr>
                                      <p:tavLst>
                                        <p:tav tm="0">
                                          <p:val>
                                            <p:strVal val="1+#ppt_w/2"/>
                                          </p:val>
                                        </p:tav>
                                        <p:tav tm="100000">
                                          <p:val>
                                            <p:strVal val="#ppt_x"/>
                                          </p:val>
                                        </p:tav>
                                      </p:tavLst>
                                    </p:anim>
                                    <p:anim calcmode="lin" valueType="num">
                                      <p:cBhvr additive="base">
                                        <p:cTn id="102"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2" fill="hold" nodeType="clickEffect">
                                  <p:stCondLst>
                                    <p:cond delay="0"/>
                                  </p:stCondLst>
                                  <p:childTnLst>
                                    <p:set>
                                      <p:cBhvr>
                                        <p:cTn id="106" dur="1" fill="hold">
                                          <p:stCondLst>
                                            <p:cond delay="0"/>
                                          </p:stCondLst>
                                        </p:cTn>
                                        <p:tgtEl>
                                          <p:spTgt spid="17"/>
                                        </p:tgtEl>
                                        <p:attrNameLst>
                                          <p:attrName>style.visibility</p:attrName>
                                        </p:attrNameLst>
                                      </p:cBhvr>
                                      <p:to>
                                        <p:strVal val="visible"/>
                                      </p:to>
                                    </p:set>
                                    <p:anim calcmode="lin" valueType="num">
                                      <p:cBhvr additive="base">
                                        <p:cTn id="107" dur="500" fill="hold"/>
                                        <p:tgtEl>
                                          <p:spTgt spid="17"/>
                                        </p:tgtEl>
                                        <p:attrNameLst>
                                          <p:attrName>ppt_x</p:attrName>
                                        </p:attrNameLst>
                                      </p:cBhvr>
                                      <p:tavLst>
                                        <p:tav tm="0">
                                          <p:val>
                                            <p:strVal val="1+#ppt_w/2"/>
                                          </p:val>
                                        </p:tav>
                                        <p:tav tm="100000">
                                          <p:val>
                                            <p:strVal val="#ppt_x"/>
                                          </p:val>
                                        </p:tav>
                                      </p:tavLst>
                                    </p:anim>
                                    <p:anim calcmode="lin" valueType="num">
                                      <p:cBhvr additive="base">
                                        <p:cTn id="108" dur="500" fill="hold"/>
                                        <p:tgtEl>
                                          <p:spTgt spid="17"/>
                                        </p:tgtEl>
                                        <p:attrNameLst>
                                          <p:attrName>ppt_y</p:attrName>
                                        </p:attrNameLst>
                                      </p:cBhvr>
                                      <p:tavLst>
                                        <p:tav tm="0">
                                          <p:val>
                                            <p:strVal val="#ppt_y"/>
                                          </p:val>
                                        </p:tav>
                                        <p:tav tm="100000">
                                          <p:val>
                                            <p:strVal val="#ppt_y"/>
                                          </p:val>
                                        </p:tav>
                                      </p:tavLst>
                                    </p:anim>
                                  </p:childTnLst>
                                </p:cTn>
                              </p:par>
                              <p:par>
                                <p:cTn id="109" presetID="2" presetClass="entr" presetSubtype="2" fill="hold" grpId="0" nodeType="withEffect">
                                  <p:stCondLst>
                                    <p:cond delay="0"/>
                                  </p:stCondLst>
                                  <p:childTnLst>
                                    <p:set>
                                      <p:cBhvr>
                                        <p:cTn id="110" dur="1" fill="hold">
                                          <p:stCondLst>
                                            <p:cond delay="0"/>
                                          </p:stCondLst>
                                        </p:cTn>
                                        <p:tgtEl>
                                          <p:spTgt spid="21"/>
                                        </p:tgtEl>
                                        <p:attrNameLst>
                                          <p:attrName>style.visibility</p:attrName>
                                        </p:attrNameLst>
                                      </p:cBhvr>
                                      <p:to>
                                        <p:strVal val="visible"/>
                                      </p:to>
                                    </p:set>
                                    <p:anim calcmode="lin" valueType="num">
                                      <p:cBhvr additive="base">
                                        <p:cTn id="111" dur="500" fill="hold"/>
                                        <p:tgtEl>
                                          <p:spTgt spid="21"/>
                                        </p:tgtEl>
                                        <p:attrNameLst>
                                          <p:attrName>ppt_x</p:attrName>
                                        </p:attrNameLst>
                                      </p:cBhvr>
                                      <p:tavLst>
                                        <p:tav tm="0">
                                          <p:val>
                                            <p:strVal val="1+#ppt_w/2"/>
                                          </p:val>
                                        </p:tav>
                                        <p:tav tm="100000">
                                          <p:val>
                                            <p:strVal val="#ppt_x"/>
                                          </p:val>
                                        </p:tav>
                                      </p:tavLst>
                                    </p:anim>
                                    <p:anim calcmode="lin" valueType="num">
                                      <p:cBhvr additive="base">
                                        <p:cTn id="112"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2" presetClass="entr" presetSubtype="4" fill="hold" nodeType="clickEffect">
                                  <p:stCondLst>
                                    <p:cond delay="0"/>
                                  </p:stCondLst>
                                  <p:childTnLst>
                                    <p:set>
                                      <p:cBhvr>
                                        <p:cTn id="116" dur="1" fill="hold">
                                          <p:stCondLst>
                                            <p:cond delay="0"/>
                                          </p:stCondLst>
                                        </p:cTn>
                                        <p:tgtEl>
                                          <p:spTgt spid="20"/>
                                        </p:tgtEl>
                                        <p:attrNameLst>
                                          <p:attrName>style.visibility</p:attrName>
                                        </p:attrNameLst>
                                      </p:cBhvr>
                                      <p:to>
                                        <p:strVal val="visible"/>
                                      </p:to>
                                    </p:set>
                                    <p:anim calcmode="lin" valueType="num">
                                      <p:cBhvr additive="base">
                                        <p:cTn id="117" dur="500" fill="hold"/>
                                        <p:tgtEl>
                                          <p:spTgt spid="20"/>
                                        </p:tgtEl>
                                        <p:attrNameLst>
                                          <p:attrName>ppt_x</p:attrName>
                                        </p:attrNameLst>
                                      </p:cBhvr>
                                      <p:tavLst>
                                        <p:tav tm="0">
                                          <p:val>
                                            <p:strVal val="#ppt_x"/>
                                          </p:val>
                                        </p:tav>
                                        <p:tav tm="100000">
                                          <p:val>
                                            <p:strVal val="#ppt_x"/>
                                          </p:val>
                                        </p:tav>
                                      </p:tavLst>
                                    </p:anim>
                                    <p:anim calcmode="lin" valueType="num">
                                      <p:cBhvr additive="base">
                                        <p:cTn id="11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p:bldP spid="11" grpId="0"/>
      <p:bldP spid="12" grpId="0" animBg="1"/>
      <p:bldP spid="13" grpId="0" animBg="1"/>
      <p:bldP spid="18" grpId="0"/>
      <p:bldP spid="19" grpId="0"/>
      <p:bldP spid="21" grpId="0"/>
      <p:bldP spid="22" grpId="0"/>
      <p:bldP spid="23" grpId="0" animBg="1"/>
      <p:bldP spid="25" grpId="0" animBg="1"/>
      <p:bldP spid="26" grpId="0" animBg="1"/>
      <p:bldP spid="27" grpId="0"/>
      <p:bldP spid="2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Entity Lifecycle</a:t>
            </a:r>
            <a:endParaRPr lang="en-US" dirty="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cs-CZ" b="1" dirty="0" err="1" smtClean="0">
                <a:solidFill>
                  <a:srgbClr val="0070C0"/>
                </a:solidFill>
                <a:latin typeface="Arial" charset="0"/>
                <a:cs typeface="Arial" charset="0"/>
              </a:rPr>
              <a:t>Hands</a:t>
            </a:r>
            <a:r>
              <a:rPr lang="cs-CZ" b="1" dirty="0" smtClean="0">
                <a:solidFill>
                  <a:srgbClr val="0070C0"/>
                </a:solidFill>
                <a:latin typeface="Arial" charset="0"/>
                <a:cs typeface="Arial" charset="0"/>
              </a:rPr>
              <a:t>-on </a:t>
            </a:r>
            <a:r>
              <a:rPr lang="cs-CZ" b="1" dirty="0" err="1" smtClean="0">
                <a:solidFill>
                  <a:srgbClr val="0070C0"/>
                </a:solidFill>
                <a:latin typeface="Arial" charset="0"/>
                <a:cs typeface="Arial" charset="0"/>
              </a:rPr>
              <a:t>lab</a:t>
            </a:r>
            <a:r>
              <a:rPr lang="cs-CZ" b="1" dirty="0" smtClean="0">
                <a:solidFill>
                  <a:srgbClr val="0070C0"/>
                </a:solidFill>
                <a:latin typeface="Arial" charset="0"/>
                <a:cs typeface="Arial" charset="0"/>
              </a:rPr>
              <a:t>:</a:t>
            </a:r>
            <a:br>
              <a:rPr lang="cs-CZ" b="1" dirty="0" smtClean="0">
                <a:solidFill>
                  <a:srgbClr val="0070C0"/>
                </a:solidFill>
                <a:latin typeface="Arial" charset="0"/>
                <a:cs typeface="Arial" charset="0"/>
              </a:rPr>
            </a:br>
            <a:r>
              <a:rPr lang="cs-CZ" b="1" dirty="0" smtClean="0">
                <a:solidFill>
                  <a:srgbClr val="0070C0"/>
                </a:solidFill>
                <a:latin typeface="Arial" charset="0"/>
                <a:cs typeface="Arial" charset="0"/>
              </a:rPr>
              <a:t>Databáze kontaktů</a:t>
            </a: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32</a:t>
            </a:fld>
            <a:endParaRPr lang="en-US" dirty="0"/>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Mapping Definition</a:t>
            </a:r>
            <a:endParaRPr lang="en-US" dirty="0"/>
          </a:p>
        </p:txBody>
      </p:sp>
      <p:sp>
        <p:nvSpPr>
          <p:cNvPr id="7" name="Text Placeholder 6"/>
          <p:cNvSpPr>
            <a:spLocks noGrp="1"/>
          </p:cNvSpPr>
          <p:nvPr>
            <p:ph type="body" idx="1"/>
          </p:nvPr>
        </p:nvSpPr>
        <p:spPr/>
        <p:txBody>
          <a:bodyPr/>
          <a:lstStyle/>
          <a:p>
            <a:endParaRPr lang="en-US"/>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33</a:t>
            </a:fld>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Supported types</a:t>
            </a:r>
            <a:endParaRPr lang="en-US" dirty="0"/>
          </a:p>
        </p:txBody>
      </p:sp>
      <p:sp>
        <p:nvSpPr>
          <p:cNvPr id="7" name="Content Placeholder 6"/>
          <p:cNvSpPr>
            <a:spLocks noGrp="1"/>
          </p:cNvSpPr>
          <p:nvPr>
            <p:ph idx="1"/>
          </p:nvPr>
        </p:nvSpPr>
        <p:spPr/>
        <p:txBody>
          <a:bodyPr>
            <a:normAutofit fontScale="92500"/>
          </a:bodyPr>
          <a:lstStyle/>
          <a:p>
            <a:r>
              <a:rPr lang="cs-CZ" dirty="0" smtClean="0"/>
              <a:t>Primitive </a:t>
            </a:r>
            <a:r>
              <a:rPr lang="cs-CZ" dirty="0" err="1" smtClean="0"/>
              <a:t>types</a:t>
            </a:r>
            <a:r>
              <a:rPr lang="cs-CZ" dirty="0" smtClean="0"/>
              <a:t>: byte, </a:t>
            </a:r>
            <a:r>
              <a:rPr lang="cs-CZ" dirty="0" err="1" smtClean="0"/>
              <a:t>int</a:t>
            </a:r>
            <a:r>
              <a:rPr lang="cs-CZ" dirty="0" smtClean="0"/>
              <a:t>, </a:t>
            </a:r>
            <a:r>
              <a:rPr lang="cs-CZ" dirty="0" err="1" smtClean="0"/>
              <a:t>short</a:t>
            </a:r>
            <a:r>
              <a:rPr lang="cs-CZ" dirty="0" smtClean="0"/>
              <a:t>, </a:t>
            </a:r>
            <a:r>
              <a:rPr lang="cs-CZ" dirty="0" err="1" smtClean="0"/>
              <a:t>long</a:t>
            </a:r>
            <a:r>
              <a:rPr lang="cs-CZ" dirty="0" smtClean="0"/>
              <a:t>, </a:t>
            </a:r>
            <a:r>
              <a:rPr lang="cs-CZ" dirty="0" err="1" smtClean="0"/>
              <a:t>boolean</a:t>
            </a:r>
            <a:r>
              <a:rPr lang="cs-CZ" dirty="0" smtClean="0"/>
              <a:t>, </a:t>
            </a:r>
            <a:r>
              <a:rPr lang="cs-CZ" dirty="0" err="1" smtClean="0"/>
              <a:t>char</a:t>
            </a:r>
            <a:r>
              <a:rPr lang="cs-CZ" dirty="0" smtClean="0"/>
              <a:t>, </a:t>
            </a:r>
            <a:r>
              <a:rPr lang="cs-CZ" dirty="0" err="1" smtClean="0"/>
              <a:t>float</a:t>
            </a:r>
            <a:r>
              <a:rPr lang="cs-CZ" dirty="0" smtClean="0"/>
              <a:t>, double </a:t>
            </a:r>
            <a:endParaRPr lang="en-US" dirty="0" smtClean="0"/>
          </a:p>
          <a:p>
            <a:r>
              <a:rPr lang="cs-CZ" dirty="0" err="1" smtClean="0"/>
              <a:t>Wrapper</a:t>
            </a:r>
            <a:r>
              <a:rPr lang="cs-CZ" dirty="0" smtClean="0"/>
              <a:t> </a:t>
            </a:r>
            <a:r>
              <a:rPr lang="cs-CZ" dirty="0" err="1" smtClean="0"/>
              <a:t>types</a:t>
            </a:r>
            <a:r>
              <a:rPr lang="cs-CZ" dirty="0" smtClean="0"/>
              <a:t>: Byte, </a:t>
            </a:r>
            <a:r>
              <a:rPr lang="cs-CZ" dirty="0" err="1" smtClean="0"/>
              <a:t>Integer</a:t>
            </a:r>
            <a:r>
              <a:rPr lang="cs-CZ" dirty="0" smtClean="0"/>
              <a:t>, </a:t>
            </a:r>
            <a:r>
              <a:rPr lang="cs-CZ" dirty="0" err="1" smtClean="0"/>
              <a:t>Short</a:t>
            </a:r>
            <a:r>
              <a:rPr lang="cs-CZ" dirty="0" smtClean="0"/>
              <a:t>, </a:t>
            </a:r>
            <a:r>
              <a:rPr lang="cs-CZ" dirty="0" err="1" smtClean="0"/>
              <a:t>Long</a:t>
            </a:r>
            <a:r>
              <a:rPr lang="cs-CZ" dirty="0" smtClean="0"/>
              <a:t>, </a:t>
            </a:r>
            <a:r>
              <a:rPr lang="cs-CZ" dirty="0" err="1" smtClean="0"/>
              <a:t>Boolean</a:t>
            </a:r>
            <a:r>
              <a:rPr lang="cs-CZ" dirty="0" smtClean="0"/>
              <a:t>, </a:t>
            </a:r>
            <a:r>
              <a:rPr lang="cs-CZ" dirty="0" err="1" smtClean="0"/>
              <a:t>Character</a:t>
            </a:r>
            <a:r>
              <a:rPr lang="cs-CZ" dirty="0" smtClean="0"/>
              <a:t>, </a:t>
            </a:r>
            <a:r>
              <a:rPr lang="cs-CZ" dirty="0" err="1" smtClean="0"/>
              <a:t>Float</a:t>
            </a:r>
            <a:r>
              <a:rPr lang="cs-CZ" dirty="0" smtClean="0"/>
              <a:t>, Double </a:t>
            </a:r>
            <a:endParaRPr lang="en-US" dirty="0" smtClean="0"/>
          </a:p>
          <a:p>
            <a:r>
              <a:rPr lang="cs-CZ" dirty="0" smtClean="0"/>
              <a:t>Byte </a:t>
            </a:r>
            <a:r>
              <a:rPr lang="cs-CZ" dirty="0" err="1" smtClean="0"/>
              <a:t>and</a:t>
            </a:r>
            <a:r>
              <a:rPr lang="cs-CZ" dirty="0" smtClean="0"/>
              <a:t> </a:t>
            </a:r>
            <a:r>
              <a:rPr lang="cs-CZ" dirty="0" err="1" smtClean="0"/>
              <a:t>character</a:t>
            </a:r>
            <a:r>
              <a:rPr lang="cs-CZ" dirty="0" smtClean="0"/>
              <a:t> </a:t>
            </a:r>
            <a:r>
              <a:rPr lang="cs-CZ" dirty="0" err="1" smtClean="0"/>
              <a:t>array</a:t>
            </a:r>
            <a:r>
              <a:rPr lang="cs-CZ" dirty="0" smtClean="0"/>
              <a:t> </a:t>
            </a:r>
            <a:r>
              <a:rPr lang="cs-CZ" dirty="0" err="1" smtClean="0"/>
              <a:t>types</a:t>
            </a:r>
            <a:r>
              <a:rPr lang="cs-CZ" dirty="0" smtClean="0"/>
              <a:t>: byte[], </a:t>
            </a:r>
            <a:r>
              <a:rPr lang="cs-CZ" dirty="0" err="1" smtClean="0"/>
              <a:t>Byte</a:t>
            </a:r>
            <a:r>
              <a:rPr lang="cs-CZ" dirty="0" smtClean="0"/>
              <a:t>[], </a:t>
            </a:r>
            <a:r>
              <a:rPr lang="cs-CZ" dirty="0" err="1" smtClean="0"/>
              <a:t>char</a:t>
            </a:r>
            <a:r>
              <a:rPr lang="cs-CZ" dirty="0" smtClean="0"/>
              <a:t>[], </a:t>
            </a:r>
            <a:r>
              <a:rPr lang="cs-CZ" dirty="0" err="1" smtClean="0"/>
              <a:t>Character</a:t>
            </a:r>
            <a:r>
              <a:rPr lang="cs-CZ" dirty="0" smtClean="0"/>
              <a:t>[] </a:t>
            </a:r>
            <a:endParaRPr lang="en-US" dirty="0" smtClean="0"/>
          </a:p>
          <a:p>
            <a:r>
              <a:rPr lang="cs-CZ" dirty="0" err="1" smtClean="0"/>
              <a:t>Large</a:t>
            </a:r>
            <a:r>
              <a:rPr lang="cs-CZ" dirty="0" smtClean="0"/>
              <a:t> </a:t>
            </a:r>
            <a:r>
              <a:rPr lang="cs-CZ" dirty="0" err="1" smtClean="0"/>
              <a:t>numeric</a:t>
            </a:r>
            <a:r>
              <a:rPr lang="cs-CZ" dirty="0" smtClean="0"/>
              <a:t> </a:t>
            </a:r>
            <a:r>
              <a:rPr lang="cs-CZ" dirty="0" err="1" smtClean="0"/>
              <a:t>types</a:t>
            </a:r>
            <a:r>
              <a:rPr lang="cs-CZ" dirty="0" smtClean="0"/>
              <a:t>: </a:t>
            </a:r>
            <a:r>
              <a:rPr lang="cs-CZ" dirty="0" err="1" smtClean="0"/>
              <a:t>java.math.BigInteger</a:t>
            </a:r>
            <a:r>
              <a:rPr lang="cs-CZ" dirty="0" smtClean="0"/>
              <a:t>, </a:t>
            </a:r>
            <a:r>
              <a:rPr lang="cs-CZ" dirty="0" err="1" smtClean="0"/>
              <a:t>java.math.BigDecimal</a:t>
            </a:r>
            <a:endParaRPr lang="en-US" dirty="0" smtClean="0"/>
          </a:p>
          <a:p>
            <a:r>
              <a:rPr lang="cs-CZ" dirty="0" err="1" smtClean="0"/>
              <a:t>Strings</a:t>
            </a:r>
            <a:r>
              <a:rPr lang="cs-CZ" dirty="0" smtClean="0"/>
              <a:t>: </a:t>
            </a:r>
            <a:r>
              <a:rPr lang="cs-CZ" dirty="0" err="1" smtClean="0"/>
              <a:t>java.lang.String</a:t>
            </a:r>
            <a:r>
              <a:rPr lang="cs-CZ" dirty="0" smtClean="0"/>
              <a:t> </a:t>
            </a:r>
            <a:endParaRPr lang="en-US" dirty="0" smtClean="0"/>
          </a:p>
          <a:p>
            <a:r>
              <a:rPr lang="cs-CZ" dirty="0" smtClean="0"/>
              <a:t>Java </a:t>
            </a:r>
            <a:r>
              <a:rPr lang="en-US" dirty="0" smtClean="0"/>
              <a:t>a JDBC </a:t>
            </a:r>
            <a:r>
              <a:rPr lang="cs-CZ" dirty="0" err="1" smtClean="0"/>
              <a:t>temporal</a:t>
            </a:r>
            <a:r>
              <a:rPr lang="cs-CZ" dirty="0" smtClean="0"/>
              <a:t> </a:t>
            </a:r>
            <a:r>
              <a:rPr lang="cs-CZ" dirty="0" err="1" smtClean="0"/>
              <a:t>types</a:t>
            </a:r>
            <a:r>
              <a:rPr lang="cs-CZ" dirty="0" smtClean="0"/>
              <a:t>: </a:t>
            </a:r>
            <a:r>
              <a:rPr lang="cs-CZ" dirty="0" err="1" smtClean="0"/>
              <a:t>java.util.Date</a:t>
            </a:r>
            <a:r>
              <a:rPr lang="cs-CZ" dirty="0" smtClean="0"/>
              <a:t>, </a:t>
            </a:r>
            <a:r>
              <a:rPr lang="cs-CZ" dirty="0" err="1" smtClean="0"/>
              <a:t>java.util.Calendar</a:t>
            </a:r>
            <a:r>
              <a:rPr lang="en-US" dirty="0" smtClean="0"/>
              <a:t>,</a:t>
            </a:r>
            <a:r>
              <a:rPr lang="cs-CZ" dirty="0" smtClean="0"/>
              <a:t> </a:t>
            </a:r>
            <a:r>
              <a:rPr lang="cs-CZ" dirty="0" err="1" smtClean="0"/>
              <a:t>java.sql.Date</a:t>
            </a:r>
            <a:r>
              <a:rPr lang="cs-CZ" dirty="0" smtClean="0"/>
              <a:t>, </a:t>
            </a:r>
            <a:r>
              <a:rPr lang="cs-CZ" dirty="0" err="1" smtClean="0"/>
              <a:t>java.sql.Time</a:t>
            </a:r>
            <a:r>
              <a:rPr lang="cs-CZ" dirty="0" smtClean="0"/>
              <a:t>, </a:t>
            </a:r>
            <a:r>
              <a:rPr lang="cs-CZ" dirty="0" err="1" smtClean="0"/>
              <a:t>java.sql.Timestamp</a:t>
            </a:r>
            <a:r>
              <a:rPr lang="cs-CZ" dirty="0" smtClean="0"/>
              <a:t> </a:t>
            </a:r>
            <a:endParaRPr lang="en-US" dirty="0" smtClean="0"/>
          </a:p>
          <a:p>
            <a:r>
              <a:rPr lang="cs-CZ" dirty="0" err="1" smtClean="0"/>
              <a:t>Enumerated</a:t>
            </a:r>
            <a:r>
              <a:rPr lang="cs-CZ" dirty="0" smtClean="0"/>
              <a:t> </a:t>
            </a:r>
            <a:r>
              <a:rPr lang="cs-CZ" dirty="0" err="1" smtClean="0"/>
              <a:t>types</a:t>
            </a:r>
            <a:r>
              <a:rPr lang="cs-CZ" dirty="0" smtClean="0"/>
              <a:t>: </a:t>
            </a:r>
            <a:r>
              <a:rPr lang="cs-CZ" dirty="0" err="1" smtClean="0"/>
              <a:t>Any</a:t>
            </a:r>
            <a:r>
              <a:rPr lang="cs-CZ" dirty="0" smtClean="0"/>
              <a:t> </a:t>
            </a:r>
            <a:r>
              <a:rPr lang="cs-CZ" dirty="0" err="1" smtClean="0"/>
              <a:t>system</a:t>
            </a:r>
            <a:r>
              <a:rPr lang="cs-CZ" dirty="0" smtClean="0"/>
              <a:t> </a:t>
            </a:r>
            <a:r>
              <a:rPr lang="cs-CZ" dirty="0" err="1" smtClean="0"/>
              <a:t>or</a:t>
            </a:r>
            <a:r>
              <a:rPr lang="cs-CZ" dirty="0" smtClean="0"/>
              <a:t> user-</a:t>
            </a:r>
            <a:r>
              <a:rPr lang="cs-CZ" dirty="0" err="1" smtClean="0"/>
              <a:t>defined</a:t>
            </a:r>
            <a:r>
              <a:rPr lang="cs-CZ" dirty="0" smtClean="0"/>
              <a:t> </a:t>
            </a:r>
            <a:r>
              <a:rPr lang="cs-CZ" dirty="0" err="1" smtClean="0"/>
              <a:t>enumerated</a:t>
            </a:r>
            <a:r>
              <a:rPr lang="cs-CZ" dirty="0" smtClean="0"/>
              <a:t> type </a:t>
            </a:r>
            <a:endParaRPr lang="en-US" dirty="0" smtClean="0"/>
          </a:p>
          <a:p>
            <a:r>
              <a:rPr lang="cs-CZ" dirty="0" err="1" smtClean="0"/>
              <a:t>Serializable</a:t>
            </a:r>
            <a:r>
              <a:rPr lang="cs-CZ" dirty="0" smtClean="0"/>
              <a:t> </a:t>
            </a:r>
            <a:r>
              <a:rPr lang="cs-CZ" dirty="0" err="1" smtClean="0"/>
              <a:t>objects</a:t>
            </a:r>
            <a:r>
              <a:rPr lang="cs-CZ" dirty="0" smtClean="0"/>
              <a:t>: </a:t>
            </a:r>
            <a:r>
              <a:rPr lang="cs-CZ" dirty="0" err="1" smtClean="0"/>
              <a:t>Any</a:t>
            </a:r>
            <a:r>
              <a:rPr lang="cs-CZ" dirty="0" smtClean="0"/>
              <a:t> </a:t>
            </a:r>
            <a:r>
              <a:rPr lang="cs-CZ" dirty="0" err="1" smtClean="0"/>
              <a:t>system</a:t>
            </a:r>
            <a:r>
              <a:rPr lang="cs-CZ" dirty="0" smtClean="0"/>
              <a:t> </a:t>
            </a:r>
            <a:r>
              <a:rPr lang="cs-CZ" dirty="0" err="1" smtClean="0"/>
              <a:t>or</a:t>
            </a:r>
            <a:r>
              <a:rPr lang="cs-CZ" dirty="0" smtClean="0"/>
              <a:t> user-</a:t>
            </a:r>
            <a:r>
              <a:rPr lang="cs-CZ" dirty="0" err="1" smtClean="0"/>
              <a:t>defined</a:t>
            </a:r>
            <a:r>
              <a:rPr lang="cs-CZ" dirty="0" smtClean="0"/>
              <a:t> </a:t>
            </a:r>
            <a:r>
              <a:rPr lang="cs-CZ" dirty="0" err="1" smtClean="0"/>
              <a:t>serializable</a:t>
            </a:r>
            <a:r>
              <a:rPr lang="cs-CZ" dirty="0" smtClean="0"/>
              <a:t> type</a:t>
            </a:r>
            <a:endParaRPr lang="en-US" dirty="0" smtClean="0"/>
          </a:p>
          <a:p>
            <a:r>
              <a:rPr lang="en-US" dirty="0" smtClean="0"/>
              <a:t>Any object with appropriate convertor (JPA 2.1)</a:t>
            </a:r>
            <a:endParaRPr lang="cs-CZ" dirty="0" smtClean="0"/>
          </a:p>
          <a:p>
            <a:pPr>
              <a:buNone/>
            </a:pPr>
            <a:endParaRPr lang="cs-CZ" dirty="0" smtClean="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34</a:t>
            </a:fld>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cs-CZ" dirty="0" err="1" smtClean="0"/>
              <a:t>Field</a:t>
            </a:r>
            <a:r>
              <a:rPr lang="cs-CZ" dirty="0" smtClean="0"/>
              <a:t> </a:t>
            </a:r>
            <a:r>
              <a:rPr lang="cs-CZ" dirty="0" err="1" smtClean="0"/>
              <a:t>mapping</a:t>
            </a:r>
            <a:r>
              <a:rPr lang="en-US" dirty="0" smtClean="0"/>
              <a:t> configuration</a:t>
            </a:r>
            <a:endParaRPr lang="en-US" dirty="0"/>
          </a:p>
        </p:txBody>
      </p:sp>
      <p:sp>
        <p:nvSpPr>
          <p:cNvPr id="7" name="Content Placeholder 6"/>
          <p:cNvSpPr>
            <a:spLocks noGrp="1"/>
          </p:cNvSpPr>
          <p:nvPr>
            <p:ph idx="1"/>
          </p:nvPr>
        </p:nvSpPr>
        <p:spPr/>
        <p:txBody>
          <a:bodyPr/>
          <a:lstStyle/>
          <a:p>
            <a:r>
              <a:rPr lang="cs-CZ" dirty="0" smtClean="0"/>
              <a:t>Data </a:t>
            </a:r>
            <a:r>
              <a:rPr lang="cs-CZ" dirty="0" err="1" smtClean="0"/>
              <a:t>Acces</a:t>
            </a:r>
            <a:r>
              <a:rPr lang="cs-CZ" dirty="0" smtClean="0"/>
              <a:t> </a:t>
            </a:r>
          </a:p>
          <a:p>
            <a:pPr lvl="1"/>
            <a:r>
              <a:rPr lang="cs-CZ" dirty="0" err="1" smtClean="0"/>
              <a:t>Field</a:t>
            </a:r>
            <a:r>
              <a:rPr lang="cs-CZ" dirty="0" smtClean="0"/>
              <a:t> </a:t>
            </a:r>
            <a:r>
              <a:rPr lang="cs-CZ" dirty="0" err="1" smtClean="0"/>
              <a:t>access</a:t>
            </a:r>
            <a:r>
              <a:rPr lang="cs-CZ" dirty="0" smtClean="0"/>
              <a:t> </a:t>
            </a:r>
          </a:p>
          <a:p>
            <a:pPr lvl="1"/>
            <a:r>
              <a:rPr lang="cs-CZ" dirty="0" err="1" smtClean="0"/>
              <a:t>Property</a:t>
            </a:r>
            <a:r>
              <a:rPr lang="cs-CZ" dirty="0" smtClean="0"/>
              <a:t> </a:t>
            </a:r>
            <a:r>
              <a:rPr lang="cs-CZ" dirty="0" err="1" smtClean="0"/>
              <a:t>access</a:t>
            </a:r>
            <a:endParaRPr lang="en-US" dirty="0" smtClean="0"/>
          </a:p>
          <a:p>
            <a:pPr lvl="1"/>
            <a:r>
              <a:rPr lang="en-US" dirty="0" smtClean="0"/>
              <a:t>Mixed access (@Access, JPA 2.0)</a:t>
            </a:r>
            <a:endParaRPr lang="cs-CZ" dirty="0" smtClean="0"/>
          </a:p>
          <a:p>
            <a:r>
              <a:rPr lang="en-US" dirty="0" smtClean="0"/>
              <a:t>@Column</a:t>
            </a:r>
          </a:p>
          <a:p>
            <a:r>
              <a:rPr lang="en-US" dirty="0" smtClean="0"/>
              <a:t>@Basic</a:t>
            </a:r>
          </a:p>
          <a:p>
            <a:r>
              <a:rPr lang="en-US" dirty="0" smtClean="0"/>
              <a:t>@Lob</a:t>
            </a:r>
          </a:p>
          <a:p>
            <a:r>
              <a:rPr lang="en-US" dirty="0" smtClean="0"/>
              <a:t>@Transient or transient</a:t>
            </a:r>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35</a:t>
            </a:fld>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key</a:t>
            </a:r>
            <a:endParaRPr lang="en-US" dirty="0"/>
          </a:p>
        </p:txBody>
      </p:sp>
      <p:sp>
        <p:nvSpPr>
          <p:cNvPr id="3" name="Content Placeholder 2"/>
          <p:cNvSpPr>
            <a:spLocks noGrp="1"/>
          </p:cNvSpPr>
          <p:nvPr>
            <p:ph idx="1"/>
          </p:nvPr>
        </p:nvSpPr>
        <p:spPr/>
        <p:txBody>
          <a:bodyPr/>
          <a:lstStyle/>
          <a:p>
            <a:r>
              <a:rPr lang="en-US" dirty="0" smtClean="0"/>
              <a:t>Supported types</a:t>
            </a:r>
          </a:p>
          <a:p>
            <a:pPr lvl="1"/>
            <a:r>
              <a:rPr lang="en-US" dirty="0" smtClean="0"/>
              <a:t>byte, </a:t>
            </a:r>
            <a:r>
              <a:rPr lang="en-US" dirty="0" err="1" smtClean="0"/>
              <a:t>int</a:t>
            </a:r>
            <a:r>
              <a:rPr lang="en-US" dirty="0" smtClean="0"/>
              <a:t>, short, long, char</a:t>
            </a:r>
          </a:p>
          <a:p>
            <a:pPr lvl="1"/>
            <a:r>
              <a:rPr lang="en-US" dirty="0" smtClean="0"/>
              <a:t>Byte, Integer, Short, Long, Character, </a:t>
            </a:r>
          </a:p>
          <a:p>
            <a:pPr lvl="1"/>
            <a:r>
              <a:rPr lang="en-US" dirty="0" err="1" smtClean="0"/>
              <a:t>java.lang.String</a:t>
            </a:r>
            <a:r>
              <a:rPr lang="en-US" dirty="0" smtClean="0"/>
              <a:t> , </a:t>
            </a:r>
            <a:r>
              <a:rPr lang="en-US" dirty="0" err="1" smtClean="0"/>
              <a:t>java.math.BigInteger</a:t>
            </a:r>
            <a:r>
              <a:rPr lang="en-US" dirty="0" smtClean="0"/>
              <a:t> </a:t>
            </a:r>
          </a:p>
          <a:p>
            <a:pPr lvl="1"/>
            <a:r>
              <a:rPr lang="en-US" dirty="0" err="1" smtClean="0"/>
              <a:t>java.util.Date</a:t>
            </a:r>
            <a:r>
              <a:rPr lang="en-US" dirty="0" smtClean="0"/>
              <a:t>, </a:t>
            </a:r>
            <a:r>
              <a:rPr lang="en-US" dirty="0" err="1" smtClean="0"/>
              <a:t>java.sql.Date</a:t>
            </a:r>
            <a:endParaRPr lang="en-US" dirty="0" smtClean="0"/>
          </a:p>
          <a:p>
            <a:pPr lvl="1"/>
            <a:r>
              <a:rPr lang="en-US" dirty="0" smtClean="0"/>
              <a:t>Floating point types supported but strongly not recommended</a:t>
            </a:r>
          </a:p>
          <a:p>
            <a:r>
              <a:rPr lang="en-US" dirty="0" smtClean="0"/>
              <a:t>ID generation</a:t>
            </a:r>
          </a:p>
          <a:p>
            <a:pPr lvl="1"/>
            <a:r>
              <a:rPr lang="en-US" dirty="0" smtClean="0"/>
              <a:t>Sequence, identity, table, Auto</a:t>
            </a:r>
          </a:p>
          <a:p>
            <a:r>
              <a:rPr lang="en-US" dirty="0" smtClean="0"/>
              <a:t>Composite primary key</a:t>
            </a:r>
          </a:p>
          <a:p>
            <a:pPr lvl="1"/>
            <a:r>
              <a:rPr lang="en-US" dirty="0" smtClean="0"/>
              <a:t>Key class required</a:t>
            </a:r>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36</a:t>
            </a:fld>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cs-CZ" dirty="0" err="1" smtClean="0"/>
              <a:t>Field</a:t>
            </a:r>
            <a:r>
              <a:rPr lang="cs-CZ" dirty="0" smtClean="0"/>
              <a:t> </a:t>
            </a:r>
            <a:r>
              <a:rPr lang="cs-CZ" dirty="0" err="1" smtClean="0"/>
              <a:t>mapping</a:t>
            </a:r>
            <a:endParaRPr lang="en-US" dirty="0"/>
          </a:p>
        </p:txBody>
      </p:sp>
      <p:sp>
        <p:nvSpPr>
          <p:cNvPr id="7" name="Content Placeholder 6"/>
          <p:cNvSpPr>
            <a:spLocks noGrp="1"/>
          </p:cNvSpPr>
          <p:nvPr>
            <p:ph idx="1"/>
          </p:nvPr>
        </p:nvSpPr>
        <p:spPr/>
        <p:txBody>
          <a:bodyPr/>
          <a:lstStyle/>
          <a:p>
            <a:r>
              <a:rPr lang="cs-CZ" dirty="0" smtClean="0"/>
              <a:t>Data </a:t>
            </a:r>
            <a:r>
              <a:rPr lang="cs-CZ" dirty="0" err="1" smtClean="0"/>
              <a:t>Acces</a:t>
            </a:r>
            <a:r>
              <a:rPr lang="cs-CZ" dirty="0" smtClean="0"/>
              <a:t> </a:t>
            </a:r>
          </a:p>
          <a:p>
            <a:pPr lvl="1"/>
            <a:r>
              <a:rPr lang="cs-CZ" dirty="0" err="1" smtClean="0"/>
              <a:t>Field</a:t>
            </a:r>
            <a:r>
              <a:rPr lang="cs-CZ" dirty="0" smtClean="0"/>
              <a:t> </a:t>
            </a:r>
            <a:r>
              <a:rPr lang="cs-CZ" dirty="0" err="1" smtClean="0"/>
              <a:t>access</a:t>
            </a:r>
            <a:r>
              <a:rPr lang="cs-CZ" dirty="0" smtClean="0"/>
              <a:t> </a:t>
            </a:r>
          </a:p>
          <a:p>
            <a:pPr lvl="1"/>
            <a:r>
              <a:rPr lang="cs-CZ" dirty="0" err="1" smtClean="0"/>
              <a:t>Property</a:t>
            </a:r>
            <a:r>
              <a:rPr lang="cs-CZ" dirty="0" smtClean="0"/>
              <a:t> </a:t>
            </a:r>
            <a:r>
              <a:rPr lang="cs-CZ" dirty="0" err="1" smtClean="0"/>
              <a:t>access</a:t>
            </a:r>
            <a:endParaRPr lang="en-US" dirty="0" smtClean="0"/>
          </a:p>
          <a:p>
            <a:pPr lvl="1"/>
            <a:r>
              <a:rPr lang="en-US" dirty="0" smtClean="0"/>
              <a:t>Mixed access (@Access, JPA 2.0)</a:t>
            </a:r>
            <a:endParaRPr lang="cs-CZ" dirty="0" smtClean="0"/>
          </a:p>
          <a:p>
            <a:r>
              <a:rPr lang="cs-CZ" dirty="0" err="1" smtClean="0"/>
              <a:t>Enums</a:t>
            </a:r>
            <a:endParaRPr lang="cs-CZ" dirty="0" smtClean="0"/>
          </a:p>
          <a:p>
            <a:r>
              <a:rPr lang="cs-CZ" dirty="0" err="1" smtClean="0"/>
              <a:t>Temporal</a:t>
            </a:r>
            <a:r>
              <a:rPr lang="cs-CZ" dirty="0" smtClean="0"/>
              <a:t> </a:t>
            </a:r>
            <a:r>
              <a:rPr lang="cs-CZ" dirty="0" err="1" smtClean="0"/>
              <a:t>types</a:t>
            </a:r>
            <a:r>
              <a:rPr lang="cs-CZ" dirty="0" smtClean="0"/>
              <a:t> (</a:t>
            </a:r>
            <a:r>
              <a:rPr lang="cs-CZ" dirty="0" err="1" smtClean="0"/>
              <a:t>Date</a:t>
            </a:r>
            <a:r>
              <a:rPr lang="cs-CZ" dirty="0" smtClean="0"/>
              <a:t>, </a:t>
            </a:r>
            <a:r>
              <a:rPr lang="cs-CZ" dirty="0" err="1" smtClean="0"/>
              <a:t>Time</a:t>
            </a:r>
            <a:r>
              <a:rPr lang="cs-CZ" dirty="0" smtClean="0"/>
              <a:t>)</a:t>
            </a:r>
          </a:p>
          <a:p>
            <a:r>
              <a:rPr lang="cs-CZ" dirty="0" err="1" smtClean="0"/>
              <a:t>Boolean</a:t>
            </a:r>
            <a:endParaRPr lang="en-US" dirty="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37</a:t>
            </a:fld>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cs-CZ" dirty="0" err="1" smtClean="0"/>
              <a:t>Relationship</a:t>
            </a:r>
            <a:r>
              <a:rPr lang="en-US" dirty="0" smtClean="0"/>
              <a:t>s</a:t>
            </a:r>
            <a:endParaRPr lang="en-US" dirty="0"/>
          </a:p>
        </p:txBody>
      </p:sp>
      <p:sp>
        <p:nvSpPr>
          <p:cNvPr id="7" name="Content Placeholder 6"/>
          <p:cNvSpPr>
            <a:spLocks noGrp="1"/>
          </p:cNvSpPr>
          <p:nvPr>
            <p:ph idx="1"/>
          </p:nvPr>
        </p:nvSpPr>
        <p:spPr/>
        <p:txBody>
          <a:bodyPr/>
          <a:lstStyle/>
          <a:p>
            <a:r>
              <a:rPr lang="en-US" dirty="0" smtClean="0"/>
              <a:t>Directionality</a:t>
            </a:r>
          </a:p>
          <a:p>
            <a:pPr lvl="1"/>
            <a:r>
              <a:rPr lang="en-US" dirty="0" err="1" smtClean="0"/>
              <a:t>Uniderctional</a:t>
            </a:r>
            <a:endParaRPr lang="en-US" dirty="0" smtClean="0"/>
          </a:p>
          <a:p>
            <a:pPr lvl="1"/>
            <a:r>
              <a:rPr lang="en-US" dirty="0" smtClean="0"/>
              <a:t>Bidirectional</a:t>
            </a:r>
          </a:p>
          <a:p>
            <a:r>
              <a:rPr lang="en-US" dirty="0" smtClean="0"/>
              <a:t>Cardinality</a:t>
            </a:r>
          </a:p>
          <a:p>
            <a:pPr lvl="1"/>
            <a:r>
              <a:rPr lang="en-US" dirty="0" err="1" smtClean="0"/>
              <a:t>OneToOne</a:t>
            </a:r>
            <a:endParaRPr lang="en-US" dirty="0" smtClean="0"/>
          </a:p>
          <a:p>
            <a:pPr lvl="1"/>
            <a:r>
              <a:rPr lang="en-US" dirty="0" err="1" smtClean="0"/>
              <a:t>OneToMany</a:t>
            </a:r>
            <a:endParaRPr lang="en-US" dirty="0" smtClean="0"/>
          </a:p>
          <a:p>
            <a:pPr lvl="1"/>
            <a:r>
              <a:rPr lang="en-US" dirty="0" err="1" smtClean="0"/>
              <a:t>ManyToOne</a:t>
            </a:r>
            <a:endParaRPr lang="en-US" dirty="0" smtClean="0"/>
          </a:p>
          <a:p>
            <a:pPr lvl="1"/>
            <a:r>
              <a:rPr lang="en-US" dirty="0" err="1" smtClean="0"/>
              <a:t>ManyToMany</a:t>
            </a:r>
            <a:endParaRPr lang="en-US" dirty="0" smtClean="0"/>
          </a:p>
          <a:p>
            <a:r>
              <a:rPr lang="en-US" dirty="0" smtClean="0"/>
              <a:t>Owning side</a:t>
            </a:r>
          </a:p>
          <a:p>
            <a:pPr lvl="1"/>
            <a:r>
              <a:rPr lang="en-US" dirty="0" smtClean="0"/>
              <a:t>@</a:t>
            </a:r>
            <a:r>
              <a:rPr lang="en-US" dirty="0" err="1" smtClean="0"/>
              <a:t>JoinColumn</a:t>
            </a:r>
            <a:r>
              <a:rPr lang="en-US" dirty="0" smtClean="0"/>
              <a:t>, </a:t>
            </a:r>
            <a:r>
              <a:rPr lang="en-US" dirty="0" err="1" smtClean="0"/>
              <a:t>mappedBy</a:t>
            </a:r>
            <a:endParaRPr lang="en-US" dirty="0" smtClean="0"/>
          </a:p>
          <a:p>
            <a:r>
              <a:rPr lang="en-US" dirty="0" smtClean="0"/>
              <a:t>Cascade Operations</a:t>
            </a:r>
          </a:p>
          <a:p>
            <a:pPr>
              <a:buNone/>
            </a:pPr>
            <a:endParaRPr lang="en-US" dirty="0" smtClean="0"/>
          </a:p>
          <a:p>
            <a:endParaRPr lang="en-US" dirty="0" smtClean="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38</a:t>
            </a:fld>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Lazy fetching</a:t>
            </a:r>
            <a:endParaRPr lang="en-US" dirty="0"/>
          </a:p>
        </p:txBody>
      </p:sp>
      <p:sp>
        <p:nvSpPr>
          <p:cNvPr id="3" name="Content Placeholder 2"/>
          <p:cNvSpPr>
            <a:spLocks noGrp="1"/>
          </p:cNvSpPr>
          <p:nvPr>
            <p:ph idx="1"/>
          </p:nvPr>
        </p:nvSpPr>
        <p:spPr/>
        <p:txBody>
          <a:bodyPr/>
          <a:lstStyle/>
          <a:p>
            <a:r>
              <a:rPr lang="en-US" dirty="0" smtClean="0"/>
              <a:t>@Basic, @</a:t>
            </a:r>
            <a:r>
              <a:rPr lang="en-US" dirty="0" err="1" smtClean="0"/>
              <a:t>OneToOne</a:t>
            </a:r>
            <a:r>
              <a:rPr lang="en-US" dirty="0" smtClean="0"/>
              <a:t>, @</a:t>
            </a:r>
            <a:r>
              <a:rPr lang="en-US" dirty="0" err="1" smtClean="0"/>
              <a:t>OneToMany</a:t>
            </a:r>
            <a:r>
              <a:rPr lang="en-US" dirty="0" smtClean="0"/>
              <a:t>, @</a:t>
            </a:r>
            <a:r>
              <a:rPr lang="en-US" dirty="0" err="1" smtClean="0"/>
              <a:t>ManyToOne</a:t>
            </a:r>
            <a:r>
              <a:rPr lang="en-US" dirty="0" smtClean="0"/>
              <a:t>, @</a:t>
            </a:r>
            <a:r>
              <a:rPr lang="en-US" dirty="0" err="1" smtClean="0"/>
              <a:t>ManyToMany</a:t>
            </a:r>
            <a:endParaRPr lang="en-US" dirty="0" smtClean="0"/>
          </a:p>
          <a:p>
            <a:r>
              <a:rPr lang="en-US" dirty="0" smtClean="0"/>
              <a:t>Useful, but use with care</a:t>
            </a:r>
          </a:p>
          <a:p>
            <a:pPr lvl="1"/>
            <a:r>
              <a:rPr lang="en-US" dirty="0" smtClean="0"/>
              <a:t>Just performance hint, not necessary supported</a:t>
            </a:r>
          </a:p>
          <a:p>
            <a:pPr lvl="1"/>
            <a:r>
              <a:rPr lang="en-US" dirty="0" smtClean="0"/>
              <a:t>Problem with detached entities</a:t>
            </a:r>
          </a:p>
          <a:p>
            <a:pPr lvl="1"/>
            <a:r>
              <a:rPr lang="en-US" dirty="0" smtClean="0"/>
              <a:t>Not universal solution for dependency problem</a:t>
            </a:r>
          </a:p>
          <a:p>
            <a:endParaRPr lang="en-US" dirty="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39</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Introduction into data persistence layer</a:t>
            </a:r>
            <a:endParaRPr lang="en-US" dirty="0"/>
          </a:p>
        </p:txBody>
      </p:sp>
      <p:sp>
        <p:nvSpPr>
          <p:cNvPr id="5" name="Text Placeholder 4"/>
          <p:cNvSpPr>
            <a:spLocks noGrp="1"/>
          </p:cNvSpPr>
          <p:nvPr>
            <p:ph type="body" idx="1"/>
          </p:nvPr>
        </p:nvSpPr>
        <p:spPr/>
        <p:txBody>
          <a:bodyPr/>
          <a:lstStyle/>
          <a:p>
            <a:endParaRPr lang="en-US" dirty="0"/>
          </a:p>
        </p:txBody>
      </p:sp>
      <p:sp>
        <p:nvSpPr>
          <p:cNvPr id="6" name="Slide Number Placeholder 5"/>
          <p:cNvSpPr>
            <a:spLocks noGrp="1"/>
          </p:cNvSpPr>
          <p:nvPr>
            <p:ph type="sldNum" sz="quarter" idx="12"/>
          </p:nvPr>
        </p:nvSpPr>
        <p:spPr>
          <a:xfrm>
            <a:off x="3672000" y="6356350"/>
            <a:ext cx="1800000" cy="365125"/>
          </a:xfrm>
        </p:spPr>
        <p:txBody>
          <a:bodyPr/>
          <a:lstStyle/>
          <a:p>
            <a:fld id="{5451E588-DFA0-4C34-9978-9C7232D3A9C0}" type="slidenum">
              <a:rPr lang="en-US" smtClean="0"/>
              <a:pPr/>
              <a:t>4</a:t>
            </a:fld>
            <a:endParaRPr lang="en-US" dirty="0"/>
          </a:p>
        </p:txBody>
      </p:sp>
      <p:sp>
        <p:nvSpPr>
          <p:cNvPr id="7" name="Footer Placeholder 6"/>
          <p:cNvSpPr>
            <a:spLocks noGrp="1"/>
          </p:cNvSpPr>
          <p:nvPr>
            <p:ph type="ftr" sz="quarter" idx="11"/>
          </p:nvPr>
        </p:nvSpPr>
        <p:spPr>
          <a:xfrm>
            <a:off x="457200" y="6356350"/>
            <a:ext cx="2895600" cy="365125"/>
          </a:xfrm>
        </p:spPr>
        <p:txBody>
          <a:bodyPr/>
          <a:lstStyle/>
          <a:p>
            <a:r>
              <a:rPr lang="en-US" smtClean="0"/>
              <a:t>Data Persistence</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Embedded object</a:t>
            </a:r>
            <a:endParaRPr lang="en-US" dirty="0"/>
          </a:p>
        </p:txBody>
      </p:sp>
      <p:sp>
        <p:nvSpPr>
          <p:cNvPr id="3" name="Content Placeholder 2"/>
          <p:cNvSpPr>
            <a:spLocks noGrp="1"/>
          </p:cNvSpPr>
          <p:nvPr>
            <p:ph idx="1"/>
          </p:nvPr>
        </p:nvSpPr>
        <p:spPr/>
        <p:txBody>
          <a:bodyPr/>
          <a:lstStyle/>
          <a:p>
            <a:r>
              <a:rPr lang="en-US" dirty="0" smtClean="0"/>
              <a:t>@Embeddable, @Embedded</a:t>
            </a:r>
          </a:p>
          <a:p>
            <a:r>
              <a:rPr lang="en-US" dirty="0" smtClean="0"/>
              <a:t>@</a:t>
            </a:r>
            <a:r>
              <a:rPr lang="en-US" dirty="0" err="1" smtClean="0"/>
              <a:t>AttributeOverrides</a:t>
            </a:r>
            <a:r>
              <a:rPr lang="en-US" dirty="0" smtClean="0"/>
              <a:t>, @</a:t>
            </a:r>
            <a:r>
              <a:rPr lang="en-US" dirty="0" err="1" smtClean="0"/>
              <a:t>AttributeOverride</a:t>
            </a:r>
            <a:endParaRPr lang="en-US" dirty="0" smtClean="0"/>
          </a:p>
          <a:p>
            <a:r>
              <a:rPr lang="en-US" dirty="0" smtClean="0"/>
              <a:t>Multiple </a:t>
            </a:r>
            <a:r>
              <a:rPr lang="en-US" dirty="0" err="1" smtClean="0"/>
              <a:t>occurences</a:t>
            </a:r>
            <a:r>
              <a:rPr lang="en-US" dirty="0" smtClean="0"/>
              <a:t> of the same embedded class in the entity is not allowed in JPA 1.0</a:t>
            </a:r>
          </a:p>
          <a:p>
            <a:endParaRPr lang="en-US" dirty="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40</a:t>
            </a:fld>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Collections</a:t>
            </a:r>
            <a:endParaRPr lang="en-US" dirty="0"/>
          </a:p>
        </p:txBody>
      </p:sp>
      <p:sp>
        <p:nvSpPr>
          <p:cNvPr id="3" name="Content Placeholder 2"/>
          <p:cNvSpPr>
            <a:spLocks noGrp="1"/>
          </p:cNvSpPr>
          <p:nvPr>
            <p:ph idx="1"/>
          </p:nvPr>
        </p:nvSpPr>
        <p:spPr/>
        <p:txBody>
          <a:bodyPr/>
          <a:lstStyle/>
          <a:p>
            <a:r>
              <a:rPr lang="en-US" dirty="0" smtClean="0"/>
              <a:t>In addition to relationships, also collection of these objects are supported (since JPA 2.0)</a:t>
            </a:r>
          </a:p>
          <a:p>
            <a:pPr lvl="1"/>
            <a:r>
              <a:rPr lang="en-US" dirty="0" smtClean="0"/>
              <a:t>Simple types</a:t>
            </a:r>
          </a:p>
          <a:p>
            <a:pPr lvl="1"/>
            <a:r>
              <a:rPr lang="en-US" dirty="0" smtClean="0"/>
              <a:t>Embeddable classes</a:t>
            </a:r>
          </a:p>
          <a:p>
            <a:r>
              <a:rPr lang="en-US" dirty="0" smtClean="0"/>
              <a:t>@</a:t>
            </a:r>
            <a:r>
              <a:rPr lang="en-US" dirty="0" err="1" smtClean="0"/>
              <a:t>ElementCollection</a:t>
            </a:r>
            <a:r>
              <a:rPr lang="en-US" dirty="0" smtClean="0"/>
              <a:t>, @</a:t>
            </a:r>
            <a:r>
              <a:rPr lang="en-US" dirty="0" err="1" smtClean="0"/>
              <a:t>CollectionTable</a:t>
            </a:r>
            <a:endParaRPr lang="en-US" dirty="0" smtClean="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41</a:t>
            </a:fld>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Collection Types</a:t>
            </a:r>
            <a:endParaRPr lang="en-US" dirty="0"/>
          </a:p>
        </p:txBody>
      </p:sp>
      <p:sp>
        <p:nvSpPr>
          <p:cNvPr id="3" name="Content Placeholder 2"/>
          <p:cNvSpPr>
            <a:spLocks noGrp="1"/>
          </p:cNvSpPr>
          <p:nvPr>
            <p:ph idx="1"/>
          </p:nvPr>
        </p:nvSpPr>
        <p:spPr/>
        <p:txBody>
          <a:bodyPr/>
          <a:lstStyle/>
          <a:p>
            <a:r>
              <a:rPr lang="en-US" dirty="0" smtClean="0"/>
              <a:t>Set, Collection </a:t>
            </a:r>
          </a:p>
          <a:p>
            <a:pPr lvl="1"/>
            <a:r>
              <a:rPr lang="en-US" dirty="0" smtClean="0"/>
              <a:t>No </a:t>
            </a:r>
            <a:r>
              <a:rPr lang="en-US" dirty="0" err="1" smtClean="0"/>
              <a:t>aditional</a:t>
            </a:r>
            <a:r>
              <a:rPr lang="en-US" dirty="0" smtClean="0"/>
              <a:t> information required</a:t>
            </a:r>
          </a:p>
          <a:p>
            <a:r>
              <a:rPr lang="en-US" dirty="0" smtClean="0"/>
              <a:t>List</a:t>
            </a:r>
          </a:p>
          <a:p>
            <a:pPr lvl="1"/>
            <a:r>
              <a:rPr lang="en-US" dirty="0" smtClean="0"/>
              <a:t>@</a:t>
            </a:r>
            <a:r>
              <a:rPr lang="en-US" dirty="0" err="1" smtClean="0"/>
              <a:t>OrderBy</a:t>
            </a:r>
            <a:endParaRPr lang="en-US" dirty="0" smtClean="0"/>
          </a:p>
          <a:p>
            <a:pPr lvl="1"/>
            <a:r>
              <a:rPr lang="en-US" dirty="0" smtClean="0"/>
              <a:t>@</a:t>
            </a:r>
            <a:r>
              <a:rPr lang="en-US" dirty="0" err="1" smtClean="0"/>
              <a:t>OrderColumn</a:t>
            </a:r>
            <a:r>
              <a:rPr lang="en-US" dirty="0" smtClean="0"/>
              <a:t> (since JPA 2.0)</a:t>
            </a:r>
          </a:p>
          <a:p>
            <a:r>
              <a:rPr lang="en-US" dirty="0" smtClean="0"/>
              <a:t>Map</a:t>
            </a:r>
          </a:p>
          <a:p>
            <a:pPr lvl="1"/>
            <a:r>
              <a:rPr lang="en-US" dirty="0" smtClean="0"/>
              <a:t>In JPA 1.0, Map is allowed only in relationships (Value is entity and key is attribute of given entity)</a:t>
            </a:r>
          </a:p>
          <a:p>
            <a:pPr lvl="1"/>
            <a:r>
              <a:rPr lang="en-US" dirty="0" smtClean="0"/>
              <a:t>In JPA 2.0, any </a:t>
            </a:r>
            <a:r>
              <a:rPr lang="en-US" dirty="0" err="1" smtClean="0"/>
              <a:t>SimpleType</a:t>
            </a:r>
            <a:r>
              <a:rPr lang="en-US" dirty="0" smtClean="0"/>
              <a:t>, Collection or Embeddable can be key or value</a:t>
            </a:r>
          </a:p>
          <a:p>
            <a:pPr lvl="1"/>
            <a:r>
              <a:rPr lang="en-US" dirty="0" smtClean="0"/>
              <a:t>@</a:t>
            </a:r>
            <a:r>
              <a:rPr lang="en-US" dirty="0" err="1" smtClean="0"/>
              <a:t>MapKeyColumn</a:t>
            </a:r>
            <a:r>
              <a:rPr lang="en-US" dirty="0" smtClean="0"/>
              <a:t>, @</a:t>
            </a:r>
            <a:r>
              <a:rPr lang="en-US" dirty="0" err="1" smtClean="0"/>
              <a:t>MapKeyEnumerated</a:t>
            </a:r>
            <a:endParaRPr lang="en-US" dirty="0" smtClean="0"/>
          </a:p>
          <a:p>
            <a:pPr lvl="1"/>
            <a:endParaRPr lang="en-US" dirty="0" smtClean="0"/>
          </a:p>
          <a:p>
            <a:pPr lvl="1"/>
            <a:endParaRPr lang="en-US" dirty="0" smtClean="0"/>
          </a:p>
          <a:p>
            <a:pPr lvl="1"/>
            <a:endParaRPr lang="en-US" dirty="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42</a:t>
            </a:fld>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Inheritance</a:t>
            </a:r>
            <a:endParaRPr lang="en-US" dirty="0"/>
          </a:p>
        </p:txBody>
      </p:sp>
      <p:sp>
        <p:nvSpPr>
          <p:cNvPr id="3" name="Content Placeholder 2"/>
          <p:cNvSpPr>
            <a:spLocks noGrp="1"/>
          </p:cNvSpPr>
          <p:nvPr>
            <p:ph idx="1"/>
          </p:nvPr>
        </p:nvSpPr>
        <p:spPr/>
        <p:txBody>
          <a:bodyPr/>
          <a:lstStyle/>
          <a:p>
            <a:r>
              <a:rPr lang="en-US" dirty="0" smtClean="0"/>
              <a:t>@</a:t>
            </a:r>
            <a:r>
              <a:rPr lang="en-US" dirty="0" err="1" smtClean="0"/>
              <a:t>MappedSuperclass</a:t>
            </a:r>
            <a:endParaRPr lang="en-US" dirty="0" smtClean="0"/>
          </a:p>
          <a:p>
            <a:r>
              <a:rPr lang="en-US" dirty="0" smtClean="0"/>
              <a:t>Entity inheritance</a:t>
            </a:r>
          </a:p>
          <a:p>
            <a:pPr lvl="1"/>
            <a:r>
              <a:rPr lang="en-US" dirty="0" smtClean="0"/>
              <a:t>Single table strategy</a:t>
            </a:r>
          </a:p>
          <a:p>
            <a:pPr lvl="1"/>
            <a:r>
              <a:rPr lang="en-US" dirty="0" smtClean="0"/>
              <a:t>Multiple table strategy</a:t>
            </a:r>
          </a:p>
          <a:p>
            <a:pPr lvl="1"/>
            <a:r>
              <a:rPr lang="en-US" dirty="0" smtClean="0"/>
              <a:t>Join table strategy</a:t>
            </a:r>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43</a:t>
            </a:fld>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Querying</a:t>
            </a:r>
            <a:endParaRPr lang="en-US" dirty="0"/>
          </a:p>
        </p:txBody>
      </p:sp>
      <p:sp>
        <p:nvSpPr>
          <p:cNvPr id="7" name="Text Placeholder 6"/>
          <p:cNvSpPr>
            <a:spLocks noGrp="1"/>
          </p:cNvSpPr>
          <p:nvPr>
            <p:ph type="body" idx="1"/>
          </p:nvPr>
        </p:nvSpPr>
        <p:spPr/>
        <p:txBody>
          <a:bodyPr/>
          <a:lstStyle/>
          <a:p>
            <a:endParaRPr lang="en-US"/>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44</a:t>
            </a:fld>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Querying</a:t>
            </a:r>
            <a:endParaRPr lang="en-US" dirty="0"/>
          </a:p>
        </p:txBody>
      </p:sp>
      <p:sp>
        <p:nvSpPr>
          <p:cNvPr id="7" name="Content Placeholder 6"/>
          <p:cNvSpPr>
            <a:spLocks noGrp="1"/>
          </p:cNvSpPr>
          <p:nvPr>
            <p:ph idx="1"/>
          </p:nvPr>
        </p:nvSpPr>
        <p:spPr/>
        <p:txBody>
          <a:bodyPr/>
          <a:lstStyle/>
          <a:p>
            <a:r>
              <a:rPr lang="en-US" dirty="0" smtClean="0"/>
              <a:t>JPQL</a:t>
            </a:r>
          </a:p>
          <a:p>
            <a:pPr lvl="1"/>
            <a:r>
              <a:rPr lang="en-US" dirty="0" smtClean="0"/>
              <a:t>Query language similar to SQL</a:t>
            </a:r>
          </a:p>
          <a:p>
            <a:pPr lvl="1"/>
            <a:r>
              <a:rPr lang="en-US" dirty="0" smtClean="0"/>
              <a:t>Supports scalar values, </a:t>
            </a:r>
            <a:r>
              <a:rPr lang="en-US" dirty="0" err="1" smtClean="0"/>
              <a:t>tuples</a:t>
            </a:r>
            <a:r>
              <a:rPr lang="en-US" dirty="0" smtClean="0"/>
              <a:t>, entities or constructed objects</a:t>
            </a:r>
          </a:p>
          <a:p>
            <a:pPr lvl="1"/>
            <a:endParaRPr lang="en-US" dirty="0" smtClean="0"/>
          </a:p>
          <a:p>
            <a:r>
              <a:rPr lang="en-US" dirty="0" smtClean="0"/>
              <a:t>Criteria API</a:t>
            </a:r>
          </a:p>
          <a:p>
            <a:pPr lvl="1"/>
            <a:r>
              <a:rPr lang="en-US" dirty="0" smtClean="0"/>
              <a:t>From JPA 2.0</a:t>
            </a:r>
          </a:p>
          <a:p>
            <a:pPr lvl="1"/>
            <a:r>
              <a:rPr lang="en-US" dirty="0" smtClean="0"/>
              <a:t>Allows to build query </a:t>
            </a:r>
            <a:r>
              <a:rPr lang="en-US" dirty="0" err="1" smtClean="0"/>
              <a:t>programatically</a:t>
            </a:r>
            <a:endParaRPr lang="en-US" dirty="0" smtClean="0"/>
          </a:p>
          <a:p>
            <a:pPr lvl="1"/>
            <a:endParaRPr lang="en-US" dirty="0" smtClean="0"/>
          </a:p>
          <a:p>
            <a:r>
              <a:rPr lang="en-US" dirty="0" smtClean="0"/>
              <a:t>Native queries</a:t>
            </a:r>
          </a:p>
          <a:p>
            <a:pPr lvl="1"/>
            <a:r>
              <a:rPr lang="en-US" dirty="0" smtClean="0"/>
              <a:t>Queries in SQL, non portable, not integrated with JPA infrastructure</a:t>
            </a:r>
          </a:p>
          <a:p>
            <a:pPr lvl="1"/>
            <a:r>
              <a:rPr lang="en-US" dirty="0" smtClean="0"/>
              <a:t>Use only in exceptional cases</a:t>
            </a:r>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45</a:t>
            </a:fld>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smtClean="0"/>
              <a:t>Calling</a:t>
            </a:r>
            <a:r>
              <a:rPr lang="cs-CZ" dirty="0" smtClean="0"/>
              <a:t> JPQL</a:t>
            </a: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46</a:t>
            </a:fld>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Example</a:t>
            </a:r>
            <a:endParaRPr lang="en-US" dirty="0"/>
          </a:p>
        </p:txBody>
      </p:sp>
      <p:sp>
        <p:nvSpPr>
          <p:cNvPr id="7" name="Content Placeholder 6"/>
          <p:cNvSpPr>
            <a:spLocks noGrp="1"/>
          </p:cNvSpPr>
          <p:nvPr>
            <p:ph idx="1"/>
          </p:nvPr>
        </p:nvSpPr>
        <p:spPr/>
        <p:txBody>
          <a:bodyPr/>
          <a:lstStyle/>
          <a:p>
            <a:r>
              <a:rPr lang="en-US" dirty="0" smtClean="0"/>
              <a:t>JPQL</a:t>
            </a:r>
          </a:p>
          <a:p>
            <a:pPr lvl="1"/>
            <a:r>
              <a:rPr lang="en-US" dirty="0" smtClean="0"/>
              <a:t>Executing simple query</a:t>
            </a:r>
          </a:p>
          <a:p>
            <a:pPr lvl="1"/>
            <a:r>
              <a:rPr lang="en-US" dirty="0" smtClean="0"/>
              <a:t>Named queries</a:t>
            </a:r>
          </a:p>
          <a:p>
            <a:pPr lvl="1"/>
            <a:r>
              <a:rPr lang="en-US" dirty="0" smtClean="0"/>
              <a:t>Returning scalar values</a:t>
            </a:r>
          </a:p>
          <a:p>
            <a:pPr lvl="1"/>
            <a:r>
              <a:rPr lang="en-US" dirty="0" smtClean="0"/>
              <a:t>Returning </a:t>
            </a:r>
            <a:r>
              <a:rPr lang="en-US" dirty="0" err="1" smtClean="0"/>
              <a:t>tuples</a:t>
            </a:r>
            <a:endParaRPr lang="en-US" dirty="0" smtClean="0"/>
          </a:p>
          <a:p>
            <a:pPr lvl="1"/>
            <a:r>
              <a:rPr lang="en-US" dirty="0" smtClean="0"/>
              <a:t>Constructing objects</a:t>
            </a:r>
          </a:p>
          <a:p>
            <a:pPr lvl="1"/>
            <a:endParaRPr lang="en-US" dirty="0" smtClean="0"/>
          </a:p>
          <a:p>
            <a:r>
              <a:rPr lang="en-US" dirty="0" smtClean="0"/>
              <a:t>Criteria API</a:t>
            </a:r>
          </a:p>
          <a:p>
            <a:pPr lvl="1"/>
            <a:r>
              <a:rPr lang="en-US" dirty="0" smtClean="0"/>
              <a:t>Simple example</a:t>
            </a:r>
            <a:endParaRPr lang="en-US" dirty="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47</a:t>
            </a:fld>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JPQL </a:t>
            </a:r>
            <a:r>
              <a:rPr lang="cs-CZ" dirty="0" err="1" smtClean="0"/>
              <a:t>Examples</a:t>
            </a: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48</a:t>
            </a:fld>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Other Technologies</a:t>
            </a:r>
            <a:endParaRPr lang="en-US" dirty="0"/>
          </a:p>
        </p:txBody>
      </p:sp>
      <p:sp>
        <p:nvSpPr>
          <p:cNvPr id="7" name="Text Placeholder 6"/>
          <p:cNvSpPr>
            <a:spLocks noGrp="1"/>
          </p:cNvSpPr>
          <p:nvPr>
            <p:ph type="body" idx="1"/>
          </p:nvPr>
        </p:nvSpPr>
        <p:spPr/>
        <p:txBody>
          <a:bodyPr/>
          <a:lstStyle/>
          <a:p>
            <a:endParaRPr lang="en-US" dirty="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49</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Where to store data</a:t>
            </a:r>
            <a:endParaRPr lang="en-US" dirty="0"/>
          </a:p>
        </p:txBody>
      </p:sp>
      <p:sp>
        <p:nvSpPr>
          <p:cNvPr id="7" name="Content Placeholder 6"/>
          <p:cNvSpPr>
            <a:spLocks noGrp="1"/>
          </p:cNvSpPr>
          <p:nvPr>
            <p:ph idx="1"/>
          </p:nvPr>
        </p:nvSpPr>
        <p:spPr/>
        <p:txBody>
          <a:bodyPr/>
          <a:lstStyle/>
          <a:p>
            <a:pPr>
              <a:buFontTx/>
              <a:buNone/>
              <a:defRPr/>
            </a:pPr>
            <a:r>
              <a:rPr lang="en-US" dirty="0" smtClean="0"/>
              <a:t>Data can be stored on different places</a:t>
            </a:r>
          </a:p>
          <a:p>
            <a:pPr marL="720000" lvl="1" indent="-288000">
              <a:spcBef>
                <a:spcPts val="300"/>
              </a:spcBef>
              <a:defRPr/>
            </a:pPr>
            <a:r>
              <a:rPr lang="en-US" dirty="0" smtClean="0"/>
              <a:t>Relational Database (RDBMS)</a:t>
            </a:r>
          </a:p>
          <a:p>
            <a:pPr marL="720000" lvl="1" indent="-288000">
              <a:spcBef>
                <a:spcPts val="300"/>
              </a:spcBef>
              <a:defRPr/>
            </a:pPr>
            <a:r>
              <a:rPr lang="en-US" dirty="0" smtClean="0"/>
              <a:t>Object Database</a:t>
            </a:r>
          </a:p>
          <a:p>
            <a:pPr marL="720000" lvl="1" indent="-288000">
              <a:spcBef>
                <a:spcPts val="300"/>
              </a:spcBef>
              <a:defRPr/>
            </a:pPr>
            <a:r>
              <a:rPr lang="en-US" dirty="0" smtClean="0"/>
              <a:t>XML Database</a:t>
            </a:r>
          </a:p>
          <a:p>
            <a:pPr marL="720000" lvl="1" indent="-288000">
              <a:spcBef>
                <a:spcPts val="300"/>
              </a:spcBef>
              <a:defRPr/>
            </a:pPr>
            <a:r>
              <a:rPr lang="en-US" dirty="0" smtClean="0"/>
              <a:t>DMS (Document Management System)</a:t>
            </a:r>
          </a:p>
          <a:p>
            <a:pPr marL="720000" lvl="1" indent="-288000">
              <a:spcBef>
                <a:spcPts val="300"/>
              </a:spcBef>
              <a:defRPr/>
            </a:pPr>
            <a:r>
              <a:rPr lang="en-US" dirty="0" smtClean="0"/>
              <a:t>CMS (Content Management System)</a:t>
            </a:r>
          </a:p>
          <a:p>
            <a:pPr marL="720000" lvl="1" indent="-288000">
              <a:spcBef>
                <a:spcPts val="300"/>
              </a:spcBef>
              <a:defRPr/>
            </a:pPr>
            <a:r>
              <a:rPr lang="en-US" dirty="0" smtClean="0"/>
              <a:t>Post-relational database (</a:t>
            </a:r>
            <a:r>
              <a:rPr lang="en-US" dirty="0" err="1" smtClean="0"/>
              <a:t>Caché</a:t>
            </a:r>
            <a:r>
              <a:rPr lang="en-US" dirty="0" smtClean="0"/>
              <a:t>)</a:t>
            </a:r>
          </a:p>
          <a:p>
            <a:pPr marL="1120050" lvl="2" indent="-288000">
              <a:spcBef>
                <a:spcPts val="300"/>
              </a:spcBef>
              <a:defRPr/>
            </a:pPr>
            <a:r>
              <a:rPr lang="en-US" dirty="0" smtClean="0"/>
              <a:t>Temporary</a:t>
            </a:r>
          </a:p>
          <a:p>
            <a:pPr marL="1120050" lvl="2" indent="-288000">
              <a:spcBef>
                <a:spcPts val="300"/>
              </a:spcBef>
              <a:defRPr/>
            </a:pPr>
            <a:r>
              <a:rPr lang="en-US" dirty="0" smtClean="0"/>
              <a:t>Hierarchical</a:t>
            </a:r>
          </a:p>
          <a:p>
            <a:pPr marL="1120050" lvl="2" indent="-288000">
              <a:spcBef>
                <a:spcPts val="300"/>
              </a:spcBef>
              <a:defRPr/>
            </a:pPr>
            <a:r>
              <a:rPr lang="en-US" dirty="0" smtClean="0"/>
              <a:t>Spatial</a:t>
            </a:r>
          </a:p>
          <a:p>
            <a:pPr marL="720000" lvl="1" indent="-288000">
              <a:spcBef>
                <a:spcPts val="300"/>
              </a:spcBef>
              <a:defRPr/>
            </a:pPr>
            <a:r>
              <a:rPr lang="en-US" smtClean="0"/>
              <a:t>Key/Value (No-SQL) </a:t>
            </a:r>
            <a:r>
              <a:rPr lang="en-US" dirty="0" smtClean="0"/>
              <a:t>Database</a:t>
            </a:r>
          </a:p>
          <a:p>
            <a:pPr marL="720000" lvl="1" indent="-288000">
              <a:spcBef>
                <a:spcPts val="300"/>
              </a:spcBef>
              <a:defRPr/>
            </a:pPr>
            <a:r>
              <a:rPr lang="en-US" dirty="0" smtClean="0"/>
              <a:t>Another Information System (CRM, ERP, etc.)</a:t>
            </a:r>
          </a:p>
          <a:p>
            <a:endParaRPr lang="en-US" dirty="0"/>
          </a:p>
        </p:txBody>
      </p:sp>
      <p:sp>
        <p:nvSpPr>
          <p:cNvPr id="4" name="Footer Placeholder 3"/>
          <p:cNvSpPr>
            <a:spLocks noGrp="1"/>
          </p:cNvSpPr>
          <p:nvPr>
            <p:ph type="ftr" sz="quarter" idx="11"/>
          </p:nvPr>
        </p:nvSpPr>
        <p:spPr/>
        <p:txBody>
          <a:bodyPr/>
          <a:lstStyle/>
          <a:p>
            <a:r>
              <a:rPr lang="en-US" smtClean="0"/>
              <a:t>Data Persistence</a:t>
            </a:r>
            <a:endParaRPr lang="en-US"/>
          </a:p>
        </p:txBody>
      </p:sp>
      <p:sp>
        <p:nvSpPr>
          <p:cNvPr id="5" name="Slide Number Placeholder 4"/>
          <p:cNvSpPr>
            <a:spLocks noGrp="1"/>
          </p:cNvSpPr>
          <p:nvPr>
            <p:ph type="sldNum" sz="quarter" idx="12"/>
          </p:nvPr>
        </p:nvSpPr>
        <p:spPr/>
        <p:txBody>
          <a:bodyPr/>
          <a:lstStyle/>
          <a:p>
            <a:fld id="{5451E588-DFA0-4C34-9978-9C7232D3A9C0}"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EJB 2.x</a:t>
            </a:r>
            <a:endParaRPr lang="en-US" dirty="0"/>
          </a:p>
        </p:txBody>
      </p:sp>
      <p:sp>
        <p:nvSpPr>
          <p:cNvPr id="3" name="Content Placeholder 2"/>
          <p:cNvSpPr>
            <a:spLocks noGrp="1"/>
          </p:cNvSpPr>
          <p:nvPr>
            <p:ph idx="1"/>
          </p:nvPr>
        </p:nvSpPr>
        <p:spPr/>
        <p:txBody>
          <a:bodyPr/>
          <a:lstStyle/>
          <a:p>
            <a:r>
              <a:rPr lang="en-US" dirty="0" smtClean="0"/>
              <a:t>Incompatible  with DAO Design Pattern</a:t>
            </a:r>
          </a:p>
          <a:p>
            <a:pPr lvl="1"/>
            <a:r>
              <a:rPr lang="en-US" dirty="0" smtClean="0"/>
              <a:t>Actually, DAO Pattern was designed as replacement for EJB 2.x Entities</a:t>
            </a:r>
          </a:p>
          <a:p>
            <a:pPr marL="319950" indent="-288000">
              <a:spcBef>
                <a:spcPts val="300"/>
              </a:spcBef>
              <a:defRPr/>
            </a:pPr>
            <a:r>
              <a:rPr lang="en-US" dirty="0" smtClean="0"/>
              <a:t>Requires Java EE Application server with EJB Container</a:t>
            </a:r>
          </a:p>
          <a:p>
            <a:pPr marL="319950" indent="-288000">
              <a:spcBef>
                <a:spcPts val="300"/>
              </a:spcBef>
              <a:defRPr/>
            </a:pPr>
            <a:r>
              <a:rPr lang="en-US" dirty="0" smtClean="0"/>
              <a:t>Entity is heavyweight component, instances are located in EJB Container and accessed remotely</a:t>
            </a:r>
          </a:p>
          <a:p>
            <a:pPr marL="319950" indent="-288000">
              <a:spcBef>
                <a:spcPts val="300"/>
              </a:spcBef>
              <a:defRPr/>
            </a:pPr>
            <a:r>
              <a:rPr lang="en-US" dirty="0" smtClean="0"/>
              <a:t>Problem with latencies (reason for introducing DAO and DTO design patterns)</a:t>
            </a:r>
          </a:p>
          <a:p>
            <a:pPr marL="319950" indent="-288000">
              <a:spcBef>
                <a:spcPts val="300"/>
              </a:spcBef>
              <a:defRPr/>
            </a:pPr>
            <a:r>
              <a:rPr lang="en-US" dirty="0" smtClean="0"/>
              <a:t>CMP versus BMP</a:t>
            </a:r>
          </a:p>
          <a:p>
            <a:pPr marL="319950" indent="-288000">
              <a:spcBef>
                <a:spcPts val="300"/>
              </a:spcBef>
              <a:defRPr/>
            </a:pPr>
            <a:r>
              <a:rPr lang="en-US" dirty="0" smtClean="0"/>
              <a:t>JPA is preferred from EJB 3.0</a:t>
            </a:r>
            <a:endParaRPr lang="en-US" dirty="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50</a:t>
            </a:fld>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EJB 2.x Entity</a:t>
            </a:r>
            <a:endParaRPr lang="en-US" dirty="0"/>
          </a:p>
        </p:txBody>
      </p:sp>
      <p:sp>
        <p:nvSpPr>
          <p:cNvPr id="3" name="Content Placeholder 2"/>
          <p:cNvSpPr>
            <a:spLocks noGrp="1"/>
          </p:cNvSpPr>
          <p:nvPr>
            <p:ph idx="1"/>
          </p:nvPr>
        </p:nvSpPr>
        <p:spPr/>
        <p:txBody>
          <a:bodyPr>
            <a:normAutofit fontScale="55000" lnSpcReduction="20000"/>
          </a:bodyPr>
          <a:lstStyle/>
          <a:p>
            <a:pPr marL="0" indent="0">
              <a:spcBef>
                <a:spcPts val="0"/>
              </a:spcBef>
              <a:buFontTx/>
              <a:buNone/>
            </a:pPr>
            <a:r>
              <a:rPr lang="en-US" b="1" noProof="1" smtClean="0">
                <a:solidFill>
                  <a:schemeClr val="accent1"/>
                </a:solidFill>
                <a:latin typeface="Courier New" pitchFamily="49" charset="0"/>
                <a:cs typeface="Courier New" pitchFamily="49" charset="0"/>
              </a:rPr>
              <a:t>public abstract class</a:t>
            </a:r>
            <a:r>
              <a:rPr lang="en-US" noProof="1" smtClean="0">
                <a:latin typeface="Courier New" pitchFamily="49" charset="0"/>
                <a:cs typeface="Courier New" pitchFamily="49" charset="0"/>
              </a:rPr>
              <a:t> PersonBean </a:t>
            </a:r>
            <a:r>
              <a:rPr lang="en-US" b="1" noProof="1" smtClean="0">
                <a:solidFill>
                  <a:schemeClr val="accent1"/>
                </a:solidFill>
                <a:latin typeface="Courier New" pitchFamily="49" charset="0"/>
                <a:cs typeface="Courier New" pitchFamily="49" charset="0"/>
              </a:rPr>
              <a:t>implements</a:t>
            </a:r>
            <a:r>
              <a:rPr lang="en-US" noProof="1" smtClean="0">
                <a:latin typeface="Courier New" pitchFamily="49" charset="0"/>
                <a:cs typeface="Courier New" pitchFamily="49" charset="0"/>
              </a:rPr>
              <a:t> EntityBean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private</a:t>
            </a:r>
            <a:r>
              <a:rPr lang="en-US" noProof="1" smtClean="0">
                <a:latin typeface="Courier New" pitchFamily="49" charset="0"/>
                <a:cs typeface="Courier New" pitchFamily="49" charset="0"/>
              </a:rPr>
              <a:t> EntityContext context;</a:t>
            </a:r>
          </a:p>
          <a:p>
            <a:pPr marL="0" indent="0">
              <a:spcBef>
                <a:spcPts val="0"/>
              </a:spcBef>
              <a:buFontTx/>
              <a:buNone/>
            </a:pPr>
            <a:endParaRPr lang="en-US" noProof="1" smtClean="0">
              <a:latin typeface="Courier New" pitchFamily="49" charset="0"/>
              <a:cs typeface="Courier New" pitchFamily="49" charset="0"/>
            </a:endParaRP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abstract </a:t>
            </a:r>
            <a:r>
              <a:rPr lang="en-US" noProof="1" smtClean="0">
                <a:latin typeface="Courier New" pitchFamily="49" charset="0"/>
                <a:cs typeface="Courier New" pitchFamily="49" charset="0"/>
              </a:rPr>
              <a:t>Long </a:t>
            </a:r>
            <a:r>
              <a:rPr lang="en-US" b="1" noProof="1" smtClean="0">
                <a:latin typeface="Courier New" pitchFamily="49" charset="0"/>
                <a:cs typeface="Courier New" pitchFamily="49" charset="0"/>
              </a:rPr>
              <a:t>getId</a:t>
            </a:r>
            <a:r>
              <a:rPr lang="en-US" noProof="1" smtClean="0">
                <a:latin typeface="Courier New" pitchFamily="49" charset="0"/>
                <a:cs typeface="Courier New" pitchFamily="49" charset="0"/>
              </a:rPr>
              <a:t>();</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abstract </a:t>
            </a:r>
            <a:r>
              <a:rPr lang="en-US" noProof="1" smtClean="0">
                <a:latin typeface="Courier New" pitchFamily="49" charset="0"/>
                <a:cs typeface="Courier New" pitchFamily="49" charset="0"/>
              </a:rPr>
              <a:t>void </a:t>
            </a:r>
            <a:r>
              <a:rPr lang="en-US" b="1" noProof="1" smtClean="0">
                <a:latin typeface="Courier New" pitchFamily="49" charset="0"/>
                <a:cs typeface="Courier New" pitchFamily="49" charset="0"/>
              </a:rPr>
              <a:t>setId</a:t>
            </a:r>
            <a:r>
              <a:rPr lang="en-US" noProof="1" smtClean="0">
                <a:latin typeface="Courier New" pitchFamily="49" charset="0"/>
                <a:cs typeface="Courier New" pitchFamily="49" charset="0"/>
              </a:rPr>
              <a:t>(Long id);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abstract </a:t>
            </a:r>
            <a:r>
              <a:rPr lang="en-US" noProof="1" smtClean="0">
                <a:latin typeface="Courier New" pitchFamily="49" charset="0"/>
                <a:cs typeface="Courier New" pitchFamily="49" charset="0"/>
              </a:rPr>
              <a:t>String </a:t>
            </a:r>
            <a:r>
              <a:rPr lang="en-US" b="1" noProof="1" smtClean="0">
                <a:latin typeface="Courier New" pitchFamily="49" charset="0"/>
                <a:cs typeface="Courier New" pitchFamily="49" charset="0"/>
              </a:rPr>
              <a:t>getName</a:t>
            </a:r>
            <a:r>
              <a:rPr lang="en-US" noProof="1" smtClean="0">
                <a:latin typeface="Courier New" pitchFamily="49" charset="0"/>
                <a:cs typeface="Courier New" pitchFamily="49" charset="0"/>
              </a:rPr>
              <a:t>();</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abstract</a:t>
            </a:r>
            <a:r>
              <a:rPr lang="en-US" noProof="1" smtClean="0">
                <a:latin typeface="Courier New" pitchFamily="49" charset="0"/>
                <a:cs typeface="Courier New" pitchFamily="49" charset="0"/>
              </a:rPr>
              <a:t> void </a:t>
            </a:r>
            <a:r>
              <a:rPr lang="en-US" b="1" noProof="1" smtClean="0">
                <a:latin typeface="Courier New" pitchFamily="49" charset="0"/>
                <a:cs typeface="Courier New" pitchFamily="49" charset="0"/>
              </a:rPr>
              <a:t>setName</a:t>
            </a:r>
            <a:r>
              <a:rPr lang="en-US" noProof="1" smtClean="0">
                <a:latin typeface="Courier New" pitchFamily="49" charset="0"/>
                <a:cs typeface="Courier New" pitchFamily="49" charset="0"/>
              </a:rPr>
              <a:t>(String name);</a:t>
            </a:r>
          </a:p>
          <a:p>
            <a:pPr marL="0" indent="0">
              <a:spcBef>
                <a:spcPts val="0"/>
              </a:spcBef>
              <a:buFontTx/>
              <a:buNone/>
            </a:pPr>
            <a:endParaRPr lang="en-US" noProof="1" smtClean="0">
              <a:latin typeface="Courier New" pitchFamily="49" charset="0"/>
              <a:cs typeface="Courier New" pitchFamily="49" charset="0"/>
            </a:endParaRP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a:t>
            </a:r>
            <a:r>
              <a:rPr lang="en-US" noProof="1" smtClean="0">
                <a:latin typeface="Courier New" pitchFamily="49" charset="0"/>
                <a:cs typeface="Courier New" pitchFamily="49" charset="0"/>
              </a:rPr>
              <a:t> Long </a:t>
            </a:r>
            <a:r>
              <a:rPr lang="en-US" b="1" noProof="1" smtClean="0">
                <a:latin typeface="Courier New" pitchFamily="49" charset="0"/>
                <a:cs typeface="Courier New" pitchFamily="49" charset="0"/>
              </a:rPr>
              <a:t>ejbCreate</a:t>
            </a:r>
            <a:r>
              <a:rPr lang="en-US" noProof="1" smtClean="0">
                <a:latin typeface="Courier New" pitchFamily="49" charset="0"/>
                <a:cs typeface="Courier New" pitchFamily="49" charset="0"/>
              </a:rPr>
              <a:t> (Long id, String name) </a:t>
            </a:r>
            <a:r>
              <a:rPr lang="en-US" b="1" noProof="1" smtClean="0">
                <a:solidFill>
                  <a:schemeClr val="accent1"/>
                </a:solidFill>
                <a:latin typeface="Courier New" pitchFamily="49" charset="0"/>
                <a:cs typeface="Courier New" pitchFamily="49" charset="0"/>
              </a:rPr>
              <a:t>throws</a:t>
            </a:r>
            <a:r>
              <a:rPr lang="en-US" noProof="1" smtClean="0">
                <a:latin typeface="Courier New" pitchFamily="49" charset="0"/>
                <a:cs typeface="Courier New" pitchFamily="49" charset="0"/>
              </a:rPr>
              <a:t> CreateException {</a:t>
            </a:r>
          </a:p>
          <a:p>
            <a:pPr marL="0" indent="0">
              <a:spcBef>
                <a:spcPts val="0"/>
              </a:spcBef>
              <a:buFontTx/>
              <a:buNone/>
            </a:pPr>
            <a:r>
              <a:rPr lang="en-US" noProof="1" smtClean="0">
                <a:latin typeface="Courier New" pitchFamily="49" charset="0"/>
                <a:cs typeface="Courier New" pitchFamily="49" charset="0"/>
              </a:rPr>
              <a:t>       setId(id); setName(name); </a:t>
            </a:r>
            <a:r>
              <a:rPr lang="en-US" b="1" noProof="1" smtClean="0">
                <a:solidFill>
                  <a:schemeClr val="accent1"/>
                </a:solidFill>
                <a:latin typeface="Courier New" pitchFamily="49" charset="0"/>
                <a:cs typeface="Courier New" pitchFamily="49" charset="0"/>
              </a:rPr>
              <a:t>return</a:t>
            </a:r>
            <a:r>
              <a:rPr lang="en-US" noProof="1" smtClean="0">
                <a:latin typeface="Courier New" pitchFamily="49" charset="0"/>
                <a:cs typeface="Courier New" pitchFamily="49" charset="0"/>
              </a:rPr>
              <a:t> id;</a:t>
            </a:r>
          </a:p>
          <a:p>
            <a:pPr marL="0" indent="0">
              <a:spcBef>
                <a:spcPts val="0"/>
              </a:spcBef>
              <a:buFontTx/>
              <a:buNone/>
            </a:pPr>
            <a:r>
              <a:rPr lang="en-US" noProof="1" smtClean="0">
                <a:latin typeface="Courier New" pitchFamily="49" charset="0"/>
                <a:cs typeface="Courier New" pitchFamily="49" charset="0"/>
              </a:rPr>
              <a:t>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a:t>
            </a: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void</a:t>
            </a:r>
            <a:r>
              <a:rPr lang="en-US" noProof="1" smtClean="0">
                <a:latin typeface="Courier New" pitchFamily="49" charset="0"/>
                <a:cs typeface="Courier New" pitchFamily="49" charset="0"/>
              </a:rPr>
              <a:t> </a:t>
            </a:r>
            <a:r>
              <a:rPr lang="en-US" b="1" noProof="1" smtClean="0">
                <a:latin typeface="Courier New" pitchFamily="49" charset="0"/>
                <a:cs typeface="Courier New" pitchFamily="49" charset="0"/>
              </a:rPr>
              <a:t>ejbPostCreate</a:t>
            </a:r>
            <a:r>
              <a:rPr lang="en-US" noProof="1" smtClean="0">
                <a:latin typeface="Courier New" pitchFamily="49" charset="0"/>
                <a:cs typeface="Courier New" pitchFamily="49" charset="0"/>
              </a:rPr>
              <a:t> (Long id, String name) </a:t>
            </a:r>
            <a:r>
              <a:rPr lang="en-US" b="1" noProof="1" smtClean="0">
                <a:solidFill>
                  <a:schemeClr val="accent1"/>
                </a:solidFill>
                <a:latin typeface="Courier New" pitchFamily="49" charset="0"/>
                <a:cs typeface="Courier New" pitchFamily="49" charset="0"/>
              </a:rPr>
              <a:t>throws</a:t>
            </a:r>
            <a:r>
              <a:rPr lang="en-US" noProof="1" smtClean="0">
                <a:latin typeface="Courier New" pitchFamily="49" charset="0"/>
                <a:cs typeface="Courier New" pitchFamily="49" charset="0"/>
              </a:rPr>
              <a:t> CreateException {}</a:t>
            </a:r>
          </a:p>
          <a:p>
            <a:pPr marL="0" indent="0">
              <a:spcBef>
                <a:spcPts val="0"/>
              </a:spcBef>
              <a:buFontTx/>
              <a:buNone/>
            </a:pPr>
            <a:endParaRPr lang="en-US" noProof="1" smtClean="0">
              <a:latin typeface="Courier New" pitchFamily="49" charset="0"/>
              <a:cs typeface="Courier New" pitchFamily="49" charset="0"/>
            </a:endParaRP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void </a:t>
            </a:r>
            <a:r>
              <a:rPr lang="en-US" b="1" noProof="1" smtClean="0">
                <a:latin typeface="Courier New" pitchFamily="49" charset="0"/>
                <a:cs typeface="Courier New" pitchFamily="49" charset="0"/>
              </a:rPr>
              <a:t>setEntityContext</a:t>
            </a:r>
            <a:r>
              <a:rPr lang="en-US" noProof="1" smtClean="0">
                <a:latin typeface="Courier New" pitchFamily="49" charset="0"/>
                <a:cs typeface="Courier New" pitchFamily="49" charset="0"/>
              </a:rPr>
              <a:t>(EntityContext ctx)  { context = ctx;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void </a:t>
            </a:r>
            <a:r>
              <a:rPr lang="en-US" b="1" noProof="1" smtClean="0">
                <a:latin typeface="Courier New" pitchFamily="49" charset="0"/>
                <a:cs typeface="Courier New" pitchFamily="49" charset="0"/>
              </a:rPr>
              <a:t>unsetEntityContext</a:t>
            </a:r>
            <a:r>
              <a:rPr lang="en-US" noProof="1" smtClean="0">
                <a:latin typeface="Courier New" pitchFamily="49" charset="0"/>
                <a:cs typeface="Courier New" pitchFamily="49" charset="0"/>
              </a:rPr>
              <a:t>() { context = null; }</a:t>
            </a:r>
          </a:p>
          <a:p>
            <a:pPr marL="0" indent="0">
              <a:spcBef>
                <a:spcPts val="0"/>
              </a:spcBef>
              <a:buFontTx/>
              <a:buNone/>
            </a:pPr>
            <a:r>
              <a:rPr lang="en-US" noProof="1" smtClean="0">
                <a:latin typeface="Courier New" pitchFamily="49" charset="0"/>
                <a:cs typeface="Courier New" pitchFamily="49" charset="0"/>
              </a:rPr>
              <a:t>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void</a:t>
            </a:r>
            <a:r>
              <a:rPr lang="en-US" noProof="1" smtClean="0">
                <a:latin typeface="Courier New" pitchFamily="49" charset="0"/>
                <a:cs typeface="Courier New" pitchFamily="49" charset="0"/>
              </a:rPr>
              <a:t> </a:t>
            </a:r>
            <a:r>
              <a:rPr lang="en-US" b="1" noProof="1" smtClean="0">
                <a:latin typeface="Courier New" pitchFamily="49" charset="0"/>
                <a:cs typeface="Courier New" pitchFamily="49" charset="0"/>
              </a:rPr>
              <a:t>ejbRemove</a:t>
            </a:r>
            <a:r>
              <a:rPr lang="en-US" noProof="1" smtClean="0">
                <a:latin typeface="Courier New" pitchFamily="49" charset="0"/>
                <a:cs typeface="Courier New" pitchFamily="49" charset="0"/>
              </a:rPr>
              <a:t>() {}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void </a:t>
            </a:r>
            <a:r>
              <a:rPr lang="en-US" b="1" noProof="1" smtClean="0">
                <a:latin typeface="Courier New" pitchFamily="49" charset="0"/>
                <a:cs typeface="Courier New" pitchFamily="49" charset="0"/>
              </a:rPr>
              <a:t>ejbLoad</a:t>
            </a:r>
            <a:r>
              <a:rPr lang="en-US" noProof="1" smtClean="0">
                <a:latin typeface="Courier New" pitchFamily="49" charset="0"/>
                <a:cs typeface="Courier New" pitchFamily="49" charset="0"/>
              </a:rPr>
              <a:t>() {}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void </a:t>
            </a:r>
            <a:r>
              <a:rPr lang="en-US" b="1" noProof="1" smtClean="0">
                <a:latin typeface="Courier New" pitchFamily="49" charset="0"/>
                <a:cs typeface="Courier New" pitchFamily="49" charset="0"/>
              </a:rPr>
              <a:t>ejbStore</a:t>
            </a:r>
            <a:r>
              <a:rPr lang="en-US" noProof="1" smtClean="0">
                <a:latin typeface="Courier New" pitchFamily="49" charset="0"/>
                <a:cs typeface="Courier New" pitchFamily="49" charset="0"/>
              </a:rPr>
              <a:t>() {}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void </a:t>
            </a:r>
            <a:r>
              <a:rPr lang="en-US" b="1" noProof="1" smtClean="0">
                <a:latin typeface="Courier New" pitchFamily="49" charset="0"/>
                <a:cs typeface="Courier New" pitchFamily="49" charset="0"/>
              </a:rPr>
              <a:t>ejbPassivate</a:t>
            </a:r>
            <a:r>
              <a:rPr lang="en-US" noProof="1" smtClean="0">
                <a:latin typeface="Courier New" pitchFamily="49" charset="0"/>
                <a:cs typeface="Courier New" pitchFamily="49" charset="0"/>
              </a:rPr>
              <a:t>() {}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void </a:t>
            </a:r>
            <a:r>
              <a:rPr lang="en-US" b="1" noProof="1" smtClean="0">
                <a:latin typeface="Courier New" pitchFamily="49" charset="0"/>
                <a:cs typeface="Courier New" pitchFamily="49" charset="0"/>
              </a:rPr>
              <a:t>ejbActivate</a:t>
            </a:r>
            <a:r>
              <a:rPr lang="en-US" noProof="1" smtClean="0">
                <a:latin typeface="Courier New" pitchFamily="49" charset="0"/>
                <a:cs typeface="Courier New" pitchFamily="49" charset="0"/>
              </a:rPr>
              <a:t>() {}</a:t>
            </a:r>
          </a:p>
          <a:p>
            <a:pPr marL="0" indent="0">
              <a:spcBef>
                <a:spcPts val="0"/>
              </a:spcBef>
              <a:buFontTx/>
              <a:buNone/>
            </a:pPr>
            <a:endParaRPr lang="en-US" noProof="1" smtClean="0">
              <a:latin typeface="Courier New" pitchFamily="49" charset="0"/>
              <a:cs typeface="Courier New" pitchFamily="49" charset="0"/>
            </a:endParaRP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public </a:t>
            </a:r>
            <a:r>
              <a:rPr lang="en-US" noProof="1" smtClean="0">
                <a:latin typeface="Courier New" pitchFamily="49" charset="0"/>
                <a:cs typeface="Courier New" pitchFamily="49" charset="0"/>
              </a:rPr>
              <a:t>PersonDTO </a:t>
            </a:r>
            <a:r>
              <a:rPr lang="en-US" b="1" noProof="1" smtClean="0">
                <a:latin typeface="Courier New" pitchFamily="49" charset="0"/>
                <a:cs typeface="Courier New" pitchFamily="49" charset="0"/>
              </a:rPr>
              <a:t>getPersonDTO</a:t>
            </a:r>
            <a:r>
              <a:rPr lang="en-US" noProof="1" smtClean="0">
                <a:latin typeface="Courier New" pitchFamily="49" charset="0"/>
                <a:cs typeface="Courier New" pitchFamily="49" charset="0"/>
              </a:rPr>
              <a:t>() {</a:t>
            </a:r>
          </a:p>
          <a:p>
            <a:pPr marL="0" indent="0">
              <a:spcBef>
                <a:spcPts val="0"/>
              </a:spcBef>
              <a:buFontTx/>
              <a:buNone/>
            </a:pPr>
            <a:r>
              <a:rPr lang="en-US" noProof="1" smtClean="0">
                <a:latin typeface="Courier New" pitchFamily="49" charset="0"/>
                <a:cs typeface="Courier New" pitchFamily="49" charset="0"/>
              </a:rPr>
              <a:t>        </a:t>
            </a:r>
            <a:r>
              <a:rPr lang="en-US" b="1" noProof="1" smtClean="0">
                <a:solidFill>
                  <a:schemeClr val="accent1"/>
                </a:solidFill>
                <a:latin typeface="Courier New" pitchFamily="49" charset="0"/>
                <a:cs typeface="Courier New" pitchFamily="49" charset="0"/>
              </a:rPr>
              <a:t>return new</a:t>
            </a:r>
            <a:r>
              <a:rPr lang="en-US" noProof="1" smtClean="0">
                <a:latin typeface="Courier New" pitchFamily="49" charset="0"/>
                <a:cs typeface="Courier New" pitchFamily="49" charset="0"/>
              </a:rPr>
              <a:t> PersonDTO(getId(),getName());</a:t>
            </a:r>
          </a:p>
          <a:p>
            <a:pPr marL="0" indent="0">
              <a:spcBef>
                <a:spcPts val="0"/>
              </a:spcBef>
              <a:buFontTx/>
              <a:buNone/>
            </a:pPr>
            <a:r>
              <a:rPr lang="en-US" noProof="1" smtClean="0">
                <a:latin typeface="Courier New" pitchFamily="49" charset="0"/>
                <a:cs typeface="Courier New" pitchFamily="49" charset="0"/>
              </a:rPr>
              <a:t>    }</a:t>
            </a:r>
          </a:p>
          <a:p>
            <a:pPr marL="0" indent="0">
              <a:spcBef>
                <a:spcPts val="0"/>
              </a:spcBef>
              <a:buFontTx/>
              <a:buNone/>
            </a:pPr>
            <a:r>
              <a:rPr lang="en-US" noProof="1" smtClean="0">
                <a:latin typeface="Courier New" pitchFamily="49" charset="0"/>
                <a:cs typeface="Courier New" pitchFamily="49" charset="0"/>
              </a:rPr>
              <a:t>}</a:t>
            </a:r>
          </a:p>
          <a:p>
            <a:endParaRPr lang="en-US" noProof="1"/>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51</a:t>
            </a:fld>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Embedded SQL</a:t>
            </a:r>
            <a:endParaRPr lang="en-US" dirty="0"/>
          </a:p>
        </p:txBody>
      </p:sp>
      <p:sp>
        <p:nvSpPr>
          <p:cNvPr id="3" name="Content Placeholder 2"/>
          <p:cNvSpPr>
            <a:spLocks noGrp="1"/>
          </p:cNvSpPr>
          <p:nvPr>
            <p:ph idx="1"/>
          </p:nvPr>
        </p:nvSpPr>
        <p:spPr/>
        <p:txBody>
          <a:bodyPr>
            <a:normAutofit fontScale="92500" lnSpcReduction="20000"/>
          </a:bodyPr>
          <a:lstStyle/>
          <a:p>
            <a:pPr marL="319950" indent="-288000">
              <a:spcBef>
                <a:spcPts val="300"/>
              </a:spcBef>
              <a:defRPr/>
            </a:pPr>
            <a:r>
              <a:rPr lang="en-US" dirty="0" smtClean="0"/>
              <a:t>SQL written directly in the code</a:t>
            </a:r>
            <a:endParaRPr lang="cs-CZ" dirty="0" smtClean="0"/>
          </a:p>
          <a:p>
            <a:pPr marL="319950" indent="-288000">
              <a:spcBef>
                <a:spcPts val="300"/>
              </a:spcBef>
              <a:defRPr/>
            </a:pPr>
            <a:r>
              <a:rPr lang="en-US" dirty="0" smtClean="0"/>
              <a:t>Code is processed with special preprocessor before compiling</a:t>
            </a:r>
            <a:endParaRPr lang="cs-CZ" dirty="0" smtClean="0"/>
          </a:p>
          <a:p>
            <a:pPr marL="319950" indent="-288000">
              <a:spcBef>
                <a:spcPts val="300"/>
              </a:spcBef>
              <a:defRPr/>
            </a:pPr>
            <a:r>
              <a:rPr lang="en-US" dirty="0" smtClean="0"/>
              <a:t>Preprocessor process SQL expressions, checks their validity, performs type checking a translates them into expression of used programming language.</a:t>
            </a:r>
          </a:p>
          <a:p>
            <a:pPr marL="319950" indent="-288000">
              <a:spcBef>
                <a:spcPts val="300"/>
              </a:spcBef>
              <a:defRPr/>
            </a:pPr>
            <a:r>
              <a:rPr lang="en-US" dirty="0" smtClean="0"/>
              <a:t>Preprocessor requires database connection</a:t>
            </a:r>
          </a:p>
          <a:p>
            <a:pPr>
              <a:buFontTx/>
              <a:buNone/>
              <a:defRPr/>
            </a:pPr>
            <a:endParaRPr lang="en-US" sz="1800" b="1" dirty="0" smtClean="0">
              <a:solidFill>
                <a:schemeClr val="accent1"/>
              </a:solidFill>
              <a:latin typeface="Courier New" pitchFamily="49" charset="0"/>
              <a:cs typeface="Courier New" pitchFamily="49" charset="0"/>
            </a:endParaRPr>
          </a:p>
          <a:p>
            <a:pPr>
              <a:buFontTx/>
              <a:buNone/>
              <a:defRPr/>
            </a:pPr>
            <a:r>
              <a:rPr lang="en-US" sz="1800" b="1" noProof="1" smtClean="0">
                <a:solidFill>
                  <a:schemeClr val="accent1"/>
                </a:solidFill>
                <a:latin typeface="Courier New" pitchFamily="49" charset="0"/>
                <a:cs typeface="Courier New" pitchFamily="49" charset="0"/>
              </a:rPr>
              <a:t>public</a:t>
            </a:r>
            <a:r>
              <a:rPr lang="en-US" sz="1800" noProof="1" smtClean="0">
                <a:latin typeface="Courier New" pitchFamily="49" charset="0"/>
                <a:cs typeface="Courier New" pitchFamily="49" charset="0"/>
              </a:rPr>
              <a:t> String </a:t>
            </a:r>
            <a:r>
              <a:rPr lang="en-US" sz="1800" b="1" noProof="1" smtClean="0">
                <a:latin typeface="Courier New" pitchFamily="49" charset="0"/>
                <a:cs typeface="Courier New" pitchFamily="49" charset="0"/>
              </a:rPr>
              <a:t>getPersonName</a:t>
            </a:r>
            <a:r>
              <a:rPr lang="en-US" sz="1800" noProof="1" smtClean="0">
                <a:latin typeface="Courier New" pitchFamily="49" charset="0"/>
                <a:cs typeface="Courier New" pitchFamily="49" charset="0"/>
              </a:rPr>
              <a:t>(</a:t>
            </a:r>
            <a:r>
              <a:rPr lang="en-US" sz="1800" b="1" noProof="1" smtClean="0">
                <a:solidFill>
                  <a:schemeClr val="accent1"/>
                </a:solidFill>
                <a:latin typeface="Courier New" pitchFamily="49" charset="0"/>
                <a:cs typeface="Courier New" pitchFamily="49" charset="0"/>
              </a:rPr>
              <a:t>long</a:t>
            </a:r>
            <a:r>
              <a:rPr lang="en-US" sz="1800" noProof="1" smtClean="0">
                <a:latin typeface="Courier New" pitchFamily="49" charset="0"/>
                <a:cs typeface="Courier New" pitchFamily="49" charset="0"/>
              </a:rPr>
              <a:t> personId) {</a:t>
            </a:r>
          </a:p>
          <a:p>
            <a:pPr>
              <a:buFontTx/>
              <a:buNone/>
              <a:defRPr/>
            </a:pPr>
            <a:r>
              <a:rPr lang="en-US" sz="1800" noProof="1" smtClean="0">
                <a:latin typeface="Courier New" pitchFamily="49" charset="0"/>
                <a:cs typeface="Courier New" pitchFamily="49" charset="0"/>
              </a:rPr>
              <a:t>    String name;</a:t>
            </a:r>
          </a:p>
          <a:p>
            <a:pPr>
              <a:buFontTx/>
              <a:buNone/>
              <a:defRPr/>
            </a:pPr>
            <a:r>
              <a:rPr lang="en-US" sz="1800" noProof="1" smtClean="0">
                <a:latin typeface="Courier New" pitchFamily="49" charset="0"/>
                <a:cs typeface="Courier New" pitchFamily="49" charset="0"/>
              </a:rPr>
              <a:t>    #sql { </a:t>
            </a:r>
          </a:p>
          <a:p>
            <a:pPr>
              <a:buFontTx/>
              <a:buNone/>
              <a:defRPr/>
            </a:pPr>
            <a:r>
              <a:rPr lang="en-US" sz="1800" noProof="1" smtClean="0">
                <a:latin typeface="Courier New" pitchFamily="49" charset="0"/>
                <a:cs typeface="Courier New" pitchFamily="49" charset="0"/>
              </a:rPr>
              <a:t>        SELECT name INTO :name </a:t>
            </a:r>
          </a:p>
          <a:p>
            <a:pPr>
              <a:buFontTx/>
              <a:buNone/>
              <a:defRPr/>
            </a:pPr>
            <a:r>
              <a:rPr lang="en-US" sz="1800" noProof="1" smtClean="0">
                <a:latin typeface="Courier New" pitchFamily="49" charset="0"/>
                <a:cs typeface="Courier New" pitchFamily="49" charset="0"/>
              </a:rPr>
              <a:t>        FROM people WHERE id = :personId </a:t>
            </a:r>
          </a:p>
          <a:p>
            <a:pPr>
              <a:buFontTx/>
              <a:buNone/>
              <a:defRPr/>
            </a:pPr>
            <a:r>
              <a:rPr lang="en-US" sz="1800" noProof="1" smtClean="0">
                <a:latin typeface="Courier New" pitchFamily="49" charset="0"/>
                <a:cs typeface="Courier New" pitchFamily="49" charset="0"/>
              </a:rPr>
              <a:t>    };</a:t>
            </a:r>
          </a:p>
          <a:p>
            <a:pPr>
              <a:buFontTx/>
              <a:buNone/>
              <a:defRPr/>
            </a:pPr>
            <a:r>
              <a:rPr lang="en-US" sz="1800" noProof="1" smtClean="0">
                <a:latin typeface="Courier New" pitchFamily="49" charset="0"/>
                <a:cs typeface="Courier New" pitchFamily="49" charset="0"/>
              </a:rPr>
              <a:t>    </a:t>
            </a:r>
            <a:r>
              <a:rPr lang="en-US" sz="1800" b="1" noProof="1" smtClean="0">
                <a:solidFill>
                  <a:schemeClr val="accent1"/>
                </a:solidFill>
                <a:latin typeface="Courier New" pitchFamily="49" charset="0"/>
                <a:cs typeface="Courier New" pitchFamily="49" charset="0"/>
              </a:rPr>
              <a:t>return</a:t>
            </a:r>
            <a:r>
              <a:rPr lang="en-US" sz="1800" noProof="1" smtClean="0">
                <a:latin typeface="Courier New" pitchFamily="49" charset="0"/>
                <a:cs typeface="Courier New" pitchFamily="49" charset="0"/>
              </a:rPr>
              <a:t> name;</a:t>
            </a:r>
          </a:p>
          <a:p>
            <a:pPr>
              <a:buFontTx/>
              <a:buNone/>
              <a:defRPr/>
            </a:pPr>
            <a:r>
              <a:rPr lang="en-US" sz="1800" noProof="1" smtClean="0">
                <a:latin typeface="Courier New" pitchFamily="49" charset="0"/>
                <a:cs typeface="Courier New" pitchFamily="49" charset="0"/>
              </a:rPr>
              <a:t>}</a:t>
            </a:r>
            <a:endParaRPr lang="en-US" noProof="1"/>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52</a:t>
            </a:fld>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Spring JDBC</a:t>
            </a:r>
            <a:endParaRPr lang="en-US" dirty="0"/>
          </a:p>
        </p:txBody>
      </p:sp>
      <p:sp>
        <p:nvSpPr>
          <p:cNvPr id="3" name="Content Placeholder 2"/>
          <p:cNvSpPr>
            <a:spLocks noGrp="1"/>
          </p:cNvSpPr>
          <p:nvPr>
            <p:ph idx="1"/>
          </p:nvPr>
        </p:nvSpPr>
        <p:spPr/>
        <p:txBody>
          <a:bodyPr>
            <a:normAutofit lnSpcReduction="10000"/>
          </a:bodyPr>
          <a:lstStyle/>
          <a:p>
            <a:pPr marL="319950" indent="-288000">
              <a:spcBef>
                <a:spcPts val="300"/>
              </a:spcBef>
              <a:defRPr/>
            </a:pPr>
            <a:r>
              <a:rPr lang="en-US" dirty="0" smtClean="0"/>
              <a:t>Spring library implementing </a:t>
            </a:r>
            <a:r>
              <a:rPr lang="en-US" i="1" dirty="0" smtClean="0"/>
              <a:t>Template Method </a:t>
            </a:r>
            <a:r>
              <a:rPr lang="en-US" dirty="0" smtClean="0"/>
              <a:t>design pattern</a:t>
            </a:r>
          </a:p>
          <a:p>
            <a:pPr marL="319950" indent="-288000">
              <a:spcBef>
                <a:spcPts val="300"/>
              </a:spcBef>
              <a:defRPr/>
            </a:pPr>
            <a:r>
              <a:rPr lang="en-US" dirty="0" smtClean="0"/>
              <a:t>Cleaner code, faster development, easier maintenance</a:t>
            </a:r>
          </a:p>
          <a:p>
            <a:pPr marL="319950" indent="-288000">
              <a:spcBef>
                <a:spcPts val="300"/>
              </a:spcBef>
              <a:defRPr/>
            </a:pPr>
            <a:r>
              <a:rPr lang="en-US" dirty="0" smtClean="0"/>
              <a:t>Unlike ORM or Embedded SQL does not solve the problem with errors in SQL expressions, that become apparent until runtime</a:t>
            </a:r>
          </a:p>
          <a:p>
            <a:pPr marL="319950" indent="-288000">
              <a:spcBef>
                <a:spcPts val="300"/>
              </a:spcBef>
              <a:defRPr/>
            </a:pPr>
            <a:endParaRPr lang="en-US" sz="1800" b="1" noProof="1" smtClean="0">
              <a:solidFill>
                <a:schemeClr val="accent1"/>
              </a:solidFill>
              <a:latin typeface="Courier New" pitchFamily="49" charset="0"/>
              <a:cs typeface="Courier New" pitchFamily="49" charset="0"/>
            </a:endParaRPr>
          </a:p>
          <a:p>
            <a:pPr>
              <a:buFontTx/>
              <a:buNone/>
              <a:defRPr/>
            </a:pPr>
            <a:r>
              <a:rPr lang="en-US" sz="1800" noProof="1" smtClean="0">
                <a:latin typeface="Courier New" pitchFamily="49" charset="0"/>
                <a:cs typeface="Courier New" pitchFamily="49" charset="0"/>
              </a:rPr>
              <a:t>JdbcTemplate jdbcTemplate = </a:t>
            </a:r>
            <a:r>
              <a:rPr lang="en-US" sz="1800" b="1" noProof="1" smtClean="0">
                <a:solidFill>
                  <a:schemeClr val="accent1"/>
                </a:solidFill>
                <a:latin typeface="Courier New" pitchFamily="49" charset="0"/>
                <a:cs typeface="Courier New" pitchFamily="49" charset="0"/>
              </a:rPr>
              <a:t>new</a:t>
            </a:r>
            <a:r>
              <a:rPr lang="en-US" sz="1800" noProof="1" smtClean="0">
                <a:latin typeface="Courier New" pitchFamily="49" charset="0"/>
                <a:cs typeface="Courier New" pitchFamily="49" charset="0"/>
              </a:rPr>
              <a:t> JdbcTemplate(dataSource);</a:t>
            </a:r>
          </a:p>
          <a:p>
            <a:pPr>
              <a:buFontTx/>
              <a:buNone/>
              <a:defRPr/>
            </a:pPr>
            <a:endParaRPr lang="en-US" sz="1800" b="1" noProof="1" smtClean="0">
              <a:solidFill>
                <a:schemeClr val="accent1"/>
              </a:solidFill>
              <a:latin typeface="Courier New" pitchFamily="49" charset="0"/>
              <a:cs typeface="Courier New" pitchFamily="49" charset="0"/>
            </a:endParaRPr>
          </a:p>
          <a:p>
            <a:pPr>
              <a:buFontTx/>
              <a:buNone/>
              <a:defRPr/>
            </a:pPr>
            <a:r>
              <a:rPr lang="en-US" sz="1800" b="1" noProof="1" smtClean="0">
                <a:solidFill>
                  <a:schemeClr val="accent1"/>
                </a:solidFill>
                <a:latin typeface="Courier New" pitchFamily="49" charset="0"/>
                <a:cs typeface="Courier New" pitchFamily="49" charset="0"/>
              </a:rPr>
              <a:t>public</a:t>
            </a:r>
            <a:r>
              <a:rPr lang="en-US" sz="1800" noProof="1" smtClean="0">
                <a:latin typeface="Courier New" pitchFamily="49" charset="0"/>
                <a:cs typeface="Courier New" pitchFamily="49" charset="0"/>
              </a:rPr>
              <a:t> String getPersonName(</a:t>
            </a:r>
            <a:r>
              <a:rPr lang="en-US" sz="1800" b="1" noProof="1" smtClean="0">
                <a:solidFill>
                  <a:schemeClr val="accent1"/>
                </a:solidFill>
                <a:latin typeface="Courier New" pitchFamily="49" charset="0"/>
                <a:cs typeface="Courier New" pitchFamily="49" charset="0"/>
              </a:rPr>
              <a:t>long</a:t>
            </a:r>
            <a:r>
              <a:rPr lang="en-US" sz="1800" noProof="1" smtClean="0">
                <a:latin typeface="Courier New" pitchFamily="49" charset="0"/>
                <a:cs typeface="Courier New" pitchFamily="49" charset="0"/>
              </a:rPr>
              <a:t> personId) {</a:t>
            </a:r>
          </a:p>
          <a:p>
            <a:pPr>
              <a:buFontTx/>
              <a:buNone/>
              <a:defRPr/>
            </a:pPr>
            <a:r>
              <a:rPr lang="en-US" sz="1800" b="1" noProof="1" smtClean="0">
                <a:solidFill>
                  <a:schemeClr val="accent1"/>
                </a:solidFill>
                <a:latin typeface="Courier New" pitchFamily="49" charset="0"/>
                <a:cs typeface="Courier New" pitchFamily="49" charset="0"/>
              </a:rPr>
              <a:t>  return</a:t>
            </a:r>
            <a:r>
              <a:rPr lang="en-US" sz="1800" noProof="1" smtClean="0">
                <a:latin typeface="Courier New" pitchFamily="49" charset="0"/>
                <a:cs typeface="Courier New" pitchFamily="49" charset="0"/>
              </a:rPr>
              <a:t> jdbcTemplate.queryForObject(</a:t>
            </a:r>
          </a:p>
          <a:p>
            <a:pPr>
              <a:buFontTx/>
              <a:buNone/>
              <a:defRPr/>
            </a:pPr>
            <a:r>
              <a:rPr lang="en-US" sz="1800" noProof="1" smtClean="0">
                <a:latin typeface="Courier New" pitchFamily="49" charset="0"/>
                <a:cs typeface="Courier New" pitchFamily="49" charset="0"/>
              </a:rPr>
              <a:t>    </a:t>
            </a:r>
            <a:r>
              <a:rPr lang="en-US" sz="1800" noProof="1" smtClean="0">
                <a:solidFill>
                  <a:schemeClr val="accent2"/>
                </a:solidFill>
                <a:latin typeface="Courier New" pitchFamily="49" charset="0"/>
                <a:cs typeface="Courier New" pitchFamily="49" charset="0"/>
              </a:rPr>
              <a:t>"SELECT name FROM people WHERE id = ?"</a:t>
            </a:r>
            <a:r>
              <a:rPr lang="en-US" sz="1800" noProof="1" smtClean="0">
                <a:latin typeface="Courier New" pitchFamily="49" charset="0"/>
                <a:cs typeface="Courier New" pitchFamily="49" charset="0"/>
              </a:rPr>
              <a:t>,</a:t>
            </a:r>
          </a:p>
          <a:p>
            <a:pPr>
              <a:buFontTx/>
              <a:buNone/>
              <a:defRPr/>
            </a:pPr>
            <a:r>
              <a:rPr lang="en-US" sz="1800" noProof="1" smtClean="0">
                <a:latin typeface="Courier New" pitchFamily="49" charset="0"/>
                <a:cs typeface="Courier New" pitchFamily="49" charset="0"/>
              </a:rPr>
              <a:t>    String.class,personId);</a:t>
            </a:r>
          </a:p>
          <a:p>
            <a:pPr>
              <a:buFontTx/>
              <a:buNone/>
              <a:defRPr/>
            </a:pPr>
            <a:r>
              <a:rPr lang="en-US" sz="1800" noProof="1" smtClean="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53</a:t>
            </a:fld>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Apache Commons </a:t>
            </a:r>
            <a:r>
              <a:rPr lang="en-US" dirty="0" err="1" smtClean="0"/>
              <a:t>DBUtils</a:t>
            </a:r>
            <a:endParaRPr lang="en-US" dirty="0"/>
          </a:p>
        </p:txBody>
      </p:sp>
      <p:sp>
        <p:nvSpPr>
          <p:cNvPr id="3" name="Content Placeholder 2"/>
          <p:cNvSpPr>
            <a:spLocks noGrp="1"/>
          </p:cNvSpPr>
          <p:nvPr>
            <p:ph idx="1"/>
          </p:nvPr>
        </p:nvSpPr>
        <p:spPr/>
        <p:txBody>
          <a:bodyPr>
            <a:normAutofit lnSpcReduction="10000"/>
          </a:bodyPr>
          <a:lstStyle/>
          <a:p>
            <a:pPr marL="319950" indent="-288000">
              <a:spcBef>
                <a:spcPts val="300"/>
              </a:spcBef>
              <a:defRPr/>
            </a:pPr>
            <a:r>
              <a:rPr lang="en-US" dirty="0" smtClean="0"/>
              <a:t>Another library implementing </a:t>
            </a:r>
            <a:r>
              <a:rPr lang="en-US" i="1" dirty="0" smtClean="0"/>
              <a:t>Template Method </a:t>
            </a:r>
            <a:r>
              <a:rPr lang="en-US" dirty="0" smtClean="0"/>
              <a:t>design pattern.</a:t>
            </a:r>
          </a:p>
          <a:p>
            <a:endParaRPr lang="en-US" dirty="0" smtClean="0"/>
          </a:p>
          <a:p>
            <a:pPr>
              <a:buFontTx/>
              <a:buNone/>
              <a:defRPr/>
            </a:pPr>
            <a:r>
              <a:rPr lang="en-US" sz="1800" noProof="1" smtClean="0">
                <a:latin typeface="Courier New" pitchFamily="49" charset="0"/>
                <a:cs typeface="Courier New" pitchFamily="49" charset="0"/>
              </a:rPr>
              <a:t>QueryRunner queryRunner = </a:t>
            </a:r>
          </a:p>
          <a:p>
            <a:pPr>
              <a:buFontTx/>
              <a:buNone/>
              <a:defRPr/>
            </a:pPr>
            <a:r>
              <a:rPr lang="en-US" sz="1800" b="1" noProof="1" smtClean="0">
                <a:solidFill>
                  <a:schemeClr val="accent1"/>
                </a:solidFill>
                <a:latin typeface="Courier New" pitchFamily="49" charset="0"/>
                <a:cs typeface="Courier New" pitchFamily="49" charset="0"/>
              </a:rPr>
              <a:t>  new</a:t>
            </a:r>
            <a:r>
              <a:rPr lang="en-US" sz="1800" noProof="1" smtClean="0">
                <a:latin typeface="Courier New" pitchFamily="49" charset="0"/>
                <a:cs typeface="Courier New" pitchFamily="49" charset="0"/>
              </a:rPr>
              <a:t> QueryRunner(dataSource);</a:t>
            </a:r>
          </a:p>
          <a:p>
            <a:pPr>
              <a:buFontTx/>
              <a:buNone/>
              <a:defRPr/>
            </a:pPr>
            <a:r>
              <a:rPr lang="en-US" sz="1800" noProof="1" smtClean="0">
                <a:latin typeface="Courier New" pitchFamily="49" charset="0"/>
                <a:cs typeface="Courier New" pitchFamily="49" charset="0"/>
              </a:rPr>
              <a:t>ResultSetHandler&lt;String&gt; stringHandler = </a:t>
            </a:r>
          </a:p>
          <a:p>
            <a:pPr>
              <a:buFontTx/>
              <a:buNone/>
              <a:defRPr/>
            </a:pPr>
            <a:r>
              <a:rPr lang="en-US" sz="1800" b="1" noProof="1" smtClean="0">
                <a:solidFill>
                  <a:schemeClr val="accent1"/>
                </a:solidFill>
                <a:latin typeface="Courier New" pitchFamily="49" charset="0"/>
                <a:cs typeface="Courier New" pitchFamily="49" charset="0"/>
              </a:rPr>
              <a:t>  new </a:t>
            </a:r>
            <a:r>
              <a:rPr lang="en-US" sz="1800" noProof="1" smtClean="0">
                <a:latin typeface="Courier New" pitchFamily="49" charset="0"/>
                <a:cs typeface="Courier New" pitchFamily="49" charset="0"/>
              </a:rPr>
              <a:t>ScalarHandler&lt;String&gt;(); </a:t>
            </a:r>
          </a:p>
          <a:p>
            <a:pPr>
              <a:buFontTx/>
              <a:buNone/>
              <a:defRPr/>
            </a:pPr>
            <a:endParaRPr lang="en-US" sz="1800" b="1" noProof="1" smtClean="0">
              <a:solidFill>
                <a:schemeClr val="accent1"/>
              </a:solidFill>
              <a:latin typeface="Courier New" pitchFamily="49" charset="0"/>
              <a:cs typeface="Courier New" pitchFamily="49" charset="0"/>
            </a:endParaRPr>
          </a:p>
          <a:p>
            <a:pPr>
              <a:buFontTx/>
              <a:buNone/>
              <a:defRPr/>
            </a:pPr>
            <a:r>
              <a:rPr lang="en-US" sz="1800" b="1" noProof="1" smtClean="0">
                <a:solidFill>
                  <a:schemeClr val="accent1"/>
                </a:solidFill>
                <a:latin typeface="Courier New" pitchFamily="49" charset="0"/>
                <a:cs typeface="Courier New" pitchFamily="49" charset="0"/>
              </a:rPr>
              <a:t>public</a:t>
            </a:r>
            <a:r>
              <a:rPr lang="en-US" sz="1800" noProof="1" smtClean="0">
                <a:latin typeface="Courier New" pitchFamily="49" charset="0"/>
                <a:cs typeface="Courier New" pitchFamily="49" charset="0"/>
              </a:rPr>
              <a:t> String getPersonName(</a:t>
            </a:r>
            <a:r>
              <a:rPr lang="en-US" sz="1800" b="1" noProof="1" smtClean="0">
                <a:solidFill>
                  <a:schemeClr val="accent1"/>
                </a:solidFill>
                <a:latin typeface="Courier New" pitchFamily="49" charset="0"/>
                <a:cs typeface="Courier New" pitchFamily="49" charset="0"/>
              </a:rPr>
              <a:t>long</a:t>
            </a:r>
            <a:r>
              <a:rPr lang="en-US" sz="1800" noProof="1" smtClean="0">
                <a:latin typeface="Courier New" pitchFamily="49" charset="0"/>
                <a:cs typeface="Courier New" pitchFamily="49" charset="0"/>
              </a:rPr>
              <a:t> personId) {</a:t>
            </a:r>
          </a:p>
          <a:p>
            <a:pPr>
              <a:buFontTx/>
              <a:buNone/>
              <a:defRPr/>
            </a:pPr>
            <a:r>
              <a:rPr lang="en-US" sz="1800" b="1" noProof="1" smtClean="0">
                <a:solidFill>
                  <a:schemeClr val="accent1"/>
                </a:solidFill>
                <a:latin typeface="Courier New" pitchFamily="49" charset="0"/>
                <a:cs typeface="Courier New" pitchFamily="49" charset="0"/>
              </a:rPr>
              <a:t>  return</a:t>
            </a:r>
            <a:r>
              <a:rPr lang="en-US" sz="1800" noProof="1" smtClean="0">
                <a:latin typeface="Courier New" pitchFamily="49" charset="0"/>
                <a:cs typeface="Courier New" pitchFamily="49" charset="0"/>
              </a:rPr>
              <a:t> queryRunner.query(</a:t>
            </a:r>
          </a:p>
          <a:p>
            <a:pPr>
              <a:buFontTx/>
              <a:buNone/>
              <a:defRPr/>
            </a:pPr>
            <a:r>
              <a:rPr lang="en-US" sz="1800" noProof="1" smtClean="0">
                <a:latin typeface="Courier New" pitchFamily="49" charset="0"/>
                <a:cs typeface="Courier New" pitchFamily="49" charset="0"/>
              </a:rPr>
              <a:t>    </a:t>
            </a:r>
            <a:r>
              <a:rPr lang="en-US" sz="1800" noProof="1" smtClean="0">
                <a:solidFill>
                  <a:schemeClr val="accent2"/>
                </a:solidFill>
                <a:latin typeface="Courier New" pitchFamily="49" charset="0"/>
                <a:cs typeface="Courier New" pitchFamily="49" charset="0"/>
              </a:rPr>
              <a:t>"SELECT name FROM people WHERE id = ?"</a:t>
            </a:r>
            <a:r>
              <a:rPr lang="en-US" sz="1800" noProof="1" smtClean="0">
                <a:latin typeface="Courier New" pitchFamily="49" charset="0"/>
                <a:cs typeface="Courier New" pitchFamily="49" charset="0"/>
              </a:rPr>
              <a:t>,</a:t>
            </a:r>
          </a:p>
          <a:p>
            <a:pPr>
              <a:buFontTx/>
              <a:buNone/>
              <a:defRPr/>
            </a:pPr>
            <a:r>
              <a:rPr lang="en-US" sz="1800" noProof="1" smtClean="0">
                <a:latin typeface="Courier New" pitchFamily="49" charset="0"/>
                <a:cs typeface="Courier New" pitchFamily="49" charset="0"/>
              </a:rPr>
              <a:t>    stringHandler,personId);</a:t>
            </a:r>
          </a:p>
          <a:p>
            <a:pPr>
              <a:buFontTx/>
              <a:buNone/>
              <a:defRPr/>
            </a:pPr>
            <a:r>
              <a:rPr lang="en-US" sz="1800" noProof="1" smtClean="0">
                <a:latin typeface="Courier New" pitchFamily="49" charset="0"/>
                <a:cs typeface="Courier New" pitchFamily="49" charset="0"/>
              </a:rPr>
              <a:t>}</a:t>
            </a:r>
          </a:p>
          <a:p>
            <a:endParaRPr lang="en-US" dirty="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54</a:t>
            </a:fld>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iBatis</a:t>
            </a:r>
            <a:r>
              <a:rPr lang="en-US" dirty="0" smtClean="0"/>
              <a:t>/</a:t>
            </a:r>
            <a:r>
              <a:rPr lang="en-US" dirty="0" err="1" smtClean="0"/>
              <a:t>MyBatis</a:t>
            </a:r>
            <a:endParaRPr lang="en-US" dirty="0"/>
          </a:p>
        </p:txBody>
      </p:sp>
      <p:sp>
        <p:nvSpPr>
          <p:cNvPr id="3" name="Content Placeholder 2"/>
          <p:cNvSpPr>
            <a:spLocks noGrp="1"/>
          </p:cNvSpPr>
          <p:nvPr>
            <p:ph idx="1"/>
          </p:nvPr>
        </p:nvSpPr>
        <p:spPr/>
        <p:txBody>
          <a:bodyPr/>
          <a:lstStyle/>
          <a:p>
            <a:r>
              <a:rPr lang="en-US" dirty="0" smtClean="0"/>
              <a:t>Originally Apache project, retired, currently developed as MyBatis</a:t>
            </a:r>
          </a:p>
          <a:p>
            <a:r>
              <a:rPr lang="en-US" dirty="0" smtClean="0"/>
              <a:t>SQL Queries are separated from code</a:t>
            </a:r>
          </a:p>
          <a:p>
            <a:pPr lvl="1"/>
            <a:r>
              <a:rPr lang="en-US" dirty="0" smtClean="0"/>
              <a:t>In XML file</a:t>
            </a:r>
          </a:p>
          <a:p>
            <a:pPr lvl="1"/>
            <a:r>
              <a:rPr lang="en-US" dirty="0" smtClean="0"/>
              <a:t>In annotations (in new versions)</a:t>
            </a:r>
          </a:p>
          <a:p>
            <a:r>
              <a:rPr lang="en-US" dirty="0" smtClean="0"/>
              <a:t>More powerful that simple libraries like Spring JDBC, more lightweight than ORM</a:t>
            </a:r>
          </a:p>
          <a:p>
            <a:endParaRPr lang="en-US" dirty="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55</a:t>
            </a:fld>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Transaction Management</a:t>
            </a:r>
            <a:endParaRPr lang="en-US" dirty="0"/>
          </a:p>
        </p:txBody>
      </p:sp>
      <p:sp>
        <p:nvSpPr>
          <p:cNvPr id="7" name="Text Placeholder 6"/>
          <p:cNvSpPr>
            <a:spLocks noGrp="1"/>
          </p:cNvSpPr>
          <p:nvPr>
            <p:ph type="body" idx="1"/>
          </p:nvPr>
        </p:nvSpPr>
        <p:spPr/>
        <p:txBody>
          <a:bodyPr/>
          <a:lstStyle/>
          <a:p>
            <a:endParaRPr lang="en-US"/>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56</a:t>
            </a:fld>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Transactions</a:t>
            </a:r>
            <a:endParaRPr lang="en-US" dirty="0"/>
          </a:p>
        </p:txBody>
      </p:sp>
      <p:sp>
        <p:nvSpPr>
          <p:cNvPr id="7" name="Content Placeholder 6"/>
          <p:cNvSpPr>
            <a:spLocks noGrp="1"/>
          </p:cNvSpPr>
          <p:nvPr>
            <p:ph idx="1"/>
          </p:nvPr>
        </p:nvSpPr>
        <p:spPr/>
        <p:txBody>
          <a:bodyPr/>
          <a:lstStyle/>
          <a:p>
            <a:r>
              <a:rPr lang="en-US" dirty="0" smtClean="0"/>
              <a:t>Rollback </a:t>
            </a:r>
            <a:r>
              <a:rPr lang="cs-CZ" dirty="0" smtClean="0"/>
              <a:t>in JPA </a:t>
            </a:r>
            <a:r>
              <a:rPr lang="cs-CZ" dirty="0" err="1" smtClean="0"/>
              <a:t>and</a:t>
            </a:r>
            <a:r>
              <a:rPr lang="cs-CZ" dirty="0" smtClean="0"/>
              <a:t> persistence </a:t>
            </a:r>
            <a:r>
              <a:rPr lang="cs-CZ" dirty="0" err="1" smtClean="0"/>
              <a:t>context</a:t>
            </a:r>
            <a:endParaRPr lang="cs-CZ" dirty="0" smtClean="0"/>
          </a:p>
          <a:p>
            <a:r>
              <a:rPr lang="cs-CZ" dirty="0" err="1" smtClean="0"/>
              <a:t>Transaction</a:t>
            </a:r>
            <a:r>
              <a:rPr lang="cs-CZ" dirty="0" smtClean="0"/>
              <a:t> </a:t>
            </a:r>
            <a:r>
              <a:rPr lang="cs-CZ" dirty="0" err="1" smtClean="0"/>
              <a:t>scoped</a:t>
            </a:r>
            <a:r>
              <a:rPr lang="cs-CZ" dirty="0" smtClean="0"/>
              <a:t> Persistence </a:t>
            </a:r>
            <a:r>
              <a:rPr lang="cs-CZ" dirty="0" err="1" smtClean="0"/>
              <a:t>Context</a:t>
            </a:r>
            <a:endParaRPr lang="en-US" dirty="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57</a:t>
            </a:fld>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itle 5"/>
          <p:cNvSpPr>
            <a:spLocks noGrp="1"/>
          </p:cNvSpPr>
          <p:nvPr>
            <p:ph type="title"/>
          </p:nvPr>
        </p:nvSpPr>
        <p:spPr/>
        <p:txBody>
          <a:bodyPr/>
          <a:lstStyle/>
          <a:p>
            <a:r>
              <a:rPr lang="cs-CZ" dirty="0" err="1" smtClean="0">
                <a:latin typeface="Arial" charset="0"/>
                <a:cs typeface="Arial" charset="0"/>
              </a:rPr>
              <a:t>Questions</a:t>
            </a:r>
            <a:endParaRPr lang="en-US" dirty="0" smtClean="0">
              <a:latin typeface="Arial" charset="0"/>
              <a:cs typeface="Arial" charset="0"/>
            </a:endParaRPr>
          </a:p>
        </p:txBody>
      </p:sp>
      <p:sp>
        <p:nvSpPr>
          <p:cNvPr id="3" name="Content Placeholder 2"/>
          <p:cNvSpPr>
            <a:spLocks noGrp="1"/>
          </p:cNvSpPr>
          <p:nvPr>
            <p:ph idx="1"/>
          </p:nvPr>
        </p:nvSpPr>
        <p:spPr/>
        <p:txBody>
          <a:bodyPr anchor="ctr" anchorCtr="0">
            <a:normAutofit/>
          </a:bodyPr>
          <a:lstStyle/>
          <a:p>
            <a:pPr algn="ctr">
              <a:buFontTx/>
              <a:buNone/>
              <a:defRPr/>
            </a:pPr>
            <a:r>
              <a:rPr lang="cs-CZ" sz="9600" dirty="0" smtClean="0"/>
              <a:t>?</a:t>
            </a:r>
            <a:endParaRPr lang="cs-CZ" sz="9600" dirty="0"/>
          </a:p>
        </p:txBody>
      </p:sp>
      <p:sp>
        <p:nvSpPr>
          <p:cNvPr id="5" name="Slide Number Placeholder 4"/>
          <p:cNvSpPr>
            <a:spLocks noGrp="1"/>
          </p:cNvSpPr>
          <p:nvPr>
            <p:ph type="sldNum" sz="quarter" idx="4294967295"/>
          </p:nvPr>
        </p:nvSpPr>
        <p:spPr>
          <a:xfrm>
            <a:off x="5791200" y="6404984"/>
            <a:ext cx="3044952" cy="365760"/>
          </a:xfrm>
          <a:prstGeom prst="rect">
            <a:avLst/>
          </a:prstGeom>
        </p:spPr>
        <p:txBody>
          <a:bodyPr/>
          <a:lstStyle/>
          <a:p>
            <a:pPr>
              <a:defRPr/>
            </a:pPr>
            <a:fld id="{D0940CF6-82FB-4F4A-894C-12C276500BFD}" type="slidenum">
              <a:rPr lang="cs-CZ" smtClean="0"/>
              <a:pPr>
                <a:defRPr/>
              </a:pPr>
              <a:t>58</a:t>
            </a:fld>
            <a:endParaRPr lang="cs-CZ" dirty="0"/>
          </a:p>
        </p:txBody>
      </p:sp>
      <p:sp>
        <p:nvSpPr>
          <p:cNvPr id="144389" name="Footer Placeholder 3"/>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cs-CZ" smtClean="0"/>
              <a:t>Data Persistence</a:t>
            </a: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Relational Databases</a:t>
            </a:r>
            <a:endParaRPr lang="en-US" dirty="0"/>
          </a:p>
        </p:txBody>
      </p:sp>
      <p:sp>
        <p:nvSpPr>
          <p:cNvPr id="3" name="Content Placeholder 2"/>
          <p:cNvSpPr>
            <a:spLocks noGrp="1"/>
          </p:cNvSpPr>
          <p:nvPr>
            <p:ph idx="1"/>
          </p:nvPr>
        </p:nvSpPr>
        <p:spPr/>
        <p:txBody>
          <a:bodyPr/>
          <a:lstStyle/>
          <a:p>
            <a:r>
              <a:rPr lang="en-US" dirty="0" smtClean="0"/>
              <a:t>The most frequent data storage for enterprise applications</a:t>
            </a:r>
          </a:p>
          <a:p>
            <a:pPr marL="720000" lvl="1" indent="-288000">
              <a:spcBef>
                <a:spcPts val="300"/>
              </a:spcBef>
              <a:defRPr/>
            </a:pPr>
            <a:r>
              <a:rPr lang="en-US" dirty="0" smtClean="0"/>
              <a:t>Relational data model is simple but very powerful </a:t>
            </a:r>
          </a:p>
          <a:p>
            <a:pPr marL="720000" lvl="1" indent="-288000">
              <a:spcBef>
                <a:spcPts val="300"/>
              </a:spcBef>
              <a:defRPr/>
            </a:pPr>
            <a:r>
              <a:rPr lang="en-US" dirty="0" smtClean="0"/>
              <a:t>Suitable and sufficient for most of common applications</a:t>
            </a:r>
          </a:p>
          <a:p>
            <a:pPr marL="720000" lvl="1" indent="-288000">
              <a:spcBef>
                <a:spcPts val="300"/>
              </a:spcBef>
              <a:defRPr/>
            </a:pPr>
            <a:r>
              <a:rPr lang="en-US" dirty="0" smtClean="0"/>
              <a:t>Good theoretical model (Relational Algebra, Relational Calculus)</a:t>
            </a:r>
          </a:p>
          <a:p>
            <a:pPr marL="720000" lvl="1" indent="-288000">
              <a:spcBef>
                <a:spcPts val="300"/>
              </a:spcBef>
              <a:defRPr/>
            </a:pPr>
            <a:r>
              <a:rPr lang="en-US" dirty="0" smtClean="0"/>
              <a:t>Simplicity </a:t>
            </a:r>
            <a:r>
              <a:rPr lang="cs-CZ" dirty="0" smtClean="0"/>
              <a:t>=&gt; </a:t>
            </a:r>
            <a:r>
              <a:rPr lang="en-US" dirty="0" smtClean="0"/>
              <a:t>High Performance </a:t>
            </a:r>
            <a:r>
              <a:rPr lang="cs-CZ" dirty="0" smtClean="0"/>
              <a:t>(</a:t>
            </a:r>
            <a:r>
              <a:rPr lang="en-US" dirty="0" err="1" smtClean="0"/>
              <a:t>eg</a:t>
            </a:r>
            <a:r>
              <a:rPr lang="en-US" dirty="0" smtClean="0"/>
              <a:t>. due simple optimizations</a:t>
            </a:r>
            <a:r>
              <a:rPr lang="cs-CZ" dirty="0" smtClean="0"/>
              <a:t>)</a:t>
            </a:r>
          </a:p>
          <a:p>
            <a:pPr marL="720000" lvl="1" indent="-288000">
              <a:spcBef>
                <a:spcPts val="300"/>
              </a:spcBef>
              <a:defRPr/>
            </a:pPr>
            <a:r>
              <a:rPr lang="en-US" dirty="0" smtClean="0"/>
              <a:t>Proven and well established technology </a:t>
            </a:r>
            <a:r>
              <a:rPr lang="cs-CZ" dirty="0" smtClean="0"/>
              <a:t>(40 </a:t>
            </a:r>
            <a:r>
              <a:rPr lang="en-US" dirty="0" smtClean="0"/>
              <a:t>years of development</a:t>
            </a:r>
            <a:r>
              <a:rPr lang="cs-CZ" dirty="0" smtClean="0"/>
              <a:t>, </a:t>
            </a:r>
            <a:r>
              <a:rPr lang="en-US" dirty="0" smtClean="0"/>
              <a:t>tools</a:t>
            </a:r>
            <a:r>
              <a:rPr lang="cs-CZ" dirty="0" smtClean="0"/>
              <a:t>, </a:t>
            </a:r>
            <a:r>
              <a:rPr lang="en-US" dirty="0" smtClean="0"/>
              <a:t>standards</a:t>
            </a:r>
            <a:r>
              <a:rPr lang="cs-CZ" dirty="0" smtClean="0"/>
              <a:t>, </a:t>
            </a:r>
            <a:r>
              <a:rPr lang="en-US" dirty="0" smtClean="0"/>
              <a:t>reliability</a:t>
            </a:r>
            <a:r>
              <a:rPr lang="cs-CZ" dirty="0" smtClean="0"/>
              <a:t>, </a:t>
            </a:r>
            <a:r>
              <a:rPr lang="en-US" dirty="0" smtClean="0"/>
              <a:t>high penetration</a:t>
            </a:r>
            <a:r>
              <a:rPr lang="cs-CZ" dirty="0" smtClean="0"/>
              <a:t>, </a:t>
            </a:r>
            <a:r>
              <a:rPr lang="en-US" dirty="0" smtClean="0"/>
              <a:t>lots of experts</a:t>
            </a:r>
            <a:r>
              <a:rPr lang="cs-CZ" dirty="0" smtClean="0"/>
              <a:t>, </a:t>
            </a:r>
            <a:r>
              <a:rPr lang="en-US" dirty="0" smtClean="0"/>
              <a:t>etc</a:t>
            </a:r>
            <a:r>
              <a:rPr lang="cs-CZ" dirty="0" smtClean="0"/>
              <a:t>.)</a:t>
            </a:r>
          </a:p>
          <a:p>
            <a:pPr marL="720000" lvl="1" indent="-288000">
              <a:spcBef>
                <a:spcPts val="300"/>
              </a:spcBef>
              <a:defRPr/>
            </a:pPr>
            <a:r>
              <a:rPr lang="en-US" dirty="0" smtClean="0"/>
              <a:t>Data are separated from application and can be easily shared between different applications</a:t>
            </a:r>
          </a:p>
          <a:p>
            <a:pPr marL="720000" lvl="1" indent="-288000">
              <a:spcBef>
                <a:spcPts val="300"/>
              </a:spcBef>
              <a:defRPr/>
            </a:pPr>
            <a:r>
              <a:rPr lang="en-US" dirty="0" smtClean="0"/>
              <a:t>Independent on concrete platform or programming language</a:t>
            </a:r>
            <a:endParaRPr lang="en-US" dirty="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Persistence Technologies</a:t>
            </a:r>
            <a:endParaRPr lang="en-US" dirty="0"/>
          </a:p>
        </p:txBody>
      </p:sp>
      <p:sp>
        <p:nvSpPr>
          <p:cNvPr id="3" name="Content Placeholder 2"/>
          <p:cNvSpPr>
            <a:spLocks noGrp="1"/>
          </p:cNvSpPr>
          <p:nvPr>
            <p:ph idx="1"/>
          </p:nvPr>
        </p:nvSpPr>
        <p:spPr/>
        <p:txBody>
          <a:bodyPr>
            <a:normAutofit/>
          </a:bodyPr>
          <a:lstStyle/>
          <a:p>
            <a:r>
              <a:rPr lang="en-US" dirty="0" smtClean="0"/>
              <a:t>With Relational Model</a:t>
            </a:r>
          </a:p>
          <a:p>
            <a:pPr lvl="1"/>
            <a:r>
              <a:rPr lang="en-US" dirty="0" smtClean="0"/>
              <a:t>JDBC  (low-level API, cumbersome for direct use)</a:t>
            </a:r>
          </a:p>
          <a:p>
            <a:pPr lvl="1"/>
            <a:r>
              <a:rPr lang="en-US" dirty="0" smtClean="0"/>
              <a:t>Commons DB </a:t>
            </a:r>
            <a:r>
              <a:rPr lang="en-US" dirty="0" err="1" smtClean="0"/>
              <a:t>Utils</a:t>
            </a:r>
            <a:endParaRPr lang="en-US" dirty="0" smtClean="0"/>
          </a:p>
          <a:p>
            <a:pPr lvl="1"/>
            <a:r>
              <a:rPr lang="en-US" dirty="0" smtClean="0"/>
              <a:t>Spring JDBC</a:t>
            </a:r>
          </a:p>
          <a:p>
            <a:pPr lvl="1"/>
            <a:r>
              <a:rPr lang="en-US" dirty="0" smtClean="0"/>
              <a:t>iBatis/</a:t>
            </a:r>
            <a:r>
              <a:rPr lang="en-US" dirty="0" err="1" smtClean="0"/>
              <a:t>MyBatis</a:t>
            </a:r>
            <a:endParaRPr lang="en-US" dirty="0" smtClean="0"/>
          </a:p>
          <a:p>
            <a:pPr lvl="1"/>
            <a:r>
              <a:rPr lang="en-US" dirty="0" smtClean="0"/>
              <a:t>Embedded SQL</a:t>
            </a:r>
          </a:p>
          <a:p>
            <a:r>
              <a:rPr lang="en-US" dirty="0" smtClean="0"/>
              <a:t>With Object Model (ORM or other model conversion)</a:t>
            </a:r>
          </a:p>
          <a:p>
            <a:pPr lvl="1"/>
            <a:r>
              <a:rPr lang="en-US" dirty="0" smtClean="0"/>
              <a:t>Legacy EJB 2.x</a:t>
            </a:r>
          </a:p>
          <a:p>
            <a:pPr lvl="1"/>
            <a:r>
              <a:rPr lang="en-US" dirty="0" smtClean="0"/>
              <a:t>Hibernate</a:t>
            </a:r>
          </a:p>
          <a:p>
            <a:pPr lvl="1"/>
            <a:r>
              <a:rPr lang="en-US" dirty="0" smtClean="0"/>
              <a:t>JPA</a:t>
            </a:r>
          </a:p>
          <a:p>
            <a:pPr lvl="1"/>
            <a:r>
              <a:rPr lang="en-US" dirty="0" smtClean="0"/>
              <a:t>JDO</a:t>
            </a:r>
          </a:p>
          <a:p>
            <a:pPr lvl="1"/>
            <a:endParaRPr lang="en-US" dirty="0"/>
          </a:p>
        </p:txBody>
      </p:sp>
      <p:sp>
        <p:nvSpPr>
          <p:cNvPr id="4" name="Footer Placeholder 3"/>
          <p:cNvSpPr>
            <a:spLocks noGrp="1"/>
          </p:cNvSpPr>
          <p:nvPr>
            <p:ph type="ftr" sz="quarter" idx="11"/>
          </p:nvPr>
        </p:nvSpPr>
        <p:spPr/>
        <p:txBody>
          <a:bodyPr/>
          <a:lstStyle/>
          <a:p>
            <a:r>
              <a:rPr lang="pt-BR" smtClean="0"/>
              <a:t>Data Persistence</a:t>
            </a:r>
            <a:endParaRPr lang="en-US" dirty="0"/>
          </a:p>
        </p:txBody>
      </p:sp>
      <p:sp>
        <p:nvSpPr>
          <p:cNvPr id="5" name="Slide Number Placeholder 4"/>
          <p:cNvSpPr>
            <a:spLocks noGrp="1"/>
          </p:cNvSpPr>
          <p:nvPr>
            <p:ph type="sldNum" sz="quarter" idx="12"/>
          </p:nvPr>
        </p:nvSpPr>
        <p:spPr/>
        <p:txBody>
          <a:bodyPr/>
          <a:lstStyle/>
          <a:p>
            <a:fld id="{5451E588-DFA0-4C34-9978-9C7232D3A9C0}"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Architecture of persistence layer </a:t>
            </a:r>
            <a:endParaRPr lang="en-US" dirty="0"/>
          </a:p>
        </p:txBody>
      </p:sp>
      <p:sp>
        <p:nvSpPr>
          <p:cNvPr id="4" name="Footer Placeholder 3"/>
          <p:cNvSpPr>
            <a:spLocks noGrp="1"/>
          </p:cNvSpPr>
          <p:nvPr>
            <p:ph type="ftr" sz="quarter" idx="11"/>
          </p:nvPr>
        </p:nvSpPr>
        <p:spPr/>
        <p:txBody>
          <a:bodyPr/>
          <a:lstStyle/>
          <a:p>
            <a:r>
              <a:rPr lang="en-US" smtClean="0"/>
              <a:t>Data Persistence</a:t>
            </a:r>
            <a:endParaRPr lang="en-US"/>
          </a:p>
        </p:txBody>
      </p:sp>
      <p:sp>
        <p:nvSpPr>
          <p:cNvPr id="5" name="Slide Number Placeholder 4"/>
          <p:cNvSpPr>
            <a:spLocks noGrp="1"/>
          </p:cNvSpPr>
          <p:nvPr>
            <p:ph type="sldNum" sz="quarter" idx="12"/>
          </p:nvPr>
        </p:nvSpPr>
        <p:spPr/>
        <p:txBody>
          <a:bodyPr/>
          <a:lstStyle/>
          <a:p>
            <a:fld id="{5451E588-DFA0-4C34-9978-9C7232D3A9C0}" type="slidenum">
              <a:rPr lang="en-US" smtClean="0"/>
              <a:pPr/>
              <a:t>8</a:t>
            </a:fld>
            <a:endParaRPr lang="en-US"/>
          </a:p>
        </p:txBody>
      </p:sp>
      <p:sp>
        <p:nvSpPr>
          <p:cNvPr id="7" name="Can 6"/>
          <p:cNvSpPr/>
          <p:nvPr/>
        </p:nvSpPr>
        <p:spPr>
          <a:xfrm>
            <a:off x="3934780" y="5301208"/>
            <a:ext cx="914400" cy="864096"/>
          </a:xfrm>
          <a:prstGeom prst="can">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cs-CZ" dirty="0" smtClean="0"/>
              <a:t>DB</a:t>
            </a:r>
            <a:endParaRPr lang="en-US" dirty="0"/>
          </a:p>
        </p:txBody>
      </p:sp>
      <p:sp>
        <p:nvSpPr>
          <p:cNvPr id="8" name="Up-Down Arrow 7"/>
          <p:cNvSpPr/>
          <p:nvPr/>
        </p:nvSpPr>
        <p:spPr>
          <a:xfrm>
            <a:off x="4247964" y="4581128"/>
            <a:ext cx="288032" cy="57606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167844" y="3933056"/>
            <a:ext cx="2448272" cy="50405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Persistence/DAO Tier </a:t>
            </a:r>
            <a:endParaRPr lang="en-US" dirty="0"/>
          </a:p>
        </p:txBody>
      </p:sp>
      <p:sp>
        <p:nvSpPr>
          <p:cNvPr id="10" name="Rectangle 9"/>
          <p:cNvSpPr/>
          <p:nvPr/>
        </p:nvSpPr>
        <p:spPr>
          <a:xfrm>
            <a:off x="3167844" y="2564904"/>
            <a:ext cx="2448272" cy="50405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cs-CZ" dirty="0" smtClean="0"/>
              <a:t>Business </a:t>
            </a:r>
            <a:r>
              <a:rPr lang="en-US" dirty="0" smtClean="0"/>
              <a:t>Logic</a:t>
            </a:r>
            <a:endParaRPr lang="en-US" dirty="0"/>
          </a:p>
        </p:txBody>
      </p:sp>
      <p:sp>
        <p:nvSpPr>
          <p:cNvPr id="11" name="Rectangle 10"/>
          <p:cNvSpPr/>
          <p:nvPr/>
        </p:nvSpPr>
        <p:spPr>
          <a:xfrm>
            <a:off x="3167844" y="1196752"/>
            <a:ext cx="2448272" cy="50405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t>Presentation Tier</a:t>
            </a:r>
            <a:endParaRPr lang="en-US" dirty="0"/>
          </a:p>
        </p:txBody>
      </p:sp>
      <p:sp>
        <p:nvSpPr>
          <p:cNvPr id="12" name="Rounded Rectangle 11"/>
          <p:cNvSpPr/>
          <p:nvPr/>
        </p:nvSpPr>
        <p:spPr>
          <a:xfrm>
            <a:off x="4680012" y="4725144"/>
            <a:ext cx="1296144"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JDBC / SQL</a:t>
            </a:r>
            <a:endParaRPr lang="en-US" dirty="0"/>
          </a:p>
        </p:txBody>
      </p:sp>
      <p:sp>
        <p:nvSpPr>
          <p:cNvPr id="13" name="Up-Down Arrow 12"/>
          <p:cNvSpPr/>
          <p:nvPr/>
        </p:nvSpPr>
        <p:spPr>
          <a:xfrm>
            <a:off x="4247964" y="3212976"/>
            <a:ext cx="288032" cy="57606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4680012" y="3356992"/>
            <a:ext cx="1296144"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Entity</a:t>
            </a:r>
            <a:endParaRPr lang="en-US" dirty="0"/>
          </a:p>
        </p:txBody>
      </p:sp>
      <p:sp>
        <p:nvSpPr>
          <p:cNvPr id="15" name="Up-Down Arrow 14"/>
          <p:cNvSpPr/>
          <p:nvPr/>
        </p:nvSpPr>
        <p:spPr>
          <a:xfrm>
            <a:off x="4247964" y="1844824"/>
            <a:ext cx="288032" cy="57606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4680012" y="1988840"/>
            <a:ext cx="1296144"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DTO</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Architecture of persistence layer </a:t>
            </a:r>
            <a:endParaRPr lang="en-US"/>
          </a:p>
        </p:txBody>
      </p:sp>
      <p:sp>
        <p:nvSpPr>
          <p:cNvPr id="7" name="Content Placeholder 6"/>
          <p:cNvSpPr>
            <a:spLocks noGrp="1"/>
          </p:cNvSpPr>
          <p:nvPr>
            <p:ph idx="1"/>
          </p:nvPr>
        </p:nvSpPr>
        <p:spPr/>
        <p:txBody>
          <a:bodyPr/>
          <a:lstStyle/>
          <a:p>
            <a:r>
              <a:rPr lang="en-US" dirty="0" smtClean="0"/>
              <a:t>DAO (</a:t>
            </a:r>
            <a:r>
              <a:rPr lang="en-US" i="1" dirty="0" smtClean="0"/>
              <a:t>Data Access Object</a:t>
            </a:r>
            <a:r>
              <a:rPr lang="en-US" dirty="0" smtClean="0"/>
              <a:t>) design pattern</a:t>
            </a:r>
          </a:p>
          <a:p>
            <a:pPr lvl="1"/>
            <a:r>
              <a:rPr lang="en-US" dirty="0" smtClean="0"/>
              <a:t>Separation persistence and data access from business logic</a:t>
            </a:r>
          </a:p>
          <a:p>
            <a:pPr lvl="1"/>
            <a:r>
              <a:rPr lang="en-US" dirty="0" smtClean="0"/>
              <a:t>Allows to modify persistence implementation or replace persistence technology at all without affecting application logic.</a:t>
            </a:r>
          </a:p>
          <a:p>
            <a:r>
              <a:rPr lang="en-US" dirty="0" smtClean="0"/>
              <a:t>DTO </a:t>
            </a:r>
            <a:r>
              <a:rPr lang="en-US" i="1" dirty="0" smtClean="0"/>
              <a:t>(Data Transfer Object) design pattern</a:t>
            </a:r>
          </a:p>
          <a:p>
            <a:pPr lvl="1"/>
            <a:r>
              <a:rPr lang="en-US" dirty="0" smtClean="0"/>
              <a:t>Business logic API is independent of entities</a:t>
            </a:r>
          </a:p>
          <a:p>
            <a:pPr lvl="1"/>
            <a:r>
              <a:rPr lang="en-US" dirty="0" smtClean="0"/>
              <a:t>Data model can be changed without affecting Business logic API and/or presentation tier</a:t>
            </a:r>
          </a:p>
          <a:p>
            <a:pPr lvl="1"/>
            <a:r>
              <a:rPr lang="en-US" dirty="0" smtClean="0"/>
              <a:t>DTO granularity is independent on entity size (single DTO could contain only subset of entity attributes or could </a:t>
            </a:r>
            <a:r>
              <a:rPr lang="en-US" dirty="0" err="1" smtClean="0"/>
              <a:t>agregate</a:t>
            </a:r>
            <a:r>
              <a:rPr lang="en-US" dirty="0" smtClean="0"/>
              <a:t> information from </a:t>
            </a:r>
            <a:r>
              <a:rPr lang="en-US" dirty="0" err="1" smtClean="0"/>
              <a:t>mulitple</a:t>
            </a:r>
            <a:r>
              <a:rPr lang="en-US" dirty="0" smtClean="0"/>
              <a:t> entities)</a:t>
            </a:r>
            <a:endParaRPr lang="en-US" dirty="0"/>
          </a:p>
        </p:txBody>
      </p:sp>
      <p:sp>
        <p:nvSpPr>
          <p:cNvPr id="4" name="Footer Placeholder 3"/>
          <p:cNvSpPr>
            <a:spLocks noGrp="1"/>
          </p:cNvSpPr>
          <p:nvPr>
            <p:ph type="ftr" sz="quarter" idx="11"/>
          </p:nvPr>
        </p:nvSpPr>
        <p:spPr/>
        <p:txBody>
          <a:bodyPr/>
          <a:lstStyle/>
          <a:p>
            <a:r>
              <a:rPr lang="en-US" smtClean="0"/>
              <a:t>Data Persistence</a:t>
            </a:r>
            <a:endParaRPr lang="en-US"/>
          </a:p>
        </p:txBody>
      </p:sp>
      <p:sp>
        <p:nvSpPr>
          <p:cNvPr id="5" name="Slide Number Placeholder 4"/>
          <p:cNvSpPr>
            <a:spLocks noGrp="1"/>
          </p:cNvSpPr>
          <p:nvPr>
            <p:ph type="sldNum" sz="quarter" idx="12"/>
          </p:nvPr>
        </p:nvSpPr>
        <p:spPr/>
        <p:txBody>
          <a:bodyPr/>
          <a:lstStyle/>
          <a:p>
            <a:fld id="{5451E588-DFA0-4C34-9978-9C7232D3A9C0}"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mbedI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10944</TotalTime>
  <Words>3071</Words>
  <Application>Microsoft Office PowerPoint</Application>
  <PresentationFormat>On-screen Show (4:3)</PresentationFormat>
  <Paragraphs>687</Paragraphs>
  <Slides>58</Slides>
  <Notes>6</Notes>
  <HiddenSlides>1</HiddenSlides>
  <MMClips>0</MMClips>
  <ScaleCrop>false</ScaleCrop>
  <HeadingPairs>
    <vt:vector size="6" baseType="variant">
      <vt:variant>
        <vt:lpstr>Theme</vt:lpstr>
      </vt:variant>
      <vt:variant>
        <vt:i4>1</vt:i4>
      </vt:variant>
      <vt:variant>
        <vt:lpstr>Slide Titles</vt:lpstr>
      </vt:variant>
      <vt:variant>
        <vt:i4>58</vt:i4>
      </vt:variant>
      <vt:variant>
        <vt:lpstr>Custom Shows</vt:lpstr>
      </vt:variant>
      <vt:variant>
        <vt:i4>1</vt:i4>
      </vt:variant>
    </vt:vector>
  </HeadingPairs>
  <TitlesOfParts>
    <vt:vector size="60" baseType="lpstr">
      <vt:lpstr>EmbedIT</vt:lpstr>
      <vt:lpstr>Data Persistence Layer</vt:lpstr>
      <vt:lpstr>Content: Persistence I.</vt:lpstr>
      <vt:lpstr>Content: Persistence II</vt:lpstr>
      <vt:lpstr>Introduction into data persistence layer</vt:lpstr>
      <vt:lpstr>Where to store data</vt:lpstr>
      <vt:lpstr>Relational Databases</vt:lpstr>
      <vt:lpstr>Persistence Technologies</vt:lpstr>
      <vt:lpstr>Architecture of persistence layer </vt:lpstr>
      <vt:lpstr>Architecture of persistence layer </vt:lpstr>
      <vt:lpstr>Transaction management</vt:lpstr>
      <vt:lpstr>Introduction to ORM</vt:lpstr>
      <vt:lpstr>What is ORM</vt:lpstr>
      <vt:lpstr>Why ORM</vt:lpstr>
      <vt:lpstr>Why ORM: JDBC example</vt:lpstr>
      <vt:lpstr>Why ORM: JPA Example</vt:lpstr>
      <vt:lpstr>ORM: What We Get and Lost</vt:lpstr>
      <vt:lpstr>Basic terms</vt:lpstr>
      <vt:lpstr>Standards and Approaches</vt:lpstr>
      <vt:lpstr>EJB 2.x CMP Entity</vt:lpstr>
      <vt:lpstr>POJO Entity</vt:lpstr>
      <vt:lpstr>Mapping Definition</vt:lpstr>
      <vt:lpstr>Mapping and DB schema definition</vt:lpstr>
      <vt:lpstr>Java Persistence API</vt:lpstr>
      <vt:lpstr>JPA Introduction</vt:lpstr>
      <vt:lpstr>Entity in JPA</vt:lpstr>
      <vt:lpstr>JPA Entity</vt:lpstr>
      <vt:lpstr>Example</vt:lpstr>
      <vt:lpstr>Configuration</vt:lpstr>
      <vt:lpstr>JPA Architecture</vt:lpstr>
      <vt:lpstr>Entity Lifecycle</vt:lpstr>
      <vt:lpstr>Quiz</vt:lpstr>
      <vt:lpstr>Slide 32</vt:lpstr>
      <vt:lpstr>Mapping Definition</vt:lpstr>
      <vt:lpstr>Supported types</vt:lpstr>
      <vt:lpstr>Field mapping configuration</vt:lpstr>
      <vt:lpstr>Primary key</vt:lpstr>
      <vt:lpstr>Field mapping</vt:lpstr>
      <vt:lpstr>Relationships</vt:lpstr>
      <vt:lpstr>Lazy fetching</vt:lpstr>
      <vt:lpstr>Embedded object</vt:lpstr>
      <vt:lpstr>Element Collections</vt:lpstr>
      <vt:lpstr>Collection Types</vt:lpstr>
      <vt:lpstr>Inheritance</vt:lpstr>
      <vt:lpstr>Querying</vt:lpstr>
      <vt:lpstr>Querying</vt:lpstr>
      <vt:lpstr>Calling JPQL</vt:lpstr>
      <vt:lpstr>Example</vt:lpstr>
      <vt:lpstr>JPQL Examples</vt:lpstr>
      <vt:lpstr>Other Technologies</vt:lpstr>
      <vt:lpstr>EJB 2.x</vt:lpstr>
      <vt:lpstr>EJB 2.x Entity</vt:lpstr>
      <vt:lpstr>Embedded SQL</vt:lpstr>
      <vt:lpstr>Spring JDBC</vt:lpstr>
      <vt:lpstr>Apache Commons DBUtils</vt:lpstr>
      <vt:lpstr>iBatis/MyBatis</vt:lpstr>
      <vt:lpstr>Transaction Management</vt:lpstr>
      <vt:lpstr>Transactions</vt:lpstr>
      <vt:lpstr>Questions</vt:lpstr>
      <vt:lpstr>PA165: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PA165: Úvod do Java EE</dc:title>
  <dc:creator>adamekp</dc:creator>
  <cp:lastModifiedBy>adamekp</cp:lastModifiedBy>
  <cp:revision>478</cp:revision>
  <dcterms:created xsi:type="dcterms:W3CDTF">2012-09-24T05:45:41Z</dcterms:created>
  <dcterms:modified xsi:type="dcterms:W3CDTF">2013-05-12T08:50:37Z</dcterms:modified>
</cp:coreProperties>
</file>