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59" r:id="rId9"/>
    <p:sldId id="260" r:id="rId10"/>
    <p:sldId id="261" r:id="rId11"/>
    <p:sldId id="276" r:id="rId12"/>
    <p:sldId id="277" r:id="rId13"/>
    <p:sldId id="278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5" r:id="rId27"/>
    <p:sldId id="274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4660"/>
  </p:normalViewPr>
  <p:slideViewPr>
    <p:cSldViewPr>
      <p:cViewPr varScale="1">
        <p:scale>
          <a:sx n="71" d="100"/>
          <a:sy n="71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AD58-0B9D-4661-8374-50096FAB0980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3A160-DB13-4D7B-96F5-E73C4A524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43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10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pic>
        <p:nvPicPr>
          <p:cNvPr id="7" name="Picture 12" descr="I:\!OP_VpK_Socialni_informatika\!Dokumenty\Loga\plna-verze\OPVK_MU_rgb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4509120"/>
            <a:ext cx="76422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2"/>
          <p:cNvCxnSpPr/>
          <p:nvPr userDrawn="1"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1"/>
          <p:cNvSpPr txBox="1">
            <a:spLocks/>
          </p:cNvSpPr>
          <p:nvPr userDrawn="1"/>
        </p:nvSpPr>
        <p:spPr>
          <a:xfrm>
            <a:off x="1403350" y="332656"/>
            <a:ext cx="619298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aseline="0" dirty="0" smtClean="0">
                <a:solidFill>
                  <a:schemeClr val="accent6"/>
                </a:solidFill>
              </a:rPr>
              <a:t>Seminář z asistivních technologií</a:t>
            </a:r>
            <a:endParaRPr lang="cs-CZ" baseline="0" dirty="0">
              <a:solidFill>
                <a:schemeClr val="accent6"/>
              </a:solidFill>
            </a:endParaRPr>
          </a:p>
        </p:txBody>
      </p:sp>
      <p:pic>
        <p:nvPicPr>
          <p:cNvPr id="10" name="Picture 2" descr="C:\Users\xplhak\Desktop\fi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4"/>
          <p:cNvCxnSpPr/>
          <p:nvPr userDrawn="1"/>
        </p:nvCxnSpPr>
        <p:spPr>
          <a:xfrm>
            <a:off x="0" y="6381328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6228184" y="6453336"/>
            <a:ext cx="2493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Jaromír Plhák, </a:t>
            </a:r>
            <a:fld id="{66405DBE-A8A8-4C3B-AD88-7EE25EC89073}" type="datetimeFigureOut">
              <a:rPr lang="cs-CZ" smtClean="0"/>
              <a:pPr algn="r"/>
              <a:t>18.9.2013</a:t>
            </a:fld>
            <a:endParaRPr lang="cs-CZ" dirty="0"/>
          </a:p>
        </p:txBody>
      </p:sp>
      <p:sp>
        <p:nvSpPr>
          <p:cNvPr id="14" name="Zástupný symbol pro datum 3"/>
          <p:cNvSpPr txBox="1">
            <a:spLocks/>
          </p:cNvSpPr>
          <p:nvPr userDrawn="1"/>
        </p:nvSpPr>
        <p:spPr>
          <a:xfrm>
            <a:off x="494184" y="6453336"/>
            <a:ext cx="822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Seminář z asistivních</a:t>
            </a:r>
            <a:r>
              <a:rPr lang="cs-CZ" baseline="0" dirty="0" smtClean="0"/>
              <a:t> </a:t>
            </a:r>
            <a:r>
              <a:rPr lang="cs-CZ" dirty="0" smtClean="0"/>
              <a:t>technologií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6329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43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72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kruhovy-trenin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254158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I:\!OP_VpK_Socialni_informatika\!Dokumenty\Loga\plna-verze\OPVK_MU_vertikal_rgb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764704"/>
            <a:ext cx="147955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datum 3"/>
          <p:cNvSpPr txBox="1">
            <a:spLocks/>
          </p:cNvSpPr>
          <p:nvPr userDrawn="1"/>
        </p:nvSpPr>
        <p:spPr>
          <a:xfrm>
            <a:off x="611560" y="548680"/>
            <a:ext cx="6192688" cy="1301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dirty="0" smtClean="0"/>
              <a:t>Děkuji</a:t>
            </a:r>
            <a:r>
              <a:rPr lang="cs-CZ" sz="4000" baseline="0" dirty="0" smtClean="0"/>
              <a:t> za pozornost</a:t>
            </a:r>
            <a:endParaRPr lang="cs-CZ" sz="4000" dirty="0"/>
          </a:p>
        </p:txBody>
      </p:sp>
      <p:cxnSp>
        <p:nvCxnSpPr>
          <p:cNvPr id="18" name="Straight Connector 14"/>
          <p:cNvCxnSpPr/>
          <p:nvPr userDrawn="1"/>
        </p:nvCxnSpPr>
        <p:spPr>
          <a:xfrm>
            <a:off x="0" y="6381328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datum 3"/>
          <p:cNvSpPr txBox="1">
            <a:spLocks/>
          </p:cNvSpPr>
          <p:nvPr userDrawn="1"/>
        </p:nvSpPr>
        <p:spPr>
          <a:xfrm>
            <a:off x="658822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Jaromír Plhák, </a:t>
            </a:r>
            <a:fld id="{66405DBE-A8A8-4C3B-AD88-7EE25EC89073}" type="datetimeFigureOut">
              <a:rPr lang="cs-CZ" smtClean="0"/>
              <a:pPr algn="r"/>
              <a:t>18.9.2013</a:t>
            </a:fld>
            <a:endParaRPr lang="cs-CZ" dirty="0"/>
          </a:p>
        </p:txBody>
      </p:sp>
      <p:sp>
        <p:nvSpPr>
          <p:cNvPr id="20" name="Zástupný symbol pro datum 3"/>
          <p:cNvSpPr txBox="1">
            <a:spLocks/>
          </p:cNvSpPr>
          <p:nvPr userDrawn="1"/>
        </p:nvSpPr>
        <p:spPr>
          <a:xfrm>
            <a:off x="494184" y="6453336"/>
            <a:ext cx="822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Seminář z asistivních</a:t>
            </a:r>
            <a:r>
              <a:rPr lang="cs-CZ" baseline="0" dirty="0" smtClean="0"/>
              <a:t> </a:t>
            </a:r>
            <a:r>
              <a:rPr lang="cs-CZ" dirty="0" smtClean="0"/>
              <a:t>technologií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62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pic>
        <p:nvPicPr>
          <p:cNvPr id="7" name="Picture 2" descr="C:\Users\xplhak\Desktop\fi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4664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6372200" y="6453336"/>
            <a:ext cx="2349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Jaromír Plhák, </a:t>
            </a:r>
            <a:fld id="{66405DBE-A8A8-4C3B-AD88-7EE25EC89073}" type="datetimeFigureOut">
              <a:rPr lang="cs-CZ" smtClean="0"/>
              <a:pPr algn="r"/>
              <a:t>18.9.2013</a:t>
            </a:fld>
            <a:endParaRPr lang="cs-CZ" dirty="0"/>
          </a:p>
        </p:txBody>
      </p:sp>
      <p:cxnSp>
        <p:nvCxnSpPr>
          <p:cNvPr id="9" name="Straight Connector 14"/>
          <p:cNvCxnSpPr/>
          <p:nvPr userDrawn="1"/>
        </p:nvCxnSpPr>
        <p:spPr>
          <a:xfrm>
            <a:off x="0" y="6379740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494184" y="6453336"/>
            <a:ext cx="3285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Seminář z asistivních</a:t>
            </a:r>
            <a:r>
              <a:rPr lang="cs-CZ" baseline="0" dirty="0" smtClean="0"/>
              <a:t> </a:t>
            </a:r>
            <a:r>
              <a:rPr lang="cs-CZ" dirty="0" smtClean="0"/>
              <a:t>technologií</a:t>
            </a:r>
            <a:endParaRPr lang="cs-CZ" dirty="0"/>
          </a:p>
        </p:txBody>
      </p: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494184" y="6453336"/>
            <a:ext cx="822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Snímek </a:t>
            </a:r>
            <a:fld id="{4C74E196-3B58-4698-B0F3-0C1A76E061A8}" type="slidenum">
              <a:rPr lang="cs-CZ" smtClean="0"/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cs-CZ" dirty="0" smtClean="0"/>
              <a:t> z </a:t>
            </a:r>
            <a:r>
              <a:rPr lang="cs-CZ" dirty="0" smtClean="0"/>
              <a:t>27</a:t>
            </a:r>
            <a:r>
              <a:rPr lang="cs-CZ" baseline="0" dirty="0" smtClean="0"/>
              <a:t> </a:t>
            </a:r>
            <a:endParaRPr lang="cs-CZ" dirty="0" smtClean="0"/>
          </a:p>
        </p:txBody>
      </p:sp>
      <p:cxnSp>
        <p:nvCxnSpPr>
          <p:cNvPr id="12" name="Straight Connector 8"/>
          <p:cNvCxnSpPr/>
          <p:nvPr userDrawn="1"/>
        </p:nvCxnSpPr>
        <p:spPr>
          <a:xfrm>
            <a:off x="-36512" y="1483197"/>
            <a:ext cx="8572500" cy="15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21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72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26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32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98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88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4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41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5DBE-A8A8-4C3B-AD88-7EE25EC89073}" type="datetimeFigureOut">
              <a:rPr lang="cs-CZ" smtClean="0"/>
              <a:pPr/>
              <a:t>18.9.2013</a:t>
            </a:fld>
            <a:r>
              <a:rPr lang="cs-CZ" smtClean="0"/>
              <a:t>, </a:t>
            </a:r>
            <a:r>
              <a:rPr lang="cs-CZ" dirty="0" smtClean="0"/>
              <a:t>Jaromír Plhák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Seminář z asistivních  technologií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428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Snímek </a:t>
            </a:r>
            <a:fld id="{4C74E196-3B58-4698-B0F3-0C1A76E061A8}" type="slidenum">
              <a:rPr lang="cs-CZ" smtClean="0"/>
              <a:pPr/>
              <a:t>‹#›</a:t>
            </a:fld>
            <a:r>
              <a:rPr lang="cs-CZ" dirty="0" smtClean="0"/>
              <a:t> z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61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Úvodní hodina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68413"/>
            <a:ext cx="8572500" cy="15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30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Testík – vyhodnocení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b="1" dirty="0"/>
              <a:t>3. Jaký počet znaků je zobrazitelný u nejpoužívanějších typů braillského řádku?</a:t>
            </a:r>
          </a:p>
          <a:p>
            <a:pPr lvl="1"/>
            <a:r>
              <a:rPr lang="cs-CZ" dirty="0"/>
              <a:t>c) 40 a 80 znaků</a:t>
            </a:r>
          </a:p>
          <a:p>
            <a:pPr lvl="1"/>
            <a:r>
              <a:rPr lang="en-US" dirty="0" err="1"/>
              <a:t>Mechanická</a:t>
            </a:r>
            <a:r>
              <a:rPr lang="en-US" dirty="0"/>
              <a:t> </a:t>
            </a:r>
            <a:r>
              <a:rPr lang="en-US" dirty="0" err="1"/>
              <a:t>zařízení</a:t>
            </a:r>
            <a:r>
              <a:rPr lang="en-US" dirty="0"/>
              <a:t>, z</a:t>
            </a:r>
            <a:r>
              <a:rPr lang="cs-CZ" dirty="0"/>
              <a:t>obrazí jeden řádek textu</a:t>
            </a:r>
          </a:p>
          <a:p>
            <a:pPr lvl="1"/>
            <a:r>
              <a:rPr lang="cs-CZ" dirty="0"/>
              <a:t>Cena cca 80.000 Kč</a:t>
            </a:r>
          </a:p>
          <a:p>
            <a:r>
              <a:rPr lang="cs-CZ" sz="3000" b="1" dirty="0"/>
              <a:t>4. Kolik bodů určuje jeden znak Braillova písma?</a:t>
            </a:r>
          </a:p>
          <a:p>
            <a:pPr lvl="1"/>
            <a:r>
              <a:rPr lang="cs-CZ" dirty="0"/>
              <a:t>c) 6 nebo 8 bodů</a:t>
            </a:r>
          </a:p>
          <a:p>
            <a:endParaRPr lang="cs-CZ" dirty="0"/>
          </a:p>
        </p:txBody>
      </p:sp>
      <p:pic>
        <p:nvPicPr>
          <p:cNvPr id="4" name="Picture 11" descr="PMBX4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84" y="4725144"/>
            <a:ext cx="2551112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095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Testík – vyhodnocení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b="1" dirty="0"/>
              <a:t>5. V kterém roce se konaly 1. paralympijské hry?</a:t>
            </a:r>
          </a:p>
          <a:p>
            <a:pPr lvl="1">
              <a:defRPr/>
            </a:pPr>
            <a:r>
              <a:rPr lang="cs-CZ" dirty="0"/>
              <a:t>a) 1960 v Římě (letní</a:t>
            </a:r>
            <a:r>
              <a:rPr lang="cs-CZ" dirty="0" smtClean="0"/>
              <a:t>)</a:t>
            </a:r>
          </a:p>
          <a:p>
            <a:pPr lvl="1">
              <a:defRPr/>
            </a:pPr>
            <a:endParaRPr lang="cs-CZ" dirty="0"/>
          </a:p>
          <a:p>
            <a:pPr>
              <a:buNone/>
              <a:defRPr/>
            </a:pPr>
            <a:endParaRPr lang="cs-CZ" b="1" dirty="0"/>
          </a:p>
          <a:p>
            <a:pPr>
              <a:buNone/>
              <a:defRPr/>
            </a:pPr>
            <a:endParaRPr lang="cs-CZ" b="1" dirty="0"/>
          </a:p>
          <a:p>
            <a:pPr>
              <a:defRPr/>
            </a:pPr>
            <a:endParaRPr lang="cs-CZ" b="1" dirty="0" smtClean="0"/>
          </a:p>
          <a:p>
            <a:r>
              <a:rPr lang="cs-CZ" b="1" dirty="0"/>
              <a:t>6. Jakou barvu má obvykle hůl člověka s kombinovaným postižením zraku a sluchu?</a:t>
            </a:r>
            <a:endParaRPr lang="cs-CZ" dirty="0"/>
          </a:p>
          <a:p>
            <a:pPr lvl="1"/>
            <a:r>
              <a:rPr lang="cs-CZ" dirty="0"/>
              <a:t>a) bílou s červenými pruhy</a:t>
            </a:r>
          </a:p>
          <a:p>
            <a:pPr>
              <a:defRPr/>
            </a:pPr>
            <a:endParaRPr lang="cs-CZ" b="1" dirty="0"/>
          </a:p>
        </p:txBody>
      </p:sp>
      <p:pic>
        <p:nvPicPr>
          <p:cNvPr id="1026" name="Picture 2" descr="C:\Users\User1\Desktop\pruvodcovst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76872"/>
            <a:ext cx="1524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1\Desktop\1346668219-paralympics-2012-david-weir-delivers-stunning-victory-to-claim-gold_14222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1"/>
            <a:ext cx="2664296" cy="17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1\Desktop\03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82" y="2636910"/>
            <a:ext cx="2880482" cy="17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18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Testík – vyhodnocení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(4)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b="1" dirty="0"/>
              <a:t>7. Jak se nazývá „stolní tenis“ pro nevidomé …</a:t>
            </a:r>
          </a:p>
          <a:p>
            <a:pPr lvl="1"/>
            <a:r>
              <a:rPr lang="cs-CZ" dirty="0"/>
              <a:t>b) </a:t>
            </a:r>
            <a:r>
              <a:rPr lang="cs-CZ" dirty="0" err="1"/>
              <a:t>Showdown</a:t>
            </a:r>
            <a:endParaRPr lang="cs-CZ" dirty="0"/>
          </a:p>
          <a:p>
            <a:r>
              <a:rPr lang="cs-CZ" sz="3000" b="1" dirty="0"/>
              <a:t>8. Jak se nazývá metodika W3C pro tvorbu bezbariérového webu?</a:t>
            </a:r>
          </a:p>
          <a:p>
            <a:pPr lvl="1"/>
            <a:r>
              <a:rPr lang="cs-CZ" dirty="0"/>
              <a:t>b) WCAG</a:t>
            </a:r>
          </a:p>
          <a:p>
            <a:endParaRPr lang="cs-CZ" dirty="0"/>
          </a:p>
        </p:txBody>
      </p:sp>
      <p:pic>
        <p:nvPicPr>
          <p:cNvPr id="4" name="Picture 11" descr="showd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3571875"/>
            <a:ext cx="4316413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22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Testík – vyhodnocení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(5)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9. Zkratka UDL znamená</a:t>
            </a:r>
          </a:p>
          <a:p>
            <a:pPr lvl="1"/>
            <a:r>
              <a:rPr lang="cs-CZ" dirty="0"/>
              <a:t>c) Universal Design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Learning</a:t>
            </a:r>
            <a:endParaRPr lang="cs-CZ" dirty="0"/>
          </a:p>
          <a:p>
            <a:r>
              <a:rPr lang="cs-CZ" b="1" dirty="0"/>
              <a:t>10. Jak se jmenuje pro podporu vysokoškolského studia zrakově postižených při Masarykově univerzitě?</a:t>
            </a:r>
          </a:p>
          <a:p>
            <a:pPr lvl="1"/>
            <a:r>
              <a:rPr lang="cs-CZ" dirty="0"/>
              <a:t>a) </a:t>
            </a:r>
            <a:r>
              <a:rPr lang="cs-CZ" dirty="0" err="1"/>
              <a:t>Teiresiás</a:t>
            </a:r>
            <a:endParaRPr lang="cs-CZ" dirty="0"/>
          </a:p>
          <a:p>
            <a:r>
              <a:rPr lang="cs-CZ" b="1" dirty="0"/>
              <a:t>11. Jaký je světový rekord v </a:t>
            </a:r>
            <a:r>
              <a:rPr lang="cs-CZ" b="1" dirty="0" smtClean="0"/>
              <a:t>běhu ...</a:t>
            </a:r>
          </a:p>
          <a:p>
            <a:pPr lvl="1"/>
            <a:r>
              <a:rPr lang="cs-CZ" dirty="0" smtClean="0"/>
              <a:t>11.03 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18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Asistivní technologie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2600" b="1" dirty="0"/>
              <a:t>Asistivní technologie</a:t>
            </a:r>
            <a:r>
              <a:rPr lang="cs-CZ" sz="2600" dirty="0"/>
              <a:t> je souhrnné označení pro pomůcky, které pomáhají zlepšit fyzické nebo duševní funkce osobám, které mají tyto funkce z různých důvodů sníženy. Pod pojem asistivní technologie lze zahrnout nejen tyto pomůcky samy o sobě, ale i služby spojené s jejich poskytováním.</a:t>
            </a:r>
          </a:p>
          <a:p>
            <a:endParaRPr lang="cs-CZ" dirty="0"/>
          </a:p>
        </p:txBody>
      </p:sp>
      <p:pic>
        <p:nvPicPr>
          <p:cNvPr id="4" name="Picture 11" descr="4965.10701.assistivetech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414337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48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Hendikep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Fyzické </a:t>
            </a:r>
            <a:r>
              <a:rPr lang="cs-CZ" dirty="0" smtClean="0"/>
              <a:t>postižení</a:t>
            </a:r>
            <a:endParaRPr lang="cs-CZ" dirty="0"/>
          </a:p>
          <a:p>
            <a:pPr lvl="1">
              <a:defRPr/>
            </a:pPr>
            <a:r>
              <a:rPr lang="cs-CZ" dirty="0"/>
              <a:t>Poruchy pohybového ústrojí</a:t>
            </a:r>
          </a:p>
          <a:p>
            <a:pPr>
              <a:defRPr/>
            </a:pPr>
            <a:r>
              <a:rPr lang="cs-CZ" dirty="0" smtClean="0"/>
              <a:t>Poznávací</a:t>
            </a:r>
            <a:endParaRPr lang="cs-CZ" dirty="0"/>
          </a:p>
          <a:p>
            <a:pPr lvl="1">
              <a:defRPr/>
            </a:pPr>
            <a:r>
              <a:rPr lang="cs-CZ" dirty="0"/>
              <a:t>Dyslexie, dysgrafie</a:t>
            </a:r>
          </a:p>
          <a:p>
            <a:pPr>
              <a:defRPr/>
            </a:pPr>
            <a:r>
              <a:rPr lang="cs-CZ" dirty="0" smtClean="0"/>
              <a:t>Smyslové</a:t>
            </a:r>
            <a:endParaRPr lang="cs-CZ" dirty="0"/>
          </a:p>
          <a:p>
            <a:pPr lvl="1">
              <a:defRPr/>
            </a:pPr>
            <a:r>
              <a:rPr lang="cs-CZ" dirty="0"/>
              <a:t>Nevidomí, hluchoněmí</a:t>
            </a:r>
          </a:p>
          <a:p>
            <a:pPr>
              <a:defRPr/>
            </a:pPr>
            <a:r>
              <a:rPr lang="cs-CZ" dirty="0"/>
              <a:t>Emocionální, </a:t>
            </a:r>
            <a:r>
              <a:rPr lang="cs-CZ" dirty="0" smtClean="0"/>
              <a:t>mentální</a:t>
            </a:r>
            <a:endParaRPr lang="cs-CZ" dirty="0"/>
          </a:p>
          <a:p>
            <a:pPr lvl="1">
              <a:defRPr/>
            </a:pPr>
            <a:r>
              <a:rPr lang="cs-CZ" dirty="0"/>
              <a:t>Schizofrenie</a:t>
            </a:r>
          </a:p>
          <a:p>
            <a:pPr>
              <a:defRPr/>
            </a:pPr>
            <a:r>
              <a:rPr lang="cs-CZ" dirty="0"/>
              <a:t>Vývojové </a:t>
            </a:r>
            <a:r>
              <a:rPr lang="cs-CZ" dirty="0" smtClean="0"/>
              <a:t>poruchy</a:t>
            </a:r>
            <a:endParaRPr lang="cs-CZ" dirty="0"/>
          </a:p>
        </p:txBody>
      </p:sp>
      <p:pic>
        <p:nvPicPr>
          <p:cNvPr id="5" name="Picture 11" descr="listening-syst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17954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ow-vis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32956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accessibilit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47958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71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Témata pro prezentace (1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Kódování informací pro nevidomé</a:t>
            </a:r>
          </a:p>
          <a:p>
            <a:pPr lvl="1"/>
            <a:r>
              <a:rPr lang="cs-CZ" dirty="0"/>
              <a:t>Braillovo písmo</a:t>
            </a:r>
          </a:p>
          <a:p>
            <a:pPr lvl="1"/>
            <a:r>
              <a:rPr lang="cs-CZ" dirty="0"/>
              <a:t>Morseova ab.</a:t>
            </a:r>
          </a:p>
          <a:p>
            <a:pPr lvl="1"/>
            <a:r>
              <a:rPr lang="cs-CZ" dirty="0"/>
              <a:t>Dotykové displeje</a:t>
            </a:r>
          </a:p>
          <a:p>
            <a:pPr lvl="1"/>
            <a:endParaRPr lang="cs-CZ" dirty="0"/>
          </a:p>
          <a:p>
            <a:r>
              <a:rPr lang="cs-CZ" dirty="0"/>
              <a:t>Specifika syntézy řeči pro nevidomé</a:t>
            </a:r>
          </a:p>
          <a:p>
            <a:pPr lvl="1"/>
            <a:r>
              <a:rPr lang="cs-CZ" dirty="0"/>
              <a:t>Syntéza řeči obecně</a:t>
            </a:r>
          </a:p>
          <a:p>
            <a:pPr lvl="1"/>
            <a:r>
              <a:rPr lang="cs-CZ" dirty="0"/>
              <a:t>Práce s počítačem (aplikace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17763"/>
            <a:ext cx="1066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22637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590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Témata pro prezentace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Specifika rozpoznávání řeči pro nevidomé</a:t>
            </a:r>
          </a:p>
          <a:p>
            <a:pPr lvl="1"/>
            <a:r>
              <a:rPr lang="cs-CZ" dirty="0"/>
              <a:t>Vs. psaní na klávesnici</a:t>
            </a:r>
          </a:p>
          <a:p>
            <a:pPr lvl="1"/>
            <a:r>
              <a:rPr lang="cs-CZ" dirty="0"/>
              <a:t>Oblasti použití</a:t>
            </a:r>
          </a:p>
          <a:p>
            <a:r>
              <a:rPr lang="cs-CZ" dirty="0"/>
              <a:t>Zvukové vyjádření matematických vztahů, popis funkcí, schémat a grafů</a:t>
            </a:r>
          </a:p>
          <a:p>
            <a:pPr lvl="1"/>
            <a:r>
              <a:rPr lang="cs-CZ" dirty="0"/>
              <a:t>Jak zjednodušit složité výrazy</a:t>
            </a:r>
          </a:p>
          <a:p>
            <a:pPr lvl="1"/>
            <a:r>
              <a:rPr lang="cs-CZ" dirty="0"/>
              <a:t>Projekt Plzeň (pro ZŠ), Lambda</a:t>
            </a:r>
          </a:p>
          <a:p>
            <a:pPr lvl="1"/>
            <a:r>
              <a:rPr lang="cs-CZ" dirty="0"/>
              <a:t>Dialogově, hapticky nebo zvukem?</a:t>
            </a:r>
          </a:p>
        </p:txBody>
      </p:sp>
    </p:spTree>
    <p:extLst>
      <p:ext uri="{BB962C8B-B14F-4D97-AF65-F5344CB8AC3E}">
        <p14:creationId xmlns:p14="http://schemas.microsoft.com/office/powerpoint/2010/main" val="177526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Témata pro prezentace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Universal design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learning</a:t>
            </a:r>
            <a:endParaRPr lang="cs-CZ" dirty="0"/>
          </a:p>
          <a:p>
            <a:r>
              <a:rPr lang="cs-CZ" dirty="0"/>
              <a:t>Popis a zpracování obrázků</a:t>
            </a:r>
          </a:p>
          <a:p>
            <a:r>
              <a:rPr lang="cs-CZ" dirty="0"/>
              <a:t>Výuka osob s hendikepem:</a:t>
            </a:r>
          </a:p>
          <a:p>
            <a:pPr lvl="1"/>
            <a:r>
              <a:rPr lang="cs-CZ" dirty="0"/>
              <a:t>Specifika, materiály, asistence</a:t>
            </a:r>
          </a:p>
          <a:p>
            <a:r>
              <a:rPr lang="cs-CZ" dirty="0"/>
              <a:t>Sport pro nevidomé:</a:t>
            </a:r>
          </a:p>
          <a:p>
            <a:pPr lvl="1"/>
            <a:r>
              <a:rPr lang="cs-CZ" dirty="0"/>
              <a:t>Paralympiáda</a:t>
            </a:r>
          </a:p>
          <a:p>
            <a:pPr lvl="1"/>
            <a:r>
              <a:rPr lang="cs-CZ" dirty="0"/>
              <a:t>Speciální sporty</a:t>
            </a:r>
          </a:p>
          <a:p>
            <a:pPr lvl="1"/>
            <a:r>
              <a:rPr lang="cs-CZ" dirty="0"/>
              <a:t>Klasické sporty</a:t>
            </a:r>
          </a:p>
          <a:p>
            <a:pPr lvl="1"/>
            <a:r>
              <a:rPr lang="cs-CZ" dirty="0"/>
              <a:t>Pomoc informatiky</a:t>
            </a:r>
          </a:p>
          <a:p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30353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62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Témata pro prezentace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(4)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/>
              <a:t>Kulturní život nevidomých:</a:t>
            </a:r>
          </a:p>
          <a:p>
            <a:pPr lvl="1">
              <a:defRPr/>
            </a:pPr>
            <a:r>
              <a:rPr lang="cs-CZ" dirty="0"/>
              <a:t>Malířství, literatura, sochařství</a:t>
            </a:r>
          </a:p>
          <a:p>
            <a:pPr lvl="1">
              <a:defRPr/>
            </a:pPr>
            <a:r>
              <a:rPr lang="cs-CZ" dirty="0"/>
              <a:t>Muzikoterapie</a:t>
            </a:r>
          </a:p>
          <a:p>
            <a:pPr>
              <a:defRPr/>
            </a:pPr>
            <a:r>
              <a:rPr lang="cs-CZ" dirty="0"/>
              <a:t>Multimodální interface:</a:t>
            </a:r>
          </a:p>
          <a:p>
            <a:pPr lvl="1">
              <a:defRPr/>
            </a:pPr>
            <a:r>
              <a:rPr lang="cs-CZ" dirty="0"/>
              <a:t>Jak podle Vás bude vypadat </a:t>
            </a:r>
          </a:p>
          <a:p>
            <a:pPr marL="457200" lvl="1" indent="0">
              <a:buNone/>
              <a:defRPr/>
            </a:pPr>
            <a:r>
              <a:rPr lang="cs-CZ" dirty="0"/>
              <a:t>	OS budoucnosti?</a:t>
            </a:r>
          </a:p>
          <a:p>
            <a:pPr>
              <a:defRPr/>
            </a:pPr>
            <a:r>
              <a:rPr lang="cs-CZ" dirty="0"/>
              <a:t>Programování nevidomých:</a:t>
            </a:r>
          </a:p>
          <a:p>
            <a:pPr lvl="1">
              <a:defRPr/>
            </a:pPr>
            <a:r>
              <a:rPr lang="cs-CZ" dirty="0"/>
              <a:t>Vhodné jazyky</a:t>
            </a:r>
          </a:p>
          <a:p>
            <a:pPr lvl="1">
              <a:defRPr/>
            </a:pPr>
            <a:r>
              <a:rPr lang="cs-CZ" dirty="0"/>
              <a:t>Jsou potřeba?</a:t>
            </a:r>
          </a:p>
          <a:p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08" y="3441725"/>
            <a:ext cx="302418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77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Organizace předmětu (1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3000" dirty="0"/>
              <a:t>Zápočet </a:t>
            </a:r>
            <a:r>
              <a:rPr lang="cs-CZ" sz="3000" dirty="0" smtClean="0"/>
              <a:t>≡ </a:t>
            </a:r>
            <a:r>
              <a:rPr lang="cs-CZ" sz="3000" dirty="0" smtClean="0"/>
              <a:t>kolokvium</a:t>
            </a:r>
            <a:endParaRPr lang="cs-CZ" sz="3000" dirty="0"/>
          </a:p>
          <a:p>
            <a:pPr>
              <a:defRPr/>
            </a:pPr>
            <a:r>
              <a:rPr lang="cs-CZ" sz="3000" dirty="0"/>
              <a:t>Povinná účast na seminářích</a:t>
            </a:r>
          </a:p>
          <a:p>
            <a:pPr lvl="1">
              <a:defRPr/>
            </a:pPr>
            <a:r>
              <a:rPr lang="cs-CZ" sz="2600" dirty="0" smtClean="0"/>
              <a:t>13 seminářů (před Vánoci odpadne)</a:t>
            </a:r>
          </a:p>
          <a:p>
            <a:pPr lvl="1">
              <a:defRPr/>
            </a:pPr>
            <a:r>
              <a:rPr lang="cs-CZ" sz="2600" dirty="0" smtClean="0"/>
              <a:t>Maximálně </a:t>
            </a:r>
            <a:r>
              <a:rPr lang="cs-CZ" sz="2600" dirty="0"/>
              <a:t>3 neomluvené neúčasti</a:t>
            </a:r>
          </a:p>
          <a:p>
            <a:pPr lvl="1">
              <a:defRPr/>
            </a:pPr>
            <a:r>
              <a:rPr lang="cs-CZ" sz="2600" dirty="0" smtClean="0">
                <a:solidFill>
                  <a:srgbClr val="FF0000"/>
                </a:solidFill>
              </a:rPr>
              <a:t>Čtvrtek 16:00, B411</a:t>
            </a:r>
            <a:endParaRPr lang="cs-CZ" sz="26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cs-CZ" sz="2600" dirty="0"/>
              <a:t>Aktivní účast v </a:t>
            </a:r>
            <a:r>
              <a:rPr lang="cs-CZ" sz="2600" dirty="0" smtClean="0"/>
              <a:t>diskuzi</a:t>
            </a:r>
          </a:p>
          <a:p>
            <a:pPr>
              <a:defRPr/>
            </a:pPr>
            <a:r>
              <a:rPr lang="cs-CZ" sz="3000" dirty="0" smtClean="0"/>
              <a:t>Účast </a:t>
            </a:r>
            <a:r>
              <a:rPr lang="cs-CZ" sz="3000" dirty="0"/>
              <a:t>na jedné z akcí</a:t>
            </a:r>
          </a:p>
          <a:p>
            <a:pPr lvl="1">
              <a:defRPr/>
            </a:pPr>
            <a:r>
              <a:rPr lang="cs-CZ" sz="2600" dirty="0"/>
              <a:t>Exkurze do Střediska </a:t>
            </a:r>
            <a:r>
              <a:rPr lang="cs-CZ" sz="2600" dirty="0" err="1"/>
              <a:t>Teiresiás</a:t>
            </a:r>
            <a:endParaRPr lang="cs-CZ" sz="2600" dirty="0"/>
          </a:p>
          <a:p>
            <a:pPr lvl="1">
              <a:defRPr/>
            </a:pPr>
            <a:r>
              <a:rPr lang="cs-CZ" sz="2600" dirty="0"/>
              <a:t>Veřejná přednáška v rámci oboru Sociální </a:t>
            </a:r>
            <a:r>
              <a:rPr lang="cs-CZ" sz="2600" dirty="0" smtClean="0"/>
              <a:t>informatika</a:t>
            </a:r>
          </a:p>
          <a:p>
            <a:pPr>
              <a:defRPr/>
            </a:pPr>
            <a:r>
              <a:rPr lang="cs-CZ" dirty="0"/>
              <a:t>Představení vlastní </a:t>
            </a:r>
            <a:r>
              <a:rPr lang="cs-CZ" dirty="0" smtClean="0"/>
              <a:t>prezentace na zvolené téma</a:t>
            </a:r>
            <a:endParaRPr lang="cs-CZ" dirty="0"/>
          </a:p>
          <a:p>
            <a:pPr marL="457200" lvl="1" indent="0">
              <a:buNone/>
              <a:defRPr/>
            </a:pPr>
            <a:endParaRPr lang="cs-CZ" sz="2600" dirty="0"/>
          </a:p>
        </p:txBody>
      </p:sp>
      <p:pic>
        <p:nvPicPr>
          <p:cNvPr id="4" name="Picture 4" descr="prezent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71625"/>
            <a:ext cx="29368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4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Témata pro prezentace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(5)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Specifika dialogu pro nevidomé a dialogové systémy:</a:t>
            </a:r>
          </a:p>
          <a:p>
            <a:pPr lvl="1"/>
            <a:r>
              <a:rPr lang="cs-CZ" dirty="0"/>
              <a:t>Co jsou dialogové systémy</a:t>
            </a:r>
          </a:p>
          <a:p>
            <a:pPr lvl="1"/>
            <a:r>
              <a:rPr lang="cs-CZ" dirty="0"/>
              <a:t>Jak mohou být implementovány ku prospěchu hendikepovaných</a:t>
            </a:r>
          </a:p>
          <a:p>
            <a:pPr lvl="1"/>
            <a:r>
              <a:rPr lang="cs-CZ" dirty="0"/>
              <a:t>Jak redukovat nedorozumění</a:t>
            </a:r>
          </a:p>
          <a:p>
            <a:r>
              <a:rPr lang="cs-CZ" dirty="0"/>
              <a:t>WWW pro nevidomé:</a:t>
            </a:r>
          </a:p>
          <a:p>
            <a:pPr lvl="1"/>
            <a:r>
              <a:rPr lang="cs-CZ" dirty="0"/>
              <a:t>Standardy</a:t>
            </a:r>
          </a:p>
          <a:p>
            <a:pPr lvl="1"/>
            <a:r>
              <a:rPr lang="cs-CZ" dirty="0"/>
              <a:t>Přístupnost stránek</a:t>
            </a:r>
          </a:p>
        </p:txBody>
      </p:sp>
    </p:spTree>
    <p:extLst>
      <p:ext uri="{BB962C8B-B14F-4D97-AF65-F5344CB8AC3E}">
        <p14:creationId xmlns:p14="http://schemas.microsoft.com/office/powerpoint/2010/main" val="347164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Témata pro prezentace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(6)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Navigace nevidomých:</a:t>
            </a:r>
          </a:p>
          <a:p>
            <a:pPr lvl="1"/>
            <a:r>
              <a:rPr lang="cs-CZ" dirty="0"/>
              <a:t>GPS</a:t>
            </a:r>
          </a:p>
          <a:p>
            <a:pPr lvl="1"/>
            <a:r>
              <a:rPr lang="cs-CZ" dirty="0"/>
              <a:t>Operátoři</a:t>
            </a:r>
          </a:p>
          <a:p>
            <a:pPr lvl="1"/>
            <a:r>
              <a:rPr lang="cs-CZ" dirty="0"/>
              <a:t>Naváděcí systémy</a:t>
            </a:r>
          </a:p>
          <a:p>
            <a:pPr lvl="1"/>
            <a:r>
              <a:rPr lang="cs-CZ" dirty="0"/>
              <a:t>Navigace v budovách</a:t>
            </a:r>
          </a:p>
          <a:p>
            <a:r>
              <a:rPr lang="cs-CZ" dirty="0"/>
              <a:t>Detekce překážek:</a:t>
            </a:r>
          </a:p>
          <a:p>
            <a:pPr lvl="1"/>
            <a:r>
              <a:rPr lang="cs-CZ" dirty="0"/>
              <a:t>Hůl vs. kamera</a:t>
            </a:r>
          </a:p>
          <a:p>
            <a:pPr lvl="1"/>
            <a:r>
              <a:rPr lang="cs-CZ" dirty="0"/>
              <a:t>Překážky v úrovní hlavy</a:t>
            </a:r>
          </a:p>
          <a:p>
            <a:pPr lvl="1"/>
            <a:r>
              <a:rPr lang="cs-CZ" dirty="0"/>
              <a:t>Mobilní překážky</a:t>
            </a:r>
          </a:p>
          <a:p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492375"/>
            <a:ext cx="366871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427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Témata pro prezentace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(7)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Hry pro nevidomé:</a:t>
            </a:r>
          </a:p>
          <a:p>
            <a:pPr lvl="1"/>
            <a:r>
              <a:rPr lang="cs-CZ" dirty="0" err="1"/>
              <a:t>Audiohry</a:t>
            </a:r>
            <a:r>
              <a:rPr lang="cs-CZ" dirty="0"/>
              <a:t> (stereo zvuk)</a:t>
            </a:r>
          </a:p>
          <a:p>
            <a:pPr lvl="1"/>
            <a:r>
              <a:rPr lang="cs-CZ" dirty="0" err="1"/>
              <a:t>Deskovky</a:t>
            </a:r>
            <a:endParaRPr lang="cs-CZ" dirty="0"/>
          </a:p>
          <a:p>
            <a:pPr lvl="1"/>
            <a:r>
              <a:rPr lang="cs-CZ" dirty="0" err="1"/>
              <a:t>Adventury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Jazyk hluchoněmých</a:t>
            </a:r>
          </a:p>
          <a:p>
            <a:pPr lvl="1" algn="just"/>
            <a:r>
              <a:rPr lang="cs-CZ" dirty="0"/>
              <a:t>Počítačové zobrazení</a:t>
            </a:r>
          </a:p>
          <a:p>
            <a:pPr lvl="1" algn="just"/>
            <a:r>
              <a:rPr lang="cs-CZ" dirty="0" smtClean="0"/>
              <a:t>Různé jazyky </a:t>
            </a:r>
            <a:r>
              <a:rPr lang="cs-CZ" dirty="0"/>
              <a:t>a jejich (</a:t>
            </a:r>
            <a:r>
              <a:rPr lang="cs-CZ" dirty="0" smtClean="0"/>
              <a:t>ne)podobnost</a:t>
            </a:r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1700213"/>
            <a:ext cx="27432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860800"/>
            <a:ext cx="20558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840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Témata pro prezentace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(8)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Počítačová podpora mentálně postižených:</a:t>
            </a:r>
          </a:p>
          <a:p>
            <a:pPr lvl="1"/>
            <a:r>
              <a:rPr lang="cs-CZ" dirty="0"/>
              <a:t>Zaměření a udržení pozornosti</a:t>
            </a:r>
          </a:p>
          <a:p>
            <a:pPr lvl="1"/>
            <a:r>
              <a:rPr lang="cs-CZ" dirty="0"/>
              <a:t>Procvičování znalostí</a:t>
            </a:r>
          </a:p>
          <a:p>
            <a:r>
              <a:rPr lang="cs-CZ" dirty="0"/>
              <a:t>Převádění učebních textů do elektronické formy vhodné pro nevidomé:</a:t>
            </a:r>
          </a:p>
          <a:p>
            <a:pPr lvl="1"/>
            <a:r>
              <a:rPr lang="cs-CZ" dirty="0" err="1"/>
              <a:t>Teiresiás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33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Témata pro prezentace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(9)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Handicapovaní lidé v informační</a:t>
            </a:r>
          </a:p>
          <a:p>
            <a:pPr marL="0" indent="0">
              <a:buNone/>
              <a:defRPr/>
            </a:pPr>
            <a:r>
              <a:rPr lang="cs-CZ" dirty="0"/>
              <a:t>	společnosti:</a:t>
            </a:r>
          </a:p>
          <a:p>
            <a:pPr lvl="1">
              <a:defRPr/>
            </a:pPr>
            <a:r>
              <a:rPr lang="cs-CZ" dirty="0"/>
              <a:t>„Smart </a:t>
            </a:r>
            <a:r>
              <a:rPr lang="cs-CZ" dirty="0" err="1"/>
              <a:t>houses</a:t>
            </a:r>
            <a:r>
              <a:rPr lang="cs-CZ" dirty="0"/>
              <a:t>“</a:t>
            </a:r>
          </a:p>
          <a:p>
            <a:pPr lvl="1">
              <a:defRPr/>
            </a:pPr>
            <a:r>
              <a:rPr lang="cs-CZ" dirty="0"/>
              <a:t>Úřady a internet</a:t>
            </a:r>
          </a:p>
          <a:p>
            <a:pPr lvl="1">
              <a:defRPr/>
            </a:pPr>
            <a:r>
              <a:rPr lang="cs-CZ" dirty="0"/>
              <a:t>Videokonference</a:t>
            </a:r>
          </a:p>
          <a:p>
            <a:pPr>
              <a:defRPr/>
            </a:pPr>
            <a:r>
              <a:rPr lang="cs-CZ" dirty="0"/>
              <a:t>Emoce a stress:</a:t>
            </a:r>
          </a:p>
          <a:p>
            <a:pPr lvl="1">
              <a:defRPr/>
            </a:pPr>
            <a:r>
              <a:rPr lang="cs-CZ" dirty="0"/>
              <a:t>Detekce a využití při práci</a:t>
            </a:r>
          </a:p>
          <a:p>
            <a:pPr marL="457200" lvl="1" indent="0">
              <a:buNone/>
              <a:defRPr/>
            </a:pPr>
            <a:r>
              <a:rPr lang="cs-CZ" dirty="0"/>
              <a:t>	s </a:t>
            </a:r>
            <a:r>
              <a:rPr lang="cs-CZ" dirty="0" smtClean="0"/>
              <a:t>počítačem</a:t>
            </a:r>
            <a:endParaRPr lang="cs-CZ" dirty="0"/>
          </a:p>
        </p:txBody>
      </p:sp>
      <p:pic>
        <p:nvPicPr>
          <p:cNvPr id="1026" name="Picture 2" descr="C:\Users\User1\Desktop\smarthous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07" y="2276872"/>
            <a:ext cx="3867157" cy="37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4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Témata pro prezentace (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10)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Knihovny pro nevidomé</a:t>
            </a:r>
          </a:p>
          <a:p>
            <a:r>
              <a:rPr lang="cs-CZ" dirty="0"/>
              <a:t>Psychologické a etické aspekty</a:t>
            </a:r>
          </a:p>
          <a:p>
            <a:r>
              <a:rPr lang="cs-CZ" dirty="0"/>
              <a:t>Legislativa</a:t>
            </a:r>
          </a:p>
          <a:p>
            <a:r>
              <a:rPr lang="cs-CZ" dirty="0"/>
              <a:t>Turistika, informační systémy</a:t>
            </a:r>
          </a:p>
          <a:p>
            <a:r>
              <a:rPr lang="cs-CZ" dirty="0"/>
              <a:t>Problematika lidí s omezenou pohyblivostí</a:t>
            </a:r>
          </a:p>
          <a:p>
            <a:r>
              <a:rPr lang="cs-CZ" dirty="0"/>
              <a:t>SVG - </a:t>
            </a:r>
            <a:r>
              <a:rPr lang="cs-CZ" dirty="0" err="1"/>
              <a:t>Scalable</a:t>
            </a:r>
            <a:r>
              <a:rPr lang="cs-CZ" dirty="0"/>
              <a:t> 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graphics</a:t>
            </a:r>
            <a:endParaRPr lang="cs-CZ" dirty="0"/>
          </a:p>
          <a:p>
            <a:r>
              <a:rPr lang="cs-CZ" dirty="0"/>
              <a:t>Asistivní technologie pro mobilní </a:t>
            </a:r>
            <a:r>
              <a:rPr lang="cs-CZ" dirty="0" smtClean="0"/>
              <a:t>zařízení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055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Zdroje a forma prezentace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Zaměřit se na zajímavé aspekty</a:t>
            </a:r>
          </a:p>
          <a:p>
            <a:r>
              <a:rPr lang="cs-CZ" dirty="0"/>
              <a:t>Pokusit se přidat nějaké nápady</a:t>
            </a:r>
          </a:p>
          <a:p>
            <a:r>
              <a:rPr lang="cs-CZ" dirty="0"/>
              <a:t>Diskutovat současná řešení.</a:t>
            </a:r>
          </a:p>
          <a:p>
            <a:r>
              <a:rPr lang="cs-CZ" dirty="0"/>
              <a:t>Zdroje:</a:t>
            </a:r>
          </a:p>
          <a:p>
            <a:pPr lvl="1"/>
            <a:r>
              <a:rPr lang="cs-CZ" dirty="0"/>
              <a:t>Konference (</a:t>
            </a:r>
            <a:r>
              <a:rPr lang="cs-CZ" dirty="0" smtClean="0"/>
              <a:t>ICCHP,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Informatics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Časopisy</a:t>
            </a:r>
          </a:p>
          <a:p>
            <a:pPr lvl="1"/>
            <a:r>
              <a:rPr lang="cs-CZ" dirty="0"/>
              <a:t>Internetové zdroje</a:t>
            </a:r>
          </a:p>
          <a:p>
            <a:pPr lvl="1"/>
            <a:r>
              <a:rPr lang="cs-CZ" dirty="0"/>
              <a:t>Vlastní </a:t>
            </a:r>
            <a:r>
              <a:rPr lang="cs-CZ" dirty="0" smtClean="0"/>
              <a:t>nápady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627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800" dirty="0"/>
              <a:t>Děkuji za pozornost!</a:t>
            </a:r>
          </a:p>
          <a:p>
            <a:endParaRPr lang="cs-CZ" dirty="0"/>
          </a:p>
        </p:txBody>
      </p:sp>
      <p:pic>
        <p:nvPicPr>
          <p:cNvPr id="4" name="Picture 11" descr="kruhovy-treni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86063"/>
            <a:ext cx="254158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I:\!OP_VpK_Socialni_informatika\!Dokumenty\Loga\plna-verze\OPVK_MU_vertikal_rgb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54" y="1556792"/>
            <a:ext cx="147955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10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Organizace předmětu (2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cs-CZ" dirty="0" smtClean="0"/>
              <a:t>1 </a:t>
            </a:r>
            <a:r>
              <a:rPr lang="cs-CZ" dirty="0"/>
              <a:t>- </a:t>
            </a:r>
            <a:r>
              <a:rPr lang="cs-CZ" dirty="0" smtClean="0"/>
              <a:t>2 </a:t>
            </a:r>
            <a:r>
              <a:rPr lang="cs-CZ" dirty="0"/>
              <a:t>studenti představí svou </a:t>
            </a:r>
            <a:r>
              <a:rPr lang="cs-CZ" dirty="0" smtClean="0"/>
              <a:t>prezentaci</a:t>
            </a:r>
          </a:p>
          <a:p>
            <a:pPr lvl="1"/>
            <a:r>
              <a:rPr lang="cs-CZ" dirty="0" smtClean="0"/>
              <a:t>Přibližně 25 minut (rozsah 15 - 45 min.)</a:t>
            </a:r>
          </a:p>
          <a:p>
            <a:pPr lvl="1"/>
            <a:r>
              <a:rPr lang="cs-CZ" dirty="0" smtClean="0"/>
              <a:t>Diskuze</a:t>
            </a:r>
            <a:endParaRPr lang="cs-CZ" dirty="0"/>
          </a:p>
          <a:p>
            <a:pPr lvl="1"/>
            <a:r>
              <a:rPr lang="cs-CZ" dirty="0"/>
              <a:t>Stručný popis současného stavu v dané oblasti</a:t>
            </a:r>
          </a:p>
          <a:p>
            <a:pPr lvl="1"/>
            <a:r>
              <a:rPr lang="cs-CZ" dirty="0"/>
              <a:t>Zaměřit se na zajímavé aspekty</a:t>
            </a:r>
          </a:p>
          <a:p>
            <a:pPr lvl="1"/>
            <a:r>
              <a:rPr lang="cs-CZ" dirty="0"/>
              <a:t>Diskutovat současná řešení</a:t>
            </a:r>
          </a:p>
          <a:p>
            <a:pPr lvl="1"/>
            <a:r>
              <a:rPr lang="cs-CZ" dirty="0" smtClean="0"/>
              <a:t>Přidat </a:t>
            </a:r>
            <a:r>
              <a:rPr lang="cs-CZ" dirty="0"/>
              <a:t>nějaké </a:t>
            </a:r>
            <a:r>
              <a:rPr lang="cs-CZ" b="1" dirty="0" smtClean="0"/>
              <a:t>vlastní nápady</a:t>
            </a:r>
            <a:endParaRPr lang="cs-CZ" b="1" dirty="0"/>
          </a:p>
          <a:p>
            <a:pPr lvl="1"/>
            <a:r>
              <a:rPr lang="cs-CZ" dirty="0" smtClean="0"/>
              <a:t>Doplním další </a:t>
            </a:r>
            <a:r>
              <a:rPr lang="cs-CZ" dirty="0"/>
              <a:t>zajímavosti</a:t>
            </a:r>
          </a:p>
        </p:txBody>
      </p:sp>
      <p:pic>
        <p:nvPicPr>
          <p:cNvPr id="4" name="Picture 3" descr="student presen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4429125"/>
            <a:ext cx="28146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1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Tvorba a evaluace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Vymyslet a zaslat 5 hlavních bodů, o čem bude prezentace pojednávat</a:t>
            </a:r>
          </a:p>
          <a:p>
            <a:pPr lvl="1"/>
            <a:r>
              <a:rPr lang="cs-CZ" dirty="0" smtClean="0"/>
              <a:t>Osnova</a:t>
            </a:r>
          </a:p>
          <a:p>
            <a:pPr lvl="1"/>
            <a:r>
              <a:rPr lang="cs-CZ" dirty="0"/>
              <a:t>Do pondělí 23:59 před vlastní prezentací</a:t>
            </a:r>
          </a:p>
          <a:p>
            <a:pPr lvl="1"/>
            <a:r>
              <a:rPr lang="cs-CZ" dirty="0" smtClean="0"/>
              <a:t>Mail xplhak@fi.muni.cz</a:t>
            </a:r>
          </a:p>
          <a:p>
            <a:r>
              <a:rPr lang="cs-CZ" dirty="0" smtClean="0"/>
              <a:t>Evaluace (zpětná vazba)</a:t>
            </a:r>
          </a:p>
          <a:p>
            <a:pPr lvl="1"/>
            <a:r>
              <a:rPr lang="cs-CZ" dirty="0" smtClean="0"/>
              <a:t>Udělování „tipů“</a:t>
            </a:r>
          </a:p>
          <a:p>
            <a:pPr lvl="1"/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 smtClean="0"/>
              <a:t>Criteria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72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Tipy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Udělují samotní studenti</a:t>
            </a:r>
          </a:p>
          <a:p>
            <a:r>
              <a:rPr lang="cs-CZ" dirty="0" smtClean="0"/>
              <a:t>Beru jako prezenční listinu</a:t>
            </a:r>
          </a:p>
          <a:p>
            <a:r>
              <a:rPr lang="cs-CZ" dirty="0" smtClean="0"/>
              <a:t>Hodnotíte, zdali se vám daná přednáška líbila</a:t>
            </a:r>
          </a:p>
          <a:p>
            <a:pPr lvl="1"/>
            <a:r>
              <a:rPr lang="cs-CZ" dirty="0" smtClean="0"/>
              <a:t>Prosím o objektivnost</a:t>
            </a:r>
          </a:p>
          <a:p>
            <a:r>
              <a:rPr lang="cs-CZ" dirty="0" smtClean="0"/>
              <a:t>+2 tipy za prezentaci 26. 9.</a:t>
            </a:r>
          </a:p>
          <a:p>
            <a:r>
              <a:rPr lang="cs-CZ" dirty="0" smtClean="0"/>
              <a:t>+1 tip za prezentaci 3. 10. </a:t>
            </a:r>
          </a:p>
          <a:p>
            <a:r>
              <a:rPr lang="cs-CZ" dirty="0" smtClean="0"/>
              <a:t>Nemá vliv na udělení kolokvia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60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Criteria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Criteria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Viz tabulka</a:t>
            </a:r>
          </a:p>
          <a:p>
            <a:pPr lvl="1"/>
            <a:r>
              <a:rPr lang="cs-CZ" dirty="0" smtClean="0"/>
              <a:t>Hodnotí přednášející</a:t>
            </a:r>
            <a:endParaRPr lang="cs-CZ" dirty="0"/>
          </a:p>
          <a:p>
            <a:pPr lvl="1"/>
            <a:r>
              <a:rPr lang="cs-CZ" dirty="0" smtClean="0"/>
              <a:t>Rozmezí 26 </a:t>
            </a:r>
            <a:r>
              <a:rPr lang="cs-CZ" dirty="0"/>
              <a:t>– 100 bodů</a:t>
            </a:r>
          </a:p>
          <a:p>
            <a:pPr lvl="1"/>
            <a:r>
              <a:rPr lang="cs-CZ" dirty="0"/>
              <a:t>Bonusové body za první dvě </a:t>
            </a:r>
            <a:r>
              <a:rPr lang="cs-CZ" dirty="0" smtClean="0"/>
              <a:t>přednášky</a:t>
            </a:r>
          </a:p>
          <a:p>
            <a:pPr lvl="2"/>
            <a:r>
              <a:rPr lang="cs-CZ" dirty="0" smtClean="0"/>
              <a:t>První +10 bodů, druhá +5 bodů</a:t>
            </a:r>
          </a:p>
          <a:p>
            <a:pPr lvl="1"/>
            <a:r>
              <a:rPr lang="cs-CZ" dirty="0" smtClean="0"/>
              <a:t>Nutno získat alespoň 50 bodů</a:t>
            </a:r>
          </a:p>
          <a:p>
            <a:pPr lvl="2"/>
            <a:r>
              <a:rPr lang="en-US" dirty="0" smtClean="0"/>
              <a:t>&lt; 50</a:t>
            </a:r>
            <a:r>
              <a:rPr lang="cs-CZ" dirty="0" smtClean="0"/>
              <a:t> bodů </a:t>
            </a:r>
            <a:r>
              <a:rPr lang="en-US" dirty="0" smtClean="0"/>
              <a:t>=&gt; </a:t>
            </a:r>
            <a:r>
              <a:rPr lang="cs-CZ" dirty="0" smtClean="0"/>
              <a:t>pozvání k závěrečné ústní zkoušce</a:t>
            </a:r>
          </a:p>
          <a:p>
            <a:pPr lvl="1"/>
            <a:r>
              <a:rPr lang="cs-CZ" dirty="0" smtClean="0"/>
              <a:t>Nebudu zveřejňovat, nicméně zašlu studentu mailem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99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vyhodnocení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Tři nejlepší budou oceněni</a:t>
            </a:r>
            <a:endParaRPr lang="cs-CZ" dirty="0"/>
          </a:p>
          <a:p>
            <a:pPr lvl="1"/>
            <a:r>
              <a:rPr lang="cs-CZ" dirty="0" smtClean="0"/>
              <a:t>Drobná odměna</a:t>
            </a:r>
          </a:p>
          <a:p>
            <a:pPr lvl="1"/>
            <a:r>
              <a:rPr lang="cs-CZ" dirty="0" smtClean="0"/>
              <a:t>Nebudu </a:t>
            </a:r>
            <a:r>
              <a:rPr lang="cs-CZ" dirty="0"/>
              <a:t>zveřejňovat hodnocení </a:t>
            </a:r>
            <a:r>
              <a:rPr lang="cs-CZ" dirty="0" smtClean="0"/>
              <a:t>ostatních</a:t>
            </a:r>
          </a:p>
          <a:p>
            <a:pPr lvl="1"/>
            <a:r>
              <a:rPr lang="cs-CZ" dirty="0" smtClean="0"/>
              <a:t>Hodnocení bude kombinované</a:t>
            </a:r>
          </a:p>
          <a:p>
            <a:pPr lvl="2"/>
            <a:r>
              <a:rPr lang="cs-CZ" dirty="0" smtClean="0"/>
              <a:t>Váha tipů – 70 procent</a:t>
            </a:r>
          </a:p>
          <a:p>
            <a:pPr lvl="2"/>
            <a:r>
              <a:rPr lang="cs-CZ" dirty="0" smtClean="0"/>
              <a:t>Váha PEC – 30 procent</a:t>
            </a:r>
          </a:p>
          <a:p>
            <a:r>
              <a:rPr lang="cs-CZ" dirty="0" smtClean="0"/>
              <a:t>Vyhodnocení na posledním semináři</a:t>
            </a:r>
          </a:p>
          <a:p>
            <a:pPr lvl="1"/>
            <a:r>
              <a:rPr lang="cs-CZ" dirty="0" smtClean="0"/>
              <a:t>12. 12. 2013</a:t>
            </a:r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04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Úvodní hodina -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průběh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smtClean="0"/>
              <a:t>Testík</a:t>
            </a:r>
            <a:endParaRPr lang="cs-CZ" sz="3000" dirty="0"/>
          </a:p>
          <a:p>
            <a:r>
              <a:rPr lang="cs-CZ" sz="3000" dirty="0"/>
              <a:t>Stručný úvod do problematiky AT</a:t>
            </a:r>
          </a:p>
          <a:p>
            <a:r>
              <a:rPr lang="cs-CZ" dirty="0"/>
              <a:t>Témata a forma prezentací</a:t>
            </a:r>
          </a:p>
          <a:p>
            <a:r>
              <a:rPr lang="cs-CZ" dirty="0"/>
              <a:t>Registrace </a:t>
            </a:r>
            <a:r>
              <a:rPr lang="cs-CZ" dirty="0" smtClean="0"/>
              <a:t>přednášek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1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Testík – vyhodnocení (1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1. Jaký </a:t>
            </a:r>
            <a:r>
              <a:rPr lang="cs-CZ" sz="2800" b="1" dirty="0"/>
              <a:t>je odhad celkového počtu lidí s hendikepem na světě?</a:t>
            </a:r>
          </a:p>
          <a:p>
            <a:pPr lvl="1"/>
            <a:r>
              <a:rPr lang="cs-CZ" sz="2200" dirty="0"/>
              <a:t>a) 650 milionů</a:t>
            </a:r>
          </a:p>
          <a:p>
            <a:pPr lvl="1"/>
            <a:r>
              <a:rPr lang="cs-CZ" sz="2200" dirty="0"/>
              <a:t>http://www.disabled-world.com/disability/statistics/</a:t>
            </a:r>
          </a:p>
          <a:p>
            <a:r>
              <a:rPr lang="cs-CZ" sz="2800" b="1" dirty="0"/>
              <a:t>2. Která zařízení mohou být považována za asistivní technologie?</a:t>
            </a:r>
          </a:p>
          <a:p>
            <a:r>
              <a:rPr lang="cs-CZ" sz="2200" dirty="0"/>
              <a:t>d) vše výše </a:t>
            </a:r>
            <a:r>
              <a:rPr lang="cs-CZ" sz="2200" dirty="0" smtClean="0"/>
              <a:t>uvedené</a:t>
            </a:r>
            <a:endParaRPr lang="cs-CZ" sz="2200" dirty="0"/>
          </a:p>
        </p:txBody>
      </p:sp>
      <p:pic>
        <p:nvPicPr>
          <p:cNvPr id="4" name="Picture 11" descr="5612711923_aae43f7b51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929188"/>
            <a:ext cx="20716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oergeraet_analog_0506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643438"/>
            <a:ext cx="2581275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Trackball-Kensington-ExpertMouse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357688"/>
            <a:ext cx="26447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_seminar_z_asistivních technologi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sablona_seminar_z_asistivních technologií</Template>
  <TotalTime>164</TotalTime>
  <Words>881</Words>
  <Application>Microsoft Office PowerPoint</Application>
  <PresentationFormat>Předvádění na obrazovce (4:3)</PresentationFormat>
  <Paragraphs>206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sablona_seminar_z_asistivních technologií</vt:lpstr>
      <vt:lpstr>Úvodní hodina</vt:lpstr>
      <vt:lpstr>Organizace předmětu (1)</vt:lpstr>
      <vt:lpstr>Organizace předmětu (2)</vt:lpstr>
      <vt:lpstr>Tvorba a evaluace prezentace</vt:lpstr>
      <vt:lpstr>Tipy</vt:lpstr>
      <vt:lpstr>Presentation Evaluation Criteria</vt:lpstr>
      <vt:lpstr>Závěrečné vyhodnocení</vt:lpstr>
      <vt:lpstr>Úvodní hodina - průběh</vt:lpstr>
      <vt:lpstr>Testík – vyhodnocení (1)</vt:lpstr>
      <vt:lpstr>Testík – vyhodnocení (2)</vt:lpstr>
      <vt:lpstr>Testík – vyhodnocení (3)</vt:lpstr>
      <vt:lpstr>Testík – vyhodnocení (4)</vt:lpstr>
      <vt:lpstr>Testík – vyhodnocení (5)</vt:lpstr>
      <vt:lpstr>Asistivní technologie</vt:lpstr>
      <vt:lpstr>Hendikep</vt:lpstr>
      <vt:lpstr>Témata pro prezentace (1)</vt:lpstr>
      <vt:lpstr>Témata pro prezentace (2)</vt:lpstr>
      <vt:lpstr>Témata pro prezentace (3)</vt:lpstr>
      <vt:lpstr>Témata pro prezentace (4)</vt:lpstr>
      <vt:lpstr>Témata pro prezentace (5)</vt:lpstr>
      <vt:lpstr>Témata pro prezentace (6)</vt:lpstr>
      <vt:lpstr>Témata pro prezentace (7)</vt:lpstr>
      <vt:lpstr>Témata pro prezentace (8)</vt:lpstr>
      <vt:lpstr>Témata pro prezentace (9)</vt:lpstr>
      <vt:lpstr>Témata pro prezentace (10)</vt:lpstr>
      <vt:lpstr>Zdroje a forma prezentace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xplhak</dc:creator>
  <cp:lastModifiedBy>User1</cp:lastModifiedBy>
  <cp:revision>33</cp:revision>
  <dcterms:created xsi:type="dcterms:W3CDTF">2013-02-10T19:29:29Z</dcterms:created>
  <dcterms:modified xsi:type="dcterms:W3CDTF">2013-09-18T09:05:19Z</dcterms:modified>
</cp:coreProperties>
</file>