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44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3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5E7B5-7D30-4616-96A9-99B59053DF30}" type="datetimeFigureOut">
              <a:rPr lang="sk-SK" smtClean="0"/>
              <a:t>3. 10. 2013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40542-77CB-4918-8CBF-1729D1109C5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1303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40542-77CB-4918-8CBF-1729D1109C56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2400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BF92E2F3-A957-4897-AE39-228CC061DCDB}" type="datetimeFigureOut">
              <a:rPr lang="sk-SK" smtClean="0"/>
              <a:t>3. 10. 2013</a:t>
            </a:fld>
            <a:endParaRPr lang="sk-SK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3. 10. 2013</a:t>
            </a:fld>
            <a:endParaRPr lang="sk-SK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3. 10. 2013</a:t>
            </a:fld>
            <a:endParaRPr lang="sk-SK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3. 10. 2013</a:t>
            </a:fld>
            <a:endParaRPr lang="sk-SK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BF92E2F3-A957-4897-AE39-228CC061DCDB}" type="datetimeFigureOut">
              <a:rPr lang="sk-SK" smtClean="0"/>
              <a:t>3. 10. 2013</a:t>
            </a:fld>
            <a:endParaRPr lang="sk-SK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sk-SK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3. 10. 2013</a:t>
            </a:fld>
            <a:endParaRPr lang="sk-SK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3. 10. 2013</a:t>
            </a:fld>
            <a:endParaRPr lang="sk-SK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3. 10. 2013</a:t>
            </a:fld>
            <a:endParaRPr lang="sk-S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3. 10. 2013</a:t>
            </a:fld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3. 10. 2013</a:t>
            </a:fld>
            <a:endParaRPr lang="sk-SK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3. 10. 2013</a:t>
            </a:fld>
            <a:endParaRPr lang="sk-SK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3. 10. 2013</a:t>
            </a:fld>
            <a:endParaRPr lang="sk-SK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81200" y="2708920"/>
            <a:ext cx="3962400" cy="2133600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sz="3200" b="1" dirty="0" smtClean="0">
                <a:solidFill>
                  <a:schemeClr val="tx1"/>
                </a:solidFill>
              </a:rPr>
              <a:t>Matematika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3200" b="1" dirty="0" smtClean="0">
                <a:solidFill>
                  <a:schemeClr val="tx1"/>
                </a:solidFill>
              </a:rPr>
              <a:t>Cudzie jazyky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3200" b="1" dirty="0" err="1" smtClean="0">
                <a:solidFill>
                  <a:schemeClr val="tx1"/>
                </a:solidFill>
              </a:rPr>
              <a:t>Computer</a:t>
            </a:r>
            <a:r>
              <a:rPr lang="sk-SK" sz="3200" b="1" dirty="0" smtClean="0">
                <a:solidFill>
                  <a:schemeClr val="tx1"/>
                </a:solidFill>
              </a:rPr>
              <a:t> </a:t>
            </a:r>
            <a:r>
              <a:rPr lang="sk-SK" sz="3200" b="1" dirty="0" err="1" smtClean="0">
                <a:solidFill>
                  <a:schemeClr val="tx1"/>
                </a:solidFill>
              </a:rPr>
              <a:t>science</a:t>
            </a:r>
            <a:endParaRPr lang="sk-SK" sz="3200" b="1" dirty="0" smtClean="0">
              <a:solidFill>
                <a:schemeClr val="tx1"/>
              </a:solidFill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1187624" y="764704"/>
            <a:ext cx="4355976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Vyučovanie nevidomých</a:t>
            </a:r>
            <a:endParaRPr lang="sk-SK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446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2395" y="188640"/>
            <a:ext cx="662473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sz="2400" b="1" dirty="0" smtClean="0"/>
              <a:t>Sluchový výcvik</a:t>
            </a:r>
          </a:p>
          <a:p>
            <a:r>
              <a:rPr lang="sk-SK" sz="2000" b="1" dirty="0" smtClean="0"/>
              <a:t> </a:t>
            </a:r>
          </a:p>
          <a:p>
            <a:pPr marL="457200" indent="-457200">
              <a:buAutoNum type="alphaLcParenR"/>
            </a:pPr>
            <a:r>
              <a:rPr lang="sk-SK" sz="2400" b="1" dirty="0" smtClean="0"/>
              <a:t>Rozlišovanie prirodzených zvukov </a:t>
            </a:r>
            <a:r>
              <a:rPr lang="sk-SK" sz="2000" dirty="0" smtClean="0"/>
              <a:t>-  šušťanie, praskanie,  rozlišovanie ľudského hlasu a zvukov prírody</a:t>
            </a:r>
          </a:p>
          <a:p>
            <a:endParaRPr lang="sk-SK" sz="2000" dirty="0" smtClean="0"/>
          </a:p>
          <a:p>
            <a:r>
              <a:rPr lang="sk-SK" sz="2400" b="1" dirty="0" smtClean="0"/>
              <a:t>b)   Rozlišovanie neprirodzených zvukov</a:t>
            </a:r>
            <a:r>
              <a:rPr lang="sk-SK" sz="2000" dirty="0" smtClean="0"/>
              <a:t> – dopravné prostriedky, domáce vybavenie, zvukové semafory pre nevidomých</a:t>
            </a:r>
          </a:p>
          <a:p>
            <a:endParaRPr lang="sk-SK" sz="2000" dirty="0" smtClean="0"/>
          </a:p>
          <a:p>
            <a:r>
              <a:rPr lang="sk-SK" sz="2400" b="1" dirty="0" smtClean="0"/>
              <a:t>c)     Sluchové hry </a:t>
            </a:r>
            <a:r>
              <a:rPr lang="sk-SK" sz="2000" dirty="0" smtClean="0"/>
              <a:t>– odkiaľ zvuk prichádza, napodobovanie zvukov zvierat, </a:t>
            </a:r>
            <a:r>
              <a:rPr lang="sk-SK" sz="2000" dirty="0" err="1" smtClean="0"/>
              <a:t>rytmizácia</a:t>
            </a:r>
            <a:r>
              <a:rPr lang="sk-SK" sz="2000" dirty="0" smtClean="0"/>
              <a:t>, básničky, pesničky </a:t>
            </a:r>
            <a:endParaRPr lang="sk-SK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369" y="3912736"/>
            <a:ext cx="5154212" cy="294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55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127" y="1158454"/>
            <a:ext cx="581419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1400" b="1" dirty="0" smtClean="0"/>
          </a:p>
          <a:p>
            <a:r>
              <a:rPr lang="sk-SK" sz="2400" b="1" dirty="0" smtClean="0"/>
              <a:t>           Vyučovanie</a:t>
            </a:r>
          </a:p>
          <a:p>
            <a:endParaRPr lang="sk-SK" sz="24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400" dirty="0" err="1"/>
              <a:t>v</a:t>
            </a:r>
            <a:r>
              <a:rPr lang="sk-SK" sz="2400" dirty="0" err="1" smtClean="0"/>
              <a:t>ýuka</a:t>
            </a:r>
            <a:r>
              <a:rPr lang="sk-SK" sz="2400" dirty="0" smtClean="0"/>
              <a:t> priestorovej orientácie a samostatného pohybu</a:t>
            </a:r>
          </a:p>
          <a:p>
            <a:endParaRPr lang="sk-SK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400" dirty="0" err="1" smtClean="0"/>
              <a:t>výuka</a:t>
            </a:r>
            <a:r>
              <a:rPr lang="sk-SK" sz="2400" dirty="0" smtClean="0"/>
              <a:t> práce s elektronickými a optickými pomôckami (</a:t>
            </a:r>
            <a:r>
              <a:rPr lang="sk-SK" sz="2400" dirty="0" err="1" smtClean="0"/>
              <a:t>Euréka</a:t>
            </a:r>
            <a:r>
              <a:rPr lang="sk-SK" sz="2400" dirty="0" smtClean="0"/>
              <a:t>, </a:t>
            </a:r>
            <a:r>
              <a:rPr lang="sk-SK" sz="2400" dirty="0" err="1" smtClean="0"/>
              <a:t>Aria</a:t>
            </a:r>
            <a:r>
              <a:rPr lang="sk-SK" sz="2400" dirty="0" smtClean="0"/>
              <a:t>, televízne lupy)</a:t>
            </a:r>
          </a:p>
          <a:p>
            <a:endParaRPr lang="sk-SK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400" dirty="0" err="1" smtClean="0"/>
              <a:t>výuka</a:t>
            </a:r>
            <a:r>
              <a:rPr lang="sk-SK" sz="2400" dirty="0" smtClean="0"/>
              <a:t> techniky písania na PC klávesnici</a:t>
            </a:r>
          </a:p>
          <a:p>
            <a:endParaRPr lang="sk-SK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400" dirty="0"/>
              <a:t>v</a:t>
            </a:r>
            <a:r>
              <a:rPr lang="sk-SK" sz="2400" dirty="0" smtClean="0"/>
              <a:t>yvodenie písmena pomocou plošných reliéfnych obrázkov </a:t>
            </a:r>
          </a:p>
          <a:p>
            <a:pPr marL="342900" indent="-342900">
              <a:buFont typeface="Arial" pitchFamily="34" charset="0"/>
              <a:buChar char="•"/>
            </a:pPr>
            <a:endParaRPr lang="sk-SK" sz="2400" dirty="0" smtClean="0"/>
          </a:p>
          <a:p>
            <a:pPr marL="342900" indent="-342900">
              <a:buFont typeface="Arial" pitchFamily="34" charset="0"/>
              <a:buChar char="•"/>
            </a:pPr>
            <a:endParaRPr lang="sk-SK" sz="2400" dirty="0" smtClean="0"/>
          </a:p>
          <a:p>
            <a:endParaRPr lang="sk-SK" sz="1400" b="1" dirty="0"/>
          </a:p>
        </p:txBody>
      </p:sp>
      <p:sp>
        <p:nvSpPr>
          <p:cNvPr id="3" name="Obdĺžnik 2"/>
          <p:cNvSpPr/>
          <p:nvPr/>
        </p:nvSpPr>
        <p:spPr>
          <a:xfrm>
            <a:off x="22831" y="299602"/>
            <a:ext cx="6619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Základné vzdelanie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Šípka doprava 3"/>
          <p:cNvSpPr/>
          <p:nvPr/>
        </p:nvSpPr>
        <p:spPr>
          <a:xfrm>
            <a:off x="179512" y="1386484"/>
            <a:ext cx="4892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632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51520" y="260648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         Pomôcky</a:t>
            </a:r>
          </a:p>
          <a:p>
            <a:endParaRPr lang="sk-SK" sz="2400" b="1" dirty="0"/>
          </a:p>
          <a:p>
            <a:endParaRPr lang="sk-SK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3" y="803553"/>
            <a:ext cx="3488595" cy="261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251520" y="3493712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/>
              <a:t>Klávesnica v </a:t>
            </a:r>
            <a:r>
              <a:rPr lang="sk-SK" sz="2000" dirty="0"/>
              <a:t>B</a:t>
            </a:r>
            <a:r>
              <a:rPr lang="sk-SK" sz="2000" dirty="0" smtClean="0"/>
              <a:t>raillovom písme</a:t>
            </a:r>
            <a:endParaRPr lang="sk-SK" sz="2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3" y="4052642"/>
            <a:ext cx="3401513" cy="2394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234459" y="6457890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 smtClean="0"/>
              <a:t>Tlačiaren</a:t>
            </a:r>
            <a:r>
              <a:rPr lang="sk-SK" sz="2000" dirty="0" smtClean="0"/>
              <a:t> Braillovho písma</a:t>
            </a:r>
            <a:endParaRPr lang="sk-SK" sz="20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3553"/>
            <a:ext cx="3600400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4572000" y="3525506"/>
            <a:ext cx="3780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 smtClean="0"/>
              <a:t>Pichtov</a:t>
            </a:r>
            <a:r>
              <a:rPr lang="sk-SK" sz="2000" dirty="0" smtClean="0"/>
              <a:t> stroj</a:t>
            </a:r>
            <a:endParaRPr lang="sk-SK" sz="20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25" y="4018548"/>
            <a:ext cx="3474360" cy="230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4549463" y="6446701"/>
            <a:ext cx="3474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/>
              <a:t>Učebnica v Braillovom písme</a:t>
            </a:r>
            <a:endParaRPr lang="sk-SK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93" y="230134"/>
            <a:ext cx="5175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96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-12824" y="1628800"/>
            <a:ext cx="511256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1400" b="1" dirty="0" smtClean="0"/>
          </a:p>
          <a:p>
            <a:pPr marL="342900" indent="-342900">
              <a:buAutoNum type="arabicPeriod"/>
            </a:pPr>
            <a:r>
              <a:rPr lang="sk-SK" sz="2400" b="1" dirty="0" smtClean="0"/>
              <a:t>Bežná škola </a:t>
            </a:r>
            <a:r>
              <a:rPr lang="sk-SK" sz="2000" dirty="0" smtClean="0"/>
              <a:t>(integrácia)</a:t>
            </a:r>
            <a:endParaRPr lang="sk-SK" sz="2000" b="1" dirty="0" smtClean="0"/>
          </a:p>
          <a:p>
            <a:pPr marL="342900" indent="-342900">
              <a:buAutoNum type="arabicPeriod"/>
            </a:pPr>
            <a:r>
              <a:rPr lang="sk-SK" sz="2400" b="1" dirty="0" smtClean="0"/>
              <a:t>Špeciálna škola</a:t>
            </a:r>
          </a:p>
          <a:p>
            <a:endParaRPr lang="sk-SK" sz="24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400" b="1" dirty="0" smtClean="0"/>
              <a:t>gymnázium</a:t>
            </a:r>
          </a:p>
          <a:p>
            <a:endParaRPr lang="sk-SK" sz="24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400" b="1" dirty="0"/>
              <a:t>k</a:t>
            </a:r>
            <a:r>
              <a:rPr lang="sk-SK" sz="2400" b="1" dirty="0" smtClean="0"/>
              <a:t>onzervatórium</a:t>
            </a:r>
          </a:p>
          <a:p>
            <a:endParaRPr lang="sk-SK" sz="24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400" b="1" dirty="0"/>
              <a:t>o</a:t>
            </a:r>
            <a:r>
              <a:rPr lang="sk-SK" sz="2400" b="1" dirty="0" smtClean="0"/>
              <a:t>bchodná akadémia</a:t>
            </a:r>
          </a:p>
          <a:p>
            <a:endParaRPr lang="sk-SK" sz="24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400" b="1" dirty="0"/>
              <a:t>s</a:t>
            </a:r>
            <a:r>
              <a:rPr lang="sk-SK" sz="2400" b="1" dirty="0" smtClean="0"/>
              <a:t>tredné odborné učilište</a:t>
            </a:r>
            <a:r>
              <a:rPr lang="sk-SK" sz="2400" dirty="0" smtClean="0"/>
              <a:t>(väčšina)</a:t>
            </a:r>
          </a:p>
          <a:p>
            <a:endParaRPr lang="sk-SK" sz="2400" b="1" dirty="0"/>
          </a:p>
          <a:p>
            <a:r>
              <a:rPr lang="sk-SK" sz="2400" b="1" dirty="0" smtClean="0"/>
              <a:t> </a:t>
            </a:r>
          </a:p>
          <a:p>
            <a:endParaRPr lang="sk-SK" sz="2400" b="1" dirty="0"/>
          </a:p>
        </p:txBody>
      </p:sp>
      <p:sp>
        <p:nvSpPr>
          <p:cNvPr id="3" name="Obdĺžnik 2"/>
          <p:cNvSpPr/>
          <p:nvPr/>
        </p:nvSpPr>
        <p:spPr>
          <a:xfrm>
            <a:off x="107504" y="404664"/>
            <a:ext cx="6171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Stredné vzdelanie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85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95536" y="404664"/>
            <a:ext cx="835292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3200" b="1" dirty="0" smtClean="0"/>
          </a:p>
          <a:p>
            <a:endParaRPr lang="sk-SK" sz="3200" b="1" dirty="0"/>
          </a:p>
          <a:p>
            <a:r>
              <a:rPr lang="sk-SK" sz="1200" b="1" dirty="0" smtClean="0"/>
              <a:t>             </a:t>
            </a:r>
            <a:r>
              <a:rPr lang="sk-SK" sz="2400" b="1" dirty="0" smtClean="0"/>
              <a:t>Žiadne špecializované vysoké školy</a:t>
            </a:r>
          </a:p>
          <a:p>
            <a:endParaRPr lang="sk-SK" sz="2000" b="1" dirty="0" smtClean="0"/>
          </a:p>
          <a:p>
            <a:r>
              <a:rPr lang="sk-SK" sz="2000" b="1" dirty="0" smtClean="0"/>
              <a:t>         </a:t>
            </a:r>
            <a:r>
              <a:rPr lang="sk-SK" sz="2400" b="1" dirty="0" smtClean="0"/>
              <a:t>Podporné centrá </a:t>
            </a:r>
            <a:r>
              <a:rPr lang="sk-SK" sz="2000" b="1" dirty="0" smtClean="0"/>
              <a:t>– </a:t>
            </a:r>
            <a:r>
              <a:rPr lang="sk-SK" sz="2000" dirty="0" smtClean="0"/>
              <a:t>informovanie</a:t>
            </a:r>
          </a:p>
          <a:p>
            <a:r>
              <a:rPr lang="sk-SK" sz="2000" b="1" dirty="0"/>
              <a:t> </a:t>
            </a:r>
            <a:r>
              <a:rPr lang="sk-SK" sz="2000" b="1" dirty="0" smtClean="0"/>
              <a:t>                                               - </a:t>
            </a:r>
            <a:r>
              <a:rPr lang="sk-SK" sz="2000" dirty="0" smtClean="0"/>
              <a:t>organizácia individuálnych harmonogramov</a:t>
            </a:r>
          </a:p>
          <a:p>
            <a:r>
              <a:rPr lang="sk-SK" sz="2000" b="1" dirty="0"/>
              <a:t> </a:t>
            </a:r>
            <a:r>
              <a:rPr lang="sk-SK" sz="2000" b="1" dirty="0" smtClean="0"/>
              <a:t>                                               - </a:t>
            </a:r>
            <a:r>
              <a:rPr lang="sk-SK" sz="2000" dirty="0" smtClean="0"/>
              <a:t>digitalizácia a konverzia textov do hmatovej,   	                                   sluchovej podoby</a:t>
            </a:r>
          </a:p>
          <a:p>
            <a:r>
              <a:rPr lang="sk-SK" sz="2000" b="1" dirty="0"/>
              <a:t> </a:t>
            </a:r>
            <a:r>
              <a:rPr lang="sk-SK" sz="2000" b="1" dirty="0" smtClean="0"/>
              <a:t>                                               - </a:t>
            </a:r>
            <a:r>
              <a:rPr lang="sk-SK" sz="2000" dirty="0" smtClean="0"/>
              <a:t>zaisťovanie hardwarového a softwarového 			                   vybavenia</a:t>
            </a:r>
          </a:p>
          <a:p>
            <a:endParaRPr lang="sk-SK" sz="2000" b="1" dirty="0"/>
          </a:p>
          <a:p>
            <a:r>
              <a:rPr lang="sk-SK" sz="2000" b="1" dirty="0" smtClean="0"/>
              <a:t>  </a:t>
            </a:r>
          </a:p>
          <a:p>
            <a:endParaRPr lang="sk-SK" sz="2000" b="1" dirty="0" smtClean="0"/>
          </a:p>
          <a:p>
            <a:endParaRPr lang="sk-SK" sz="1200" b="1" dirty="0"/>
          </a:p>
        </p:txBody>
      </p:sp>
      <p:sp>
        <p:nvSpPr>
          <p:cNvPr id="3" name="Šípka doprava 2"/>
          <p:cNvSpPr/>
          <p:nvPr/>
        </p:nvSpPr>
        <p:spPr>
          <a:xfrm>
            <a:off x="412878" y="1412776"/>
            <a:ext cx="432646" cy="253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7" y="2067925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7" y="4279862"/>
            <a:ext cx="3937189" cy="92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204126" y="5373216"/>
            <a:ext cx="155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Brno</a:t>
            </a:r>
            <a:endParaRPr lang="sk-SK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3765026"/>
            <a:ext cx="2372739" cy="255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5882229" y="6360163"/>
            <a:ext cx="83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Praha</a:t>
            </a:r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187921" y="188640"/>
            <a:ext cx="8397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Vysokoškolské vzdelanie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122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950468" y="33265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Pomôcky</a:t>
            </a:r>
            <a:endParaRPr lang="sk-SK" sz="2800" b="1" dirty="0"/>
          </a:p>
        </p:txBody>
      </p:sp>
      <p:pic>
        <p:nvPicPr>
          <p:cNvPr id="8194" name="Picture 2" descr="C:\Users\Rasto\Desktop\Bez náz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88" y="1052737"/>
            <a:ext cx="396650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251520" y="3389977"/>
            <a:ext cx="3960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Pražská </a:t>
            </a:r>
            <a:r>
              <a:rPr lang="sk-SK" sz="2000" b="1" dirty="0" err="1" smtClean="0"/>
              <a:t>tabulka</a:t>
            </a:r>
            <a:r>
              <a:rPr lang="sk-SK" sz="2000" b="1" dirty="0" smtClean="0"/>
              <a:t> - jednoriadková</a:t>
            </a:r>
            <a:endParaRPr lang="sk-SK" sz="20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7"/>
            <a:ext cx="3985692" cy="233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4665712" y="3389977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err="1" smtClean="0"/>
              <a:t>Pichtov</a:t>
            </a:r>
            <a:r>
              <a:rPr lang="sk-SK" sz="2000" b="1" dirty="0" smtClean="0"/>
              <a:t> stroj</a:t>
            </a:r>
            <a:endParaRPr lang="sk-SK" sz="2000" b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79" y="3933055"/>
            <a:ext cx="3295225" cy="224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412678" y="6381328"/>
            <a:ext cx="2503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PC s </a:t>
            </a:r>
            <a:r>
              <a:rPr lang="sk-SK" sz="2000" b="1" dirty="0" err="1" smtClean="0"/>
              <a:t>predčítavačom</a:t>
            </a:r>
            <a:endParaRPr lang="sk-SK" sz="2000" b="1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79944"/>
            <a:ext cx="3709920" cy="232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4788024" y="6381328"/>
            <a:ext cx="3709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err="1" smtClean="0"/>
              <a:t>Aria-osobná</a:t>
            </a:r>
            <a:r>
              <a:rPr lang="sk-SK" sz="2000" b="1" dirty="0" smtClean="0"/>
              <a:t> pomôcka pri štúdiu</a:t>
            </a:r>
            <a:endParaRPr lang="sk-SK" sz="2000" b="1" dirty="0"/>
          </a:p>
        </p:txBody>
      </p:sp>
      <p:sp>
        <p:nvSpPr>
          <p:cNvPr id="7" name="Šípka doprava 6"/>
          <p:cNvSpPr/>
          <p:nvPr/>
        </p:nvSpPr>
        <p:spPr>
          <a:xfrm>
            <a:off x="412679" y="377342"/>
            <a:ext cx="53778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238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23528" y="188640"/>
            <a:ext cx="7200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 smtClean="0"/>
          </a:p>
          <a:p>
            <a:endParaRPr lang="sk-SK" sz="1200" b="1" dirty="0" smtClean="0"/>
          </a:p>
          <a:p>
            <a:endParaRPr lang="sk-SK" sz="1200" b="1" dirty="0"/>
          </a:p>
          <a:p>
            <a:endParaRPr lang="sk-SK" sz="1200" b="1" dirty="0" smtClean="0"/>
          </a:p>
          <a:p>
            <a:endParaRPr lang="en-US" sz="1200" b="1" dirty="0" smtClean="0"/>
          </a:p>
          <a:p>
            <a:r>
              <a:rPr lang="sk-SK" sz="2000" b="1" dirty="0" smtClean="0"/>
              <a:t>     </a:t>
            </a:r>
            <a:r>
              <a:rPr lang="en-US" sz="2000" b="1" dirty="0" err="1" smtClean="0"/>
              <a:t>rok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zalo</a:t>
            </a:r>
            <a:r>
              <a:rPr lang="sk-SK" sz="2000" b="1" dirty="0" smtClean="0"/>
              <a:t>ženia: </a:t>
            </a:r>
            <a:r>
              <a:rPr lang="sk-SK" sz="2000" dirty="0" smtClean="0"/>
              <a:t>2000</a:t>
            </a:r>
          </a:p>
          <a:p>
            <a:endParaRPr lang="sk-SK" sz="2000" b="1" dirty="0"/>
          </a:p>
          <a:p>
            <a:r>
              <a:rPr lang="sk-SK" sz="2000" b="1" dirty="0" smtClean="0"/>
              <a:t>     úlohy</a:t>
            </a:r>
            <a:r>
              <a:rPr lang="sk-SK" sz="2000" dirty="0" smtClean="0"/>
              <a:t>: a) zaisťuje prístup ku štúdiu</a:t>
            </a:r>
          </a:p>
          <a:p>
            <a:r>
              <a:rPr lang="sk-SK" sz="2000" dirty="0"/>
              <a:t> </a:t>
            </a:r>
            <a:r>
              <a:rPr lang="sk-SK" sz="2000" dirty="0" smtClean="0"/>
              <a:t>                  b) garant programu celoživotného </a:t>
            </a:r>
          </a:p>
          <a:p>
            <a:r>
              <a:rPr lang="sk-SK" sz="2000" dirty="0"/>
              <a:t> </a:t>
            </a:r>
            <a:r>
              <a:rPr lang="sk-SK" sz="2000" dirty="0" smtClean="0"/>
              <a:t>                       vzdelávania</a:t>
            </a:r>
            <a:endParaRPr lang="sk-SK" sz="2000" dirty="0"/>
          </a:p>
          <a:p>
            <a:r>
              <a:rPr lang="sk-SK" sz="2000" b="1" dirty="0" smtClean="0"/>
              <a:t>     služby:</a:t>
            </a:r>
            <a:r>
              <a:rPr lang="sk-SK" sz="2000" dirty="0" smtClean="0"/>
              <a:t> - knižnica a vydavateľstvo ;</a:t>
            </a:r>
          </a:p>
          <a:p>
            <a:r>
              <a:rPr lang="sk-SK" sz="2000" dirty="0"/>
              <a:t> </a:t>
            </a:r>
            <a:r>
              <a:rPr lang="sk-SK" sz="2000" dirty="0" smtClean="0"/>
              <a:t>                  - laboratórium; </a:t>
            </a:r>
          </a:p>
          <a:p>
            <a:r>
              <a:rPr lang="sk-SK" sz="2000" dirty="0" smtClean="0"/>
              <a:t>                   - kurzy informačných technológii</a:t>
            </a:r>
          </a:p>
          <a:p>
            <a:r>
              <a:rPr lang="sk-SK" sz="2000" dirty="0"/>
              <a:t> </a:t>
            </a:r>
            <a:r>
              <a:rPr lang="sk-SK" sz="2000" dirty="0" smtClean="0"/>
              <a:t>                  - nácvik priestorovej orientácie;</a:t>
            </a:r>
          </a:p>
          <a:p>
            <a:r>
              <a:rPr lang="sk-SK" sz="2000" dirty="0"/>
              <a:t> </a:t>
            </a:r>
            <a:r>
              <a:rPr lang="sk-SK" sz="2000" dirty="0" smtClean="0"/>
              <a:t>                  - </a:t>
            </a:r>
            <a:r>
              <a:rPr lang="sk-SK" sz="2000" dirty="0" err="1" smtClean="0"/>
              <a:t>voľnočasové</a:t>
            </a:r>
            <a:r>
              <a:rPr lang="sk-SK" sz="2000" dirty="0" smtClean="0"/>
              <a:t> aktivity;</a:t>
            </a:r>
          </a:p>
          <a:p>
            <a:r>
              <a:rPr lang="sk-SK" sz="2000" dirty="0"/>
              <a:t> </a:t>
            </a:r>
            <a:r>
              <a:rPr lang="sk-SK" sz="2000" dirty="0" smtClean="0"/>
              <a:t>                  - galéria </a:t>
            </a:r>
            <a:r>
              <a:rPr lang="sk-SK" sz="2000" dirty="0" err="1" smtClean="0"/>
              <a:t>Teresiás</a:t>
            </a:r>
            <a:endParaRPr lang="sk-SK" sz="2000" dirty="0" smtClean="0"/>
          </a:p>
          <a:p>
            <a:endParaRPr lang="sk-SK" sz="2000" dirty="0" smtClean="0"/>
          </a:p>
          <a:p>
            <a:endParaRPr lang="sk-SK" sz="2000" dirty="0"/>
          </a:p>
          <a:p>
            <a:endParaRPr lang="sk-SK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610" y="4424965"/>
            <a:ext cx="3579870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323" y="611641"/>
            <a:ext cx="2859993" cy="381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226" y="4869405"/>
            <a:ext cx="2701603" cy="202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Šípka doprava 2"/>
          <p:cNvSpPr/>
          <p:nvPr/>
        </p:nvSpPr>
        <p:spPr>
          <a:xfrm>
            <a:off x="227843" y="1484784"/>
            <a:ext cx="330336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3" y="2060848"/>
            <a:ext cx="3540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1" y="3004795"/>
            <a:ext cx="3540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ĺžnik 3"/>
          <p:cNvSpPr/>
          <p:nvPr/>
        </p:nvSpPr>
        <p:spPr>
          <a:xfrm>
            <a:off x="253345" y="188640"/>
            <a:ext cx="30296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Teiresiás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257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0" y="0"/>
            <a:ext cx="8676456" cy="926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3200" b="1" dirty="0" smtClean="0"/>
          </a:p>
          <a:p>
            <a:endParaRPr lang="sk-SK" sz="1200" b="1" dirty="0" smtClean="0"/>
          </a:p>
          <a:p>
            <a:r>
              <a:rPr lang="sk-SK" sz="2000" b="1" dirty="0" smtClean="0"/>
              <a:t>          Verzie matematických notácii:</a:t>
            </a:r>
          </a:p>
          <a:p>
            <a:endParaRPr lang="sk-SK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000" b="1" dirty="0" err="1" smtClean="0"/>
              <a:t>Nemethov</a:t>
            </a:r>
            <a:r>
              <a:rPr lang="sk-SK" sz="2000" b="1" dirty="0" smtClean="0"/>
              <a:t> kód </a:t>
            </a:r>
            <a:r>
              <a:rPr lang="sk-SK" sz="2000" dirty="0" smtClean="0"/>
              <a:t>(1946 </a:t>
            </a:r>
            <a:r>
              <a:rPr lang="sk-SK" sz="2000" dirty="0" err="1" smtClean="0"/>
              <a:t>Abraham</a:t>
            </a:r>
            <a:r>
              <a:rPr lang="sk-SK" sz="2000" dirty="0" smtClean="0"/>
              <a:t> </a:t>
            </a:r>
            <a:r>
              <a:rPr lang="sk-SK" sz="2000" dirty="0" err="1" smtClean="0"/>
              <a:t>Nemeth</a:t>
            </a:r>
            <a:r>
              <a:rPr lang="sk-SK" sz="2000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000" b="1" dirty="0" smtClean="0"/>
              <a:t>GS8 </a:t>
            </a:r>
            <a:r>
              <a:rPr lang="sk-SK" sz="2000" dirty="0" smtClean="0"/>
              <a:t>(osembodový ekvivalent </a:t>
            </a:r>
            <a:r>
              <a:rPr lang="sk-SK" sz="2000" dirty="0" err="1" smtClean="0"/>
              <a:t>Nemethovho</a:t>
            </a:r>
            <a:r>
              <a:rPr lang="sk-SK" sz="2000" dirty="0" smtClean="0"/>
              <a:t> kódovania)</a:t>
            </a:r>
            <a:endParaRPr lang="sk-SK" sz="20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000" b="1" dirty="0"/>
              <a:t>b</a:t>
            </a:r>
            <a:r>
              <a:rPr lang="sk-SK" sz="2000" b="1" dirty="0" smtClean="0"/>
              <a:t>ritská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000" b="1" dirty="0" smtClean="0"/>
              <a:t>talianska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000" b="1" dirty="0"/>
              <a:t>č</a:t>
            </a:r>
            <a:r>
              <a:rPr lang="sk-SK" sz="2000" b="1" dirty="0" smtClean="0"/>
              <a:t>eská národná norma</a:t>
            </a:r>
          </a:p>
          <a:p>
            <a:endParaRPr lang="sk-SK" sz="2000" b="1" dirty="0"/>
          </a:p>
          <a:p>
            <a:r>
              <a:rPr lang="sk-SK" sz="2000" b="1" dirty="0" smtClean="0"/>
              <a:t>         Pomôcky: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 smtClean="0"/>
              <a:t>PC s </a:t>
            </a:r>
            <a:r>
              <a:rPr lang="sk-SK" sz="2000" dirty="0" err="1" smtClean="0"/>
              <a:t>predčítavačom</a:t>
            </a:r>
            <a:r>
              <a:rPr lang="sk-SK" sz="2000" dirty="0" smtClean="0"/>
              <a:t> textov – možnosť písať vlastné texty</a:t>
            </a:r>
          </a:p>
          <a:p>
            <a:endParaRPr lang="sk-SK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 err="1" smtClean="0"/>
              <a:t>transkribčné</a:t>
            </a:r>
            <a:r>
              <a:rPr lang="sk-SK" sz="2000" dirty="0" smtClean="0"/>
              <a:t> kódy bez jednotnej normy! </a:t>
            </a:r>
            <a:r>
              <a:rPr lang="sk-SK" sz="2000" b="1" dirty="0" smtClean="0"/>
              <a:t>PROBLÉM</a:t>
            </a:r>
          </a:p>
          <a:p>
            <a:endParaRPr lang="sk-SK" sz="20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 smtClean="0"/>
              <a:t>editor </a:t>
            </a:r>
            <a:r>
              <a:rPr lang="sk-SK" sz="2000" b="1" dirty="0" err="1" smtClean="0"/>
              <a:t>BlindMoose</a:t>
            </a:r>
            <a:r>
              <a:rPr lang="sk-SK" sz="2000" b="1" dirty="0" smtClean="0"/>
              <a:t> </a:t>
            </a:r>
            <a:r>
              <a:rPr lang="sk-SK" sz="2000" dirty="0" smtClean="0"/>
              <a:t>( česká národná šesťbodová norma)</a:t>
            </a:r>
          </a:p>
          <a:p>
            <a:endParaRPr lang="sk-SK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000" b="1" dirty="0" err="1" smtClean="0"/>
              <a:t>LaTeX</a:t>
            </a:r>
            <a:r>
              <a:rPr lang="sk-SK" sz="2000" b="1" dirty="0" smtClean="0"/>
              <a:t> </a:t>
            </a:r>
            <a:r>
              <a:rPr lang="sk-SK" sz="2000" dirty="0"/>
              <a:t> </a:t>
            </a:r>
            <a:r>
              <a:rPr lang="sk-SK" sz="2000" dirty="0" smtClean="0"/>
              <a:t>(čítanie jednoduché, problémom sú vizuálne značky pre grafickú      	  	    podobu)</a:t>
            </a:r>
          </a:p>
          <a:p>
            <a:endParaRPr lang="sk-SK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000" b="1" dirty="0" err="1" smtClean="0"/>
              <a:t>MathML</a:t>
            </a:r>
            <a:r>
              <a:rPr lang="sk-SK" sz="2000" b="1" dirty="0" smtClean="0"/>
              <a:t> </a:t>
            </a:r>
            <a:r>
              <a:rPr lang="sk-SK" sz="2000" dirty="0" smtClean="0"/>
              <a:t>(značkovací jazyk; určená najmä na strojové spracovanie)</a:t>
            </a:r>
          </a:p>
          <a:p>
            <a:endParaRPr lang="sk-SK" sz="2000" b="1" dirty="0"/>
          </a:p>
          <a:p>
            <a:r>
              <a:rPr lang="sk-SK" sz="2000" b="1" dirty="0" smtClean="0"/>
              <a:t>        </a:t>
            </a:r>
          </a:p>
          <a:p>
            <a:endParaRPr lang="sk-SK" sz="2000" b="1" dirty="0" smtClean="0"/>
          </a:p>
          <a:p>
            <a:endParaRPr lang="sk-SK" sz="2000" b="1" dirty="0"/>
          </a:p>
          <a:p>
            <a:endParaRPr lang="sk-SK" sz="2000" b="1" dirty="0" smtClean="0"/>
          </a:p>
          <a:p>
            <a:endParaRPr lang="sk-SK" sz="2000" b="1" dirty="0" smtClean="0"/>
          </a:p>
          <a:p>
            <a:endParaRPr lang="sk-SK" sz="2000" b="1" dirty="0"/>
          </a:p>
          <a:p>
            <a:endParaRPr lang="sk-SK" sz="2000" b="1" dirty="0"/>
          </a:p>
          <a:p>
            <a:endParaRPr lang="sk-SK" sz="1200" b="1" dirty="0"/>
          </a:p>
        </p:txBody>
      </p:sp>
      <p:sp>
        <p:nvSpPr>
          <p:cNvPr id="3" name="Šípka doprava 2"/>
          <p:cNvSpPr/>
          <p:nvPr/>
        </p:nvSpPr>
        <p:spPr>
          <a:xfrm>
            <a:off x="86352" y="680939"/>
            <a:ext cx="474352" cy="3060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8836"/>
            <a:ext cx="5000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97" y="2089342"/>
            <a:ext cx="32956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ĺžnik 3"/>
          <p:cNvSpPr/>
          <p:nvPr/>
        </p:nvSpPr>
        <p:spPr>
          <a:xfrm>
            <a:off x="5220072" y="161519"/>
            <a:ext cx="31085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Matematika</a:t>
            </a:r>
            <a:endParaRPr lang="sk-SK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1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323528" y="116632"/>
            <a:ext cx="799288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    Konvertory</a:t>
            </a:r>
          </a:p>
          <a:p>
            <a:endParaRPr lang="sk-SK" sz="20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000" b="1" dirty="0" smtClean="0"/>
              <a:t>M E X – Braille: </a:t>
            </a:r>
            <a:r>
              <a:rPr lang="sk-SK" sz="2000" dirty="0" smtClean="0"/>
              <a:t>príprava poznámok, zadania</a:t>
            </a:r>
          </a:p>
          <a:p>
            <a:endParaRPr lang="sk-SK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000" b="1" dirty="0" smtClean="0"/>
              <a:t>Braille – </a:t>
            </a:r>
            <a:r>
              <a:rPr lang="en-US" sz="2000" b="1" dirty="0" smtClean="0"/>
              <a:t>Latex</a:t>
            </a:r>
            <a:r>
              <a:rPr lang="sk-SK" sz="2000" b="1" dirty="0" smtClean="0"/>
              <a:t>: </a:t>
            </a:r>
            <a:r>
              <a:rPr lang="sk-SK" sz="2000" dirty="0" smtClean="0"/>
              <a:t>nástroj pomocou ktorého vyučujúci opravuje text</a:t>
            </a:r>
          </a:p>
          <a:p>
            <a:endParaRPr lang="sk-SK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000" b="1" dirty="0" err="1" smtClean="0"/>
              <a:t>MathML</a:t>
            </a:r>
            <a:r>
              <a:rPr lang="sk-SK" sz="2000" b="1" dirty="0" smtClean="0"/>
              <a:t> – Braille: </a:t>
            </a:r>
            <a:r>
              <a:rPr lang="sk-SK" sz="2000" dirty="0" smtClean="0"/>
              <a:t>pre </a:t>
            </a:r>
            <a:r>
              <a:rPr lang="sk-SK" sz="2000" dirty="0" err="1" smtClean="0"/>
              <a:t>zprístupnenie</a:t>
            </a:r>
            <a:r>
              <a:rPr lang="sk-SK" sz="2000" dirty="0" smtClean="0"/>
              <a:t> matematiky na webe</a:t>
            </a:r>
          </a:p>
          <a:p>
            <a:endParaRPr lang="sk-SK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000" b="1" dirty="0" smtClean="0"/>
              <a:t>Braille – Braille: </a:t>
            </a:r>
            <a:r>
              <a:rPr lang="sk-SK" sz="2000" dirty="0" smtClean="0"/>
              <a:t>prevod z jednej normy bodového písma do druhej</a:t>
            </a:r>
            <a:endParaRPr lang="sk-SK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6" y="217935"/>
            <a:ext cx="5000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dotlessbraille.org/Numera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509120"/>
            <a:ext cx="8362897" cy="200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41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0" y="260648"/>
            <a:ext cx="81724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Príklad</a:t>
            </a:r>
          </a:p>
          <a:p>
            <a:endParaRPr lang="sk-SK" dirty="0"/>
          </a:p>
          <a:p>
            <a:r>
              <a:rPr lang="sk-SK" dirty="0" smtClean="0"/>
              <a:t>(1</a:t>
            </a:r>
            <a:r>
              <a:rPr lang="sk-SK" dirty="0"/>
              <a:t>) </a:t>
            </a:r>
            <a:r>
              <a:rPr lang="sk-SK" dirty="0" err="1"/>
              <a:t>Kvadraturni</a:t>
            </a:r>
            <a:r>
              <a:rPr lang="sk-SK" dirty="0"/>
              <a:t> formule: q(f) =</a:t>
            </a:r>
            <a:r>
              <a:rPr lang="sk-SK" dirty="0" err="1"/>
              <a:t>sum</a:t>
            </a:r>
            <a:r>
              <a:rPr lang="sk-SK" dirty="0"/>
              <a:t>[i in 0..n](a[i] *f(x[i]))</a:t>
            </a:r>
          </a:p>
          <a:p>
            <a:r>
              <a:rPr lang="sk-SK" dirty="0"/>
              <a:t>(2) </a:t>
            </a:r>
            <a:r>
              <a:rPr lang="sk-SK" dirty="0" err="1"/>
              <a:t>Cisla</a:t>
            </a:r>
            <a:r>
              <a:rPr lang="sk-SK" dirty="0"/>
              <a:t> </a:t>
            </a:r>
            <a:r>
              <a:rPr lang="sk-SK" dirty="0" err="1"/>
              <a:t>a*i</a:t>
            </a:r>
            <a:r>
              <a:rPr lang="sk-SK" dirty="0"/>
              <a:t>+ </a:t>
            </a:r>
            <a:r>
              <a:rPr lang="sk-SK" dirty="0" err="1"/>
              <a:t>se</a:t>
            </a:r>
            <a:r>
              <a:rPr lang="sk-SK" dirty="0"/>
              <a:t> </a:t>
            </a:r>
            <a:r>
              <a:rPr lang="sk-SK" dirty="0" err="1"/>
              <a:t>nazývají</a:t>
            </a:r>
            <a:r>
              <a:rPr lang="sk-SK" dirty="0"/>
              <a:t> koeficienty, </a:t>
            </a:r>
            <a:r>
              <a:rPr lang="sk-SK" dirty="0" err="1"/>
              <a:t>x*i</a:t>
            </a:r>
            <a:r>
              <a:rPr lang="sk-SK" dirty="0"/>
              <a:t>+ </a:t>
            </a:r>
            <a:r>
              <a:rPr lang="sk-SK" dirty="0" err="1"/>
              <a:t>jsou</a:t>
            </a:r>
            <a:r>
              <a:rPr lang="sk-SK" dirty="0"/>
              <a:t> uzly.</a:t>
            </a:r>
          </a:p>
          <a:p>
            <a:r>
              <a:rPr lang="sk-SK" dirty="0"/>
              <a:t>(3) Chyba </a:t>
            </a:r>
            <a:r>
              <a:rPr lang="sk-SK" dirty="0" err="1"/>
              <a:t>kvadraturni</a:t>
            </a:r>
            <a:r>
              <a:rPr lang="sk-SK" dirty="0"/>
              <a:t> formule: r(f) =q(f) -s[a. .b]f(x)</a:t>
            </a:r>
            <a:r>
              <a:rPr lang="sk-SK" dirty="0" err="1"/>
              <a:t>dx</a:t>
            </a:r>
            <a:endParaRPr lang="sk-SK" dirty="0"/>
          </a:p>
          <a:p>
            <a:r>
              <a:rPr lang="sk-SK" dirty="0"/>
              <a:t>(4) </a:t>
            </a:r>
            <a:r>
              <a:rPr lang="sk-SK" dirty="0" err="1"/>
              <a:t>Řekneme</a:t>
            </a:r>
            <a:r>
              <a:rPr lang="sk-SK" dirty="0"/>
              <a:t>, </a:t>
            </a:r>
            <a:r>
              <a:rPr lang="sk-SK" dirty="0" err="1"/>
              <a:t>ze</a:t>
            </a:r>
            <a:r>
              <a:rPr lang="sk-SK" dirty="0"/>
              <a:t> formule ma </a:t>
            </a:r>
            <a:r>
              <a:rPr lang="sk-SK" dirty="0" err="1"/>
              <a:t>stupen</a:t>
            </a:r>
            <a:r>
              <a:rPr lang="sk-SK" dirty="0"/>
              <a:t> presnosti p, </a:t>
            </a:r>
            <a:r>
              <a:rPr lang="sk-SK" dirty="0" err="1" smtClean="0"/>
              <a:t>jestliže</a:t>
            </a:r>
            <a:endParaRPr lang="sk-SK" dirty="0" smtClean="0"/>
          </a:p>
          <a:p>
            <a:r>
              <a:rPr lang="pt-BR" dirty="0"/>
              <a:t>(5) r(x^j) =0: j in 0. .p</a:t>
            </a:r>
          </a:p>
          <a:p>
            <a:r>
              <a:rPr lang="pt-BR" dirty="0"/>
              <a:t>(6) r(x~(p+l)) 1=0</a:t>
            </a:r>
          </a:p>
          <a:p>
            <a:r>
              <a:rPr lang="pt-BR" dirty="0"/>
              <a:t>(7) ...</a:t>
            </a:r>
          </a:p>
          <a:p>
            <a:r>
              <a:rPr lang="pt-BR" dirty="0"/>
              <a:t>(8) j =2:</a:t>
            </a:r>
          </a:p>
          <a:p>
            <a:r>
              <a:rPr lang="pt-BR" dirty="0"/>
              <a:t>(9) i(x"2) =q(x~2) -s[-l..l](x"2)dx</a:t>
            </a:r>
          </a:p>
          <a:p>
            <a:r>
              <a:rPr lang="pt-BR" dirty="0"/>
              <a:t>(10) r(x~2) =A~2 +(-A)~2 -(1 ~3/3 -(-1) "3/3)</a:t>
            </a:r>
          </a:p>
          <a:p>
            <a:r>
              <a:rPr lang="pt-BR" dirty="0"/>
              <a:t>(11) =2A "2 - (1/3 +1/3) =2a "2 -2/3</a:t>
            </a:r>
          </a:p>
          <a:p>
            <a:r>
              <a:rPr lang="pt-BR" dirty="0"/>
              <a:t>(12) 2a~2 =2/3</a:t>
            </a:r>
          </a:p>
          <a:p>
            <a:r>
              <a:rPr lang="pt-BR" dirty="0"/>
              <a:t>(13) a"2 =1/3, a =sqr(3)/3</a:t>
            </a:r>
          </a:p>
          <a:p>
            <a:r>
              <a:rPr lang="pt-BR" dirty="0"/>
              <a:t>(14) r(x"3) =A"3 +(-A)"3 -s[-l..l](x"3)dx</a:t>
            </a:r>
          </a:p>
          <a:p>
            <a:r>
              <a:rPr lang="pt-BR" dirty="0"/>
              <a:t>(15) =sqr(3)/9 -sqr(3)/9 -(1 "4/4 -(-l("4/4) =0</a:t>
            </a:r>
          </a:p>
          <a:p>
            <a:r>
              <a:rPr lang="pt-BR" dirty="0"/>
              <a:t>(16) r(x"4) =A"4 +(-A)"4 -S[-l..l]x"4dx</a:t>
            </a:r>
          </a:p>
          <a:p>
            <a:r>
              <a:rPr lang="pt-BR" dirty="0"/>
              <a:t>(17) =(sqr(3)/3)"4 +(sqr(3)/3) "4 -(1 "5/5 +1 "5/5) =2/9 -2/5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8636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333451" y="2492896"/>
            <a:ext cx="462261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/>
              <a:t>     neexistencia práva na vzdelanie</a:t>
            </a:r>
          </a:p>
          <a:p>
            <a:endParaRPr lang="sk-SK" dirty="0"/>
          </a:p>
          <a:p>
            <a:r>
              <a:rPr lang="sk-SK" sz="2400" b="1" dirty="0" smtClean="0"/>
              <a:t>     potreba práce</a:t>
            </a:r>
          </a:p>
          <a:p>
            <a:r>
              <a:rPr lang="sk-SK" sz="2400" dirty="0"/>
              <a:t>	</a:t>
            </a:r>
          </a:p>
          <a:p>
            <a:r>
              <a:rPr lang="sk-SK" sz="2400" b="1" dirty="0" smtClean="0"/>
              <a:t>      vzdelanie pre bohatých</a:t>
            </a:r>
            <a:endParaRPr lang="sk-SK" sz="2400" b="1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772815"/>
            <a:ext cx="3991511" cy="5085185"/>
          </a:xfrm>
        </p:spPr>
      </p:pic>
      <p:sp>
        <p:nvSpPr>
          <p:cNvPr id="2" name="Šípka doprava 1"/>
          <p:cNvSpPr/>
          <p:nvPr/>
        </p:nvSpPr>
        <p:spPr>
          <a:xfrm>
            <a:off x="88849" y="2513372"/>
            <a:ext cx="48920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9" y="3925217"/>
            <a:ext cx="512763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7" y="3171371"/>
            <a:ext cx="512763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ĺžnik 3"/>
          <p:cNvSpPr/>
          <p:nvPr/>
        </p:nvSpPr>
        <p:spPr>
          <a:xfrm>
            <a:off x="-24521" y="620688"/>
            <a:ext cx="52032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Na začiatku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498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73104" y="931394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1200" b="1" dirty="0" smtClean="0"/>
          </a:p>
          <a:p>
            <a:endParaRPr lang="sk-SK" sz="1200" b="1" dirty="0"/>
          </a:p>
          <a:p>
            <a:endParaRPr lang="sk-SK" sz="1200" b="1" dirty="0" smtClean="0"/>
          </a:p>
          <a:p>
            <a:endParaRPr lang="sk-SK" sz="1200" b="1" dirty="0" smtClean="0"/>
          </a:p>
          <a:p>
            <a:r>
              <a:rPr lang="sk-SK" sz="2400" b="1" dirty="0" smtClean="0"/>
              <a:t>      Sprístupňovanie jazykového vzdelávania:</a:t>
            </a:r>
          </a:p>
          <a:p>
            <a:endParaRPr lang="sk-SK" sz="14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 smtClean="0"/>
              <a:t>Európska únia nevidiacich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 smtClean="0"/>
              <a:t>Cyperská únia nevidiacich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 smtClean="0"/>
              <a:t>Zjednotená organizácia nevidomých a slabozrakých ČR</a:t>
            </a:r>
          </a:p>
          <a:p>
            <a:endParaRPr lang="sk-SK" sz="1400" dirty="0"/>
          </a:p>
          <a:p>
            <a:r>
              <a:rPr lang="sk-SK" sz="2400" b="1" dirty="0" smtClean="0"/>
              <a:t>       Špecifiká vyučovania cudzieho jazyka</a:t>
            </a:r>
          </a:p>
          <a:p>
            <a:endParaRPr lang="sk-SK" sz="24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/>
              <a:t>p</a:t>
            </a:r>
            <a:r>
              <a:rPr lang="sk-SK" sz="2000" dirty="0" smtClean="0"/>
              <a:t>ráca učiteľov s kompenzačnými pomôckami, hmatových predmetov, reliéfnych obrázkov;</a:t>
            </a:r>
          </a:p>
          <a:p>
            <a:pPr marL="342900" indent="-342900">
              <a:buFont typeface="Arial" pitchFamily="34" charset="0"/>
              <a:buChar char="•"/>
            </a:pPr>
            <a:endParaRPr lang="sk-SK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/>
              <a:t>ž</a:t>
            </a:r>
            <a:r>
              <a:rPr lang="sk-SK" sz="2000" dirty="0" smtClean="0"/>
              <a:t>iaci si učivo nahrávajú do notebookov</a:t>
            </a:r>
            <a:endParaRPr lang="sk-SK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45" y="4077072"/>
            <a:ext cx="2684611" cy="268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77503"/>
            <a:ext cx="28575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Šípka doprava 2"/>
          <p:cNvSpPr/>
          <p:nvPr/>
        </p:nvSpPr>
        <p:spPr>
          <a:xfrm>
            <a:off x="73104" y="3356992"/>
            <a:ext cx="4892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512762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ĺžnik 3"/>
          <p:cNvSpPr/>
          <p:nvPr/>
        </p:nvSpPr>
        <p:spPr>
          <a:xfrm>
            <a:off x="256380" y="260648"/>
            <a:ext cx="24434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Jazyky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283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79512" y="260648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        Pomôcky</a:t>
            </a:r>
          </a:p>
          <a:p>
            <a:endParaRPr lang="sk-SK" sz="2400" b="1" dirty="0" smtClean="0"/>
          </a:p>
          <a:p>
            <a:endParaRPr lang="sk-SK" sz="2400" b="1" dirty="0"/>
          </a:p>
          <a:p>
            <a:endParaRPr lang="sk-SK" sz="2400" b="1" dirty="0" smtClean="0"/>
          </a:p>
          <a:p>
            <a:endParaRPr lang="sk-SK" sz="2400" b="1" dirty="0"/>
          </a:p>
          <a:p>
            <a:endParaRPr lang="sk-SK" sz="2400" b="1" dirty="0"/>
          </a:p>
        </p:txBody>
      </p:sp>
      <p:sp>
        <p:nvSpPr>
          <p:cNvPr id="4" name="BlokTextu 3"/>
          <p:cNvSpPr txBox="1"/>
          <p:nvPr/>
        </p:nvSpPr>
        <p:spPr>
          <a:xfrm>
            <a:off x="561804" y="3655422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err="1" smtClean="0"/>
              <a:t>Figurkový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šestibod</a:t>
            </a:r>
            <a:endParaRPr lang="sk-SK" sz="20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987427"/>
            <a:ext cx="3557327" cy="26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31" y="1008950"/>
            <a:ext cx="3517343" cy="263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5096070" y="3584721"/>
            <a:ext cx="2125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Kolíčková písanka                     </a:t>
            </a:r>
            <a:endParaRPr lang="sk-SK" sz="2000" b="1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622" y="3960908"/>
            <a:ext cx="2607548" cy="2388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5526622" y="5994274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Magnetofón</a:t>
            </a:r>
            <a:endParaRPr lang="sk-SK" sz="2000" b="1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82" y="4149081"/>
            <a:ext cx="4226926" cy="176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251520" y="5949280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err="1" smtClean="0"/>
              <a:t>Braillsky</a:t>
            </a:r>
            <a:r>
              <a:rPr lang="sk-SK" sz="2000" b="1" dirty="0" smtClean="0"/>
              <a:t> riadok</a:t>
            </a:r>
            <a:endParaRPr lang="sk-SK" sz="2000" b="1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12" y="276613"/>
            <a:ext cx="512762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97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Šípka doprava 1"/>
          <p:cNvSpPr/>
          <p:nvPr/>
        </p:nvSpPr>
        <p:spPr>
          <a:xfrm>
            <a:off x="146409" y="965405"/>
            <a:ext cx="61836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BlokTextu 2"/>
          <p:cNvSpPr txBox="1"/>
          <p:nvPr/>
        </p:nvSpPr>
        <p:spPr>
          <a:xfrm>
            <a:off x="430668" y="188640"/>
            <a:ext cx="83529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      </a:t>
            </a:r>
          </a:p>
          <a:p>
            <a:endParaRPr lang="en-US" sz="2400" b="1" dirty="0" smtClean="0"/>
          </a:p>
          <a:p>
            <a:r>
              <a:rPr lang="sk-SK" sz="2400" b="1" dirty="0" smtClean="0"/>
              <a:t>         </a:t>
            </a:r>
            <a:r>
              <a:rPr lang="sk-SK" sz="2800" b="1" dirty="0" smtClean="0"/>
              <a:t>Metódy vyučovania  </a:t>
            </a:r>
          </a:p>
          <a:p>
            <a:endParaRPr lang="sk-SK" sz="20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000" b="1" dirty="0" smtClean="0"/>
              <a:t>Použitie tabule</a:t>
            </a:r>
          </a:p>
          <a:p>
            <a:endParaRPr lang="sk-SK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sk-SK" sz="2000" b="1" dirty="0" smtClean="0"/>
              <a:t>Práca s obrázkami, plagátmi a pod.</a:t>
            </a:r>
          </a:p>
          <a:p>
            <a:endParaRPr lang="sk-SK" sz="20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000" b="1" dirty="0" smtClean="0"/>
              <a:t>Príchod a odchod učiteľa</a:t>
            </a:r>
          </a:p>
          <a:p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278598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90871" y="898985"/>
            <a:ext cx="8496944" cy="5747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3200" b="1" dirty="0" smtClean="0"/>
          </a:p>
          <a:p>
            <a:endParaRPr lang="sk-SK" sz="1050" b="1" dirty="0" smtClean="0"/>
          </a:p>
          <a:p>
            <a:endParaRPr lang="sk-SK" sz="1050" b="1" dirty="0"/>
          </a:p>
          <a:p>
            <a:endParaRPr lang="sk-SK" sz="1050" b="1" dirty="0" smtClean="0"/>
          </a:p>
          <a:p>
            <a:r>
              <a:rPr lang="sk-SK" sz="2000" b="1" dirty="0" smtClean="0"/>
              <a:t>         </a:t>
            </a:r>
            <a:r>
              <a:rPr lang="sk-SK" sz="2400" b="1" dirty="0" smtClean="0"/>
              <a:t>PC pre zdravotne postihnutých</a:t>
            </a:r>
          </a:p>
          <a:p>
            <a:endParaRPr lang="sk-SK" sz="24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400" b="1" dirty="0" smtClean="0"/>
              <a:t>Základné vybavenie</a:t>
            </a:r>
          </a:p>
          <a:p>
            <a:endParaRPr lang="sk-SK" sz="2400" b="1" dirty="0" smtClean="0"/>
          </a:p>
          <a:p>
            <a:r>
              <a:rPr lang="sk-SK" sz="2000" dirty="0"/>
              <a:t> </a:t>
            </a:r>
            <a:r>
              <a:rPr lang="sk-SK" sz="2000" dirty="0" smtClean="0"/>
              <a:t>    bežný PC, modem pre prístup na internet, čítacia funkcia PC, štandardné  softwarové vybavenie vrátane MS Word</a:t>
            </a:r>
          </a:p>
          <a:p>
            <a:endParaRPr lang="sk-SK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sk-SK" sz="2400" b="1" dirty="0" smtClean="0"/>
              <a:t>Špecifiká</a:t>
            </a:r>
          </a:p>
          <a:p>
            <a:endParaRPr lang="sk-SK" sz="2000" dirty="0"/>
          </a:p>
          <a:p>
            <a:r>
              <a:rPr lang="sk-SK" sz="2000" b="1" dirty="0" smtClean="0"/>
              <a:t>Hardware: </a:t>
            </a:r>
            <a:r>
              <a:rPr lang="sk-SK" sz="2000" dirty="0" smtClean="0"/>
              <a:t>hmatový display , text zobrazujúci sa v bodovom písme</a:t>
            </a:r>
          </a:p>
          <a:p>
            <a:r>
              <a:rPr lang="sk-SK" sz="2000" b="1" dirty="0" smtClean="0"/>
              <a:t>Software: </a:t>
            </a:r>
            <a:r>
              <a:rPr lang="sk-SK" sz="2000" dirty="0" smtClean="0"/>
              <a:t> hlasový alebo hmatový výstup, SW pre spracovanie tlačeného textu,  	    OCR program</a:t>
            </a:r>
          </a:p>
          <a:p>
            <a:r>
              <a:rPr lang="sk-SK" sz="2000" b="1" dirty="0" err="1" smtClean="0"/>
              <a:t>Zvätšené</a:t>
            </a:r>
            <a:r>
              <a:rPr lang="sk-SK" sz="2000" b="1" dirty="0" smtClean="0"/>
              <a:t> prostredie OS - </a:t>
            </a:r>
            <a:r>
              <a:rPr lang="sk-SK" sz="2000" dirty="0" err="1" smtClean="0"/>
              <a:t>softwérová</a:t>
            </a:r>
            <a:r>
              <a:rPr lang="sk-SK" sz="2000" dirty="0" smtClean="0"/>
              <a:t> lupa s hlasovou podporou</a:t>
            </a:r>
            <a:endParaRPr lang="sk-SK" sz="2000" b="1" dirty="0" smtClean="0"/>
          </a:p>
          <a:p>
            <a:pPr marL="342900" indent="-342900">
              <a:buFont typeface="Arial" pitchFamily="34" charset="0"/>
              <a:buChar char="•"/>
            </a:pPr>
            <a:endParaRPr lang="sk-SK" sz="2000" b="1" dirty="0"/>
          </a:p>
        </p:txBody>
      </p:sp>
      <p:sp>
        <p:nvSpPr>
          <p:cNvPr id="3" name="Šípka doprava 2"/>
          <p:cNvSpPr/>
          <p:nvPr/>
        </p:nvSpPr>
        <p:spPr>
          <a:xfrm>
            <a:off x="290871" y="1817995"/>
            <a:ext cx="4892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18685"/>
            <a:ext cx="3015208" cy="263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09" y="3942779"/>
            <a:ext cx="388620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ĺžnik 3"/>
          <p:cNvSpPr/>
          <p:nvPr/>
        </p:nvSpPr>
        <p:spPr>
          <a:xfrm>
            <a:off x="179512" y="468578"/>
            <a:ext cx="60481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Computer</a:t>
            </a:r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sk-SK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science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47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11560" y="548680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     Špecifiká vyučovania</a:t>
            </a:r>
          </a:p>
          <a:p>
            <a:endParaRPr lang="sk-SK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sk-SK" sz="2400" dirty="0"/>
              <a:t>o</a:t>
            </a:r>
            <a:r>
              <a:rPr lang="sk-SK" sz="2400" dirty="0" smtClean="0"/>
              <a:t>bsluha PC pomocou klávesových povelov;</a:t>
            </a:r>
          </a:p>
          <a:p>
            <a:endParaRPr lang="sk-SK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400" dirty="0"/>
              <a:t>n</a:t>
            </a:r>
            <a:r>
              <a:rPr lang="sk-SK" sz="2400" dirty="0" smtClean="0"/>
              <a:t>utný nácvik postupu práce na pracovnej ploche;</a:t>
            </a:r>
          </a:p>
          <a:p>
            <a:endParaRPr lang="sk-SK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400" dirty="0"/>
              <a:t>p</a:t>
            </a:r>
            <a:r>
              <a:rPr lang="sk-SK" sz="2400" dirty="0" smtClean="0"/>
              <a:t>omalé spracovávanie informácii;</a:t>
            </a:r>
          </a:p>
          <a:p>
            <a:endParaRPr lang="sk-SK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400" dirty="0"/>
              <a:t>p</a:t>
            </a:r>
            <a:r>
              <a:rPr lang="sk-SK" sz="2400" dirty="0" smtClean="0"/>
              <a:t>ríjem informácii pomocou hlasového (hmatového) výstupu;</a:t>
            </a:r>
          </a:p>
          <a:p>
            <a:endParaRPr lang="sk-SK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k-SK" sz="2400" dirty="0"/>
              <a:t>p</a:t>
            </a:r>
            <a:r>
              <a:rPr lang="sk-SK" sz="2400" dirty="0" smtClean="0"/>
              <a:t>roblémy s estetickou </a:t>
            </a:r>
          </a:p>
          <a:p>
            <a:r>
              <a:rPr lang="sk-SK" sz="2400" dirty="0"/>
              <a:t> </a:t>
            </a:r>
            <a:r>
              <a:rPr lang="sk-SK" sz="2400" dirty="0" smtClean="0"/>
              <a:t>    úpravou dokumentov;</a:t>
            </a:r>
          </a:p>
          <a:p>
            <a:pPr marL="342900" indent="-342900">
              <a:buFont typeface="Arial" pitchFamily="34" charset="0"/>
              <a:buChar char="•"/>
            </a:pPr>
            <a:endParaRPr lang="sk-SK" sz="2400" dirty="0" smtClean="0"/>
          </a:p>
          <a:p>
            <a:pPr marL="342900" indent="-342900">
              <a:buFont typeface="Arial" pitchFamily="34" charset="0"/>
              <a:buChar char="•"/>
            </a:pPr>
            <a:endParaRPr lang="sk-SK" sz="2400" b="1" dirty="0"/>
          </a:p>
          <a:p>
            <a:endParaRPr lang="sk-SK" sz="2400" b="1" dirty="0"/>
          </a:p>
        </p:txBody>
      </p:sp>
      <p:sp>
        <p:nvSpPr>
          <p:cNvPr id="3" name="Šípka doprava 2"/>
          <p:cNvSpPr/>
          <p:nvPr/>
        </p:nvSpPr>
        <p:spPr>
          <a:xfrm>
            <a:off x="302376" y="569719"/>
            <a:ext cx="61836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78340"/>
            <a:ext cx="3960440" cy="29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03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740506" y="1700808"/>
            <a:ext cx="7662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Ďakujem za pozornosť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95536" y="594928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Rastislav </a:t>
            </a:r>
            <a:r>
              <a:rPr lang="sk-SK" sz="2400" dirty="0" err="1" smtClean="0"/>
              <a:t>Černay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90992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13004"/>
            <a:ext cx="4608512" cy="3060820"/>
          </a:xfrm>
        </p:spPr>
      </p:pic>
      <p:sp>
        <p:nvSpPr>
          <p:cNvPr id="5" name="BlokTextu 4"/>
          <p:cNvSpPr txBox="1"/>
          <p:nvPr/>
        </p:nvSpPr>
        <p:spPr>
          <a:xfrm>
            <a:off x="1187624" y="1615323"/>
            <a:ext cx="4355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Egypt</a:t>
            </a:r>
            <a:r>
              <a:rPr lang="sk-SK" sz="2400" dirty="0" smtClean="0"/>
              <a:t> - Prvá univerzita </a:t>
            </a:r>
            <a:r>
              <a:rPr lang="sk-SK" sz="2400" dirty="0" err="1" smtClean="0"/>
              <a:t>Al-Ashar</a:t>
            </a:r>
            <a:endParaRPr lang="sk-SK" sz="24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798" y="3689648"/>
            <a:ext cx="2376264" cy="3168352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1187624" y="5378328"/>
            <a:ext cx="6416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Francúzsko -</a:t>
            </a:r>
            <a:r>
              <a:rPr lang="sk-SK" sz="2400" dirty="0" smtClean="0"/>
              <a:t> VALENTIN </a:t>
            </a:r>
            <a:r>
              <a:rPr lang="sk-SK" sz="2400" dirty="0"/>
              <a:t>HAÜY </a:t>
            </a:r>
            <a:r>
              <a:rPr lang="sk-SK" sz="2400" dirty="0" smtClean="0"/>
              <a:t>1745 -1822</a:t>
            </a:r>
            <a:endParaRPr lang="sk-SK" sz="2400" dirty="0"/>
          </a:p>
        </p:txBody>
      </p:sp>
      <p:sp>
        <p:nvSpPr>
          <p:cNvPr id="3" name="Šípka doprava 2"/>
          <p:cNvSpPr/>
          <p:nvPr/>
        </p:nvSpPr>
        <p:spPr>
          <a:xfrm>
            <a:off x="138859" y="16034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59" y="5337697"/>
            <a:ext cx="10064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ĺžnik 7"/>
          <p:cNvSpPr/>
          <p:nvPr/>
        </p:nvSpPr>
        <p:spPr>
          <a:xfrm>
            <a:off x="191750" y="116632"/>
            <a:ext cx="5716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Vzdelanie začína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80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783" y="1123272"/>
            <a:ext cx="3800561" cy="2593759"/>
          </a:xfrm>
        </p:spPr>
      </p:pic>
      <p:sp>
        <p:nvSpPr>
          <p:cNvPr id="4" name="BlokTextu 3"/>
          <p:cNvSpPr txBox="1"/>
          <p:nvPr/>
        </p:nvSpPr>
        <p:spPr>
          <a:xfrm>
            <a:off x="0" y="2723399"/>
            <a:ext cx="44279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      </a:t>
            </a:r>
            <a:r>
              <a:rPr lang="sk-SK" sz="2400" b="1" dirty="0" smtClean="0"/>
              <a:t>1807</a:t>
            </a:r>
            <a:r>
              <a:rPr lang="sk-SK" sz="2400" dirty="0" smtClean="0"/>
              <a:t> – prvý vzdelávací ústav v 	      Prahe </a:t>
            </a:r>
          </a:p>
          <a:p>
            <a:r>
              <a:rPr lang="sk-SK" sz="2400" dirty="0"/>
              <a:t> </a:t>
            </a:r>
            <a:r>
              <a:rPr lang="sk-SK" sz="2400" dirty="0" smtClean="0"/>
              <a:t>	</a:t>
            </a:r>
            <a:endParaRPr lang="sk-SK" sz="2400" dirty="0"/>
          </a:p>
          <a:p>
            <a:r>
              <a:rPr lang="sk-SK" sz="2400" dirty="0"/>
              <a:t> </a:t>
            </a:r>
            <a:r>
              <a:rPr lang="sk-SK" sz="2400" dirty="0" smtClean="0"/>
              <a:t>      </a:t>
            </a:r>
            <a:r>
              <a:rPr lang="sk-SK" sz="2400" b="1" dirty="0" smtClean="0"/>
              <a:t>1832</a:t>
            </a:r>
            <a:r>
              <a:rPr lang="sk-SK" sz="2400" dirty="0" smtClean="0"/>
              <a:t> – </a:t>
            </a:r>
            <a:r>
              <a:rPr lang="sk-SK" sz="2400" dirty="0" err="1" smtClean="0"/>
              <a:t>zamestnávací</a:t>
            </a:r>
            <a:r>
              <a:rPr lang="sk-SK" sz="2400" dirty="0" smtClean="0"/>
              <a:t> ústav + 	       knižnica (</a:t>
            </a:r>
            <a:r>
              <a:rPr lang="sk-SK" sz="2400" dirty="0" err="1" smtClean="0"/>
              <a:t>Alois</a:t>
            </a:r>
            <a:r>
              <a:rPr lang="sk-SK" sz="2400" dirty="0" smtClean="0"/>
              <a:t> </a:t>
            </a:r>
            <a:r>
              <a:rPr lang="sk-SK" sz="2400" dirty="0" err="1" smtClean="0"/>
              <a:t>Klar</a:t>
            </a:r>
            <a:r>
              <a:rPr lang="sk-SK" sz="2400" dirty="0" smtClean="0"/>
              <a:t>)</a:t>
            </a:r>
          </a:p>
          <a:p>
            <a:endParaRPr lang="sk-SK" sz="2400" dirty="0"/>
          </a:p>
          <a:p>
            <a:r>
              <a:rPr lang="sk-SK" sz="2400" dirty="0"/>
              <a:t> </a:t>
            </a:r>
            <a:r>
              <a:rPr lang="sk-SK" sz="2400" dirty="0" smtClean="0"/>
              <a:t>      </a:t>
            </a:r>
            <a:r>
              <a:rPr lang="sk-SK" sz="2400" b="1" dirty="0" smtClean="0"/>
              <a:t>1910</a:t>
            </a:r>
            <a:r>
              <a:rPr lang="sk-SK" sz="2400" dirty="0" smtClean="0"/>
              <a:t>  - </a:t>
            </a:r>
            <a:r>
              <a:rPr lang="sk-SK" sz="2400" dirty="0" err="1" smtClean="0"/>
              <a:t>Deylov</a:t>
            </a:r>
            <a:r>
              <a:rPr lang="sk-SK" sz="2400" dirty="0" smtClean="0"/>
              <a:t> ústav v Prahe</a:t>
            </a:r>
          </a:p>
          <a:p>
            <a:r>
              <a:rPr lang="sk-SK" sz="2400" dirty="0"/>
              <a:t>	 </a:t>
            </a:r>
            <a:r>
              <a:rPr lang="sk-SK" sz="2400" dirty="0" smtClean="0"/>
              <a:t>      </a:t>
            </a:r>
            <a:endParaRPr lang="sk-SK" sz="24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17031"/>
            <a:ext cx="3788288" cy="2845443"/>
          </a:xfrm>
          <a:prstGeom prst="rect">
            <a:avLst/>
          </a:prstGeom>
        </p:spPr>
      </p:pic>
      <p:cxnSp>
        <p:nvCxnSpPr>
          <p:cNvPr id="8" name="Rovná spojovacia šípka 7"/>
          <p:cNvCxnSpPr/>
          <p:nvPr/>
        </p:nvCxnSpPr>
        <p:spPr>
          <a:xfrm>
            <a:off x="3996499" y="3284984"/>
            <a:ext cx="913769" cy="0"/>
          </a:xfrm>
          <a:prstGeom prst="straightConnector1">
            <a:avLst/>
          </a:prstGeom>
          <a:ln w="857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/>
          <p:cNvCxnSpPr/>
          <p:nvPr/>
        </p:nvCxnSpPr>
        <p:spPr>
          <a:xfrm>
            <a:off x="4004173" y="4365104"/>
            <a:ext cx="792088" cy="0"/>
          </a:xfrm>
          <a:prstGeom prst="straightConnector1">
            <a:avLst/>
          </a:prstGeom>
          <a:ln w="857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ĺžnik 9"/>
          <p:cNvSpPr/>
          <p:nvPr/>
        </p:nvSpPr>
        <p:spPr>
          <a:xfrm>
            <a:off x="107504" y="332656"/>
            <a:ext cx="530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 histórie </a:t>
            </a:r>
            <a:r>
              <a:rPr lang="sk-SK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česka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349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303649" y="1119138"/>
            <a:ext cx="7724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400" dirty="0"/>
          </a:p>
          <a:p>
            <a:r>
              <a:rPr lang="sk-SK" sz="2400" b="1" dirty="0" smtClean="0"/>
              <a:t>90. roky 20. stor. </a:t>
            </a:r>
            <a:r>
              <a:rPr lang="sk-SK" sz="2400" dirty="0" smtClean="0"/>
              <a:t>-  vznik špeciálnych škôl so  			                     špeciálnymi pedagogickými centrami</a:t>
            </a:r>
            <a:endParaRPr lang="sk-SK" sz="2400" dirty="0"/>
          </a:p>
        </p:txBody>
      </p:sp>
      <p:sp>
        <p:nvSpPr>
          <p:cNvPr id="6" name="BlokTextu 5"/>
          <p:cNvSpPr txBox="1"/>
          <p:nvPr/>
        </p:nvSpPr>
        <p:spPr>
          <a:xfrm>
            <a:off x="323528" y="3573016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2000 </a:t>
            </a:r>
            <a:r>
              <a:rPr lang="sk-SK" sz="2400" dirty="0" smtClean="0"/>
              <a:t>–</a:t>
            </a:r>
            <a:r>
              <a:rPr lang="sk-SK" sz="2400" b="1" dirty="0" smtClean="0"/>
              <a:t> </a:t>
            </a:r>
            <a:r>
              <a:rPr lang="sk-SK" sz="2400" dirty="0" smtClean="0"/>
              <a:t>stredisko </a:t>
            </a:r>
            <a:r>
              <a:rPr lang="sk-SK" sz="2400" dirty="0" err="1" smtClean="0"/>
              <a:t>Teiresiás</a:t>
            </a:r>
            <a:r>
              <a:rPr lang="sk-SK" sz="2400" dirty="0" smtClean="0"/>
              <a:t> v Brne na Masarykovej univerzite</a:t>
            </a:r>
          </a:p>
          <a:p>
            <a:endParaRPr lang="sk-SK" sz="2400" b="1" dirty="0"/>
          </a:p>
          <a:p>
            <a:r>
              <a:rPr lang="sk-SK" sz="2400" b="1" dirty="0" smtClean="0"/>
              <a:t>2001 </a:t>
            </a:r>
            <a:r>
              <a:rPr lang="sk-SK" sz="2400" dirty="0" smtClean="0"/>
              <a:t>– stredisko Tereza v Prahe na Karlovej univerzite</a:t>
            </a:r>
            <a:endParaRPr lang="sk-SK" sz="2400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96" y="4916302"/>
            <a:ext cx="3888045" cy="196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7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73403" y="1556792"/>
            <a:ext cx="715092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8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sk-SK" sz="2400" b="1" dirty="0" smtClean="0"/>
              <a:t>Integračné trendy</a:t>
            </a:r>
            <a:endParaRPr lang="sk-SK" sz="2400" b="1" dirty="0"/>
          </a:p>
          <a:p>
            <a:endParaRPr lang="sk-SK" sz="24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sk-SK" sz="2400" b="1" dirty="0" smtClean="0"/>
              <a:t>Predškolské vzdelávanie</a:t>
            </a:r>
            <a:endParaRPr lang="sk-SK" sz="2400" b="1" dirty="0"/>
          </a:p>
          <a:p>
            <a:endParaRPr lang="sk-SK" sz="24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sk-SK" sz="2400" b="1" dirty="0" smtClean="0"/>
              <a:t>Základné vzdelávanie</a:t>
            </a:r>
            <a:endParaRPr lang="sk-SK" sz="2400" b="1" dirty="0"/>
          </a:p>
          <a:p>
            <a:endParaRPr lang="sk-SK" sz="24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sk-SK" sz="2400" b="1" dirty="0" smtClean="0"/>
              <a:t>Stredoškolské vzdelávanie</a:t>
            </a:r>
          </a:p>
          <a:p>
            <a:endParaRPr lang="sk-SK" sz="24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sk-SK" sz="2400" b="1" dirty="0" smtClean="0"/>
              <a:t>Vysokoškolské vzdelávanie</a:t>
            </a:r>
            <a:endParaRPr lang="sk-SK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084" y="383"/>
            <a:ext cx="3609240" cy="188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084" y="1916832"/>
            <a:ext cx="3614176" cy="271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688" y="4592708"/>
            <a:ext cx="3625636" cy="228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ĺžnik 1"/>
          <p:cNvSpPr/>
          <p:nvPr/>
        </p:nvSpPr>
        <p:spPr>
          <a:xfrm>
            <a:off x="-53477" y="45881"/>
            <a:ext cx="35453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Vzdelanie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213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2416" y="0"/>
            <a:ext cx="8748464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3200" b="1" dirty="0" smtClean="0"/>
          </a:p>
          <a:p>
            <a:r>
              <a:rPr lang="sk-SK" sz="3200" b="1" dirty="0" smtClean="0"/>
              <a:t>                                          CIEĽ</a:t>
            </a:r>
          </a:p>
          <a:p>
            <a:r>
              <a:rPr lang="sk-SK" sz="3200" b="1" dirty="0" smtClean="0"/>
              <a:t>                                   </a:t>
            </a:r>
          </a:p>
          <a:p>
            <a:pPr algn="ctr"/>
            <a:r>
              <a:rPr lang="sk-SK" sz="2400" b="1" u="sng" dirty="0" smtClean="0"/>
              <a:t>Plné sociálne včlenenie zdravotne postihnutého do bežných škôl</a:t>
            </a:r>
          </a:p>
          <a:p>
            <a:endParaRPr lang="sk-SK" sz="2400" b="1" u="sng" dirty="0"/>
          </a:p>
          <a:p>
            <a:r>
              <a:rPr lang="sk-SK" sz="2400" u="sng" dirty="0" smtClean="0"/>
              <a:t>Kompenzačné pomôcky:</a:t>
            </a:r>
          </a:p>
          <a:p>
            <a:endParaRPr lang="sk-SK" sz="2400" u="sng" dirty="0" smtClean="0"/>
          </a:p>
          <a:p>
            <a:r>
              <a:rPr lang="sk-SK" sz="2000" dirty="0" smtClean="0"/>
              <a:t>          </a:t>
            </a:r>
            <a:r>
              <a:rPr lang="sk-SK" sz="2000" dirty="0" err="1" smtClean="0"/>
              <a:t>tabulky</a:t>
            </a:r>
            <a:r>
              <a:rPr lang="sk-SK" sz="2000" dirty="0" smtClean="0"/>
              <a:t> na písanie bodového písma;  špeciálne učebnice v bodovom    	písme; </a:t>
            </a:r>
            <a:r>
              <a:rPr lang="en-US" sz="2000" dirty="0" err="1" smtClean="0"/>
              <a:t>zvuk</a:t>
            </a:r>
            <a:r>
              <a:rPr lang="sk-SK" sz="2000" dirty="0" err="1" smtClean="0"/>
              <a:t>ové</a:t>
            </a:r>
            <a:r>
              <a:rPr lang="sk-SK" sz="2000" dirty="0" smtClean="0"/>
              <a:t> </a:t>
            </a:r>
            <a:r>
              <a:rPr lang="sk-SK" sz="2000" dirty="0" smtClean="0"/>
              <a:t>nahrávky;</a:t>
            </a:r>
            <a:endParaRPr lang="sk-SK" sz="2000" dirty="0"/>
          </a:p>
          <a:p>
            <a:endParaRPr lang="sk-SK" sz="2400" u="sng" dirty="0" smtClean="0"/>
          </a:p>
          <a:p>
            <a:r>
              <a:rPr lang="sk-SK" sz="2000" dirty="0" smtClean="0"/>
              <a:t>           špeciálne čítacie stroje,  prístroje so špeciálnym počítačovým programom, 	televízne lupy</a:t>
            </a:r>
            <a:endParaRPr lang="sk-SK" sz="2000" dirty="0"/>
          </a:p>
          <a:p>
            <a:r>
              <a:rPr lang="sk-SK" sz="2400" u="sng" dirty="0" smtClean="0"/>
              <a:t>            </a:t>
            </a:r>
          </a:p>
          <a:p>
            <a:r>
              <a:rPr lang="sk-SK" sz="2400" u="sng" dirty="0" smtClean="0"/>
              <a:t>       </a:t>
            </a:r>
          </a:p>
          <a:p>
            <a:endParaRPr lang="sk-SK" sz="2400" u="sng" dirty="0" smtClean="0"/>
          </a:p>
          <a:p>
            <a:endParaRPr lang="sk-SK" sz="2400" u="sng" dirty="0"/>
          </a:p>
          <a:p>
            <a:endParaRPr lang="sk-SK" sz="2400" u="sng" dirty="0" smtClean="0"/>
          </a:p>
          <a:p>
            <a:endParaRPr lang="sk-SK" sz="2400" b="1" u="sng" dirty="0"/>
          </a:p>
          <a:p>
            <a:r>
              <a:rPr lang="sk-SK" sz="2400" b="1" u="sng" dirty="0" smtClean="0"/>
              <a:t> </a:t>
            </a:r>
            <a:endParaRPr lang="sk-SK" sz="2400" b="1" u="sng" dirty="0"/>
          </a:p>
        </p:txBody>
      </p:sp>
      <p:sp>
        <p:nvSpPr>
          <p:cNvPr id="3" name="Šípka dolu 2"/>
          <p:cNvSpPr/>
          <p:nvPr/>
        </p:nvSpPr>
        <p:spPr>
          <a:xfrm>
            <a:off x="4060753" y="1010999"/>
            <a:ext cx="352448" cy="4487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07" y="4005064"/>
            <a:ext cx="42703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73" y="3068960"/>
            <a:ext cx="42703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8685"/>
            <a:ext cx="3251857" cy="217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63833"/>
            <a:ext cx="3486904" cy="217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678684"/>
            <a:ext cx="3179373" cy="217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ĺžnik 3"/>
          <p:cNvSpPr/>
          <p:nvPr/>
        </p:nvSpPr>
        <p:spPr>
          <a:xfrm>
            <a:off x="-404008" y="41873"/>
            <a:ext cx="49815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Integračné trendy</a:t>
            </a:r>
            <a:endParaRPr lang="sk-SK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158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61887" y="1412776"/>
            <a:ext cx="8820472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900" b="1" dirty="0"/>
          </a:p>
          <a:p>
            <a:r>
              <a:rPr lang="sk-SK" sz="2400" b="1" dirty="0" smtClean="0"/>
              <a:t>Pedagógovia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400" dirty="0" smtClean="0"/>
              <a:t>nutná špeciálna starostlivosť, napr. nácvik čítania a písania  </a:t>
            </a:r>
            <a:r>
              <a:rPr lang="sk-SK" sz="2400" dirty="0" err="1" smtClean="0"/>
              <a:t>Brailleovho</a:t>
            </a:r>
            <a:r>
              <a:rPr lang="sk-SK" sz="2400" dirty="0" smtClean="0"/>
              <a:t> písma</a:t>
            </a:r>
          </a:p>
          <a:p>
            <a:endParaRPr lang="sk-SK" sz="2400" dirty="0"/>
          </a:p>
          <a:p>
            <a:r>
              <a:rPr lang="sk-SK" sz="2400" b="1" dirty="0" smtClean="0"/>
              <a:t>Metódy a postupy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400" b="1" dirty="0" err="1"/>
              <a:t>p</a:t>
            </a:r>
            <a:r>
              <a:rPr lang="sk-SK" sz="2400" b="1" dirty="0" err="1" smtClean="0"/>
              <a:t>leoptické</a:t>
            </a:r>
            <a:r>
              <a:rPr lang="sk-SK" sz="2400" b="1" dirty="0" smtClean="0"/>
              <a:t> cvičenia </a:t>
            </a:r>
            <a:r>
              <a:rPr lang="sk-SK" sz="2400" dirty="0" smtClean="0"/>
              <a:t>(</a:t>
            </a:r>
            <a:r>
              <a:rPr lang="sk-SK" sz="2400" dirty="0" err="1" smtClean="0"/>
              <a:t>reakce</a:t>
            </a:r>
            <a:r>
              <a:rPr lang="sk-SK" sz="2400" dirty="0" smtClean="0"/>
              <a:t> na svetelné podnety, rozlišovanie farieb a tvarov, práca s </a:t>
            </a:r>
            <a:r>
              <a:rPr lang="sk-SK" sz="2400" dirty="0" err="1" smtClean="0"/>
              <a:t>light</a:t>
            </a:r>
            <a:r>
              <a:rPr lang="sk-SK" sz="2400" dirty="0" smtClean="0"/>
              <a:t> boxom)</a:t>
            </a:r>
          </a:p>
          <a:p>
            <a:endParaRPr lang="sk-SK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7" y="4725144"/>
            <a:ext cx="2577075" cy="193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31" y="4725144"/>
            <a:ext cx="2899209" cy="193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75" y="4725144"/>
            <a:ext cx="2879544" cy="191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ĺžnik 2"/>
          <p:cNvSpPr/>
          <p:nvPr/>
        </p:nvSpPr>
        <p:spPr>
          <a:xfrm>
            <a:off x="172592" y="332656"/>
            <a:ext cx="62047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Predškolské vzdelávanie</a:t>
            </a:r>
            <a:endParaRPr lang="sk-SK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975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23528" y="332656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sz="2400" b="1" dirty="0" smtClean="0"/>
              <a:t>Hmatový výcvik </a:t>
            </a:r>
            <a:r>
              <a:rPr lang="sk-SK" sz="2400" dirty="0" smtClean="0"/>
              <a:t>–prezeranie reliéfnych obrázkov, zasúvanie predmetov, kolíkov, výtvarné činnosti,...</a:t>
            </a:r>
          </a:p>
          <a:p>
            <a:endParaRPr lang="sk-SK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0" y="3882708"/>
            <a:ext cx="3868947" cy="270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20" y="1300930"/>
            <a:ext cx="3720536" cy="248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744" y="3789040"/>
            <a:ext cx="38481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63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mpozitné">
  <a:themeElements>
    <a:clrScheme name="Kompozitné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Kompozitné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mpozitn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</TotalTime>
  <Words>911</Words>
  <Application>Microsoft Office PowerPoint</Application>
  <PresentationFormat>Prezentácia na obrazovke (4:3)</PresentationFormat>
  <Paragraphs>257</Paragraphs>
  <Slides>25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26" baseType="lpstr">
      <vt:lpstr>Kompozitné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Výuka nevidomých </dc:title>
  <dc:creator>Rasto</dc:creator>
  <cp:lastModifiedBy>Rasto</cp:lastModifiedBy>
  <cp:revision>45</cp:revision>
  <dcterms:created xsi:type="dcterms:W3CDTF">2013-09-29T20:08:00Z</dcterms:created>
  <dcterms:modified xsi:type="dcterms:W3CDTF">2013-10-03T10:43:11Z</dcterms:modified>
</cp:coreProperties>
</file>