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3" r:id="rId4"/>
    <p:sldId id="284" r:id="rId5"/>
    <p:sldId id="285" r:id="rId6"/>
    <p:sldId id="286" r:id="rId7"/>
    <p:sldId id="282" r:id="rId8"/>
    <p:sldId id="287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58" r:id="rId19"/>
    <p:sldId id="272" r:id="rId20"/>
    <p:sldId id="273" r:id="rId21"/>
    <p:sldId id="274" r:id="rId22"/>
    <p:sldId id="277" r:id="rId23"/>
    <p:sldId id="278" r:id="rId24"/>
    <p:sldId id="279" r:id="rId25"/>
    <p:sldId id="280" r:id="rId26"/>
    <p:sldId id="281" r:id="rId27"/>
    <p:sldId id="275" r:id="rId28"/>
    <p:sldId id="288" r:id="rId29"/>
    <p:sldId id="289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48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29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50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57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0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32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43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03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36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43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71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EF0A8-08D2-4920-906B-9CF153345443}" type="datetimeFigureOut">
              <a:rPr lang="cs-CZ" smtClean="0"/>
              <a:t>28. 11. 2013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85057-A00F-4243-BF37-877E500EF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1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o6PX36MpO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EGsW1HIMl8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Autofit/>
          </a:bodyPr>
          <a:lstStyle/>
          <a:p>
            <a:r>
              <a:rPr lang="cs-CZ" sz="6000" b="1" dirty="0" smtClean="0">
                <a:solidFill>
                  <a:schemeClr val="bg1"/>
                </a:solidFill>
              </a:rPr>
              <a:t>SPORT PRO NEVIDOMÉ </a:t>
            </a:r>
            <a:r>
              <a:rPr lang="cs-CZ" b="1" dirty="0" smtClean="0">
                <a:solidFill>
                  <a:schemeClr val="bg1"/>
                </a:solidFill>
              </a:rPr>
              <a:t/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sz="4000" b="1" dirty="0" smtClean="0">
                <a:solidFill>
                  <a:schemeClr val="bg1"/>
                </a:solidFill>
              </a:rPr>
              <a:t>A JEHO POČÍTAČOVÁ PODPORA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Blanka Havelková</a:t>
            </a:r>
            <a:endParaRPr lang="cs-CZ" dirty="0"/>
          </a:p>
        </p:txBody>
      </p:sp>
      <p:pic>
        <p:nvPicPr>
          <p:cNvPr id="1026" name="Picture 2" descr="http://www.designblind.co.uk/z_images/blind-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927" y="3501008"/>
            <a:ext cx="3048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0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LUKOSTŘELBA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standartní luk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pro míření - vidící navigátor</a:t>
            </a:r>
          </a:p>
          <a:p>
            <a:endParaRPr lang="cs-CZ" dirty="0">
              <a:solidFill>
                <a:schemeClr val="bg1"/>
              </a:solidFill>
              <a:latin typeface="Verdana"/>
            </a:endParaRP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v ČR byla vyvinuta metoda, spojení luku a terče nylonovým vláknem, která umožní nevidomému samostatnou střelbu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7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ZVUKOVÁ STŘELBA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upravená pistole</a:t>
            </a:r>
          </a:p>
          <a:p>
            <a:r>
              <a:rPr lang="cs-CZ" sz="3600" dirty="0" smtClean="0">
                <a:solidFill>
                  <a:schemeClr val="bg1"/>
                </a:solidFill>
              </a:rPr>
              <a:t>ozvučený terč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čím </a:t>
            </a:r>
            <a:r>
              <a:rPr lang="cs-CZ" dirty="0">
                <a:solidFill>
                  <a:schemeClr val="bg1"/>
                </a:solidFill>
              </a:rPr>
              <a:t>vyšší tón terč vydává, tím blíže středu je laserový paprsek z </a:t>
            </a:r>
            <a:r>
              <a:rPr lang="cs-CZ" dirty="0" smtClean="0">
                <a:solidFill>
                  <a:schemeClr val="bg1"/>
                </a:solidFill>
              </a:rPr>
              <a:t>pistole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err="1">
                <a:solidFill>
                  <a:schemeClr val="bg1"/>
                </a:solidFill>
              </a:rPr>
              <a:t>SHOWDOWN</a:t>
            </a:r>
            <a:r>
              <a:rPr lang="cs-CZ" b="1" dirty="0">
                <a:solidFill>
                  <a:schemeClr val="bg1"/>
                </a:solidFill>
              </a:rPr>
              <a:t> - </a:t>
            </a:r>
            <a:r>
              <a:rPr lang="cs-CZ" b="1" dirty="0" smtClean="0">
                <a:solidFill>
                  <a:schemeClr val="bg1"/>
                </a:solidFill>
              </a:rPr>
              <a:t>stolní </a:t>
            </a:r>
            <a:r>
              <a:rPr lang="cs-CZ" b="1" dirty="0">
                <a:solidFill>
                  <a:schemeClr val="bg1"/>
                </a:solidFill>
              </a:rPr>
              <a:t>tenis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střelit gól do soupeřovy branky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Míč obsahuje olověné kuličky</a:t>
            </a:r>
          </a:p>
          <a:p>
            <a:pPr lvl="1"/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posílá po hrací desce podlouhlou dřevěnou nebo laminátovou pálkou</a:t>
            </a:r>
          </a:p>
          <a:p>
            <a:pPr lvl="1"/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deska je ohraničena 14 cm vysokým mantinelem. Uprostřed nad mantinely je středová deska, které se nesmí dotknout</a:t>
            </a:r>
          </a:p>
          <a:p>
            <a:r>
              <a:rPr lang="cs-CZ" dirty="0">
                <a:hlinkClick r:id="rId2"/>
              </a:rPr>
              <a:t>http://www.youtube.com/watch?v=uo6PX36MpOQ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7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CYKLISTIKA - TANDEM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dvojkolo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7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bg1"/>
                </a:solidFill>
              </a:rPr>
              <a:t>GOALBALL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kolektivní míčový sport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dvě tříčlenná družstva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stráží svou devítimetrovou branku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uvnitř míče jsou rolničky, které při jeho pohybu zvoní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hráči při hře sedí na zemi.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7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ATLETIKA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pomoc trasér</a:t>
            </a:r>
            <a:r>
              <a:rPr lang="cs-CZ" dirty="0" smtClean="0">
                <a:solidFill>
                  <a:schemeClr val="bg1"/>
                </a:solidFill>
                <a:latin typeface="Verdana"/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7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PLAVÁNÍ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Disciplíny</a:t>
            </a:r>
          </a:p>
          <a:p>
            <a:pPr lvl="1"/>
            <a:r>
              <a:rPr lang="cs-CZ" b="0" i="0" dirty="0" err="1" smtClean="0">
                <a:solidFill>
                  <a:schemeClr val="bg1"/>
                </a:solidFill>
                <a:effectLst/>
                <a:latin typeface="Verdana"/>
              </a:rPr>
              <a:t>50m</a:t>
            </a:r>
            <a:endParaRPr lang="cs-CZ" b="0" i="0" dirty="0" smtClean="0">
              <a:solidFill>
                <a:schemeClr val="bg1"/>
              </a:solidFill>
              <a:effectLst/>
              <a:latin typeface="Verdana"/>
            </a:endParaRPr>
          </a:p>
          <a:p>
            <a:pPr lvl="1"/>
            <a:r>
              <a:rPr lang="cs-CZ" b="0" i="0" dirty="0" err="1" smtClean="0">
                <a:solidFill>
                  <a:schemeClr val="bg1"/>
                </a:solidFill>
                <a:effectLst/>
                <a:latin typeface="Verdana"/>
              </a:rPr>
              <a:t>100m</a:t>
            </a:r>
            <a:endParaRPr lang="cs-CZ" b="0" i="0" dirty="0" smtClean="0">
              <a:solidFill>
                <a:schemeClr val="bg1"/>
              </a:solidFill>
              <a:effectLst/>
              <a:latin typeface="Verdana"/>
            </a:endParaRPr>
          </a:p>
          <a:p>
            <a:pPr lvl="1"/>
            <a:r>
              <a:rPr lang="cs-CZ" b="0" i="0" dirty="0" err="1" smtClean="0">
                <a:solidFill>
                  <a:schemeClr val="bg1"/>
                </a:solidFill>
                <a:effectLst/>
                <a:latin typeface="Verdana"/>
              </a:rPr>
              <a:t>4x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 </a:t>
            </a:r>
            <a:r>
              <a:rPr lang="cs-CZ" b="0" i="0" dirty="0" err="1" smtClean="0">
                <a:solidFill>
                  <a:schemeClr val="bg1"/>
                </a:solidFill>
                <a:effectLst/>
                <a:latin typeface="Verdana"/>
              </a:rPr>
              <a:t>50m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 štafeta</a:t>
            </a:r>
          </a:p>
          <a:p>
            <a:pPr lvl="1"/>
            <a:r>
              <a:rPr lang="cs-CZ" b="0" i="0" dirty="0" err="1" smtClean="0">
                <a:solidFill>
                  <a:schemeClr val="bg1"/>
                </a:solidFill>
                <a:effectLst/>
                <a:latin typeface="Verdana"/>
              </a:rPr>
              <a:t>200m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 polohový závod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7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LEZENÍ NA STĚNĚ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Doporučeným postupem je lezení nevidomého se dvěma cvičiteli</a:t>
            </a:r>
          </a:p>
          <a:p>
            <a:pPr lvl="1"/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jeden jistí shora (sleduje, aby lano bylo bezpečně vedeno)</a:t>
            </a:r>
          </a:p>
          <a:p>
            <a:pPr lvl="1"/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druhý leze zajištěn v blízkosti nevidomého a v případě potřeby pomáhá s nalezením vhodné varianty cesty</a:t>
            </a:r>
          </a:p>
        </p:txBody>
      </p:sp>
    </p:spTree>
    <p:extLst>
      <p:ext uri="{BB962C8B-B14F-4D97-AF65-F5344CB8AC3E}">
        <p14:creationId xmlns:p14="http://schemas.microsoft.com/office/powerpoint/2010/main" val="3898627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BOWLING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Soutěžící jsou rozděleni do tří skupin, dle stupně postižení zraku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hraje se na klasické dráze se zvýšenými  mantinely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65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ŠACHY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šachovnice s otvory, do kterých jsou zasouvány figury s kolíky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černé figury jsou označené, aby nevidomý rozeznal jejich barvu</a:t>
            </a:r>
          </a:p>
        </p:txBody>
      </p:sp>
    </p:spTree>
    <p:extLst>
      <p:ext uri="{BB962C8B-B14F-4D97-AF65-F5344CB8AC3E}">
        <p14:creationId xmlns:p14="http://schemas.microsoft.com/office/powerpoint/2010/main" val="310347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ORGANIZACE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Organizace v ČR, které sdružují zrakově postižené </a:t>
            </a:r>
            <a:r>
              <a:rPr lang="cs-CZ" b="1" dirty="0" smtClean="0">
                <a:solidFill>
                  <a:schemeClr val="bg1"/>
                </a:solidFill>
              </a:rPr>
              <a:t>sportovce:</a:t>
            </a:r>
          </a:p>
          <a:p>
            <a:pPr lvl="1"/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ČSZPS</a:t>
            </a:r>
            <a:r>
              <a:rPr lang="cs-CZ" dirty="0" smtClean="0">
                <a:solidFill>
                  <a:schemeClr val="bg1"/>
                </a:solidFill>
              </a:rPr>
              <a:t> = svaz zrakově postižených sportovců</a:t>
            </a:r>
          </a:p>
          <a:p>
            <a:pPr lvl="1"/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TJ ZORA – sportovní organizace s celostátní působností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68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TURISTIKA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s průvodcem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speciální turistické trasy pro nevidomé</a:t>
            </a:r>
          </a:p>
          <a:p>
            <a:pPr lvl="1"/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sloupky s Braillovým písmem a informacemi pro vidící</a:t>
            </a:r>
          </a:p>
          <a:p>
            <a:pPr lvl="1"/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sloupky jsou v blízkosti rostlin nebo stromů, takže si nevidomý může exponát také osahat</a:t>
            </a:r>
          </a:p>
        </p:txBody>
      </p:sp>
    </p:spTree>
    <p:extLst>
      <p:ext uri="{BB962C8B-B14F-4D97-AF65-F5344CB8AC3E}">
        <p14:creationId xmlns:p14="http://schemas.microsoft.com/office/powerpoint/2010/main" val="3103479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WINDSURFING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traséra, který jede na svém prkně a pokud je potřeba hlásí změny nevidomému</a:t>
            </a:r>
          </a:p>
        </p:txBody>
      </p:sp>
    </p:spTree>
    <p:extLst>
      <p:ext uri="{BB962C8B-B14F-4D97-AF65-F5344CB8AC3E}">
        <p14:creationId xmlns:p14="http://schemas.microsoft.com/office/powerpoint/2010/main" val="3103479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VZPÍRÁNÍ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tři pokusy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disciplíny: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  <a:latin typeface="Verdana"/>
              </a:rPr>
              <a:t>D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řep</a:t>
            </a:r>
          </a:p>
          <a:p>
            <a:pPr lvl="1"/>
            <a:r>
              <a:rPr lang="cs-CZ" b="0" i="0" dirty="0" err="1" smtClean="0">
                <a:solidFill>
                  <a:schemeClr val="bg1"/>
                </a:solidFill>
                <a:effectLst/>
                <a:latin typeface="Verdana"/>
              </a:rPr>
              <a:t>benchpres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 - tlak na lavici</a:t>
            </a:r>
          </a:p>
        </p:txBody>
      </p:sp>
    </p:spTree>
    <p:extLst>
      <p:ext uri="{BB962C8B-B14F-4D97-AF65-F5344CB8AC3E}">
        <p14:creationId xmlns:p14="http://schemas.microsoft.com/office/powerpoint/2010/main" val="4226892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LYŽOVÁNÍ SJEZDOVÉ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závodník má svého traséra, který jede před ním a navádí ho v trati. 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Trasér má na sobě připevněno signalizační zařízení pro  navádění jezdce. 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v disciplínách slalom, obří slalom, Super-G a sjezd.</a:t>
            </a:r>
          </a:p>
        </p:txBody>
      </p:sp>
    </p:spTree>
    <p:extLst>
      <p:ext uri="{BB962C8B-B14F-4D97-AF65-F5344CB8AC3E}">
        <p14:creationId xmlns:p14="http://schemas.microsoft.com/office/powerpoint/2010/main" val="4226892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LYŽOVÁNÍ BĚŽECKÉ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na běžkách s trasérem, který jede vždy před nevidomým a informuje ho o stavu a povaze terénu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je vhodné, aby byl trasér ozvučen, často má např. rolničky na hůlkách</a:t>
            </a:r>
          </a:p>
        </p:txBody>
      </p:sp>
    </p:spTree>
    <p:extLst>
      <p:ext uri="{BB962C8B-B14F-4D97-AF65-F5344CB8AC3E}">
        <p14:creationId xmlns:p14="http://schemas.microsoft.com/office/powerpoint/2010/main" val="4226892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TANDEM SNOWBOARD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Verdana"/>
              </a:rPr>
              <a:t>i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nstruktor 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stojí jako první, žák jako druhý, přičemž jeho přední noha je mezi nohama instruktora</a:t>
            </a:r>
          </a:p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žák zezadu objímá instruktora a nechává se vést jeho pohyby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8928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JUDO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bez omezení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892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MÍČOVÉ HRY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míč s kontrastními barvami, nebo kontrastní lajny na hřišti, intenzivnější osvětlení</a:t>
            </a:r>
          </a:p>
          <a:p>
            <a:r>
              <a:rPr lang="cs-CZ" dirty="0">
                <a:solidFill>
                  <a:schemeClr val="bg1"/>
                </a:solidFill>
                <a:latin typeface="Verdana"/>
              </a:rPr>
              <a:t>o</a:t>
            </a:r>
            <a:r>
              <a:rPr lang="cs-CZ" dirty="0" smtClean="0">
                <a:solidFill>
                  <a:schemeClr val="bg1"/>
                </a:solidFill>
                <a:latin typeface="Verdana"/>
              </a:rPr>
              <a:t>zvučené </a:t>
            </a:r>
            <a:r>
              <a:rPr lang="cs-CZ" dirty="0" smtClean="0">
                <a:solidFill>
                  <a:schemeClr val="bg1"/>
                </a:solidFill>
                <a:latin typeface="Verdana"/>
              </a:rPr>
              <a:t>míče</a:t>
            </a:r>
            <a:endParaRPr lang="cs-CZ" b="0" i="0" dirty="0" smtClean="0">
              <a:solidFill>
                <a:schemeClr val="bg1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034798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bg1"/>
                </a:solidFill>
              </a:rPr>
              <a:t>KREISTORBALL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začlenění nevidomého do hry </a:t>
            </a:r>
            <a:r>
              <a:rPr lang="cs-CZ" dirty="0" err="1" smtClean="0">
                <a:solidFill>
                  <a:schemeClr val="bg1"/>
                </a:solidFill>
              </a:rPr>
              <a:t>alá</a:t>
            </a:r>
            <a:r>
              <a:rPr lang="cs-CZ" dirty="0" smtClean="0">
                <a:solidFill>
                  <a:schemeClr val="bg1"/>
                </a:solidFill>
              </a:rPr>
              <a:t> basketball</a:t>
            </a:r>
          </a:p>
          <a:p>
            <a:r>
              <a:rPr lang="cs-CZ" dirty="0">
                <a:hlinkClick r:id="rId2"/>
              </a:rPr>
              <a:t>http://www.youtube.com/watch?v=nEGsW1HIMl8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0219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ZDROJE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www.helpnet.cz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www.apa.upol.cz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www.sons.cz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www.sport-nevidomych.cz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www.tyflonet.cz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8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SPORTOVNÍ SOUTĚŽE </a:t>
            </a:r>
            <a:r>
              <a:rPr lang="cs-CZ" b="1" dirty="0" err="1" smtClean="0">
                <a:solidFill>
                  <a:schemeClr val="bg1"/>
                </a:solidFill>
              </a:rPr>
              <a:t>ČSZPS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výkonnostní sport – nutnost asistence vidomé osoby</a:t>
            </a:r>
          </a:p>
          <a:p>
            <a:pPr lvl="2"/>
            <a:endParaRPr lang="cs-CZ" b="0" i="0" dirty="0" smtClean="0">
              <a:solidFill>
                <a:schemeClr val="bg1"/>
              </a:solidFill>
              <a:effectLst/>
              <a:latin typeface="Verdana"/>
            </a:endParaRPr>
          </a:p>
          <a:p>
            <a:pPr lvl="2"/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ve funkci vodič, trasér, naváděč, rozhodčí, podávač, pilot, konzultant</a:t>
            </a:r>
            <a:endParaRPr lang="cs-CZ" dirty="0">
              <a:solidFill>
                <a:schemeClr val="bg1"/>
              </a:solidFill>
              <a:latin typeface="Verdana"/>
            </a:endParaRPr>
          </a:p>
          <a:p>
            <a:pPr lvl="2"/>
            <a:endParaRPr lang="cs-CZ" b="0" i="0" dirty="0" smtClean="0">
              <a:solidFill>
                <a:schemeClr val="bg1"/>
              </a:solidFill>
              <a:effectLst/>
              <a:latin typeface="Verdana"/>
            </a:endParaRPr>
          </a:p>
          <a:p>
            <a:pPr lvl="2"/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nesmí být asistentem profesionální sportovec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50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KATEGORIE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Podle stupně zrakového postižení se sportovci zařazují do tří soutěžních klasifikačních </a:t>
            </a:r>
            <a:r>
              <a:rPr lang="cs-CZ" dirty="0" smtClean="0">
                <a:solidFill>
                  <a:schemeClr val="bg1"/>
                </a:solidFill>
              </a:rPr>
              <a:t>kategorií:</a:t>
            </a:r>
          </a:p>
          <a:p>
            <a:pPr lvl="1"/>
            <a:r>
              <a:rPr lang="cs-CZ" b="0" i="0" dirty="0" err="1" smtClean="0">
                <a:solidFill>
                  <a:schemeClr val="bg1"/>
                </a:solidFill>
                <a:effectLst/>
                <a:latin typeface="Verdana"/>
              </a:rPr>
              <a:t>B1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= úplná slepota</a:t>
            </a:r>
          </a:p>
          <a:p>
            <a:pPr lvl="1"/>
            <a:r>
              <a:rPr lang="cs-CZ" b="0" i="0" dirty="0" err="1" smtClean="0">
                <a:solidFill>
                  <a:schemeClr val="bg1"/>
                </a:solidFill>
                <a:effectLst/>
                <a:latin typeface="Verdana"/>
              </a:rPr>
              <a:t>B2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= praktická slepota</a:t>
            </a:r>
          </a:p>
          <a:p>
            <a:pPr lvl="1"/>
            <a:r>
              <a:rPr lang="cs-CZ" b="0" i="0" dirty="0" err="1" smtClean="0">
                <a:solidFill>
                  <a:schemeClr val="bg1"/>
                </a:solidFill>
                <a:effectLst/>
                <a:latin typeface="Verdana"/>
              </a:rPr>
              <a:t>B3</a:t>
            </a:r>
            <a:r>
              <a:rPr lang="cs-CZ" b="0" i="0" dirty="0" smtClean="0">
                <a:solidFill>
                  <a:schemeClr val="bg1"/>
                </a:solidFill>
                <a:effectLst/>
                <a:latin typeface="Verdana"/>
              </a:rPr>
              <a:t>= schopnost samostatné orientace a pohybu na speciálně upraveném a bezpečnostně zajištěném závodišti</a:t>
            </a:r>
          </a:p>
          <a:p>
            <a:pPr lvl="1"/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9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MEZINÁRODNÍ SPORTOVNÍ SOUTĚŽE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MS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Leptní</a:t>
            </a:r>
            <a:r>
              <a:rPr lang="cs-CZ" dirty="0" smtClean="0">
                <a:solidFill>
                  <a:schemeClr val="bg1"/>
                </a:solidFill>
              </a:rPr>
              <a:t> paralympijské hry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Zimní paralympijské hry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Šachové olympiády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10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bg1"/>
                </a:solidFill>
              </a:rPr>
              <a:t>SPORTY</a:t>
            </a:r>
            <a:endParaRPr lang="cs-CZ" sz="54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atletika</a:t>
            </a:r>
          </a:p>
          <a:p>
            <a:r>
              <a:rPr lang="cs-CZ" dirty="0">
                <a:solidFill>
                  <a:schemeClr val="bg1"/>
                </a:solidFill>
              </a:rPr>
              <a:t>cyklistika</a:t>
            </a:r>
          </a:p>
          <a:p>
            <a:r>
              <a:rPr lang="cs-CZ" dirty="0">
                <a:solidFill>
                  <a:schemeClr val="bg1"/>
                </a:solidFill>
              </a:rPr>
              <a:t>fotbal</a:t>
            </a:r>
          </a:p>
          <a:p>
            <a:r>
              <a:rPr lang="cs-CZ" dirty="0" err="1">
                <a:solidFill>
                  <a:schemeClr val="bg1"/>
                </a:solidFill>
              </a:rPr>
              <a:t>goalball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kuželky</a:t>
            </a:r>
          </a:p>
          <a:p>
            <a:r>
              <a:rPr lang="cs-CZ" dirty="0">
                <a:solidFill>
                  <a:schemeClr val="bg1"/>
                </a:solidFill>
              </a:rPr>
              <a:t>lukostřelba</a:t>
            </a:r>
          </a:p>
          <a:p>
            <a:r>
              <a:rPr lang="cs-CZ" dirty="0">
                <a:solidFill>
                  <a:schemeClr val="bg1"/>
                </a:solidFill>
              </a:rPr>
              <a:t>alpské a běžecké lyžování</a:t>
            </a:r>
          </a:p>
          <a:p>
            <a:r>
              <a:rPr lang="cs-CZ" dirty="0">
                <a:solidFill>
                  <a:schemeClr val="bg1"/>
                </a:solidFill>
              </a:rPr>
              <a:t>severské </a:t>
            </a:r>
            <a:r>
              <a:rPr lang="cs-CZ" dirty="0" smtClean="0">
                <a:solidFill>
                  <a:schemeClr val="bg1"/>
                </a:solidFill>
              </a:rPr>
              <a:t>lyžování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plavání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silový trojboj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judo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šachy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showdown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turistika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zvuková střelba</a:t>
            </a:r>
          </a:p>
          <a:p>
            <a:r>
              <a:rPr lang="cs-CZ" dirty="0">
                <a:solidFill>
                  <a:schemeClr val="bg1"/>
                </a:solidFill>
              </a:rPr>
              <a:t>b</a:t>
            </a:r>
            <a:r>
              <a:rPr lang="cs-CZ" dirty="0" smtClean="0">
                <a:solidFill>
                  <a:schemeClr val="bg1"/>
                </a:solidFill>
              </a:rPr>
              <a:t>owling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odní sporty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02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PARALYMPIJSKÉ HRY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bg1"/>
                </a:solidFill>
              </a:rPr>
              <a:t>l</a:t>
            </a:r>
            <a:r>
              <a:rPr lang="en-US" b="1" dirty="0" err="1" smtClean="0">
                <a:solidFill>
                  <a:schemeClr val="bg1"/>
                </a:solidFill>
              </a:rPr>
              <a:t>etní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paralympijské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hry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dirty="0" err="1">
                <a:solidFill>
                  <a:schemeClr val="bg1"/>
                </a:solidFill>
              </a:rPr>
              <a:t>Londýn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2012</a:t>
            </a:r>
            <a:endParaRPr lang="cs-CZ" b="1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atletika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plavání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goalball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zimní </a:t>
            </a:r>
            <a:r>
              <a:rPr lang="cs-CZ" b="1" dirty="0">
                <a:solidFill>
                  <a:schemeClr val="bg1"/>
                </a:solidFill>
              </a:rPr>
              <a:t>paralympijské hry, Soči </a:t>
            </a:r>
            <a:r>
              <a:rPr lang="cs-CZ" b="1" dirty="0" smtClean="0">
                <a:solidFill>
                  <a:schemeClr val="bg1"/>
                </a:solidFill>
              </a:rPr>
              <a:t>2014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lyžování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biatlon</a:t>
            </a:r>
          </a:p>
        </p:txBody>
      </p:sp>
    </p:spTree>
    <p:extLst>
      <p:ext uri="{BB962C8B-B14F-4D97-AF65-F5344CB8AC3E}">
        <p14:creationId xmlns:p14="http://schemas.microsoft.com/office/powerpoint/2010/main" val="386827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NEJÚSPĚŠNĚJŠÍ SPORTOVKYNĚ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Kateřina </a:t>
            </a:r>
            <a:r>
              <a:rPr lang="cs-CZ" dirty="0" smtClean="0">
                <a:solidFill>
                  <a:schemeClr val="bg1"/>
                </a:solidFill>
              </a:rPr>
              <a:t>Teplá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kategorie </a:t>
            </a:r>
            <a:r>
              <a:rPr lang="cs-CZ" dirty="0" err="1">
                <a:solidFill>
                  <a:schemeClr val="bg1"/>
                </a:solidFill>
              </a:rPr>
              <a:t>B3</a:t>
            </a:r>
            <a:r>
              <a:rPr lang="cs-CZ" dirty="0">
                <a:solidFill>
                  <a:schemeClr val="bg1"/>
                </a:solidFill>
              </a:rPr>
              <a:t> – alpské lyžování – sjezd, obří slalom, super obří slalom</a:t>
            </a:r>
          </a:p>
          <a:p>
            <a:r>
              <a:rPr lang="cs-CZ" dirty="0">
                <a:solidFill>
                  <a:schemeClr val="bg1"/>
                </a:solidFill>
              </a:rPr>
              <a:t>Sabina </a:t>
            </a:r>
            <a:r>
              <a:rPr lang="cs-CZ" dirty="0" err="1" smtClean="0">
                <a:solidFill>
                  <a:schemeClr val="bg1"/>
                </a:solidFill>
              </a:rPr>
              <a:t>Rogie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kategorie </a:t>
            </a:r>
            <a:r>
              <a:rPr lang="cs-CZ" dirty="0" err="1">
                <a:solidFill>
                  <a:schemeClr val="bg1"/>
                </a:solidFill>
              </a:rPr>
              <a:t>B3</a:t>
            </a:r>
            <a:r>
              <a:rPr lang="cs-CZ" dirty="0">
                <a:solidFill>
                  <a:schemeClr val="bg1"/>
                </a:solidFill>
              </a:rPr>
              <a:t> - alpské lyžování - sjezd, obří slalom, super obří slalom</a:t>
            </a:r>
          </a:p>
          <a:p>
            <a:r>
              <a:rPr lang="cs-CZ" dirty="0">
                <a:solidFill>
                  <a:schemeClr val="bg1"/>
                </a:solidFill>
              </a:rPr>
              <a:t>Anna </a:t>
            </a:r>
            <a:r>
              <a:rPr lang="cs-CZ" dirty="0" smtClean="0">
                <a:solidFill>
                  <a:schemeClr val="bg1"/>
                </a:solidFill>
              </a:rPr>
              <a:t>Kulíšková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kategorie </a:t>
            </a:r>
            <a:r>
              <a:rPr lang="cs-CZ" dirty="0" err="1">
                <a:solidFill>
                  <a:schemeClr val="bg1"/>
                </a:solidFill>
              </a:rPr>
              <a:t>B2</a:t>
            </a:r>
            <a:r>
              <a:rPr lang="cs-CZ" dirty="0">
                <a:solidFill>
                  <a:schemeClr val="bg1"/>
                </a:solidFill>
              </a:rPr>
              <a:t> - alpské lyžování - sjezd, obří slalom, super obří slalom</a:t>
            </a:r>
          </a:p>
        </p:txBody>
      </p:sp>
    </p:spTree>
    <p:extLst>
      <p:ext uri="{BB962C8B-B14F-4D97-AF65-F5344CB8AC3E}">
        <p14:creationId xmlns:p14="http://schemas.microsoft.com/office/powerpoint/2010/main" val="1460358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FUTSAL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Ozvučený míč</a:t>
            </a:r>
          </a:p>
          <a:p>
            <a:r>
              <a:rPr lang="cs-CZ" sz="3600" dirty="0" smtClean="0">
                <a:solidFill>
                  <a:schemeClr val="bg1"/>
                </a:solidFill>
              </a:rPr>
              <a:t>Brankář, trenér a navigátor vidí</a:t>
            </a:r>
          </a:p>
          <a:p>
            <a:r>
              <a:rPr lang="cs-CZ" sz="3600" b="1" dirty="0" smtClean="0">
                <a:solidFill>
                  <a:schemeClr val="bg1"/>
                </a:solidFill>
              </a:rPr>
              <a:t>Týmy</a:t>
            </a:r>
            <a:r>
              <a:rPr lang="cs-CZ" sz="3600" b="1" dirty="0">
                <a:solidFill>
                  <a:schemeClr val="bg1"/>
                </a:solidFill>
              </a:rPr>
              <a:t>:</a:t>
            </a:r>
            <a:br>
              <a:rPr lang="cs-CZ" sz="3600" b="1" dirty="0">
                <a:solidFill>
                  <a:schemeClr val="bg1"/>
                </a:solidFill>
              </a:rPr>
            </a:br>
            <a:r>
              <a:rPr lang="cs-CZ" sz="3600" b="1" dirty="0" err="1">
                <a:solidFill>
                  <a:schemeClr val="bg1"/>
                </a:solidFill>
              </a:rPr>
              <a:t>Avoy</a:t>
            </a:r>
            <a:r>
              <a:rPr lang="cs-CZ" sz="3600" b="1" dirty="0">
                <a:solidFill>
                  <a:schemeClr val="bg1"/>
                </a:solidFill>
              </a:rPr>
              <a:t> MU Brno </a:t>
            </a:r>
            <a:br>
              <a:rPr lang="cs-CZ" sz="3600" b="1" dirty="0">
                <a:solidFill>
                  <a:schemeClr val="bg1"/>
                </a:solidFill>
              </a:rPr>
            </a:br>
            <a:endParaRPr lang="cs-CZ" sz="3600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1513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527</Words>
  <Application>Microsoft Office PowerPoint</Application>
  <PresentationFormat>Předvádění na obrazovce (4:3)</PresentationFormat>
  <Paragraphs>139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SPORT PRO NEVIDOMÉ  A JEHO POČÍTAČOVÁ PODPORA</vt:lpstr>
      <vt:lpstr>ORGANIZACE</vt:lpstr>
      <vt:lpstr>SPORTOVNÍ SOUTĚŽE ČSZPS</vt:lpstr>
      <vt:lpstr>KATEGORIE</vt:lpstr>
      <vt:lpstr>MEZINÁRODNÍ SPORTOVNÍ SOUTĚŽE</vt:lpstr>
      <vt:lpstr>SPORTY</vt:lpstr>
      <vt:lpstr>PARALYMPIJSKÉ HRY</vt:lpstr>
      <vt:lpstr>NEJÚSPĚŠNĚJŠÍ SPORTOVKYNĚ</vt:lpstr>
      <vt:lpstr>FUTSAL</vt:lpstr>
      <vt:lpstr>LUKOSTŘELBA</vt:lpstr>
      <vt:lpstr>ZVUKOVÁ STŘELBA</vt:lpstr>
      <vt:lpstr>SHOWDOWN - stolní tenis</vt:lpstr>
      <vt:lpstr>CYKLISTIKA - TANDEM</vt:lpstr>
      <vt:lpstr>GOALBALL</vt:lpstr>
      <vt:lpstr>ATLETIKA</vt:lpstr>
      <vt:lpstr>PLAVÁNÍ</vt:lpstr>
      <vt:lpstr>LEZENÍ NA STĚNĚ</vt:lpstr>
      <vt:lpstr>BOWLING</vt:lpstr>
      <vt:lpstr>ŠACHY</vt:lpstr>
      <vt:lpstr>TURISTIKA</vt:lpstr>
      <vt:lpstr>WINDSURFING</vt:lpstr>
      <vt:lpstr>VZPÍRÁNÍ</vt:lpstr>
      <vt:lpstr>LYŽOVÁNÍ SJEZDOVÉ</vt:lpstr>
      <vt:lpstr>LYŽOVÁNÍ BĚŽECKÉ</vt:lpstr>
      <vt:lpstr>TANDEM SNOWBOARD</vt:lpstr>
      <vt:lpstr>JUDO</vt:lpstr>
      <vt:lpstr>MÍČOVÉ HRY</vt:lpstr>
      <vt:lpstr>KREISTORBALL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PRO NEVIDOMÉ A JEHO POČÍTAČOVÁ PODPORA</dc:title>
  <dc:creator>Blanka Havelková</dc:creator>
  <cp:lastModifiedBy>Blanka Havelková</cp:lastModifiedBy>
  <cp:revision>8</cp:revision>
  <dcterms:created xsi:type="dcterms:W3CDTF">2013-10-17T11:18:26Z</dcterms:created>
  <dcterms:modified xsi:type="dcterms:W3CDTF">2013-11-28T08:50:10Z</dcterms:modified>
</cp:coreProperties>
</file>